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8" r:id="rId6"/>
    <p:sldId id="269" r:id="rId7"/>
    <p:sldId id="257" r:id="rId8"/>
    <p:sldId id="258" r:id="rId9"/>
    <p:sldId id="259" r:id="rId10"/>
    <p:sldId id="267" r:id="rId11"/>
    <p:sldId id="266" r:id="rId12"/>
    <p:sldId id="263" r:id="rId13"/>
    <p:sldId id="264" r:id="rId14"/>
    <p:sldId id="265" r:id="rId15"/>
    <p:sldId id="261" r:id="rId16"/>
    <p:sldId id="260" r:id="rId17"/>
    <p:sldId id="262" r:id="rId18"/>
    <p:sldId id="270" r:id="rId19"/>
    <p:sldId id="271" r:id="rId20"/>
    <p:sldId id="272" r:id="rId21"/>
    <p:sldId id="273" r:id="rId22"/>
    <p:sldId id="274" r:id="rId23"/>
    <p:sldId id="275" r:id="rId24"/>
    <p:sldId id="276" r:id="rId25"/>
    <p:sldId id="277" r:id="rId26"/>
    <p:sldId id="278" r:id="rId27"/>
    <p:sldId id="279" r:id="rId28"/>
    <p:sldId id="283" r:id="rId29"/>
    <p:sldId id="281" r:id="rId30"/>
    <p:sldId id="282" r:id="rId31"/>
    <p:sldId id="280" r:id="rId32"/>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wireframeOverlay-Home.png"/>
          <p:cNvPicPr>
            <a:picLocks noChangeAspect="1"/>
          </p:cNvPicPr>
          <p:nvPr/>
        </p:nvPicPr>
        <p:blipFill>
          <a:blip r:embed="rId2"/>
          <a:srcRect t="-93973"/>
          <a:stretch>
            <a:fillRect/>
          </a:stretch>
        </p:blipFill>
        <p:spPr>
          <a:xfrm>
            <a:off x="179294" y="1183341"/>
            <a:ext cx="8787384" cy="5276725"/>
          </a:xfrm>
          <a:prstGeom prst="rect">
            <a:avLst/>
          </a:prstGeom>
          <a:gradFill>
            <a:gsLst>
              <a:gs pos="0">
                <a:schemeClr val="tx2"/>
              </a:gs>
              <a:gs pos="100000">
                <a:schemeClr val="bg2"/>
              </a:gs>
            </a:gsLst>
            <a:lin ang="5400000" scaled="0"/>
          </a:gradFill>
        </p:spPr>
      </p:pic>
      <p:sp>
        <p:nvSpPr>
          <p:cNvPr id="2" name="Title 1"/>
          <p:cNvSpPr>
            <a:spLocks noGrp="1"/>
          </p:cNvSpPr>
          <p:nvPr>
            <p:ph type="ctrTitle"/>
          </p:nvPr>
        </p:nvSpPr>
        <p:spPr>
          <a:xfrm>
            <a:off x="417513" y="2168338"/>
            <a:ext cx="8307387" cy="1619250"/>
          </a:xfrm>
        </p:spPr>
        <p:txBody>
          <a:bodyPr/>
          <a:lstStyle>
            <a:lvl1pPr algn="ctr">
              <a:defRPr sz="4800"/>
            </a:lvl1pPr>
          </a:lstStyle>
          <a:p>
            <a:r>
              <a:rPr lang="en-GB"/>
              <a:t>Click to edit Master title style</a:t>
            </a:r>
            <a:endParaRPr/>
          </a:p>
        </p:txBody>
      </p:sp>
      <p:sp>
        <p:nvSpPr>
          <p:cNvPr id="3" name="Subtitle 2"/>
          <p:cNvSpPr>
            <a:spLocks noGrp="1"/>
          </p:cNvSpPr>
          <p:nvPr>
            <p:ph type="subTitle" idx="1"/>
          </p:nvPr>
        </p:nvSpPr>
        <p:spPr>
          <a:xfrm>
            <a:off x="417513" y="3810000"/>
            <a:ext cx="8307387" cy="753036"/>
          </a:xfrm>
        </p:spPr>
        <p:txBody>
          <a:bodyPr>
            <a:normAutofit/>
          </a:bodyPr>
          <a:lstStyle>
            <a:lvl1pPr marL="0" indent="0" algn="ctr">
              <a:spcBef>
                <a:spcPts val="3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DirectionalButtons-RightOnly.png"/>
          <p:cNvPicPr>
            <a:picLocks noChangeAspect="1"/>
          </p:cNvPicPr>
          <p:nvPr/>
        </p:nvPicPr>
        <p:blipFill>
          <a:blip r:embed="rId3"/>
          <a:stretch>
            <a:fillRect/>
          </a:stretch>
        </p:blipFill>
        <p:spPr>
          <a:xfrm>
            <a:off x="7822266" y="533400"/>
            <a:ext cx="752475" cy="352425"/>
          </a:xfrm>
          <a:prstGeom prst="rect">
            <a:avLst/>
          </a:prstGeom>
        </p:spPr>
      </p:pic>
      <p:sp>
        <p:nvSpPr>
          <p:cNvPr id="9"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416859" y="1466850"/>
            <a:ext cx="8308039" cy="1128432"/>
          </a:xfr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n-GB"/>
              <a:t>Click to edit Master title style</a:t>
            </a:r>
            <a:endParaRPr/>
          </a:p>
        </p:txBody>
      </p:sp>
      <p:sp>
        <p:nvSpPr>
          <p:cNvPr id="3" name="Picture Placeholder 2"/>
          <p:cNvSpPr>
            <a:spLocks noGrp="1"/>
          </p:cNvSpPr>
          <p:nvPr>
            <p:ph type="pic" idx="1"/>
          </p:nvPr>
        </p:nvSpPr>
        <p:spPr>
          <a:xfrm>
            <a:off x="4007224" y="2623296"/>
            <a:ext cx="4717676" cy="38312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a:p>
        </p:txBody>
      </p:sp>
      <p:sp>
        <p:nvSpPr>
          <p:cNvPr id="4" name="Text Placeholder 3"/>
          <p:cNvSpPr>
            <a:spLocks noGrp="1"/>
          </p:cNvSpPr>
          <p:nvPr>
            <p:ph type="body" sz="half" idx="2"/>
          </p:nvPr>
        </p:nvSpPr>
        <p:spPr>
          <a:xfrm>
            <a:off x="430213" y="2770187"/>
            <a:ext cx="3429093" cy="3576825"/>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182880"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4313891" cy="1162050"/>
          </a:xfrm>
        </p:spPr>
        <p:txBody>
          <a:bodyPr anchor="b"/>
          <a:lstStyle>
            <a:lvl1pPr algn="l">
              <a:defRPr sz="2800" b="0">
                <a:solidFill>
                  <a:schemeClr val="bg1"/>
                </a:solidFill>
              </a:defRPr>
            </a:lvl1pPr>
          </a:lstStyle>
          <a:p>
            <a:r>
              <a:rPr lang="en-GB"/>
              <a:t>Click to edit Master title style</a:t>
            </a:r>
            <a:endParaRPr dirty="0"/>
          </a:p>
        </p:txBody>
      </p:sp>
      <p:sp>
        <p:nvSpPr>
          <p:cNvPr id="4" name="Text Placeholder 3"/>
          <p:cNvSpPr>
            <a:spLocks noGrp="1"/>
          </p:cNvSpPr>
          <p:nvPr>
            <p:ph type="body" sz="half" idx="2"/>
          </p:nvPr>
        </p:nvSpPr>
        <p:spPr>
          <a:xfrm>
            <a:off x="416859"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
        <p:nvSpPr>
          <p:cNvPr id="11" name="Picture Placeholder 10"/>
          <p:cNvSpPr>
            <a:spLocks noGrp="1"/>
          </p:cNvSpPr>
          <p:nvPr>
            <p:ph type="pic" sz="quarter" idx="13"/>
          </p:nvPr>
        </p:nvSpPr>
        <p:spPr>
          <a:xfrm>
            <a:off x="5298140" y="1169894"/>
            <a:ext cx="3671047" cy="5276088"/>
          </a:xfrm>
        </p:spPr>
        <p:txBody>
          <a:bodyPr/>
          <a:lstStyle>
            <a:lvl1pPr>
              <a:buNone/>
              <a:defRPr/>
            </a:lvl1pPr>
          </a:lstStyle>
          <a:p>
            <a:r>
              <a:rPr lang="en-GB"/>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82880" y="1169894"/>
            <a:ext cx="8787384" cy="2106706"/>
          </a:xfrm>
        </p:spPr>
        <p:txBody>
          <a:bodyPr/>
          <a:lstStyle>
            <a:lvl1pPr>
              <a:buNone/>
              <a:defRPr/>
            </a:lvl1pPr>
          </a:lstStyle>
          <a:p>
            <a:r>
              <a:rPr lang="en-GB"/>
              <a:t>Drag picture to placeholder or click icon to add</a:t>
            </a:r>
            <a:endParaRPr/>
          </a:p>
        </p:txBody>
      </p:sp>
      <p:sp>
        <p:nvSpPr>
          <p:cNvPr id="10" name="Rectangle 9"/>
          <p:cNvSpPr/>
          <p:nvPr/>
        </p:nvSpPr>
        <p:spPr>
          <a:xfrm>
            <a:off x="182880" y="3281082"/>
            <a:ext cx="8787384" cy="3174582"/>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859" y="3329268"/>
            <a:ext cx="8346141" cy="1014132"/>
          </a:xfrm>
        </p:spPr>
        <p:txBody>
          <a:bodyPr anchor="b"/>
          <a:lstStyle>
            <a:lvl1pPr algn="l">
              <a:defRPr sz="3600" b="0">
                <a:solidFill>
                  <a:schemeClr val="bg1"/>
                </a:solidFill>
              </a:defRPr>
            </a:lvl1pPr>
          </a:lstStyle>
          <a:p>
            <a:r>
              <a:rPr lang="en-GB"/>
              <a:t>Click to edit Master title style</a:t>
            </a:r>
            <a:endParaRPr/>
          </a:p>
        </p:txBody>
      </p:sp>
      <p:sp>
        <p:nvSpPr>
          <p:cNvPr id="4" name="Text Placeholder 3"/>
          <p:cNvSpPr>
            <a:spLocks noGrp="1"/>
          </p:cNvSpPr>
          <p:nvPr>
            <p:ph type="body" sz="half" idx="2"/>
          </p:nvPr>
        </p:nvSpPr>
        <p:spPr>
          <a:xfrm>
            <a:off x="416859" y="4343399"/>
            <a:ext cx="8346141" cy="1909763"/>
          </a:xfrm>
        </p:spPr>
        <p:txBody>
          <a:bodyPr>
            <a:normAutofit/>
          </a:bodyPr>
          <a:lstStyle>
            <a:lvl1pPr marL="0" indent="0">
              <a:lnSpc>
                <a:spcPct val="110000"/>
              </a:lnSpc>
              <a:spcBef>
                <a:spcPts val="600"/>
              </a:spcBef>
              <a:buNone/>
              <a:defRPr sz="18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3835212"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91000" y="1680882"/>
            <a:ext cx="4313891" cy="1162050"/>
          </a:xfrm>
        </p:spPr>
        <p:txBody>
          <a:bodyPr anchor="b"/>
          <a:lstStyle>
            <a:lvl1pPr algn="l">
              <a:defRPr sz="2800" b="0">
                <a:solidFill>
                  <a:schemeClr val="bg1"/>
                </a:solidFill>
              </a:defRPr>
            </a:lvl1pPr>
          </a:lstStyle>
          <a:p>
            <a:r>
              <a:rPr lang="en-GB"/>
              <a:t>Click to edit Master title style</a:t>
            </a:r>
            <a:endParaRPr/>
          </a:p>
        </p:txBody>
      </p:sp>
      <p:sp>
        <p:nvSpPr>
          <p:cNvPr id="4" name="Text Placeholder 3"/>
          <p:cNvSpPr>
            <a:spLocks noGrp="1"/>
          </p:cNvSpPr>
          <p:nvPr>
            <p:ph type="body" sz="half" idx="2"/>
          </p:nvPr>
        </p:nvSpPr>
        <p:spPr>
          <a:xfrm>
            <a:off x="4191000"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
        <p:nvSpPr>
          <p:cNvPr id="8" name="Picture Placeholder 10"/>
          <p:cNvSpPr>
            <a:spLocks noGrp="1"/>
          </p:cNvSpPr>
          <p:nvPr>
            <p:ph type="pic" sz="quarter" idx="14"/>
          </p:nvPr>
        </p:nvSpPr>
        <p:spPr>
          <a:xfrm>
            <a:off x="182880" y="1179576"/>
            <a:ext cx="3671047" cy="2205318"/>
          </a:xfrm>
        </p:spPr>
        <p:txBody>
          <a:bodyPr/>
          <a:lstStyle>
            <a:lvl1pPr>
              <a:buNone/>
              <a:defRPr/>
            </a:lvl1pPr>
          </a:lstStyle>
          <a:p>
            <a:r>
              <a:rPr lang="en-GB"/>
              <a:t>Drag picture to placeholder or click icon to add</a:t>
            </a:r>
            <a:endParaRPr/>
          </a:p>
        </p:txBody>
      </p:sp>
      <p:sp>
        <p:nvSpPr>
          <p:cNvPr id="10" name="Picture Placeholder 10"/>
          <p:cNvSpPr>
            <a:spLocks noGrp="1"/>
          </p:cNvSpPr>
          <p:nvPr>
            <p:ph type="pic" sz="quarter" idx="15"/>
          </p:nvPr>
        </p:nvSpPr>
        <p:spPr>
          <a:xfrm>
            <a:off x="2015983" y="3383280"/>
            <a:ext cx="1837944" cy="3072384"/>
          </a:xfrm>
        </p:spPr>
        <p:txBody>
          <a:bodyPr/>
          <a:lstStyle>
            <a:lvl1pPr>
              <a:buNone/>
              <a:defRPr/>
            </a:lvl1pPr>
          </a:lstStyle>
          <a:p>
            <a:r>
              <a:rPr lang="en-GB"/>
              <a:t>Drag picture to placeholder or click icon to add</a:t>
            </a:r>
            <a:endParaRPr/>
          </a:p>
        </p:txBody>
      </p:sp>
      <p:sp>
        <p:nvSpPr>
          <p:cNvPr id="12" name="Picture Placeholder 10"/>
          <p:cNvSpPr>
            <a:spLocks noGrp="1"/>
          </p:cNvSpPr>
          <p:nvPr>
            <p:ph type="pic" sz="quarter" idx="16"/>
          </p:nvPr>
        </p:nvSpPr>
        <p:spPr>
          <a:xfrm>
            <a:off x="182880" y="3383280"/>
            <a:ext cx="1837944" cy="3072384"/>
          </a:xfrm>
        </p:spPr>
        <p:txBody>
          <a:bodyPr/>
          <a:lstStyle>
            <a:lvl1pPr>
              <a:buNone/>
              <a:defRPr/>
            </a:lvl1pPr>
          </a:lstStyle>
          <a:p>
            <a:r>
              <a:rPr lang="en-GB"/>
              <a:t>Drag picture to placeholder or click icon to add</a:t>
            </a:r>
            <a:endParaRPr/>
          </a:p>
        </p:txBody>
      </p:sp>
      <p:sp>
        <p:nvSpPr>
          <p:cNvPr id="13"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GB"/>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wireframeOverlay-VerticalTC.png"/>
          <p:cNvPicPr>
            <a:picLocks noChangeAspect="1"/>
          </p:cNvPicPr>
          <p:nvPr/>
        </p:nvPicPr>
        <p:blipFill>
          <a:blip r:embed="rId2"/>
          <a:srcRect t="-93650"/>
          <a:stretch>
            <a:fillRect/>
          </a:stretch>
        </p:blipFill>
        <p:spPr>
          <a:xfrm>
            <a:off x="7445188" y="1178128"/>
            <a:ext cx="1524000" cy="5275339"/>
          </a:xfrm>
          <a:prstGeom prst="rect">
            <a:avLst/>
          </a:prstGeom>
          <a:gradFill>
            <a:gsLst>
              <a:gs pos="0">
                <a:schemeClr val="tx2"/>
              </a:gs>
              <a:gs pos="100000">
                <a:schemeClr val="bg2"/>
              </a:gs>
            </a:gsLst>
            <a:lin ang="5400000" scaled="0"/>
          </a:gradFill>
        </p:spPr>
      </p:pic>
      <p:sp>
        <p:nvSpPr>
          <p:cNvPr id="2" name="Vertical Title 1"/>
          <p:cNvSpPr>
            <a:spLocks noGrp="1"/>
          </p:cNvSpPr>
          <p:nvPr>
            <p:ph type="title" orient="vert"/>
          </p:nvPr>
        </p:nvSpPr>
        <p:spPr>
          <a:xfrm>
            <a:off x="7440705" y="1398494"/>
            <a:ext cx="1447800" cy="4849906"/>
          </a:xfrm>
        </p:spPr>
        <p:txBody>
          <a:bodyPr vert="eaVert"/>
          <a:lstStyle/>
          <a:p>
            <a:r>
              <a:rPr lang="en-GB"/>
              <a:t>Click to edit Master title style</a:t>
            </a:r>
            <a:endParaRPr/>
          </a:p>
        </p:txBody>
      </p:sp>
      <p:sp>
        <p:nvSpPr>
          <p:cNvPr id="3" name="Vertical Text Placeholder 2"/>
          <p:cNvSpPr>
            <a:spLocks noGrp="1"/>
          </p:cNvSpPr>
          <p:nvPr>
            <p:ph type="body" orient="vert" idx="1"/>
          </p:nvPr>
        </p:nvSpPr>
        <p:spPr>
          <a:xfrm>
            <a:off x="417513" y="1398494"/>
            <a:ext cx="6669087" cy="4849906"/>
          </a:xfrm>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38E4D-051A-41E1-86A4-E56916468FD0}" type="datetimeFigureOut">
              <a:rPr lang="en-US" smtClean="0"/>
              <a:t>3/31/2019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
        <p:nvSpPr>
          <p:cNvPr id="5" name="Rectangle 4"/>
          <p:cNvSpPr/>
          <p:nvPr/>
        </p:nvSpPr>
        <p:spPr>
          <a:xfrm>
            <a:off x="182880" y="1179576"/>
            <a:ext cx="8787384" cy="5276088"/>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Picture 5" descr="DirectionalButtons-LeftOnlyOnly.png"/>
          <p:cNvPicPr>
            <a:picLocks noChangeAspect="1"/>
          </p:cNvPicPr>
          <p:nvPr/>
        </p:nvPicPr>
        <p:blipFill>
          <a:blip r:embed="rId2"/>
          <a:stretch>
            <a:fillRect/>
          </a:stretch>
        </p:blipFill>
        <p:spPr>
          <a:xfrm>
            <a:off x="7837488" y="538163"/>
            <a:ext cx="752475" cy="3524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idx="1"/>
          </p:nvPr>
        </p:nvSpPr>
        <p:spPr>
          <a:xfrm>
            <a:off x="415925" y="2756646"/>
            <a:ext cx="8308975" cy="3491753"/>
          </a:xfrm>
        </p:spPr>
        <p:txBody>
          <a:bodyPr>
            <a:normAutofit/>
          </a:bodyPr>
          <a:lstStyle>
            <a:lvl1pPr>
              <a:defRPr sz="2000"/>
            </a:lvl1pPr>
            <a:lvl2pPr>
              <a:defRPr sz="1800"/>
            </a:lvl2pPr>
            <a:lvl3pPr>
              <a:defRPr sz="1800"/>
            </a:lvl3pPr>
            <a:lvl4pPr>
              <a:defRPr sz="1800"/>
            </a:lvl4pPr>
            <a:lvl5pPr>
              <a:defRPr sz="18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Alt.">
    <p:spTree>
      <p:nvGrpSpPr>
        <p:cNvPr id="1" name=""/>
        <p:cNvGrpSpPr/>
        <p:nvPr/>
      </p:nvGrpSpPr>
      <p:grpSpPr>
        <a:xfrm>
          <a:off x="0" y="0"/>
          <a:ext cx="0" cy="0"/>
          <a:chOff x="0" y="0"/>
          <a:chExt cx="0" cy="0"/>
        </a:xfrm>
      </p:grpSpPr>
      <p:pic>
        <p:nvPicPr>
          <p:cNvPr id="8" name="Picture 7" descr="wireframeOverlay-TCFull.png"/>
          <p:cNvPicPr>
            <a:picLocks noChangeAspect="1"/>
          </p:cNvPicPr>
          <p:nvPr/>
        </p:nvPicPr>
        <p:blipFill>
          <a:blip r:embed="rId2"/>
          <a:srcRect l="-198711"/>
          <a:stretch>
            <a:fillRect/>
          </a:stretch>
        </p:blipFill>
        <p:spPr>
          <a:xfrm>
            <a:off x="177999" y="1179576"/>
            <a:ext cx="8788373" cy="5276088"/>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idx="1"/>
          </p:nvPr>
        </p:nvSpPr>
        <p:spPr/>
        <p:txBody>
          <a:bodyPr/>
          <a:lstStyle>
            <a:lvl1pPr>
              <a:buClrTx/>
              <a:defRPr>
                <a:solidFill>
                  <a:schemeClr val="bg1"/>
                </a:solidFill>
              </a:defRPr>
            </a:lvl1pPr>
            <a:lvl2pPr>
              <a:buClr>
                <a:schemeClr val="bg1">
                  <a:lumMod val="75000"/>
                </a:schemeClr>
              </a:buClr>
              <a:defRPr>
                <a:solidFill>
                  <a:schemeClr val="bg1"/>
                </a:solidFill>
              </a:defRPr>
            </a:lvl2pPr>
            <a:lvl3pPr>
              <a:buClrTx/>
              <a:defRPr>
                <a:solidFill>
                  <a:schemeClr val="bg1"/>
                </a:solidFill>
              </a:defRPr>
            </a:lvl3pPr>
            <a:lvl4pPr>
              <a:buClr>
                <a:schemeClr val="bg1">
                  <a:lumMod val="75000"/>
                </a:schemeClr>
              </a:buClr>
              <a:defRPr>
                <a:solidFill>
                  <a:schemeClr val="bg1"/>
                </a:solidFill>
              </a:defRPr>
            </a:lvl4pPr>
            <a:lvl5pPr>
              <a:buClrTx/>
              <a:defRPr>
                <a:solidFill>
                  <a:schemeClr val="bg1"/>
                </a:solidFill>
              </a:defRPr>
            </a:lvl5pPr>
            <a:lvl6pPr>
              <a:buClr>
                <a:schemeClr val="bg1">
                  <a:lumMod val="75000"/>
                </a:schemeClr>
              </a:buClr>
              <a:defRPr lang="en-US" sz="1800" kern="1200" dirty="0" smtClean="0">
                <a:solidFill>
                  <a:schemeClr val="bg1"/>
                </a:solidFill>
                <a:latin typeface="+mn-lt"/>
                <a:ea typeface="+mn-ea"/>
                <a:cs typeface="+mn-cs"/>
              </a:defRPr>
            </a:lvl6pPr>
            <a:lvl7pPr>
              <a:buClr>
                <a:schemeClr val="bg1"/>
              </a:buClr>
              <a:defRPr lang="en-US" sz="1800" kern="1200" dirty="0" smtClean="0">
                <a:solidFill>
                  <a:schemeClr val="bg1"/>
                </a:solidFill>
                <a:latin typeface="+mn-lt"/>
                <a:ea typeface="+mn-ea"/>
                <a:cs typeface="+mn-cs"/>
              </a:defRPr>
            </a:lvl7pPr>
            <a:lvl8pPr>
              <a:buClr>
                <a:schemeClr val="bg1">
                  <a:lumMod val="75000"/>
                </a:schemeClr>
              </a:buClr>
              <a:defRPr lang="en-US" sz="1800" kern="1200" dirty="0" smtClean="0">
                <a:solidFill>
                  <a:schemeClr val="bg1"/>
                </a:solidFill>
                <a:latin typeface="+mn-lt"/>
                <a:ea typeface="+mn-ea"/>
                <a:cs typeface="+mn-cs"/>
              </a:defRPr>
            </a:lvl8pPr>
            <a:lvl9pPr>
              <a:buClr>
                <a:schemeClr val="bg1"/>
              </a:buClr>
              <a:defRPr sz="1800" kern="1200" dirty="0">
                <a:solidFill>
                  <a:schemeClr val="bg1"/>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10"/>
          </p:nvPr>
        </p:nvSpPr>
        <p:spPr/>
        <p:txBody>
          <a:bodyPr/>
          <a:lstStyle/>
          <a:p>
            <a:fld id="{7CE38E4D-051A-41E1-86A4-E56916468FD0}"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wireframeOverlay-SectionH.png"/>
          <p:cNvPicPr>
            <a:picLocks noChangeAspect="1"/>
          </p:cNvPicPr>
          <p:nvPr/>
        </p:nvPicPr>
        <p:blipFill>
          <a:blip r:embed="rId2"/>
          <a:srcRect r="-91875"/>
          <a:stretch>
            <a:fillRect/>
          </a:stretch>
        </p:blipFill>
        <p:spPr>
          <a:xfrm>
            <a:off x="182880" y="1179576"/>
            <a:ext cx="8785105" cy="5276088"/>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2133600" y="3429000"/>
            <a:ext cx="6591300" cy="1371600"/>
          </a:xfrm>
        </p:spPr>
        <p:txBody>
          <a:bodyPr anchor="b" anchorCtr="0"/>
          <a:lstStyle>
            <a:lvl1pPr algn="r">
              <a:defRPr sz="4800" b="0" cap="none" baseline="0"/>
            </a:lvl1pPr>
          </a:lstStyle>
          <a:p>
            <a:r>
              <a:rPr lang="en-GB"/>
              <a:t>Click to edit Master title style</a:t>
            </a:r>
            <a:endParaRPr dirty="0"/>
          </a:p>
        </p:txBody>
      </p:sp>
      <p:sp>
        <p:nvSpPr>
          <p:cNvPr id="3" name="Text Placeholder 2"/>
          <p:cNvSpPr>
            <a:spLocks noGrp="1"/>
          </p:cNvSpPr>
          <p:nvPr>
            <p:ph type="body" idx="1"/>
          </p:nvPr>
        </p:nvSpPr>
        <p:spPr>
          <a:xfrm>
            <a:off x="2133600" y="4800599"/>
            <a:ext cx="6591300" cy="1066801"/>
          </a:xfrm>
        </p:spPr>
        <p:txBody>
          <a:bodyPr anchor="t" anchorCtr="0">
            <a:normAutofit/>
          </a:bodyPr>
          <a:lstStyle>
            <a:lvl1pPr marL="0" indent="0" algn="r">
              <a:spcBef>
                <a:spcPts val="30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CE38E4D-051A-41E1-86A4-E56916468FD0}" type="datetimeFigureOut">
              <a:rPr lang="en-US" smtClean="0"/>
              <a:t>3/31/2019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GB"/>
              <a:t>Click to edit Master title style</a:t>
            </a:r>
            <a:endParaRPr/>
          </a:p>
        </p:txBody>
      </p:sp>
      <p:sp>
        <p:nvSpPr>
          <p:cNvPr id="3" name="Content Placeholder 2"/>
          <p:cNvSpPr>
            <a:spLocks noGrp="1"/>
          </p:cNvSpPr>
          <p:nvPr>
            <p:ph sz="half" idx="1"/>
          </p:nvPr>
        </p:nvSpPr>
        <p:spPr>
          <a:xfrm>
            <a:off x="416859"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Content Placeholder 3"/>
          <p:cNvSpPr>
            <a:spLocks noGrp="1"/>
          </p:cNvSpPr>
          <p:nvPr>
            <p:ph sz="half" idx="2"/>
          </p:nvPr>
        </p:nvSpPr>
        <p:spPr>
          <a:xfrm>
            <a:off x="4873214"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Date Placeholder 4"/>
          <p:cNvSpPr>
            <a:spLocks noGrp="1"/>
          </p:cNvSpPr>
          <p:nvPr>
            <p:ph type="dt" sz="half" idx="10"/>
          </p:nvPr>
        </p:nvSpPr>
        <p:spPr/>
        <p:txBody>
          <a:bodyPr/>
          <a:lstStyle/>
          <a:p>
            <a:fld id="{7CE38E4D-051A-41E1-86A4-E56916468FD0}"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lvl1pPr>
              <a:defRPr/>
            </a:lvl1pPr>
          </a:lstStyle>
          <a:p>
            <a:r>
              <a:rPr lang="en-GB"/>
              <a:t>Click to edit Master title style</a:t>
            </a:r>
            <a:endParaRPr/>
          </a:p>
        </p:txBody>
      </p:sp>
      <p:sp>
        <p:nvSpPr>
          <p:cNvPr id="3" name="Text Placeholder 2"/>
          <p:cNvSpPr>
            <a:spLocks noGrp="1"/>
          </p:cNvSpPr>
          <p:nvPr>
            <p:ph type="body" idx="1"/>
          </p:nvPr>
        </p:nvSpPr>
        <p:spPr>
          <a:xfrm>
            <a:off x="416859"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16859"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5" name="Text Placeholder 4"/>
          <p:cNvSpPr>
            <a:spLocks noGrp="1"/>
          </p:cNvSpPr>
          <p:nvPr>
            <p:ph type="body" sz="quarter" idx="3"/>
          </p:nvPr>
        </p:nvSpPr>
        <p:spPr>
          <a:xfrm>
            <a:off x="4873752"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873752"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7" name="Date Placeholder 6"/>
          <p:cNvSpPr>
            <a:spLocks noGrp="1"/>
          </p:cNvSpPr>
          <p:nvPr>
            <p:ph type="dt" sz="half" idx="10"/>
          </p:nvPr>
        </p:nvSpPr>
        <p:spPr/>
        <p:txBody>
          <a:bodyPr/>
          <a:lstStyle/>
          <a:p>
            <a:fld id="{7CE38E4D-051A-41E1-86A4-E56916468FD0}" type="datetimeFigureOut">
              <a:rPr lang="en-US" smtClean="0"/>
              <a:t>3/31/2019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GB"/>
              <a:t>Click to edit Master title style</a:t>
            </a:r>
            <a:endParaRPr/>
          </a:p>
        </p:txBody>
      </p:sp>
      <p:sp>
        <p:nvSpPr>
          <p:cNvPr id="3" name="Date Placeholder 2"/>
          <p:cNvSpPr>
            <a:spLocks noGrp="1"/>
          </p:cNvSpPr>
          <p:nvPr>
            <p:ph type="dt" sz="half" idx="10"/>
          </p:nvPr>
        </p:nvSpPr>
        <p:spPr/>
        <p:txBody>
          <a:bodyPr/>
          <a:lstStyle/>
          <a:p>
            <a:fld id="{7CE38E4D-051A-41E1-86A4-E56916468FD0}" type="datetimeFigureOut">
              <a:rPr lang="en-US" smtClean="0"/>
              <a:t>3/31/2019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38E4D-051A-41E1-86A4-E56916468FD0}" type="datetimeFigureOut">
              <a:rPr lang="en-US" smtClean="0"/>
              <a:t>3/31/2019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wireframeOverlay-ContentCap.png"/>
          <p:cNvPicPr>
            <a:picLocks noChangeAspect="1"/>
          </p:cNvPicPr>
          <p:nvPr/>
        </p:nvPicPr>
        <p:blipFill>
          <a:blip r:embed="rId2"/>
          <a:srcRect b="-135871"/>
          <a:stretch>
            <a:fillRect/>
          </a:stretch>
        </p:blipFill>
        <p:spPr>
          <a:xfrm>
            <a:off x="182880" y="1179575"/>
            <a:ext cx="4228522" cy="5274037"/>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3697941" cy="1162050"/>
          </a:xfrm>
        </p:spPr>
        <p:txBody>
          <a:bodyPr anchor="b"/>
          <a:lstStyle>
            <a:lvl1pPr algn="l">
              <a:defRPr sz="2800" b="0">
                <a:solidFill>
                  <a:schemeClr val="bg1"/>
                </a:solidFill>
              </a:defRPr>
            </a:lvl1pPr>
          </a:lstStyle>
          <a:p>
            <a:r>
              <a:rPr lang="en-GB"/>
              <a:t>Click to edit Master title style</a:t>
            </a:r>
            <a:endParaRPr/>
          </a:p>
        </p:txBody>
      </p:sp>
      <p:sp>
        <p:nvSpPr>
          <p:cNvPr id="3" name="Content Placeholder 2"/>
          <p:cNvSpPr>
            <a:spLocks noGrp="1"/>
          </p:cNvSpPr>
          <p:nvPr>
            <p:ph idx="1"/>
          </p:nvPr>
        </p:nvSpPr>
        <p:spPr>
          <a:xfrm>
            <a:off x="4612341" y="1600200"/>
            <a:ext cx="4101353" cy="4652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Text Placeholder 3"/>
          <p:cNvSpPr>
            <a:spLocks noGrp="1"/>
          </p:cNvSpPr>
          <p:nvPr>
            <p:ph type="body" sz="half" idx="2"/>
          </p:nvPr>
        </p:nvSpPr>
        <p:spPr>
          <a:xfrm>
            <a:off x="416859" y="2837329"/>
            <a:ext cx="3697941" cy="3415834"/>
          </a:xfrm>
        </p:spPr>
        <p:txBody>
          <a:bodyPr vert="horz" lIns="91440" tIns="45720" rIns="91440" bIns="45720" rtlCol="0">
            <a:normAutofit/>
          </a:bodyPr>
          <a:lstStyle>
            <a:lvl1pPr marL="0" indent="0">
              <a:spcBef>
                <a:spcPts val="600"/>
              </a:spcBef>
              <a:buNone/>
              <a:defRPr sz="1600" kern="1200">
                <a:solidFill>
                  <a:schemeClr val="bg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tx1">
                  <a:lumMod val="50000"/>
                  <a:lumOff val="50000"/>
                </a:schemeClr>
              </a:buClr>
              <a:buSzPct val="70000"/>
              <a:buFont typeface="Wingdings" pitchFamily="2" charset="2"/>
              <a:buNone/>
            </a:pPr>
            <a:r>
              <a:rPr lang="en-GB"/>
              <a:t>Click to edit Master text styles</a:t>
            </a:r>
          </a:p>
        </p:txBody>
      </p:sp>
      <p:sp>
        <p:nvSpPr>
          <p:cNvPr id="5" name="Date Placeholder 4"/>
          <p:cNvSpPr>
            <a:spLocks noGrp="1"/>
          </p:cNvSpPr>
          <p:nvPr>
            <p:ph type="dt" sz="half" idx="10"/>
          </p:nvPr>
        </p:nvSpPr>
        <p:spPr/>
        <p:txBody>
          <a:bodyPr/>
          <a:lstStyle/>
          <a:p>
            <a:fld id="{7CE38E4D-051A-41E1-86A4-E56916468FD0}" type="datetimeFigureOut">
              <a:rPr lang="en-US" smtClean="0"/>
              <a:t>3/31/2019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925" y="1456765"/>
            <a:ext cx="8308975" cy="1143000"/>
          </a:xfrm>
          <a:prstGeom prst="rect">
            <a:avLst/>
          </a:prstGeom>
        </p:spPr>
        <p:txBody>
          <a:bodyPr vert="horz" lIns="91440" tIns="45720" rIns="91440" bIns="45720" rtlCol="0" anchor="b" anchorCtr="0">
            <a:noAutofit/>
          </a:bodyPr>
          <a:lstStyle/>
          <a:p>
            <a:r>
              <a:rPr lang="en-GB"/>
              <a:t>Click to edit Master title style</a:t>
            </a:r>
            <a:endParaRPr/>
          </a:p>
        </p:txBody>
      </p:sp>
      <p:sp>
        <p:nvSpPr>
          <p:cNvPr id="3" name="Text Placeholder 2"/>
          <p:cNvSpPr>
            <a:spLocks noGrp="1"/>
          </p:cNvSpPr>
          <p:nvPr>
            <p:ph type="body" idx="1"/>
          </p:nvPr>
        </p:nvSpPr>
        <p:spPr>
          <a:xfrm>
            <a:off x="415925" y="2770188"/>
            <a:ext cx="8308975" cy="347821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dirty="0"/>
          </a:p>
        </p:txBody>
      </p:sp>
      <p:sp>
        <p:nvSpPr>
          <p:cNvPr id="4" name="Date Placeholder 3"/>
          <p:cNvSpPr>
            <a:spLocks noGrp="1"/>
          </p:cNvSpPr>
          <p:nvPr>
            <p:ph type="dt" sz="half" idx="2"/>
          </p:nvPr>
        </p:nvSpPr>
        <p:spPr>
          <a:xfrm>
            <a:off x="6450105" y="6454588"/>
            <a:ext cx="2398059" cy="228600"/>
          </a:xfrm>
          <a:prstGeom prst="rect">
            <a:avLst/>
          </a:prstGeom>
        </p:spPr>
        <p:txBody>
          <a:bodyPr vert="horz" lIns="91440" tIns="45720" rIns="91440" bIns="45720" rtlCol="0" anchor="ctr"/>
          <a:lstStyle>
            <a:lvl1pPr algn="r">
              <a:defRPr sz="1000">
                <a:solidFill>
                  <a:schemeClr val="tx1">
                    <a:lumMod val="75000"/>
                    <a:lumOff val="25000"/>
                  </a:schemeClr>
                </a:solidFill>
              </a:defRPr>
            </a:lvl1pPr>
          </a:lstStyle>
          <a:p>
            <a:fld id="{7CE38E4D-051A-41E1-86A4-E56916468FD0}" type="datetimeFigureOut">
              <a:rPr lang="en-US" smtClean="0"/>
              <a:t>3/31/2019</a:t>
            </a:fld>
            <a:endParaRPr lang="en-US"/>
          </a:p>
        </p:txBody>
      </p:sp>
      <p:sp>
        <p:nvSpPr>
          <p:cNvPr id="5" name="Footer Placeholder 4"/>
          <p:cNvSpPr>
            <a:spLocks noGrp="1"/>
          </p:cNvSpPr>
          <p:nvPr>
            <p:ph type="ftr" sz="quarter" idx="3"/>
          </p:nvPr>
        </p:nvSpPr>
        <p:spPr>
          <a:xfrm>
            <a:off x="259976" y="6454588"/>
            <a:ext cx="3657600" cy="228600"/>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8382000" y="1219200"/>
            <a:ext cx="533400" cy="365125"/>
          </a:xfrm>
          <a:prstGeom prst="rect">
            <a:avLst/>
          </a:prstGeom>
        </p:spPr>
        <p:txBody>
          <a:bodyPr vert="horz" lIns="91440" tIns="45720" rIns="91440" bIns="45720" rtlCol="0" anchor="ctr"/>
          <a:lstStyle>
            <a:lvl1pPr algn="r">
              <a:defRPr sz="1200">
                <a:solidFill>
                  <a:schemeClr val="bg1"/>
                </a:solidFill>
              </a:defRPr>
            </a:lvl1pPr>
          </a:lstStyle>
          <a:p>
            <a:fld id="{886BB73A-582F-4420-9A14-CB10A2B2E5E8}" type="slidenum">
              <a:rPr lang="en-US" smtClean="0"/>
              <a:t>‹#›</a:t>
            </a:fld>
            <a:endParaRPr lang="en-US"/>
          </a:p>
        </p:txBody>
      </p:sp>
      <p:pic>
        <p:nvPicPr>
          <p:cNvPr id="7" name="Picture 6" descr="HomeButton.png">
            <a:hlinkClick r:id="" action="ppaction://hlinkshowjump?jump=firstslide"/>
          </p:cNvPr>
          <p:cNvPicPr>
            <a:picLocks noChangeAspect="1"/>
          </p:cNvPicPr>
          <p:nvPr/>
        </p:nvPicPr>
        <p:blipFill>
          <a:blip r:embed="rId18"/>
          <a:stretch>
            <a:fillRect/>
          </a:stretch>
        </p:blipFill>
        <p:spPr>
          <a:xfrm>
            <a:off x="552450" y="526116"/>
            <a:ext cx="457200" cy="352425"/>
          </a:xfrm>
          <a:prstGeom prst="rect">
            <a:avLst/>
          </a:prstGeom>
        </p:spPr>
      </p:pic>
      <p:pic>
        <p:nvPicPr>
          <p:cNvPr id="10" name="Picture 9" descr="DirectionalButtons-Full.png"/>
          <p:cNvPicPr>
            <a:picLocks noChangeAspect="1"/>
          </p:cNvPicPr>
          <p:nvPr/>
        </p:nvPicPr>
        <p:blipFill>
          <a:blip r:embed="rId19"/>
          <a:stretch>
            <a:fillRect/>
          </a:stretch>
        </p:blipFill>
        <p:spPr>
          <a:xfrm>
            <a:off x="7826188" y="526116"/>
            <a:ext cx="752475" cy="35242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spcBef>
          <a:spcPts val="2000"/>
        </a:spcBef>
        <a:buClr>
          <a:schemeClr val="tx1">
            <a:lumMod val="50000"/>
            <a:lumOff val="50000"/>
          </a:schemeClr>
        </a:buClr>
        <a:buSzPct val="70000"/>
        <a:buFont typeface="Wingdings" pitchFamily="2" charset="2"/>
        <a:buChar char="l"/>
        <a:defRPr sz="20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30388"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7400"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Higher politics </a:t>
            </a:r>
          </a:p>
        </p:txBody>
      </p:sp>
      <p:sp>
        <p:nvSpPr>
          <p:cNvPr id="3" name="Subtitle 2"/>
          <p:cNvSpPr>
            <a:spLocks noGrp="1"/>
          </p:cNvSpPr>
          <p:nvPr>
            <p:ph type="subTitle" idx="1"/>
          </p:nvPr>
        </p:nvSpPr>
        <p:spPr/>
        <p:txBody>
          <a:bodyPr/>
          <a:lstStyle/>
          <a:p>
            <a:r>
              <a:rPr lang="en-US" dirty="0"/>
              <a:t>20 mark essays</a:t>
            </a:r>
          </a:p>
        </p:txBody>
      </p:sp>
    </p:spTree>
    <p:extLst>
      <p:ext uri="{BB962C8B-B14F-4D97-AF65-F5344CB8AC3E}">
        <p14:creationId xmlns:p14="http://schemas.microsoft.com/office/powerpoint/2010/main" val="1846097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first face of power is decision-making. This is the power that people who make decisions have, </a:t>
            </a:r>
            <a:r>
              <a:rPr lang="en-US" dirty="0" err="1"/>
              <a:t>eg</a:t>
            </a:r>
            <a:r>
              <a:rPr lang="en-US" dirty="0"/>
              <a:t> MSPs. This is the ‘open face’ because it can be seen when power is being exercised. The second face of power is what Lukes called ‘non-decision-making’. This is when the agenda is being set and a decision is taken off the table. The third face of power is known as ‘shaping desires’. This is when those in power manipulate the rest of society into believing they are acting in the public’s best interests. Lukes argues that this is the most insidious face of power as the powerless begin to accept their position and are not aware of their best interests.</a:t>
            </a:r>
          </a:p>
          <a:p>
            <a:endParaRPr lang="en-US" dirty="0"/>
          </a:p>
        </p:txBody>
      </p:sp>
    </p:spTree>
    <p:extLst>
      <p:ext uri="{BB962C8B-B14F-4D97-AF65-F5344CB8AC3E}">
        <p14:creationId xmlns:p14="http://schemas.microsoft.com/office/powerpoint/2010/main" val="4210382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 first face of power is decision-making. This is the power that people who make decisions have, </a:t>
            </a:r>
            <a:r>
              <a:rPr lang="en-US" dirty="0" err="1"/>
              <a:t>eg</a:t>
            </a:r>
            <a:r>
              <a:rPr lang="en-US" dirty="0"/>
              <a:t> MSPs. This is the ‘open face’ because it can be seen when power is being exercised, </a:t>
            </a:r>
            <a:r>
              <a:rPr lang="en-US" dirty="0" err="1"/>
              <a:t>eg</a:t>
            </a:r>
            <a:r>
              <a:rPr lang="en-US" dirty="0"/>
              <a:t> when a decision is being made. There are many examples of this, </a:t>
            </a:r>
            <a:r>
              <a:rPr lang="en-US" dirty="0" err="1"/>
              <a:t>eg</a:t>
            </a:r>
            <a:r>
              <a:rPr lang="en-US" dirty="0"/>
              <a:t> the smoking ban in 2006 which was passed by MSPs. </a:t>
            </a:r>
          </a:p>
          <a:p>
            <a:pPr marL="0" indent="0">
              <a:buNone/>
            </a:pPr>
            <a:r>
              <a:rPr lang="en-US" dirty="0"/>
              <a:t>The second face of power is what Lukes called ‘non-decision-making’. This is when the agenda is being set and a decision is taken off the table, </a:t>
            </a:r>
            <a:r>
              <a:rPr lang="en-US" dirty="0" err="1"/>
              <a:t>eg</a:t>
            </a:r>
            <a:r>
              <a:rPr lang="en-US" dirty="0"/>
              <a:t> the Conservative governments from 1979-97 did not allow the Scottish people a chance to vote on devolution as the Conservatives were against this. This usually happens behind closed doors and so is called the secret face. </a:t>
            </a:r>
          </a:p>
          <a:p>
            <a:pPr marL="0" indent="0">
              <a:buNone/>
            </a:pPr>
            <a:r>
              <a:rPr lang="en-US" dirty="0"/>
              <a:t>The third face of power is known as ‘shaping desires’. This is when those in power manipulate the rest of society into believing they are acting in the public’s best interests, </a:t>
            </a:r>
            <a:r>
              <a:rPr lang="en-US" dirty="0" err="1"/>
              <a:t>eg</a:t>
            </a:r>
            <a:r>
              <a:rPr lang="en-US" dirty="0"/>
              <a:t> when Tony Blair was in power he claimed that there was strong evidence that Iraq had weapons of mass destruction (WMD). However, once the invasion of Iraq had taken place it was revealed that this was not the case and the evidence had been exaggerated by the PM in order to manipulate public opinion. Another example is the position of women. Feminists argue that men maintain power over women by persuading them that being a housewife or mother are the most desirable roles for women and so women remain in a position where they can be exploited by, and for the benefit of, men. Lukes argues that this is the most insidious face of power as the powerless begin to accept their position and are not aware of their best interests.</a:t>
            </a:r>
          </a:p>
          <a:p>
            <a:pPr marL="0" indent="0">
              <a:buNone/>
            </a:pPr>
            <a:endParaRPr lang="en-US" dirty="0"/>
          </a:p>
          <a:p>
            <a:endParaRPr lang="en-US" dirty="0"/>
          </a:p>
        </p:txBody>
      </p:sp>
    </p:spTree>
    <p:extLst>
      <p:ext uri="{BB962C8B-B14F-4D97-AF65-F5344CB8AC3E}">
        <p14:creationId xmlns:p14="http://schemas.microsoft.com/office/powerpoint/2010/main" val="1347563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dirty="0">
                <a:solidFill>
                  <a:srgbClr val="FF0000"/>
                </a:solidFill>
              </a:rPr>
              <a:t>The first face of power is decision-making. This is the power that people who make decisions have, </a:t>
            </a:r>
            <a:r>
              <a:rPr lang="en-US" dirty="0" err="1">
                <a:solidFill>
                  <a:srgbClr val="FF0000"/>
                </a:solidFill>
              </a:rPr>
              <a:t>eg</a:t>
            </a:r>
            <a:r>
              <a:rPr lang="en-US" dirty="0">
                <a:solidFill>
                  <a:srgbClr val="FF0000"/>
                </a:solidFill>
              </a:rPr>
              <a:t> MSPs. </a:t>
            </a:r>
            <a:r>
              <a:rPr lang="en-US" dirty="0">
                <a:solidFill>
                  <a:srgbClr val="008000"/>
                </a:solidFill>
              </a:rPr>
              <a:t>This is the ‘open face’ because it can be seen when power is being exercised, </a:t>
            </a:r>
            <a:r>
              <a:rPr lang="en-US" dirty="0" err="1">
                <a:solidFill>
                  <a:srgbClr val="008000"/>
                </a:solidFill>
              </a:rPr>
              <a:t>eg</a:t>
            </a:r>
            <a:r>
              <a:rPr lang="en-US" dirty="0">
                <a:solidFill>
                  <a:srgbClr val="008000"/>
                </a:solidFill>
              </a:rPr>
              <a:t> when a decision is being made. </a:t>
            </a:r>
            <a:r>
              <a:rPr lang="en-US" dirty="0">
                <a:solidFill>
                  <a:srgbClr val="3366FF"/>
                </a:solidFill>
              </a:rPr>
              <a:t>There are many examples of this, </a:t>
            </a:r>
            <a:r>
              <a:rPr lang="en-US" dirty="0" err="1">
                <a:solidFill>
                  <a:srgbClr val="3366FF"/>
                </a:solidFill>
              </a:rPr>
              <a:t>eg</a:t>
            </a:r>
            <a:r>
              <a:rPr lang="en-US" dirty="0">
                <a:solidFill>
                  <a:srgbClr val="3366FF"/>
                </a:solidFill>
              </a:rPr>
              <a:t> the smoking ban in 2006 which was passed by MSPs. </a:t>
            </a:r>
          </a:p>
          <a:p>
            <a:pPr marL="0" indent="0">
              <a:buNone/>
            </a:pPr>
            <a:r>
              <a:rPr lang="en-US" dirty="0">
                <a:solidFill>
                  <a:srgbClr val="FF0000"/>
                </a:solidFill>
              </a:rPr>
              <a:t>The second face of power is what Lukes called ‘non-decision-making’. This is when the agenda is being set and a decision is taken off the table,</a:t>
            </a:r>
            <a:r>
              <a:rPr lang="en-US" dirty="0"/>
              <a:t> </a:t>
            </a:r>
            <a:r>
              <a:rPr lang="en-US" dirty="0" err="1">
                <a:solidFill>
                  <a:srgbClr val="3366FF"/>
                </a:solidFill>
              </a:rPr>
              <a:t>eg</a:t>
            </a:r>
            <a:r>
              <a:rPr lang="en-US" dirty="0">
                <a:solidFill>
                  <a:srgbClr val="3366FF"/>
                </a:solidFill>
              </a:rPr>
              <a:t> the Conservative governments from 1979-97 did not allow the Scottish people a chance to vote on devolution as the Conservatives were against this</a:t>
            </a:r>
            <a:r>
              <a:rPr lang="en-US" dirty="0"/>
              <a:t>. </a:t>
            </a:r>
            <a:r>
              <a:rPr lang="en-US" dirty="0">
                <a:solidFill>
                  <a:srgbClr val="008000"/>
                </a:solidFill>
              </a:rPr>
              <a:t>This usually happens behind closed doors and so is called the secret face. </a:t>
            </a:r>
          </a:p>
          <a:p>
            <a:pPr marL="0" indent="0">
              <a:buNone/>
            </a:pPr>
            <a:r>
              <a:rPr lang="en-US" dirty="0">
                <a:solidFill>
                  <a:srgbClr val="FF0000"/>
                </a:solidFill>
              </a:rPr>
              <a:t>The third face of power is known as ‘shaping desires’. This is when those in power manipulate the rest of society into believing they are acting in the public’s best interests</a:t>
            </a:r>
            <a:r>
              <a:rPr lang="en-US" dirty="0"/>
              <a:t>, </a:t>
            </a:r>
            <a:r>
              <a:rPr lang="en-US" dirty="0" err="1">
                <a:solidFill>
                  <a:srgbClr val="0000FF"/>
                </a:solidFill>
              </a:rPr>
              <a:t>eg</a:t>
            </a:r>
            <a:r>
              <a:rPr lang="en-US" dirty="0">
                <a:solidFill>
                  <a:srgbClr val="0000FF"/>
                </a:solidFill>
              </a:rPr>
              <a:t> when Tony Blair was in power he claimed that there was strong evidence that Iraq had weapons of mass destruction (WMD). However, once the invasion of Iraq had taken place it was revealed that this was not the case and the evidence had been exaggerated by the PM in order to manipulate public opinion. Another example is the position of women. Feminists argue that men maintain power over women by persuading them that being a housewife or mother are the most desirable roles for women and so women remain in a position where they can be exploited by, and for the benefit of, men. </a:t>
            </a:r>
            <a:r>
              <a:rPr lang="en-US" dirty="0">
                <a:solidFill>
                  <a:srgbClr val="008000"/>
                </a:solidFill>
              </a:rPr>
              <a:t>Lukes argues that this is the most insidious face of power as the powerless begin to accept their position and are not aware of their best interests.</a:t>
            </a:r>
          </a:p>
          <a:p>
            <a:endParaRPr lang="en-US" dirty="0"/>
          </a:p>
        </p:txBody>
      </p:sp>
    </p:spTree>
    <p:extLst>
      <p:ext uri="{BB962C8B-B14F-4D97-AF65-F5344CB8AC3E}">
        <p14:creationId xmlns:p14="http://schemas.microsoft.com/office/powerpoint/2010/main" val="1971627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Power/Authority and Legitimacy</a:t>
            </a:r>
          </a:p>
        </p:txBody>
      </p:sp>
      <p:sp>
        <p:nvSpPr>
          <p:cNvPr id="3" name="Content Placeholder 2"/>
          <p:cNvSpPr>
            <a:spLocks noGrp="1"/>
          </p:cNvSpPr>
          <p:nvPr>
            <p:ph idx="1"/>
          </p:nvPr>
        </p:nvSpPr>
        <p:spPr/>
        <p:txBody>
          <a:bodyPr>
            <a:normAutofit fontScale="92500" lnSpcReduction="10000"/>
          </a:bodyPr>
          <a:lstStyle/>
          <a:p>
            <a:pPr marL="0" indent="0">
              <a:buNone/>
            </a:pPr>
            <a:r>
              <a:rPr lang="en-US" sz="1400" dirty="0"/>
              <a:t>The first face of power is decision-making. This is the power that people who make decisions have, </a:t>
            </a:r>
            <a:r>
              <a:rPr lang="en-US" sz="1400" dirty="0" err="1"/>
              <a:t>eg</a:t>
            </a:r>
            <a:r>
              <a:rPr lang="en-US" sz="1400" dirty="0"/>
              <a:t> MSPs. This is the ‘open face’ because it can be seen when power is being exercised, </a:t>
            </a:r>
            <a:r>
              <a:rPr lang="en-US" sz="1400" dirty="0" err="1"/>
              <a:t>eg</a:t>
            </a:r>
            <a:r>
              <a:rPr lang="en-US" sz="1400" dirty="0"/>
              <a:t> when a decision is being made. There are many examples of this, </a:t>
            </a:r>
            <a:r>
              <a:rPr lang="en-US" sz="1400" dirty="0" err="1"/>
              <a:t>eg</a:t>
            </a:r>
            <a:r>
              <a:rPr lang="en-US" sz="1400" dirty="0"/>
              <a:t> the smoking ban in 2006 which was passed by MSPs. </a:t>
            </a:r>
          </a:p>
          <a:p>
            <a:pPr marL="0" indent="0">
              <a:buNone/>
            </a:pPr>
            <a:r>
              <a:rPr lang="en-US" sz="1400" dirty="0"/>
              <a:t>The second face of power is what Lukes called ‘non-decision-making’. This is when the agenda is being set and a decision is taken off the table, </a:t>
            </a:r>
            <a:r>
              <a:rPr lang="en-US" sz="1400" dirty="0" err="1"/>
              <a:t>eg</a:t>
            </a:r>
            <a:r>
              <a:rPr lang="en-US" sz="1400" dirty="0"/>
              <a:t> the Conservative governments from 1979-97 did not allow the Scottish people a chance to vote on devolution as the Conservatives were against this. This usually happens behind closed doors and so is called the secret face. </a:t>
            </a:r>
          </a:p>
          <a:p>
            <a:pPr marL="0" indent="0">
              <a:buNone/>
            </a:pPr>
            <a:r>
              <a:rPr lang="en-US" sz="1400" dirty="0"/>
              <a:t>The third face of power is known as ‘shaping desires’. This is when those in power manipulate the rest of society into believing they are acting in the public’s best interests, </a:t>
            </a:r>
            <a:r>
              <a:rPr lang="en-US" sz="1400" dirty="0" err="1"/>
              <a:t>eg</a:t>
            </a:r>
            <a:r>
              <a:rPr lang="en-US" sz="1400" dirty="0"/>
              <a:t> when Tony Blair was in power he claimed that there was strong evidence that Iraq had weapons of mass destruction (WMD). However, once the invasion of Iraq had taken place it was revealed that this was not the case and the evidence had been exaggerated by the PM in order to manipulate public opinion. Another example is the position of women. Feminists argue that men maintain power over women by persuading them that being a housewife or mother are the most desirable roles for women and so women remain in a position where they can be exploited by, and for the benefit of, men. Lukes argues that this is the most insidious face of power as the powerless begin to accept their position and are not aware of their best interests.</a:t>
            </a:r>
          </a:p>
          <a:p>
            <a:pPr marL="0" indent="0">
              <a:buNone/>
            </a:pPr>
            <a:endParaRPr lang="en-US" sz="1400" dirty="0"/>
          </a:p>
          <a:p>
            <a:pPr marL="0" indent="0">
              <a:buNone/>
            </a:pPr>
            <a:endParaRPr lang="en-US" sz="1400" dirty="0"/>
          </a:p>
          <a:p>
            <a:endParaRPr lang="en-US" sz="1400" dirty="0"/>
          </a:p>
          <a:p>
            <a:endParaRPr lang="en-US" dirty="0"/>
          </a:p>
        </p:txBody>
      </p:sp>
    </p:spTree>
    <p:extLst>
      <p:ext uri="{BB962C8B-B14F-4D97-AF65-F5344CB8AC3E}">
        <p14:creationId xmlns:p14="http://schemas.microsoft.com/office/powerpoint/2010/main" val="1445765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a:t>
            </a:r>
          </a:p>
        </p:txBody>
      </p:sp>
      <p:sp>
        <p:nvSpPr>
          <p:cNvPr id="3" name="Content Placeholder 2"/>
          <p:cNvSpPr>
            <a:spLocks noGrp="1"/>
          </p:cNvSpPr>
          <p:nvPr>
            <p:ph idx="1"/>
          </p:nvPr>
        </p:nvSpPr>
        <p:spPr/>
        <p:txBody>
          <a:bodyPr>
            <a:normAutofit/>
          </a:bodyPr>
          <a:lstStyle/>
          <a:p>
            <a:r>
              <a:rPr lang="en-US" dirty="0"/>
              <a:t>More than purely descriptive</a:t>
            </a:r>
          </a:p>
          <a:p>
            <a:pPr marL="0" indent="0">
              <a:buNone/>
            </a:pPr>
            <a:endParaRPr lang="en-US" dirty="0"/>
          </a:p>
          <a:p>
            <a:pPr marL="0" indent="0">
              <a:buNone/>
            </a:pPr>
            <a:r>
              <a:rPr lang="en-US" dirty="0"/>
              <a:t>Definitions:</a:t>
            </a:r>
          </a:p>
          <a:p>
            <a:pPr marL="0" indent="0">
              <a:buNone/>
            </a:pPr>
            <a:r>
              <a:rPr lang="en-US" dirty="0"/>
              <a:t>1. The abstract separation of a whole into its constituent parts in order to study the part and their relations</a:t>
            </a:r>
          </a:p>
          <a:p>
            <a:pPr marL="0" indent="0">
              <a:buNone/>
            </a:pPr>
            <a:r>
              <a:rPr lang="en-US" dirty="0"/>
              <a:t>2. An investigation of the component parts of a whole and their relations in making up the whole</a:t>
            </a:r>
          </a:p>
        </p:txBody>
      </p:sp>
    </p:spTree>
    <p:extLst>
      <p:ext uri="{BB962C8B-B14F-4D97-AF65-F5344CB8AC3E}">
        <p14:creationId xmlns:p14="http://schemas.microsoft.com/office/powerpoint/2010/main" val="2133751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Analysis-What does this tell us about the issue or topic?</a:t>
            </a:r>
          </a:p>
        </p:txBody>
      </p:sp>
      <p:sp>
        <p:nvSpPr>
          <p:cNvPr id="3" name="Content Placeholder 2"/>
          <p:cNvSpPr>
            <a:spLocks noGrp="1"/>
          </p:cNvSpPr>
          <p:nvPr>
            <p:ph idx="1"/>
          </p:nvPr>
        </p:nvSpPr>
        <p:spPr/>
        <p:txBody>
          <a:bodyPr>
            <a:normAutofit fontScale="77500" lnSpcReduction="20000"/>
          </a:bodyPr>
          <a:lstStyle/>
          <a:p>
            <a:r>
              <a:rPr lang="en-US" dirty="0"/>
              <a:t>Links between the components and the whole</a:t>
            </a:r>
          </a:p>
          <a:p>
            <a:r>
              <a:rPr lang="en-US" dirty="0"/>
              <a:t>Links between different components</a:t>
            </a:r>
          </a:p>
          <a:p>
            <a:r>
              <a:rPr lang="en-US" dirty="0"/>
              <a:t>Links between components and related concepts</a:t>
            </a:r>
          </a:p>
          <a:p>
            <a:r>
              <a:rPr lang="en-US" dirty="0"/>
              <a:t>The relevant importance of different components</a:t>
            </a:r>
          </a:p>
          <a:p>
            <a:r>
              <a:rPr lang="en-US" dirty="0"/>
              <a:t>Similarities and contradictions</a:t>
            </a:r>
          </a:p>
          <a:p>
            <a:r>
              <a:rPr lang="en-US" dirty="0"/>
              <a:t>Possible consequences/ implications</a:t>
            </a:r>
          </a:p>
          <a:p>
            <a:r>
              <a:rPr lang="en-US" dirty="0"/>
              <a:t>Consistency and inconsistencies</a:t>
            </a:r>
          </a:p>
          <a:p>
            <a:r>
              <a:rPr lang="en-US" dirty="0"/>
              <a:t>Different views or interpretations </a:t>
            </a:r>
          </a:p>
        </p:txBody>
      </p:sp>
    </p:spTree>
    <p:extLst>
      <p:ext uri="{BB962C8B-B14F-4D97-AF65-F5344CB8AC3E}">
        <p14:creationId xmlns:p14="http://schemas.microsoft.com/office/powerpoint/2010/main" val="566829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Links between the components and the whole</a:t>
            </a:r>
          </a:p>
        </p:txBody>
      </p:sp>
      <p:sp>
        <p:nvSpPr>
          <p:cNvPr id="3" name="Content Placeholder 2"/>
          <p:cNvSpPr>
            <a:spLocks noGrp="1"/>
          </p:cNvSpPr>
          <p:nvPr>
            <p:ph idx="1"/>
          </p:nvPr>
        </p:nvSpPr>
        <p:spPr/>
        <p:txBody>
          <a:bodyPr/>
          <a:lstStyle/>
          <a:p>
            <a:r>
              <a:rPr lang="en-US" dirty="0" err="1"/>
              <a:t>Ie</a:t>
            </a:r>
            <a:r>
              <a:rPr lang="en-US" dirty="0"/>
              <a:t> by outlining how power/ authority and legitimacy all fit together</a:t>
            </a:r>
          </a:p>
        </p:txBody>
      </p:sp>
    </p:spTree>
    <p:extLst>
      <p:ext uri="{BB962C8B-B14F-4D97-AF65-F5344CB8AC3E}">
        <p14:creationId xmlns:p14="http://schemas.microsoft.com/office/powerpoint/2010/main" val="172708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Links between different components</a:t>
            </a:r>
          </a:p>
        </p:txBody>
      </p:sp>
      <p:sp>
        <p:nvSpPr>
          <p:cNvPr id="3" name="Content Placeholder 2"/>
          <p:cNvSpPr>
            <a:spLocks noGrp="1"/>
          </p:cNvSpPr>
          <p:nvPr>
            <p:ph idx="1"/>
          </p:nvPr>
        </p:nvSpPr>
        <p:spPr/>
        <p:txBody>
          <a:bodyPr/>
          <a:lstStyle/>
          <a:p>
            <a:r>
              <a:rPr lang="en-US" dirty="0" err="1"/>
              <a:t>Ie</a:t>
            </a:r>
            <a:r>
              <a:rPr lang="en-US" dirty="0"/>
              <a:t> by outlining the link between authority and legitimacy</a:t>
            </a:r>
          </a:p>
        </p:txBody>
      </p:sp>
    </p:spTree>
    <p:extLst>
      <p:ext uri="{BB962C8B-B14F-4D97-AF65-F5344CB8AC3E}">
        <p14:creationId xmlns:p14="http://schemas.microsoft.com/office/powerpoint/2010/main" val="2043129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Links between components and related concepts</a:t>
            </a:r>
          </a:p>
        </p:txBody>
      </p:sp>
      <p:sp>
        <p:nvSpPr>
          <p:cNvPr id="3" name="Content Placeholder 2"/>
          <p:cNvSpPr>
            <a:spLocks noGrp="1"/>
          </p:cNvSpPr>
          <p:nvPr>
            <p:ph idx="1"/>
          </p:nvPr>
        </p:nvSpPr>
        <p:spPr/>
        <p:txBody>
          <a:bodyPr/>
          <a:lstStyle/>
          <a:p>
            <a:r>
              <a:rPr lang="en-US" dirty="0"/>
              <a:t>For example by identifying the link between decision making and democracy </a:t>
            </a:r>
          </a:p>
        </p:txBody>
      </p:sp>
    </p:spTree>
    <p:extLst>
      <p:ext uri="{BB962C8B-B14F-4D97-AF65-F5344CB8AC3E}">
        <p14:creationId xmlns:p14="http://schemas.microsoft.com/office/powerpoint/2010/main" val="3436614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relevant importance of different components</a:t>
            </a:r>
          </a:p>
        </p:txBody>
      </p:sp>
      <p:sp>
        <p:nvSpPr>
          <p:cNvPr id="3" name="Content Placeholder 2"/>
          <p:cNvSpPr>
            <a:spLocks noGrp="1"/>
          </p:cNvSpPr>
          <p:nvPr>
            <p:ph idx="1"/>
          </p:nvPr>
        </p:nvSpPr>
        <p:spPr/>
        <p:txBody>
          <a:bodyPr/>
          <a:lstStyle/>
          <a:p>
            <a:r>
              <a:rPr lang="en-US" dirty="0"/>
              <a:t>For example pointing out that legal-rational is the most common type of authority in the modern world</a:t>
            </a:r>
          </a:p>
        </p:txBody>
      </p:sp>
    </p:spTree>
    <p:extLst>
      <p:ext uri="{BB962C8B-B14F-4D97-AF65-F5344CB8AC3E}">
        <p14:creationId xmlns:p14="http://schemas.microsoft.com/office/powerpoint/2010/main" val="82281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question- 20 marks</a:t>
            </a:r>
          </a:p>
        </p:txBody>
      </p:sp>
      <p:sp>
        <p:nvSpPr>
          <p:cNvPr id="3" name="Content Placeholder 2"/>
          <p:cNvSpPr>
            <a:spLocks noGrp="1"/>
          </p:cNvSpPr>
          <p:nvPr>
            <p:ph idx="1"/>
          </p:nvPr>
        </p:nvSpPr>
        <p:spPr/>
        <p:txBody>
          <a:bodyPr/>
          <a:lstStyle/>
          <a:p>
            <a:r>
              <a:rPr lang="en-US" dirty="0"/>
              <a:t>“Legitimacy is crucial to the distinction between Power and Authority.”</a:t>
            </a:r>
            <a:br>
              <a:rPr lang="en-US" dirty="0"/>
            </a:br>
            <a:r>
              <a:rPr lang="en-US" dirty="0"/>
              <a:t>Discuss, using the works of Lukes and Weber to illustrate your answer. </a:t>
            </a:r>
          </a:p>
          <a:p>
            <a:endParaRPr lang="en-US" dirty="0"/>
          </a:p>
        </p:txBody>
      </p:sp>
    </p:spTree>
    <p:extLst>
      <p:ext uri="{BB962C8B-B14F-4D97-AF65-F5344CB8AC3E}">
        <p14:creationId xmlns:p14="http://schemas.microsoft.com/office/powerpoint/2010/main" val="382989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Similarities and contradictions</a:t>
            </a:r>
          </a:p>
        </p:txBody>
      </p:sp>
      <p:sp>
        <p:nvSpPr>
          <p:cNvPr id="3" name="Content Placeholder 2"/>
          <p:cNvSpPr>
            <a:spLocks noGrp="1"/>
          </p:cNvSpPr>
          <p:nvPr>
            <p:ph idx="1"/>
          </p:nvPr>
        </p:nvSpPr>
        <p:spPr/>
        <p:txBody>
          <a:bodyPr/>
          <a:lstStyle/>
          <a:p>
            <a:r>
              <a:rPr lang="en-US" dirty="0"/>
              <a:t>For example by identifying that both non decision making and shaping desires are seen as hidden faces of power exercised behind closed doors but decision making is quite different and is the open face and transparent</a:t>
            </a:r>
          </a:p>
        </p:txBody>
      </p:sp>
    </p:spTree>
    <p:extLst>
      <p:ext uri="{BB962C8B-B14F-4D97-AF65-F5344CB8AC3E}">
        <p14:creationId xmlns:p14="http://schemas.microsoft.com/office/powerpoint/2010/main" val="2450100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consequences/ implications</a:t>
            </a:r>
          </a:p>
        </p:txBody>
      </p:sp>
      <p:sp>
        <p:nvSpPr>
          <p:cNvPr id="3" name="Content Placeholder 2"/>
          <p:cNvSpPr>
            <a:spLocks noGrp="1"/>
          </p:cNvSpPr>
          <p:nvPr>
            <p:ph idx="1"/>
          </p:nvPr>
        </p:nvSpPr>
        <p:spPr/>
        <p:txBody>
          <a:bodyPr/>
          <a:lstStyle/>
          <a:p>
            <a:r>
              <a:rPr lang="en-US" dirty="0"/>
              <a:t>For example by outlining the implications of charismatic authority (</a:t>
            </a:r>
            <a:r>
              <a:rPr lang="en-US" dirty="0" err="1"/>
              <a:t>ie</a:t>
            </a:r>
            <a:r>
              <a:rPr lang="en-US" dirty="0"/>
              <a:t> it disappears when the person dies for example)</a:t>
            </a:r>
          </a:p>
          <a:p>
            <a:r>
              <a:rPr lang="en-US" dirty="0"/>
              <a:t>Or</a:t>
            </a:r>
          </a:p>
          <a:p>
            <a:r>
              <a:rPr lang="en-US" dirty="0"/>
              <a:t>For example outlining the implications of a political system not having legitimacy (</a:t>
            </a:r>
            <a:r>
              <a:rPr lang="en-US" dirty="0" err="1"/>
              <a:t>ie</a:t>
            </a:r>
            <a:r>
              <a:rPr lang="en-US" dirty="0"/>
              <a:t> instability, conflict and violence such as Northern Ireland)</a:t>
            </a:r>
          </a:p>
        </p:txBody>
      </p:sp>
    </p:spTree>
    <p:extLst>
      <p:ext uri="{BB962C8B-B14F-4D97-AF65-F5344CB8AC3E}">
        <p14:creationId xmlns:p14="http://schemas.microsoft.com/office/powerpoint/2010/main" val="1588189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views or interpretations </a:t>
            </a:r>
          </a:p>
        </p:txBody>
      </p:sp>
      <p:sp>
        <p:nvSpPr>
          <p:cNvPr id="3" name="Content Placeholder 2"/>
          <p:cNvSpPr>
            <a:spLocks noGrp="1"/>
          </p:cNvSpPr>
          <p:nvPr>
            <p:ph idx="1"/>
          </p:nvPr>
        </p:nvSpPr>
        <p:spPr/>
        <p:txBody>
          <a:bodyPr/>
          <a:lstStyle/>
          <a:p>
            <a:r>
              <a:rPr lang="en-US" dirty="0"/>
              <a:t>For example how </a:t>
            </a:r>
            <a:r>
              <a:rPr lang="en-US" dirty="0" err="1"/>
              <a:t>marxists</a:t>
            </a:r>
            <a:r>
              <a:rPr lang="en-US" dirty="0"/>
              <a:t> would interpret elections as being there to manufacture legitimacy rather than actually influence the running of the country</a:t>
            </a:r>
          </a:p>
        </p:txBody>
      </p:sp>
    </p:spTree>
    <p:extLst>
      <p:ext uri="{BB962C8B-B14F-4D97-AF65-F5344CB8AC3E}">
        <p14:creationId xmlns:p14="http://schemas.microsoft.com/office/powerpoint/2010/main" val="4211863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a:t>
            </a:r>
          </a:p>
        </p:txBody>
      </p:sp>
      <p:sp>
        <p:nvSpPr>
          <p:cNvPr id="3" name="Content Placeholder 2"/>
          <p:cNvSpPr>
            <a:spLocks noGrp="1"/>
          </p:cNvSpPr>
          <p:nvPr>
            <p:ph idx="1"/>
          </p:nvPr>
        </p:nvSpPr>
        <p:spPr/>
        <p:txBody>
          <a:bodyPr>
            <a:normAutofit fontScale="70000" lnSpcReduction="20000"/>
          </a:bodyPr>
          <a:lstStyle/>
          <a:p>
            <a:r>
              <a:rPr lang="en-US" dirty="0"/>
              <a:t>1 mark for an analytical statement</a:t>
            </a:r>
          </a:p>
          <a:p>
            <a:r>
              <a:rPr lang="en-US" dirty="0"/>
              <a:t>In Northern Ireland until recently a significant section of the population did not feel that the political system was legitimate and as a result the government, in the absence of having the authority to govern, had to resort to the use of troops and other forms of coercion to maintain its power </a:t>
            </a:r>
          </a:p>
          <a:p>
            <a:r>
              <a:rPr lang="en-US" dirty="0"/>
              <a:t>2 marks for an analytical statement with supporting evidence or justification</a:t>
            </a:r>
          </a:p>
          <a:p>
            <a:r>
              <a:rPr lang="en-US" dirty="0"/>
              <a:t>In Northern Ireland until recently a significant section of the population did not feel that the political system was legitimate and as a result the government, in the absence of having the authority to govern, had to resort to the use of troops and other forms of coercion to maintain its power. This was because the nationalist community felt discriminated against by the unionist majority and so did not view the system as legitimate. This may explain why the main attempts recently to resolve the Troubles, such as the Good Friday Agreement, have tried to create a political system that is seen as legitimate by all sections of society by introducing a power-sharing system in Northern Ireland </a:t>
            </a:r>
          </a:p>
          <a:p>
            <a:r>
              <a:rPr lang="en-US" dirty="0"/>
              <a:t> </a:t>
            </a:r>
          </a:p>
          <a:p>
            <a:endParaRPr lang="en-US" dirty="0"/>
          </a:p>
        </p:txBody>
      </p:sp>
    </p:spTree>
    <p:extLst>
      <p:ext uri="{BB962C8B-B14F-4D97-AF65-F5344CB8AC3E}">
        <p14:creationId xmlns:p14="http://schemas.microsoft.com/office/powerpoint/2010/main" val="300654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dirty="0"/>
              <a:t>Can be summative (at the end) or can be developed as a series of conclusions during the course of the answer.</a:t>
            </a:r>
          </a:p>
          <a:p>
            <a:r>
              <a:rPr lang="en-US" dirty="0"/>
              <a:t>However- make an evaluation of the issue identified in the question at the end of your answer- </a:t>
            </a:r>
          </a:p>
          <a:p>
            <a:r>
              <a:rPr lang="en-US" dirty="0"/>
              <a:t>For example present a well argued conclusion that legitimacy is crucial to the distinction between Power and Authority.</a:t>
            </a:r>
            <a:br>
              <a:rPr lang="en-US" dirty="0"/>
            </a:br>
            <a:endParaRPr lang="en-US" dirty="0"/>
          </a:p>
        </p:txBody>
      </p:sp>
    </p:spTree>
    <p:extLst>
      <p:ext uri="{BB962C8B-B14F-4D97-AF65-F5344CB8AC3E}">
        <p14:creationId xmlns:p14="http://schemas.microsoft.com/office/powerpoint/2010/main" val="1327386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conclusion, legitimacy is the what transforms power </a:t>
            </a:r>
            <a:r>
              <a:rPr lang="en-US"/>
              <a:t>into authority.</a:t>
            </a:r>
          </a:p>
        </p:txBody>
      </p:sp>
    </p:spTree>
    <p:extLst>
      <p:ext uri="{BB962C8B-B14F-4D97-AF65-F5344CB8AC3E}">
        <p14:creationId xmlns:p14="http://schemas.microsoft.com/office/powerpoint/2010/main" val="1615592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conclusion, legitimacy is crucial to understanding the distinction between power and authority. Power is the ability to rule and authority is the right to rule. Legitimacy is the difference between the two as it is what transforms power into authority. If someone in power has legitimacy then they are seen as having the authority to govern </a:t>
            </a:r>
          </a:p>
          <a:p>
            <a:endParaRPr lang="en-US" dirty="0"/>
          </a:p>
        </p:txBody>
      </p:sp>
    </p:spTree>
    <p:extLst>
      <p:ext uri="{BB962C8B-B14F-4D97-AF65-F5344CB8AC3E}">
        <p14:creationId xmlns:p14="http://schemas.microsoft.com/office/powerpoint/2010/main" val="1085090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It is clear that legitimacy is crucial to the link between power and authority. For someone to have authority they must also possess legitimacy. For example, when Gordon Brown became PM he had all the formal powers of the prime minister but he did not have the same authority as other prime ministers as he had not been voted in by the people. He lacked the legitimacy, or the rightfulness to rule, as he did not have the consent of the people gained by being the winner of an election. As a result, critics claimed that he lacked authority — people did not accept that he had the right to rule without the consent of the voters and he was frequently challenged to call an election to gain the legitimacy he lacked. If power is the ability to get other people to do what you want them to do, authority can been seen as having the right to do this. The key to the difference between this is what creates the sense of rightfulness — </a:t>
            </a:r>
            <a:r>
              <a:rPr lang="en-US" dirty="0" err="1"/>
              <a:t>ie</a:t>
            </a:r>
            <a:r>
              <a:rPr lang="en-US" dirty="0"/>
              <a:t> legitimacy. In political systems where the rulers lack legitimacy (</a:t>
            </a:r>
            <a:r>
              <a:rPr lang="en-US" dirty="0" err="1"/>
              <a:t>eg</a:t>
            </a:r>
            <a:r>
              <a:rPr lang="en-US" dirty="0"/>
              <a:t> by holding elections), they are not seen as having the right to rule and have to rely on coercion to maintain their power. This could be exercised through threats or sanctions such as military force, or through manipulation such as control of the media. </a:t>
            </a:r>
          </a:p>
          <a:p>
            <a:endParaRPr lang="en-US" dirty="0"/>
          </a:p>
          <a:p>
            <a:endParaRPr lang="en-US" dirty="0"/>
          </a:p>
        </p:txBody>
      </p:sp>
    </p:spTree>
    <p:extLst>
      <p:ext uri="{BB962C8B-B14F-4D97-AF65-F5344CB8AC3E}">
        <p14:creationId xmlns:p14="http://schemas.microsoft.com/office/powerpoint/2010/main" val="3382669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Structure</a:t>
            </a:r>
          </a:p>
        </p:txBody>
      </p:sp>
      <p:sp>
        <p:nvSpPr>
          <p:cNvPr id="3" name="Content Placeholder 2"/>
          <p:cNvSpPr>
            <a:spLocks noGrp="1"/>
          </p:cNvSpPr>
          <p:nvPr>
            <p:ph idx="1"/>
          </p:nvPr>
        </p:nvSpPr>
        <p:spPr/>
        <p:txBody>
          <a:bodyPr/>
          <a:lstStyle/>
          <a:p>
            <a:r>
              <a:rPr lang="en-US" dirty="0"/>
              <a:t>Beginning- define the issue, with any added detail</a:t>
            </a:r>
          </a:p>
          <a:p>
            <a:r>
              <a:rPr lang="en-US" dirty="0"/>
              <a:t>Main part- in paragraphs in a clear order (that </a:t>
            </a:r>
            <a:r>
              <a:rPr lang="en-US" dirty="0" err="1"/>
              <a:t>doesn</a:t>
            </a:r>
            <a:r>
              <a:rPr lang="fr-FR" dirty="0"/>
              <a:t>’</a:t>
            </a:r>
            <a:r>
              <a:rPr lang="en-US" dirty="0"/>
              <a:t>t jump about)</a:t>
            </a:r>
          </a:p>
          <a:p>
            <a:r>
              <a:rPr lang="en-US" dirty="0"/>
              <a:t>End – address the issue in the question</a:t>
            </a:r>
          </a:p>
          <a:p>
            <a:endParaRPr lang="en-US" dirty="0"/>
          </a:p>
          <a:p>
            <a:endParaRPr lang="en-US" dirty="0"/>
          </a:p>
        </p:txBody>
      </p:sp>
    </p:spTree>
    <p:extLst>
      <p:ext uri="{BB962C8B-B14F-4D97-AF65-F5344CB8AC3E}">
        <p14:creationId xmlns:p14="http://schemas.microsoft.com/office/powerpoint/2010/main" val="70530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 allocation</a:t>
            </a:r>
          </a:p>
        </p:txBody>
      </p:sp>
      <p:sp>
        <p:nvSpPr>
          <p:cNvPr id="3" name="Content Placeholder 2"/>
          <p:cNvSpPr>
            <a:spLocks noGrp="1"/>
          </p:cNvSpPr>
          <p:nvPr>
            <p:ph idx="1"/>
          </p:nvPr>
        </p:nvSpPr>
        <p:spPr/>
        <p:txBody>
          <a:bodyPr>
            <a:normAutofit lnSpcReduction="10000"/>
          </a:bodyPr>
          <a:lstStyle/>
          <a:p>
            <a:r>
              <a:rPr lang="en-US" dirty="0"/>
              <a:t>8 marks for Knowledge and understanding</a:t>
            </a:r>
          </a:p>
          <a:p>
            <a:endParaRPr lang="en-US" dirty="0"/>
          </a:p>
          <a:p>
            <a:endParaRPr lang="en-US" dirty="0"/>
          </a:p>
          <a:p>
            <a:r>
              <a:rPr lang="en-US" dirty="0"/>
              <a:t>6 marks for Analysis</a:t>
            </a:r>
          </a:p>
          <a:p>
            <a:r>
              <a:rPr lang="en-US" dirty="0"/>
              <a:t>4 marks for Conclusions (addressing and evaluating the issue in the questions)</a:t>
            </a:r>
          </a:p>
          <a:p>
            <a:r>
              <a:rPr lang="en-US" dirty="0"/>
              <a:t>2 marks for Structure</a:t>
            </a:r>
          </a:p>
        </p:txBody>
      </p:sp>
    </p:spTree>
    <p:extLst>
      <p:ext uri="{BB962C8B-B14F-4D97-AF65-F5344CB8AC3E}">
        <p14:creationId xmlns:p14="http://schemas.microsoft.com/office/powerpoint/2010/main" val="1363554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 criteria</a:t>
            </a:r>
          </a:p>
        </p:txBody>
      </p:sp>
      <p:sp>
        <p:nvSpPr>
          <p:cNvPr id="3" name="Content Placeholder 2"/>
          <p:cNvSpPr>
            <a:spLocks noGrp="1"/>
          </p:cNvSpPr>
          <p:nvPr>
            <p:ph idx="1"/>
          </p:nvPr>
        </p:nvSpPr>
        <p:spPr/>
        <p:txBody>
          <a:bodyPr>
            <a:normAutofit/>
          </a:bodyPr>
          <a:lstStyle/>
          <a:p>
            <a:r>
              <a:rPr lang="en-US" dirty="0"/>
              <a:t>Content &amp; Descriptions</a:t>
            </a:r>
          </a:p>
          <a:p>
            <a:r>
              <a:rPr lang="en-US" dirty="0"/>
              <a:t>Explanations</a:t>
            </a:r>
          </a:p>
          <a:p>
            <a:r>
              <a:rPr lang="en-US" dirty="0"/>
              <a:t>Exemplification</a:t>
            </a:r>
          </a:p>
          <a:p>
            <a:r>
              <a:rPr lang="en-US" dirty="0"/>
              <a:t>Analysis</a:t>
            </a:r>
          </a:p>
          <a:p>
            <a:r>
              <a:rPr lang="en-US" dirty="0"/>
              <a:t>Structure</a:t>
            </a:r>
          </a:p>
          <a:p>
            <a:r>
              <a:rPr lang="en-US" dirty="0"/>
              <a:t>Conclusions / evaluation</a:t>
            </a:r>
          </a:p>
        </p:txBody>
      </p:sp>
    </p:spTree>
    <p:extLst>
      <p:ext uri="{BB962C8B-B14F-4D97-AF65-F5344CB8AC3E}">
        <p14:creationId xmlns:p14="http://schemas.microsoft.com/office/powerpoint/2010/main" val="3782323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&amp; descriptions</a:t>
            </a:r>
          </a:p>
        </p:txBody>
      </p:sp>
      <p:sp>
        <p:nvSpPr>
          <p:cNvPr id="3" name="Content Placeholder 2"/>
          <p:cNvSpPr>
            <a:spLocks noGrp="1"/>
          </p:cNvSpPr>
          <p:nvPr>
            <p:ph idx="1"/>
          </p:nvPr>
        </p:nvSpPr>
        <p:spPr/>
        <p:txBody>
          <a:bodyPr/>
          <a:lstStyle/>
          <a:p>
            <a:r>
              <a:rPr lang="en-US" dirty="0"/>
              <a:t>Do you have enough points?</a:t>
            </a:r>
          </a:p>
          <a:p>
            <a:r>
              <a:rPr lang="en-US" dirty="0"/>
              <a:t>Is there anything missing?</a:t>
            </a:r>
          </a:p>
          <a:p>
            <a:r>
              <a:rPr lang="en-US" dirty="0"/>
              <a:t>At least 3 though possibly 4 aspects of the question</a:t>
            </a:r>
          </a:p>
          <a:p>
            <a:r>
              <a:rPr lang="en-US" dirty="0"/>
              <a:t>How detailed were your descriptions</a:t>
            </a:r>
          </a:p>
          <a:p>
            <a:endParaRPr lang="en-US" dirty="0"/>
          </a:p>
          <a:p>
            <a:r>
              <a:rPr lang="en-US" dirty="0"/>
              <a:t>Did you cover Power, Authority and legitimacy</a:t>
            </a:r>
          </a:p>
        </p:txBody>
      </p:sp>
    </p:spTree>
    <p:extLst>
      <p:ext uri="{BB962C8B-B14F-4D97-AF65-F5344CB8AC3E}">
        <p14:creationId xmlns:p14="http://schemas.microsoft.com/office/powerpoint/2010/main" val="1300026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the points</a:t>
            </a:r>
          </a:p>
        </p:txBody>
      </p:sp>
      <p:sp>
        <p:nvSpPr>
          <p:cNvPr id="3" name="Content Placeholder 2"/>
          <p:cNvSpPr>
            <a:spLocks noGrp="1"/>
          </p:cNvSpPr>
          <p:nvPr>
            <p:ph idx="1"/>
          </p:nvPr>
        </p:nvSpPr>
        <p:spPr/>
        <p:txBody>
          <a:bodyPr/>
          <a:lstStyle/>
          <a:p>
            <a:r>
              <a:rPr lang="en-US" dirty="0"/>
              <a:t>Did you explain things</a:t>
            </a:r>
          </a:p>
          <a:p>
            <a:r>
              <a:rPr lang="en-US" dirty="0"/>
              <a:t>How much detail did you  use in your explanations</a:t>
            </a:r>
          </a:p>
          <a:p>
            <a:r>
              <a:rPr lang="en-US" dirty="0"/>
              <a:t>Did you use examples to illustrate the points</a:t>
            </a:r>
          </a:p>
        </p:txBody>
      </p:sp>
    </p:spTree>
    <p:extLst>
      <p:ext uri="{BB962C8B-B14F-4D97-AF65-F5344CB8AC3E}">
        <p14:creationId xmlns:p14="http://schemas.microsoft.com/office/powerpoint/2010/main" val="974649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KU</a:t>
            </a:r>
          </a:p>
        </p:txBody>
      </p:sp>
      <p:sp>
        <p:nvSpPr>
          <p:cNvPr id="3" name="Content Placeholder 2"/>
          <p:cNvSpPr>
            <a:spLocks noGrp="1"/>
          </p:cNvSpPr>
          <p:nvPr>
            <p:ph idx="1"/>
          </p:nvPr>
        </p:nvSpPr>
        <p:spPr/>
        <p:txBody>
          <a:bodyPr/>
          <a:lstStyle/>
          <a:p>
            <a:r>
              <a:rPr lang="en-US" dirty="0"/>
              <a:t>1 mark- one aspect with some description</a:t>
            </a:r>
          </a:p>
          <a:p>
            <a:r>
              <a:rPr lang="en-US" dirty="0"/>
              <a:t>2 marks- one aspect with detailed description</a:t>
            </a:r>
          </a:p>
          <a:p>
            <a:r>
              <a:rPr lang="en-US" dirty="0"/>
              <a:t>3 marks – one aspect is developed with some explanation and/ or exemplification</a:t>
            </a:r>
          </a:p>
          <a:p>
            <a:r>
              <a:rPr lang="en-US" dirty="0"/>
              <a:t>4 marks one aspect is developed with detailed explanation and/or exemplification</a:t>
            </a:r>
          </a:p>
        </p:txBody>
      </p:sp>
    </p:spTree>
    <p:extLst>
      <p:ext uri="{BB962C8B-B14F-4D97-AF65-F5344CB8AC3E}">
        <p14:creationId xmlns:p14="http://schemas.microsoft.com/office/powerpoint/2010/main" val="12803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first face of power is decision-making. This is the power that people who make decisions have, </a:t>
            </a:r>
            <a:r>
              <a:rPr lang="en-US" dirty="0" err="1"/>
              <a:t>eg</a:t>
            </a:r>
            <a:r>
              <a:rPr lang="en-US" dirty="0"/>
              <a:t> MSPs. The second face of power is what Lukes called ‘non-decision-making’. This is when the agenda is being set. The third face of power is known as ‘shaping desires’. This is when those in power manipulate the rest of society.</a:t>
            </a:r>
          </a:p>
          <a:p>
            <a:endParaRPr lang="en-US" dirty="0"/>
          </a:p>
        </p:txBody>
      </p:sp>
    </p:spTree>
    <p:extLst>
      <p:ext uri="{BB962C8B-B14F-4D97-AF65-F5344CB8AC3E}">
        <p14:creationId xmlns:p14="http://schemas.microsoft.com/office/powerpoint/2010/main" val="1351399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first face of power is decision-making. This is the power that people who make decisions have, </a:t>
            </a:r>
            <a:r>
              <a:rPr lang="en-US" dirty="0" err="1"/>
              <a:t>eg</a:t>
            </a:r>
            <a:r>
              <a:rPr lang="en-US" dirty="0"/>
              <a:t> MSPs. The second face of power is what Lukes called ‘non-decision-making’. This is when the agenda is being set and a decision is taken off the table. The third face of power is known as ‘shaping desires’. This is when those in power manipulate the rest of society into believing they are acting in the public’s best interests.</a:t>
            </a:r>
          </a:p>
        </p:txBody>
      </p:sp>
    </p:spTree>
    <p:extLst>
      <p:ext uri="{BB962C8B-B14F-4D97-AF65-F5344CB8AC3E}">
        <p14:creationId xmlns:p14="http://schemas.microsoft.com/office/powerpoint/2010/main" val="332982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po">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Expo">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6331EDE4304FA49A040397E64D7D5F2" ma:contentTypeVersion="1" ma:contentTypeDescription="Create a new document." ma:contentTypeScope="" ma:versionID="70eedb0e20142a3e462bfe29cadad4e2">
  <xsd:schema xmlns:xsd="http://www.w3.org/2001/XMLSchema" xmlns:xs="http://www.w3.org/2001/XMLSchema" xmlns:p="http://schemas.microsoft.com/office/2006/metadata/properties" xmlns:ns3="334609a9-69ed-4749-9432-423f816c9dbf" targetNamespace="http://schemas.microsoft.com/office/2006/metadata/properties" ma:root="true" ma:fieldsID="d147e4d0d645ec19b1a91c8eaeb27377" ns3:_="">
    <xsd:import namespace="334609a9-69ed-4749-9432-423f816c9dbf"/>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4609a9-69ed-4749-9432-423f816c9db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16DB16-3F19-42C1-B137-4E2C27D58EDA}">
  <ds:schemaRefs>
    <ds:schemaRef ds:uri="http://schemas.microsoft.com/sharepoint/v3/contenttype/forms"/>
  </ds:schemaRefs>
</ds:datastoreItem>
</file>

<file path=customXml/itemProps2.xml><?xml version="1.0" encoding="utf-8"?>
<ds:datastoreItem xmlns:ds="http://schemas.openxmlformats.org/officeDocument/2006/customXml" ds:itemID="{216E4BA6-35F9-4532-9D0C-D8AD3B07636A}">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334609a9-69ed-4749-9432-423f816c9dbf"/>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EA2792E-3220-4200-B31C-F68A9AF3D7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4609a9-69ed-4749-9432-423f816c9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Expo.thmx</Template>
  <TotalTime>478</TotalTime>
  <Words>2278</Words>
  <Application>Microsoft Office PowerPoint</Application>
  <PresentationFormat>On-screen Show (4:3)</PresentationFormat>
  <Paragraphs>97</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Calibri</vt:lpstr>
      <vt:lpstr>Wingdings</vt:lpstr>
      <vt:lpstr>Expo</vt:lpstr>
      <vt:lpstr>Higher politics </vt:lpstr>
      <vt:lpstr>The question- 20 marks</vt:lpstr>
      <vt:lpstr>Mark allocation</vt:lpstr>
      <vt:lpstr>Success criteria</vt:lpstr>
      <vt:lpstr>Content &amp; descriptions</vt:lpstr>
      <vt:lpstr>Development of the points</vt:lpstr>
      <vt:lpstr>KU</vt:lpstr>
      <vt:lpstr>PowerPoint Presentation</vt:lpstr>
      <vt:lpstr>PowerPoint Presentation</vt:lpstr>
      <vt:lpstr>PowerPoint Presentation</vt:lpstr>
      <vt:lpstr>PowerPoint Presentation</vt:lpstr>
      <vt:lpstr>PowerPoint Presentation</vt:lpstr>
      <vt:lpstr>Power/Authority and Legitimacy</vt:lpstr>
      <vt:lpstr>Analysis ?</vt:lpstr>
      <vt:lpstr>Analysis-What does this tell us about the issue or topic?</vt:lpstr>
      <vt:lpstr>Links between the components and the whole</vt:lpstr>
      <vt:lpstr>Links between different components</vt:lpstr>
      <vt:lpstr>Links between components and related concepts</vt:lpstr>
      <vt:lpstr>The relevant importance of different components</vt:lpstr>
      <vt:lpstr>Similarities and contradictions</vt:lpstr>
      <vt:lpstr>Possible consequences/ implications</vt:lpstr>
      <vt:lpstr>Different views or interpretations </vt:lpstr>
      <vt:lpstr>Analysis</vt:lpstr>
      <vt:lpstr>Conclusions</vt:lpstr>
      <vt:lpstr>PowerPoint Presentation</vt:lpstr>
      <vt:lpstr>PowerPoint Presentation</vt:lpstr>
      <vt:lpstr>PowerPoint Presentation</vt:lpstr>
      <vt:lpstr>Structure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politics</dc:title>
  <dc:creator>andy creamer</dc:creator>
  <cp:lastModifiedBy>Angela McNeill</cp:lastModifiedBy>
  <cp:revision>12</cp:revision>
  <dcterms:created xsi:type="dcterms:W3CDTF">2014-11-26T18:14:05Z</dcterms:created>
  <dcterms:modified xsi:type="dcterms:W3CDTF">2019-03-31T15:37:26Z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0x01010066331EDE4304FA49A040397E64D7D5F2</vt:lpwstr>
  </property>
</Properties>
</file>