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9"/>
  </p:notesMasterIdLst>
  <p:sldIdLst>
    <p:sldId id="284" r:id="rId4"/>
    <p:sldId id="281" r:id="rId5"/>
    <p:sldId id="280" r:id="rId6"/>
    <p:sldId id="256" r:id="rId7"/>
    <p:sldId id="263" r:id="rId8"/>
    <p:sldId id="278" r:id="rId9"/>
    <p:sldId id="257" r:id="rId10"/>
    <p:sldId id="258" r:id="rId11"/>
    <p:sldId id="260" r:id="rId12"/>
    <p:sldId id="266" r:id="rId13"/>
    <p:sldId id="268" r:id="rId14"/>
    <p:sldId id="269" r:id="rId15"/>
    <p:sldId id="270" r:id="rId16"/>
    <p:sldId id="271" r:id="rId17"/>
    <p:sldId id="275" r:id="rId18"/>
    <p:sldId id="272" r:id="rId19"/>
    <p:sldId id="273" r:id="rId20"/>
    <p:sldId id="274" r:id="rId21"/>
    <p:sldId id="261" r:id="rId22"/>
    <p:sldId id="265" r:id="rId23"/>
    <p:sldId id="262" r:id="rId24"/>
    <p:sldId id="282" r:id="rId25"/>
    <p:sldId id="283" r:id="rId26"/>
    <p:sldId id="279"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51923-3108-3657-1579-4CF02D0F5B3F}" v="65" dt="2020-03-26T21:56:45.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51" d="100"/>
          <a:sy n="51" d="100"/>
        </p:scale>
        <p:origin x="749"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0-196F-4C86-A36A-6B106AB34091}"/>
            </c:ext>
          </c:extLst>
        </c:ser>
        <c:ser>
          <c:idx val="1"/>
          <c:order val="1"/>
          <c:tx>
            <c:strRef>
              <c:f>Sheet1!$C$1</c:f>
              <c:strCache>
                <c:ptCount val="1"/>
                <c:pt idx="0">
                  <c:v>Series 2</c:v>
                </c:pt>
              </c:strCache>
            </c:strRef>
          </c:tx>
          <c:spPr>
            <a:solidFill>
              <a:schemeClr val="accent2"/>
            </a:solidFill>
            <a:ln>
              <a:noFill/>
            </a:ln>
            <a:effectLst/>
          </c:spPr>
          <c:invertIfNegative val="0"/>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1-196F-4C86-A36A-6B106AB34091}"/>
            </c:ext>
          </c:extLst>
        </c:ser>
        <c:ser>
          <c:idx val="2"/>
          <c:order val="2"/>
          <c:tx>
            <c:strRef>
              <c:f>Sheet1!$D$1</c:f>
              <c:strCache>
                <c:ptCount val="1"/>
                <c:pt idx="0">
                  <c:v>Series 3</c:v>
                </c:pt>
              </c:strCache>
            </c:strRef>
          </c:tx>
          <c:spPr>
            <a:solidFill>
              <a:schemeClr val="accent3"/>
            </a:solidFill>
            <a:ln>
              <a:noFill/>
            </a:ln>
            <a:effectLst/>
          </c:spPr>
          <c:invertIfNegative val="0"/>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2-196F-4C86-A36A-6B106AB34091}"/>
            </c:ext>
          </c:extLst>
        </c:ser>
        <c:dLbls>
          <c:showLegendKey val="0"/>
          <c:showVal val="0"/>
          <c:showCatName val="0"/>
          <c:showSerName val="0"/>
          <c:showPercent val="0"/>
          <c:showBubbleSize val="0"/>
        </c:dLbls>
        <c:gapWidth val="219"/>
        <c:overlap val="-27"/>
        <c:axId val="276886360"/>
        <c:axId val="276885968"/>
      </c:barChart>
      <c:catAx>
        <c:axId val="276886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885968"/>
        <c:crosses val="autoZero"/>
        <c:auto val="1"/>
        <c:lblAlgn val="ctr"/>
        <c:lblOffset val="100"/>
        <c:noMultiLvlLbl val="0"/>
      </c:catAx>
      <c:valAx>
        <c:axId val="276885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886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424CA-5DB3-40E9-8FCF-468CEF8E92EE}" type="datetimeFigureOut">
              <a:rPr lang="en-GB" smtClean="0"/>
              <a:t>26/03/2020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4E3BB-1F98-4253-A891-AFB0B3BDB821}" type="slidenum">
              <a:rPr lang="en-GB" smtClean="0"/>
              <a:t>‹#›</a:t>
            </a:fld>
            <a:endParaRPr lang="en-GB"/>
          </a:p>
        </p:txBody>
      </p:sp>
    </p:spTree>
    <p:extLst>
      <p:ext uri="{BB962C8B-B14F-4D97-AF65-F5344CB8AC3E}">
        <p14:creationId xmlns:p14="http://schemas.microsoft.com/office/powerpoint/2010/main" val="284627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Allow the class to do their own mind map – usually teacher led from board – all to copy</a:t>
            </a:r>
          </a:p>
          <a:p>
            <a:r>
              <a:rPr lang="en-GB" dirty="0"/>
              <a:t>Write a short Brexit</a:t>
            </a:r>
            <a:r>
              <a:rPr lang="en-GB" baseline="0" dirty="0"/>
              <a:t> is a controversial topic. By the end of the next series of lessons you will have an understanding of what it is all about.</a:t>
            </a:r>
            <a:endParaRPr lang="en-GB" dirty="0"/>
          </a:p>
        </p:txBody>
      </p:sp>
      <p:sp>
        <p:nvSpPr>
          <p:cNvPr id="4" name="Slide Number Placeholder 3"/>
          <p:cNvSpPr>
            <a:spLocks noGrp="1"/>
          </p:cNvSpPr>
          <p:nvPr>
            <p:ph type="sldNum" sz="quarter" idx="10"/>
          </p:nvPr>
        </p:nvSpPr>
        <p:spPr/>
        <p:txBody>
          <a:bodyPr/>
          <a:lstStyle/>
          <a:p>
            <a:fld id="{9124E3BB-1F98-4253-A891-AFB0B3BDB821}" type="slidenum">
              <a:rPr lang="en-GB" smtClean="0"/>
              <a:t>3</a:t>
            </a:fld>
            <a:endParaRPr lang="en-GB"/>
          </a:p>
        </p:txBody>
      </p:sp>
    </p:spTree>
    <p:extLst>
      <p:ext uri="{BB962C8B-B14F-4D97-AF65-F5344CB8AC3E}">
        <p14:creationId xmlns:p14="http://schemas.microsoft.com/office/powerpoint/2010/main" val="297909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Colour the countries in – 4 different colours, then complete the graphs and charts</a:t>
            </a:r>
          </a:p>
        </p:txBody>
      </p:sp>
      <p:sp>
        <p:nvSpPr>
          <p:cNvPr id="4" name="Slide Number Placeholder 3"/>
          <p:cNvSpPr>
            <a:spLocks noGrp="1"/>
          </p:cNvSpPr>
          <p:nvPr>
            <p:ph type="sldNum" sz="quarter" idx="10"/>
          </p:nvPr>
        </p:nvSpPr>
        <p:spPr/>
        <p:txBody>
          <a:bodyPr/>
          <a:lstStyle/>
          <a:p>
            <a:fld id="{9124E3BB-1F98-4253-A891-AFB0B3BDB821}" type="slidenum">
              <a:rPr lang="en-GB" smtClean="0"/>
              <a:t>12</a:t>
            </a:fld>
            <a:endParaRPr lang="en-GB"/>
          </a:p>
        </p:txBody>
      </p:sp>
    </p:spTree>
    <p:extLst>
      <p:ext uri="{BB962C8B-B14F-4D97-AF65-F5344CB8AC3E}">
        <p14:creationId xmlns:p14="http://schemas.microsoft.com/office/powerpoint/2010/main" val="380172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to mini topic/ project</a:t>
            </a:r>
          </a:p>
        </p:txBody>
      </p:sp>
      <p:sp>
        <p:nvSpPr>
          <p:cNvPr id="4" name="Slide Number Placeholder 3"/>
          <p:cNvSpPr>
            <a:spLocks noGrp="1"/>
          </p:cNvSpPr>
          <p:nvPr>
            <p:ph type="sldNum" sz="quarter" idx="10"/>
          </p:nvPr>
        </p:nvSpPr>
        <p:spPr/>
        <p:txBody>
          <a:bodyPr/>
          <a:lstStyle/>
          <a:p>
            <a:fld id="{9124E3BB-1F98-4253-A891-AFB0B3BDB821}" type="slidenum">
              <a:rPr lang="en-GB" smtClean="0"/>
              <a:t>4</a:t>
            </a:fld>
            <a:endParaRPr lang="en-GB"/>
          </a:p>
        </p:txBody>
      </p:sp>
    </p:spTree>
    <p:extLst>
      <p:ext uri="{BB962C8B-B14F-4D97-AF65-F5344CB8AC3E}">
        <p14:creationId xmlns:p14="http://schemas.microsoft.com/office/powerpoint/2010/main" val="237111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page in jotter – heading Key terms we can add to as we progress ? Or  double page with BREXIT title page and pics on left hand side and key terms on right hand page ? The word Brexit entered</a:t>
            </a:r>
            <a:r>
              <a:rPr lang="en-GB" baseline="0" dirty="0"/>
              <a:t> the dictionary in 2016</a:t>
            </a:r>
            <a:endParaRPr lang="en-GB" dirty="0"/>
          </a:p>
        </p:txBody>
      </p:sp>
      <p:sp>
        <p:nvSpPr>
          <p:cNvPr id="4" name="Slide Number Placeholder 3"/>
          <p:cNvSpPr>
            <a:spLocks noGrp="1"/>
          </p:cNvSpPr>
          <p:nvPr>
            <p:ph type="sldNum" sz="quarter" idx="10"/>
          </p:nvPr>
        </p:nvSpPr>
        <p:spPr/>
        <p:txBody>
          <a:bodyPr/>
          <a:lstStyle/>
          <a:p>
            <a:fld id="{9124E3BB-1F98-4253-A891-AFB0B3BDB821}" type="slidenum">
              <a:rPr lang="en-GB" smtClean="0"/>
              <a:t>5</a:t>
            </a:fld>
            <a:endParaRPr lang="en-GB"/>
          </a:p>
        </p:txBody>
      </p:sp>
    </p:spTree>
    <p:extLst>
      <p:ext uri="{BB962C8B-B14F-4D97-AF65-F5344CB8AC3E}">
        <p14:creationId xmlns:p14="http://schemas.microsoft.com/office/powerpoint/2010/main" val="187135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60 Second explanation of EU then answer 4 quick questions. Parliament, anthem</a:t>
            </a:r>
            <a:r>
              <a:rPr lang="en-GB" baseline="0" dirty="0"/>
              <a:t> and money. Get along better, or trade</a:t>
            </a:r>
            <a:endParaRPr lang="en-GB" dirty="0"/>
          </a:p>
        </p:txBody>
      </p:sp>
      <p:sp>
        <p:nvSpPr>
          <p:cNvPr id="4" name="Slide Number Placeholder 3"/>
          <p:cNvSpPr>
            <a:spLocks noGrp="1"/>
          </p:cNvSpPr>
          <p:nvPr>
            <p:ph type="sldNum" sz="quarter" idx="10"/>
          </p:nvPr>
        </p:nvSpPr>
        <p:spPr/>
        <p:txBody>
          <a:bodyPr/>
          <a:lstStyle/>
          <a:p>
            <a:fld id="{9124E3BB-1F98-4253-A891-AFB0B3BDB821}" type="slidenum">
              <a:rPr lang="en-GB" smtClean="0"/>
              <a:t>6</a:t>
            </a:fld>
            <a:endParaRPr lang="en-GB"/>
          </a:p>
        </p:txBody>
      </p:sp>
    </p:spTree>
    <p:extLst>
      <p:ext uri="{BB962C8B-B14F-4D97-AF65-F5344CB8AC3E}">
        <p14:creationId xmlns:p14="http://schemas.microsoft.com/office/powerpoint/2010/main" val="190715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 Why is rest of world bothered? Why might people be puzzled by the goings on in Parliament?        Task 3 mins to name countries as many as </a:t>
            </a:r>
            <a:r>
              <a:rPr lang="en-GB" dirty="0" err="1"/>
              <a:t>poss</a:t>
            </a:r>
            <a:endParaRPr lang="en-GB" dirty="0"/>
          </a:p>
        </p:txBody>
      </p:sp>
      <p:sp>
        <p:nvSpPr>
          <p:cNvPr id="4" name="Slide Number Placeholder 3"/>
          <p:cNvSpPr>
            <a:spLocks noGrp="1"/>
          </p:cNvSpPr>
          <p:nvPr>
            <p:ph type="sldNum" sz="quarter" idx="10"/>
          </p:nvPr>
        </p:nvSpPr>
        <p:spPr/>
        <p:txBody>
          <a:bodyPr/>
          <a:lstStyle/>
          <a:p>
            <a:fld id="{9124E3BB-1F98-4253-A891-AFB0B3BDB821}" type="slidenum">
              <a:rPr lang="en-GB" smtClean="0"/>
              <a:t>7</a:t>
            </a:fld>
            <a:endParaRPr lang="en-GB"/>
          </a:p>
        </p:txBody>
      </p:sp>
    </p:spTree>
    <p:extLst>
      <p:ext uri="{BB962C8B-B14F-4D97-AF65-F5344CB8AC3E}">
        <p14:creationId xmlns:p14="http://schemas.microsoft.com/office/powerpoint/2010/main" val="25736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Correct the answers and see if there is a winner ? Get them to look at their diary planner maps</a:t>
            </a:r>
          </a:p>
        </p:txBody>
      </p:sp>
      <p:sp>
        <p:nvSpPr>
          <p:cNvPr id="4" name="Slide Number Placeholder 3"/>
          <p:cNvSpPr>
            <a:spLocks noGrp="1"/>
          </p:cNvSpPr>
          <p:nvPr>
            <p:ph type="sldNum" sz="quarter" idx="10"/>
          </p:nvPr>
        </p:nvSpPr>
        <p:spPr/>
        <p:txBody>
          <a:bodyPr/>
          <a:lstStyle/>
          <a:p>
            <a:fld id="{9124E3BB-1F98-4253-A891-AFB0B3BDB821}" type="slidenum">
              <a:rPr lang="en-GB" smtClean="0"/>
              <a:t>8</a:t>
            </a:fld>
            <a:endParaRPr lang="en-GB"/>
          </a:p>
        </p:txBody>
      </p:sp>
    </p:spTree>
    <p:extLst>
      <p:ext uri="{BB962C8B-B14F-4D97-AF65-F5344CB8AC3E}">
        <p14:creationId xmlns:p14="http://schemas.microsoft.com/office/powerpoint/2010/main" val="3568093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video – copy down result . Prompt – what isn’t likely to change ? </a:t>
            </a:r>
          </a:p>
        </p:txBody>
      </p:sp>
      <p:sp>
        <p:nvSpPr>
          <p:cNvPr id="4" name="Slide Number Placeholder 3"/>
          <p:cNvSpPr>
            <a:spLocks noGrp="1"/>
          </p:cNvSpPr>
          <p:nvPr>
            <p:ph type="sldNum" sz="quarter" idx="10"/>
          </p:nvPr>
        </p:nvSpPr>
        <p:spPr/>
        <p:txBody>
          <a:bodyPr/>
          <a:lstStyle/>
          <a:p>
            <a:fld id="{9124E3BB-1F98-4253-A891-AFB0B3BDB821}" type="slidenum">
              <a:rPr lang="en-GB" smtClean="0"/>
              <a:t>9</a:t>
            </a:fld>
            <a:endParaRPr lang="en-GB"/>
          </a:p>
        </p:txBody>
      </p:sp>
    </p:spTree>
    <p:extLst>
      <p:ext uri="{BB962C8B-B14F-4D97-AF65-F5344CB8AC3E}">
        <p14:creationId xmlns:p14="http://schemas.microsoft.com/office/powerpoint/2010/main" val="1436186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separate</a:t>
            </a:r>
            <a:r>
              <a:rPr lang="en-GB" baseline="0" dirty="0"/>
              <a:t> hand out pages to get the answers into jotters. Heading numeracy task</a:t>
            </a:r>
            <a:endParaRPr lang="en-GB" dirty="0"/>
          </a:p>
        </p:txBody>
      </p:sp>
      <p:sp>
        <p:nvSpPr>
          <p:cNvPr id="4" name="Slide Number Placeholder 3"/>
          <p:cNvSpPr>
            <a:spLocks noGrp="1"/>
          </p:cNvSpPr>
          <p:nvPr>
            <p:ph type="sldNum" sz="quarter" idx="10"/>
          </p:nvPr>
        </p:nvSpPr>
        <p:spPr/>
        <p:txBody>
          <a:bodyPr/>
          <a:lstStyle/>
          <a:p>
            <a:fld id="{9124E3BB-1F98-4253-A891-AFB0B3BDB821}" type="slidenum">
              <a:rPr lang="en-GB" smtClean="0"/>
              <a:t>10</a:t>
            </a:fld>
            <a:endParaRPr lang="en-GB"/>
          </a:p>
        </p:txBody>
      </p:sp>
    </p:spTree>
    <p:extLst>
      <p:ext uri="{BB962C8B-B14F-4D97-AF65-F5344CB8AC3E}">
        <p14:creationId xmlns:p14="http://schemas.microsoft.com/office/powerpoint/2010/main" val="2499643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the pupils work out the percentages as class check answer before moving on</a:t>
            </a:r>
          </a:p>
          <a:p>
            <a:r>
              <a:rPr lang="en-GB" dirty="0"/>
              <a:t>38.3 voted to leave </a:t>
            </a:r>
          </a:p>
          <a:p>
            <a:r>
              <a:rPr lang="en-GB" dirty="0"/>
              <a:t>Split 60/ 38 – reflected the Scottish total vote – so people in NLC voted exactly as the Scottish averages</a:t>
            </a:r>
          </a:p>
          <a:p>
            <a:r>
              <a:rPr lang="en-GB" dirty="0"/>
              <a:t>154,949 total vote – 95,604 voted to remain , 59,345 voted </a:t>
            </a:r>
            <a:r>
              <a:rPr lang="en-GB"/>
              <a:t>to leave</a:t>
            </a:r>
            <a:endParaRPr lang="en-GB" dirty="0"/>
          </a:p>
        </p:txBody>
      </p:sp>
      <p:sp>
        <p:nvSpPr>
          <p:cNvPr id="4" name="Slide Number Placeholder 3"/>
          <p:cNvSpPr>
            <a:spLocks noGrp="1"/>
          </p:cNvSpPr>
          <p:nvPr>
            <p:ph type="sldNum" sz="quarter" idx="10"/>
          </p:nvPr>
        </p:nvSpPr>
        <p:spPr/>
        <p:txBody>
          <a:bodyPr/>
          <a:lstStyle/>
          <a:p>
            <a:fld id="{9124E3BB-1F98-4253-A891-AFB0B3BDB821}" type="slidenum">
              <a:rPr lang="en-GB" smtClean="0"/>
              <a:t>11</a:t>
            </a:fld>
            <a:endParaRPr lang="en-GB"/>
          </a:p>
        </p:txBody>
      </p:sp>
    </p:spTree>
    <p:extLst>
      <p:ext uri="{BB962C8B-B14F-4D97-AF65-F5344CB8AC3E}">
        <p14:creationId xmlns:p14="http://schemas.microsoft.com/office/powerpoint/2010/main" val="2039367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AC14C23-0ECB-4A45-B0E0-71BD1BC0D871}"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BE6B99-1678-47ED-A5BA-896FAFBEABEE}" type="slidenum">
              <a:rPr lang="en-GB" smtClean="0"/>
              <a:t>‹#›</a:t>
            </a:fld>
            <a:endParaRPr lang="en-GB"/>
          </a:p>
        </p:txBody>
      </p:sp>
    </p:spTree>
    <p:extLst>
      <p:ext uri="{BB962C8B-B14F-4D97-AF65-F5344CB8AC3E}">
        <p14:creationId xmlns:p14="http://schemas.microsoft.com/office/powerpoint/2010/main" val="281627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C14C23-0ECB-4A45-B0E0-71BD1BC0D871}"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BE6B99-1678-47ED-A5BA-896FAFBEABEE}" type="slidenum">
              <a:rPr lang="en-GB" smtClean="0"/>
              <a:t>‹#›</a:t>
            </a:fld>
            <a:endParaRPr lang="en-GB"/>
          </a:p>
        </p:txBody>
      </p:sp>
    </p:spTree>
    <p:extLst>
      <p:ext uri="{BB962C8B-B14F-4D97-AF65-F5344CB8AC3E}">
        <p14:creationId xmlns:p14="http://schemas.microsoft.com/office/powerpoint/2010/main" val="1967532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C14C23-0ECB-4A45-B0E0-71BD1BC0D871}"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BE6B99-1678-47ED-A5BA-896FAFBEABEE}" type="slidenum">
              <a:rPr lang="en-GB" smtClean="0"/>
              <a:t>‹#›</a:t>
            </a:fld>
            <a:endParaRPr lang="en-GB"/>
          </a:p>
        </p:txBody>
      </p:sp>
    </p:spTree>
    <p:extLst>
      <p:ext uri="{BB962C8B-B14F-4D97-AF65-F5344CB8AC3E}">
        <p14:creationId xmlns:p14="http://schemas.microsoft.com/office/powerpoint/2010/main" val="3035216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E2B53E6-C596-49C2-A238-4704FD5265EE}" type="datetimeFigureOut">
              <a:rPr lang="en-GB">
                <a:solidFill>
                  <a:prstClr val="black">
                    <a:tint val="75000"/>
                  </a:prstClr>
                </a:solidFill>
              </a:rPr>
              <a:pPr>
                <a:defRPr/>
              </a:pPr>
              <a:t>26/03/2020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8F3629-7D0A-4FAA-AC3A-2FAD0F9E06D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71015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DE71503-C819-4BE3-924C-D8206B9B425F}" type="datetimeFigureOut">
              <a:rPr lang="en-GB">
                <a:solidFill>
                  <a:prstClr val="black">
                    <a:tint val="75000"/>
                  </a:prstClr>
                </a:solidFill>
              </a:rPr>
              <a:pPr>
                <a:defRPr/>
              </a:pPr>
              <a:t>26/03/2020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F630A9-E2C5-4DEE-BE3C-557EF12FD90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0139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BC57BC0-447D-450B-99B1-7243686E8208}" type="datetimeFigureOut">
              <a:rPr lang="en-GB">
                <a:solidFill>
                  <a:prstClr val="black">
                    <a:tint val="75000"/>
                  </a:prstClr>
                </a:solidFill>
              </a:rPr>
              <a:pPr>
                <a:defRPr/>
              </a:pPr>
              <a:t>26/03/2020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50AA79-920F-4DCB-BC43-E24AE12B23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60104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6A541E9B-9D38-4B21-9582-FF3DE078EDA7}" type="datetimeFigureOut">
              <a:rPr lang="en-GB">
                <a:solidFill>
                  <a:prstClr val="black">
                    <a:tint val="75000"/>
                  </a:prstClr>
                </a:solidFill>
              </a:rPr>
              <a:pPr>
                <a:defRPr/>
              </a:pPr>
              <a:t>26/03/2020</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988497-0CE5-4C16-B09C-534D0E27ED6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56072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BC2177F-9A38-46F0-81E3-63F092B4F92B}" type="datetimeFigureOut">
              <a:rPr lang="en-GB">
                <a:solidFill>
                  <a:prstClr val="black">
                    <a:tint val="75000"/>
                  </a:prstClr>
                </a:solidFill>
              </a:rPr>
              <a:pPr>
                <a:defRPr/>
              </a:pPr>
              <a:t>26/03/2020</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9479576-6306-4A68-A693-6A90669B399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2488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01B3FBA-76D3-450D-BC1F-2736B359F608}" type="datetimeFigureOut">
              <a:rPr lang="en-GB">
                <a:solidFill>
                  <a:prstClr val="black">
                    <a:tint val="75000"/>
                  </a:prstClr>
                </a:solidFill>
              </a:rPr>
              <a:pPr>
                <a:defRPr/>
              </a:pPr>
              <a:t>26/03/2020</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860F904-A87A-44B7-BD19-38754C4AF1D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06697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6B5824-12EB-486B-BFF0-9E19614F7A1A}" type="datetimeFigureOut">
              <a:rPr lang="en-GB">
                <a:solidFill>
                  <a:prstClr val="black">
                    <a:tint val="75000"/>
                  </a:prstClr>
                </a:solidFill>
              </a:rPr>
              <a:pPr>
                <a:defRPr/>
              </a:pPr>
              <a:t>26/03/2020</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BAF66FB-068F-440A-998C-FB0B8441751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694563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2626485-DAA8-4927-B5C9-2764CAD58591}" type="datetimeFigureOut">
              <a:rPr lang="en-GB">
                <a:solidFill>
                  <a:prstClr val="black">
                    <a:tint val="75000"/>
                  </a:prstClr>
                </a:solidFill>
              </a:rPr>
              <a:pPr>
                <a:defRPr/>
              </a:pPr>
              <a:t>26/03/2020</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EEA3367-CA38-492B-94C1-8175DA70290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253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C14C23-0ECB-4A45-B0E0-71BD1BC0D871}"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BE6B99-1678-47ED-A5BA-896FAFBEABEE}" type="slidenum">
              <a:rPr lang="en-GB" smtClean="0"/>
              <a:t>‹#›</a:t>
            </a:fld>
            <a:endParaRPr lang="en-GB"/>
          </a:p>
        </p:txBody>
      </p:sp>
    </p:spTree>
    <p:extLst>
      <p:ext uri="{BB962C8B-B14F-4D97-AF65-F5344CB8AC3E}">
        <p14:creationId xmlns:p14="http://schemas.microsoft.com/office/powerpoint/2010/main" val="2150578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49DAF18-D090-4F9A-9402-6ECA6B134024}" type="datetimeFigureOut">
              <a:rPr lang="en-GB">
                <a:solidFill>
                  <a:prstClr val="black">
                    <a:tint val="75000"/>
                  </a:prstClr>
                </a:solidFill>
              </a:rPr>
              <a:pPr>
                <a:defRPr/>
              </a:pPr>
              <a:t>26/03/2020</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A3D32F9-28C4-49C9-B81C-D5FC8B3E240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85080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BA5171B-63A6-4F93-8EF3-C3D696B04860}" type="datetimeFigureOut">
              <a:rPr lang="en-GB">
                <a:solidFill>
                  <a:prstClr val="black">
                    <a:tint val="75000"/>
                  </a:prstClr>
                </a:solidFill>
              </a:rPr>
              <a:pPr>
                <a:defRPr/>
              </a:pPr>
              <a:t>26/03/2020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4385E7-366C-4A54-8592-4724028C96D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29396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15929B0-1E59-4283-BB34-8F03C3DBF8DC}" type="datetimeFigureOut">
              <a:rPr lang="en-GB">
                <a:solidFill>
                  <a:prstClr val="black">
                    <a:tint val="75000"/>
                  </a:prstClr>
                </a:solidFill>
              </a:rPr>
              <a:pPr>
                <a:defRPr/>
              </a:pPr>
              <a:t>26/03/2020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068B88-E5B1-4EF5-9F0A-5657B1342D3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67064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E2B53E6-C596-49C2-A238-4704FD5265EE}" type="datetimeFigureOut">
              <a:rPr lang="en-GB">
                <a:solidFill>
                  <a:prstClr val="black">
                    <a:tint val="75000"/>
                  </a:prstClr>
                </a:solidFill>
              </a:rPr>
              <a:pPr>
                <a:defRPr/>
              </a:pPr>
              <a:t>26/03/2020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8F3629-7D0A-4FAA-AC3A-2FAD0F9E06D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76643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DE71503-C819-4BE3-924C-D8206B9B425F}" type="datetimeFigureOut">
              <a:rPr lang="en-GB">
                <a:solidFill>
                  <a:prstClr val="black">
                    <a:tint val="75000"/>
                  </a:prstClr>
                </a:solidFill>
              </a:rPr>
              <a:pPr>
                <a:defRPr/>
              </a:pPr>
              <a:t>26/03/2020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F630A9-E2C5-4DEE-BE3C-557EF12FD90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83665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BC57BC0-447D-450B-99B1-7243686E8208}" type="datetimeFigureOut">
              <a:rPr lang="en-GB">
                <a:solidFill>
                  <a:prstClr val="black">
                    <a:tint val="75000"/>
                  </a:prstClr>
                </a:solidFill>
              </a:rPr>
              <a:pPr>
                <a:defRPr/>
              </a:pPr>
              <a:t>26/03/2020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50AA79-920F-4DCB-BC43-E24AE12B23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03656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6A541E9B-9D38-4B21-9582-FF3DE078EDA7}" type="datetimeFigureOut">
              <a:rPr lang="en-GB">
                <a:solidFill>
                  <a:prstClr val="black">
                    <a:tint val="75000"/>
                  </a:prstClr>
                </a:solidFill>
              </a:rPr>
              <a:pPr>
                <a:defRPr/>
              </a:pPr>
              <a:t>26/03/2020</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988497-0CE5-4C16-B09C-534D0E27ED6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43683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BC2177F-9A38-46F0-81E3-63F092B4F92B}" type="datetimeFigureOut">
              <a:rPr lang="en-GB">
                <a:solidFill>
                  <a:prstClr val="black">
                    <a:tint val="75000"/>
                  </a:prstClr>
                </a:solidFill>
              </a:rPr>
              <a:pPr>
                <a:defRPr/>
              </a:pPr>
              <a:t>26/03/2020</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9479576-6306-4A68-A693-6A90669B399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39073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01B3FBA-76D3-450D-BC1F-2736B359F608}" type="datetimeFigureOut">
              <a:rPr lang="en-GB">
                <a:solidFill>
                  <a:prstClr val="black">
                    <a:tint val="75000"/>
                  </a:prstClr>
                </a:solidFill>
              </a:rPr>
              <a:pPr>
                <a:defRPr/>
              </a:pPr>
              <a:t>26/03/2020</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860F904-A87A-44B7-BD19-38754C4AF1D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25720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6B5824-12EB-486B-BFF0-9E19614F7A1A}" type="datetimeFigureOut">
              <a:rPr lang="en-GB">
                <a:solidFill>
                  <a:prstClr val="black">
                    <a:tint val="75000"/>
                  </a:prstClr>
                </a:solidFill>
              </a:rPr>
              <a:pPr>
                <a:defRPr/>
              </a:pPr>
              <a:t>26/03/2020</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BAF66FB-068F-440A-998C-FB0B8441751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9086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14C23-0ECB-4A45-B0E0-71BD1BC0D871}"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BE6B99-1678-47ED-A5BA-896FAFBEABEE}" type="slidenum">
              <a:rPr lang="en-GB" smtClean="0"/>
              <a:t>‹#›</a:t>
            </a:fld>
            <a:endParaRPr lang="en-GB"/>
          </a:p>
        </p:txBody>
      </p:sp>
    </p:spTree>
    <p:extLst>
      <p:ext uri="{BB962C8B-B14F-4D97-AF65-F5344CB8AC3E}">
        <p14:creationId xmlns:p14="http://schemas.microsoft.com/office/powerpoint/2010/main" val="3755817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2626485-DAA8-4927-B5C9-2764CAD58591}" type="datetimeFigureOut">
              <a:rPr lang="en-GB">
                <a:solidFill>
                  <a:prstClr val="black">
                    <a:tint val="75000"/>
                  </a:prstClr>
                </a:solidFill>
              </a:rPr>
              <a:pPr>
                <a:defRPr/>
              </a:pPr>
              <a:t>26/03/2020</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EEA3367-CA38-492B-94C1-8175DA70290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16905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49DAF18-D090-4F9A-9402-6ECA6B134024}" type="datetimeFigureOut">
              <a:rPr lang="en-GB">
                <a:solidFill>
                  <a:prstClr val="black">
                    <a:tint val="75000"/>
                  </a:prstClr>
                </a:solidFill>
              </a:rPr>
              <a:pPr>
                <a:defRPr/>
              </a:pPr>
              <a:t>26/03/2020</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A3D32F9-28C4-49C9-B81C-D5FC8B3E240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32569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BA5171B-63A6-4F93-8EF3-C3D696B04860}" type="datetimeFigureOut">
              <a:rPr lang="en-GB">
                <a:solidFill>
                  <a:prstClr val="black">
                    <a:tint val="75000"/>
                  </a:prstClr>
                </a:solidFill>
              </a:rPr>
              <a:pPr>
                <a:defRPr/>
              </a:pPr>
              <a:t>26/03/2020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4385E7-366C-4A54-8592-4724028C96D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72844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15929B0-1E59-4283-BB34-8F03C3DBF8DC}" type="datetimeFigureOut">
              <a:rPr lang="en-GB">
                <a:solidFill>
                  <a:prstClr val="black">
                    <a:tint val="75000"/>
                  </a:prstClr>
                </a:solidFill>
              </a:rPr>
              <a:pPr>
                <a:defRPr/>
              </a:pPr>
              <a:t>26/03/2020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068B88-E5B1-4EF5-9F0A-5657B1342D3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0901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AC14C23-0ECB-4A45-B0E0-71BD1BC0D871}"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BE6B99-1678-47ED-A5BA-896FAFBEABEE}" type="slidenum">
              <a:rPr lang="en-GB" smtClean="0"/>
              <a:t>‹#›</a:t>
            </a:fld>
            <a:endParaRPr lang="en-GB"/>
          </a:p>
        </p:txBody>
      </p:sp>
    </p:spTree>
    <p:extLst>
      <p:ext uri="{BB962C8B-B14F-4D97-AF65-F5344CB8AC3E}">
        <p14:creationId xmlns:p14="http://schemas.microsoft.com/office/powerpoint/2010/main" val="196630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AC14C23-0ECB-4A45-B0E0-71BD1BC0D871}" type="datetimeFigureOut">
              <a:rPr lang="en-GB" smtClean="0"/>
              <a:t>26/03/2020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BE6B99-1678-47ED-A5BA-896FAFBEABEE}" type="slidenum">
              <a:rPr lang="en-GB" smtClean="0"/>
              <a:t>‹#›</a:t>
            </a:fld>
            <a:endParaRPr lang="en-GB"/>
          </a:p>
        </p:txBody>
      </p:sp>
    </p:spTree>
    <p:extLst>
      <p:ext uri="{BB962C8B-B14F-4D97-AF65-F5344CB8AC3E}">
        <p14:creationId xmlns:p14="http://schemas.microsoft.com/office/powerpoint/2010/main" val="143430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AC14C23-0ECB-4A45-B0E0-71BD1BC0D871}" type="datetimeFigureOut">
              <a:rPr lang="en-GB" smtClean="0"/>
              <a:t>26/03/2020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BE6B99-1678-47ED-A5BA-896FAFBEABEE}" type="slidenum">
              <a:rPr lang="en-GB" smtClean="0"/>
              <a:t>‹#›</a:t>
            </a:fld>
            <a:endParaRPr lang="en-GB"/>
          </a:p>
        </p:txBody>
      </p:sp>
    </p:spTree>
    <p:extLst>
      <p:ext uri="{BB962C8B-B14F-4D97-AF65-F5344CB8AC3E}">
        <p14:creationId xmlns:p14="http://schemas.microsoft.com/office/powerpoint/2010/main" val="263795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14C23-0ECB-4A45-B0E0-71BD1BC0D871}" type="datetimeFigureOut">
              <a:rPr lang="en-GB" smtClean="0"/>
              <a:t>26/03/2020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BE6B99-1678-47ED-A5BA-896FAFBEABEE}" type="slidenum">
              <a:rPr lang="en-GB" smtClean="0"/>
              <a:t>‹#›</a:t>
            </a:fld>
            <a:endParaRPr lang="en-GB"/>
          </a:p>
        </p:txBody>
      </p:sp>
    </p:spTree>
    <p:extLst>
      <p:ext uri="{BB962C8B-B14F-4D97-AF65-F5344CB8AC3E}">
        <p14:creationId xmlns:p14="http://schemas.microsoft.com/office/powerpoint/2010/main" val="45214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14C23-0ECB-4A45-B0E0-71BD1BC0D871}"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BE6B99-1678-47ED-A5BA-896FAFBEABEE}" type="slidenum">
              <a:rPr lang="en-GB" smtClean="0"/>
              <a:t>‹#›</a:t>
            </a:fld>
            <a:endParaRPr lang="en-GB"/>
          </a:p>
        </p:txBody>
      </p:sp>
    </p:spTree>
    <p:extLst>
      <p:ext uri="{BB962C8B-B14F-4D97-AF65-F5344CB8AC3E}">
        <p14:creationId xmlns:p14="http://schemas.microsoft.com/office/powerpoint/2010/main" val="119595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14C23-0ECB-4A45-B0E0-71BD1BC0D871}"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BE6B99-1678-47ED-A5BA-896FAFBEABEE}" type="slidenum">
              <a:rPr lang="en-GB" smtClean="0"/>
              <a:t>‹#›</a:t>
            </a:fld>
            <a:endParaRPr lang="en-GB"/>
          </a:p>
        </p:txBody>
      </p:sp>
    </p:spTree>
    <p:extLst>
      <p:ext uri="{BB962C8B-B14F-4D97-AF65-F5344CB8AC3E}">
        <p14:creationId xmlns:p14="http://schemas.microsoft.com/office/powerpoint/2010/main" val="316535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14C23-0ECB-4A45-B0E0-71BD1BC0D871}" type="datetimeFigureOut">
              <a:rPr lang="en-GB" smtClean="0"/>
              <a:t>26/03/2020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E6B99-1678-47ED-A5BA-896FAFBEABEE}" type="slidenum">
              <a:rPr lang="en-GB" smtClean="0"/>
              <a:t>‹#›</a:t>
            </a:fld>
            <a:endParaRPr lang="en-GB"/>
          </a:p>
        </p:txBody>
      </p:sp>
    </p:spTree>
    <p:extLst>
      <p:ext uri="{BB962C8B-B14F-4D97-AF65-F5344CB8AC3E}">
        <p14:creationId xmlns:p14="http://schemas.microsoft.com/office/powerpoint/2010/main" val="156517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09600" y="275035"/>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noChangeArrowheads="1"/>
          </p:cNvSpPr>
          <p:nvPr>
            <p:ph type="body" idx="1"/>
          </p:nvPr>
        </p:nvSpPr>
        <p:spPr bwMode="auto">
          <a:xfrm>
            <a:off x="609600" y="1600200"/>
            <a:ext cx="10972800" cy="452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748"/>
            <a:ext cx="2844800" cy="364331"/>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A8D4E520-6BF2-446D-B49D-3CD2C10800A7}" type="datetimeFigureOut">
              <a:rPr lang="en-GB">
                <a:solidFill>
                  <a:prstClr val="black">
                    <a:tint val="75000"/>
                  </a:prstClr>
                </a:solidFill>
              </a:rPr>
              <a:pPr>
                <a:defRPr/>
              </a:pPr>
              <a:t>26/03/2020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748"/>
            <a:ext cx="3860800" cy="364331"/>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748"/>
            <a:ext cx="2844800" cy="364331"/>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52FFC808-6E43-4A7C-A322-EF517958324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37701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300" kern="1200">
          <a:solidFill>
            <a:schemeClr val="tx1"/>
          </a:solidFill>
          <a:latin typeface="+mj-lt"/>
          <a:ea typeface="+mj-ea"/>
          <a:cs typeface="+mj-cs"/>
        </a:defRPr>
      </a:lvl1pPr>
      <a:lvl2pPr algn="ctr" rtl="0" fontAlgn="base">
        <a:spcBef>
          <a:spcPct val="0"/>
        </a:spcBef>
        <a:spcAft>
          <a:spcPct val="0"/>
        </a:spcAft>
        <a:defRPr sz="3300">
          <a:solidFill>
            <a:schemeClr val="tx1"/>
          </a:solidFill>
          <a:latin typeface="Tahoma" panose="020B0604030504040204" pitchFamily="34" charset="0"/>
        </a:defRPr>
      </a:lvl2pPr>
      <a:lvl3pPr algn="ctr" rtl="0" fontAlgn="base">
        <a:spcBef>
          <a:spcPct val="0"/>
        </a:spcBef>
        <a:spcAft>
          <a:spcPct val="0"/>
        </a:spcAft>
        <a:defRPr sz="3300">
          <a:solidFill>
            <a:schemeClr val="tx1"/>
          </a:solidFill>
          <a:latin typeface="Tahoma" panose="020B0604030504040204" pitchFamily="34" charset="0"/>
        </a:defRPr>
      </a:lvl3pPr>
      <a:lvl4pPr algn="ctr" rtl="0" fontAlgn="base">
        <a:spcBef>
          <a:spcPct val="0"/>
        </a:spcBef>
        <a:spcAft>
          <a:spcPct val="0"/>
        </a:spcAft>
        <a:defRPr sz="3300">
          <a:solidFill>
            <a:schemeClr val="tx1"/>
          </a:solidFill>
          <a:latin typeface="Tahoma" panose="020B0604030504040204" pitchFamily="34" charset="0"/>
        </a:defRPr>
      </a:lvl4pPr>
      <a:lvl5pPr algn="ctr" rtl="0" fontAlgn="base">
        <a:spcBef>
          <a:spcPct val="0"/>
        </a:spcBef>
        <a:spcAft>
          <a:spcPct val="0"/>
        </a:spcAft>
        <a:defRPr sz="3300">
          <a:solidFill>
            <a:schemeClr val="tx1"/>
          </a:solidFill>
          <a:latin typeface="Tahoma" panose="020B0604030504040204" pitchFamily="34" charset="0"/>
        </a:defRPr>
      </a:lvl5pPr>
      <a:lvl6pPr marL="342900" algn="ctr" rtl="0" fontAlgn="base">
        <a:spcBef>
          <a:spcPct val="0"/>
        </a:spcBef>
        <a:spcAft>
          <a:spcPct val="0"/>
        </a:spcAft>
        <a:defRPr sz="3300">
          <a:solidFill>
            <a:schemeClr val="tx1"/>
          </a:solidFill>
          <a:latin typeface="Tahoma" panose="020B0604030504040204" pitchFamily="34" charset="0"/>
        </a:defRPr>
      </a:lvl6pPr>
      <a:lvl7pPr marL="685800" algn="ctr" rtl="0" fontAlgn="base">
        <a:spcBef>
          <a:spcPct val="0"/>
        </a:spcBef>
        <a:spcAft>
          <a:spcPct val="0"/>
        </a:spcAft>
        <a:defRPr sz="3300">
          <a:solidFill>
            <a:schemeClr val="tx1"/>
          </a:solidFill>
          <a:latin typeface="Tahoma" panose="020B0604030504040204" pitchFamily="34" charset="0"/>
        </a:defRPr>
      </a:lvl7pPr>
      <a:lvl8pPr marL="1028700" algn="ctr" rtl="0" fontAlgn="base">
        <a:spcBef>
          <a:spcPct val="0"/>
        </a:spcBef>
        <a:spcAft>
          <a:spcPct val="0"/>
        </a:spcAft>
        <a:defRPr sz="3300">
          <a:solidFill>
            <a:schemeClr val="tx1"/>
          </a:solidFill>
          <a:latin typeface="Tahoma" panose="020B0604030504040204" pitchFamily="34" charset="0"/>
        </a:defRPr>
      </a:lvl8pPr>
      <a:lvl9pPr marL="1371600" algn="ctr" rtl="0" fontAlgn="base">
        <a:spcBef>
          <a:spcPct val="0"/>
        </a:spcBef>
        <a:spcAft>
          <a:spcPct val="0"/>
        </a:spcAft>
        <a:defRPr sz="3300">
          <a:solidFill>
            <a:schemeClr val="tx1"/>
          </a:solidFill>
          <a:latin typeface="Tahoma" panose="020B0604030504040204" pitchFamily="34" charset="0"/>
        </a:defRPr>
      </a:lvl9pPr>
    </p:titleStyle>
    <p:bodyStyle>
      <a:lvl1pPr marL="257175" indent="-257175"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09600" y="275035"/>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noChangeArrowheads="1"/>
          </p:cNvSpPr>
          <p:nvPr>
            <p:ph type="body" idx="1"/>
          </p:nvPr>
        </p:nvSpPr>
        <p:spPr bwMode="auto">
          <a:xfrm>
            <a:off x="609600" y="1600200"/>
            <a:ext cx="10972800" cy="452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748"/>
            <a:ext cx="2844800" cy="364331"/>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A8D4E520-6BF2-446D-B49D-3CD2C10800A7}" type="datetimeFigureOut">
              <a:rPr lang="en-GB">
                <a:solidFill>
                  <a:prstClr val="black">
                    <a:tint val="75000"/>
                  </a:prstClr>
                </a:solidFill>
              </a:rPr>
              <a:pPr>
                <a:defRPr/>
              </a:pPr>
              <a:t>26/03/2020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748"/>
            <a:ext cx="3860800" cy="364331"/>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748"/>
            <a:ext cx="2844800" cy="364331"/>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52FFC808-6E43-4A7C-A322-EF517958324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042606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3300" kern="1200">
          <a:solidFill>
            <a:schemeClr val="tx1"/>
          </a:solidFill>
          <a:latin typeface="+mj-lt"/>
          <a:ea typeface="+mj-ea"/>
          <a:cs typeface="+mj-cs"/>
        </a:defRPr>
      </a:lvl1pPr>
      <a:lvl2pPr algn="ctr" rtl="0" fontAlgn="base">
        <a:spcBef>
          <a:spcPct val="0"/>
        </a:spcBef>
        <a:spcAft>
          <a:spcPct val="0"/>
        </a:spcAft>
        <a:defRPr sz="3300">
          <a:solidFill>
            <a:schemeClr val="tx1"/>
          </a:solidFill>
          <a:latin typeface="Tahoma" panose="020B0604030504040204" pitchFamily="34" charset="0"/>
        </a:defRPr>
      </a:lvl2pPr>
      <a:lvl3pPr algn="ctr" rtl="0" fontAlgn="base">
        <a:spcBef>
          <a:spcPct val="0"/>
        </a:spcBef>
        <a:spcAft>
          <a:spcPct val="0"/>
        </a:spcAft>
        <a:defRPr sz="3300">
          <a:solidFill>
            <a:schemeClr val="tx1"/>
          </a:solidFill>
          <a:latin typeface="Tahoma" panose="020B0604030504040204" pitchFamily="34" charset="0"/>
        </a:defRPr>
      </a:lvl3pPr>
      <a:lvl4pPr algn="ctr" rtl="0" fontAlgn="base">
        <a:spcBef>
          <a:spcPct val="0"/>
        </a:spcBef>
        <a:spcAft>
          <a:spcPct val="0"/>
        </a:spcAft>
        <a:defRPr sz="3300">
          <a:solidFill>
            <a:schemeClr val="tx1"/>
          </a:solidFill>
          <a:latin typeface="Tahoma" panose="020B0604030504040204" pitchFamily="34" charset="0"/>
        </a:defRPr>
      </a:lvl4pPr>
      <a:lvl5pPr algn="ctr" rtl="0" fontAlgn="base">
        <a:spcBef>
          <a:spcPct val="0"/>
        </a:spcBef>
        <a:spcAft>
          <a:spcPct val="0"/>
        </a:spcAft>
        <a:defRPr sz="3300">
          <a:solidFill>
            <a:schemeClr val="tx1"/>
          </a:solidFill>
          <a:latin typeface="Tahoma" panose="020B0604030504040204" pitchFamily="34" charset="0"/>
        </a:defRPr>
      </a:lvl5pPr>
      <a:lvl6pPr marL="342900" algn="ctr" rtl="0" fontAlgn="base">
        <a:spcBef>
          <a:spcPct val="0"/>
        </a:spcBef>
        <a:spcAft>
          <a:spcPct val="0"/>
        </a:spcAft>
        <a:defRPr sz="3300">
          <a:solidFill>
            <a:schemeClr val="tx1"/>
          </a:solidFill>
          <a:latin typeface="Tahoma" panose="020B0604030504040204" pitchFamily="34" charset="0"/>
        </a:defRPr>
      </a:lvl6pPr>
      <a:lvl7pPr marL="685800" algn="ctr" rtl="0" fontAlgn="base">
        <a:spcBef>
          <a:spcPct val="0"/>
        </a:spcBef>
        <a:spcAft>
          <a:spcPct val="0"/>
        </a:spcAft>
        <a:defRPr sz="3300">
          <a:solidFill>
            <a:schemeClr val="tx1"/>
          </a:solidFill>
          <a:latin typeface="Tahoma" panose="020B0604030504040204" pitchFamily="34" charset="0"/>
        </a:defRPr>
      </a:lvl7pPr>
      <a:lvl8pPr marL="1028700" algn="ctr" rtl="0" fontAlgn="base">
        <a:spcBef>
          <a:spcPct val="0"/>
        </a:spcBef>
        <a:spcAft>
          <a:spcPct val="0"/>
        </a:spcAft>
        <a:defRPr sz="3300">
          <a:solidFill>
            <a:schemeClr val="tx1"/>
          </a:solidFill>
          <a:latin typeface="Tahoma" panose="020B0604030504040204" pitchFamily="34" charset="0"/>
        </a:defRPr>
      </a:lvl8pPr>
      <a:lvl9pPr marL="1371600" algn="ctr" rtl="0" fontAlgn="base">
        <a:spcBef>
          <a:spcPct val="0"/>
        </a:spcBef>
        <a:spcAft>
          <a:spcPct val="0"/>
        </a:spcAft>
        <a:defRPr sz="3300">
          <a:solidFill>
            <a:schemeClr val="tx1"/>
          </a:solidFill>
          <a:latin typeface="Tahoma" panose="020B0604030504040204" pitchFamily="34" charset="0"/>
        </a:defRPr>
      </a:lvl9pPr>
    </p:titleStyle>
    <p:bodyStyle>
      <a:lvl1pPr marL="257175" indent="-257175"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uk/url?sa=i&amp;rct=j&amp;q=&amp;esrc=s&amp;frm=1&amp;source=images&amp;cd=&amp;cad=rja&amp;uact=8&amp;ved=0ahUKEwj5i-r0j8DNAhUDKcAKHbaRD3AQjRwIBw&amp;url=https://en.wikipedia.org/wiki/Flag_of_Europe&amp;psig=AFQjCNGY9KCv5Z313trajE5gxaCRc4hHgw&amp;ust=1466839179116491" TargetMode="External"/><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hyperlink" Target="https://www.google.co.uk/url?sa=i&amp;rct=j&amp;q=&amp;esrc=s&amp;frm=1&amp;source=images&amp;cd=&amp;cad=rja&amp;uact=8&amp;ved=0ahUKEwjR7bH-j8DNAhUHKsAKHRnDDS8QjRwIBw&amp;url=https://en.wikipedia.org/wiki/Union_Jack&amp;bvm=bv.125221236,d.d24&amp;psig=AFQjCNE7knrYx8NYDDaVRZ6C6dk8UbG_rg&amp;ust=1466839200738664" TargetMode="Externa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hyperlink" Target="https://www.google.co.uk/url?sa=i&amp;rct=j&amp;q=&amp;esrc=s&amp;frm=1&amp;source=images&amp;cd=&amp;cad=rja&amp;uact=8&amp;ved=0ahUKEwjR7bH-j8DNAhUHKsAKHRnDDS8QjRwIBw&amp;url=https://en.wikipedia.org/wiki/Union_Jack&amp;bvm=bv.125221236,d.d24&amp;psig=AFQjCNE7knrYx8NYDDaVRZ6C6dk8UbG_rg&amp;ust=1466839200738664" TargetMode="External"/><Relationship Id="rId5" Type="http://schemas.openxmlformats.org/officeDocument/2006/relationships/image" Target="../media/image26.png"/><Relationship Id="rId4" Type="http://schemas.openxmlformats.org/officeDocument/2006/relationships/hyperlink" Target="https://www.google.co.uk/url?sa=i&amp;rct=j&amp;q=&amp;esrc=s&amp;frm=1&amp;source=images&amp;cd=&amp;cad=rja&amp;uact=8&amp;ved=0ahUKEwj5i-r0j8DNAhUDKcAKHbaRD3AQjRwIBw&amp;url=https://en.wikipedia.org/wiki/Flag_of_Europe&amp;psig=AFQjCNGY9KCv5Z313trajE5gxaCRc4hHgw&amp;ust=1466839179116491" TargetMode="External"/><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www.theguardian.com/politics/video/2019/may/24/theresa-may-resignation-speech-downing-street-video" TargetMode="External"/><Relationship Id="rId7" Type="http://schemas.openxmlformats.org/officeDocument/2006/relationships/image" Target="../media/image43.jpeg"/><Relationship Id="rId12" Type="http://schemas.openxmlformats.org/officeDocument/2006/relationships/image" Target="../media/image48.png"/><Relationship Id="rId2" Type="http://schemas.openxmlformats.org/officeDocument/2006/relationships/hyperlink" Target="https://www.theguardian.com/politics/video/2019/mar/29/mps-vote-against-theresa-mays-brexit-withdrawal-agreement-for-third-time-video" TargetMode="External"/><Relationship Id="rId1" Type="http://schemas.openxmlformats.org/officeDocument/2006/relationships/slideLayout" Target="../slideLayouts/slideLayout5.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hyperlink" Target="https://www.bbc.co.uk/newsround/49808774" TargetMode="External"/><Relationship Id="rId10" Type="http://schemas.openxmlformats.org/officeDocument/2006/relationships/image" Target="../media/image46.png"/><Relationship Id="rId4" Type="http://schemas.openxmlformats.org/officeDocument/2006/relationships/hyperlink" Target="https://www.youtube.com/watch?v=rcv_c2wZlsE" TargetMode="External"/><Relationship Id="rId9"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bbc.co.uk/newsround/38637145"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9ptBaL3_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CF6gXybuwUU" TargetMode="External"/><Relationship Id="rId3" Type="http://schemas.openxmlformats.org/officeDocument/2006/relationships/hyperlink" Target="https://www.bbc.co.uk/newsround/36616820" TargetMode="External"/><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bbc.co.uk/newsround/3661843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flag&#10;&#10;Description generated with very high confidence">
            <a:extLst>
              <a:ext uri="{FF2B5EF4-FFF2-40B4-BE49-F238E27FC236}">
                <a16:creationId xmlns:a16="http://schemas.microsoft.com/office/drawing/2014/main" id="{237E85BE-A7F1-4DE5-8BFE-59D6C397551C}"/>
              </a:ext>
            </a:extLst>
          </p:cNvPr>
          <p:cNvPicPr>
            <a:picLocks noChangeAspect="1"/>
          </p:cNvPicPr>
          <p:nvPr/>
        </p:nvPicPr>
        <p:blipFill rotWithShape="1">
          <a:blip r:embed="rId2"/>
          <a:srcRect r="139" b="5797"/>
          <a:stretch/>
        </p:blipFill>
        <p:spPr>
          <a:xfrm>
            <a:off x="3850343" y="452719"/>
            <a:ext cx="8077203" cy="5100788"/>
          </a:xfrm>
          <a:prstGeom prst="rect">
            <a:avLst/>
          </a:prstGeom>
        </p:spPr>
      </p:pic>
      <p:sp>
        <p:nvSpPr>
          <p:cNvPr id="6" name="TextBox 5">
            <a:extLst>
              <a:ext uri="{FF2B5EF4-FFF2-40B4-BE49-F238E27FC236}">
                <a16:creationId xmlns:a16="http://schemas.microsoft.com/office/drawing/2014/main" id="{D69E48A5-31B8-485E-A271-F2D849050579}"/>
              </a:ext>
            </a:extLst>
          </p:cNvPr>
          <p:cNvSpPr txBox="1"/>
          <p:nvPr/>
        </p:nvSpPr>
        <p:spPr>
          <a:xfrm>
            <a:off x="129988" y="667870"/>
            <a:ext cx="3639670"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0" dirty="0">
                <a:solidFill>
                  <a:srgbClr val="000000"/>
                </a:solidFill>
              </a:rPr>
              <a:t>The Journey to Brexit</a:t>
            </a:r>
            <a:endParaRPr lang="en-US" sz="8000" dirty="0">
              <a:cs typeface="Calibri"/>
            </a:endParaRPr>
          </a:p>
        </p:txBody>
      </p:sp>
    </p:spTree>
    <p:extLst>
      <p:ext uri="{BB962C8B-B14F-4D97-AF65-F5344CB8AC3E}">
        <p14:creationId xmlns:p14="http://schemas.microsoft.com/office/powerpoint/2010/main" val="4096941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952" y="321212"/>
            <a:ext cx="7390967" cy="1325563"/>
          </a:xfrm>
        </p:spPr>
        <p:txBody>
          <a:bodyPr>
            <a:normAutofit/>
          </a:bodyPr>
          <a:lstStyle/>
          <a:p>
            <a:r>
              <a:rPr lang="en-GB" sz="4000" dirty="0"/>
              <a:t>Using the EU referendum results</a:t>
            </a:r>
          </a:p>
        </p:txBody>
      </p:sp>
      <p:pic>
        <p:nvPicPr>
          <p:cNvPr id="7" name="Content Placeholder 6"/>
          <p:cNvPicPr>
            <a:picLocks noGrp="1" noChangeAspect="1"/>
          </p:cNvPicPr>
          <p:nvPr>
            <p:ph idx="1"/>
          </p:nvPr>
        </p:nvPicPr>
        <p:blipFill>
          <a:blip r:embed="rId3"/>
          <a:stretch>
            <a:fillRect/>
          </a:stretch>
        </p:blipFill>
        <p:spPr>
          <a:xfrm rot="896936">
            <a:off x="480800" y="4186598"/>
            <a:ext cx="2038350" cy="2247900"/>
          </a:xfrm>
          <a:prstGeom prst="rect">
            <a:avLst/>
          </a:prstGeom>
        </p:spPr>
      </p:pic>
      <p:pic>
        <p:nvPicPr>
          <p:cNvPr id="6" name="Picture 5"/>
          <p:cNvPicPr>
            <a:picLocks noChangeAspect="1"/>
          </p:cNvPicPr>
          <p:nvPr/>
        </p:nvPicPr>
        <p:blipFill>
          <a:blip r:embed="rId4"/>
          <a:stretch>
            <a:fillRect/>
          </a:stretch>
        </p:blipFill>
        <p:spPr>
          <a:xfrm>
            <a:off x="7215190" y="-257288"/>
            <a:ext cx="4801033" cy="2482561"/>
          </a:xfrm>
          <a:prstGeom prst="rect">
            <a:avLst/>
          </a:prstGeom>
        </p:spPr>
      </p:pic>
      <p:sp>
        <p:nvSpPr>
          <p:cNvPr id="8" name="TextBox 7"/>
          <p:cNvSpPr txBox="1"/>
          <p:nvPr/>
        </p:nvSpPr>
        <p:spPr>
          <a:xfrm>
            <a:off x="2715927" y="1976573"/>
            <a:ext cx="8998527" cy="4832092"/>
          </a:xfrm>
          <a:prstGeom prst="rect">
            <a:avLst/>
          </a:prstGeom>
          <a:noFill/>
        </p:spPr>
        <p:txBody>
          <a:bodyPr wrap="square" rtlCol="0">
            <a:spAutoFit/>
          </a:bodyPr>
          <a:lstStyle/>
          <a:p>
            <a:r>
              <a:rPr lang="en-GB" sz="2800" dirty="0"/>
              <a:t>You will be adding, subtracting and  working out percentages</a:t>
            </a:r>
          </a:p>
          <a:p>
            <a:endParaRPr lang="en-GB" sz="2800" dirty="0"/>
          </a:p>
          <a:p>
            <a:r>
              <a:rPr lang="en-GB" sz="2800" dirty="0"/>
              <a:t>You will use pie charts and bar graphs to show your results</a:t>
            </a:r>
          </a:p>
          <a:p>
            <a:endParaRPr lang="en-GB" sz="2800" dirty="0"/>
          </a:p>
          <a:p>
            <a:r>
              <a:rPr lang="en-GB" sz="2800" dirty="0"/>
              <a:t>Then ……..</a:t>
            </a:r>
          </a:p>
          <a:p>
            <a:endParaRPr lang="en-GB" sz="2800" dirty="0"/>
          </a:p>
          <a:p>
            <a:endParaRPr lang="en-GB" sz="2800" dirty="0"/>
          </a:p>
          <a:p>
            <a:r>
              <a:rPr lang="en-GB" sz="2800" dirty="0"/>
              <a:t>Using the results of the EU referendum and the charts you have created we will look at how fair the result was. </a:t>
            </a:r>
          </a:p>
          <a:p>
            <a:r>
              <a:rPr lang="en-GB" sz="2800" dirty="0"/>
              <a:t>Why were  some people were happy about it whilst others were not?</a:t>
            </a:r>
          </a:p>
        </p:txBody>
      </p:sp>
      <p:pic>
        <p:nvPicPr>
          <p:cNvPr id="9" name="Picture 8"/>
          <p:cNvPicPr>
            <a:picLocks noChangeAspect="1"/>
          </p:cNvPicPr>
          <p:nvPr/>
        </p:nvPicPr>
        <p:blipFill>
          <a:blip r:embed="rId5"/>
          <a:stretch>
            <a:fillRect/>
          </a:stretch>
        </p:blipFill>
        <p:spPr>
          <a:xfrm>
            <a:off x="248952" y="1812341"/>
            <a:ext cx="2466975" cy="1847850"/>
          </a:xfrm>
          <a:prstGeom prst="rect">
            <a:avLst/>
          </a:prstGeom>
        </p:spPr>
      </p:pic>
    </p:spTree>
    <p:extLst>
      <p:ext uri="{BB962C8B-B14F-4D97-AF65-F5344CB8AC3E}">
        <p14:creationId xmlns:p14="http://schemas.microsoft.com/office/powerpoint/2010/main" val="1022789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80265" y="0"/>
            <a:ext cx="9559648" cy="6858000"/>
          </a:xfrm>
          <a:prstGeom prst="roundRect">
            <a:avLst>
              <a:gd name="adj" fmla="val 333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2051" name="TextBox 4"/>
          <p:cNvSpPr txBox="1">
            <a:spLocks noChangeArrowheads="1"/>
          </p:cNvSpPr>
          <p:nvPr/>
        </p:nvSpPr>
        <p:spPr bwMode="auto">
          <a:xfrm>
            <a:off x="5331990" y="-48756"/>
            <a:ext cx="5143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fontAlgn="base">
              <a:spcBef>
                <a:spcPct val="0"/>
              </a:spcBef>
              <a:spcAft>
                <a:spcPct val="0"/>
              </a:spcAft>
              <a:defRPr>
                <a:solidFill>
                  <a:schemeClr val="tx1"/>
                </a:solidFill>
                <a:latin typeface="Tahoma" panose="020B0604030504040204" pitchFamily="34" charset="0"/>
              </a:defRPr>
            </a:lvl6pPr>
            <a:lvl7pPr marL="2971800" indent="-228600" fontAlgn="base">
              <a:spcBef>
                <a:spcPct val="0"/>
              </a:spcBef>
              <a:spcAft>
                <a:spcPct val="0"/>
              </a:spcAft>
              <a:defRPr>
                <a:solidFill>
                  <a:schemeClr val="tx1"/>
                </a:solidFill>
                <a:latin typeface="Tahoma" panose="020B0604030504040204" pitchFamily="34" charset="0"/>
              </a:defRPr>
            </a:lvl7pPr>
            <a:lvl8pPr marL="3429000" indent="-228600" fontAlgn="base">
              <a:spcBef>
                <a:spcPct val="0"/>
              </a:spcBef>
              <a:spcAft>
                <a:spcPct val="0"/>
              </a:spcAft>
              <a:defRPr>
                <a:solidFill>
                  <a:schemeClr val="tx1"/>
                </a:solidFill>
                <a:latin typeface="Tahoma" panose="020B0604030504040204" pitchFamily="34" charset="0"/>
              </a:defRPr>
            </a:lvl8pPr>
            <a:lvl9pPr marL="3886200" indent="-228600" fontAlgn="base">
              <a:spcBef>
                <a:spcPct val="0"/>
              </a:spcBef>
              <a:spcAft>
                <a:spcPct val="0"/>
              </a:spcAft>
              <a:defRPr>
                <a:solidFill>
                  <a:schemeClr val="tx1"/>
                </a:solidFill>
                <a:latin typeface="Tahoma" panose="020B0604030504040204" pitchFamily="34" charset="0"/>
              </a:defRPr>
            </a:lvl9pPr>
          </a:lstStyle>
          <a:p>
            <a:pPr algn="ctr" fontAlgn="base">
              <a:spcBef>
                <a:spcPct val="0"/>
              </a:spcBef>
              <a:spcAft>
                <a:spcPct val="0"/>
              </a:spcAft>
            </a:pPr>
            <a:r>
              <a:rPr lang="en-GB" altLang="en-US" sz="2400" b="1" dirty="0">
                <a:solidFill>
                  <a:prstClr val="black"/>
                </a:solidFill>
              </a:rPr>
              <a:t>EU Referendum</a:t>
            </a:r>
          </a:p>
          <a:p>
            <a:pPr algn="ctr" fontAlgn="base">
              <a:spcBef>
                <a:spcPct val="0"/>
              </a:spcBef>
              <a:spcAft>
                <a:spcPct val="0"/>
              </a:spcAft>
            </a:pPr>
            <a:r>
              <a:rPr lang="en-GB" altLang="en-US" sz="2400" b="1" dirty="0">
                <a:solidFill>
                  <a:prstClr val="black"/>
                </a:solidFill>
              </a:rPr>
              <a:t>Numbers</a:t>
            </a:r>
          </a:p>
        </p:txBody>
      </p:sp>
      <p:pic>
        <p:nvPicPr>
          <p:cNvPr id="2052" name="Picture 4" descr="https://upload.wikimedia.org/wikipedia/commons/thumb/b/b7/Flag_of_Europe.svg/2000px-Flag_of_Europe.svg.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83819" y="127397"/>
            <a:ext cx="851297"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https://upload.wikimedia.org/wikipedia/en/thumb/a/ae/Flag_of_the_United_Kingdom.svg/1280px-Flag_of_the_United_Kingdom.svg.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1438" y="73819"/>
            <a:ext cx="851297"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6"/>
          <p:cNvSpPr txBox="1">
            <a:spLocks noChangeArrowheads="1"/>
          </p:cNvSpPr>
          <p:nvPr/>
        </p:nvSpPr>
        <p:spPr bwMode="auto">
          <a:xfrm>
            <a:off x="2466639" y="782241"/>
            <a:ext cx="9298268"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fontAlgn="base">
              <a:spcBef>
                <a:spcPct val="0"/>
              </a:spcBef>
              <a:spcAft>
                <a:spcPct val="0"/>
              </a:spcAft>
              <a:defRPr>
                <a:solidFill>
                  <a:schemeClr val="tx1"/>
                </a:solidFill>
                <a:latin typeface="Tahoma" panose="020B0604030504040204" pitchFamily="34" charset="0"/>
              </a:defRPr>
            </a:lvl6pPr>
            <a:lvl7pPr marL="2971800" indent="-228600" fontAlgn="base">
              <a:spcBef>
                <a:spcPct val="0"/>
              </a:spcBef>
              <a:spcAft>
                <a:spcPct val="0"/>
              </a:spcAft>
              <a:defRPr>
                <a:solidFill>
                  <a:schemeClr val="tx1"/>
                </a:solidFill>
                <a:latin typeface="Tahoma" panose="020B0604030504040204" pitchFamily="34" charset="0"/>
              </a:defRPr>
            </a:lvl7pPr>
            <a:lvl8pPr marL="3429000" indent="-228600" fontAlgn="base">
              <a:spcBef>
                <a:spcPct val="0"/>
              </a:spcBef>
              <a:spcAft>
                <a:spcPct val="0"/>
              </a:spcAft>
              <a:defRPr>
                <a:solidFill>
                  <a:schemeClr val="tx1"/>
                </a:solidFill>
                <a:latin typeface="Tahoma" panose="020B0604030504040204" pitchFamily="34" charset="0"/>
              </a:defRPr>
            </a:lvl8pPr>
            <a:lvl9pPr marL="3886200" indent="-228600" fontAlgn="base">
              <a:spcBef>
                <a:spcPct val="0"/>
              </a:spcBef>
              <a:spcAft>
                <a:spcPct val="0"/>
              </a:spcAft>
              <a:defRPr>
                <a:solidFill>
                  <a:schemeClr val="tx1"/>
                </a:solidFill>
                <a:latin typeface="Tahoma" panose="020B0604030504040204" pitchFamily="34" charset="0"/>
              </a:defRPr>
            </a:lvl9pPr>
          </a:lstStyle>
          <a:p>
            <a:pPr algn="ctr" fontAlgn="base">
              <a:spcBef>
                <a:spcPct val="0"/>
              </a:spcBef>
              <a:spcAft>
                <a:spcPct val="0"/>
              </a:spcAft>
            </a:pPr>
            <a:r>
              <a:rPr lang="en-GB" altLang="en-US" dirty="0">
                <a:solidFill>
                  <a:prstClr val="black"/>
                </a:solidFill>
              </a:rPr>
              <a:t>Across the whole country </a:t>
            </a:r>
            <a:r>
              <a:rPr lang="en-GB" altLang="en-US" b="1" dirty="0">
                <a:solidFill>
                  <a:prstClr val="black"/>
                </a:solidFill>
              </a:rPr>
              <a:t>33,551,983</a:t>
            </a:r>
            <a:r>
              <a:rPr lang="en-GB" altLang="en-US" dirty="0">
                <a:solidFill>
                  <a:prstClr val="black"/>
                </a:solidFill>
              </a:rPr>
              <a:t> people cast their votes.</a:t>
            </a:r>
          </a:p>
          <a:p>
            <a:pPr algn="ctr" fontAlgn="base">
              <a:spcBef>
                <a:spcPct val="0"/>
              </a:spcBef>
              <a:spcAft>
                <a:spcPct val="0"/>
              </a:spcAft>
            </a:pPr>
            <a:endParaRPr lang="en-GB" altLang="en-US" dirty="0">
              <a:solidFill>
                <a:prstClr val="black"/>
              </a:solidFill>
            </a:endParaRPr>
          </a:p>
          <a:p>
            <a:pPr algn="ctr" fontAlgn="base">
              <a:spcBef>
                <a:spcPct val="0"/>
              </a:spcBef>
              <a:spcAft>
                <a:spcPct val="0"/>
              </a:spcAft>
            </a:pPr>
            <a:r>
              <a:rPr lang="en-GB" altLang="en-US" dirty="0">
                <a:solidFill>
                  <a:prstClr val="black"/>
                </a:solidFill>
              </a:rPr>
              <a:t>The total population of the UK is </a:t>
            </a:r>
            <a:r>
              <a:rPr lang="en-GB" altLang="en-US" b="1" dirty="0">
                <a:solidFill>
                  <a:prstClr val="black"/>
                </a:solidFill>
              </a:rPr>
              <a:t>64,100,000</a:t>
            </a:r>
            <a:r>
              <a:rPr lang="en-GB" altLang="en-US" dirty="0">
                <a:solidFill>
                  <a:prstClr val="black"/>
                </a:solidFill>
              </a:rPr>
              <a:t>.</a:t>
            </a:r>
            <a:endParaRPr lang="en-GB" altLang="en-US" b="1" dirty="0">
              <a:solidFill>
                <a:prstClr val="black"/>
              </a:solidFill>
            </a:endParaRPr>
          </a:p>
          <a:p>
            <a:pPr algn="ctr" fontAlgn="base">
              <a:spcBef>
                <a:spcPct val="0"/>
              </a:spcBef>
              <a:spcAft>
                <a:spcPct val="0"/>
              </a:spcAft>
            </a:pPr>
            <a:endParaRPr lang="en-GB" altLang="en-US" dirty="0">
              <a:solidFill>
                <a:prstClr val="black"/>
              </a:solidFill>
            </a:endParaRPr>
          </a:p>
          <a:p>
            <a:pPr fontAlgn="base">
              <a:spcBef>
                <a:spcPct val="0"/>
              </a:spcBef>
              <a:spcAft>
                <a:spcPct val="0"/>
              </a:spcAft>
            </a:pPr>
            <a:r>
              <a:rPr lang="en-GB" altLang="en-US" dirty="0">
                <a:solidFill>
                  <a:prstClr val="black"/>
                </a:solidFill>
              </a:rPr>
              <a:t>1.What percentage of the population voted?</a:t>
            </a:r>
          </a:p>
          <a:p>
            <a:pPr fontAlgn="base">
              <a:spcBef>
                <a:spcPct val="0"/>
              </a:spcBef>
              <a:spcAft>
                <a:spcPct val="0"/>
              </a:spcAft>
            </a:pPr>
            <a:endParaRPr lang="en-GB" altLang="en-US" dirty="0">
              <a:solidFill>
                <a:prstClr val="black"/>
              </a:solidFill>
            </a:endParaRPr>
          </a:p>
          <a:p>
            <a:pPr fontAlgn="base">
              <a:spcBef>
                <a:spcPct val="0"/>
              </a:spcBef>
              <a:spcAft>
                <a:spcPct val="0"/>
              </a:spcAft>
            </a:pPr>
            <a:r>
              <a:rPr lang="en-GB" altLang="en-US" dirty="0">
                <a:solidFill>
                  <a:prstClr val="black"/>
                </a:solidFill>
              </a:rPr>
              <a:t>2. Of those who did vote, 52% voted to leave the EU. How many people was this?</a:t>
            </a:r>
          </a:p>
          <a:p>
            <a:pPr fontAlgn="base">
              <a:spcBef>
                <a:spcPct val="0"/>
              </a:spcBef>
              <a:spcAft>
                <a:spcPct val="0"/>
              </a:spcAft>
            </a:pPr>
            <a:endParaRPr lang="en-GB" altLang="en-US" dirty="0">
              <a:solidFill>
                <a:prstClr val="black"/>
              </a:solidFill>
            </a:endParaRPr>
          </a:p>
          <a:p>
            <a:pPr fontAlgn="base">
              <a:spcBef>
                <a:spcPct val="0"/>
              </a:spcBef>
              <a:spcAft>
                <a:spcPct val="0"/>
              </a:spcAft>
            </a:pPr>
            <a:r>
              <a:rPr lang="en-GB" altLang="en-US" dirty="0">
                <a:solidFill>
                  <a:prstClr val="black"/>
                </a:solidFill>
              </a:rPr>
              <a:t>3.How many people voted to remain?</a:t>
            </a:r>
          </a:p>
          <a:p>
            <a:pPr fontAlgn="base">
              <a:spcBef>
                <a:spcPct val="0"/>
              </a:spcBef>
              <a:spcAft>
                <a:spcPct val="0"/>
              </a:spcAft>
            </a:pPr>
            <a:endParaRPr lang="en-GB" altLang="en-US" dirty="0">
              <a:solidFill>
                <a:prstClr val="black"/>
              </a:solidFill>
            </a:endParaRPr>
          </a:p>
          <a:p>
            <a:pPr fontAlgn="base">
              <a:spcBef>
                <a:spcPct val="0"/>
              </a:spcBef>
              <a:spcAft>
                <a:spcPct val="0"/>
              </a:spcAft>
            </a:pPr>
            <a:r>
              <a:rPr lang="en-GB" altLang="en-US" dirty="0">
                <a:solidFill>
                  <a:prstClr val="black"/>
                </a:solidFill>
              </a:rPr>
              <a:t>4a.In our area of North Lanarkshire, 154,949 people voted.</a:t>
            </a:r>
            <a:r>
              <a:rPr lang="en-GB" altLang="en-US" b="1" dirty="0">
                <a:solidFill>
                  <a:prstClr val="black"/>
                </a:solidFill>
              </a:rPr>
              <a:t> 61.7% </a:t>
            </a:r>
            <a:r>
              <a:rPr lang="en-GB" altLang="en-US" dirty="0">
                <a:solidFill>
                  <a:prstClr val="black"/>
                </a:solidFill>
              </a:rPr>
              <a:t>of those people voted to remain in the EU.</a:t>
            </a:r>
          </a:p>
          <a:p>
            <a:pPr algn="ctr" fontAlgn="base">
              <a:spcBef>
                <a:spcPct val="0"/>
              </a:spcBef>
              <a:spcAft>
                <a:spcPct val="0"/>
              </a:spcAft>
            </a:pPr>
            <a:endParaRPr lang="en-GB" altLang="en-US" b="1" dirty="0">
              <a:solidFill>
                <a:prstClr val="black"/>
              </a:solidFill>
            </a:endParaRPr>
          </a:p>
          <a:p>
            <a:pPr fontAlgn="base">
              <a:spcBef>
                <a:spcPct val="0"/>
              </a:spcBef>
              <a:spcAft>
                <a:spcPct val="0"/>
              </a:spcAft>
            </a:pPr>
            <a:r>
              <a:rPr lang="en-GB" altLang="en-US" dirty="0">
                <a:solidFill>
                  <a:prstClr val="black"/>
                </a:solidFill>
              </a:rPr>
              <a:t>4b.What percentage of people in North Lanarkshire voted to leave?</a:t>
            </a:r>
          </a:p>
          <a:p>
            <a:pPr fontAlgn="base">
              <a:spcBef>
                <a:spcPct val="0"/>
              </a:spcBef>
              <a:spcAft>
                <a:spcPct val="0"/>
              </a:spcAft>
            </a:pPr>
            <a:endParaRPr lang="en-GB" altLang="en-US" dirty="0">
              <a:solidFill>
                <a:prstClr val="black"/>
              </a:solidFill>
            </a:endParaRPr>
          </a:p>
          <a:p>
            <a:pPr fontAlgn="base">
              <a:spcBef>
                <a:spcPct val="0"/>
              </a:spcBef>
              <a:spcAft>
                <a:spcPct val="0"/>
              </a:spcAft>
            </a:pPr>
            <a:endParaRPr lang="en-GB" altLang="en-US" dirty="0">
              <a:solidFill>
                <a:prstClr val="black"/>
              </a:solidFill>
            </a:endParaRPr>
          </a:p>
          <a:p>
            <a:pPr fontAlgn="base">
              <a:spcBef>
                <a:spcPct val="0"/>
              </a:spcBef>
              <a:spcAft>
                <a:spcPct val="0"/>
              </a:spcAft>
            </a:pPr>
            <a:r>
              <a:rPr lang="en-GB" altLang="en-US" dirty="0">
                <a:solidFill>
                  <a:prstClr val="black"/>
                </a:solidFill>
              </a:rPr>
              <a:t>4c.How many people in North Lanarkshire voted to stay? And how many to leave? </a:t>
            </a:r>
          </a:p>
          <a:p>
            <a:pPr fontAlgn="base">
              <a:spcBef>
                <a:spcPct val="0"/>
              </a:spcBef>
              <a:spcAft>
                <a:spcPct val="0"/>
              </a:spcAft>
            </a:pPr>
            <a:endParaRPr lang="en-GB" altLang="en-US" dirty="0">
              <a:solidFill>
                <a:prstClr val="black"/>
              </a:solidFill>
            </a:endParaRPr>
          </a:p>
          <a:p>
            <a:pPr fontAlgn="base">
              <a:spcBef>
                <a:spcPct val="0"/>
              </a:spcBef>
              <a:spcAft>
                <a:spcPct val="0"/>
              </a:spcAft>
            </a:pPr>
            <a:r>
              <a:rPr lang="en-GB" altLang="en-US" dirty="0">
                <a:solidFill>
                  <a:prstClr val="black"/>
                </a:solidFill>
              </a:rPr>
              <a:t>5.Show the North Lanarkshire numbers on                                                                                  the pictogram below.</a:t>
            </a:r>
          </a:p>
          <a:p>
            <a:pPr fontAlgn="base">
              <a:spcBef>
                <a:spcPct val="0"/>
              </a:spcBef>
              <a:spcAft>
                <a:spcPct val="0"/>
              </a:spcAft>
            </a:pPr>
            <a:r>
              <a:rPr lang="en-GB" altLang="en-US" dirty="0">
                <a:solidFill>
                  <a:prstClr val="black"/>
                </a:solidFill>
              </a:rPr>
              <a:t>Use       to represent 5000 people.</a:t>
            </a:r>
          </a:p>
        </p:txBody>
      </p:sp>
      <p:sp>
        <p:nvSpPr>
          <p:cNvPr id="8" name="Smiley Face 7"/>
          <p:cNvSpPr/>
          <p:nvPr/>
        </p:nvSpPr>
        <p:spPr>
          <a:xfrm>
            <a:off x="2946651" y="6358370"/>
            <a:ext cx="388179" cy="277604"/>
          </a:xfrm>
          <a:prstGeom prst="smileyFac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solidFill>
                <a:prstClr val="white"/>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827953527"/>
              </p:ext>
            </p:extLst>
          </p:nvPr>
        </p:nvGraphicFramePr>
        <p:xfrm>
          <a:off x="7166852" y="5519055"/>
          <a:ext cx="4598055" cy="1274004"/>
        </p:xfrm>
        <a:graphic>
          <a:graphicData uri="http://schemas.openxmlformats.org/drawingml/2006/table">
            <a:tbl>
              <a:tblPr firstRow="1" bandRow="1">
                <a:tableStyleId>{5C22544A-7EE6-4342-B048-85BDC9FD1C3A}</a:tableStyleId>
              </a:tblPr>
              <a:tblGrid>
                <a:gridCol w="1449387">
                  <a:extLst>
                    <a:ext uri="{9D8B030D-6E8A-4147-A177-3AD203B41FA5}">
                      <a16:colId xmlns:a16="http://schemas.microsoft.com/office/drawing/2014/main" val="20000"/>
                    </a:ext>
                  </a:extLst>
                </a:gridCol>
                <a:gridCol w="3148668">
                  <a:extLst>
                    <a:ext uri="{9D8B030D-6E8A-4147-A177-3AD203B41FA5}">
                      <a16:colId xmlns:a16="http://schemas.microsoft.com/office/drawing/2014/main" val="20001"/>
                    </a:ext>
                  </a:extLst>
                </a:gridCol>
              </a:tblGrid>
              <a:tr h="318501">
                <a:tc rowSpan="2">
                  <a:txBody>
                    <a:bodyPr/>
                    <a:lstStyle/>
                    <a:p>
                      <a:pPr algn="ctr"/>
                      <a:r>
                        <a:rPr lang="en-GB" sz="1400" b="1" dirty="0">
                          <a:solidFill>
                            <a:schemeClr val="tx1"/>
                          </a:solidFill>
                        </a:rPr>
                        <a:t> Leave</a:t>
                      </a:r>
                    </a:p>
                  </a:txBody>
                  <a:tcPr marL="68596" marR="68596" marT="34271" marB="34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b="1" dirty="0">
                        <a:solidFill>
                          <a:schemeClr val="tx1"/>
                        </a:solidFill>
                      </a:endParaRPr>
                    </a:p>
                  </a:txBody>
                  <a:tcPr marL="68596" marR="68596" marT="34271" marB="34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8501">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b="1">
                        <a:solidFill>
                          <a:schemeClr val="tx1"/>
                        </a:solidFill>
                      </a:endParaRPr>
                    </a:p>
                  </a:txBody>
                  <a:tcPr marL="68596" marR="68596" marT="34271" marB="34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8501">
                <a:tc rowSpan="2">
                  <a:txBody>
                    <a:bodyPr/>
                    <a:lstStyle/>
                    <a:p>
                      <a:pPr algn="ctr"/>
                      <a:r>
                        <a:rPr lang="en-GB" sz="1400" b="1" dirty="0">
                          <a:solidFill>
                            <a:schemeClr val="bg1"/>
                          </a:solidFill>
                        </a:rPr>
                        <a:t>Remain</a:t>
                      </a:r>
                    </a:p>
                  </a:txBody>
                  <a:tcPr marL="68596" marR="68596" marT="34271" marB="34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endParaRPr lang="en-GB" sz="1400" b="1" dirty="0">
                        <a:solidFill>
                          <a:schemeClr val="tx1"/>
                        </a:solidFill>
                      </a:endParaRPr>
                    </a:p>
                  </a:txBody>
                  <a:tcPr marL="68596" marR="68596" marT="34271" marB="34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18501">
                <a:tc vMerge="1">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b="1" dirty="0">
                        <a:solidFill>
                          <a:schemeClr val="tx1"/>
                        </a:solidFill>
                      </a:endParaRPr>
                    </a:p>
                  </a:txBody>
                  <a:tcPr marL="68596" marR="68596" marT="34271" marB="34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165715" y="0"/>
            <a:ext cx="1809754" cy="6278642"/>
          </a:xfrm>
          <a:prstGeom prst="rect">
            <a:avLst/>
          </a:prstGeom>
          <a:noFill/>
        </p:spPr>
        <p:txBody>
          <a:bodyPr wrap="square" rtlCol="0">
            <a:spAutoFit/>
          </a:bodyPr>
          <a:lstStyle/>
          <a:p>
            <a:r>
              <a:rPr lang="en-GB" sz="2800" dirty="0"/>
              <a:t>To get the percentage </a:t>
            </a:r>
          </a:p>
          <a:p>
            <a:endParaRPr lang="en-GB" sz="2800" dirty="0"/>
          </a:p>
          <a:p>
            <a:endParaRPr lang="en-GB" sz="2800" dirty="0"/>
          </a:p>
          <a:p>
            <a:r>
              <a:rPr lang="en-GB" sz="2800" dirty="0"/>
              <a:t>Example</a:t>
            </a:r>
          </a:p>
          <a:p>
            <a:endParaRPr lang="en-GB" sz="2800" dirty="0"/>
          </a:p>
          <a:p>
            <a:r>
              <a:rPr lang="en-GB" u="sng" dirty="0"/>
              <a:t>number of people who voted</a:t>
            </a:r>
          </a:p>
          <a:p>
            <a:r>
              <a:rPr lang="en-GB" dirty="0"/>
              <a:t>        total population</a:t>
            </a:r>
          </a:p>
          <a:p>
            <a:endParaRPr lang="en-GB" sz="2800" dirty="0"/>
          </a:p>
          <a:p>
            <a:r>
              <a:rPr lang="en-GB" sz="2800" dirty="0"/>
              <a:t>X 100 =     %</a:t>
            </a:r>
          </a:p>
          <a:p>
            <a:endParaRPr lang="en-GB" sz="3200" dirty="0"/>
          </a:p>
        </p:txBody>
      </p:sp>
      <p:pic>
        <p:nvPicPr>
          <p:cNvPr id="3" name="Picture 2"/>
          <p:cNvPicPr>
            <a:picLocks noChangeAspect="1"/>
          </p:cNvPicPr>
          <p:nvPr/>
        </p:nvPicPr>
        <p:blipFill>
          <a:blip r:embed="rId7"/>
          <a:stretch>
            <a:fillRect/>
          </a:stretch>
        </p:blipFill>
        <p:spPr>
          <a:xfrm>
            <a:off x="1120280" y="5341887"/>
            <a:ext cx="1259984" cy="1331983"/>
          </a:xfrm>
          <a:prstGeom prst="rect">
            <a:avLst/>
          </a:prstGeom>
        </p:spPr>
      </p:pic>
    </p:spTree>
    <p:extLst>
      <p:ext uri="{BB962C8B-B14F-4D97-AF65-F5344CB8AC3E}">
        <p14:creationId xmlns:p14="http://schemas.microsoft.com/office/powerpoint/2010/main" val="326181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2406254"/>
            <a:ext cx="1958579" cy="253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ounded Rectangle 24"/>
          <p:cNvSpPr/>
          <p:nvPr/>
        </p:nvSpPr>
        <p:spPr>
          <a:xfrm>
            <a:off x="7050243" y="3683198"/>
            <a:ext cx="1513285" cy="232171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1400" b="1" dirty="0">
                <a:solidFill>
                  <a:prstClr val="black"/>
                </a:solidFill>
              </a:rPr>
              <a:t>England</a:t>
            </a:r>
          </a:p>
          <a:p>
            <a:pPr algn="ctr">
              <a:defRPr/>
            </a:pPr>
            <a:r>
              <a:rPr lang="en-GB" sz="1400" dirty="0">
                <a:solidFill>
                  <a:prstClr val="black"/>
                </a:solidFill>
              </a:rPr>
              <a:t>Leave = 53%</a:t>
            </a:r>
          </a:p>
          <a:p>
            <a:pPr algn="ctr">
              <a:defRPr/>
            </a:pPr>
            <a:r>
              <a:rPr lang="en-GB" sz="1400" dirty="0">
                <a:solidFill>
                  <a:prstClr val="black"/>
                </a:solidFill>
              </a:rPr>
              <a:t>Remain = 47%</a:t>
            </a:r>
          </a:p>
          <a:p>
            <a:pPr algn="ctr">
              <a:defRPr/>
            </a:pPr>
            <a:endParaRPr lang="en-GB" sz="14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p:txBody>
      </p:sp>
      <p:sp>
        <p:nvSpPr>
          <p:cNvPr id="4" name="Rounded Rectangle 3"/>
          <p:cNvSpPr/>
          <p:nvPr/>
        </p:nvSpPr>
        <p:spPr>
          <a:xfrm>
            <a:off x="2204357" y="0"/>
            <a:ext cx="7266213" cy="6858000"/>
          </a:xfrm>
          <a:prstGeom prst="roundRect">
            <a:avLst>
              <a:gd name="adj" fmla="val 333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3077" name="TextBox 4"/>
          <p:cNvSpPr txBox="1">
            <a:spLocks noChangeArrowheads="1"/>
          </p:cNvSpPr>
          <p:nvPr/>
        </p:nvSpPr>
        <p:spPr bwMode="auto">
          <a:xfrm>
            <a:off x="3524250" y="51198"/>
            <a:ext cx="5143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fontAlgn="base">
              <a:spcBef>
                <a:spcPct val="0"/>
              </a:spcBef>
              <a:spcAft>
                <a:spcPct val="0"/>
              </a:spcAft>
              <a:defRPr>
                <a:solidFill>
                  <a:schemeClr val="tx1"/>
                </a:solidFill>
                <a:latin typeface="Tahoma" panose="020B0604030504040204" pitchFamily="34" charset="0"/>
              </a:defRPr>
            </a:lvl6pPr>
            <a:lvl7pPr marL="2971800" indent="-228600" fontAlgn="base">
              <a:spcBef>
                <a:spcPct val="0"/>
              </a:spcBef>
              <a:spcAft>
                <a:spcPct val="0"/>
              </a:spcAft>
              <a:defRPr>
                <a:solidFill>
                  <a:schemeClr val="tx1"/>
                </a:solidFill>
                <a:latin typeface="Tahoma" panose="020B0604030504040204" pitchFamily="34" charset="0"/>
              </a:defRPr>
            </a:lvl7pPr>
            <a:lvl8pPr marL="3429000" indent="-228600" fontAlgn="base">
              <a:spcBef>
                <a:spcPct val="0"/>
              </a:spcBef>
              <a:spcAft>
                <a:spcPct val="0"/>
              </a:spcAft>
              <a:defRPr>
                <a:solidFill>
                  <a:schemeClr val="tx1"/>
                </a:solidFill>
                <a:latin typeface="Tahoma" panose="020B0604030504040204" pitchFamily="34" charset="0"/>
              </a:defRPr>
            </a:lvl8pPr>
            <a:lvl9pPr marL="3886200" indent="-228600" fontAlgn="base">
              <a:spcBef>
                <a:spcPct val="0"/>
              </a:spcBef>
              <a:spcAft>
                <a:spcPct val="0"/>
              </a:spcAft>
              <a:defRPr>
                <a:solidFill>
                  <a:schemeClr val="tx1"/>
                </a:solidFill>
                <a:latin typeface="Tahoma" panose="020B0604030504040204" pitchFamily="34" charset="0"/>
              </a:defRPr>
            </a:lvl9pPr>
          </a:lstStyle>
          <a:p>
            <a:pPr algn="ctr" fontAlgn="base">
              <a:spcBef>
                <a:spcPct val="0"/>
              </a:spcBef>
              <a:spcAft>
                <a:spcPct val="0"/>
              </a:spcAft>
            </a:pPr>
            <a:r>
              <a:rPr lang="en-GB" altLang="en-US" b="1">
                <a:solidFill>
                  <a:prstClr val="black"/>
                </a:solidFill>
              </a:rPr>
              <a:t>EU Referendum</a:t>
            </a:r>
          </a:p>
          <a:p>
            <a:pPr algn="ctr" fontAlgn="base">
              <a:spcBef>
                <a:spcPct val="0"/>
              </a:spcBef>
              <a:spcAft>
                <a:spcPct val="0"/>
              </a:spcAft>
            </a:pPr>
            <a:r>
              <a:rPr lang="en-GB" altLang="en-US" b="1">
                <a:solidFill>
                  <a:prstClr val="black"/>
                </a:solidFill>
              </a:rPr>
              <a:t>Numbers</a:t>
            </a:r>
          </a:p>
        </p:txBody>
      </p:sp>
      <p:pic>
        <p:nvPicPr>
          <p:cNvPr id="3078" name="Picture 4" descr="https://upload.wikimedia.org/wikipedia/commons/thumb/b/b7/Flag_of_Europe.svg/2000px-Flag_of_Europe.svg.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9747" y="73819"/>
            <a:ext cx="851297"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descr="https://upload.wikimedia.org/wikipedia/en/thumb/a/ae/Flag_of_the_United_Kingdom.svg/1280px-Flag_of_the_United_Kingdom.svg.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1438" y="73819"/>
            <a:ext cx="851297"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6"/>
          <p:cNvSpPr txBox="1">
            <a:spLocks noChangeArrowheads="1"/>
          </p:cNvSpPr>
          <p:nvPr/>
        </p:nvSpPr>
        <p:spPr bwMode="auto">
          <a:xfrm>
            <a:off x="2416629" y="791766"/>
            <a:ext cx="70539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fontAlgn="base">
              <a:spcBef>
                <a:spcPct val="0"/>
              </a:spcBef>
              <a:spcAft>
                <a:spcPct val="0"/>
              </a:spcAft>
              <a:defRPr>
                <a:solidFill>
                  <a:schemeClr val="tx1"/>
                </a:solidFill>
                <a:latin typeface="Tahoma" panose="020B0604030504040204" pitchFamily="34" charset="0"/>
              </a:defRPr>
            </a:lvl6pPr>
            <a:lvl7pPr marL="2971800" indent="-228600" fontAlgn="base">
              <a:spcBef>
                <a:spcPct val="0"/>
              </a:spcBef>
              <a:spcAft>
                <a:spcPct val="0"/>
              </a:spcAft>
              <a:defRPr>
                <a:solidFill>
                  <a:schemeClr val="tx1"/>
                </a:solidFill>
                <a:latin typeface="Tahoma" panose="020B0604030504040204" pitchFamily="34" charset="0"/>
              </a:defRPr>
            </a:lvl7pPr>
            <a:lvl8pPr marL="3429000" indent="-228600" fontAlgn="base">
              <a:spcBef>
                <a:spcPct val="0"/>
              </a:spcBef>
              <a:spcAft>
                <a:spcPct val="0"/>
              </a:spcAft>
              <a:defRPr>
                <a:solidFill>
                  <a:schemeClr val="tx1"/>
                </a:solidFill>
                <a:latin typeface="Tahoma" panose="020B0604030504040204" pitchFamily="34" charset="0"/>
              </a:defRPr>
            </a:lvl8pPr>
            <a:lvl9pPr marL="3886200" indent="-228600" fontAlgn="base">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GB" altLang="en-US" sz="1600" dirty="0">
                <a:solidFill>
                  <a:prstClr val="black"/>
                </a:solidFill>
              </a:rPr>
              <a:t>6.Although the final result was to leave the EU, this was not the case in each of the four countries of the UK. This sheet will show how each country differed.</a:t>
            </a:r>
          </a:p>
        </p:txBody>
      </p:sp>
      <p:sp>
        <p:nvSpPr>
          <p:cNvPr id="3081" name="TextBox 7"/>
          <p:cNvSpPr txBox="1">
            <a:spLocks noChangeArrowheads="1"/>
          </p:cNvSpPr>
          <p:nvPr/>
        </p:nvSpPr>
        <p:spPr bwMode="auto">
          <a:xfrm>
            <a:off x="2416629" y="5973153"/>
            <a:ext cx="70539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fontAlgn="base">
              <a:spcBef>
                <a:spcPct val="0"/>
              </a:spcBef>
              <a:spcAft>
                <a:spcPct val="0"/>
              </a:spcAft>
              <a:defRPr>
                <a:solidFill>
                  <a:schemeClr val="tx1"/>
                </a:solidFill>
                <a:latin typeface="Tahoma" panose="020B0604030504040204" pitchFamily="34" charset="0"/>
              </a:defRPr>
            </a:lvl6pPr>
            <a:lvl7pPr marL="2971800" indent="-228600" fontAlgn="base">
              <a:spcBef>
                <a:spcPct val="0"/>
              </a:spcBef>
              <a:spcAft>
                <a:spcPct val="0"/>
              </a:spcAft>
              <a:defRPr>
                <a:solidFill>
                  <a:schemeClr val="tx1"/>
                </a:solidFill>
                <a:latin typeface="Tahoma" panose="020B0604030504040204" pitchFamily="34" charset="0"/>
              </a:defRPr>
            </a:lvl7pPr>
            <a:lvl8pPr marL="3429000" indent="-228600" fontAlgn="base">
              <a:spcBef>
                <a:spcPct val="0"/>
              </a:spcBef>
              <a:spcAft>
                <a:spcPct val="0"/>
              </a:spcAft>
              <a:defRPr>
                <a:solidFill>
                  <a:schemeClr val="tx1"/>
                </a:solidFill>
                <a:latin typeface="Tahoma" panose="020B0604030504040204" pitchFamily="34" charset="0"/>
              </a:defRPr>
            </a:lvl8pPr>
            <a:lvl9pPr marL="3886200" indent="-228600" fontAlgn="base">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GB" altLang="en-US" dirty="0">
                <a:solidFill>
                  <a:prstClr val="black"/>
                </a:solidFill>
              </a:rPr>
              <a:t>7.Based on this data - not your personal opinion - do you think it is right that the UK will be leaving the EU? Can you justify your answer ?</a:t>
            </a:r>
          </a:p>
        </p:txBody>
      </p:sp>
      <p:sp>
        <p:nvSpPr>
          <p:cNvPr id="2" name="Rounded Rectangle 1"/>
          <p:cNvSpPr/>
          <p:nvPr/>
        </p:nvSpPr>
        <p:spPr>
          <a:xfrm>
            <a:off x="3611166" y="1322784"/>
            <a:ext cx="1513284" cy="226814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1600" b="1" dirty="0">
                <a:solidFill>
                  <a:prstClr val="black"/>
                </a:solidFill>
              </a:rPr>
              <a:t>Northern Ireland</a:t>
            </a:r>
          </a:p>
          <a:p>
            <a:pPr algn="ctr">
              <a:defRPr/>
            </a:pPr>
            <a:r>
              <a:rPr lang="en-GB" sz="1600" dirty="0">
                <a:solidFill>
                  <a:prstClr val="black"/>
                </a:solidFill>
              </a:rPr>
              <a:t>Leave = 44%</a:t>
            </a:r>
          </a:p>
          <a:p>
            <a:pPr algn="ctr">
              <a:defRPr/>
            </a:pPr>
            <a:r>
              <a:rPr lang="en-GB" sz="1600" dirty="0">
                <a:solidFill>
                  <a:prstClr val="black"/>
                </a:solidFill>
              </a:rPr>
              <a:t>Remain = 56%</a:t>
            </a: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r>
              <a:rPr lang="en-GB" sz="900" dirty="0">
                <a:solidFill>
                  <a:prstClr val="black"/>
                </a:solidFill>
              </a:rPr>
              <a:t>Show these results in a pie chart</a:t>
            </a:r>
          </a:p>
        </p:txBody>
      </p:sp>
      <p:sp>
        <p:nvSpPr>
          <p:cNvPr id="3" name="Oval 2"/>
          <p:cNvSpPr/>
          <p:nvPr/>
        </p:nvSpPr>
        <p:spPr>
          <a:xfrm>
            <a:off x="3936975" y="2886551"/>
            <a:ext cx="776371" cy="6216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cxnSp>
        <p:nvCxnSpPr>
          <p:cNvPr id="9" name="Straight Connector 8"/>
          <p:cNvCxnSpPr>
            <a:stCxn id="3" idx="0"/>
          </p:cNvCxnSpPr>
          <p:nvPr/>
        </p:nvCxnSpPr>
        <p:spPr>
          <a:xfrm>
            <a:off x="4325161" y="2886551"/>
            <a:ext cx="15435" cy="670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611166" y="3699273"/>
            <a:ext cx="1513284" cy="232171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b="1" dirty="0">
                <a:solidFill>
                  <a:prstClr val="black"/>
                </a:solidFill>
              </a:rPr>
              <a:t>Wales</a:t>
            </a:r>
          </a:p>
          <a:p>
            <a:pPr algn="ctr">
              <a:defRPr/>
            </a:pPr>
            <a:r>
              <a:rPr lang="en-GB" dirty="0">
                <a:solidFill>
                  <a:prstClr val="black"/>
                </a:solidFill>
              </a:rPr>
              <a:t>Leave = 52%</a:t>
            </a:r>
          </a:p>
          <a:p>
            <a:pPr algn="ctr">
              <a:defRPr/>
            </a:pPr>
            <a:r>
              <a:rPr lang="en-GB" dirty="0">
                <a:solidFill>
                  <a:prstClr val="black"/>
                </a:solidFill>
              </a:rPr>
              <a:t>Remain = 48%</a:t>
            </a: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p:txBody>
      </p:sp>
      <p:cxnSp>
        <p:nvCxnSpPr>
          <p:cNvPr id="17" name="Straight Connector 16"/>
          <p:cNvCxnSpPr/>
          <p:nvPr/>
        </p:nvCxnSpPr>
        <p:spPr>
          <a:xfrm>
            <a:off x="3754041" y="4346972"/>
            <a:ext cx="0" cy="12418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54042" y="5588794"/>
            <a:ext cx="1239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7121043" y="1322784"/>
            <a:ext cx="1513285" cy="218539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1600" b="1" dirty="0">
                <a:solidFill>
                  <a:prstClr val="black"/>
                </a:solidFill>
              </a:rPr>
              <a:t>Scotland</a:t>
            </a:r>
          </a:p>
          <a:p>
            <a:pPr algn="ctr">
              <a:defRPr/>
            </a:pPr>
            <a:r>
              <a:rPr lang="en-GB" sz="1600" dirty="0">
                <a:solidFill>
                  <a:prstClr val="black"/>
                </a:solidFill>
              </a:rPr>
              <a:t>Leave = 38%</a:t>
            </a:r>
          </a:p>
          <a:p>
            <a:pPr algn="ctr">
              <a:defRPr/>
            </a:pPr>
            <a:r>
              <a:rPr lang="en-GB" sz="1600" dirty="0">
                <a:solidFill>
                  <a:prstClr val="black"/>
                </a:solidFill>
              </a:rPr>
              <a:t>Remain = 62%</a:t>
            </a: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a:p>
            <a:pPr algn="ctr">
              <a:defRPr/>
            </a:pPr>
            <a:endParaRPr lang="en-GB" sz="900" dirty="0">
              <a:solidFill>
                <a:prstClr val="black"/>
              </a:solidFill>
            </a:endParaRPr>
          </a:p>
        </p:txBody>
      </p:sp>
      <p:grpSp>
        <p:nvGrpSpPr>
          <p:cNvPr id="3089" name="Group 20"/>
          <p:cNvGrpSpPr>
            <a:grpSpLocks/>
          </p:cNvGrpSpPr>
          <p:nvPr/>
        </p:nvGrpSpPr>
        <p:grpSpPr bwMode="auto">
          <a:xfrm>
            <a:off x="7442002" y="4994674"/>
            <a:ext cx="821531" cy="594120"/>
            <a:chOff x="4914327" y="2555776"/>
            <a:chExt cx="1652478" cy="1652478"/>
          </a:xfrm>
        </p:grpSpPr>
        <p:sp>
          <p:nvSpPr>
            <p:cNvPr id="23" name="Oval 22"/>
            <p:cNvSpPr/>
            <p:nvPr/>
          </p:nvSpPr>
          <p:spPr>
            <a:xfrm>
              <a:off x="4914327" y="2555776"/>
              <a:ext cx="1652478" cy="16524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cxnSp>
          <p:nvCxnSpPr>
            <p:cNvPr id="24" name="Straight Connector 23"/>
            <p:cNvCxnSpPr>
              <a:stCxn id="23" idx="0"/>
            </p:cNvCxnSpPr>
            <p:nvPr/>
          </p:nvCxnSpPr>
          <p:spPr>
            <a:xfrm>
              <a:off x="5741360" y="2555776"/>
              <a:ext cx="0" cy="827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7233048" y="1977629"/>
            <a:ext cx="0" cy="12418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233048" y="3219451"/>
            <a:ext cx="1239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 idx="3"/>
          </p:cNvCxnSpPr>
          <p:nvPr/>
        </p:nvCxnSpPr>
        <p:spPr>
          <a:xfrm flipH="1" flipV="1">
            <a:off x="5124450" y="2456855"/>
            <a:ext cx="647700" cy="135076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5" idx="3"/>
          </p:cNvCxnSpPr>
          <p:nvPr/>
        </p:nvCxnSpPr>
        <p:spPr>
          <a:xfrm flipH="1">
            <a:off x="5124450" y="4346972"/>
            <a:ext cx="978694" cy="51315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2" idx="1"/>
          </p:cNvCxnSpPr>
          <p:nvPr/>
        </p:nvCxnSpPr>
        <p:spPr>
          <a:xfrm flipV="1">
            <a:off x="6156637" y="2415481"/>
            <a:ext cx="964406" cy="93077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5" idx="1"/>
          </p:cNvCxnSpPr>
          <p:nvPr/>
        </p:nvCxnSpPr>
        <p:spPr>
          <a:xfrm>
            <a:off x="6457312" y="4060626"/>
            <a:ext cx="592931" cy="78343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8"/>
          <a:stretch>
            <a:fillRect/>
          </a:stretch>
        </p:blipFill>
        <p:spPr>
          <a:xfrm>
            <a:off x="9736136" y="4002068"/>
            <a:ext cx="1894588" cy="2002850"/>
          </a:xfrm>
          <a:prstGeom prst="rect">
            <a:avLst/>
          </a:prstGeom>
        </p:spPr>
      </p:pic>
      <p:pic>
        <p:nvPicPr>
          <p:cNvPr id="28" name="Picture 27"/>
          <p:cNvPicPr>
            <a:picLocks noChangeAspect="1"/>
          </p:cNvPicPr>
          <p:nvPr/>
        </p:nvPicPr>
        <p:blipFill>
          <a:blip r:embed="rId9"/>
          <a:stretch>
            <a:fillRect/>
          </a:stretch>
        </p:blipFill>
        <p:spPr>
          <a:xfrm>
            <a:off x="192592" y="260780"/>
            <a:ext cx="1793700" cy="1851355"/>
          </a:xfrm>
          <a:prstGeom prst="rect">
            <a:avLst/>
          </a:prstGeom>
        </p:spPr>
      </p:pic>
    </p:spTree>
    <p:extLst>
      <p:ext uri="{BB962C8B-B14F-4D97-AF65-F5344CB8AC3E}">
        <p14:creationId xmlns:p14="http://schemas.microsoft.com/office/powerpoint/2010/main" val="3216677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plepolitics.co.uk/assets/img/BREXIT%20JARGON%20DECRYPTER.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808"/>
          <a:stretch/>
        </p:blipFill>
        <p:spPr bwMode="auto">
          <a:xfrm>
            <a:off x="3972718" y="0"/>
            <a:ext cx="7038182" cy="6629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487168" y="1415651"/>
            <a:ext cx="1603549" cy="2666770"/>
          </a:xfrm>
          <a:prstGeom prst="rect">
            <a:avLst/>
          </a:prstGeom>
        </p:spPr>
      </p:pic>
    </p:spTree>
    <p:extLst>
      <p:ext uri="{BB962C8B-B14F-4D97-AF65-F5344CB8AC3E}">
        <p14:creationId xmlns:p14="http://schemas.microsoft.com/office/powerpoint/2010/main" val="706859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plepolitics.co.uk/assets/img/brexit%20and%20scotla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43" y="0"/>
            <a:ext cx="6667500" cy="666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21386" y="271373"/>
            <a:ext cx="4180115" cy="6124754"/>
          </a:xfrm>
          <a:prstGeom prst="rect">
            <a:avLst/>
          </a:prstGeom>
          <a:noFill/>
        </p:spPr>
        <p:txBody>
          <a:bodyPr wrap="square" rtlCol="0">
            <a:spAutoFit/>
          </a:bodyPr>
          <a:lstStyle/>
          <a:p>
            <a:r>
              <a:rPr lang="en-GB" sz="1600" b="1" dirty="0">
                <a:solidFill>
                  <a:srgbClr val="404750"/>
                </a:solidFill>
                <a:latin typeface="proxima-nova-alt"/>
              </a:rPr>
              <a:t>What now for Scotland?</a:t>
            </a:r>
          </a:p>
          <a:p>
            <a:endParaRPr lang="en-GB" sz="1600" b="1" dirty="0">
              <a:solidFill>
                <a:srgbClr val="404750"/>
              </a:solidFill>
              <a:latin typeface="proxima-nova-alt"/>
            </a:endParaRPr>
          </a:p>
          <a:p>
            <a:r>
              <a:rPr lang="en-GB" dirty="0">
                <a:solidFill>
                  <a:srgbClr val="404750"/>
                </a:solidFill>
                <a:latin typeface="proxima-nova-alt"/>
              </a:rPr>
              <a:t> Option I - Keep the UK in the EU. Some hope that MSPs can veto </a:t>
            </a:r>
            <a:r>
              <a:rPr lang="en-GB" dirty="0" err="1">
                <a:solidFill>
                  <a:srgbClr val="404750"/>
                </a:solidFill>
                <a:latin typeface="proxima-nova-alt"/>
              </a:rPr>
              <a:t>Brexit</a:t>
            </a:r>
            <a:r>
              <a:rPr lang="en-GB" dirty="0">
                <a:solidFill>
                  <a:srgbClr val="404750"/>
                </a:solidFill>
                <a:latin typeface="proxima-nova-alt"/>
              </a:rPr>
              <a:t>. They put EU laws in place, but don’t really have the power to change UK relation to EU. </a:t>
            </a:r>
          </a:p>
          <a:p>
            <a:endParaRPr lang="en-GB" dirty="0">
              <a:solidFill>
                <a:srgbClr val="404750"/>
              </a:solidFill>
              <a:latin typeface="proxima-nova-alt"/>
            </a:endParaRPr>
          </a:p>
          <a:p>
            <a:r>
              <a:rPr lang="en-GB" dirty="0">
                <a:solidFill>
                  <a:srgbClr val="404750"/>
                </a:solidFill>
                <a:latin typeface="proxima-nova-alt"/>
              </a:rPr>
              <a:t>Option 2 - Stay in the UK and in the EU. They might be able to use their devolved status to have a different relationship with the EU to the rest of the UK. Greenland have done that (they’re officially a part of Denmark and have left the EU).</a:t>
            </a:r>
          </a:p>
          <a:p>
            <a:endParaRPr lang="en-GB" dirty="0">
              <a:solidFill>
                <a:srgbClr val="404750"/>
              </a:solidFill>
              <a:latin typeface="proxima-nova-alt"/>
            </a:endParaRPr>
          </a:p>
          <a:p>
            <a:r>
              <a:rPr lang="en-GB" dirty="0">
                <a:solidFill>
                  <a:srgbClr val="404750"/>
                </a:solidFill>
                <a:latin typeface="proxima-nova-alt"/>
              </a:rPr>
              <a:t> Option 3 - Leave the UK to stay in the EU. If they can’t do either of the above, a second Independence vote seems likely. Sunday Post recently published a poll that had 69% of Scots backing independence. simplepolitics.co.uk</a:t>
            </a:r>
            <a:endParaRPr lang="en-GB" dirty="0"/>
          </a:p>
        </p:txBody>
      </p:sp>
    </p:spTree>
    <p:extLst>
      <p:ext uri="{BB962C8B-B14F-4D97-AF65-F5344CB8AC3E}">
        <p14:creationId xmlns:p14="http://schemas.microsoft.com/office/powerpoint/2010/main" val="252249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Make a table in your Jotters</a:t>
            </a:r>
          </a:p>
        </p:txBody>
      </p:sp>
      <p:sp>
        <p:nvSpPr>
          <p:cNvPr id="4" name="Content Placeholder 3"/>
          <p:cNvSpPr>
            <a:spLocks noGrp="1"/>
          </p:cNvSpPr>
          <p:nvPr>
            <p:ph sz="half" idx="1"/>
          </p:nvPr>
        </p:nvSpPr>
        <p:spPr/>
        <p:txBody>
          <a:bodyPr/>
          <a:lstStyle/>
          <a:p>
            <a:r>
              <a:rPr lang="en-GB" sz="4000" dirty="0"/>
              <a:t>Reasons to Leave</a:t>
            </a:r>
          </a:p>
        </p:txBody>
      </p:sp>
      <p:sp>
        <p:nvSpPr>
          <p:cNvPr id="5" name="Content Placeholder 4"/>
          <p:cNvSpPr>
            <a:spLocks noGrp="1"/>
          </p:cNvSpPr>
          <p:nvPr>
            <p:ph sz="half" idx="2"/>
          </p:nvPr>
        </p:nvSpPr>
        <p:spPr/>
        <p:txBody>
          <a:bodyPr/>
          <a:lstStyle/>
          <a:p>
            <a:r>
              <a:rPr lang="en-GB" sz="4000" dirty="0"/>
              <a:t>Reasons to stay</a:t>
            </a:r>
          </a:p>
        </p:txBody>
      </p:sp>
      <p:pic>
        <p:nvPicPr>
          <p:cNvPr id="6" name="Picture 5"/>
          <p:cNvPicPr>
            <a:picLocks noChangeAspect="1"/>
          </p:cNvPicPr>
          <p:nvPr/>
        </p:nvPicPr>
        <p:blipFill>
          <a:blip r:embed="rId2"/>
          <a:stretch>
            <a:fillRect/>
          </a:stretch>
        </p:blipFill>
        <p:spPr>
          <a:xfrm>
            <a:off x="10404211" y="0"/>
            <a:ext cx="1787789" cy="1845254"/>
          </a:xfrm>
          <a:prstGeom prst="rect">
            <a:avLst/>
          </a:prstGeom>
        </p:spPr>
      </p:pic>
      <p:sp>
        <p:nvSpPr>
          <p:cNvPr id="7" name="TextBox 6"/>
          <p:cNvSpPr txBox="1"/>
          <p:nvPr/>
        </p:nvSpPr>
        <p:spPr>
          <a:xfrm>
            <a:off x="891721" y="5339444"/>
            <a:ext cx="10205357" cy="1323439"/>
          </a:xfrm>
          <a:prstGeom prst="rect">
            <a:avLst/>
          </a:prstGeom>
          <a:noFill/>
        </p:spPr>
        <p:txBody>
          <a:bodyPr wrap="square" rtlCol="0">
            <a:spAutoFit/>
          </a:bodyPr>
          <a:lstStyle/>
          <a:p>
            <a:r>
              <a:rPr lang="en-GB" sz="4000" dirty="0"/>
              <a:t>Using the hand outs and your internet research complete this table into your jotter</a:t>
            </a:r>
          </a:p>
        </p:txBody>
      </p:sp>
      <p:graphicFrame>
        <p:nvGraphicFramePr>
          <p:cNvPr id="9" name="Table 8"/>
          <p:cNvGraphicFramePr>
            <a:graphicFrameLocks noGrp="1"/>
          </p:cNvGraphicFramePr>
          <p:nvPr>
            <p:extLst>
              <p:ext uri="{D42A27DB-BD31-4B8C-83A1-F6EECF244321}">
                <p14:modId xmlns:p14="http://schemas.microsoft.com/office/powerpoint/2010/main" val="1215229171"/>
              </p:ext>
            </p:extLst>
          </p:nvPr>
        </p:nvGraphicFramePr>
        <p:xfrm>
          <a:off x="609600" y="2577685"/>
          <a:ext cx="10363200" cy="233454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389090">
                <a:tc>
                  <a:txBody>
                    <a:bodyPr/>
                    <a:lstStyle/>
                    <a:p>
                      <a:endParaRPr lang="en-GB" dirty="0"/>
                    </a:p>
                  </a:txBody>
                  <a:tcPr/>
                </a:tc>
                <a:tc>
                  <a:txBody>
                    <a:bodyPr/>
                    <a:lstStyle/>
                    <a:p>
                      <a:endParaRPr lang="en-GB"/>
                    </a:p>
                  </a:txBody>
                  <a:tcPr/>
                </a:tc>
                <a:extLst>
                  <a:ext uri="{0D108BD9-81ED-4DB2-BD59-A6C34878D82A}">
                    <a16:rowId xmlns:a16="http://schemas.microsoft.com/office/drawing/2014/main" val="10000"/>
                  </a:ext>
                </a:extLst>
              </a:tr>
              <a:tr h="389090">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89090">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89090">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89090">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389090">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3788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43" y="0"/>
            <a:ext cx="10972800" cy="1143000"/>
          </a:xfrm>
        </p:spPr>
        <p:txBody>
          <a:bodyPr/>
          <a:lstStyle/>
          <a:p>
            <a:r>
              <a:rPr lang="en-GB" sz="5400" dirty="0">
                <a:latin typeface="Calibri" panose="020F0502020204030204" pitchFamily="34" charset="0"/>
              </a:rPr>
              <a:t>Class Survey</a:t>
            </a:r>
          </a:p>
        </p:txBody>
      </p:sp>
      <p:sp>
        <p:nvSpPr>
          <p:cNvPr id="3" name="Content Placeholder 2"/>
          <p:cNvSpPr>
            <a:spLocks noGrp="1"/>
          </p:cNvSpPr>
          <p:nvPr>
            <p:ph idx="1"/>
          </p:nvPr>
        </p:nvSpPr>
        <p:spPr>
          <a:xfrm>
            <a:off x="288471" y="1502228"/>
            <a:ext cx="11321143" cy="4982766"/>
          </a:xfrm>
        </p:spPr>
        <p:txBody>
          <a:bodyPr/>
          <a:lstStyle/>
          <a:p>
            <a:r>
              <a:rPr lang="en-GB" sz="3600" dirty="0"/>
              <a:t>In pairs, make up questions you would like to ask the class/ family members about </a:t>
            </a:r>
            <a:r>
              <a:rPr lang="en-GB" sz="3600" dirty="0" err="1"/>
              <a:t>Brexit</a:t>
            </a:r>
            <a:endParaRPr lang="en-GB" sz="3600" dirty="0"/>
          </a:p>
          <a:p>
            <a:endParaRPr lang="en-GB" sz="3600" dirty="0"/>
          </a:p>
          <a:p>
            <a:r>
              <a:rPr lang="en-GB" sz="3600" dirty="0"/>
              <a:t>Write down the questions and response options in your jotters</a:t>
            </a:r>
          </a:p>
          <a:p>
            <a:endParaRPr lang="en-GB" sz="3600" dirty="0"/>
          </a:p>
          <a:p>
            <a:r>
              <a:rPr lang="en-GB" sz="3600" dirty="0"/>
              <a:t>Your teacher will help you agree </a:t>
            </a:r>
            <a:r>
              <a:rPr lang="en-GB" sz="3600" b="1" dirty="0"/>
              <a:t>as a class</a:t>
            </a:r>
            <a:r>
              <a:rPr lang="en-GB" sz="3600" dirty="0"/>
              <a:t> the survey questions you wish to ask</a:t>
            </a:r>
          </a:p>
          <a:p>
            <a:endParaRPr lang="en-GB" sz="3600" dirty="0"/>
          </a:p>
          <a:p>
            <a:endParaRPr lang="en-GB" sz="3600" dirty="0"/>
          </a:p>
          <a:p>
            <a:endParaRPr lang="en-GB" dirty="0"/>
          </a:p>
        </p:txBody>
      </p:sp>
      <p:sp>
        <p:nvSpPr>
          <p:cNvPr id="4" name="AutoShape 2" descr="Image result for clip board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10070647" y="269308"/>
            <a:ext cx="1162050" cy="1123950"/>
          </a:xfrm>
          <a:prstGeom prst="rect">
            <a:avLst/>
          </a:prstGeom>
        </p:spPr>
      </p:pic>
      <p:pic>
        <p:nvPicPr>
          <p:cNvPr id="6" name="Picture 5"/>
          <p:cNvPicPr>
            <a:picLocks noChangeAspect="1"/>
          </p:cNvPicPr>
          <p:nvPr/>
        </p:nvPicPr>
        <p:blipFill>
          <a:blip r:embed="rId3"/>
          <a:stretch>
            <a:fillRect/>
          </a:stretch>
        </p:blipFill>
        <p:spPr>
          <a:xfrm>
            <a:off x="740378" y="134432"/>
            <a:ext cx="605601" cy="1008568"/>
          </a:xfrm>
          <a:prstGeom prst="rect">
            <a:avLst/>
          </a:prstGeom>
        </p:spPr>
      </p:pic>
    </p:spTree>
    <p:extLst>
      <p:ext uri="{BB962C8B-B14F-4D97-AF65-F5344CB8AC3E}">
        <p14:creationId xmlns:p14="http://schemas.microsoft.com/office/powerpoint/2010/main" val="1599650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0902043" cy="702129"/>
          </a:xfrm>
        </p:spPr>
        <p:txBody>
          <a:bodyPr/>
          <a:lstStyle/>
          <a:p>
            <a:r>
              <a:rPr lang="en-GB" dirty="0"/>
              <a:t>Possible Qs</a:t>
            </a:r>
          </a:p>
        </p:txBody>
      </p:sp>
      <p:sp>
        <p:nvSpPr>
          <p:cNvPr id="3" name="Content Placeholder 2"/>
          <p:cNvSpPr>
            <a:spLocks noGrp="1"/>
          </p:cNvSpPr>
          <p:nvPr>
            <p:ph idx="1"/>
          </p:nvPr>
        </p:nvSpPr>
        <p:spPr>
          <a:xfrm>
            <a:off x="101600" y="498929"/>
            <a:ext cx="11811000" cy="5878286"/>
          </a:xfrm>
        </p:spPr>
        <p:txBody>
          <a:bodyPr/>
          <a:lstStyle/>
          <a:p>
            <a:pPr marL="0" indent="0">
              <a:buNone/>
            </a:pPr>
            <a:r>
              <a:rPr lang="en-GB" dirty="0"/>
              <a:t>Q. Did you vote in the referendum? Yes       No</a:t>
            </a:r>
          </a:p>
          <a:p>
            <a:endParaRPr lang="en-GB" dirty="0"/>
          </a:p>
          <a:p>
            <a:pPr marL="0" indent="0">
              <a:buNone/>
            </a:pPr>
            <a:r>
              <a:rPr lang="en-GB" dirty="0"/>
              <a:t>Q. Would you change how you voted now there is a lot more information on what might happen?         Yes       No        Don’t Know  </a:t>
            </a:r>
          </a:p>
          <a:p>
            <a:endParaRPr lang="en-GB" dirty="0"/>
          </a:p>
          <a:p>
            <a:pPr marL="0" indent="0">
              <a:buNone/>
            </a:pPr>
            <a:r>
              <a:rPr lang="en-GB" dirty="0"/>
              <a:t>Q. In Scotland the result in the referendum on </a:t>
            </a:r>
            <a:r>
              <a:rPr lang="en-GB" dirty="0" err="1"/>
              <a:t>Brexit</a:t>
            </a:r>
            <a:r>
              <a:rPr lang="en-GB" dirty="0"/>
              <a:t> was</a:t>
            </a:r>
          </a:p>
          <a:p>
            <a:pPr marL="0" indent="0">
              <a:buNone/>
            </a:pPr>
            <a:r>
              <a:rPr lang="en-GB" dirty="0"/>
              <a:t>Remain  68 %   Leave   32%</a:t>
            </a:r>
          </a:p>
          <a:p>
            <a:pPr marL="0" indent="0">
              <a:buNone/>
            </a:pPr>
            <a:r>
              <a:rPr lang="en-GB" dirty="0"/>
              <a:t>Remain  32%    Leave   68%</a:t>
            </a:r>
          </a:p>
          <a:p>
            <a:pPr marL="0" indent="0">
              <a:buNone/>
            </a:pPr>
            <a:r>
              <a:rPr lang="en-GB" dirty="0"/>
              <a:t>Remain  48%    Leave   52 %  </a:t>
            </a:r>
          </a:p>
          <a:p>
            <a:pPr marL="0" indent="0">
              <a:buNone/>
            </a:pPr>
            <a:endParaRPr lang="en-GB" dirty="0"/>
          </a:p>
          <a:p>
            <a:pPr marL="0" indent="0">
              <a:buNone/>
            </a:pPr>
            <a:r>
              <a:rPr lang="en-GB" dirty="0"/>
              <a:t>Q. Should 16 and 17 year olds been allowed to vote? Yes    No           Don’t Know </a:t>
            </a:r>
          </a:p>
          <a:p>
            <a:pPr marL="0" indent="0">
              <a:buNone/>
            </a:pPr>
            <a:endParaRPr lang="en-GB" dirty="0"/>
          </a:p>
          <a:p>
            <a:pPr marL="0" indent="0">
              <a:buNone/>
            </a:pPr>
            <a:r>
              <a:rPr lang="en-GB" dirty="0"/>
              <a:t>Q. If there was a People’s Vote (Second Referendum) and you were old enough to vote, would you vote  </a:t>
            </a:r>
          </a:p>
          <a:p>
            <a:pPr marL="0" indent="0">
              <a:buNone/>
            </a:pPr>
            <a:r>
              <a:rPr lang="en-GB" dirty="0"/>
              <a:t>Remain	Leave  </a:t>
            </a:r>
          </a:p>
        </p:txBody>
      </p:sp>
      <p:pic>
        <p:nvPicPr>
          <p:cNvPr id="4" name="Picture 3"/>
          <p:cNvPicPr>
            <a:picLocks noChangeAspect="1"/>
          </p:cNvPicPr>
          <p:nvPr/>
        </p:nvPicPr>
        <p:blipFill>
          <a:blip r:embed="rId2"/>
          <a:stretch>
            <a:fillRect/>
          </a:stretch>
        </p:blipFill>
        <p:spPr>
          <a:xfrm>
            <a:off x="11257464" y="125718"/>
            <a:ext cx="646610" cy="1075340"/>
          </a:xfrm>
          <a:prstGeom prst="rect">
            <a:avLst/>
          </a:prstGeom>
        </p:spPr>
      </p:pic>
    </p:spTree>
    <p:extLst>
      <p:ext uri="{BB962C8B-B14F-4D97-AF65-F5344CB8AC3E}">
        <p14:creationId xmlns:p14="http://schemas.microsoft.com/office/powerpoint/2010/main" val="104709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377" y="1436914"/>
            <a:ext cx="10972800" cy="4525566"/>
          </a:xfrm>
        </p:spPr>
        <p:txBody>
          <a:bodyPr/>
          <a:lstStyle/>
          <a:p>
            <a:r>
              <a:rPr lang="en-GB" dirty="0"/>
              <a:t>Once you have carried out the survey, your teacher will help collate the class results</a:t>
            </a:r>
          </a:p>
          <a:p>
            <a:endParaRPr lang="en-GB" dirty="0"/>
          </a:p>
          <a:p>
            <a:r>
              <a:rPr lang="en-GB" dirty="0"/>
              <a:t>In your jotters write down the results and then turn each into a percentage </a:t>
            </a:r>
          </a:p>
          <a:p>
            <a:endParaRPr lang="en-GB" dirty="0"/>
          </a:p>
          <a:p>
            <a:r>
              <a:rPr lang="en-GB" dirty="0"/>
              <a:t>Show your results in bar graph form clearly labelling the x and y axis and colour coding your results </a:t>
            </a:r>
          </a:p>
          <a:p>
            <a:endParaRPr lang="en-GB" dirty="0"/>
          </a:p>
          <a:p>
            <a:endParaRPr lang="en-GB" dirty="0"/>
          </a:p>
        </p:txBody>
      </p:sp>
      <p:pic>
        <p:nvPicPr>
          <p:cNvPr id="4" name="Picture 3"/>
          <p:cNvPicPr>
            <a:picLocks noChangeAspect="1"/>
          </p:cNvPicPr>
          <p:nvPr/>
        </p:nvPicPr>
        <p:blipFill rotWithShape="1">
          <a:blip r:embed="rId2"/>
          <a:srcRect t="21718" b="39476"/>
          <a:stretch/>
        </p:blipFill>
        <p:spPr>
          <a:xfrm>
            <a:off x="3541260" y="190841"/>
            <a:ext cx="4801033" cy="963387"/>
          </a:xfrm>
          <a:prstGeom prst="rect">
            <a:avLst/>
          </a:prstGeom>
        </p:spPr>
      </p:pic>
      <p:graphicFrame>
        <p:nvGraphicFramePr>
          <p:cNvPr id="9" name="Chart 8"/>
          <p:cNvGraphicFramePr/>
          <p:nvPr>
            <p:extLst>
              <p:ext uri="{D42A27DB-BD31-4B8C-83A1-F6EECF244321}">
                <p14:modId xmlns:p14="http://schemas.microsoft.com/office/powerpoint/2010/main" val="2166586901"/>
              </p:ext>
            </p:extLst>
          </p:nvPr>
        </p:nvGraphicFramePr>
        <p:xfrm>
          <a:off x="5150757" y="4117957"/>
          <a:ext cx="6099629" cy="25787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2006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40714" y="5347855"/>
            <a:ext cx="3276600" cy="1400175"/>
          </a:xfrm>
          <a:prstGeom prst="rect">
            <a:avLst/>
          </a:prstGeom>
        </p:spPr>
      </p:pic>
      <p:sp>
        <p:nvSpPr>
          <p:cNvPr id="2" name="Title 1"/>
          <p:cNvSpPr>
            <a:spLocks noGrp="1"/>
          </p:cNvSpPr>
          <p:nvPr>
            <p:ph type="title"/>
          </p:nvPr>
        </p:nvSpPr>
        <p:spPr>
          <a:xfrm>
            <a:off x="0" y="353291"/>
            <a:ext cx="6522262" cy="949530"/>
          </a:xfrm>
        </p:spPr>
        <p:txBody>
          <a:bodyPr>
            <a:normAutofit fontScale="90000"/>
          </a:bodyPr>
          <a:lstStyle/>
          <a:p>
            <a:r>
              <a:rPr lang="en-GB" sz="4000" dirty="0"/>
              <a:t>Create a timeline -part 1</a:t>
            </a:r>
            <a:br>
              <a:rPr lang="en-GB" sz="4000" dirty="0"/>
            </a:br>
            <a:endParaRPr lang="en-GB" sz="4000" dirty="0"/>
          </a:p>
        </p:txBody>
      </p:sp>
      <p:pic>
        <p:nvPicPr>
          <p:cNvPr id="5" name="Content Placeholder 4"/>
          <p:cNvPicPr>
            <a:picLocks noGrp="1" noChangeAspect="1"/>
          </p:cNvPicPr>
          <p:nvPr>
            <p:ph idx="1"/>
          </p:nvPr>
        </p:nvPicPr>
        <p:blipFill rotWithShape="1">
          <a:blip r:embed="rId3"/>
          <a:srcRect l="5105" t="22520" r="3196" b="32108"/>
          <a:stretch/>
        </p:blipFill>
        <p:spPr>
          <a:xfrm>
            <a:off x="6522262" y="3075709"/>
            <a:ext cx="5320147" cy="1974273"/>
          </a:xfrm>
          <a:prstGeom prst="rect">
            <a:avLst/>
          </a:prstGeom>
        </p:spPr>
      </p:pic>
      <p:pic>
        <p:nvPicPr>
          <p:cNvPr id="6" name="Picture 5"/>
          <p:cNvPicPr>
            <a:picLocks noChangeAspect="1"/>
          </p:cNvPicPr>
          <p:nvPr/>
        </p:nvPicPr>
        <p:blipFill>
          <a:blip r:embed="rId4"/>
          <a:stretch>
            <a:fillRect/>
          </a:stretch>
        </p:blipFill>
        <p:spPr>
          <a:xfrm>
            <a:off x="6902789" y="0"/>
            <a:ext cx="4939620" cy="2777836"/>
          </a:xfrm>
          <a:prstGeom prst="rect">
            <a:avLst/>
          </a:prstGeom>
        </p:spPr>
      </p:pic>
      <p:sp>
        <p:nvSpPr>
          <p:cNvPr id="7" name="TextBox 6"/>
          <p:cNvSpPr txBox="1"/>
          <p:nvPr/>
        </p:nvSpPr>
        <p:spPr>
          <a:xfrm>
            <a:off x="135082" y="1302821"/>
            <a:ext cx="6252098" cy="1200329"/>
          </a:xfrm>
          <a:prstGeom prst="rect">
            <a:avLst/>
          </a:prstGeom>
          <a:noFill/>
        </p:spPr>
        <p:txBody>
          <a:bodyPr wrap="square" rtlCol="0">
            <a:spAutoFit/>
          </a:bodyPr>
          <a:lstStyle/>
          <a:p>
            <a:endParaRPr lang="en-GB" sz="3600" dirty="0"/>
          </a:p>
          <a:p>
            <a:endParaRPr lang="en-GB" sz="3600" dirty="0"/>
          </a:p>
        </p:txBody>
      </p:sp>
      <p:pic>
        <p:nvPicPr>
          <p:cNvPr id="8" name="Picture 7"/>
          <p:cNvPicPr>
            <a:picLocks noChangeAspect="1"/>
          </p:cNvPicPr>
          <p:nvPr/>
        </p:nvPicPr>
        <p:blipFill>
          <a:blip r:embed="rId5"/>
          <a:stretch>
            <a:fillRect/>
          </a:stretch>
        </p:blipFill>
        <p:spPr>
          <a:xfrm>
            <a:off x="4656506" y="46970"/>
            <a:ext cx="1798215" cy="1856015"/>
          </a:xfrm>
          <a:prstGeom prst="rect">
            <a:avLst/>
          </a:prstGeom>
        </p:spPr>
      </p:pic>
      <p:sp>
        <p:nvSpPr>
          <p:cNvPr id="9" name="TextBox 8"/>
          <p:cNvSpPr txBox="1"/>
          <p:nvPr/>
        </p:nvSpPr>
        <p:spPr>
          <a:xfrm>
            <a:off x="311728" y="1558634"/>
            <a:ext cx="4592782" cy="4832092"/>
          </a:xfrm>
          <a:prstGeom prst="rect">
            <a:avLst/>
          </a:prstGeom>
          <a:noFill/>
        </p:spPr>
        <p:txBody>
          <a:bodyPr wrap="square" rtlCol="0">
            <a:spAutoFit/>
          </a:bodyPr>
          <a:lstStyle/>
          <a:p>
            <a:r>
              <a:rPr lang="en-GB" sz="2800" dirty="0"/>
              <a:t>Use the dates and the events on the next slide </a:t>
            </a:r>
          </a:p>
          <a:p>
            <a:endParaRPr lang="en-GB" sz="2800" dirty="0"/>
          </a:p>
          <a:p>
            <a:r>
              <a:rPr lang="en-GB" sz="2800" dirty="0"/>
              <a:t>Put the events in chronological order</a:t>
            </a:r>
          </a:p>
          <a:p>
            <a:r>
              <a:rPr lang="en-GB" sz="2800" dirty="0"/>
              <a:t> Create a timeline for your jotter</a:t>
            </a:r>
          </a:p>
          <a:p>
            <a:endParaRPr lang="en-GB" sz="2800" dirty="0"/>
          </a:p>
          <a:p>
            <a:r>
              <a:rPr lang="en-GB" sz="2800" dirty="0"/>
              <a:t>Be creative and make it as easy to read and informative as you can</a:t>
            </a:r>
          </a:p>
        </p:txBody>
      </p:sp>
    </p:spTree>
    <p:extLst>
      <p:ext uri="{BB962C8B-B14F-4D97-AF65-F5344CB8AC3E}">
        <p14:creationId xmlns:p14="http://schemas.microsoft.com/office/powerpoint/2010/main" val="267023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92430707"/>
              </p:ext>
            </p:extLst>
          </p:nvPr>
        </p:nvGraphicFramePr>
        <p:xfrm>
          <a:off x="292100" y="127000"/>
          <a:ext cx="11633199" cy="6586384"/>
        </p:xfrm>
        <a:graphic>
          <a:graphicData uri="http://schemas.openxmlformats.org/drawingml/2006/table">
            <a:tbl>
              <a:tblPr firstRow="1" bandRow="1">
                <a:tableStyleId>{5C22544A-7EE6-4342-B048-85BDC9FD1C3A}</a:tableStyleId>
              </a:tblPr>
              <a:tblGrid>
                <a:gridCol w="933684">
                  <a:extLst>
                    <a:ext uri="{9D8B030D-6E8A-4147-A177-3AD203B41FA5}">
                      <a16:colId xmlns:a16="http://schemas.microsoft.com/office/drawing/2014/main" val="20000"/>
                    </a:ext>
                  </a:extLst>
                </a:gridCol>
                <a:gridCol w="6712431">
                  <a:extLst>
                    <a:ext uri="{9D8B030D-6E8A-4147-A177-3AD203B41FA5}">
                      <a16:colId xmlns:a16="http://schemas.microsoft.com/office/drawing/2014/main" val="20001"/>
                    </a:ext>
                  </a:extLst>
                </a:gridCol>
                <a:gridCol w="2586557">
                  <a:extLst>
                    <a:ext uri="{9D8B030D-6E8A-4147-A177-3AD203B41FA5}">
                      <a16:colId xmlns:a16="http://schemas.microsoft.com/office/drawing/2014/main" val="20002"/>
                    </a:ext>
                  </a:extLst>
                </a:gridCol>
                <a:gridCol w="1400527">
                  <a:extLst>
                    <a:ext uri="{9D8B030D-6E8A-4147-A177-3AD203B41FA5}">
                      <a16:colId xmlns:a16="http://schemas.microsoft.com/office/drawing/2014/main" val="20003"/>
                    </a:ext>
                  </a:extLst>
                </a:gridCol>
              </a:tblGrid>
              <a:tr h="307738">
                <a:tc>
                  <a:txBody>
                    <a:bodyPr/>
                    <a:lstStyle/>
                    <a:p>
                      <a:r>
                        <a:rPr lang="en-GB" sz="1400" dirty="0"/>
                        <a:t>Lesson number</a:t>
                      </a:r>
                    </a:p>
                  </a:txBody>
                  <a:tcPr/>
                </a:tc>
                <a:tc>
                  <a:txBody>
                    <a:bodyPr/>
                    <a:lstStyle/>
                    <a:p>
                      <a:r>
                        <a:rPr lang="en-GB" sz="1400" dirty="0"/>
                        <a:t>Title/Content</a:t>
                      </a:r>
                    </a:p>
                  </a:txBody>
                  <a:tcPr/>
                </a:tc>
                <a:tc>
                  <a:txBody>
                    <a:bodyPr/>
                    <a:lstStyle/>
                    <a:p>
                      <a:r>
                        <a:rPr lang="en-GB" sz="1400" dirty="0"/>
                        <a:t>Resources</a:t>
                      </a:r>
                    </a:p>
                  </a:txBody>
                  <a:tcPr/>
                </a:tc>
                <a:tc>
                  <a:txBody>
                    <a:bodyPr/>
                    <a:lstStyle/>
                    <a:p>
                      <a:r>
                        <a:rPr lang="en-GB" sz="1400" dirty="0"/>
                        <a:t>Slides</a:t>
                      </a:r>
                    </a:p>
                  </a:txBody>
                  <a:tcPr/>
                </a:tc>
                <a:extLst>
                  <a:ext uri="{0D108BD9-81ED-4DB2-BD59-A6C34878D82A}">
                    <a16:rowId xmlns:a16="http://schemas.microsoft.com/office/drawing/2014/main" val="10000"/>
                  </a:ext>
                </a:extLst>
              </a:tr>
              <a:tr h="343582">
                <a:tc>
                  <a:txBody>
                    <a:bodyPr/>
                    <a:lstStyle/>
                    <a:p>
                      <a:r>
                        <a:rPr lang="en-GB" sz="1400" dirty="0"/>
                        <a:t>1</a:t>
                      </a:r>
                    </a:p>
                  </a:txBody>
                  <a:tcPr/>
                </a:tc>
                <a:tc>
                  <a:txBody>
                    <a:bodyPr/>
                    <a:lstStyle/>
                    <a:p>
                      <a:r>
                        <a:rPr lang="en-GB" sz="1400" dirty="0"/>
                        <a:t>Introduction to topic, mind map and LIs</a:t>
                      </a:r>
                    </a:p>
                  </a:txBody>
                  <a:tcPr/>
                </a:tc>
                <a:tc>
                  <a:txBody>
                    <a:bodyPr/>
                    <a:lstStyle/>
                    <a:p>
                      <a:r>
                        <a:rPr lang="en-GB" sz="1400" dirty="0"/>
                        <a:t>Jotter</a:t>
                      </a:r>
                    </a:p>
                  </a:txBody>
                  <a:tcPr/>
                </a:tc>
                <a:tc>
                  <a:txBody>
                    <a:bodyPr/>
                    <a:lstStyle/>
                    <a:p>
                      <a:r>
                        <a:rPr lang="en-GB" sz="1400" dirty="0"/>
                        <a:t>2-3</a:t>
                      </a:r>
                    </a:p>
                  </a:txBody>
                  <a:tcPr/>
                </a:tc>
                <a:extLst>
                  <a:ext uri="{0D108BD9-81ED-4DB2-BD59-A6C34878D82A}">
                    <a16:rowId xmlns:a16="http://schemas.microsoft.com/office/drawing/2014/main" val="10001"/>
                  </a:ext>
                </a:extLst>
              </a:tr>
              <a:tr h="343582">
                <a:tc>
                  <a:txBody>
                    <a:bodyPr/>
                    <a:lstStyle/>
                    <a:p>
                      <a:r>
                        <a:rPr lang="en-GB" sz="1400" dirty="0"/>
                        <a:t>2</a:t>
                      </a:r>
                    </a:p>
                  </a:txBody>
                  <a:tcPr/>
                </a:tc>
                <a:tc>
                  <a:txBody>
                    <a:bodyPr/>
                    <a:lstStyle/>
                    <a:p>
                      <a:r>
                        <a:rPr lang="en-GB" sz="1400" dirty="0"/>
                        <a:t>What</a:t>
                      </a:r>
                      <a:r>
                        <a:rPr lang="en-GB" sz="1400" baseline="0" dirty="0"/>
                        <a:t> is Brexit and What is the EU</a:t>
                      </a:r>
                      <a:endParaRPr lang="en-GB" sz="1400" dirty="0"/>
                    </a:p>
                  </a:txBody>
                  <a:tcPr/>
                </a:tc>
                <a:tc>
                  <a:txBody>
                    <a:bodyPr/>
                    <a:lstStyle/>
                    <a:p>
                      <a:r>
                        <a:rPr lang="en-GB" sz="1400" dirty="0"/>
                        <a:t>Videos,</a:t>
                      </a:r>
                      <a:r>
                        <a:rPr lang="en-GB" sz="1400" baseline="0" dirty="0"/>
                        <a:t> jotter</a:t>
                      </a:r>
                      <a:endParaRPr lang="en-GB" sz="1400" dirty="0"/>
                    </a:p>
                  </a:txBody>
                  <a:tcPr/>
                </a:tc>
                <a:tc>
                  <a:txBody>
                    <a:bodyPr/>
                    <a:lstStyle/>
                    <a:p>
                      <a:r>
                        <a:rPr lang="en-GB" sz="1400" dirty="0"/>
                        <a:t>4-5</a:t>
                      </a:r>
                    </a:p>
                  </a:txBody>
                  <a:tcPr/>
                </a:tc>
                <a:extLst>
                  <a:ext uri="{0D108BD9-81ED-4DB2-BD59-A6C34878D82A}">
                    <a16:rowId xmlns:a16="http://schemas.microsoft.com/office/drawing/2014/main" val="10002"/>
                  </a:ext>
                </a:extLst>
              </a:tr>
              <a:tr h="343582">
                <a:tc>
                  <a:txBody>
                    <a:bodyPr/>
                    <a:lstStyle/>
                    <a:p>
                      <a:r>
                        <a:rPr lang="en-GB" sz="1400" dirty="0"/>
                        <a:t>3</a:t>
                      </a:r>
                    </a:p>
                  </a:txBody>
                  <a:tcPr/>
                </a:tc>
                <a:tc>
                  <a:txBody>
                    <a:bodyPr/>
                    <a:lstStyle/>
                    <a:p>
                      <a:r>
                        <a:rPr lang="en-GB" sz="1400" dirty="0"/>
                        <a:t>Who is in the EU and Why does Brexit make such big news?</a:t>
                      </a:r>
                    </a:p>
                  </a:txBody>
                  <a:tcPr/>
                </a:tc>
                <a:tc>
                  <a:txBody>
                    <a:bodyPr/>
                    <a:lstStyle/>
                    <a:p>
                      <a:r>
                        <a:rPr lang="en-GB" sz="1400" dirty="0"/>
                        <a:t>PPT, Jotter, Diary Planner</a:t>
                      </a:r>
                    </a:p>
                  </a:txBody>
                  <a:tcPr/>
                </a:tc>
                <a:tc>
                  <a:txBody>
                    <a:bodyPr/>
                    <a:lstStyle/>
                    <a:p>
                      <a:r>
                        <a:rPr lang="en-GB" sz="1400" dirty="0"/>
                        <a:t>6-7</a:t>
                      </a:r>
                    </a:p>
                  </a:txBody>
                  <a:tcPr/>
                </a:tc>
                <a:extLst>
                  <a:ext uri="{0D108BD9-81ED-4DB2-BD59-A6C34878D82A}">
                    <a16:rowId xmlns:a16="http://schemas.microsoft.com/office/drawing/2014/main" val="10003"/>
                  </a:ext>
                </a:extLst>
              </a:tr>
              <a:tr h="343582">
                <a:tc>
                  <a:txBody>
                    <a:bodyPr/>
                    <a:lstStyle/>
                    <a:p>
                      <a:r>
                        <a:rPr lang="en-GB" sz="1400" dirty="0"/>
                        <a:t>4</a:t>
                      </a:r>
                    </a:p>
                  </a:txBody>
                  <a:tcPr/>
                </a:tc>
                <a:tc>
                  <a:txBody>
                    <a:bodyPr/>
                    <a:lstStyle/>
                    <a:p>
                      <a:r>
                        <a:rPr lang="en-GB" sz="1400" dirty="0"/>
                        <a:t>Important Highlights referendum,</a:t>
                      </a:r>
                      <a:r>
                        <a:rPr lang="en-GB" sz="1400" baseline="0" dirty="0"/>
                        <a:t> result and resignation</a:t>
                      </a:r>
                      <a:endParaRPr lang="en-GB" sz="1400" dirty="0"/>
                    </a:p>
                  </a:txBody>
                  <a:tcPr/>
                </a:tc>
                <a:tc>
                  <a:txBody>
                    <a:bodyPr/>
                    <a:lstStyle/>
                    <a:p>
                      <a:r>
                        <a:rPr lang="en-GB" sz="1400" dirty="0"/>
                        <a:t>PPT,</a:t>
                      </a:r>
                      <a:r>
                        <a:rPr lang="en-GB" sz="1400" baseline="0" dirty="0"/>
                        <a:t> Videos</a:t>
                      </a:r>
                      <a:endParaRPr lang="en-GB" sz="1400" dirty="0"/>
                    </a:p>
                  </a:txBody>
                  <a:tcPr/>
                </a:tc>
                <a:tc>
                  <a:txBody>
                    <a:bodyPr/>
                    <a:lstStyle/>
                    <a:p>
                      <a:r>
                        <a:rPr lang="en-GB" sz="1400" dirty="0"/>
                        <a:t>8</a:t>
                      </a:r>
                    </a:p>
                  </a:txBody>
                  <a:tcPr/>
                </a:tc>
                <a:extLst>
                  <a:ext uri="{0D108BD9-81ED-4DB2-BD59-A6C34878D82A}">
                    <a16:rowId xmlns:a16="http://schemas.microsoft.com/office/drawing/2014/main" val="10004"/>
                  </a:ext>
                </a:extLst>
              </a:tr>
              <a:tr h="554738">
                <a:tc>
                  <a:txBody>
                    <a:bodyPr/>
                    <a:lstStyle/>
                    <a:p>
                      <a:r>
                        <a:rPr lang="en-GB" sz="1400" dirty="0"/>
                        <a:t>5</a:t>
                      </a:r>
                    </a:p>
                  </a:txBody>
                  <a:tcPr/>
                </a:tc>
                <a:tc>
                  <a:txBody>
                    <a:bodyPr/>
                    <a:lstStyle/>
                    <a:p>
                      <a:r>
                        <a:rPr lang="en-GB" sz="1400" dirty="0"/>
                        <a:t>The referendum in numbers , numeracy tie in, using percentages and voting statistics to reach conclusions</a:t>
                      </a:r>
                    </a:p>
                  </a:txBody>
                  <a:tcPr/>
                </a:tc>
                <a:tc>
                  <a:txBody>
                    <a:bodyPr/>
                    <a:lstStyle/>
                    <a:p>
                      <a:r>
                        <a:rPr lang="en-GB" sz="1400" dirty="0"/>
                        <a:t>PPT, </a:t>
                      </a:r>
                      <a:r>
                        <a:rPr lang="en-GB" sz="1400" dirty="0" err="1"/>
                        <a:t>worksheets,rulers</a:t>
                      </a:r>
                      <a:r>
                        <a:rPr lang="en-GB" sz="1400" dirty="0"/>
                        <a:t> &amp; calculators</a:t>
                      </a:r>
                    </a:p>
                  </a:txBody>
                  <a:tcPr/>
                </a:tc>
                <a:tc>
                  <a:txBody>
                    <a:bodyPr/>
                    <a:lstStyle/>
                    <a:p>
                      <a:r>
                        <a:rPr lang="en-GB" sz="1400" dirty="0"/>
                        <a:t>9-11</a:t>
                      </a:r>
                    </a:p>
                  </a:txBody>
                  <a:tcPr/>
                </a:tc>
                <a:extLst>
                  <a:ext uri="{0D108BD9-81ED-4DB2-BD59-A6C34878D82A}">
                    <a16:rowId xmlns:a16="http://schemas.microsoft.com/office/drawing/2014/main" val="10005"/>
                  </a:ext>
                </a:extLst>
              </a:tr>
              <a:tr h="343582">
                <a:tc>
                  <a:txBody>
                    <a:bodyPr/>
                    <a:lstStyle/>
                    <a:p>
                      <a:r>
                        <a:rPr lang="en-GB" sz="1400" dirty="0"/>
                        <a:t>6</a:t>
                      </a:r>
                    </a:p>
                  </a:txBody>
                  <a:tcPr/>
                </a:tc>
                <a:tc>
                  <a:txBody>
                    <a:bodyPr/>
                    <a:lstStyle/>
                    <a:p>
                      <a:r>
                        <a:rPr lang="en-GB" sz="1400" dirty="0"/>
                        <a:t>As above</a:t>
                      </a:r>
                    </a:p>
                  </a:txBody>
                  <a:tcPr/>
                </a:tc>
                <a:tc>
                  <a:txBody>
                    <a:bodyPr/>
                    <a:lstStyle/>
                    <a:p>
                      <a:r>
                        <a:rPr lang="en-GB" sz="1400" dirty="0"/>
                        <a:t>As</a:t>
                      </a:r>
                      <a:r>
                        <a:rPr lang="en-GB" sz="1400" baseline="0" dirty="0"/>
                        <a:t> above</a:t>
                      </a:r>
                      <a:endParaRPr lang="en-GB" sz="1400" dirty="0"/>
                    </a:p>
                  </a:txBody>
                  <a:tcPr/>
                </a:tc>
                <a:tc>
                  <a:txBody>
                    <a:bodyPr/>
                    <a:lstStyle/>
                    <a:p>
                      <a:endParaRPr lang="en-GB" sz="1400"/>
                    </a:p>
                  </a:txBody>
                  <a:tcPr/>
                </a:tc>
                <a:extLst>
                  <a:ext uri="{0D108BD9-81ED-4DB2-BD59-A6C34878D82A}">
                    <a16:rowId xmlns:a16="http://schemas.microsoft.com/office/drawing/2014/main" val="10006"/>
                  </a:ext>
                </a:extLst>
              </a:tr>
              <a:tr h="788312">
                <a:tc>
                  <a:txBody>
                    <a:bodyPr/>
                    <a:lstStyle/>
                    <a:p>
                      <a:r>
                        <a:rPr lang="en-GB" sz="1400" dirty="0"/>
                        <a:t>7</a:t>
                      </a:r>
                    </a:p>
                  </a:txBody>
                  <a:tcPr/>
                </a:tc>
                <a:tc>
                  <a:txBody>
                    <a:bodyPr/>
                    <a:lstStyle/>
                    <a:p>
                      <a:r>
                        <a:rPr lang="en-GB" sz="1400" dirty="0"/>
                        <a:t>Watch the Panorama </a:t>
                      </a:r>
                    </a:p>
                    <a:p>
                      <a:r>
                        <a:rPr lang="en-GB" sz="1400" baseline="0" dirty="0"/>
                        <a:t> (</a:t>
                      </a:r>
                      <a:r>
                        <a:rPr lang="en-GB" sz="1400" i="1" baseline="0" dirty="0"/>
                        <a:t>H/W to research and list 3 good reasons to stay and 3 to leave) issue on SMHW</a:t>
                      </a:r>
                      <a:endParaRPr lang="en-GB" sz="1400" i="1" dirty="0"/>
                    </a:p>
                  </a:txBody>
                  <a:tcPr/>
                </a:tc>
                <a:tc>
                  <a:txBody>
                    <a:bodyPr/>
                    <a:lstStyle/>
                    <a:p>
                      <a:r>
                        <a:rPr lang="en-GB" sz="1400" dirty="0"/>
                        <a:t>Jotters, jargon buster if </a:t>
                      </a:r>
                      <a:r>
                        <a:rPr lang="en-GB" sz="1400" dirty="0" err="1"/>
                        <a:t>nec</a:t>
                      </a:r>
                      <a:r>
                        <a:rPr lang="en-GB" sz="1400" dirty="0"/>
                        <a:t>. BBC I player</a:t>
                      </a:r>
                    </a:p>
                  </a:txBody>
                  <a:tcPr/>
                </a:tc>
                <a:tc>
                  <a:txBody>
                    <a:bodyPr/>
                    <a:lstStyle/>
                    <a:p>
                      <a:r>
                        <a:rPr lang="en-GB" sz="1400" dirty="0"/>
                        <a:t>12</a:t>
                      </a:r>
                    </a:p>
                  </a:txBody>
                  <a:tcPr/>
                </a:tc>
                <a:extLst>
                  <a:ext uri="{0D108BD9-81ED-4DB2-BD59-A6C34878D82A}">
                    <a16:rowId xmlns:a16="http://schemas.microsoft.com/office/drawing/2014/main" val="10007"/>
                  </a:ext>
                </a:extLst>
              </a:tr>
              <a:tr h="554738">
                <a:tc>
                  <a:txBody>
                    <a:bodyPr/>
                    <a:lstStyle/>
                    <a:p>
                      <a:r>
                        <a:rPr lang="en-GB" sz="1400" dirty="0"/>
                        <a:t>8</a:t>
                      </a:r>
                    </a:p>
                  </a:txBody>
                  <a:tcPr/>
                </a:tc>
                <a:tc>
                  <a:txBody>
                    <a:bodyPr/>
                    <a:lstStyle/>
                    <a:p>
                      <a:r>
                        <a:rPr lang="en-GB" sz="1400" dirty="0"/>
                        <a:t>Reasons</a:t>
                      </a:r>
                      <a:r>
                        <a:rPr lang="en-GB" sz="1400" baseline="0" dirty="0"/>
                        <a:t> to leave / remain</a:t>
                      </a:r>
                      <a:endParaRPr lang="en-GB" sz="1400" dirty="0"/>
                    </a:p>
                  </a:txBody>
                  <a:tcPr/>
                </a:tc>
                <a:tc>
                  <a:txBody>
                    <a:bodyPr/>
                    <a:lstStyle/>
                    <a:p>
                      <a:r>
                        <a:rPr lang="en-GB" sz="1400" dirty="0"/>
                        <a:t>Handouts, internet h/w and jotter notes</a:t>
                      </a:r>
                    </a:p>
                  </a:txBody>
                  <a:tcPr/>
                </a:tc>
                <a:tc>
                  <a:txBody>
                    <a:bodyPr/>
                    <a:lstStyle/>
                    <a:p>
                      <a:r>
                        <a:rPr lang="en-GB" sz="1400" dirty="0"/>
                        <a:t>14</a:t>
                      </a:r>
                    </a:p>
                  </a:txBody>
                  <a:tcPr/>
                </a:tc>
                <a:extLst>
                  <a:ext uri="{0D108BD9-81ED-4DB2-BD59-A6C34878D82A}">
                    <a16:rowId xmlns:a16="http://schemas.microsoft.com/office/drawing/2014/main" val="10008"/>
                  </a:ext>
                </a:extLst>
              </a:tr>
              <a:tr h="554738">
                <a:tc>
                  <a:txBody>
                    <a:bodyPr/>
                    <a:lstStyle/>
                    <a:p>
                      <a:r>
                        <a:rPr lang="en-GB" sz="1400" dirty="0"/>
                        <a:t>9</a:t>
                      </a:r>
                    </a:p>
                  </a:txBody>
                  <a:tcPr/>
                </a:tc>
                <a:tc>
                  <a:txBody>
                    <a:bodyPr/>
                    <a:lstStyle/>
                    <a:p>
                      <a:r>
                        <a:rPr lang="en-GB" sz="1400" dirty="0"/>
                        <a:t>Class survey and bar graphs – more </a:t>
                      </a:r>
                      <a:r>
                        <a:rPr lang="en-GB" sz="1400"/>
                        <a:t>numeracy </a:t>
                      </a:r>
                      <a:endParaRPr lang="en-GB" sz="1400" dirty="0"/>
                    </a:p>
                  </a:txBody>
                  <a:tcPr/>
                </a:tc>
                <a:tc>
                  <a:txBody>
                    <a:bodyPr/>
                    <a:lstStyle/>
                    <a:p>
                      <a:r>
                        <a:rPr lang="en-GB" sz="1400" dirty="0"/>
                        <a:t>Jotters, graph paper and calculator</a:t>
                      </a:r>
                    </a:p>
                  </a:txBody>
                  <a:tcPr/>
                </a:tc>
                <a:tc>
                  <a:txBody>
                    <a:bodyPr/>
                    <a:lstStyle/>
                    <a:p>
                      <a:r>
                        <a:rPr lang="en-GB" sz="1400" dirty="0"/>
                        <a:t>15-17</a:t>
                      </a:r>
                    </a:p>
                  </a:txBody>
                  <a:tcPr/>
                </a:tc>
                <a:extLst>
                  <a:ext uri="{0D108BD9-81ED-4DB2-BD59-A6C34878D82A}">
                    <a16:rowId xmlns:a16="http://schemas.microsoft.com/office/drawing/2014/main" val="10009"/>
                  </a:ext>
                </a:extLst>
              </a:tr>
              <a:tr h="554738">
                <a:tc>
                  <a:txBody>
                    <a:bodyPr/>
                    <a:lstStyle/>
                    <a:p>
                      <a:r>
                        <a:rPr lang="en-GB" sz="1400" dirty="0"/>
                        <a:t>10</a:t>
                      </a:r>
                    </a:p>
                  </a:txBody>
                  <a:tcPr/>
                </a:tc>
                <a:tc>
                  <a:txBody>
                    <a:bodyPr/>
                    <a:lstStyle/>
                    <a:p>
                      <a:r>
                        <a:rPr lang="en-GB" sz="1400" dirty="0"/>
                        <a:t>Brexit timelines background and where we are now ( to be updated</a:t>
                      </a:r>
                      <a:r>
                        <a:rPr lang="en-GB" sz="1400" baseline="0" dirty="0"/>
                        <a:t> as it unfolds)</a:t>
                      </a: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10010"/>
                  </a:ext>
                </a:extLst>
              </a:tr>
              <a:tr h="554738">
                <a:tc>
                  <a:txBody>
                    <a:bodyPr/>
                    <a:lstStyle/>
                    <a:p>
                      <a:r>
                        <a:rPr lang="en-GB" sz="1400" dirty="0"/>
                        <a:t>11&amp;12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 Brexit</a:t>
                      </a:r>
                      <a:r>
                        <a:rPr lang="en-GB" sz="1400" baseline="0" dirty="0"/>
                        <a:t> Letter Assessment, </a:t>
                      </a:r>
                      <a:endParaRPr lang="en-GB" sz="1400" dirty="0"/>
                    </a:p>
                  </a:txBody>
                  <a:tcPr/>
                </a:tc>
                <a:tc>
                  <a:txBody>
                    <a:bodyPr/>
                    <a:lstStyle/>
                    <a:p>
                      <a:r>
                        <a:rPr lang="en-GB" sz="1400" dirty="0"/>
                        <a:t>PPT</a:t>
                      </a:r>
                      <a:r>
                        <a:rPr lang="en-GB" sz="1400" baseline="0" dirty="0"/>
                        <a:t> slide, A4 paper, template</a:t>
                      </a:r>
                      <a:endParaRPr lang="en-GB" sz="1400" dirty="0"/>
                    </a:p>
                  </a:txBody>
                  <a:tcPr/>
                </a:tc>
                <a:tc>
                  <a:txBody>
                    <a:bodyPr/>
                    <a:lstStyle/>
                    <a:p>
                      <a:r>
                        <a:rPr lang="en-GB" sz="1400" dirty="0"/>
                        <a:t>Letter </a:t>
                      </a:r>
                      <a:r>
                        <a:rPr lang="en-GB" sz="1400" dirty="0" err="1"/>
                        <a:t>ppt</a:t>
                      </a:r>
                      <a:endParaRPr lang="en-GB" sz="1400" dirty="0"/>
                    </a:p>
                  </a:txBody>
                  <a:tcPr/>
                </a:tc>
                <a:extLst>
                  <a:ext uri="{0D108BD9-81ED-4DB2-BD59-A6C34878D82A}">
                    <a16:rowId xmlns:a16="http://schemas.microsoft.com/office/drawing/2014/main" val="10011"/>
                  </a:ext>
                </a:extLst>
              </a:tr>
              <a:tr h="788312">
                <a:tc>
                  <a:txBody>
                    <a:bodyPr/>
                    <a:lstStyle/>
                    <a:p>
                      <a:r>
                        <a:rPr lang="en-GB" sz="1400" dirty="0"/>
                        <a:t>Possible</a:t>
                      </a:r>
                    </a:p>
                    <a:p>
                      <a:r>
                        <a:rPr lang="en-GB" sz="1400" dirty="0"/>
                        <a:t>Extra tasks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Extensions if required - Scottish angle slide 13, Poster for leave or remain protestors - design a placard, Send a tweet with your message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814124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2703" y="1"/>
            <a:ext cx="5498667" cy="863600"/>
          </a:xfrm>
        </p:spPr>
        <p:txBody>
          <a:bodyPr/>
          <a:lstStyle/>
          <a:p>
            <a:r>
              <a:rPr lang="en-GB" dirty="0"/>
              <a:t>Timeline   2013- 2017</a:t>
            </a:r>
          </a:p>
        </p:txBody>
      </p:sp>
      <p:sp>
        <p:nvSpPr>
          <p:cNvPr id="6" name="Content Placeholder 5"/>
          <p:cNvSpPr>
            <a:spLocks noGrp="1"/>
          </p:cNvSpPr>
          <p:nvPr>
            <p:ph sz="half" idx="2"/>
          </p:nvPr>
        </p:nvSpPr>
        <p:spPr>
          <a:xfrm>
            <a:off x="1" y="1143000"/>
            <a:ext cx="5902036" cy="5507181"/>
          </a:xfrm>
        </p:spPr>
        <p:txBody>
          <a:bodyPr>
            <a:normAutofit/>
          </a:bodyPr>
          <a:lstStyle/>
          <a:p>
            <a:r>
              <a:rPr lang="en-GB" dirty="0"/>
              <a:t>David Cameron announces idea of referendum</a:t>
            </a:r>
          </a:p>
          <a:p>
            <a:r>
              <a:rPr lang="en-GB" dirty="0"/>
              <a:t>David Cameron wins 2015 election</a:t>
            </a:r>
          </a:p>
          <a:p>
            <a:r>
              <a:rPr lang="en-GB" dirty="0"/>
              <a:t>Referendum date </a:t>
            </a:r>
          </a:p>
          <a:p>
            <a:r>
              <a:rPr lang="en-GB" dirty="0"/>
              <a:t>Referendum Result</a:t>
            </a:r>
          </a:p>
          <a:p>
            <a:r>
              <a:rPr lang="en-GB" dirty="0"/>
              <a:t>David Cameron resigns</a:t>
            </a:r>
          </a:p>
          <a:p>
            <a:r>
              <a:rPr lang="en-GB" dirty="0"/>
              <a:t>Theresa May becomes PM</a:t>
            </a:r>
          </a:p>
          <a:p>
            <a:r>
              <a:rPr lang="en-GB" dirty="0"/>
              <a:t>Article 50 is triggered</a:t>
            </a:r>
          </a:p>
          <a:p>
            <a:r>
              <a:rPr lang="en-GB" dirty="0"/>
              <a:t>Theresa May loses her majority after a snap election</a:t>
            </a:r>
          </a:p>
        </p:txBody>
      </p:sp>
      <p:sp>
        <p:nvSpPr>
          <p:cNvPr id="8" name="Content Placeholder 7"/>
          <p:cNvSpPr>
            <a:spLocks noGrp="1"/>
          </p:cNvSpPr>
          <p:nvPr>
            <p:ph sz="quarter" idx="4"/>
          </p:nvPr>
        </p:nvSpPr>
        <p:spPr>
          <a:xfrm>
            <a:off x="6836424" y="863601"/>
            <a:ext cx="3629891" cy="5715001"/>
          </a:xfrm>
        </p:spPr>
        <p:txBody>
          <a:bodyPr>
            <a:normAutofit/>
          </a:bodyPr>
          <a:lstStyle/>
          <a:p>
            <a:r>
              <a:rPr lang="en-GB" sz="3200" dirty="0"/>
              <a:t>23</a:t>
            </a:r>
            <a:r>
              <a:rPr lang="en-GB" sz="3200" baseline="30000" dirty="0"/>
              <a:t>rd</a:t>
            </a:r>
            <a:r>
              <a:rPr lang="en-GB" sz="3200" dirty="0"/>
              <a:t> January 2013</a:t>
            </a:r>
          </a:p>
          <a:p>
            <a:pPr marL="0" indent="0">
              <a:buNone/>
            </a:pPr>
            <a:endParaRPr lang="en-GB" sz="3200" dirty="0"/>
          </a:p>
          <a:p>
            <a:r>
              <a:rPr lang="en-GB" sz="3200" dirty="0"/>
              <a:t>7</a:t>
            </a:r>
            <a:r>
              <a:rPr lang="en-GB" sz="3200" baseline="30000" dirty="0"/>
              <a:t>th</a:t>
            </a:r>
            <a:r>
              <a:rPr lang="en-GB" sz="3200" dirty="0"/>
              <a:t> May 2015</a:t>
            </a:r>
          </a:p>
          <a:p>
            <a:r>
              <a:rPr lang="en-GB" sz="3200" dirty="0"/>
              <a:t>23</a:t>
            </a:r>
            <a:r>
              <a:rPr lang="en-GB" sz="3200" baseline="30000" dirty="0"/>
              <a:t>rd</a:t>
            </a:r>
            <a:r>
              <a:rPr lang="en-GB" sz="3200" dirty="0"/>
              <a:t> June 2016</a:t>
            </a:r>
          </a:p>
          <a:p>
            <a:r>
              <a:rPr lang="en-GB" sz="3200" dirty="0"/>
              <a:t>24</a:t>
            </a:r>
            <a:r>
              <a:rPr lang="en-GB" sz="3200" baseline="30000" dirty="0"/>
              <a:t>th</a:t>
            </a:r>
            <a:r>
              <a:rPr lang="en-GB" sz="3200" dirty="0"/>
              <a:t> June 2016</a:t>
            </a:r>
          </a:p>
          <a:p>
            <a:r>
              <a:rPr lang="en-GB" sz="3200" dirty="0"/>
              <a:t>24</a:t>
            </a:r>
            <a:r>
              <a:rPr lang="en-GB" sz="3200" baseline="30000" dirty="0"/>
              <a:t>th</a:t>
            </a:r>
            <a:r>
              <a:rPr lang="en-GB" sz="3200" dirty="0"/>
              <a:t> June 2016</a:t>
            </a:r>
          </a:p>
          <a:p>
            <a:r>
              <a:rPr lang="en-GB" sz="3200" dirty="0"/>
              <a:t>13</a:t>
            </a:r>
            <a:r>
              <a:rPr lang="en-GB" sz="3200" baseline="30000" dirty="0"/>
              <a:t>th</a:t>
            </a:r>
            <a:r>
              <a:rPr lang="en-GB" sz="3200" dirty="0"/>
              <a:t> July 2016</a:t>
            </a:r>
          </a:p>
          <a:p>
            <a:r>
              <a:rPr lang="en-GB" sz="3200" dirty="0"/>
              <a:t>29</a:t>
            </a:r>
            <a:r>
              <a:rPr lang="en-GB" sz="3200" baseline="30000" dirty="0"/>
              <a:t>th</a:t>
            </a:r>
            <a:r>
              <a:rPr lang="en-GB" sz="3200" dirty="0"/>
              <a:t> March 2017</a:t>
            </a:r>
          </a:p>
          <a:p>
            <a:r>
              <a:rPr lang="en-GB" sz="3200" dirty="0"/>
              <a:t>8</a:t>
            </a:r>
            <a:r>
              <a:rPr lang="en-GB" sz="3200" baseline="30000" dirty="0"/>
              <a:t>th</a:t>
            </a:r>
            <a:r>
              <a:rPr lang="en-GB" sz="3200" dirty="0"/>
              <a:t> June 2017</a:t>
            </a:r>
          </a:p>
          <a:p>
            <a:endParaRPr lang="en-GB" sz="3200" dirty="0"/>
          </a:p>
        </p:txBody>
      </p:sp>
      <p:pic>
        <p:nvPicPr>
          <p:cNvPr id="5" name="Picture 4"/>
          <p:cNvPicPr>
            <a:picLocks noChangeAspect="1"/>
          </p:cNvPicPr>
          <p:nvPr/>
        </p:nvPicPr>
        <p:blipFill>
          <a:blip r:embed="rId2"/>
          <a:stretch>
            <a:fillRect/>
          </a:stretch>
        </p:blipFill>
        <p:spPr>
          <a:xfrm>
            <a:off x="264515" y="0"/>
            <a:ext cx="2623675" cy="1121646"/>
          </a:xfrm>
          <a:prstGeom prst="rect">
            <a:avLst/>
          </a:prstGeom>
        </p:spPr>
      </p:pic>
      <p:pic>
        <p:nvPicPr>
          <p:cNvPr id="7" name="Picture 6"/>
          <p:cNvPicPr>
            <a:picLocks noChangeAspect="1"/>
          </p:cNvPicPr>
          <p:nvPr/>
        </p:nvPicPr>
        <p:blipFill>
          <a:blip r:embed="rId3"/>
          <a:stretch>
            <a:fillRect/>
          </a:stretch>
        </p:blipFill>
        <p:spPr>
          <a:xfrm>
            <a:off x="10741604" y="2161309"/>
            <a:ext cx="1092344" cy="1092344"/>
          </a:xfrm>
          <a:prstGeom prst="rect">
            <a:avLst/>
          </a:prstGeom>
        </p:spPr>
      </p:pic>
    </p:spTree>
    <p:extLst>
      <p:ext uri="{BB962C8B-B14F-4D97-AF65-F5344CB8AC3E}">
        <p14:creationId xmlns:p14="http://schemas.microsoft.com/office/powerpoint/2010/main" val="3525107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3987" y="1"/>
            <a:ext cx="11172103" cy="914400"/>
          </a:xfrm>
        </p:spPr>
        <p:txBody>
          <a:bodyPr>
            <a:normAutofit fontScale="90000"/>
          </a:bodyPr>
          <a:lstStyle/>
          <a:p>
            <a:r>
              <a:rPr lang="en-GB" dirty="0"/>
              <a:t>Background Timeline                                  2013- 2017</a:t>
            </a:r>
          </a:p>
        </p:txBody>
      </p:sp>
      <p:sp>
        <p:nvSpPr>
          <p:cNvPr id="6" name="Content Placeholder 5"/>
          <p:cNvSpPr>
            <a:spLocks noGrp="1"/>
          </p:cNvSpPr>
          <p:nvPr>
            <p:ph sz="half" idx="2"/>
          </p:nvPr>
        </p:nvSpPr>
        <p:spPr>
          <a:xfrm>
            <a:off x="0" y="914400"/>
            <a:ext cx="5902036" cy="5715000"/>
          </a:xfrm>
        </p:spPr>
        <p:txBody>
          <a:bodyPr>
            <a:normAutofit fontScale="85000" lnSpcReduction="10000"/>
          </a:bodyPr>
          <a:lstStyle/>
          <a:p>
            <a:r>
              <a:rPr lang="en-GB" dirty="0"/>
              <a:t>Formal negotiations on withdrawal begin between UK &amp; EU</a:t>
            </a:r>
          </a:p>
          <a:p>
            <a:r>
              <a:rPr lang="en-GB" dirty="0"/>
              <a:t>EU moves to 2</a:t>
            </a:r>
            <a:r>
              <a:rPr lang="en-GB" baseline="30000" dirty="0"/>
              <a:t>nd</a:t>
            </a:r>
            <a:r>
              <a:rPr lang="en-GB" dirty="0"/>
              <a:t> phases of negotiations as agreement made about Irish Border</a:t>
            </a:r>
          </a:p>
          <a:p>
            <a:r>
              <a:rPr lang="en-GB" dirty="0"/>
              <a:t>EU says negotiations must be complete in a years time.</a:t>
            </a:r>
          </a:p>
          <a:p>
            <a:r>
              <a:rPr lang="en-GB" dirty="0"/>
              <a:t>MPs reject May’s withdrawal agreement by 432 to 202</a:t>
            </a:r>
          </a:p>
          <a:p>
            <a:r>
              <a:rPr lang="en-GB" dirty="0"/>
              <a:t>MP’s reject </a:t>
            </a:r>
            <a:r>
              <a:rPr lang="en-GB" dirty="0" err="1"/>
              <a:t>Corbyn’s</a:t>
            </a:r>
            <a:r>
              <a:rPr lang="en-GB" dirty="0"/>
              <a:t> motion of no confidence by 325 to 306</a:t>
            </a:r>
          </a:p>
          <a:p>
            <a:r>
              <a:rPr lang="en-GB" dirty="0"/>
              <a:t>Commons defeat on more plans against the </a:t>
            </a:r>
            <a:r>
              <a:rPr lang="en-GB" dirty="0" err="1"/>
              <a:t>Gov</a:t>
            </a:r>
            <a:r>
              <a:rPr lang="en-GB" dirty="0"/>
              <a:t> negotiating </a:t>
            </a:r>
            <a:r>
              <a:rPr lang="en-GB" dirty="0" err="1"/>
              <a:t>stategy</a:t>
            </a:r>
            <a:endParaRPr lang="en-GB" dirty="0"/>
          </a:p>
          <a:p>
            <a:r>
              <a:rPr lang="en-GB" dirty="0"/>
              <a:t>Second time MP’s reject Brexit deal 391-242</a:t>
            </a:r>
          </a:p>
          <a:p>
            <a:r>
              <a:rPr lang="en-GB" dirty="0"/>
              <a:t>MP’s vote to delay Brexit past 29</a:t>
            </a:r>
            <a:r>
              <a:rPr lang="en-GB" baseline="30000" dirty="0"/>
              <a:t>th</a:t>
            </a:r>
            <a:r>
              <a:rPr lang="en-GB" dirty="0"/>
              <a:t> March</a:t>
            </a:r>
          </a:p>
          <a:p>
            <a:r>
              <a:rPr lang="en-GB" dirty="0"/>
              <a:t>MP’s reject withdrawal agreement 341-286</a:t>
            </a:r>
          </a:p>
        </p:txBody>
      </p:sp>
      <p:sp>
        <p:nvSpPr>
          <p:cNvPr id="8" name="Content Placeholder 7"/>
          <p:cNvSpPr>
            <a:spLocks noGrp="1"/>
          </p:cNvSpPr>
          <p:nvPr>
            <p:ph sz="quarter" idx="4"/>
          </p:nvPr>
        </p:nvSpPr>
        <p:spPr>
          <a:xfrm>
            <a:off x="7647707" y="914400"/>
            <a:ext cx="3678383" cy="6172200"/>
          </a:xfrm>
        </p:spPr>
        <p:txBody>
          <a:bodyPr>
            <a:normAutofit/>
          </a:bodyPr>
          <a:lstStyle/>
          <a:p>
            <a:r>
              <a:rPr lang="en-GB" sz="3500" dirty="0"/>
              <a:t>26</a:t>
            </a:r>
            <a:r>
              <a:rPr lang="en-GB" sz="3500" baseline="30000" dirty="0"/>
              <a:t>th</a:t>
            </a:r>
            <a:r>
              <a:rPr lang="en-GB" sz="3500" dirty="0"/>
              <a:t> June 2017</a:t>
            </a:r>
          </a:p>
          <a:p>
            <a:r>
              <a:rPr lang="en-GB" sz="3500" dirty="0"/>
              <a:t>15</a:t>
            </a:r>
            <a:r>
              <a:rPr lang="en-GB" sz="3500" baseline="30000" dirty="0"/>
              <a:t>th</a:t>
            </a:r>
            <a:r>
              <a:rPr lang="en-GB" sz="3500" dirty="0"/>
              <a:t> Dec 2017</a:t>
            </a:r>
          </a:p>
          <a:p>
            <a:r>
              <a:rPr lang="en-GB" sz="3500" dirty="0"/>
              <a:t>31</a:t>
            </a:r>
            <a:r>
              <a:rPr lang="en-GB" sz="3500" baseline="30000" dirty="0"/>
              <a:t>st</a:t>
            </a:r>
            <a:r>
              <a:rPr lang="en-GB" sz="3500" dirty="0"/>
              <a:t> Oct 2018</a:t>
            </a:r>
          </a:p>
          <a:p>
            <a:r>
              <a:rPr lang="en-GB" sz="3500" dirty="0"/>
              <a:t>15</a:t>
            </a:r>
            <a:r>
              <a:rPr lang="en-GB" sz="3500" baseline="30000" dirty="0"/>
              <a:t>th</a:t>
            </a:r>
            <a:r>
              <a:rPr lang="en-GB" sz="3500" dirty="0"/>
              <a:t> Jan 2019</a:t>
            </a:r>
          </a:p>
          <a:p>
            <a:r>
              <a:rPr lang="en-GB" sz="3500" dirty="0"/>
              <a:t>16</a:t>
            </a:r>
            <a:r>
              <a:rPr lang="en-GB" sz="3500" baseline="30000" dirty="0"/>
              <a:t>th</a:t>
            </a:r>
            <a:r>
              <a:rPr lang="en-GB" sz="3500" dirty="0"/>
              <a:t> Jan 2019</a:t>
            </a:r>
          </a:p>
          <a:p>
            <a:r>
              <a:rPr lang="en-GB" sz="3500" dirty="0"/>
              <a:t>14</a:t>
            </a:r>
            <a:r>
              <a:rPr lang="en-GB" sz="3500" baseline="30000" dirty="0"/>
              <a:t>th</a:t>
            </a:r>
            <a:r>
              <a:rPr lang="en-GB" sz="3500" dirty="0"/>
              <a:t> Feb 2019</a:t>
            </a:r>
          </a:p>
          <a:p>
            <a:r>
              <a:rPr lang="en-GB" sz="3500" dirty="0"/>
              <a:t>12</a:t>
            </a:r>
            <a:r>
              <a:rPr lang="en-GB" sz="3500" baseline="30000" dirty="0"/>
              <a:t>th</a:t>
            </a:r>
            <a:r>
              <a:rPr lang="en-GB" sz="3500" dirty="0"/>
              <a:t> March 2019</a:t>
            </a:r>
          </a:p>
          <a:p>
            <a:r>
              <a:rPr lang="en-GB" sz="3500" dirty="0"/>
              <a:t>14</a:t>
            </a:r>
            <a:r>
              <a:rPr lang="en-GB" sz="3500" baseline="30000" dirty="0"/>
              <a:t>th</a:t>
            </a:r>
            <a:r>
              <a:rPr lang="en-GB" sz="3500" dirty="0"/>
              <a:t> March 2019</a:t>
            </a:r>
          </a:p>
          <a:p>
            <a:r>
              <a:rPr lang="en-GB" sz="3500" dirty="0"/>
              <a:t>29</a:t>
            </a:r>
            <a:r>
              <a:rPr lang="en-GB" sz="3500" baseline="30000" dirty="0"/>
              <a:t>th</a:t>
            </a:r>
            <a:r>
              <a:rPr lang="en-GB" sz="3500" dirty="0"/>
              <a:t> March 2019</a:t>
            </a:r>
          </a:p>
          <a:p>
            <a:endParaRPr lang="en-GB" sz="3500" dirty="0"/>
          </a:p>
          <a:p>
            <a:endParaRPr lang="en-GB" sz="3500" dirty="0"/>
          </a:p>
          <a:p>
            <a:endParaRPr lang="en-GB" sz="3500" dirty="0"/>
          </a:p>
          <a:p>
            <a:endParaRPr lang="en-GB" sz="3200" dirty="0"/>
          </a:p>
        </p:txBody>
      </p:sp>
      <p:pic>
        <p:nvPicPr>
          <p:cNvPr id="10" name="Picture 9"/>
          <p:cNvPicPr>
            <a:picLocks noChangeAspect="1"/>
          </p:cNvPicPr>
          <p:nvPr/>
        </p:nvPicPr>
        <p:blipFill>
          <a:blip r:embed="rId2"/>
          <a:stretch>
            <a:fillRect/>
          </a:stretch>
        </p:blipFill>
        <p:spPr>
          <a:xfrm>
            <a:off x="5902036" y="1999851"/>
            <a:ext cx="1424761" cy="2369438"/>
          </a:xfrm>
          <a:prstGeom prst="rect">
            <a:avLst/>
          </a:prstGeom>
        </p:spPr>
      </p:pic>
    </p:spTree>
    <p:extLst>
      <p:ext uri="{BB962C8B-B14F-4D97-AF65-F5344CB8AC3E}">
        <p14:creationId xmlns:p14="http://schemas.microsoft.com/office/powerpoint/2010/main" val="233576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3987" y="1"/>
            <a:ext cx="11172103" cy="914400"/>
          </a:xfrm>
        </p:spPr>
        <p:txBody>
          <a:bodyPr>
            <a:normAutofit fontScale="90000"/>
          </a:bodyPr>
          <a:lstStyle/>
          <a:p>
            <a:r>
              <a:rPr lang="en-GB" dirty="0"/>
              <a:t>Background Timeline                                  2013- 2017</a:t>
            </a:r>
          </a:p>
        </p:txBody>
      </p:sp>
      <p:sp>
        <p:nvSpPr>
          <p:cNvPr id="6" name="Content Placeholder 5"/>
          <p:cNvSpPr>
            <a:spLocks noGrp="1"/>
          </p:cNvSpPr>
          <p:nvPr>
            <p:ph sz="half" idx="2"/>
          </p:nvPr>
        </p:nvSpPr>
        <p:spPr>
          <a:xfrm>
            <a:off x="0" y="914400"/>
            <a:ext cx="5902036" cy="5715000"/>
          </a:xfrm>
        </p:spPr>
        <p:txBody>
          <a:bodyPr>
            <a:normAutofit fontScale="92500" lnSpcReduction="20000"/>
          </a:bodyPr>
          <a:lstStyle/>
          <a:p>
            <a:r>
              <a:rPr lang="en-GB" dirty="0"/>
              <a:t>EU agree extension</a:t>
            </a:r>
          </a:p>
          <a:p>
            <a:r>
              <a:rPr lang="en-GB" dirty="0"/>
              <a:t>Offered New Deal</a:t>
            </a:r>
          </a:p>
          <a:p>
            <a:r>
              <a:rPr lang="en-GB" dirty="0"/>
              <a:t>UK voted in EU elections</a:t>
            </a:r>
          </a:p>
          <a:p>
            <a:r>
              <a:rPr lang="en-GB" dirty="0"/>
              <a:t>May announced stepping down as PM</a:t>
            </a:r>
          </a:p>
          <a:p>
            <a:r>
              <a:rPr lang="en-GB" dirty="0"/>
              <a:t>Boris Johnson becomes PM</a:t>
            </a:r>
          </a:p>
          <a:p>
            <a:r>
              <a:rPr lang="en-GB" dirty="0"/>
              <a:t>Johnson asks Queen to suspend Parliament and she approves</a:t>
            </a:r>
          </a:p>
          <a:p>
            <a:r>
              <a:rPr lang="en-GB" dirty="0"/>
              <a:t>MP’s take control of Commons for the day and back a bill blocking a no deal Brexit</a:t>
            </a:r>
          </a:p>
          <a:p>
            <a:r>
              <a:rPr lang="en-GB" dirty="0"/>
              <a:t>Supreme Court rules Johnsons suspension of Parliament unlawful, void and of no affect</a:t>
            </a:r>
          </a:p>
          <a:p>
            <a:r>
              <a:rPr lang="en-GB" dirty="0"/>
              <a:t>MP’s return to Parliament following Supreme Court ruling</a:t>
            </a:r>
          </a:p>
        </p:txBody>
      </p:sp>
      <p:sp>
        <p:nvSpPr>
          <p:cNvPr id="8" name="Content Placeholder 7"/>
          <p:cNvSpPr>
            <a:spLocks noGrp="1"/>
          </p:cNvSpPr>
          <p:nvPr>
            <p:ph sz="quarter" idx="4"/>
          </p:nvPr>
        </p:nvSpPr>
        <p:spPr>
          <a:xfrm>
            <a:off x="7647707" y="914400"/>
            <a:ext cx="3678383" cy="6172200"/>
          </a:xfrm>
        </p:spPr>
        <p:txBody>
          <a:bodyPr>
            <a:normAutofit/>
          </a:bodyPr>
          <a:lstStyle/>
          <a:p>
            <a:r>
              <a:rPr lang="en-GB" sz="3500" dirty="0"/>
              <a:t>10</a:t>
            </a:r>
            <a:r>
              <a:rPr lang="en-GB" sz="3500" baseline="30000" dirty="0"/>
              <a:t>th</a:t>
            </a:r>
            <a:r>
              <a:rPr lang="en-GB" sz="3500" dirty="0"/>
              <a:t> April 2019</a:t>
            </a:r>
          </a:p>
          <a:p>
            <a:r>
              <a:rPr lang="en-GB" sz="3500" dirty="0"/>
              <a:t>21</a:t>
            </a:r>
            <a:r>
              <a:rPr lang="en-GB" sz="3500" baseline="30000" dirty="0"/>
              <a:t>st</a:t>
            </a:r>
            <a:r>
              <a:rPr lang="en-GB" sz="3500" dirty="0"/>
              <a:t> May 2019</a:t>
            </a:r>
          </a:p>
          <a:p>
            <a:r>
              <a:rPr lang="en-GB" sz="3500" dirty="0"/>
              <a:t>23</a:t>
            </a:r>
            <a:r>
              <a:rPr lang="en-GB" sz="3500" baseline="30000" dirty="0"/>
              <a:t>rd</a:t>
            </a:r>
            <a:r>
              <a:rPr lang="en-GB" sz="3500" dirty="0"/>
              <a:t> May 2019</a:t>
            </a:r>
          </a:p>
          <a:p>
            <a:r>
              <a:rPr lang="en-GB" sz="3500" dirty="0"/>
              <a:t>24</a:t>
            </a:r>
            <a:r>
              <a:rPr lang="en-GB" sz="3500" baseline="30000" dirty="0"/>
              <a:t>th</a:t>
            </a:r>
            <a:r>
              <a:rPr lang="en-GB" sz="3500" dirty="0"/>
              <a:t> May 2019</a:t>
            </a:r>
          </a:p>
          <a:p>
            <a:r>
              <a:rPr lang="en-GB" sz="3500" dirty="0"/>
              <a:t>23</a:t>
            </a:r>
            <a:r>
              <a:rPr lang="en-GB" sz="3500" baseline="30000" dirty="0"/>
              <a:t>rd</a:t>
            </a:r>
            <a:r>
              <a:rPr lang="en-GB" sz="3500" dirty="0"/>
              <a:t> July 2019</a:t>
            </a:r>
          </a:p>
          <a:p>
            <a:r>
              <a:rPr lang="en-GB" sz="3500" dirty="0"/>
              <a:t>28</a:t>
            </a:r>
            <a:r>
              <a:rPr lang="en-GB" sz="3500" baseline="30000" dirty="0"/>
              <a:t>th</a:t>
            </a:r>
            <a:r>
              <a:rPr lang="en-GB" sz="3500" dirty="0"/>
              <a:t> Aug 2019</a:t>
            </a:r>
          </a:p>
          <a:p>
            <a:r>
              <a:rPr lang="en-GB" sz="3500" dirty="0"/>
              <a:t>4</a:t>
            </a:r>
            <a:r>
              <a:rPr lang="en-GB" sz="3500" baseline="30000" dirty="0"/>
              <a:t>th</a:t>
            </a:r>
            <a:r>
              <a:rPr lang="en-GB" sz="3500" dirty="0"/>
              <a:t> Sep 2019</a:t>
            </a:r>
          </a:p>
          <a:p>
            <a:r>
              <a:rPr lang="en-GB" sz="3500" dirty="0"/>
              <a:t>24</a:t>
            </a:r>
            <a:r>
              <a:rPr lang="en-GB" sz="3500" baseline="30000" dirty="0"/>
              <a:t>th</a:t>
            </a:r>
            <a:r>
              <a:rPr lang="en-GB" sz="3500" dirty="0"/>
              <a:t> Sep 2019</a:t>
            </a:r>
          </a:p>
          <a:p>
            <a:r>
              <a:rPr lang="en-GB" sz="3500" dirty="0"/>
              <a:t>25</a:t>
            </a:r>
            <a:r>
              <a:rPr lang="en-GB" sz="3500" baseline="30000" dirty="0"/>
              <a:t>th</a:t>
            </a:r>
            <a:r>
              <a:rPr lang="en-GB" sz="3500" dirty="0"/>
              <a:t> Sep 2019</a:t>
            </a:r>
          </a:p>
          <a:p>
            <a:endParaRPr lang="en-GB" sz="3500" dirty="0"/>
          </a:p>
          <a:p>
            <a:endParaRPr lang="en-GB" sz="3500" dirty="0"/>
          </a:p>
          <a:p>
            <a:endParaRPr lang="en-GB" sz="3500" dirty="0"/>
          </a:p>
          <a:p>
            <a:endParaRPr lang="en-GB" sz="3200" dirty="0"/>
          </a:p>
        </p:txBody>
      </p:sp>
    </p:spTree>
    <p:extLst>
      <p:ext uri="{BB962C8B-B14F-4D97-AF65-F5344CB8AC3E}">
        <p14:creationId xmlns:p14="http://schemas.microsoft.com/office/powerpoint/2010/main" val="2003966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3987" y="1"/>
            <a:ext cx="11172103" cy="914400"/>
          </a:xfrm>
        </p:spPr>
        <p:txBody>
          <a:bodyPr>
            <a:normAutofit fontScale="90000"/>
          </a:bodyPr>
          <a:lstStyle/>
          <a:p>
            <a:r>
              <a:rPr lang="en-GB" dirty="0"/>
              <a:t>Background Timeline                                  2013- 2017</a:t>
            </a:r>
          </a:p>
        </p:txBody>
      </p:sp>
      <p:sp>
        <p:nvSpPr>
          <p:cNvPr id="6" name="Content Placeholder 5"/>
          <p:cNvSpPr>
            <a:spLocks noGrp="1"/>
          </p:cNvSpPr>
          <p:nvPr>
            <p:ph sz="half" idx="2"/>
          </p:nvPr>
        </p:nvSpPr>
        <p:spPr>
          <a:xfrm>
            <a:off x="0" y="914400"/>
            <a:ext cx="5902036" cy="5715000"/>
          </a:xfrm>
        </p:spPr>
        <p:txBody>
          <a:bodyPr>
            <a:normAutofit fontScale="85000" lnSpcReduction="20000"/>
          </a:bodyPr>
          <a:lstStyle/>
          <a:p>
            <a:r>
              <a:rPr lang="en-GB" dirty="0"/>
              <a:t>Johnson makes a formal proposal to EU which would allow NI to remain under EU regulations</a:t>
            </a:r>
          </a:p>
          <a:p>
            <a:r>
              <a:rPr lang="en-GB" dirty="0"/>
              <a:t>Deal seen as overwhelmingly unlikely following a phone call between Johnson and the Chancellor of Germany Angela Merkel </a:t>
            </a:r>
          </a:p>
          <a:p>
            <a:r>
              <a:rPr lang="en-GB" dirty="0"/>
              <a:t>Parliament hosted a special session for MPs it was fifth time Parliament has sat on a Saturday in  80 years</a:t>
            </a:r>
          </a:p>
          <a:p>
            <a:r>
              <a:rPr lang="en-GB" dirty="0"/>
              <a:t>Johnson obliged by the Benn Act to send a letter to the EU requesting a 3 month extension.</a:t>
            </a:r>
          </a:p>
          <a:p>
            <a:r>
              <a:rPr lang="en-GB" dirty="0"/>
              <a:t>Parliament will dissolve for 5 weeks of campaigning</a:t>
            </a:r>
          </a:p>
          <a:p>
            <a:r>
              <a:rPr lang="en-GB" dirty="0"/>
              <a:t>General Election will be held </a:t>
            </a:r>
          </a:p>
          <a:p>
            <a:r>
              <a:rPr lang="en-GB" dirty="0"/>
              <a:t>New Brexit deadline unless Parliament passes Johnson’s Brexit Bill sooner</a:t>
            </a:r>
          </a:p>
        </p:txBody>
      </p:sp>
      <p:sp>
        <p:nvSpPr>
          <p:cNvPr id="8" name="Content Placeholder 7"/>
          <p:cNvSpPr>
            <a:spLocks noGrp="1"/>
          </p:cNvSpPr>
          <p:nvPr>
            <p:ph sz="quarter" idx="4"/>
          </p:nvPr>
        </p:nvSpPr>
        <p:spPr>
          <a:xfrm>
            <a:off x="7647707" y="914400"/>
            <a:ext cx="3678383" cy="6172200"/>
          </a:xfrm>
        </p:spPr>
        <p:txBody>
          <a:bodyPr>
            <a:normAutofit/>
          </a:bodyPr>
          <a:lstStyle/>
          <a:p>
            <a:r>
              <a:rPr lang="en-GB" sz="3500" dirty="0"/>
              <a:t>2</a:t>
            </a:r>
            <a:r>
              <a:rPr lang="en-GB" sz="3500" baseline="30000" dirty="0"/>
              <a:t>nd</a:t>
            </a:r>
            <a:r>
              <a:rPr lang="en-GB" sz="3500" dirty="0"/>
              <a:t> Oct 2019</a:t>
            </a:r>
          </a:p>
          <a:p>
            <a:pPr marL="0" indent="0">
              <a:buNone/>
            </a:pPr>
            <a:endParaRPr lang="en-GB" sz="3500" dirty="0"/>
          </a:p>
          <a:p>
            <a:r>
              <a:rPr lang="en-GB" sz="3500" dirty="0"/>
              <a:t>6</a:t>
            </a:r>
            <a:r>
              <a:rPr lang="en-GB" sz="3500" baseline="30000" dirty="0"/>
              <a:t>th</a:t>
            </a:r>
            <a:r>
              <a:rPr lang="en-GB" sz="3500" dirty="0"/>
              <a:t> Oct 2019</a:t>
            </a:r>
          </a:p>
          <a:p>
            <a:r>
              <a:rPr lang="en-GB" sz="3500" dirty="0"/>
              <a:t>19</a:t>
            </a:r>
            <a:r>
              <a:rPr lang="en-GB" sz="3500" baseline="30000" dirty="0"/>
              <a:t>th</a:t>
            </a:r>
            <a:r>
              <a:rPr lang="en-GB" sz="3500" dirty="0"/>
              <a:t> Oct 2019</a:t>
            </a:r>
          </a:p>
          <a:p>
            <a:r>
              <a:rPr lang="en-GB" sz="3500" dirty="0"/>
              <a:t>19</a:t>
            </a:r>
            <a:r>
              <a:rPr lang="en-GB" sz="3500" baseline="30000" dirty="0"/>
              <a:t>th</a:t>
            </a:r>
            <a:r>
              <a:rPr lang="en-GB" sz="3500" dirty="0"/>
              <a:t> Oct 2019</a:t>
            </a:r>
          </a:p>
          <a:p>
            <a:endParaRPr lang="en-GB" sz="3500" dirty="0"/>
          </a:p>
          <a:p>
            <a:r>
              <a:rPr lang="en-GB" sz="3500" dirty="0"/>
              <a:t>6</a:t>
            </a:r>
            <a:r>
              <a:rPr lang="en-GB" sz="3500" baseline="30000" dirty="0"/>
              <a:t>th</a:t>
            </a:r>
            <a:r>
              <a:rPr lang="en-GB" sz="3500" dirty="0"/>
              <a:t> Nov 2019</a:t>
            </a:r>
          </a:p>
          <a:p>
            <a:r>
              <a:rPr lang="en-GB" sz="3500" dirty="0"/>
              <a:t>12</a:t>
            </a:r>
            <a:r>
              <a:rPr lang="en-GB" sz="3500" baseline="30000" dirty="0"/>
              <a:t>th</a:t>
            </a:r>
            <a:r>
              <a:rPr lang="en-GB" sz="3500" dirty="0"/>
              <a:t> Dec 2019</a:t>
            </a:r>
          </a:p>
          <a:p>
            <a:r>
              <a:rPr lang="en-GB" sz="3500" dirty="0"/>
              <a:t>31</a:t>
            </a:r>
            <a:r>
              <a:rPr lang="en-GB" sz="3500" baseline="30000" dirty="0"/>
              <a:t>st</a:t>
            </a:r>
            <a:r>
              <a:rPr lang="en-GB" sz="3500" dirty="0"/>
              <a:t> Jan 2020</a:t>
            </a:r>
          </a:p>
          <a:p>
            <a:pPr marL="0" indent="0">
              <a:buNone/>
            </a:pPr>
            <a:endParaRPr lang="en-GB" sz="3500" dirty="0"/>
          </a:p>
          <a:p>
            <a:endParaRPr lang="en-GB" sz="3500" dirty="0"/>
          </a:p>
          <a:p>
            <a:endParaRPr lang="en-GB" sz="3500" dirty="0"/>
          </a:p>
          <a:p>
            <a:endParaRPr lang="en-GB" sz="3200" dirty="0"/>
          </a:p>
        </p:txBody>
      </p:sp>
    </p:spTree>
    <p:extLst>
      <p:ext uri="{BB962C8B-B14F-4D97-AF65-F5344CB8AC3E}">
        <p14:creationId xmlns:p14="http://schemas.microsoft.com/office/powerpoint/2010/main" val="2713709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977" y="-24063"/>
            <a:ext cx="6386512" cy="727075"/>
          </a:xfrm>
        </p:spPr>
        <p:txBody>
          <a:bodyPr>
            <a:normAutofit/>
          </a:bodyPr>
          <a:lstStyle/>
          <a:p>
            <a:r>
              <a:rPr lang="en-GB" sz="3600" dirty="0"/>
              <a:t>Let’s get right up to date </a:t>
            </a:r>
          </a:p>
        </p:txBody>
      </p:sp>
      <p:sp>
        <p:nvSpPr>
          <p:cNvPr id="6" name="Content Placeholder 5"/>
          <p:cNvSpPr>
            <a:spLocks noGrp="1"/>
          </p:cNvSpPr>
          <p:nvPr>
            <p:ph sz="quarter" idx="4"/>
          </p:nvPr>
        </p:nvSpPr>
        <p:spPr>
          <a:xfrm>
            <a:off x="46577" y="994567"/>
            <a:ext cx="9613900" cy="5358207"/>
          </a:xfrm>
        </p:spPr>
        <p:txBody>
          <a:bodyPr>
            <a:normAutofit fontScale="92500"/>
          </a:bodyPr>
          <a:lstStyle/>
          <a:p>
            <a:r>
              <a:rPr lang="en-GB" dirty="0">
                <a:solidFill>
                  <a:srgbClr val="FF0000"/>
                </a:solidFill>
              </a:rPr>
              <a:t>Theresa May put forward her proposed agreement to Parliament</a:t>
            </a:r>
          </a:p>
          <a:p>
            <a:pPr marL="0" indent="0">
              <a:buNone/>
            </a:pPr>
            <a:r>
              <a:rPr lang="en-GB" dirty="0">
                <a:solidFill>
                  <a:srgbClr val="FF0000"/>
                </a:solidFill>
              </a:rPr>
              <a:t>   Agreement gets rejected by Parliament x 3 </a:t>
            </a:r>
          </a:p>
          <a:p>
            <a:pPr marL="0" indent="0">
              <a:buNone/>
            </a:pPr>
            <a:r>
              <a:rPr lang="en-GB" dirty="0">
                <a:solidFill>
                  <a:srgbClr val="FF0000"/>
                </a:solidFill>
              </a:rPr>
              <a:t>   (Jan 2019-March 2019)</a:t>
            </a:r>
            <a:r>
              <a:rPr lang="en-GB" dirty="0">
                <a:solidFill>
                  <a:srgbClr val="FF0000"/>
                </a:solidFill>
                <a:hlinkClick r:id="rId2"/>
              </a:rPr>
              <a:t> </a:t>
            </a:r>
            <a:r>
              <a:rPr lang="en-GB" sz="1700" dirty="0">
                <a:hlinkClick r:id="rId2"/>
              </a:rPr>
              <a:t>https://www.theguardian.com/politics/video/2019/mar/29/mps-vote-against-theresa-mays-brexit-withdrawal-agreement-for-third-time-video</a:t>
            </a:r>
            <a:endParaRPr lang="en-GB" sz="1700" dirty="0"/>
          </a:p>
          <a:p>
            <a:r>
              <a:rPr lang="en-GB" dirty="0">
                <a:solidFill>
                  <a:srgbClr val="0070C0"/>
                </a:solidFill>
              </a:rPr>
              <a:t>Theresa May resigns       June 2019</a:t>
            </a:r>
          </a:p>
          <a:p>
            <a:r>
              <a:rPr lang="en-GB" sz="1800" dirty="0">
                <a:hlinkClick r:id="rId3"/>
              </a:rPr>
              <a:t>https://www.theguardian.com/politics/video/2019/may/24/theresa-may-resignation-speech-downing-street-video</a:t>
            </a:r>
            <a:endParaRPr lang="en-GB" sz="1800" dirty="0"/>
          </a:p>
          <a:p>
            <a:r>
              <a:rPr lang="en-GB" dirty="0">
                <a:solidFill>
                  <a:srgbClr val="FF0000"/>
                </a:solidFill>
              </a:rPr>
              <a:t>Boris Johnson wins leadership contest &amp; becomes PM July2019</a:t>
            </a:r>
          </a:p>
          <a:p>
            <a:r>
              <a:rPr lang="en-GB" sz="1800" dirty="0">
                <a:hlinkClick r:id="rId4"/>
              </a:rPr>
              <a:t>https://www.youtube.com/watch?v=rcv_c2wZlsE</a:t>
            </a:r>
            <a:endParaRPr lang="en-GB" sz="1800" dirty="0"/>
          </a:p>
          <a:p>
            <a:r>
              <a:rPr lang="en-GB" dirty="0">
                <a:solidFill>
                  <a:srgbClr val="0070C0"/>
                </a:solidFill>
              </a:rPr>
              <a:t>Boris Johnson asks Queen to suspend Parliament September 2019</a:t>
            </a:r>
          </a:p>
          <a:p>
            <a:r>
              <a:rPr lang="en-GB" dirty="0">
                <a:solidFill>
                  <a:srgbClr val="FF0000"/>
                </a:solidFill>
              </a:rPr>
              <a:t>Supreme Court decides decision unlawful September2019</a:t>
            </a:r>
          </a:p>
          <a:p>
            <a:r>
              <a:rPr lang="en-GB" sz="1800" dirty="0">
                <a:hlinkClick r:id="rId5"/>
              </a:rPr>
              <a:t>https://www.bbc.co.uk/newsround/49808774</a:t>
            </a:r>
            <a:endParaRPr lang="en-GB" sz="1800" dirty="0"/>
          </a:p>
          <a:p>
            <a:pPr marL="0" indent="0">
              <a:buNone/>
            </a:pPr>
            <a:r>
              <a:rPr lang="en-GB" sz="1800" dirty="0"/>
              <a:t> </a:t>
            </a:r>
          </a:p>
        </p:txBody>
      </p:sp>
      <p:pic>
        <p:nvPicPr>
          <p:cNvPr id="7" name="Picture 6"/>
          <p:cNvPicPr>
            <a:picLocks noChangeAspect="1"/>
          </p:cNvPicPr>
          <p:nvPr/>
        </p:nvPicPr>
        <p:blipFill>
          <a:blip r:embed="rId6"/>
          <a:stretch>
            <a:fillRect/>
          </a:stretch>
        </p:blipFill>
        <p:spPr>
          <a:xfrm>
            <a:off x="281056" y="42997"/>
            <a:ext cx="1130057" cy="632934"/>
          </a:xfrm>
          <a:prstGeom prst="rect">
            <a:avLst/>
          </a:prstGeom>
        </p:spPr>
      </p:pic>
      <p:pic>
        <p:nvPicPr>
          <p:cNvPr id="1028" name="Picture 4" descr="https://cdn1.theweek.co.uk/sites/theweek/files/styles/insert_main_wide_image/public/2019/09/boris_johnson_1.jpg?itok=0g76jhx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94750" y="3679468"/>
            <a:ext cx="2684296" cy="1510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a:stretch>
            <a:fillRect/>
          </a:stretch>
        </p:blipFill>
        <p:spPr>
          <a:xfrm>
            <a:off x="8569730" y="5531600"/>
            <a:ext cx="2088340" cy="1180366"/>
          </a:xfrm>
          <a:prstGeom prst="rect">
            <a:avLst/>
          </a:prstGeom>
        </p:spPr>
      </p:pic>
      <p:pic>
        <p:nvPicPr>
          <p:cNvPr id="1030" name="Picture 6" descr="https://cdn1.theweek.co.uk/sites/theweek/files/styles/insert_main_wide_image/public/2019/09/theresa_may.jpg?itok=5BZ7rib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07704" y="2073184"/>
            <a:ext cx="2658388" cy="14964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0"/>
          <a:stretch>
            <a:fillRect/>
          </a:stretch>
        </p:blipFill>
        <p:spPr>
          <a:xfrm>
            <a:off x="9437353" y="101600"/>
            <a:ext cx="2728739" cy="1535890"/>
          </a:xfrm>
          <a:prstGeom prst="rect">
            <a:avLst/>
          </a:prstGeom>
        </p:spPr>
      </p:pic>
      <p:pic>
        <p:nvPicPr>
          <p:cNvPr id="4" name="Picture 3"/>
          <p:cNvPicPr>
            <a:picLocks noChangeAspect="1"/>
          </p:cNvPicPr>
          <p:nvPr/>
        </p:nvPicPr>
        <p:blipFill>
          <a:blip r:embed="rId11"/>
          <a:stretch>
            <a:fillRect/>
          </a:stretch>
        </p:blipFill>
        <p:spPr>
          <a:xfrm>
            <a:off x="10703675" y="5410200"/>
            <a:ext cx="1356861" cy="1356861"/>
          </a:xfrm>
          <a:prstGeom prst="rect">
            <a:avLst/>
          </a:prstGeom>
        </p:spPr>
      </p:pic>
      <p:pic>
        <p:nvPicPr>
          <p:cNvPr id="5" name="Picture 4"/>
          <p:cNvPicPr>
            <a:picLocks noChangeAspect="1"/>
          </p:cNvPicPr>
          <p:nvPr/>
        </p:nvPicPr>
        <p:blipFill>
          <a:blip r:embed="rId12"/>
          <a:stretch>
            <a:fillRect/>
          </a:stretch>
        </p:blipFill>
        <p:spPr>
          <a:xfrm>
            <a:off x="5903665" y="5628019"/>
            <a:ext cx="2770974" cy="987528"/>
          </a:xfrm>
          <a:prstGeom prst="rect">
            <a:avLst/>
          </a:prstGeom>
        </p:spPr>
      </p:pic>
    </p:spTree>
    <p:extLst>
      <p:ext uri="{BB962C8B-B14F-4D97-AF65-F5344CB8AC3E}">
        <p14:creationId xmlns:p14="http://schemas.microsoft.com/office/powerpoint/2010/main" val="1704653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1889"/>
            <a:ext cx="8944303" cy="1019011"/>
          </a:xfrm>
        </p:spPr>
        <p:txBody>
          <a:bodyPr/>
          <a:lstStyle/>
          <a:p>
            <a:r>
              <a:rPr lang="en-GB" dirty="0" err="1"/>
              <a:t>Brexit</a:t>
            </a:r>
            <a:r>
              <a:rPr lang="en-GB" dirty="0"/>
              <a:t> letter</a:t>
            </a:r>
          </a:p>
        </p:txBody>
      </p:sp>
      <p:sp>
        <p:nvSpPr>
          <p:cNvPr id="3" name="Subtitle 2"/>
          <p:cNvSpPr>
            <a:spLocks noGrp="1"/>
          </p:cNvSpPr>
          <p:nvPr>
            <p:ph type="subTitle" idx="1"/>
          </p:nvPr>
        </p:nvSpPr>
        <p:spPr>
          <a:xfrm>
            <a:off x="131378" y="1410631"/>
            <a:ext cx="11729545" cy="1742471"/>
          </a:xfrm>
        </p:spPr>
        <p:txBody>
          <a:bodyPr>
            <a:noAutofit/>
          </a:bodyPr>
          <a:lstStyle/>
          <a:p>
            <a:r>
              <a:rPr lang="en-GB" sz="4000" dirty="0"/>
              <a:t>You can be as passionate in your viewpoint as you wish</a:t>
            </a:r>
          </a:p>
          <a:p>
            <a:endParaRPr lang="en-GB" sz="4000" dirty="0"/>
          </a:p>
          <a:p>
            <a:r>
              <a:rPr lang="en-GB" sz="4000" dirty="0"/>
              <a:t>Put over at least 3 points of view to support your view</a:t>
            </a:r>
          </a:p>
          <a:p>
            <a:endParaRPr lang="en-GB" sz="4000" dirty="0"/>
          </a:p>
          <a:p>
            <a:r>
              <a:rPr lang="en-GB" sz="4000" dirty="0"/>
              <a:t>Make the case to be listened to – it is your future!</a:t>
            </a:r>
          </a:p>
          <a:p>
            <a:endParaRPr lang="en-GB" sz="4000" dirty="0"/>
          </a:p>
          <a:p>
            <a:r>
              <a:rPr lang="en-GB" sz="4000" dirty="0"/>
              <a:t>What do you want the Prime minister to do?</a:t>
            </a:r>
          </a:p>
        </p:txBody>
      </p:sp>
      <p:pic>
        <p:nvPicPr>
          <p:cNvPr id="1026" name="Picture 2" descr="Image result for le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6776" y="141889"/>
            <a:ext cx="1662346" cy="13312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0587949" y="5003734"/>
            <a:ext cx="1432684" cy="1524132"/>
          </a:xfrm>
          <a:prstGeom prst="rect">
            <a:avLst/>
          </a:prstGeom>
        </p:spPr>
      </p:pic>
    </p:spTree>
    <p:extLst>
      <p:ext uri="{BB962C8B-B14F-4D97-AF65-F5344CB8AC3E}">
        <p14:creationId xmlns:p14="http://schemas.microsoft.com/office/powerpoint/2010/main" val="290209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5"/>
            <a:ext cx="10515600" cy="1325563"/>
          </a:xfrm>
        </p:spPr>
        <p:txBody>
          <a:bodyPr>
            <a:normAutofit/>
          </a:bodyPr>
          <a:lstStyle/>
          <a:p>
            <a:r>
              <a:rPr lang="en-GB" sz="5400" dirty="0"/>
              <a:t>What do you know about Brexit ?</a:t>
            </a:r>
            <a:endParaRPr lang="en-GB" sz="5400" dirty="0">
              <a:cs typeface="Calibri Light"/>
            </a:endParaRPr>
          </a:p>
        </p:txBody>
      </p:sp>
      <p:sp>
        <p:nvSpPr>
          <p:cNvPr id="6" name="Rectangle 5"/>
          <p:cNvSpPr/>
          <p:nvPr/>
        </p:nvSpPr>
        <p:spPr>
          <a:xfrm>
            <a:off x="3784600" y="2641600"/>
            <a:ext cx="4025899" cy="1200329"/>
          </a:xfrm>
          <a:prstGeom prst="rect">
            <a:avLst/>
          </a:prstGeom>
          <a:noFill/>
        </p:spPr>
        <p:txBody>
          <a:bodyPr wrap="square" lIns="91440" tIns="45720" rIns="91440" bIns="45720">
            <a:spAutoFit/>
          </a:body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t>
            </a:r>
            <a:r>
              <a:rPr lang="en-US" sz="7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R</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a:t>
            </a:r>
            <a:r>
              <a:rPr lang="en-US" sz="7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X</a:t>
            </a: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a:t>
            </a:r>
            <a:r>
              <a:rPr lang="en-US" sz="7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a:t>
            </a:r>
          </a:p>
        </p:txBody>
      </p:sp>
      <p:sp>
        <p:nvSpPr>
          <p:cNvPr id="7" name="Oval 6"/>
          <p:cNvSpPr/>
          <p:nvPr/>
        </p:nvSpPr>
        <p:spPr>
          <a:xfrm>
            <a:off x="3568700" y="2336800"/>
            <a:ext cx="4622800" cy="2159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5006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7975" y="111124"/>
            <a:ext cx="10515600" cy="1325563"/>
          </a:xfrm>
        </p:spPr>
        <p:txBody>
          <a:bodyPr>
            <a:normAutofit/>
          </a:bodyPr>
          <a:lstStyle/>
          <a:p>
            <a:r>
              <a:rPr lang="en-GB" sz="6000" dirty="0"/>
              <a:t>The importance of Brexit </a:t>
            </a:r>
          </a:p>
        </p:txBody>
      </p:sp>
      <p:sp>
        <p:nvSpPr>
          <p:cNvPr id="5" name="Content Placeholder 4"/>
          <p:cNvSpPr>
            <a:spLocks noGrp="1"/>
          </p:cNvSpPr>
          <p:nvPr>
            <p:ph idx="1"/>
          </p:nvPr>
        </p:nvSpPr>
        <p:spPr>
          <a:xfrm>
            <a:off x="647700" y="1330325"/>
            <a:ext cx="10515600" cy="4351338"/>
          </a:xfrm>
        </p:spPr>
        <p:txBody>
          <a:bodyPr>
            <a:normAutofit/>
          </a:bodyPr>
          <a:lstStyle/>
          <a:p>
            <a:r>
              <a:rPr lang="en-GB" dirty="0"/>
              <a:t>Learning Intentions</a:t>
            </a:r>
          </a:p>
          <a:p>
            <a:r>
              <a:rPr lang="en-GB" sz="3200" dirty="0"/>
              <a:t>To understand some key terms</a:t>
            </a:r>
          </a:p>
          <a:p>
            <a:r>
              <a:rPr lang="en-GB" sz="3200" dirty="0"/>
              <a:t>To understand why it is important</a:t>
            </a:r>
          </a:p>
          <a:p>
            <a:r>
              <a:rPr lang="en-GB" sz="3200" dirty="0"/>
              <a:t>To have enough information to form an opinion</a:t>
            </a:r>
          </a:p>
          <a:p>
            <a:r>
              <a:rPr lang="en-GB" sz="3200" dirty="0"/>
              <a:t>To be able to see both sides of the argument</a:t>
            </a:r>
          </a:p>
          <a:p>
            <a:pPr marL="0" indent="0">
              <a:buNone/>
            </a:pPr>
            <a:r>
              <a:rPr lang="en-GB" sz="3600" dirty="0"/>
              <a:t>               Remain                     v                         Leave  </a:t>
            </a:r>
          </a:p>
        </p:txBody>
      </p:sp>
      <p:sp>
        <p:nvSpPr>
          <p:cNvPr id="6" name="AutoShape 2" descr="Image result for brexit demonst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stretch>
            <a:fillRect/>
          </a:stretch>
        </p:blipFill>
        <p:spPr>
          <a:xfrm>
            <a:off x="8369300" y="111124"/>
            <a:ext cx="3730465" cy="1961503"/>
          </a:xfrm>
          <a:prstGeom prst="rect">
            <a:avLst/>
          </a:prstGeom>
        </p:spPr>
      </p:pic>
      <p:pic>
        <p:nvPicPr>
          <p:cNvPr id="8" name="Picture 7"/>
          <p:cNvPicPr>
            <a:picLocks noChangeAspect="1"/>
          </p:cNvPicPr>
          <p:nvPr/>
        </p:nvPicPr>
        <p:blipFill>
          <a:blip r:embed="rId4"/>
          <a:stretch>
            <a:fillRect/>
          </a:stretch>
        </p:blipFill>
        <p:spPr>
          <a:xfrm>
            <a:off x="155575" y="4757738"/>
            <a:ext cx="2466975" cy="1847850"/>
          </a:xfrm>
          <a:prstGeom prst="rect">
            <a:avLst/>
          </a:prstGeom>
        </p:spPr>
      </p:pic>
      <p:pic>
        <p:nvPicPr>
          <p:cNvPr id="9" name="Picture 8"/>
          <p:cNvPicPr>
            <a:picLocks noChangeAspect="1"/>
          </p:cNvPicPr>
          <p:nvPr/>
        </p:nvPicPr>
        <p:blipFill>
          <a:blip r:embed="rId5"/>
          <a:stretch>
            <a:fillRect/>
          </a:stretch>
        </p:blipFill>
        <p:spPr>
          <a:xfrm>
            <a:off x="2722608" y="4757738"/>
            <a:ext cx="2864168" cy="1847850"/>
          </a:xfrm>
          <a:prstGeom prst="rect">
            <a:avLst/>
          </a:prstGeom>
        </p:spPr>
      </p:pic>
      <p:pic>
        <p:nvPicPr>
          <p:cNvPr id="10" name="Picture 9"/>
          <p:cNvPicPr>
            <a:picLocks noChangeAspect="1"/>
          </p:cNvPicPr>
          <p:nvPr/>
        </p:nvPicPr>
        <p:blipFill>
          <a:blip r:embed="rId6"/>
          <a:stretch>
            <a:fillRect/>
          </a:stretch>
        </p:blipFill>
        <p:spPr>
          <a:xfrm>
            <a:off x="6436248" y="4757738"/>
            <a:ext cx="2466975" cy="1847850"/>
          </a:xfrm>
          <a:prstGeom prst="rect">
            <a:avLst/>
          </a:prstGeom>
        </p:spPr>
      </p:pic>
      <p:pic>
        <p:nvPicPr>
          <p:cNvPr id="11" name="Picture 10"/>
          <p:cNvPicPr>
            <a:picLocks noChangeAspect="1"/>
          </p:cNvPicPr>
          <p:nvPr/>
        </p:nvPicPr>
        <p:blipFill>
          <a:blip r:embed="rId7"/>
          <a:stretch>
            <a:fillRect/>
          </a:stretch>
        </p:blipFill>
        <p:spPr>
          <a:xfrm>
            <a:off x="9073086" y="4757738"/>
            <a:ext cx="3118914" cy="1847850"/>
          </a:xfrm>
          <a:prstGeom prst="rect">
            <a:avLst/>
          </a:prstGeom>
        </p:spPr>
      </p:pic>
      <p:pic>
        <p:nvPicPr>
          <p:cNvPr id="2" name="Picture 1"/>
          <p:cNvPicPr>
            <a:picLocks noChangeAspect="1"/>
          </p:cNvPicPr>
          <p:nvPr/>
        </p:nvPicPr>
        <p:blipFill>
          <a:blip r:embed="rId8"/>
          <a:stretch>
            <a:fillRect/>
          </a:stretch>
        </p:blipFill>
        <p:spPr>
          <a:xfrm>
            <a:off x="9871075" y="2272182"/>
            <a:ext cx="1905000" cy="2286000"/>
          </a:xfrm>
          <a:prstGeom prst="rect">
            <a:avLst/>
          </a:prstGeom>
        </p:spPr>
      </p:pic>
    </p:spTree>
    <p:extLst>
      <p:ext uri="{BB962C8B-B14F-4D97-AF65-F5344CB8AC3E}">
        <p14:creationId xmlns:p14="http://schemas.microsoft.com/office/powerpoint/2010/main" val="2416705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854949" y="4240047"/>
            <a:ext cx="1847850" cy="2466975"/>
          </a:xfrm>
          <a:prstGeom prst="rect">
            <a:avLst/>
          </a:prstGeom>
        </p:spPr>
      </p:pic>
      <p:sp>
        <p:nvSpPr>
          <p:cNvPr id="2" name="Title 1"/>
          <p:cNvSpPr>
            <a:spLocks noGrp="1"/>
          </p:cNvSpPr>
          <p:nvPr>
            <p:ph type="title"/>
          </p:nvPr>
        </p:nvSpPr>
        <p:spPr>
          <a:xfrm>
            <a:off x="729962" y="152833"/>
            <a:ext cx="2324965" cy="519545"/>
          </a:xfrm>
        </p:spPr>
        <p:txBody>
          <a:bodyPr>
            <a:normAutofit fontScale="90000"/>
          </a:bodyPr>
          <a:lstStyle/>
          <a:p>
            <a:r>
              <a:rPr lang="en-GB" dirty="0"/>
              <a:t>Key Terms</a:t>
            </a:r>
          </a:p>
        </p:txBody>
      </p:sp>
      <p:sp>
        <p:nvSpPr>
          <p:cNvPr id="7" name="TextBox 6"/>
          <p:cNvSpPr txBox="1"/>
          <p:nvPr/>
        </p:nvSpPr>
        <p:spPr>
          <a:xfrm>
            <a:off x="729962" y="412605"/>
            <a:ext cx="8972837" cy="6247864"/>
          </a:xfrm>
          <a:prstGeom prst="rect">
            <a:avLst/>
          </a:prstGeom>
          <a:noFill/>
        </p:spPr>
        <p:txBody>
          <a:bodyPr wrap="square" rtlCol="0">
            <a:spAutoFit/>
          </a:bodyPr>
          <a:lstStyle/>
          <a:p>
            <a:endParaRPr lang="en-GB" sz="4000" dirty="0"/>
          </a:p>
          <a:p>
            <a:r>
              <a:rPr lang="en-GB" sz="4000" dirty="0">
                <a:hlinkClick r:id="rId4"/>
              </a:rPr>
              <a:t>BREXIT</a:t>
            </a:r>
            <a:endParaRPr lang="en-GB" sz="4000" dirty="0"/>
          </a:p>
          <a:p>
            <a:r>
              <a:rPr lang="en-GB" sz="4000" dirty="0"/>
              <a:t>European Union   Hard Brexit</a:t>
            </a:r>
          </a:p>
          <a:p>
            <a:r>
              <a:rPr lang="en-GB" sz="4000" dirty="0"/>
              <a:t>Soft Brexit              Sovereignty   </a:t>
            </a:r>
          </a:p>
          <a:p>
            <a:r>
              <a:rPr lang="en-GB" sz="4000" dirty="0"/>
              <a:t>Article 50                Irish border</a:t>
            </a:r>
          </a:p>
          <a:p>
            <a:r>
              <a:rPr lang="en-GB" sz="4000" dirty="0"/>
              <a:t>Referendum          People’s Vote </a:t>
            </a:r>
          </a:p>
          <a:p>
            <a:r>
              <a:rPr lang="en-GB" sz="4000" dirty="0"/>
              <a:t>Majority                 UKIP</a:t>
            </a:r>
          </a:p>
          <a:p>
            <a:r>
              <a:rPr lang="en-GB" sz="4000" dirty="0"/>
              <a:t>Turnout                   Single market</a:t>
            </a:r>
          </a:p>
          <a:p>
            <a:r>
              <a:rPr lang="en-GB" sz="4000" dirty="0"/>
              <a:t>Alliance                   Back Stop</a:t>
            </a:r>
          </a:p>
          <a:p>
            <a:r>
              <a:rPr lang="en-GB" sz="4000" dirty="0"/>
              <a:t>Immigration</a:t>
            </a:r>
          </a:p>
        </p:txBody>
      </p:sp>
      <p:pic>
        <p:nvPicPr>
          <p:cNvPr id="8" name="Picture 7"/>
          <p:cNvPicPr>
            <a:picLocks noChangeAspect="1"/>
          </p:cNvPicPr>
          <p:nvPr/>
        </p:nvPicPr>
        <p:blipFill>
          <a:blip r:embed="rId5"/>
          <a:stretch>
            <a:fillRect/>
          </a:stretch>
        </p:blipFill>
        <p:spPr>
          <a:xfrm>
            <a:off x="10058072" y="4745461"/>
            <a:ext cx="1714720" cy="1143147"/>
          </a:xfrm>
          <a:prstGeom prst="rect">
            <a:avLst/>
          </a:prstGeom>
        </p:spPr>
      </p:pic>
      <p:sp>
        <p:nvSpPr>
          <p:cNvPr id="3" name="Rectangle 2"/>
          <p:cNvSpPr/>
          <p:nvPr/>
        </p:nvSpPr>
        <p:spPr>
          <a:xfrm>
            <a:off x="3863254" y="227939"/>
            <a:ext cx="4516493" cy="369332"/>
          </a:xfrm>
          <a:prstGeom prst="rect">
            <a:avLst/>
          </a:prstGeom>
        </p:spPr>
        <p:txBody>
          <a:bodyPr wrap="none">
            <a:spAutoFit/>
          </a:bodyPr>
          <a:lstStyle/>
          <a:p>
            <a:r>
              <a:rPr lang="en-GB" dirty="0"/>
              <a:t>https://www.bbc.co.uk/newsround/38637145</a:t>
            </a:r>
          </a:p>
        </p:txBody>
      </p:sp>
      <p:pic>
        <p:nvPicPr>
          <p:cNvPr id="5" name="Picture 4"/>
          <p:cNvPicPr>
            <a:picLocks noChangeAspect="1"/>
          </p:cNvPicPr>
          <p:nvPr/>
        </p:nvPicPr>
        <p:blipFill>
          <a:blip r:embed="rId6"/>
          <a:stretch>
            <a:fillRect/>
          </a:stretch>
        </p:blipFill>
        <p:spPr>
          <a:xfrm>
            <a:off x="9181767" y="227939"/>
            <a:ext cx="2591025" cy="1761897"/>
          </a:xfrm>
          <a:prstGeom prst="rect">
            <a:avLst/>
          </a:prstGeom>
        </p:spPr>
      </p:pic>
      <p:pic>
        <p:nvPicPr>
          <p:cNvPr id="1026" name="Picture 2" descr="Oxford English Dictiona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81767" y="2296161"/>
            <a:ext cx="2899352" cy="163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366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645"/>
            <a:ext cx="4546599" cy="1325563"/>
          </a:xfrm>
        </p:spPr>
        <p:txBody>
          <a:bodyPr>
            <a:normAutofit fontScale="90000"/>
          </a:bodyPr>
          <a:lstStyle/>
          <a:p>
            <a:r>
              <a:rPr lang="en-GB" sz="5400" dirty="0"/>
              <a:t>What is the EU? </a:t>
            </a:r>
          </a:p>
        </p:txBody>
      </p:sp>
      <p:sp>
        <p:nvSpPr>
          <p:cNvPr id="3" name="Content Placeholder 2"/>
          <p:cNvSpPr>
            <a:spLocks noGrp="1"/>
          </p:cNvSpPr>
          <p:nvPr>
            <p:ph idx="1"/>
          </p:nvPr>
        </p:nvSpPr>
        <p:spPr>
          <a:xfrm>
            <a:off x="4527549" y="358898"/>
            <a:ext cx="7303559" cy="683594"/>
          </a:xfrm>
        </p:spPr>
        <p:txBody>
          <a:bodyPr>
            <a:normAutofit fontScale="92500"/>
          </a:bodyPr>
          <a:lstStyle/>
          <a:p>
            <a:r>
              <a:rPr lang="en-GB" dirty="0">
                <a:hlinkClick r:id="rId3"/>
              </a:rPr>
              <a:t>https://www.youtube.com/watch?v=p9ptBaL3_ns</a:t>
            </a:r>
            <a:endParaRPr lang="en-GB" dirty="0"/>
          </a:p>
        </p:txBody>
      </p:sp>
      <p:pic>
        <p:nvPicPr>
          <p:cNvPr id="4" name="Picture 3"/>
          <p:cNvPicPr>
            <a:picLocks noChangeAspect="1"/>
          </p:cNvPicPr>
          <p:nvPr/>
        </p:nvPicPr>
        <p:blipFill>
          <a:blip r:embed="rId4"/>
          <a:stretch>
            <a:fillRect/>
          </a:stretch>
        </p:blipFill>
        <p:spPr>
          <a:xfrm>
            <a:off x="10385375" y="948713"/>
            <a:ext cx="1445733" cy="983098"/>
          </a:xfrm>
          <a:prstGeom prst="rect">
            <a:avLst/>
          </a:prstGeom>
        </p:spPr>
      </p:pic>
      <p:sp>
        <p:nvSpPr>
          <p:cNvPr id="5" name="TextBox 4"/>
          <p:cNvSpPr txBox="1"/>
          <p:nvPr/>
        </p:nvSpPr>
        <p:spPr>
          <a:xfrm>
            <a:off x="232832" y="1042492"/>
            <a:ext cx="11959168" cy="5909310"/>
          </a:xfrm>
          <a:prstGeom prst="rect">
            <a:avLst/>
          </a:prstGeom>
          <a:noFill/>
        </p:spPr>
        <p:txBody>
          <a:bodyPr wrap="square" rtlCol="0">
            <a:spAutoFit/>
          </a:bodyPr>
          <a:lstStyle/>
          <a:p>
            <a:r>
              <a:rPr lang="en-GB" sz="5400" dirty="0"/>
              <a:t>Q1.The EU has its own</a:t>
            </a:r>
          </a:p>
          <a:p>
            <a:r>
              <a:rPr lang="en-GB" sz="5400" dirty="0"/>
              <a:t>         p________                                                </a:t>
            </a:r>
          </a:p>
          <a:p>
            <a:r>
              <a:rPr lang="en-GB" sz="5400" dirty="0"/>
              <a:t>         a ____</a:t>
            </a:r>
          </a:p>
          <a:p>
            <a:r>
              <a:rPr lang="en-GB" sz="5400" dirty="0"/>
              <a:t>         m______</a:t>
            </a:r>
          </a:p>
          <a:p>
            <a:endParaRPr lang="en-GB" sz="5400" dirty="0"/>
          </a:p>
          <a:p>
            <a:r>
              <a:rPr lang="en-GB" sz="5400" dirty="0"/>
              <a:t>Q2.The idea of the EU was to help countries …</a:t>
            </a:r>
          </a:p>
        </p:txBody>
      </p:sp>
      <p:pic>
        <p:nvPicPr>
          <p:cNvPr id="6" name="Picture 5"/>
          <p:cNvPicPr>
            <a:picLocks noChangeAspect="1"/>
          </p:cNvPicPr>
          <p:nvPr/>
        </p:nvPicPr>
        <p:blipFill>
          <a:blip r:embed="rId5"/>
          <a:stretch>
            <a:fillRect/>
          </a:stretch>
        </p:blipFill>
        <p:spPr>
          <a:xfrm rot="243137">
            <a:off x="8502163" y="2608708"/>
            <a:ext cx="1786283" cy="1847248"/>
          </a:xfrm>
          <a:prstGeom prst="rect">
            <a:avLst/>
          </a:prstGeom>
        </p:spPr>
      </p:pic>
    </p:spTree>
    <p:extLst>
      <p:ext uri="{BB962C8B-B14F-4D97-AF65-F5344CB8AC3E}">
        <p14:creationId xmlns:p14="http://schemas.microsoft.com/office/powerpoint/2010/main" val="386538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288925"/>
            <a:ext cx="10515600" cy="4351338"/>
          </a:xfrm>
        </p:spPr>
        <p:txBody>
          <a:bodyPr/>
          <a:lstStyle/>
          <a:p>
            <a:pPr marL="0" indent="0">
              <a:buNone/>
            </a:pPr>
            <a:r>
              <a:rPr lang="en-GB" dirty="0"/>
              <a:t>Britain’s exit from the European Union (EU) has become known as Brexit. </a:t>
            </a:r>
          </a:p>
          <a:p>
            <a:pPr marL="0" indent="0">
              <a:buNone/>
            </a:pPr>
            <a:r>
              <a:rPr lang="en-GB" b="1" dirty="0"/>
              <a:t>Brexit</a:t>
            </a:r>
            <a:r>
              <a:rPr lang="en-GB" dirty="0"/>
              <a:t> is now a real word and is in the dictionary with the definition </a:t>
            </a:r>
          </a:p>
          <a:p>
            <a:pPr marL="0" indent="0">
              <a:buNone/>
            </a:pPr>
            <a:r>
              <a:rPr lang="en-GB" i="1" dirty="0"/>
              <a:t>the withdrawal of the United Kingdom from the European Union</a:t>
            </a:r>
          </a:p>
          <a:p>
            <a:pPr marL="0" indent="0">
              <a:buNone/>
            </a:pPr>
            <a:endParaRPr lang="en-GB" i="1" dirty="0"/>
          </a:p>
          <a:p>
            <a:pPr marL="0" indent="0">
              <a:buNone/>
            </a:pPr>
            <a:r>
              <a:rPr lang="en-GB" dirty="0"/>
              <a:t>The whole world is watching the UK to see what happens next, it has made the news in many countries, not just the EU’s 28 member states.</a:t>
            </a:r>
          </a:p>
          <a:p>
            <a:pPr marL="0" indent="0">
              <a:buNone/>
            </a:pPr>
            <a:endParaRPr lang="en-GB" dirty="0"/>
          </a:p>
          <a:p>
            <a:pPr marL="0" indent="0">
              <a:buNone/>
            </a:pPr>
            <a:r>
              <a:rPr lang="en-GB" dirty="0"/>
              <a:t>Q.  How many member states can you list ? You have 3 mins </a:t>
            </a:r>
          </a:p>
        </p:txBody>
      </p:sp>
      <p:pic>
        <p:nvPicPr>
          <p:cNvPr id="4" name="Picture 3"/>
          <p:cNvPicPr>
            <a:picLocks noChangeAspect="1"/>
          </p:cNvPicPr>
          <p:nvPr/>
        </p:nvPicPr>
        <p:blipFill>
          <a:blip r:embed="rId3"/>
          <a:stretch>
            <a:fillRect/>
          </a:stretch>
        </p:blipFill>
        <p:spPr>
          <a:xfrm>
            <a:off x="6197600" y="5067300"/>
            <a:ext cx="2857500" cy="1600200"/>
          </a:xfrm>
          <a:prstGeom prst="rect">
            <a:avLst/>
          </a:prstGeom>
        </p:spPr>
      </p:pic>
      <p:pic>
        <p:nvPicPr>
          <p:cNvPr id="5" name="Picture 4"/>
          <p:cNvPicPr>
            <a:picLocks noChangeAspect="1"/>
          </p:cNvPicPr>
          <p:nvPr/>
        </p:nvPicPr>
        <p:blipFill>
          <a:blip r:embed="rId4"/>
          <a:stretch>
            <a:fillRect/>
          </a:stretch>
        </p:blipFill>
        <p:spPr>
          <a:xfrm>
            <a:off x="139700" y="5067300"/>
            <a:ext cx="2857500" cy="1600200"/>
          </a:xfrm>
          <a:prstGeom prst="rect">
            <a:avLst/>
          </a:prstGeom>
        </p:spPr>
      </p:pic>
      <p:pic>
        <p:nvPicPr>
          <p:cNvPr id="6" name="Picture 5"/>
          <p:cNvPicPr>
            <a:picLocks noChangeAspect="1"/>
          </p:cNvPicPr>
          <p:nvPr/>
        </p:nvPicPr>
        <p:blipFill>
          <a:blip r:embed="rId5"/>
          <a:stretch>
            <a:fillRect/>
          </a:stretch>
        </p:blipFill>
        <p:spPr>
          <a:xfrm>
            <a:off x="3168650" y="5067300"/>
            <a:ext cx="2857500" cy="1600200"/>
          </a:xfrm>
          <a:prstGeom prst="rect">
            <a:avLst/>
          </a:prstGeom>
        </p:spPr>
      </p:pic>
      <p:pic>
        <p:nvPicPr>
          <p:cNvPr id="7" name="Picture 6"/>
          <p:cNvPicPr>
            <a:picLocks noChangeAspect="1"/>
          </p:cNvPicPr>
          <p:nvPr/>
        </p:nvPicPr>
        <p:blipFill>
          <a:blip r:embed="rId6"/>
          <a:stretch>
            <a:fillRect/>
          </a:stretch>
        </p:blipFill>
        <p:spPr>
          <a:xfrm>
            <a:off x="9226550" y="5067300"/>
            <a:ext cx="2847975" cy="1600200"/>
          </a:xfrm>
          <a:prstGeom prst="rect">
            <a:avLst/>
          </a:prstGeom>
        </p:spPr>
      </p:pic>
      <p:pic>
        <p:nvPicPr>
          <p:cNvPr id="8" name="Picture 7"/>
          <p:cNvPicPr>
            <a:picLocks noChangeAspect="1"/>
          </p:cNvPicPr>
          <p:nvPr/>
        </p:nvPicPr>
        <p:blipFill>
          <a:blip r:embed="rId7"/>
          <a:stretch>
            <a:fillRect/>
          </a:stretch>
        </p:blipFill>
        <p:spPr>
          <a:xfrm>
            <a:off x="10158750" y="0"/>
            <a:ext cx="1915775" cy="1220369"/>
          </a:xfrm>
          <a:prstGeom prst="rect">
            <a:avLst/>
          </a:prstGeom>
        </p:spPr>
      </p:pic>
      <p:pic>
        <p:nvPicPr>
          <p:cNvPr id="9" name="Picture 8"/>
          <p:cNvPicPr>
            <a:picLocks noChangeAspect="1"/>
          </p:cNvPicPr>
          <p:nvPr/>
        </p:nvPicPr>
        <p:blipFill>
          <a:blip r:embed="rId8"/>
          <a:stretch>
            <a:fillRect/>
          </a:stretch>
        </p:blipFill>
        <p:spPr>
          <a:xfrm>
            <a:off x="304800" y="3706868"/>
            <a:ext cx="561975" cy="933395"/>
          </a:xfrm>
          <a:prstGeom prst="rect">
            <a:avLst/>
          </a:prstGeom>
        </p:spPr>
      </p:pic>
    </p:spTree>
    <p:extLst>
      <p:ext uri="{BB962C8B-B14F-4D97-AF65-F5344CB8AC3E}">
        <p14:creationId xmlns:p14="http://schemas.microsoft.com/office/powerpoint/2010/main" val="11546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8" y="314330"/>
            <a:ext cx="8420100" cy="944563"/>
          </a:xfrm>
        </p:spPr>
        <p:txBody>
          <a:bodyPr/>
          <a:lstStyle/>
          <a:p>
            <a:r>
              <a:rPr lang="en-GB" dirty="0"/>
              <a:t>Members of the European Union</a:t>
            </a:r>
          </a:p>
        </p:txBody>
      </p:sp>
      <p:pic>
        <p:nvPicPr>
          <p:cNvPr id="5" name="Picture 4"/>
          <p:cNvPicPr>
            <a:picLocks noChangeAspect="1"/>
          </p:cNvPicPr>
          <p:nvPr/>
        </p:nvPicPr>
        <p:blipFill rotWithShape="1">
          <a:blip r:embed="rId3"/>
          <a:srcRect l="3629" t="30978" r="59185" b="30000"/>
          <a:stretch/>
        </p:blipFill>
        <p:spPr>
          <a:xfrm>
            <a:off x="428777" y="1629888"/>
            <a:ext cx="5956300" cy="5000410"/>
          </a:xfrm>
          <a:prstGeom prst="rect">
            <a:avLst/>
          </a:prstGeom>
          <a:ln>
            <a:solidFill>
              <a:schemeClr val="tx2"/>
            </a:solidFill>
          </a:ln>
        </p:spPr>
      </p:pic>
      <p:sp>
        <p:nvSpPr>
          <p:cNvPr id="7" name="Rectangle 6"/>
          <p:cNvSpPr/>
          <p:nvPr/>
        </p:nvSpPr>
        <p:spPr>
          <a:xfrm>
            <a:off x="6604000" y="1485900"/>
            <a:ext cx="5588000" cy="5262979"/>
          </a:xfrm>
          <a:prstGeom prst="rect">
            <a:avLst/>
          </a:prstGeom>
        </p:spPr>
        <p:txBody>
          <a:bodyPr wrap="square">
            <a:spAutoFit/>
          </a:bodyPr>
          <a:lstStyle/>
          <a:p>
            <a:r>
              <a:rPr lang="en-GB" sz="2400" b="1" dirty="0"/>
              <a:t>Austria  	   Italy</a:t>
            </a:r>
          </a:p>
          <a:p>
            <a:r>
              <a:rPr lang="en-GB" sz="2400" b="1" dirty="0"/>
              <a:t>Belgium	  Latvia</a:t>
            </a:r>
          </a:p>
          <a:p>
            <a:r>
              <a:rPr lang="en-GB" sz="2400" b="1" dirty="0"/>
              <a:t>Bulgaria	  Lithuania</a:t>
            </a:r>
          </a:p>
          <a:p>
            <a:r>
              <a:rPr lang="en-GB" sz="2400" b="1" dirty="0"/>
              <a:t>Croatia	               Luxembourg</a:t>
            </a:r>
          </a:p>
          <a:p>
            <a:r>
              <a:rPr lang="en-GB" sz="2400" b="1" dirty="0"/>
              <a:t>Cyprus	               Malta</a:t>
            </a:r>
          </a:p>
          <a:p>
            <a:r>
              <a:rPr lang="en-GB" sz="2400" b="1" dirty="0"/>
              <a:t>Czech Republic Netherlands</a:t>
            </a:r>
          </a:p>
          <a:p>
            <a:r>
              <a:rPr lang="en-GB" sz="2400" b="1" dirty="0"/>
              <a:t>Denmark           Poland</a:t>
            </a:r>
          </a:p>
          <a:p>
            <a:r>
              <a:rPr lang="en-GB" sz="2400" b="1" dirty="0"/>
              <a:t>Estonia	 Portugal</a:t>
            </a:r>
          </a:p>
          <a:p>
            <a:r>
              <a:rPr lang="en-GB" sz="2400" b="1" dirty="0"/>
              <a:t>Finland 	 Romania</a:t>
            </a:r>
          </a:p>
          <a:p>
            <a:r>
              <a:rPr lang="en-GB" sz="2400" b="1" dirty="0"/>
              <a:t>France	              Slovakia</a:t>
            </a:r>
          </a:p>
          <a:p>
            <a:r>
              <a:rPr lang="en-GB" sz="2400" b="1" dirty="0"/>
              <a:t>Germany          Slovenia</a:t>
            </a:r>
          </a:p>
          <a:p>
            <a:r>
              <a:rPr lang="en-GB" sz="2400" b="1" dirty="0"/>
              <a:t>Greece	              Spain</a:t>
            </a:r>
          </a:p>
          <a:p>
            <a:r>
              <a:rPr lang="en-GB" sz="2400" b="1" dirty="0"/>
              <a:t>Hungary	Sweden</a:t>
            </a:r>
          </a:p>
          <a:p>
            <a:r>
              <a:rPr lang="en-GB" sz="2400" b="1" dirty="0"/>
              <a:t>Ireland	             United Kingdom</a:t>
            </a:r>
          </a:p>
        </p:txBody>
      </p:sp>
      <p:pic>
        <p:nvPicPr>
          <p:cNvPr id="8" name="Picture 7"/>
          <p:cNvPicPr>
            <a:picLocks noChangeAspect="1"/>
          </p:cNvPicPr>
          <p:nvPr/>
        </p:nvPicPr>
        <p:blipFill>
          <a:blip r:embed="rId4"/>
          <a:stretch>
            <a:fillRect/>
          </a:stretch>
        </p:blipFill>
        <p:spPr>
          <a:xfrm>
            <a:off x="9880826" y="62974"/>
            <a:ext cx="2138277" cy="1422926"/>
          </a:xfrm>
          <a:prstGeom prst="rect">
            <a:avLst/>
          </a:prstGeom>
        </p:spPr>
      </p:pic>
    </p:spTree>
    <p:extLst>
      <p:ext uri="{BB962C8B-B14F-4D97-AF65-F5344CB8AC3E}">
        <p14:creationId xmlns:p14="http://schemas.microsoft.com/office/powerpoint/2010/main" val="38982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8691" y="149297"/>
            <a:ext cx="9144000" cy="766763"/>
          </a:xfrm>
        </p:spPr>
        <p:txBody>
          <a:bodyPr>
            <a:normAutofit fontScale="90000"/>
          </a:bodyPr>
          <a:lstStyle/>
          <a:p>
            <a:r>
              <a:rPr lang="en-GB" dirty="0">
                <a:hlinkClick r:id="rId3"/>
              </a:rPr>
              <a:t>Important highlights</a:t>
            </a:r>
          </a:p>
        </p:txBody>
      </p:sp>
      <p:sp>
        <p:nvSpPr>
          <p:cNvPr id="5" name="Subtitle 4"/>
          <p:cNvSpPr>
            <a:spLocks noGrp="1"/>
          </p:cNvSpPr>
          <p:nvPr>
            <p:ph type="subTitle" idx="1"/>
          </p:nvPr>
        </p:nvSpPr>
        <p:spPr>
          <a:xfrm>
            <a:off x="0" y="1129001"/>
            <a:ext cx="12014200" cy="5728999"/>
          </a:xfrm>
        </p:spPr>
        <p:txBody>
          <a:bodyPr>
            <a:normAutofit/>
          </a:bodyPr>
          <a:lstStyle/>
          <a:p>
            <a:r>
              <a:rPr lang="en-GB" sz="3200" dirty="0">
                <a:hlinkClick r:id="rId3"/>
              </a:rPr>
              <a:t>Result</a:t>
            </a:r>
            <a:endParaRPr lang="en-GB" sz="3200" dirty="0"/>
          </a:p>
          <a:p>
            <a:r>
              <a:rPr lang="en-GB" sz="3200" dirty="0">
                <a:hlinkClick r:id="rId4"/>
              </a:rPr>
              <a:t>Resignation</a:t>
            </a:r>
          </a:p>
          <a:p>
            <a:endParaRPr lang="en-GB" sz="1800" dirty="0"/>
          </a:p>
        </p:txBody>
      </p:sp>
      <p:pic>
        <p:nvPicPr>
          <p:cNvPr id="6" name="Picture 5"/>
          <p:cNvPicPr>
            <a:picLocks noChangeAspect="1"/>
          </p:cNvPicPr>
          <p:nvPr/>
        </p:nvPicPr>
        <p:blipFill>
          <a:blip r:embed="rId5"/>
          <a:stretch>
            <a:fillRect/>
          </a:stretch>
        </p:blipFill>
        <p:spPr>
          <a:xfrm>
            <a:off x="6359233" y="3299006"/>
            <a:ext cx="5746484" cy="3228794"/>
          </a:xfrm>
          <a:prstGeom prst="rect">
            <a:avLst/>
          </a:prstGeom>
        </p:spPr>
      </p:pic>
      <p:pic>
        <p:nvPicPr>
          <p:cNvPr id="7" name="Picture 6"/>
          <p:cNvPicPr>
            <a:picLocks noChangeAspect="1"/>
          </p:cNvPicPr>
          <p:nvPr/>
        </p:nvPicPr>
        <p:blipFill>
          <a:blip r:embed="rId6"/>
          <a:stretch>
            <a:fillRect/>
          </a:stretch>
        </p:blipFill>
        <p:spPr>
          <a:xfrm>
            <a:off x="91517" y="3187700"/>
            <a:ext cx="6157879" cy="3448412"/>
          </a:xfrm>
          <a:prstGeom prst="rect">
            <a:avLst/>
          </a:prstGeom>
        </p:spPr>
      </p:pic>
      <p:pic>
        <p:nvPicPr>
          <p:cNvPr id="3" name="Picture 2"/>
          <p:cNvPicPr>
            <a:picLocks noChangeAspect="1"/>
          </p:cNvPicPr>
          <p:nvPr/>
        </p:nvPicPr>
        <p:blipFill>
          <a:blip r:embed="rId7"/>
          <a:stretch>
            <a:fillRect/>
          </a:stretch>
        </p:blipFill>
        <p:spPr>
          <a:xfrm>
            <a:off x="10428785" y="65353"/>
            <a:ext cx="1407615" cy="957178"/>
          </a:xfrm>
          <a:prstGeom prst="rect">
            <a:avLst/>
          </a:prstGeom>
        </p:spPr>
      </p:pic>
      <p:sp>
        <p:nvSpPr>
          <p:cNvPr id="4" name="Rectangle 3"/>
          <p:cNvSpPr/>
          <p:nvPr/>
        </p:nvSpPr>
        <p:spPr>
          <a:xfrm>
            <a:off x="223247" y="837865"/>
            <a:ext cx="5039906" cy="369332"/>
          </a:xfrm>
          <a:prstGeom prst="rect">
            <a:avLst/>
          </a:prstGeom>
        </p:spPr>
        <p:txBody>
          <a:bodyPr wrap="none">
            <a:spAutoFit/>
          </a:bodyPr>
          <a:lstStyle/>
          <a:p>
            <a:r>
              <a:rPr lang="en-GB" dirty="0">
                <a:hlinkClick r:id="rId8"/>
              </a:rPr>
              <a:t>https://www.youtube.com/watch?v=CF6gXybuwUU</a:t>
            </a:r>
            <a:endParaRPr lang="en-GB" dirty="0"/>
          </a:p>
        </p:txBody>
      </p:sp>
    </p:spTree>
    <p:extLst>
      <p:ext uri="{BB962C8B-B14F-4D97-AF65-F5344CB8AC3E}">
        <p14:creationId xmlns:p14="http://schemas.microsoft.com/office/powerpoint/2010/main" val="2912587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1166</TotalTime>
  <Words>2130</Words>
  <Application>Microsoft Office PowerPoint</Application>
  <PresentationFormat>Widescreen</PresentationFormat>
  <Paragraphs>369</Paragraphs>
  <Slides>25</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Calibri</vt:lpstr>
      <vt:lpstr>Calibri Light</vt:lpstr>
      <vt:lpstr>proxima-nova-alt</vt:lpstr>
      <vt:lpstr>Tahoma</vt:lpstr>
      <vt:lpstr>Office Theme</vt:lpstr>
      <vt:lpstr>1_Office Theme</vt:lpstr>
      <vt:lpstr>2_Office Theme</vt:lpstr>
      <vt:lpstr>PowerPoint Presentation</vt:lpstr>
      <vt:lpstr>PowerPoint Presentation</vt:lpstr>
      <vt:lpstr>What do you know about Brexit ?</vt:lpstr>
      <vt:lpstr>The importance of Brexit </vt:lpstr>
      <vt:lpstr>Key Terms</vt:lpstr>
      <vt:lpstr>What is the EU? </vt:lpstr>
      <vt:lpstr>PowerPoint Presentation</vt:lpstr>
      <vt:lpstr>Members of the European Union</vt:lpstr>
      <vt:lpstr>Important highlights</vt:lpstr>
      <vt:lpstr>Using the EU referendum results</vt:lpstr>
      <vt:lpstr>PowerPoint Presentation</vt:lpstr>
      <vt:lpstr>PowerPoint Presentation</vt:lpstr>
      <vt:lpstr>PowerPoint Presentation</vt:lpstr>
      <vt:lpstr>PowerPoint Presentation</vt:lpstr>
      <vt:lpstr>Make a table in your Jotters</vt:lpstr>
      <vt:lpstr>Class Survey</vt:lpstr>
      <vt:lpstr>Possible Qs</vt:lpstr>
      <vt:lpstr>PowerPoint Presentation</vt:lpstr>
      <vt:lpstr>Create a timeline -part 1 </vt:lpstr>
      <vt:lpstr>Timeline   2013- 2017</vt:lpstr>
      <vt:lpstr>Background Timeline                                  2013- 2017</vt:lpstr>
      <vt:lpstr>Background Timeline                                  2013- 2017</vt:lpstr>
      <vt:lpstr>Background Timeline                                  2013- 2017</vt:lpstr>
      <vt:lpstr>Let’s get right up to date </vt:lpstr>
      <vt:lpstr>Brexit letter</vt:lpstr>
    </vt:vector>
  </TitlesOfParts>
  <Company>North Lanarkshire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Brexit</dc:title>
  <dc:creator>Angela McNeill</dc:creator>
  <cp:lastModifiedBy>Angela McNeill</cp:lastModifiedBy>
  <cp:revision>98</cp:revision>
  <dcterms:created xsi:type="dcterms:W3CDTF">2019-01-21T13:38:50Z</dcterms:created>
  <dcterms:modified xsi:type="dcterms:W3CDTF">2020-03-26T22:26:21Z</dcterms:modified>
</cp:coreProperties>
</file>