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0" r:id="rId7"/>
    <p:sldId id="294" r:id="rId8"/>
    <p:sldId id="261" r:id="rId9"/>
    <p:sldId id="262" r:id="rId10"/>
    <p:sldId id="265" r:id="rId11"/>
    <p:sldId id="295" r:id="rId12"/>
    <p:sldId id="266" r:id="rId13"/>
    <p:sldId id="267" r:id="rId14"/>
    <p:sldId id="264" r:id="rId15"/>
    <p:sldId id="268" r:id="rId16"/>
    <p:sldId id="269" r:id="rId17"/>
    <p:sldId id="270" r:id="rId18"/>
    <p:sldId id="272" r:id="rId19"/>
    <p:sldId id="271" r:id="rId20"/>
    <p:sldId id="273" r:id="rId21"/>
    <p:sldId id="274" r:id="rId22"/>
    <p:sldId id="275" r:id="rId23"/>
    <p:sldId id="277" r:id="rId24"/>
    <p:sldId id="279" r:id="rId25"/>
    <p:sldId id="280" r:id="rId26"/>
    <p:sldId id="281" r:id="rId27"/>
    <p:sldId id="282" r:id="rId28"/>
    <p:sldId id="283" r:id="rId29"/>
    <p:sldId id="284" r:id="rId30"/>
    <p:sldId id="296" r:id="rId31"/>
    <p:sldId id="301" r:id="rId32"/>
    <p:sldId id="302" r:id="rId33"/>
    <p:sldId id="303" r:id="rId34"/>
    <p:sldId id="304" r:id="rId35"/>
    <p:sldId id="305" r:id="rId36"/>
    <p:sldId id="308" r:id="rId37"/>
    <p:sldId id="309" r:id="rId38"/>
    <p:sldId id="310" r:id="rId39"/>
    <p:sldId id="300" r:id="rId40"/>
    <p:sldId id="297" r:id="rId41"/>
    <p:sldId id="298" r:id="rId42"/>
    <p:sldId id="299" r:id="rId43"/>
    <p:sldId id="306" r:id="rId44"/>
    <p:sldId id="307" r:id="rId45"/>
    <p:sldId id="311" r:id="rId46"/>
    <p:sldId id="312" r:id="rId47"/>
    <p:sldId id="313" r:id="rId48"/>
    <p:sldId id="314" r:id="rId49"/>
    <p:sldId id="316" r:id="rId50"/>
    <p:sldId id="315" r:id="rId51"/>
    <p:sldId id="317" r:id="rId52"/>
    <p:sldId id="318" r:id="rId53"/>
    <p:sldId id="319" r:id="rId54"/>
    <p:sldId id="320" r:id="rId55"/>
    <p:sldId id="321" r:id="rId56"/>
    <p:sldId id="32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10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57446C7-3ED4-49FF-B477-4600A3CE0C4D}"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8F689F-4C5A-4F2A-9417-53F63BFD897A}" type="slidenum">
              <a:rPr lang="en-GB" smtClean="0"/>
              <a:t>‹#›</a:t>
            </a:fld>
            <a:endParaRPr lang="en-GB"/>
          </a:p>
        </p:txBody>
      </p:sp>
    </p:spTree>
    <p:extLst>
      <p:ext uri="{BB962C8B-B14F-4D97-AF65-F5344CB8AC3E}">
        <p14:creationId xmlns:p14="http://schemas.microsoft.com/office/powerpoint/2010/main" val="4792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7446C7-3ED4-49FF-B477-4600A3CE0C4D}"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8F689F-4C5A-4F2A-9417-53F63BFD897A}" type="slidenum">
              <a:rPr lang="en-GB" smtClean="0"/>
              <a:t>‹#›</a:t>
            </a:fld>
            <a:endParaRPr lang="en-GB"/>
          </a:p>
        </p:txBody>
      </p:sp>
    </p:spTree>
    <p:extLst>
      <p:ext uri="{BB962C8B-B14F-4D97-AF65-F5344CB8AC3E}">
        <p14:creationId xmlns:p14="http://schemas.microsoft.com/office/powerpoint/2010/main" val="287771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7446C7-3ED4-49FF-B477-4600A3CE0C4D}"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8F689F-4C5A-4F2A-9417-53F63BFD897A}" type="slidenum">
              <a:rPr lang="en-GB" smtClean="0"/>
              <a:t>‹#›</a:t>
            </a:fld>
            <a:endParaRPr lang="en-GB"/>
          </a:p>
        </p:txBody>
      </p:sp>
    </p:spTree>
    <p:extLst>
      <p:ext uri="{BB962C8B-B14F-4D97-AF65-F5344CB8AC3E}">
        <p14:creationId xmlns:p14="http://schemas.microsoft.com/office/powerpoint/2010/main" val="12727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7446C7-3ED4-49FF-B477-4600A3CE0C4D}"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8F689F-4C5A-4F2A-9417-53F63BFD897A}" type="slidenum">
              <a:rPr lang="en-GB" smtClean="0"/>
              <a:t>‹#›</a:t>
            </a:fld>
            <a:endParaRPr lang="en-GB"/>
          </a:p>
        </p:txBody>
      </p:sp>
    </p:spTree>
    <p:extLst>
      <p:ext uri="{BB962C8B-B14F-4D97-AF65-F5344CB8AC3E}">
        <p14:creationId xmlns:p14="http://schemas.microsoft.com/office/powerpoint/2010/main" val="38365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7446C7-3ED4-49FF-B477-4600A3CE0C4D}"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8F689F-4C5A-4F2A-9417-53F63BFD897A}" type="slidenum">
              <a:rPr lang="en-GB" smtClean="0"/>
              <a:t>‹#›</a:t>
            </a:fld>
            <a:endParaRPr lang="en-GB"/>
          </a:p>
        </p:txBody>
      </p:sp>
    </p:spTree>
    <p:extLst>
      <p:ext uri="{BB962C8B-B14F-4D97-AF65-F5344CB8AC3E}">
        <p14:creationId xmlns:p14="http://schemas.microsoft.com/office/powerpoint/2010/main" val="81580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57446C7-3ED4-49FF-B477-4600A3CE0C4D}" type="datetimeFigureOut">
              <a:rPr lang="en-GB" smtClean="0"/>
              <a:t>23/09/2019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8F689F-4C5A-4F2A-9417-53F63BFD897A}" type="slidenum">
              <a:rPr lang="en-GB" smtClean="0"/>
              <a:t>‹#›</a:t>
            </a:fld>
            <a:endParaRPr lang="en-GB"/>
          </a:p>
        </p:txBody>
      </p:sp>
    </p:spTree>
    <p:extLst>
      <p:ext uri="{BB962C8B-B14F-4D97-AF65-F5344CB8AC3E}">
        <p14:creationId xmlns:p14="http://schemas.microsoft.com/office/powerpoint/2010/main" val="65718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7446C7-3ED4-49FF-B477-4600A3CE0C4D}" type="datetimeFigureOut">
              <a:rPr lang="en-GB" smtClean="0"/>
              <a:t>23/09/2019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8F689F-4C5A-4F2A-9417-53F63BFD897A}" type="slidenum">
              <a:rPr lang="en-GB" smtClean="0"/>
              <a:t>‹#›</a:t>
            </a:fld>
            <a:endParaRPr lang="en-GB"/>
          </a:p>
        </p:txBody>
      </p:sp>
    </p:spTree>
    <p:extLst>
      <p:ext uri="{BB962C8B-B14F-4D97-AF65-F5344CB8AC3E}">
        <p14:creationId xmlns:p14="http://schemas.microsoft.com/office/powerpoint/2010/main" val="212646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57446C7-3ED4-49FF-B477-4600A3CE0C4D}" type="datetimeFigureOut">
              <a:rPr lang="en-GB" smtClean="0"/>
              <a:t>23/09/2019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8F689F-4C5A-4F2A-9417-53F63BFD897A}" type="slidenum">
              <a:rPr lang="en-GB" smtClean="0"/>
              <a:t>‹#›</a:t>
            </a:fld>
            <a:endParaRPr lang="en-GB"/>
          </a:p>
        </p:txBody>
      </p:sp>
    </p:spTree>
    <p:extLst>
      <p:ext uri="{BB962C8B-B14F-4D97-AF65-F5344CB8AC3E}">
        <p14:creationId xmlns:p14="http://schemas.microsoft.com/office/powerpoint/2010/main" val="221333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446C7-3ED4-49FF-B477-4600A3CE0C4D}" type="datetimeFigureOut">
              <a:rPr lang="en-GB" smtClean="0"/>
              <a:t>23/09/2019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8F689F-4C5A-4F2A-9417-53F63BFD897A}" type="slidenum">
              <a:rPr lang="en-GB" smtClean="0"/>
              <a:t>‹#›</a:t>
            </a:fld>
            <a:endParaRPr lang="en-GB"/>
          </a:p>
        </p:txBody>
      </p:sp>
    </p:spTree>
    <p:extLst>
      <p:ext uri="{BB962C8B-B14F-4D97-AF65-F5344CB8AC3E}">
        <p14:creationId xmlns:p14="http://schemas.microsoft.com/office/powerpoint/2010/main" val="227079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7446C7-3ED4-49FF-B477-4600A3CE0C4D}" type="datetimeFigureOut">
              <a:rPr lang="en-GB" smtClean="0"/>
              <a:t>23/09/2019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8F689F-4C5A-4F2A-9417-53F63BFD897A}" type="slidenum">
              <a:rPr lang="en-GB" smtClean="0"/>
              <a:t>‹#›</a:t>
            </a:fld>
            <a:endParaRPr lang="en-GB"/>
          </a:p>
        </p:txBody>
      </p:sp>
    </p:spTree>
    <p:extLst>
      <p:ext uri="{BB962C8B-B14F-4D97-AF65-F5344CB8AC3E}">
        <p14:creationId xmlns:p14="http://schemas.microsoft.com/office/powerpoint/2010/main" val="101246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7446C7-3ED4-49FF-B477-4600A3CE0C4D}" type="datetimeFigureOut">
              <a:rPr lang="en-GB" smtClean="0"/>
              <a:t>23/09/2019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8F689F-4C5A-4F2A-9417-53F63BFD897A}" type="slidenum">
              <a:rPr lang="en-GB" smtClean="0"/>
              <a:t>‹#›</a:t>
            </a:fld>
            <a:endParaRPr lang="en-GB"/>
          </a:p>
        </p:txBody>
      </p:sp>
    </p:spTree>
    <p:extLst>
      <p:ext uri="{BB962C8B-B14F-4D97-AF65-F5344CB8AC3E}">
        <p14:creationId xmlns:p14="http://schemas.microsoft.com/office/powerpoint/2010/main" val="7969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446C7-3ED4-49FF-B477-4600A3CE0C4D}" type="datetimeFigureOut">
              <a:rPr lang="en-GB" smtClean="0"/>
              <a:t>23/09/2019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F689F-4C5A-4F2A-9417-53F63BFD897A}" type="slidenum">
              <a:rPr lang="en-GB" smtClean="0"/>
              <a:t>‹#›</a:t>
            </a:fld>
            <a:endParaRPr lang="en-GB"/>
          </a:p>
        </p:txBody>
      </p:sp>
    </p:spTree>
    <p:extLst>
      <p:ext uri="{BB962C8B-B14F-4D97-AF65-F5344CB8AC3E}">
        <p14:creationId xmlns:p14="http://schemas.microsoft.com/office/powerpoint/2010/main" val="583086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ahUKEwichL21uZfKAhUDvBQKHb06AlkQjRwIBw&amp;url=http://www.itsagoal.net/goals-posts-for-clubs/&amp;psig=AFQjCNGiLF4fsTIwkML3wfaddkr_64iyyA&amp;ust=1452247429609852"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google.co.uk/url?sa=i&amp;rct=j&amp;q=&amp;esrc=s&amp;frm=1&amp;source=images&amp;cd=&amp;cad=rja&amp;uact=8&amp;ved=0ahUKEwi-lautyJfKAhWHwxQKHR8nDQIQjRwIBw&amp;url=http://www.ashcroftsurgery.co.uk/aggressive-and-difficult-patients/&amp;bvm=bv.110151844,d.d24&amp;psig=AFQjCNGBp4S6TjZddwRuawFf6bPTwzkb4A&amp;ust=1452251439982635"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uk/url?sa=i&amp;rct=j&amp;q=&amp;esrc=s&amp;frm=1&amp;source=images&amp;cd=&amp;cad=rja&amp;uact=8&amp;ved=0ahUKEwix6_rmgJjKAhWGaxQKHR3cCHYQjRwIBw&amp;url=http://www.literalindia.com/politics/pakistan-hide-osama-bin-laden-barack-narrated-fictitious-story-to-world-for-deal-1852&amp;bvm=bv.110151844,d.d24&amp;psig=AFQjCNFO474SbO04g7K5fc8MSP5m2ISeoA&amp;ust=145226659577115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google.co.uk/url?sa=i&amp;rct=j&amp;q=&amp;esrc=s&amp;frm=1&amp;source=images&amp;cd=&amp;cad=rja&amp;uact=8&amp;ved=0ahUKEwjJ8Pb1-qHKAhWFNxQKHZcOCAMQjRwIBw&amp;url=https://tpjackson.wordpress.com/2010/02/17/journalists-and-the-secret-services/&amp;psig=AFQjCNFdS5myDjVJGy1htln-2Ve7llPZCQ&amp;ust=1452608600844993"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uk/url?sa=i&amp;rct=j&amp;q=&amp;esrc=s&amp;frm=1&amp;source=images&amp;cd=&amp;cad=rja&amp;uact=8&amp;ved=0ahUKEwimj7vg_6HKAhXLuBQKHfwHAIEQjRwIBw&amp;url=http://www.shiapac.org/tag/terrorism/page/16/&amp;psig=AFQjCNF5HBRhHdDbCWizEAAdaLEBHzpHxw&amp;ust=145260956017877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google.co.uk/url?sa=i&amp;rct=j&amp;q=&amp;esrc=s&amp;frm=1&amp;source=images&amp;cd=&amp;cad=rja&amp;uact=8&amp;ved=0ahUKEwjSjpjGhqLKAhXMnRoKHf9xAmAQjRwIBw&amp;url=http://waofma.com/countries/&amp;psig=AFQjCNEH1I8Y25wHAGaMztzY5KM7EmaIuQ&amp;ust=145261171984031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uk/url?sa=i&amp;rct=j&amp;q=&amp;esrc=s&amp;frm=1&amp;source=images&amp;cd=&amp;cad=rja&amp;uact=8&amp;ved=0ahUKEwj8_5rwuZfKAhXGzRQKHcfFAvMQjRwIBw&amp;url=http://www.quotationof.com/grievance.html&amp;psig=AFQjCNFkmoWExyDahebdbXq1-3OVIBXFZA&amp;ust=145224746737752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google.co.uk/url?sa=i&amp;rct=j&amp;q=&amp;esrc=s&amp;frm=1&amp;source=images&amp;cd=&amp;cad=rja&amp;uact=8&amp;ved=0ahUKEwjJ8szvx5fKAhXCPhQKHQDfAiQQjRwIBw&amp;url=https://en.wikipedia.org/wiki/Ikurri%C3%B1a&amp;bvm=bv.110151844,d.d24&amp;psig=AFQjCNFlXIjS_no32XMUw5Shf8kT8tyW0g&amp;ust=1452251298507993" TargetMode="External"/><Relationship Id="rId4" Type="http://schemas.openxmlformats.org/officeDocument/2006/relationships/hyperlink" Target="http://www.google.co.uk/url?sa=i&amp;rct=j&amp;q=&amp;esrc=s&amp;frm=1&amp;source=images&amp;cd=&amp;cad=rja&amp;uact=8&amp;ved=&amp;url=http://irishhighlander.deviantart.com/art/Scottish-Basque-flag-295216539&amp;bvm=bv.110151844,d.d24&amp;psig=AFQjCNFlXIjS_no32XMUw5Shf8kT8tyW0g&amp;ust=1452251298507993"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5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www.google.co.uk/url?sa=i&amp;rct=j&amp;q=&amp;esrc=s&amp;frm=1&amp;source=images&amp;cd=&amp;cad=rja&amp;uact=8&amp;ved=0ahUKEwjjhfmMx5fKAhWD8RQKHWQXBEAQjRwIBw&amp;url=https://en.wikipedia.org/wiki/History_of_the_State_of_Palestine&amp;psig=AFQjCNEAvHbahwUGboe4PfebvX9ZWVAKmg&amp;ust=1452251099329711" TargetMode="External"/><Relationship Id="rId5" Type="http://schemas.openxmlformats.org/officeDocument/2006/relationships/image" Target="../media/image17.jpeg"/><Relationship Id="rId4" Type="http://schemas.openxmlformats.org/officeDocument/2006/relationships/hyperlink" Target="http://www.google.co.uk/url?sa=i&amp;rct=j&amp;q=&amp;esrc=s&amp;frm=1&amp;source=images&amp;cd=&amp;cad=rja&amp;uact=8&amp;ved=0ahUKEwjqj9jnxZfKAhXBWRQKHcKFCGUQjRwIBw&amp;url=http://www.mirror.co.uk/news/world-news/jerusalem-holy-city-targeted-for-first-1439805&amp;psig=AFQjCNHmTsHH670EklkxDh7mwNxrT7uh1g&amp;ust=145225075347637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8789"/>
            <a:ext cx="12192000" cy="1230402"/>
          </a:xfrm>
        </p:spPr>
        <p:txBody>
          <a:bodyPr>
            <a:normAutofit/>
          </a:bodyPr>
          <a:lstStyle/>
          <a:p>
            <a:r>
              <a:rPr lang="en-GB" sz="7200" dirty="0" smtClean="0"/>
              <a:t>International Issues – Terrorism</a:t>
            </a:r>
            <a:endParaRPr lang="en-GB" sz="7200" dirty="0"/>
          </a:p>
        </p:txBody>
      </p:sp>
      <p:sp>
        <p:nvSpPr>
          <p:cNvPr id="4" name="Title 1"/>
          <p:cNvSpPr txBox="1">
            <a:spLocks/>
          </p:cNvSpPr>
          <p:nvPr/>
        </p:nvSpPr>
        <p:spPr>
          <a:xfrm>
            <a:off x="1614152" y="5203064"/>
            <a:ext cx="9144000" cy="1344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0" dirty="0" smtClean="0"/>
              <a:t>Section 1 - Causes</a:t>
            </a:r>
            <a:endParaRPr lang="en-GB" sz="8000" dirty="0"/>
          </a:p>
        </p:txBody>
      </p:sp>
      <p:pic>
        <p:nvPicPr>
          <p:cNvPr id="11266" name="Picture 2" descr="http://malikabrar.files.wordpress.com/2013/0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0933" y="1475101"/>
            <a:ext cx="3825027" cy="382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993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82663" y="-136525"/>
            <a:ext cx="4906963" cy="981075"/>
          </a:xfrm>
        </p:spPr>
        <p:txBody>
          <a:bodyPr/>
          <a:lstStyle/>
          <a:p>
            <a:r>
              <a:rPr lang="en-US" b="1" u="sng" smtClean="0"/>
              <a:t>The IRA</a:t>
            </a:r>
          </a:p>
        </p:txBody>
      </p:sp>
      <p:sp>
        <p:nvSpPr>
          <p:cNvPr id="3" name="Content Placeholder 2"/>
          <p:cNvSpPr>
            <a:spLocks noGrp="1"/>
          </p:cNvSpPr>
          <p:nvPr>
            <p:ph idx="1"/>
          </p:nvPr>
        </p:nvSpPr>
        <p:spPr>
          <a:xfrm>
            <a:off x="690564" y="1014122"/>
            <a:ext cx="5940425" cy="6110288"/>
          </a:xfrm>
        </p:spPr>
        <p:txBody>
          <a:bodyPr rtlCol="0">
            <a:normAutofit/>
          </a:bodyPr>
          <a:lstStyle/>
          <a:p>
            <a:pPr>
              <a:defRPr/>
            </a:pPr>
            <a:r>
              <a:rPr lang="en-GB" b="1" dirty="0" smtClean="0"/>
              <a:t>Grievance</a:t>
            </a:r>
            <a:r>
              <a:rPr lang="en-GB" dirty="0" smtClean="0"/>
              <a:t>: Britain’s subjugation of Ireland.</a:t>
            </a:r>
          </a:p>
          <a:p>
            <a:pPr>
              <a:defRPr/>
            </a:pPr>
            <a:r>
              <a:rPr lang="en-GB" b="1" dirty="0" smtClean="0"/>
              <a:t>Goal</a:t>
            </a:r>
            <a:r>
              <a:rPr lang="en-GB" dirty="0" smtClean="0"/>
              <a:t> : To create a free, independent, republican united Ireland.</a:t>
            </a:r>
          </a:p>
          <a:p>
            <a:pPr>
              <a:defRPr/>
            </a:pPr>
            <a:r>
              <a:rPr lang="en-GB" b="1" dirty="0" smtClean="0"/>
              <a:t>Methods:  </a:t>
            </a:r>
            <a:r>
              <a:rPr lang="en-GB" dirty="0" smtClean="0"/>
              <a:t>Bombings, armed struggle and attacks on police officers/civilians.</a:t>
            </a:r>
          </a:p>
          <a:p>
            <a:pPr>
              <a:defRPr/>
            </a:pPr>
            <a:r>
              <a:rPr lang="en-GB" b="1" dirty="0" smtClean="0"/>
              <a:t>Reception</a:t>
            </a:r>
            <a:r>
              <a:rPr lang="en-GB" dirty="0" smtClean="0"/>
              <a:t>: Has split into many different factions. Largely unsuccessful in recent years in gaining concessions.</a:t>
            </a:r>
            <a:endParaRPr lang="en-GB" dirty="0"/>
          </a:p>
        </p:txBody>
      </p:sp>
      <p:pic>
        <p:nvPicPr>
          <p:cNvPr id="819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7275" y="188913"/>
            <a:ext cx="3163888"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9814" y="4570414"/>
            <a:ext cx="31337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descr="http://static.guim.co.uk/sys-images/Admin/BkFill/Default_image_group/2010/10/6/1286370821899/Real-IRA-members-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498726"/>
            <a:ext cx="3163888"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422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12192000" cy="6903958"/>
          </a:xfrm>
          <a:prstGeom prst="rect">
            <a:avLst/>
          </a:prstGeom>
        </p:spPr>
      </p:pic>
    </p:spTree>
    <p:extLst>
      <p:ext uri="{BB962C8B-B14F-4D97-AF65-F5344CB8AC3E}">
        <p14:creationId xmlns:p14="http://schemas.microsoft.com/office/powerpoint/2010/main" val="2930314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GB" smtClean="0"/>
          </a:p>
        </p:txBody>
      </p:sp>
      <p:sp>
        <p:nvSpPr>
          <p:cNvPr id="9219" name="Content Placeholder 2"/>
          <p:cNvSpPr>
            <a:spLocks noGrp="1"/>
          </p:cNvSpPr>
          <p:nvPr>
            <p:ph idx="1"/>
          </p:nvPr>
        </p:nvSpPr>
        <p:spPr/>
        <p:txBody>
          <a:bodyPr/>
          <a:lstStyle/>
          <a:p>
            <a:endParaRPr lang="en-GB" smtClean="0"/>
          </a:p>
        </p:txBody>
      </p:sp>
      <p:pic>
        <p:nvPicPr>
          <p:cNvPr id="9220" name="Picture 2" descr="http://i.guim.co.uk/static/w-620/h--/q-95/sys-images/Guardian/Pix/pictures/2009/10/13/1255435354305/brightonnewss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56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435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73487" y="30163"/>
            <a:ext cx="6555347" cy="4525962"/>
          </a:xfrm>
        </p:spPr>
        <p:txBody>
          <a:bodyPr>
            <a:noAutofit/>
          </a:bodyPr>
          <a:lstStyle/>
          <a:p>
            <a:pPr marL="0" indent="0">
              <a:buNone/>
            </a:pPr>
            <a:r>
              <a:rPr lang="en-GB" i="1" dirty="0"/>
              <a:t>“The terrorist campaign is a war between a nationalist army and an occupying army…the use of the label ‘terrorist’ is designed to stop people thinking about the real situation in Ireland. Too often people fear that to criticise the British Army  means ‘supporting terrorism’. But Britain is waging a war in Ireland and the Provisional IRA exists because the nationalist community has had to take up arms to defend itself in that war.”</a:t>
            </a:r>
          </a:p>
          <a:p>
            <a:pPr marL="0" indent="0">
              <a:buNone/>
            </a:pPr>
            <a:endParaRPr lang="en-GB" dirty="0"/>
          </a:p>
          <a:p>
            <a:pPr marL="0" indent="0">
              <a:buNone/>
            </a:pPr>
            <a:r>
              <a:rPr lang="en-GB" dirty="0"/>
              <a:t>Taken from a pro-IRA paper during </a:t>
            </a:r>
            <a:r>
              <a:rPr lang="en-GB" dirty="0" smtClean="0"/>
              <a:t>‘The Troubles.’</a:t>
            </a:r>
            <a:endParaRPr lang="en-GB" dirty="0"/>
          </a:p>
        </p:txBody>
      </p:sp>
      <p:pic>
        <p:nvPicPr>
          <p:cNvPr id="10243" name="Picture 2" descr="http://rlv.zcache.co.uk/tiocfaidh_ar_la_irish_republican_design_post_card-r63d55baefd6f459a9dc9c7a56f4f7cc0_vgbaq_8byvr_512.jpg"/>
          <p:cNvPicPr>
            <a:picLocks noChangeAspect="1" noChangeArrowheads="1"/>
          </p:cNvPicPr>
          <p:nvPr/>
        </p:nvPicPr>
        <p:blipFill>
          <a:blip r:embed="rId2">
            <a:extLst>
              <a:ext uri="{28A0092B-C50C-407E-A947-70E740481C1C}">
                <a14:useLocalDpi xmlns:a14="http://schemas.microsoft.com/office/drawing/2010/main" val="0"/>
              </a:ext>
            </a:extLst>
          </a:blip>
          <a:srcRect t="19334" r="3534" b="21603"/>
          <a:stretch>
            <a:fillRect/>
          </a:stretch>
        </p:blipFill>
        <p:spPr bwMode="auto">
          <a:xfrm>
            <a:off x="6928834" y="63115"/>
            <a:ext cx="5126354" cy="313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news.bfnn.co.uk/wp-content/uploads/2015/09/1979650_272306339611298_503686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379" y="3359453"/>
            <a:ext cx="4971809" cy="333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94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613" y="0"/>
            <a:ext cx="10515600" cy="789167"/>
          </a:xfrm>
        </p:spPr>
        <p:txBody>
          <a:bodyPr>
            <a:normAutofit/>
          </a:bodyPr>
          <a:lstStyle/>
          <a:p>
            <a:r>
              <a:rPr lang="en-GB" sz="3600" b="1" u="sng" dirty="0" smtClean="0"/>
              <a:t>Is one man’s terrorist another man’s freedom fighter?</a:t>
            </a:r>
            <a:endParaRPr lang="en-GB" sz="3600" b="1" u="sng" dirty="0"/>
          </a:p>
        </p:txBody>
      </p:sp>
      <p:sp>
        <p:nvSpPr>
          <p:cNvPr id="3" name="Content Placeholder 2"/>
          <p:cNvSpPr>
            <a:spLocks noGrp="1"/>
          </p:cNvSpPr>
          <p:nvPr>
            <p:ph idx="1"/>
          </p:nvPr>
        </p:nvSpPr>
        <p:spPr>
          <a:xfrm>
            <a:off x="283335" y="1143044"/>
            <a:ext cx="7624293" cy="5714956"/>
          </a:xfrm>
        </p:spPr>
        <p:txBody>
          <a:bodyPr>
            <a:normAutofit lnSpcReduction="10000"/>
          </a:bodyPr>
          <a:lstStyle/>
          <a:p>
            <a:pPr marL="0" indent="0">
              <a:buNone/>
            </a:pPr>
            <a:r>
              <a:rPr lang="en-GB" dirty="0" smtClean="0"/>
              <a:t>This is a big question which raises the question of whether terrorism can ever be justified.</a:t>
            </a:r>
          </a:p>
          <a:p>
            <a:pPr marL="0" indent="0">
              <a:buNone/>
            </a:pPr>
            <a:r>
              <a:rPr lang="en-GB" dirty="0" smtClean="0"/>
              <a:t>Some political perspectives struggle to gain any real attention within mainstream politics. Indeed, they are often ridiculed and called extreme. </a:t>
            </a:r>
          </a:p>
          <a:p>
            <a:pPr marL="0" indent="0">
              <a:buNone/>
            </a:pPr>
            <a:r>
              <a:rPr lang="en-GB" dirty="0" smtClean="0"/>
              <a:t>Many terrorist groups argue that this is an injustice and this then forces them to take more radical action – intimidation/fear/violence.</a:t>
            </a:r>
          </a:p>
          <a:p>
            <a:pPr marL="0" indent="0">
              <a:buNone/>
            </a:pPr>
            <a:endParaRPr lang="en-GB" dirty="0"/>
          </a:p>
          <a:p>
            <a:pPr marL="0" indent="0">
              <a:buNone/>
            </a:pPr>
            <a:r>
              <a:rPr lang="en-GB" dirty="0" smtClean="0"/>
              <a:t>WATCH: Mehdi </a:t>
            </a:r>
            <a:r>
              <a:rPr lang="en-GB" dirty="0" err="1" smtClean="0"/>
              <a:t>Hasan’s</a:t>
            </a:r>
            <a:r>
              <a:rPr lang="en-GB" dirty="0" smtClean="0"/>
              <a:t> interview with former IRA man Martin McGuiness on YouTube. McGuiness became Northern Ireland’s Deputy First Minister and a man of peace but still maintains the IRA were justified in undertaking violence.</a:t>
            </a:r>
            <a:endParaRPr lang="en-GB" dirty="0"/>
          </a:p>
        </p:txBody>
      </p:sp>
      <p:pic>
        <p:nvPicPr>
          <p:cNvPr id="1026" name="Picture 2" descr="https://s-media-cache-ak0.pinimg.com/736x/34/d1/84/34d184c01bbfda64da9e4f4d8f00f555.jpg"/>
          <p:cNvPicPr>
            <a:picLocks noChangeAspect="1" noChangeArrowheads="1"/>
          </p:cNvPicPr>
          <p:nvPr/>
        </p:nvPicPr>
        <p:blipFill rotWithShape="1">
          <a:blip r:embed="rId2">
            <a:extLst>
              <a:ext uri="{28A0092B-C50C-407E-A947-70E740481C1C}">
                <a14:useLocalDpi xmlns:a14="http://schemas.microsoft.com/office/drawing/2010/main" val="0"/>
              </a:ext>
            </a:extLst>
          </a:blip>
          <a:srcRect l="12949"/>
          <a:stretch/>
        </p:blipFill>
        <p:spPr bwMode="auto">
          <a:xfrm>
            <a:off x="7907628" y="706150"/>
            <a:ext cx="4043965" cy="2874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telegraph.co.uk/multimedia/archive/02260/1972__Martin-McGui_2260242k.jpg"/>
          <p:cNvPicPr>
            <a:picLocks noChangeAspect="1" noChangeArrowheads="1"/>
          </p:cNvPicPr>
          <p:nvPr/>
        </p:nvPicPr>
        <p:blipFill rotWithShape="1">
          <a:blip r:embed="rId3">
            <a:extLst>
              <a:ext uri="{28A0092B-C50C-407E-A947-70E740481C1C}">
                <a14:useLocalDpi xmlns:a14="http://schemas.microsoft.com/office/drawing/2010/main" val="0"/>
              </a:ext>
            </a:extLst>
          </a:blip>
          <a:srcRect l="19686" r="17593"/>
          <a:stretch/>
        </p:blipFill>
        <p:spPr bwMode="auto">
          <a:xfrm>
            <a:off x="7907628" y="3734536"/>
            <a:ext cx="4043965" cy="2969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388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848563" cy="6516710"/>
          </a:xfrm>
        </p:spPr>
        <p:txBody>
          <a:bodyPr rtlCol="0">
            <a:normAutofit/>
          </a:bodyPr>
          <a:lstStyle/>
          <a:p>
            <a:pPr marL="0" indent="0">
              <a:buNone/>
              <a:defRPr/>
            </a:pPr>
            <a:r>
              <a:rPr lang="en-US" b="1" dirty="0" smtClean="0"/>
              <a:t>National </a:t>
            </a:r>
            <a:r>
              <a:rPr lang="en-US" b="1" dirty="0"/>
              <a:t>Consortium for the Study of </a:t>
            </a:r>
            <a:r>
              <a:rPr lang="en-US" b="1" dirty="0" smtClean="0"/>
              <a:t>Terrorism</a:t>
            </a:r>
          </a:p>
          <a:p>
            <a:pPr marL="0" indent="0">
              <a:buNone/>
              <a:defRPr/>
            </a:pPr>
            <a:endParaRPr lang="en-US" b="1" dirty="0" smtClean="0"/>
          </a:p>
          <a:p>
            <a:pPr>
              <a:defRPr/>
            </a:pPr>
            <a:r>
              <a:rPr lang="en-US" sz="3600" i="1" dirty="0" smtClean="0"/>
              <a:t>“Between </a:t>
            </a:r>
            <a:r>
              <a:rPr lang="en-US" sz="3600" i="1" dirty="0"/>
              <a:t>1970 and 2011, 32 </a:t>
            </a:r>
            <a:r>
              <a:rPr lang="en-US" sz="3600" i="1" dirty="0" smtClean="0"/>
              <a:t>% </a:t>
            </a:r>
            <a:r>
              <a:rPr lang="en-US" sz="3600" i="1" dirty="0"/>
              <a:t>of the perpetrator </a:t>
            </a:r>
            <a:r>
              <a:rPr lang="en-US" sz="3600" i="1" dirty="0" smtClean="0"/>
              <a:t>groups [</a:t>
            </a:r>
            <a:r>
              <a:rPr lang="en-US" sz="3600" i="1" dirty="0" smtClean="0">
                <a:solidFill>
                  <a:srgbClr val="FF0000"/>
                </a:solidFill>
              </a:rPr>
              <a:t>of terror attacks in the USA</a:t>
            </a:r>
            <a:r>
              <a:rPr lang="en-US" sz="3600" i="1" dirty="0" smtClean="0"/>
              <a:t>) </a:t>
            </a:r>
            <a:r>
              <a:rPr lang="en-US" sz="3600" i="1" dirty="0"/>
              <a:t>were motivated </a:t>
            </a:r>
            <a:r>
              <a:rPr lang="en-US" sz="3600" i="1" dirty="0" smtClean="0"/>
              <a:t>by </a:t>
            </a:r>
            <a:r>
              <a:rPr lang="en-US" sz="3600" b="1" i="1" u="sng" dirty="0" smtClean="0"/>
              <a:t>ethno nationalist /separatist </a:t>
            </a:r>
            <a:r>
              <a:rPr lang="en-US" sz="3600" b="1" i="1" u="sng" dirty="0"/>
              <a:t>agendas</a:t>
            </a:r>
            <a:r>
              <a:rPr lang="en-US" sz="3600" i="1" dirty="0"/>
              <a:t>, 28 percent were motivated by single issues, such as animal rights or opposition to </a:t>
            </a:r>
            <a:r>
              <a:rPr lang="en-US" sz="3600" i="1" dirty="0" smtClean="0"/>
              <a:t>war.”</a:t>
            </a:r>
          </a:p>
          <a:p>
            <a:pPr>
              <a:defRPr/>
            </a:pPr>
            <a:endParaRPr lang="en-US" sz="3600" i="1" dirty="0"/>
          </a:p>
          <a:p>
            <a:pPr>
              <a:defRPr/>
            </a:pPr>
            <a:r>
              <a:rPr lang="en-US" sz="3600" dirty="0"/>
              <a:t>Of 152 terrorist attacks </a:t>
            </a:r>
            <a:r>
              <a:rPr lang="en-US" sz="3600" dirty="0" smtClean="0"/>
              <a:t>in </a:t>
            </a:r>
            <a:r>
              <a:rPr lang="en-US" sz="3600" dirty="0" smtClean="0">
                <a:solidFill>
                  <a:srgbClr val="00B0F0"/>
                </a:solidFill>
              </a:rPr>
              <a:t>EU countries </a:t>
            </a:r>
            <a:r>
              <a:rPr lang="en-US" sz="3600" dirty="0" smtClean="0"/>
              <a:t>in </a:t>
            </a:r>
            <a:r>
              <a:rPr lang="en-US" sz="3600" dirty="0"/>
              <a:t>2013, 84 of </a:t>
            </a:r>
            <a:r>
              <a:rPr lang="en-US" sz="3600" dirty="0" smtClean="0"/>
              <a:t>them were </a:t>
            </a:r>
            <a:r>
              <a:rPr lang="en-US" sz="3600" dirty="0"/>
              <a:t>motivated by ethno-nationalist or separatist beliefs. That’s </a:t>
            </a:r>
            <a:r>
              <a:rPr lang="en-US" sz="3600" b="1" u="sng" dirty="0"/>
              <a:t>more than 55 percent</a:t>
            </a:r>
            <a:r>
              <a:rPr lang="en-US" sz="3600" dirty="0"/>
              <a:t>.</a:t>
            </a:r>
            <a:endParaRPr lang="en-GB" sz="3600" i="1" dirty="0"/>
          </a:p>
        </p:txBody>
      </p:sp>
    </p:spTree>
    <p:extLst>
      <p:ext uri="{BB962C8B-B14F-4D97-AF65-F5344CB8AC3E}">
        <p14:creationId xmlns:p14="http://schemas.microsoft.com/office/powerpoint/2010/main" val="3078257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8941" y="0"/>
            <a:ext cx="11973059" cy="1143000"/>
          </a:xfrm>
        </p:spPr>
        <p:txBody>
          <a:bodyPr/>
          <a:lstStyle/>
          <a:p>
            <a:r>
              <a:rPr lang="en-GB" sz="3200" b="1" u="sng" dirty="0"/>
              <a:t>Daniel </a:t>
            </a:r>
            <a:r>
              <a:rPr lang="en-GB" sz="3200" b="1" u="sng" dirty="0" err="1"/>
              <a:t>Byman</a:t>
            </a:r>
            <a:r>
              <a:rPr lang="en-GB" sz="3200" b="1" u="sng" dirty="0"/>
              <a:t> considers nationalist terrorism to be the most </a:t>
            </a:r>
            <a:r>
              <a:rPr lang="en-GB" sz="3200" b="1" u="sng" dirty="0" smtClean="0"/>
              <a:t>dangerous:</a:t>
            </a:r>
            <a:endParaRPr lang="en-GB" sz="3200" b="1" u="sng" dirty="0"/>
          </a:p>
        </p:txBody>
      </p:sp>
      <p:sp>
        <p:nvSpPr>
          <p:cNvPr id="3" name="Content Placeholder 2"/>
          <p:cNvSpPr>
            <a:spLocks noGrp="1"/>
          </p:cNvSpPr>
          <p:nvPr>
            <p:ph idx="1"/>
          </p:nvPr>
        </p:nvSpPr>
        <p:spPr>
          <a:xfrm>
            <a:off x="218941" y="1014211"/>
            <a:ext cx="11822805" cy="5592651"/>
          </a:xfrm>
          <a:ln>
            <a:solidFill>
              <a:schemeClr val="tx1"/>
            </a:solidFill>
          </a:ln>
        </p:spPr>
        <p:txBody>
          <a:bodyPr rtlCol="0">
            <a:normAutofit lnSpcReduction="10000"/>
          </a:bodyPr>
          <a:lstStyle/>
          <a:p>
            <a:pPr>
              <a:defRPr/>
            </a:pPr>
            <a:r>
              <a:rPr lang="en-US" b="1" dirty="0"/>
              <a:t>It easily provokes government over-reaction who see it as an insurgency or domestic </a:t>
            </a:r>
            <a:r>
              <a:rPr lang="en-US" b="1" dirty="0" smtClean="0"/>
              <a:t>problem.</a:t>
            </a:r>
          </a:p>
          <a:p>
            <a:pPr>
              <a:defRPr/>
            </a:pPr>
            <a:endParaRPr lang="en-US" b="1" dirty="0"/>
          </a:p>
          <a:p>
            <a:pPr>
              <a:defRPr/>
            </a:pPr>
            <a:r>
              <a:rPr lang="en-US" b="1" dirty="0"/>
              <a:t>It </a:t>
            </a:r>
            <a:r>
              <a:rPr lang="en-US" b="1" dirty="0" smtClean="0"/>
              <a:t>often </a:t>
            </a:r>
            <a:r>
              <a:rPr lang="en-US" b="1" dirty="0"/>
              <a:t>produces government concessions </a:t>
            </a:r>
            <a:r>
              <a:rPr lang="en-US" b="1" dirty="0" smtClean="0"/>
              <a:t>(unlike religious terrorism) which </a:t>
            </a:r>
            <a:r>
              <a:rPr lang="en-US" b="1" dirty="0"/>
              <a:t>are seen as a sign of </a:t>
            </a:r>
            <a:r>
              <a:rPr lang="en-US" b="1" dirty="0" smtClean="0"/>
              <a:t>success.</a:t>
            </a:r>
          </a:p>
          <a:p>
            <a:pPr>
              <a:defRPr/>
            </a:pPr>
            <a:endParaRPr lang="en-US" b="1" dirty="0"/>
          </a:p>
          <a:p>
            <a:pPr>
              <a:defRPr/>
            </a:pPr>
            <a:r>
              <a:rPr lang="en-US" b="1" dirty="0"/>
              <a:t>There is a ready-made audience or constituency (you're either in or out</a:t>
            </a:r>
            <a:r>
              <a:rPr lang="en-US" b="1" dirty="0" smtClean="0"/>
              <a:t>).</a:t>
            </a:r>
          </a:p>
          <a:p>
            <a:pPr>
              <a:defRPr/>
            </a:pPr>
            <a:endParaRPr lang="en-US" b="1" dirty="0"/>
          </a:p>
          <a:p>
            <a:pPr>
              <a:defRPr/>
            </a:pPr>
            <a:r>
              <a:rPr lang="en-US" b="1" dirty="0"/>
              <a:t>You can't trust their cease-fires, peace treaties, or statements of curtailing </a:t>
            </a:r>
            <a:r>
              <a:rPr lang="en-US" b="1" dirty="0" smtClean="0"/>
              <a:t>operations.</a:t>
            </a:r>
          </a:p>
          <a:p>
            <a:pPr>
              <a:defRPr/>
            </a:pPr>
            <a:endParaRPr lang="en-US" b="1" dirty="0"/>
          </a:p>
          <a:p>
            <a:pPr>
              <a:defRPr/>
            </a:pPr>
            <a:r>
              <a:rPr lang="en-US" b="1" dirty="0"/>
              <a:t>It </a:t>
            </a:r>
            <a:r>
              <a:rPr lang="en-US" b="1" dirty="0" err="1" smtClean="0"/>
              <a:t>polarises</a:t>
            </a:r>
            <a:r>
              <a:rPr lang="en-US" b="1" dirty="0" smtClean="0"/>
              <a:t> </a:t>
            </a:r>
            <a:r>
              <a:rPr lang="en-US" b="1" dirty="0"/>
              <a:t>ethnic </a:t>
            </a:r>
            <a:r>
              <a:rPr lang="en-US" b="1" dirty="0" smtClean="0"/>
              <a:t>conflict.</a:t>
            </a:r>
            <a:endParaRPr lang="en-GB" dirty="0"/>
          </a:p>
        </p:txBody>
      </p:sp>
    </p:spTree>
    <p:extLst>
      <p:ext uri="{BB962C8B-B14F-4D97-AF65-F5344CB8AC3E}">
        <p14:creationId xmlns:p14="http://schemas.microsoft.com/office/powerpoint/2010/main" val="3759126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63750" y="0"/>
            <a:ext cx="8229600" cy="1143000"/>
          </a:xfrm>
        </p:spPr>
        <p:txBody>
          <a:bodyPr>
            <a:noAutofit/>
          </a:bodyPr>
          <a:lstStyle/>
          <a:p>
            <a:pPr algn="ctr"/>
            <a:r>
              <a:rPr lang="en-GB" sz="5400" b="1" u="sng" dirty="0" smtClean="0"/>
              <a:t>Religious Causes of Terrorism</a:t>
            </a:r>
          </a:p>
        </p:txBody>
      </p:sp>
      <p:pic>
        <p:nvPicPr>
          <p:cNvPr id="13315" name="img" descr="http://genealogyreligion.net/wp-content/uploads/2011/08/worldrelig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089" y="1143000"/>
            <a:ext cx="5707576" cy="547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333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24121" y="0"/>
            <a:ext cx="8229600" cy="1143000"/>
          </a:xfrm>
        </p:spPr>
        <p:txBody>
          <a:bodyPr>
            <a:normAutofit/>
          </a:bodyPr>
          <a:lstStyle/>
          <a:p>
            <a:r>
              <a:rPr lang="en-GB" sz="6600" b="1" u="sng" dirty="0" smtClean="0"/>
              <a:t>Faith and Terror</a:t>
            </a:r>
          </a:p>
        </p:txBody>
      </p:sp>
      <p:sp>
        <p:nvSpPr>
          <p:cNvPr id="3" name="Content Placeholder 2"/>
          <p:cNvSpPr>
            <a:spLocks noGrp="1"/>
          </p:cNvSpPr>
          <p:nvPr>
            <p:ph idx="1"/>
          </p:nvPr>
        </p:nvSpPr>
        <p:spPr>
          <a:xfrm>
            <a:off x="524121" y="1323303"/>
            <a:ext cx="11285806" cy="5244921"/>
          </a:xfrm>
        </p:spPr>
        <p:txBody>
          <a:bodyPr rtlCol="0">
            <a:normAutofit/>
          </a:bodyPr>
          <a:lstStyle/>
          <a:p>
            <a:pPr>
              <a:buNone/>
              <a:defRPr/>
            </a:pPr>
            <a:r>
              <a:rPr lang="en-GB" sz="3200" dirty="0" smtClean="0"/>
              <a:t>Definition: particular system of faith and worship, usually towards a deity (God).</a:t>
            </a:r>
          </a:p>
          <a:p>
            <a:pPr>
              <a:buNone/>
              <a:defRPr/>
            </a:pPr>
            <a:endParaRPr lang="en-GB" sz="3200" dirty="0" smtClean="0"/>
          </a:p>
          <a:p>
            <a:pPr>
              <a:buNone/>
              <a:defRPr/>
            </a:pPr>
            <a:r>
              <a:rPr lang="en-GB" sz="3200" dirty="0" smtClean="0"/>
              <a:t>	</a:t>
            </a:r>
            <a:r>
              <a:rPr lang="en-GB" sz="3200" i="1" dirty="0" smtClean="0"/>
              <a:t>“I think that the crimes done in the name of religion really do follow from religious faith.” </a:t>
            </a:r>
            <a:r>
              <a:rPr lang="en-GB" sz="3200" dirty="0" smtClean="0"/>
              <a:t>(Sam Harris, Letters to a Christian Nation).</a:t>
            </a:r>
          </a:p>
          <a:p>
            <a:pPr>
              <a:buNone/>
              <a:defRPr/>
            </a:pPr>
            <a:endParaRPr lang="en-GB" sz="3200" dirty="0" smtClean="0"/>
          </a:p>
          <a:p>
            <a:pPr>
              <a:buNone/>
              <a:defRPr/>
            </a:pPr>
            <a:r>
              <a:rPr lang="en-GB" sz="3200" i="1" dirty="0" smtClean="0"/>
              <a:t>	“For good people to do evil things, that takes religion.“ </a:t>
            </a:r>
            <a:r>
              <a:rPr lang="en-GB" sz="3200" dirty="0" smtClean="0"/>
              <a:t>(Nobel Prize winner Steven Weinberg)</a:t>
            </a:r>
          </a:p>
        </p:txBody>
      </p:sp>
    </p:spTree>
    <p:extLst>
      <p:ext uri="{BB962C8B-B14F-4D97-AF65-F5344CB8AC3E}">
        <p14:creationId xmlns:p14="http://schemas.microsoft.com/office/powerpoint/2010/main" val="272773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045" y="280159"/>
            <a:ext cx="11680065" cy="6577841"/>
          </a:xfrm>
        </p:spPr>
        <p:txBody>
          <a:bodyPr>
            <a:normAutofit lnSpcReduction="10000"/>
          </a:bodyPr>
          <a:lstStyle/>
          <a:p>
            <a:pPr marL="0" indent="0">
              <a:buNone/>
            </a:pPr>
            <a:r>
              <a:rPr lang="en-GB" dirty="0"/>
              <a:t>In recent years, religious terrorism has dominated discussions among commentators as it has risen in prominence. Indeed since 2001, according to the Global Terrorism Index, religiously motivated terrorism has been the main driver behind terrorist activity. </a:t>
            </a:r>
            <a:endParaRPr lang="en-GB" dirty="0" smtClean="0"/>
          </a:p>
          <a:p>
            <a:pPr marL="0" indent="0">
              <a:buNone/>
            </a:pPr>
            <a:endParaRPr lang="en-GB" dirty="0"/>
          </a:p>
          <a:p>
            <a:pPr marL="0" indent="0">
              <a:buNone/>
            </a:pPr>
            <a:r>
              <a:rPr lang="en-GB" dirty="0" smtClean="0"/>
              <a:t>The prominence of groups like Islamic State and al-Qaeda has raised concerns about the role of religion in terrorist activity. Many scholars urge caution over this because many of the aims of these groups are actually political, but are charged with religious language.</a:t>
            </a:r>
          </a:p>
          <a:p>
            <a:pPr marL="0" indent="0">
              <a:buNone/>
            </a:pPr>
            <a:endParaRPr lang="en-GB" dirty="0"/>
          </a:p>
          <a:p>
            <a:pPr marL="0" indent="0">
              <a:buNone/>
            </a:pPr>
            <a:r>
              <a:rPr lang="en-GB" dirty="0"/>
              <a:t>Religious terrorism is when a group feels that a religious truth must be imposed on others and that society </a:t>
            </a:r>
            <a:r>
              <a:rPr lang="en-GB" b="1" dirty="0"/>
              <a:t>must conform </a:t>
            </a:r>
            <a:r>
              <a:rPr lang="en-GB" dirty="0"/>
              <a:t>to accommodate this religious belief. For example, the al-Qaeda group which carried out a range of attacks in the last two decades (including the 9/11 and 7/7 attacks) have cited the desire to impose Islamic law throughout the world, ending secular states and punishing crimes committed by Christians and Jews against </a:t>
            </a:r>
            <a:r>
              <a:rPr lang="en-GB" dirty="0" smtClean="0"/>
              <a:t>Islam</a:t>
            </a:r>
            <a:r>
              <a:rPr lang="en-GB" dirty="0" smtClean="0">
                <a:solidFill>
                  <a:srgbClr val="FF0000"/>
                </a:solidFill>
              </a:rPr>
              <a:t> (although could be viewed as political rather than religious). </a:t>
            </a:r>
          </a:p>
          <a:p>
            <a:pPr marL="0" indent="0">
              <a:buNone/>
            </a:pPr>
            <a:endParaRPr lang="en-GB" dirty="0"/>
          </a:p>
        </p:txBody>
      </p:sp>
    </p:spTree>
    <p:extLst>
      <p:ext uri="{BB962C8B-B14F-4D97-AF65-F5344CB8AC3E}">
        <p14:creationId xmlns:p14="http://schemas.microsoft.com/office/powerpoint/2010/main" val="1473444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www.accuprosys.com/wp-content/uploads/2014/09/takeaction.jpg"/>
          <p:cNvPicPr>
            <a:picLocks noChangeAspect="1" noChangeArrowheads="1"/>
          </p:cNvPicPr>
          <p:nvPr/>
        </p:nvPicPr>
        <p:blipFill>
          <a:blip r:embed="rId2"/>
          <a:srcRect/>
          <a:stretch>
            <a:fillRect/>
          </a:stretch>
        </p:blipFill>
        <p:spPr bwMode="auto">
          <a:xfrm>
            <a:off x="8003704" y="3540198"/>
            <a:ext cx="2664296" cy="3317803"/>
          </a:xfrm>
          <a:prstGeom prst="rect">
            <a:avLst/>
          </a:prstGeom>
          <a:noFill/>
        </p:spPr>
      </p:pic>
      <p:sp>
        <p:nvSpPr>
          <p:cNvPr id="2" name="Title 1"/>
          <p:cNvSpPr>
            <a:spLocks noGrp="1"/>
          </p:cNvSpPr>
          <p:nvPr>
            <p:ph type="ctrTitle"/>
          </p:nvPr>
        </p:nvSpPr>
        <p:spPr>
          <a:xfrm>
            <a:off x="2343971" y="399245"/>
            <a:ext cx="7772400" cy="808660"/>
          </a:xfrm>
        </p:spPr>
        <p:txBody>
          <a:bodyPr>
            <a:normAutofit fontScale="90000"/>
          </a:bodyPr>
          <a:lstStyle/>
          <a:p>
            <a:r>
              <a:rPr lang="en-GB" b="1" u="sng" dirty="0" smtClean="0"/>
              <a:t>Political Causes of Terrorism</a:t>
            </a:r>
            <a:endParaRPr lang="en-GB" b="1" u="sng" dirty="0"/>
          </a:p>
        </p:txBody>
      </p:sp>
      <p:pic>
        <p:nvPicPr>
          <p:cNvPr id="15362" name="Picture 2" descr="http://www.itsagoal.net/wp-content/uploads/2013/11/foldaway-goal.jpg">
            <a:hlinkClick r:id="rId3"/>
          </p:cNvPr>
          <p:cNvPicPr>
            <a:picLocks noChangeAspect="1" noChangeArrowheads="1"/>
          </p:cNvPicPr>
          <p:nvPr/>
        </p:nvPicPr>
        <p:blipFill>
          <a:blip r:embed="rId4" cstate="print"/>
          <a:srcRect/>
          <a:stretch>
            <a:fillRect/>
          </a:stretch>
        </p:blipFill>
        <p:spPr bwMode="auto">
          <a:xfrm>
            <a:off x="3935761" y="1916832"/>
            <a:ext cx="4558741" cy="2952328"/>
          </a:xfrm>
          <a:prstGeom prst="rect">
            <a:avLst/>
          </a:prstGeom>
          <a:noFill/>
        </p:spPr>
      </p:pic>
      <p:pic>
        <p:nvPicPr>
          <p:cNvPr id="15366" name="Picture 6" descr="http://www.ashcroftsurgery.co.uk/wp-content/uploads/2015/09/angry-icon.png">
            <a:hlinkClick r:id="rId5"/>
          </p:cNvPr>
          <p:cNvPicPr>
            <a:picLocks noChangeAspect="1" noChangeArrowheads="1"/>
          </p:cNvPicPr>
          <p:nvPr/>
        </p:nvPicPr>
        <p:blipFill>
          <a:blip r:embed="rId6" cstate="print"/>
          <a:srcRect/>
          <a:stretch>
            <a:fillRect/>
          </a:stretch>
        </p:blipFill>
        <p:spPr bwMode="auto">
          <a:xfrm>
            <a:off x="1524001" y="4005065"/>
            <a:ext cx="2627709" cy="2627709"/>
          </a:xfrm>
          <a:prstGeom prst="rect">
            <a:avLst/>
          </a:prstGeom>
          <a:noFill/>
        </p:spPr>
      </p:pic>
    </p:spTree>
    <p:extLst>
      <p:ext uri="{BB962C8B-B14F-4D97-AF65-F5344CB8AC3E}">
        <p14:creationId xmlns:p14="http://schemas.microsoft.com/office/powerpoint/2010/main" val="3167929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15909" y="0"/>
            <a:ext cx="11668259" cy="1570038"/>
          </a:xfrm>
        </p:spPr>
        <p:txBody>
          <a:bodyPr/>
          <a:lstStyle/>
          <a:p>
            <a:r>
              <a:rPr lang="en-GB" sz="3200" b="1" u="sng" dirty="0"/>
              <a:t>Why is it </a:t>
            </a:r>
            <a:r>
              <a:rPr lang="en-GB" sz="3200" b="1" i="1" u="sng" dirty="0">
                <a:effectLst>
                  <a:outerShdw blurRad="38100" dist="38100" dir="2700000" algn="tl">
                    <a:srgbClr val="000000">
                      <a:alpha val="43137"/>
                    </a:srgbClr>
                  </a:outerShdw>
                </a:effectLst>
              </a:rPr>
              <a:t>possible</a:t>
            </a:r>
            <a:r>
              <a:rPr lang="en-GB" sz="3200" b="1" u="sng" dirty="0"/>
              <a:t> that religious terrorism is more dangerous than other types of terrorism?</a:t>
            </a:r>
          </a:p>
        </p:txBody>
      </p:sp>
      <p:pic>
        <p:nvPicPr>
          <p:cNvPr id="15363" name="Picture 2" descr="http://www.literalindia.com/wp-content/uploads/2015/05/Osama_Bin_Lade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39" y="1341439"/>
            <a:ext cx="36004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5"/>
          <p:cNvSpPr txBox="1">
            <a:spLocks noChangeArrowheads="1"/>
          </p:cNvSpPr>
          <p:nvPr/>
        </p:nvSpPr>
        <p:spPr bwMode="auto">
          <a:xfrm>
            <a:off x="3969020" y="1341439"/>
            <a:ext cx="7941478"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sz="2700" dirty="0"/>
              <a:t>Some terrorists (like Osama bin Laden was</a:t>
            </a:r>
            <a:r>
              <a:rPr lang="en-GB" sz="2700" dirty="0" smtClean="0"/>
              <a:t>) are </a:t>
            </a:r>
            <a:r>
              <a:rPr lang="en-GB" sz="2700" dirty="0"/>
              <a:t>very shrewd individuals and can be manipulative. Bin Laden had very clear political goals which were of great importance to him. Political goals </a:t>
            </a:r>
            <a:r>
              <a:rPr lang="en-GB" sz="2700" dirty="0" smtClean="0"/>
              <a:t>can </a:t>
            </a:r>
            <a:r>
              <a:rPr lang="en-GB" sz="2700" dirty="0"/>
              <a:t>be so important to people that they will go to great lengths.</a:t>
            </a:r>
          </a:p>
          <a:p>
            <a:pPr eaLnBrk="1" hangingPunct="1"/>
            <a:endParaRPr lang="en-GB" sz="2700" dirty="0"/>
          </a:p>
          <a:p>
            <a:pPr eaLnBrk="1" hangingPunct="1"/>
            <a:r>
              <a:rPr lang="en-GB" sz="2700" dirty="0"/>
              <a:t>It is argued by James Jones that terrorists driven by religion are even more dangerous because they feel that they know TRUTH.</a:t>
            </a:r>
          </a:p>
          <a:p>
            <a:pPr eaLnBrk="1" hangingPunct="1"/>
            <a:endParaRPr lang="en-GB" sz="2700" dirty="0"/>
          </a:p>
          <a:p>
            <a:pPr eaLnBrk="1" hangingPunct="1"/>
            <a:r>
              <a:rPr lang="en-GB" sz="2700" dirty="0"/>
              <a:t>Jones believes that this ‘</a:t>
            </a:r>
            <a:r>
              <a:rPr lang="en-GB" sz="2700" dirty="0">
                <a:solidFill>
                  <a:srgbClr val="7030A0"/>
                </a:solidFill>
              </a:rPr>
              <a:t>sacred</a:t>
            </a:r>
            <a:r>
              <a:rPr lang="en-GB" sz="2700" dirty="0"/>
              <a:t>’ layer is what gives people a motivation to do almost ANYTHING to further their goals.</a:t>
            </a:r>
          </a:p>
        </p:txBody>
      </p:sp>
    </p:spTree>
    <p:extLst>
      <p:ext uri="{BB962C8B-B14F-4D97-AF65-F5344CB8AC3E}">
        <p14:creationId xmlns:p14="http://schemas.microsoft.com/office/powerpoint/2010/main" val="3136426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7934" y="92925"/>
            <a:ext cx="4835525" cy="1143000"/>
          </a:xfrm>
        </p:spPr>
        <p:txBody>
          <a:bodyPr/>
          <a:lstStyle/>
          <a:p>
            <a:r>
              <a:rPr lang="en-GB" b="1" u="sng" dirty="0" smtClean="0"/>
              <a:t>ISIS – Radicalism </a:t>
            </a:r>
          </a:p>
        </p:txBody>
      </p:sp>
      <p:sp>
        <p:nvSpPr>
          <p:cNvPr id="3" name="Content Placeholder 2"/>
          <p:cNvSpPr>
            <a:spLocks noGrp="1"/>
          </p:cNvSpPr>
          <p:nvPr>
            <p:ph idx="1"/>
          </p:nvPr>
        </p:nvSpPr>
        <p:spPr>
          <a:xfrm>
            <a:off x="315959" y="1110827"/>
            <a:ext cx="8093945" cy="5560429"/>
          </a:xfrm>
        </p:spPr>
        <p:txBody>
          <a:bodyPr rtlCol="0">
            <a:noAutofit/>
          </a:bodyPr>
          <a:lstStyle/>
          <a:p>
            <a:pPr>
              <a:buNone/>
              <a:defRPr/>
            </a:pPr>
            <a:r>
              <a:rPr lang="en-GB" sz="2900" dirty="0" smtClean="0"/>
              <a:t>Take James Jones’ explanation for a moment:</a:t>
            </a:r>
          </a:p>
          <a:p>
            <a:pPr>
              <a:buNone/>
              <a:defRPr/>
            </a:pPr>
            <a:endParaRPr lang="en-GB" sz="2900" dirty="0" smtClean="0"/>
          </a:p>
          <a:p>
            <a:pPr>
              <a:buNone/>
              <a:defRPr/>
            </a:pPr>
            <a:r>
              <a:rPr lang="en-GB" sz="2900" dirty="0" smtClean="0"/>
              <a:t>	ISIS have embarked on a number of killings – many of which have been so disgusting in nature that even other radical Islamist groups have rebuked them.</a:t>
            </a:r>
          </a:p>
          <a:p>
            <a:pPr>
              <a:buNone/>
              <a:defRPr/>
            </a:pPr>
            <a:endParaRPr lang="en-GB" sz="2900" dirty="0" smtClean="0"/>
          </a:p>
          <a:p>
            <a:pPr>
              <a:buNone/>
              <a:defRPr/>
            </a:pPr>
            <a:r>
              <a:rPr lang="en-GB" sz="2900" dirty="0" smtClean="0"/>
              <a:t>	Is it possible to argue that their radical, extremist interpretation of Islam drives this type of activity more directly than other groups. ISIS do have political goals, but does this religious commitment drive the group in a more radical direction?</a:t>
            </a:r>
            <a:endParaRPr lang="en-GB" sz="2900" dirty="0"/>
          </a:p>
        </p:txBody>
      </p:sp>
      <p:pic>
        <p:nvPicPr>
          <p:cNvPr id="16388" name="img" descr="http://www.theblaze.com/wp-content/uploads/2014/08/fol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9904" y="92925"/>
            <a:ext cx="3542223" cy="306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http://www.islamicinvitationturkey.com/wp-content/uploads/2015/04/alalam_635642066665835150_25f_4x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9903" y="3475686"/>
            <a:ext cx="3542223" cy="305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84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descr="terrorism EU 2"/>
          <p:cNvPicPr>
            <a:picLocks noChangeAspect="1" noChangeArrowheads="1"/>
          </p:cNvPicPr>
          <p:nvPr/>
        </p:nvPicPr>
        <p:blipFill rotWithShape="1">
          <a:blip r:embed="rId2">
            <a:extLst>
              <a:ext uri="{28A0092B-C50C-407E-A947-70E740481C1C}">
                <a14:useLocalDpi xmlns:a14="http://schemas.microsoft.com/office/drawing/2010/main" val="0"/>
              </a:ext>
            </a:extLst>
          </a:blip>
          <a:srcRect t="1832" b="4729"/>
          <a:stretch/>
        </p:blipFill>
        <p:spPr bwMode="auto">
          <a:xfrm>
            <a:off x="1970467" y="969180"/>
            <a:ext cx="8027831" cy="576647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379926" y="126788"/>
            <a:ext cx="11481516" cy="1684784"/>
          </a:xfrm>
        </p:spPr>
        <p:txBody>
          <a:bodyPr>
            <a:normAutofit/>
          </a:bodyPr>
          <a:lstStyle/>
          <a:p>
            <a:r>
              <a:rPr lang="en-GB" sz="2400" dirty="0" smtClean="0"/>
              <a:t>The observation is that today, the incidence of religious terrorism is disproportionately committed by radical Islamists. The evidence contradicts this:</a:t>
            </a:r>
          </a:p>
        </p:txBody>
      </p:sp>
    </p:spTree>
    <p:extLst>
      <p:ext uri="{BB962C8B-B14F-4D97-AF65-F5344CB8AC3E}">
        <p14:creationId xmlns:p14="http://schemas.microsoft.com/office/powerpoint/2010/main" val="3003622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9092" y="188912"/>
            <a:ext cx="11694017" cy="6417949"/>
          </a:xfrm>
        </p:spPr>
        <p:txBody>
          <a:bodyPr>
            <a:normAutofit/>
          </a:bodyPr>
          <a:lstStyle/>
          <a:p>
            <a:pPr marL="0" indent="0" eaLnBrk="1" hangingPunct="1">
              <a:buNone/>
              <a:defRPr/>
            </a:pPr>
            <a:r>
              <a:rPr lang="en-GB" sz="3200" i="1" dirty="0"/>
              <a:t>“Credible researchers agree that "religion" neither causes nor explains suicide terrorism. ..... religious rhetoric may help persuade attackers that their cause is either necessary or noble, and that glorifies or renames suicide as </a:t>
            </a:r>
            <a:r>
              <a:rPr lang="en-GB" sz="3200" i="1" dirty="0" smtClean="0">
                <a:solidFill>
                  <a:srgbClr val="00B050"/>
                </a:solidFill>
              </a:rPr>
              <a:t>martyrdom</a:t>
            </a:r>
            <a:r>
              <a:rPr lang="en-GB" sz="3200" i="1" dirty="0" smtClean="0"/>
              <a:t>, but </a:t>
            </a:r>
            <a:r>
              <a:rPr lang="en-GB" sz="3200" i="1" dirty="0"/>
              <a:t>it does not explain why suicide attackers choose that particular tactic</a:t>
            </a:r>
            <a:r>
              <a:rPr lang="en-GB" sz="3200" i="1" dirty="0" smtClean="0"/>
              <a:t>.”</a:t>
            </a:r>
            <a:r>
              <a:rPr lang="en-GB" sz="3500" dirty="0" smtClean="0"/>
              <a:t>	</a:t>
            </a:r>
            <a:r>
              <a:rPr lang="en-GB" sz="3600" dirty="0" smtClean="0"/>
              <a:t>												</a:t>
            </a:r>
            <a:r>
              <a:rPr lang="en-GB" sz="2400" dirty="0" smtClean="0"/>
              <a:t>- </a:t>
            </a:r>
            <a:r>
              <a:rPr lang="en-GB" sz="2400" dirty="0" smtClean="0">
                <a:solidFill>
                  <a:schemeClr val="tx1">
                    <a:lumMod val="95000"/>
                    <a:lumOff val="5000"/>
                  </a:schemeClr>
                </a:solidFill>
              </a:rPr>
              <a:t>Amy </a:t>
            </a:r>
            <a:r>
              <a:rPr lang="en-GB" sz="2400" dirty="0" err="1" smtClean="0">
                <a:solidFill>
                  <a:schemeClr val="tx1">
                    <a:lumMod val="95000"/>
                    <a:lumOff val="5000"/>
                  </a:schemeClr>
                </a:solidFill>
              </a:rPr>
              <a:t>Zalman</a:t>
            </a:r>
            <a:endParaRPr lang="en-GB" sz="2400" dirty="0" smtClean="0">
              <a:solidFill>
                <a:schemeClr val="tx1">
                  <a:lumMod val="95000"/>
                  <a:lumOff val="5000"/>
                </a:schemeClr>
              </a:solidFill>
            </a:endParaRPr>
          </a:p>
          <a:p>
            <a:pPr marL="0" indent="0" eaLnBrk="1" hangingPunct="1">
              <a:buNone/>
              <a:defRPr/>
            </a:pPr>
            <a:endParaRPr lang="en-GB" sz="2400" dirty="0" smtClean="0">
              <a:solidFill>
                <a:schemeClr val="tx1">
                  <a:lumMod val="95000"/>
                  <a:lumOff val="5000"/>
                </a:schemeClr>
              </a:solidFill>
            </a:endParaRPr>
          </a:p>
          <a:p>
            <a:pPr marL="0" indent="0" eaLnBrk="1" hangingPunct="1">
              <a:buNone/>
              <a:defRPr/>
            </a:pPr>
            <a:endParaRPr lang="en-GB" sz="2400" dirty="0">
              <a:solidFill>
                <a:schemeClr val="tx1">
                  <a:lumMod val="95000"/>
                  <a:lumOff val="5000"/>
                </a:schemeClr>
              </a:solidFill>
            </a:endParaRPr>
          </a:p>
          <a:p>
            <a:pPr>
              <a:buNone/>
              <a:defRPr/>
            </a:pPr>
            <a:r>
              <a:rPr lang="en-GB" sz="3200" i="1" dirty="0"/>
              <a:t>“Suicide terrorism is not caused by religion…Suicide terrorists are motivated mainly by political goals ... Their 'martyrdom' is, however, frequently legitimized and glorified by reference to religious ideas and values.”</a:t>
            </a:r>
          </a:p>
          <a:p>
            <a:pPr>
              <a:buNone/>
              <a:defRPr/>
            </a:pPr>
            <a:r>
              <a:rPr lang="en-GB" sz="2400" dirty="0" smtClean="0"/>
              <a:t>								- </a:t>
            </a:r>
            <a:r>
              <a:rPr lang="en-GB" sz="2400" dirty="0" smtClean="0">
                <a:solidFill>
                  <a:schemeClr val="tx1">
                    <a:lumMod val="95000"/>
                    <a:lumOff val="5000"/>
                  </a:schemeClr>
                </a:solidFill>
              </a:rPr>
              <a:t>Root </a:t>
            </a:r>
            <a:r>
              <a:rPr lang="en-GB" sz="2400" dirty="0">
                <a:solidFill>
                  <a:schemeClr val="tx1">
                    <a:lumMod val="95000"/>
                    <a:lumOff val="5000"/>
                  </a:schemeClr>
                </a:solidFill>
              </a:rPr>
              <a:t>Causes of Terrorism textbook</a:t>
            </a:r>
          </a:p>
          <a:p>
            <a:pPr marL="0" indent="0" eaLnBrk="1" hangingPunct="1">
              <a:buNone/>
              <a:defRPr/>
            </a:pPr>
            <a:endParaRPr lang="en-GB" sz="2400" dirty="0" smtClean="0">
              <a:solidFill>
                <a:schemeClr val="tx1">
                  <a:lumMod val="95000"/>
                  <a:lumOff val="5000"/>
                </a:schemeClr>
              </a:solidFill>
            </a:endParaRPr>
          </a:p>
          <a:p>
            <a:pPr marL="0" indent="0" algn="r" eaLnBrk="1" hangingPunct="1">
              <a:buNone/>
              <a:defRPr/>
            </a:pPr>
            <a:endParaRPr lang="en-GB" sz="2400" dirty="0">
              <a:solidFill>
                <a:schemeClr val="tx1">
                  <a:lumMod val="95000"/>
                  <a:lumOff val="5000"/>
                </a:schemeClr>
              </a:solidFill>
            </a:endParaRPr>
          </a:p>
          <a:p>
            <a:pPr marL="0" indent="0" algn="r" eaLnBrk="1" hangingPunct="1">
              <a:buNone/>
              <a:defRPr/>
            </a:pPr>
            <a:endParaRPr lang="en-GB" sz="3600" dirty="0">
              <a:solidFill>
                <a:schemeClr val="tx1">
                  <a:lumMod val="95000"/>
                  <a:lumOff val="5000"/>
                </a:schemeClr>
              </a:solidFill>
            </a:endParaRPr>
          </a:p>
        </p:txBody>
      </p:sp>
    </p:spTree>
    <p:extLst>
      <p:ext uri="{BB962C8B-B14F-4D97-AF65-F5344CB8AC3E}">
        <p14:creationId xmlns:p14="http://schemas.microsoft.com/office/powerpoint/2010/main" val="301988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141667" y="476251"/>
            <a:ext cx="11784169" cy="5649913"/>
          </a:xfrm>
        </p:spPr>
        <p:txBody>
          <a:bodyPr>
            <a:noAutofit/>
          </a:bodyPr>
          <a:lstStyle/>
          <a:p>
            <a:pPr eaLnBrk="1" hangingPunct="1">
              <a:buFont typeface="Arial" panose="020B0604020202020204" pitchFamily="34" charset="0"/>
              <a:buNone/>
            </a:pPr>
            <a:r>
              <a:rPr lang="en-GB" altLang="en-US" sz="3600" dirty="0" smtClean="0"/>
              <a:t>	</a:t>
            </a:r>
            <a:r>
              <a:rPr lang="en-GB" altLang="en-US" sz="4400" i="1" dirty="0"/>
              <a:t>“Far from being religious zealots, a large number of those involved in terrorism do not practise their faith regularly. .... a well-established religious identity actually protects against violent radicalisation.”</a:t>
            </a:r>
          </a:p>
          <a:p>
            <a:pPr eaLnBrk="1" hangingPunct="1">
              <a:buFont typeface="Arial" panose="020B0604020202020204" pitchFamily="34" charset="0"/>
              <a:buNone/>
            </a:pPr>
            <a:endParaRPr lang="en-GB" altLang="en-US" sz="4400" dirty="0"/>
          </a:p>
          <a:p>
            <a:pPr eaLnBrk="1" hangingPunct="1">
              <a:buFont typeface="Arial" panose="020B0604020202020204" pitchFamily="34" charset="0"/>
              <a:buNone/>
            </a:pPr>
            <a:r>
              <a:rPr lang="en-GB" altLang="en-US" sz="4400" dirty="0"/>
              <a:t>	MI5</a:t>
            </a:r>
          </a:p>
        </p:txBody>
      </p:sp>
      <p:pic>
        <p:nvPicPr>
          <p:cNvPr id="22531" name="Picture 2" descr="https://tpjackson.files.wordpress.com/2010/02/mi5-log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4553" y="3090929"/>
            <a:ext cx="2804276" cy="346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884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GB" altLang="en-US" smtClean="0"/>
          </a:p>
        </p:txBody>
      </p:sp>
      <p:sp>
        <p:nvSpPr>
          <p:cNvPr id="23555" name="Content Placeholder 2"/>
          <p:cNvSpPr>
            <a:spLocks noGrp="1"/>
          </p:cNvSpPr>
          <p:nvPr>
            <p:ph idx="1"/>
          </p:nvPr>
        </p:nvSpPr>
        <p:spPr/>
        <p:txBody>
          <a:bodyPr/>
          <a:lstStyle/>
          <a:p>
            <a:pPr eaLnBrk="1" hangingPunct="1"/>
            <a:endParaRPr lang="en-GB" altLang="en-US" smtClean="0"/>
          </a:p>
        </p:txBody>
      </p:sp>
      <p:pic>
        <p:nvPicPr>
          <p:cNvPr id="23556" name="Picture 2" descr="http://www.cnsnews.com/sites/default/files/imagecache/large/images/aaa3_118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711450" y="549275"/>
            <a:ext cx="3816350" cy="33845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There has been an upward shift in the numbers of groups taking action that are defined as ‘religious’. This is perhaps skewed by the events in the Middle East (and does not for example consider Europe or North America).</a:t>
            </a:r>
          </a:p>
        </p:txBody>
      </p:sp>
    </p:spTree>
    <p:extLst>
      <p:ext uri="{BB962C8B-B14F-4D97-AF65-F5344CB8AC3E}">
        <p14:creationId xmlns:p14="http://schemas.microsoft.com/office/powerpoint/2010/main" val="2000468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GB" altLang="en-US" smtClean="0"/>
          </a:p>
        </p:txBody>
      </p:sp>
      <p:sp>
        <p:nvSpPr>
          <p:cNvPr id="24579" name="Content Placeholder 2"/>
          <p:cNvSpPr>
            <a:spLocks noGrp="1"/>
          </p:cNvSpPr>
          <p:nvPr>
            <p:ph idx="1"/>
          </p:nvPr>
        </p:nvSpPr>
        <p:spPr/>
        <p:txBody>
          <a:bodyPr/>
          <a:lstStyle/>
          <a:p>
            <a:pPr eaLnBrk="1" hangingPunct="1"/>
            <a:endParaRPr lang="en-GB" altLang="en-US" smtClean="0"/>
          </a:p>
        </p:txBody>
      </p:sp>
      <p:pic>
        <p:nvPicPr>
          <p:cNvPr id="24580" name="Picture 2" descr="http://www.visionofhumanity.org/sites/default/files/2015-Global-Terrorism-Index-Infographic-p2.png"/>
          <p:cNvPicPr>
            <a:picLocks noChangeAspect="1" noChangeArrowheads="1"/>
          </p:cNvPicPr>
          <p:nvPr/>
        </p:nvPicPr>
        <p:blipFill>
          <a:blip r:embed="rId2">
            <a:extLst>
              <a:ext uri="{28A0092B-C50C-407E-A947-70E740481C1C}">
                <a14:useLocalDpi xmlns:a14="http://schemas.microsoft.com/office/drawing/2010/main" val="0"/>
              </a:ext>
            </a:extLst>
          </a:blip>
          <a:srcRect l="6354" t="68237" r="2167"/>
          <a:stretch>
            <a:fillRect/>
          </a:stretch>
        </p:blipFill>
        <p:spPr bwMode="auto">
          <a:xfrm>
            <a:off x="0" y="0"/>
            <a:ext cx="12192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p:cNvSpPr txBox="1">
            <a:spLocks noChangeArrowheads="1"/>
          </p:cNvSpPr>
          <p:nvPr/>
        </p:nvSpPr>
        <p:spPr bwMode="auto">
          <a:xfrm>
            <a:off x="107324" y="141288"/>
            <a:ext cx="9144000" cy="831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800" b="1" dirty="0">
                <a:solidFill>
                  <a:schemeClr val="bg1"/>
                </a:solidFill>
              </a:rPr>
              <a:t>Terrorism in Western Countries</a:t>
            </a:r>
          </a:p>
        </p:txBody>
      </p:sp>
    </p:spTree>
    <p:extLst>
      <p:ext uri="{BB962C8B-B14F-4D97-AF65-F5344CB8AC3E}">
        <p14:creationId xmlns:p14="http://schemas.microsoft.com/office/powerpoint/2010/main" val="4243480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en-GB" altLang="en-US" smtClean="0"/>
          </a:p>
        </p:txBody>
      </p:sp>
      <p:sp>
        <p:nvSpPr>
          <p:cNvPr id="25603" name="Content Placeholder 2"/>
          <p:cNvSpPr>
            <a:spLocks noGrp="1"/>
          </p:cNvSpPr>
          <p:nvPr>
            <p:ph idx="1"/>
          </p:nvPr>
        </p:nvSpPr>
        <p:spPr/>
        <p:txBody>
          <a:bodyPr/>
          <a:lstStyle/>
          <a:p>
            <a:pPr eaLnBrk="1" hangingPunct="1"/>
            <a:endParaRPr lang="en-GB" altLang="en-US" smtClean="0"/>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l="7243" t="36662" r="62669" b="28571"/>
          <a:stretch>
            <a:fillRect/>
          </a:stretch>
        </p:blipFill>
        <p:spPr bwMode="auto">
          <a:xfrm>
            <a:off x="0" y="0"/>
            <a:ext cx="1200311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349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GB" altLang="en-US" smtClean="0"/>
          </a:p>
        </p:txBody>
      </p:sp>
      <p:pic>
        <p:nvPicPr>
          <p:cNvPr id="26627" name="Picture 2" descr="http://www.visionofhumanity.org/sites/default/files/2015-Global-Terrorism-Index-Infographic-p2.png"/>
          <p:cNvPicPr>
            <a:picLocks noChangeAspect="1" noChangeArrowheads="1"/>
          </p:cNvPicPr>
          <p:nvPr/>
        </p:nvPicPr>
        <p:blipFill>
          <a:blip r:embed="rId2">
            <a:extLst>
              <a:ext uri="{28A0092B-C50C-407E-A947-70E740481C1C}">
                <a14:useLocalDpi xmlns:a14="http://schemas.microsoft.com/office/drawing/2010/main" val="0"/>
              </a:ext>
            </a:extLst>
          </a:blip>
          <a:srcRect l="44470" t="28731" b="3086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616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03349" y="0"/>
            <a:ext cx="10515600" cy="1325563"/>
          </a:xfrm>
        </p:spPr>
        <p:txBody>
          <a:bodyPr>
            <a:normAutofit fontScale="90000"/>
          </a:bodyPr>
          <a:lstStyle/>
          <a:p>
            <a:pPr eaLnBrk="1" hangingPunct="1"/>
            <a:r>
              <a:rPr lang="en-GB" altLang="en-US" sz="4800" b="1" u="sng" dirty="0"/>
              <a:t>Impact of religious terrorism groups - Global</a:t>
            </a:r>
          </a:p>
        </p:txBody>
      </p:sp>
      <p:sp>
        <p:nvSpPr>
          <p:cNvPr id="27651" name="Content Placeholder 2"/>
          <p:cNvSpPr>
            <a:spLocks noGrp="1"/>
          </p:cNvSpPr>
          <p:nvPr>
            <p:ph idx="1"/>
          </p:nvPr>
        </p:nvSpPr>
        <p:spPr>
          <a:xfrm>
            <a:off x="503349" y="1325564"/>
            <a:ext cx="11512640" cy="4829176"/>
          </a:xfrm>
        </p:spPr>
        <p:txBody>
          <a:bodyPr>
            <a:normAutofit/>
          </a:bodyPr>
          <a:lstStyle/>
          <a:p>
            <a:pPr eaLnBrk="1" hangingPunct="1"/>
            <a:r>
              <a:rPr lang="en-GB" altLang="en-US" sz="3200" dirty="0" smtClean="0"/>
              <a:t>Boko Haram and ISIL were jointly responsible for 51% of all claimed global fatalities in 2014.</a:t>
            </a:r>
          </a:p>
          <a:p>
            <a:pPr eaLnBrk="1" hangingPunct="1"/>
            <a:endParaRPr lang="en-GB" altLang="en-US" sz="3200" dirty="0" smtClean="0"/>
          </a:p>
          <a:p>
            <a:pPr eaLnBrk="1" hangingPunct="1"/>
            <a:r>
              <a:rPr lang="en-GB" altLang="en-US" sz="3200" dirty="0" smtClean="0"/>
              <a:t>78% of all deaths and 57% of all attacks occurred in just five countries; Afghanistan, Iraq, Syria and Pakistan (where ‘religiously-motivated terrorism’ is most prevalent).</a:t>
            </a:r>
          </a:p>
        </p:txBody>
      </p:sp>
      <p:pic>
        <p:nvPicPr>
          <p:cNvPr id="27652" name="Picture 4" descr="http://waofma.com/wp-content/uploads/2014/02/world-globe01-512x512.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894" y="3980223"/>
            <a:ext cx="2686452" cy="26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065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3314" name="Picture 2" descr="http://www.quotationof.com/images/grievance-quotes-2.jpg">
            <a:hlinkClick r:id="rId2"/>
          </p:cNvPr>
          <p:cNvPicPr>
            <a:picLocks noChangeAspect="1" noChangeArrowheads="1"/>
          </p:cNvPicPr>
          <p:nvPr/>
        </p:nvPicPr>
        <p:blipFill>
          <a:blip r:embed="rId3"/>
          <a:srcRect t="18889" r="2041" b="8457"/>
          <a:stretch>
            <a:fillRect/>
          </a:stretch>
        </p:blipFill>
        <p:spPr bwMode="auto">
          <a:xfrm>
            <a:off x="1524000" y="0"/>
            <a:ext cx="9144000" cy="6863050"/>
          </a:xfrm>
          <a:prstGeom prst="rect">
            <a:avLst/>
          </a:prstGeom>
          <a:noFill/>
        </p:spPr>
      </p:pic>
    </p:spTree>
    <p:extLst>
      <p:ext uri="{BB962C8B-B14F-4D97-AF65-F5344CB8AC3E}">
        <p14:creationId xmlns:p14="http://schemas.microsoft.com/office/powerpoint/2010/main" val="474574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173" y="-270306"/>
            <a:ext cx="10515600" cy="1325563"/>
          </a:xfrm>
        </p:spPr>
        <p:txBody>
          <a:bodyPr/>
          <a:lstStyle/>
          <a:p>
            <a:r>
              <a:rPr lang="en-GB" altLang="en-US" b="1" u="sng" dirty="0"/>
              <a:t>Socio-Economic causes of terrorism</a:t>
            </a:r>
            <a:endParaRPr lang="en-GB" dirty="0"/>
          </a:p>
        </p:txBody>
      </p:sp>
      <p:sp>
        <p:nvSpPr>
          <p:cNvPr id="3" name="Content Placeholder 2"/>
          <p:cNvSpPr>
            <a:spLocks noGrp="1"/>
          </p:cNvSpPr>
          <p:nvPr>
            <p:ph idx="1"/>
          </p:nvPr>
        </p:nvSpPr>
        <p:spPr>
          <a:xfrm>
            <a:off x="838200" y="1055257"/>
            <a:ext cx="10515600" cy="5121706"/>
          </a:xfrm>
        </p:spPr>
        <p:txBody>
          <a:bodyPr/>
          <a:lstStyle/>
          <a:p>
            <a:pPr marL="0" indent="0">
              <a:buNone/>
            </a:pPr>
            <a:r>
              <a:rPr lang="en-GB" dirty="0" smtClean="0"/>
              <a:t>Terrorist groups are all too happy to step into a social economic void. They can offer salaries to their foot soldiers so they can support their families.</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ISIL (Islamic State of Iraq and Levant) pay their fighters $500 a month and when this amount is compared to the average salary in Iraq of $150 some individuals may join terror groups as a way out of the poverty they face.</a:t>
            </a:r>
            <a:endParaRPr lang="en-GB" dirty="0"/>
          </a:p>
        </p:txBody>
      </p:sp>
      <p:pic>
        <p:nvPicPr>
          <p:cNvPr id="6" name="Picture 5"/>
          <p:cNvPicPr>
            <a:picLocks noChangeAspect="1"/>
          </p:cNvPicPr>
          <p:nvPr/>
        </p:nvPicPr>
        <p:blipFill>
          <a:blip r:embed="rId2"/>
          <a:stretch>
            <a:fillRect/>
          </a:stretch>
        </p:blipFill>
        <p:spPr>
          <a:xfrm>
            <a:off x="2790664" y="1930184"/>
            <a:ext cx="3625634" cy="2259638"/>
          </a:xfrm>
          <a:prstGeom prst="rect">
            <a:avLst/>
          </a:prstGeom>
        </p:spPr>
      </p:pic>
      <p:pic>
        <p:nvPicPr>
          <p:cNvPr id="7" name="Picture 6"/>
          <p:cNvPicPr>
            <a:picLocks noChangeAspect="1"/>
          </p:cNvPicPr>
          <p:nvPr/>
        </p:nvPicPr>
        <p:blipFill>
          <a:blip r:embed="rId3"/>
          <a:stretch>
            <a:fillRect/>
          </a:stretch>
        </p:blipFill>
        <p:spPr>
          <a:xfrm>
            <a:off x="10420668" y="5594888"/>
            <a:ext cx="1771332" cy="1380802"/>
          </a:xfrm>
          <a:prstGeom prst="rect">
            <a:avLst/>
          </a:prstGeom>
        </p:spPr>
      </p:pic>
    </p:spTree>
    <p:extLst>
      <p:ext uri="{BB962C8B-B14F-4D97-AF65-F5344CB8AC3E}">
        <p14:creationId xmlns:p14="http://schemas.microsoft.com/office/powerpoint/2010/main" val="1709786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5946"/>
            <a:ext cx="10515600" cy="5681017"/>
          </a:xfrm>
        </p:spPr>
        <p:txBody>
          <a:bodyPr/>
          <a:lstStyle/>
          <a:p>
            <a:pPr marL="0" indent="0">
              <a:buNone/>
            </a:pPr>
            <a:r>
              <a:rPr lang="en-GB" dirty="0" smtClean="0"/>
              <a:t>This shows that economic factors may be a cause of terrorism because people must make  a choice between surviving and not.</a:t>
            </a:r>
          </a:p>
          <a:p>
            <a:pPr marL="0" indent="0">
              <a:buNone/>
            </a:pPr>
            <a:r>
              <a:rPr lang="en-GB" dirty="0" smtClean="0"/>
              <a:t>ISIL offer social services-schools and health clinics-to do what local governments cannot or will not do.</a:t>
            </a:r>
          </a:p>
          <a:p>
            <a:pPr marL="0" indent="0">
              <a:buNone/>
            </a:pPr>
            <a:endParaRPr lang="en-GB" dirty="0"/>
          </a:p>
          <a:p>
            <a:pPr marL="0" indent="0">
              <a:buNone/>
            </a:pPr>
            <a:endParaRPr lang="en-GB" dirty="0" smtClean="0"/>
          </a:p>
          <a:p>
            <a:pPr marL="0" indent="0">
              <a:buNone/>
            </a:pPr>
            <a:r>
              <a:rPr lang="en-GB" dirty="0" smtClean="0"/>
              <a:t> </a:t>
            </a:r>
            <a:endParaRPr lang="en-GB" dirty="0"/>
          </a:p>
        </p:txBody>
      </p:sp>
      <p:pic>
        <p:nvPicPr>
          <p:cNvPr id="5" name="Picture 4"/>
          <p:cNvPicPr>
            <a:picLocks noChangeAspect="1"/>
          </p:cNvPicPr>
          <p:nvPr/>
        </p:nvPicPr>
        <p:blipFill>
          <a:blip r:embed="rId2"/>
          <a:stretch>
            <a:fillRect/>
          </a:stretch>
        </p:blipFill>
        <p:spPr>
          <a:xfrm>
            <a:off x="5254910" y="2209392"/>
            <a:ext cx="6821438" cy="3967571"/>
          </a:xfrm>
          <a:prstGeom prst="rect">
            <a:avLst/>
          </a:prstGeom>
        </p:spPr>
      </p:pic>
      <p:pic>
        <p:nvPicPr>
          <p:cNvPr id="6" name="Picture 5"/>
          <p:cNvPicPr>
            <a:picLocks noChangeAspect="1"/>
          </p:cNvPicPr>
          <p:nvPr/>
        </p:nvPicPr>
        <p:blipFill>
          <a:blip r:embed="rId3"/>
          <a:stretch>
            <a:fillRect/>
          </a:stretch>
        </p:blipFill>
        <p:spPr>
          <a:xfrm>
            <a:off x="259517" y="2213573"/>
            <a:ext cx="2857500" cy="1600200"/>
          </a:xfrm>
          <a:prstGeom prst="rect">
            <a:avLst/>
          </a:prstGeom>
        </p:spPr>
      </p:pic>
      <p:pic>
        <p:nvPicPr>
          <p:cNvPr id="7" name="Picture 6"/>
          <p:cNvPicPr>
            <a:picLocks noChangeAspect="1"/>
          </p:cNvPicPr>
          <p:nvPr/>
        </p:nvPicPr>
        <p:blipFill>
          <a:blip r:embed="rId4"/>
          <a:stretch>
            <a:fillRect/>
          </a:stretch>
        </p:blipFill>
        <p:spPr>
          <a:xfrm>
            <a:off x="115652" y="3956648"/>
            <a:ext cx="2466975" cy="1847850"/>
          </a:xfrm>
          <a:prstGeom prst="rect">
            <a:avLst/>
          </a:prstGeom>
        </p:spPr>
      </p:pic>
      <p:pic>
        <p:nvPicPr>
          <p:cNvPr id="8" name="Picture 7"/>
          <p:cNvPicPr>
            <a:picLocks noChangeAspect="1"/>
          </p:cNvPicPr>
          <p:nvPr/>
        </p:nvPicPr>
        <p:blipFill>
          <a:blip r:embed="rId5"/>
          <a:stretch>
            <a:fillRect/>
          </a:stretch>
        </p:blipFill>
        <p:spPr>
          <a:xfrm>
            <a:off x="2791257" y="4932960"/>
            <a:ext cx="2619375" cy="1743075"/>
          </a:xfrm>
          <a:prstGeom prst="rect">
            <a:avLst/>
          </a:prstGeom>
        </p:spPr>
      </p:pic>
    </p:spTree>
    <p:extLst>
      <p:ext uri="{BB962C8B-B14F-4D97-AF65-F5344CB8AC3E}">
        <p14:creationId xmlns:p14="http://schemas.microsoft.com/office/powerpoint/2010/main" val="53547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5946"/>
            <a:ext cx="10515600" cy="5681017"/>
          </a:xfrm>
        </p:spPr>
        <p:txBody>
          <a:bodyPr>
            <a:normAutofit lnSpcReduction="10000"/>
          </a:bodyPr>
          <a:lstStyle/>
          <a:p>
            <a:pPr marL="0" indent="0">
              <a:buNone/>
            </a:pPr>
            <a:r>
              <a:rPr lang="en-GB" dirty="0" smtClean="0"/>
              <a:t>Therefore, people may choose to join or support terror groups so that they are able to gain and education and healthcare, and this indicates a politico-social economic motivation.</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The terror groups are acting as a de facto government providing a welfare state for some economically disadvantaged people.</a:t>
            </a:r>
          </a:p>
          <a:p>
            <a:pPr marL="0" indent="0">
              <a:buNone/>
            </a:pPr>
            <a:endParaRPr lang="en-GB" dirty="0"/>
          </a:p>
          <a:p>
            <a:pPr marL="0" indent="0">
              <a:buNone/>
            </a:pPr>
            <a:endParaRPr lang="en-GB" dirty="0" smtClean="0"/>
          </a:p>
          <a:p>
            <a:pPr marL="0" indent="0">
              <a:buNone/>
            </a:pPr>
            <a:r>
              <a:rPr lang="en-GB" dirty="0" smtClean="0"/>
              <a:t> </a:t>
            </a:r>
            <a:endParaRPr lang="en-GB" dirty="0"/>
          </a:p>
        </p:txBody>
      </p:sp>
      <p:pic>
        <p:nvPicPr>
          <p:cNvPr id="2" name="Picture 1"/>
          <p:cNvPicPr>
            <a:picLocks noChangeAspect="1"/>
          </p:cNvPicPr>
          <p:nvPr/>
        </p:nvPicPr>
        <p:blipFill>
          <a:blip r:embed="rId2"/>
          <a:stretch>
            <a:fillRect/>
          </a:stretch>
        </p:blipFill>
        <p:spPr>
          <a:xfrm>
            <a:off x="3037668" y="4959458"/>
            <a:ext cx="5553721" cy="1898542"/>
          </a:xfrm>
          <a:prstGeom prst="rect">
            <a:avLst/>
          </a:prstGeom>
        </p:spPr>
      </p:pic>
      <p:pic>
        <p:nvPicPr>
          <p:cNvPr id="4" name="Picture 3"/>
          <p:cNvPicPr>
            <a:picLocks noChangeAspect="1"/>
          </p:cNvPicPr>
          <p:nvPr/>
        </p:nvPicPr>
        <p:blipFill>
          <a:blip r:embed="rId3"/>
          <a:stretch>
            <a:fillRect/>
          </a:stretch>
        </p:blipFill>
        <p:spPr>
          <a:xfrm>
            <a:off x="4005666" y="1686518"/>
            <a:ext cx="3867473" cy="2082369"/>
          </a:xfrm>
          <a:prstGeom prst="rect">
            <a:avLst/>
          </a:prstGeom>
        </p:spPr>
      </p:pic>
      <p:sp>
        <p:nvSpPr>
          <p:cNvPr id="5" name="Rectangle 4"/>
          <p:cNvSpPr/>
          <p:nvPr/>
        </p:nvSpPr>
        <p:spPr>
          <a:xfrm>
            <a:off x="1037163" y="2266037"/>
            <a:ext cx="2769541"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POVERTY</a:t>
            </a:r>
            <a:endParaRPr lang="en-US" sz="540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8072101" y="1850539"/>
            <a:ext cx="3527312" cy="1754326"/>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HEALTH &amp; </a:t>
            </a:r>
          </a:p>
          <a:p>
            <a:pPr algn="ctr"/>
            <a:r>
              <a:rPr lang="en-US" sz="5400" b="0" cap="none" spc="0" dirty="0" smtClean="0">
                <a:ln w="0"/>
                <a:solidFill>
                  <a:schemeClr val="accent1"/>
                </a:solidFill>
                <a:effectLst>
                  <a:outerShdw blurRad="38100" dist="25400" dir="5400000" algn="ctr" rotWithShape="0">
                    <a:srgbClr val="6E747A">
                      <a:alpha val="43000"/>
                    </a:srgbClr>
                  </a:outerShdw>
                </a:effectLst>
              </a:rPr>
              <a:t>EDUCATION</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62113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5946"/>
            <a:ext cx="10515600" cy="6121830"/>
          </a:xfrm>
        </p:spPr>
        <p:txBody>
          <a:bodyPr>
            <a:normAutofit/>
          </a:bodyPr>
          <a:lstStyle/>
          <a:p>
            <a:pPr marL="0" indent="0">
              <a:buNone/>
            </a:pPr>
            <a:r>
              <a:rPr lang="en-GB" dirty="0" smtClean="0"/>
              <a:t>A high proportion of young people in volatile countries, plus a lack of economic opportunities, has long been considered a tinder box for extremism.</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In 2014 President Obama announced an expansion of entrepreneurship education, and youth programmes, because he said, ‘these investments are the best antidote to violence’.</a:t>
            </a:r>
          </a:p>
        </p:txBody>
      </p:sp>
      <p:pic>
        <p:nvPicPr>
          <p:cNvPr id="2" name="Picture 1"/>
          <p:cNvPicPr>
            <a:picLocks noChangeAspect="1"/>
          </p:cNvPicPr>
          <p:nvPr/>
        </p:nvPicPr>
        <p:blipFill>
          <a:blip r:embed="rId2"/>
          <a:stretch>
            <a:fillRect/>
          </a:stretch>
        </p:blipFill>
        <p:spPr>
          <a:xfrm>
            <a:off x="3498701" y="1674302"/>
            <a:ext cx="5194597" cy="3456768"/>
          </a:xfrm>
          <a:prstGeom prst="rect">
            <a:avLst/>
          </a:prstGeom>
        </p:spPr>
      </p:pic>
    </p:spTree>
    <p:extLst>
      <p:ext uri="{BB962C8B-B14F-4D97-AF65-F5344CB8AC3E}">
        <p14:creationId xmlns:p14="http://schemas.microsoft.com/office/powerpoint/2010/main" val="48302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5946"/>
            <a:ext cx="10515600" cy="6121830"/>
          </a:xfrm>
        </p:spPr>
        <p:txBody>
          <a:bodyPr>
            <a:normAutofit/>
          </a:bodyPr>
          <a:lstStyle/>
          <a:p>
            <a:pPr marL="0" indent="0">
              <a:buNone/>
            </a:pPr>
            <a:r>
              <a:rPr lang="en-GB" dirty="0" smtClean="0"/>
              <a:t>It could certainly be argued that a lack </a:t>
            </a:r>
            <a:r>
              <a:rPr lang="en-GB" smtClean="0"/>
              <a:t>of employment </a:t>
            </a:r>
            <a:r>
              <a:rPr lang="en-GB" dirty="0" smtClean="0"/>
              <a:t>opportunities has a role to play in contributing to international terrorism because a disaffected youth that may feel hopeless, humiliated, lack self-esteem and faces prospects for change and development may seek to join terror groups to give themselves purpose in life</a:t>
            </a:r>
          </a:p>
        </p:txBody>
      </p:sp>
      <p:pic>
        <p:nvPicPr>
          <p:cNvPr id="4" name="Picture 3"/>
          <p:cNvPicPr>
            <a:picLocks noChangeAspect="1"/>
          </p:cNvPicPr>
          <p:nvPr/>
        </p:nvPicPr>
        <p:blipFill>
          <a:blip r:embed="rId2"/>
          <a:stretch>
            <a:fillRect/>
          </a:stretch>
        </p:blipFill>
        <p:spPr>
          <a:xfrm>
            <a:off x="838200" y="3023864"/>
            <a:ext cx="3392837" cy="3392837"/>
          </a:xfrm>
          <a:prstGeom prst="rect">
            <a:avLst/>
          </a:prstGeom>
        </p:spPr>
      </p:pic>
      <p:pic>
        <p:nvPicPr>
          <p:cNvPr id="5" name="Picture 4"/>
          <p:cNvPicPr>
            <a:picLocks noChangeAspect="1"/>
          </p:cNvPicPr>
          <p:nvPr/>
        </p:nvPicPr>
        <p:blipFill>
          <a:blip r:embed="rId3"/>
          <a:stretch>
            <a:fillRect/>
          </a:stretch>
        </p:blipFill>
        <p:spPr>
          <a:xfrm>
            <a:off x="5333677" y="3496805"/>
            <a:ext cx="2857500" cy="1600200"/>
          </a:xfrm>
          <a:prstGeom prst="rect">
            <a:avLst/>
          </a:prstGeom>
        </p:spPr>
      </p:pic>
    </p:spTree>
    <p:extLst>
      <p:ext uri="{BB962C8B-B14F-4D97-AF65-F5344CB8AC3E}">
        <p14:creationId xmlns:p14="http://schemas.microsoft.com/office/powerpoint/2010/main" val="4112757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5946"/>
            <a:ext cx="10515600" cy="6121830"/>
          </a:xfrm>
        </p:spPr>
        <p:txBody>
          <a:bodyPr>
            <a:normAutofit/>
          </a:bodyPr>
          <a:lstStyle/>
          <a:p>
            <a:pPr marL="0" indent="0">
              <a:buNone/>
            </a:pPr>
            <a:r>
              <a:rPr lang="en-GB" dirty="0" smtClean="0"/>
              <a:t>In 2017, Syria was ranked as having the highest levels of unemployment at 50% of its population.</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When we consider the fact that Syria is ranked by GTI as the 4</a:t>
            </a:r>
            <a:r>
              <a:rPr lang="en-GB" baseline="30000" dirty="0" smtClean="0"/>
              <a:t>th</a:t>
            </a:r>
            <a:r>
              <a:rPr lang="en-GB" dirty="0" smtClean="0"/>
              <a:t> country most impacted by terrorism, we might argue that there is a clear link between economic disadvantage and terrorism.</a:t>
            </a:r>
            <a:endParaRPr lang="en-GB" dirty="0"/>
          </a:p>
        </p:txBody>
      </p:sp>
      <p:pic>
        <p:nvPicPr>
          <p:cNvPr id="2" name="Picture 1"/>
          <p:cNvPicPr>
            <a:picLocks noChangeAspect="1"/>
          </p:cNvPicPr>
          <p:nvPr/>
        </p:nvPicPr>
        <p:blipFill>
          <a:blip r:embed="rId2"/>
          <a:stretch>
            <a:fillRect/>
          </a:stretch>
        </p:blipFill>
        <p:spPr>
          <a:xfrm>
            <a:off x="524278" y="4742723"/>
            <a:ext cx="3148820" cy="2095397"/>
          </a:xfrm>
          <a:prstGeom prst="rect">
            <a:avLst/>
          </a:prstGeom>
        </p:spPr>
      </p:pic>
      <p:pic>
        <p:nvPicPr>
          <p:cNvPr id="4" name="Picture 3"/>
          <p:cNvPicPr>
            <a:picLocks noChangeAspect="1"/>
          </p:cNvPicPr>
          <p:nvPr/>
        </p:nvPicPr>
        <p:blipFill>
          <a:blip r:embed="rId3"/>
          <a:stretch>
            <a:fillRect/>
          </a:stretch>
        </p:blipFill>
        <p:spPr>
          <a:xfrm>
            <a:off x="4470534" y="4742723"/>
            <a:ext cx="2847975" cy="1600200"/>
          </a:xfrm>
          <a:prstGeom prst="rect">
            <a:avLst/>
          </a:prstGeom>
        </p:spPr>
      </p:pic>
      <p:pic>
        <p:nvPicPr>
          <p:cNvPr id="5" name="Picture 4"/>
          <p:cNvPicPr>
            <a:picLocks noChangeAspect="1"/>
          </p:cNvPicPr>
          <p:nvPr/>
        </p:nvPicPr>
        <p:blipFill>
          <a:blip r:embed="rId4"/>
          <a:stretch>
            <a:fillRect/>
          </a:stretch>
        </p:blipFill>
        <p:spPr>
          <a:xfrm>
            <a:off x="8532140" y="4599848"/>
            <a:ext cx="2628900" cy="1743075"/>
          </a:xfrm>
          <a:prstGeom prst="rect">
            <a:avLst/>
          </a:prstGeom>
        </p:spPr>
      </p:pic>
      <p:pic>
        <p:nvPicPr>
          <p:cNvPr id="6" name="Picture 5"/>
          <p:cNvPicPr>
            <a:picLocks noChangeAspect="1"/>
          </p:cNvPicPr>
          <p:nvPr/>
        </p:nvPicPr>
        <p:blipFill>
          <a:blip r:embed="rId5"/>
          <a:stretch>
            <a:fillRect/>
          </a:stretch>
        </p:blipFill>
        <p:spPr>
          <a:xfrm>
            <a:off x="2944194" y="1395251"/>
            <a:ext cx="2305050" cy="1990725"/>
          </a:xfrm>
          <a:prstGeom prst="rect">
            <a:avLst/>
          </a:prstGeom>
        </p:spPr>
      </p:pic>
      <p:pic>
        <p:nvPicPr>
          <p:cNvPr id="7" name="Picture 6"/>
          <p:cNvPicPr>
            <a:picLocks noChangeAspect="1"/>
          </p:cNvPicPr>
          <p:nvPr/>
        </p:nvPicPr>
        <p:blipFill>
          <a:blip r:embed="rId6"/>
          <a:stretch>
            <a:fillRect/>
          </a:stretch>
        </p:blipFill>
        <p:spPr>
          <a:xfrm>
            <a:off x="7146252" y="1395251"/>
            <a:ext cx="2771775" cy="1647825"/>
          </a:xfrm>
          <a:prstGeom prst="rect">
            <a:avLst/>
          </a:prstGeom>
        </p:spPr>
      </p:pic>
    </p:spTree>
    <p:extLst>
      <p:ext uri="{BB962C8B-B14F-4D97-AF65-F5344CB8AC3E}">
        <p14:creationId xmlns:p14="http://schemas.microsoft.com/office/powerpoint/2010/main" val="27636599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5946"/>
            <a:ext cx="10515600" cy="6121830"/>
          </a:xfrm>
        </p:spPr>
        <p:txBody>
          <a:bodyPr>
            <a:normAutofit/>
          </a:bodyPr>
          <a:lstStyle/>
          <a:p>
            <a:pPr marL="0" indent="0">
              <a:buNone/>
            </a:pPr>
            <a:r>
              <a:rPr lang="en-GB" dirty="0" smtClean="0"/>
              <a:t>American Somalis-82% of whom live near or below the poverty line- are the source of the largest groups travelling to fight with jihadist groups abroad.</a:t>
            </a:r>
          </a:p>
          <a:p>
            <a:pPr marL="0" indent="0">
              <a:buNone/>
            </a:pPr>
            <a:endParaRPr lang="en-GB" dirty="0"/>
          </a:p>
          <a:p>
            <a:pPr marL="0" indent="0">
              <a:buNone/>
            </a:pPr>
            <a:endParaRPr lang="en-GB" dirty="0" smtClean="0"/>
          </a:p>
          <a:p>
            <a:pPr marL="0" indent="0">
              <a:buNone/>
            </a:pPr>
            <a:r>
              <a:rPr lang="en-GB" dirty="0" smtClean="0"/>
              <a:t>The New York Times referred to the group of Minnesotans as the largest group of American citizens suspected of joining an extremist movement.</a:t>
            </a:r>
            <a:endParaRPr lang="en-GB" dirty="0"/>
          </a:p>
        </p:txBody>
      </p:sp>
      <p:pic>
        <p:nvPicPr>
          <p:cNvPr id="8" name="Picture 7"/>
          <p:cNvPicPr>
            <a:picLocks noChangeAspect="1"/>
          </p:cNvPicPr>
          <p:nvPr/>
        </p:nvPicPr>
        <p:blipFill>
          <a:blip r:embed="rId2"/>
          <a:stretch>
            <a:fillRect/>
          </a:stretch>
        </p:blipFill>
        <p:spPr>
          <a:xfrm>
            <a:off x="958231" y="4339767"/>
            <a:ext cx="3443288" cy="2291352"/>
          </a:xfrm>
          <a:prstGeom prst="rect">
            <a:avLst/>
          </a:prstGeom>
        </p:spPr>
      </p:pic>
      <p:pic>
        <p:nvPicPr>
          <p:cNvPr id="9" name="Picture 8"/>
          <p:cNvPicPr>
            <a:picLocks noChangeAspect="1"/>
          </p:cNvPicPr>
          <p:nvPr/>
        </p:nvPicPr>
        <p:blipFill>
          <a:blip r:embed="rId3"/>
          <a:stretch>
            <a:fillRect/>
          </a:stretch>
        </p:blipFill>
        <p:spPr>
          <a:xfrm>
            <a:off x="8179311" y="3799518"/>
            <a:ext cx="2714625" cy="1685925"/>
          </a:xfrm>
          <a:prstGeom prst="rect">
            <a:avLst/>
          </a:prstGeom>
        </p:spPr>
      </p:pic>
    </p:spTree>
    <p:extLst>
      <p:ext uri="{BB962C8B-B14F-4D97-AF65-F5344CB8AC3E}">
        <p14:creationId xmlns:p14="http://schemas.microsoft.com/office/powerpoint/2010/main" val="2088678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5946"/>
            <a:ext cx="10515600" cy="6121830"/>
          </a:xfrm>
        </p:spPr>
        <p:txBody>
          <a:bodyPr>
            <a:normAutofit/>
          </a:bodyPr>
          <a:lstStyle/>
          <a:p>
            <a:pPr marL="0" indent="0">
              <a:buNone/>
            </a:pPr>
            <a:r>
              <a:rPr lang="en-GB" dirty="0" smtClean="0"/>
              <a:t>This shows that in these cases there is a potential link between poverty and terrorism, however other factors may also be significant for these individuals such as protection of the religious faith they feel is under attack or possible dissatisfaction with the US.</a:t>
            </a:r>
            <a:endParaRPr lang="en-GB" dirty="0"/>
          </a:p>
        </p:txBody>
      </p:sp>
      <p:pic>
        <p:nvPicPr>
          <p:cNvPr id="2" name="Picture 1"/>
          <p:cNvPicPr>
            <a:picLocks noChangeAspect="1"/>
          </p:cNvPicPr>
          <p:nvPr/>
        </p:nvPicPr>
        <p:blipFill>
          <a:blip r:embed="rId2"/>
          <a:stretch>
            <a:fillRect/>
          </a:stretch>
        </p:blipFill>
        <p:spPr>
          <a:xfrm>
            <a:off x="838200" y="2668210"/>
            <a:ext cx="5182896" cy="2725200"/>
          </a:xfrm>
          <a:prstGeom prst="rect">
            <a:avLst/>
          </a:prstGeom>
        </p:spPr>
      </p:pic>
    </p:spTree>
    <p:extLst>
      <p:ext uri="{BB962C8B-B14F-4D97-AF65-F5344CB8AC3E}">
        <p14:creationId xmlns:p14="http://schemas.microsoft.com/office/powerpoint/2010/main" val="70916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5946"/>
            <a:ext cx="10515600" cy="6121830"/>
          </a:xfrm>
        </p:spPr>
        <p:txBody>
          <a:bodyPr>
            <a:normAutofit/>
          </a:bodyPr>
          <a:lstStyle/>
          <a:p>
            <a:pPr marL="0" indent="0">
              <a:buNone/>
            </a:pPr>
            <a:r>
              <a:rPr lang="en-GB" dirty="0" smtClean="0"/>
              <a:t>Research findings indicate that social inequality among American Somali participants contributes to motivation to radicalise and join terror groups.</a:t>
            </a:r>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The Trump administration has stepped up military efforts in Somalia, including dozens of drone strikes against al-Shabaab and this may be an additional political motivator for Somali-Americans to join Al </a:t>
            </a:r>
            <a:r>
              <a:rPr lang="en-GB" dirty="0" err="1" smtClean="0"/>
              <a:t>Shabaab</a:t>
            </a:r>
            <a:r>
              <a:rPr lang="en-GB" dirty="0" smtClean="0"/>
              <a:t> in retaliation for such foreign policy.</a:t>
            </a:r>
            <a:endParaRPr lang="en-GB" dirty="0"/>
          </a:p>
        </p:txBody>
      </p:sp>
      <p:pic>
        <p:nvPicPr>
          <p:cNvPr id="2" name="Picture 1"/>
          <p:cNvPicPr>
            <a:picLocks noChangeAspect="1"/>
          </p:cNvPicPr>
          <p:nvPr/>
        </p:nvPicPr>
        <p:blipFill>
          <a:blip r:embed="rId2"/>
          <a:stretch>
            <a:fillRect/>
          </a:stretch>
        </p:blipFill>
        <p:spPr>
          <a:xfrm>
            <a:off x="8459410" y="4758221"/>
            <a:ext cx="2619375" cy="1743075"/>
          </a:xfrm>
          <a:prstGeom prst="rect">
            <a:avLst/>
          </a:prstGeom>
        </p:spPr>
      </p:pic>
      <p:pic>
        <p:nvPicPr>
          <p:cNvPr id="4" name="Picture 3"/>
          <p:cNvPicPr>
            <a:picLocks noChangeAspect="1"/>
          </p:cNvPicPr>
          <p:nvPr/>
        </p:nvPicPr>
        <p:blipFill>
          <a:blip r:embed="rId3"/>
          <a:stretch>
            <a:fillRect/>
          </a:stretch>
        </p:blipFill>
        <p:spPr>
          <a:xfrm>
            <a:off x="4905536" y="1492842"/>
            <a:ext cx="2628900" cy="1733550"/>
          </a:xfrm>
          <a:prstGeom prst="rect">
            <a:avLst/>
          </a:prstGeom>
        </p:spPr>
      </p:pic>
      <p:pic>
        <p:nvPicPr>
          <p:cNvPr id="5" name="Picture 4"/>
          <p:cNvPicPr>
            <a:picLocks noChangeAspect="1"/>
          </p:cNvPicPr>
          <p:nvPr/>
        </p:nvPicPr>
        <p:blipFill>
          <a:blip r:embed="rId4"/>
          <a:stretch>
            <a:fillRect/>
          </a:stretch>
        </p:blipFill>
        <p:spPr>
          <a:xfrm>
            <a:off x="2430569" y="5006194"/>
            <a:ext cx="2619375" cy="1743075"/>
          </a:xfrm>
          <a:prstGeom prst="rect">
            <a:avLst/>
          </a:prstGeom>
        </p:spPr>
      </p:pic>
    </p:spTree>
    <p:extLst>
      <p:ext uri="{BB962C8B-B14F-4D97-AF65-F5344CB8AC3E}">
        <p14:creationId xmlns:p14="http://schemas.microsoft.com/office/powerpoint/2010/main" val="16743484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838200" y="557939"/>
            <a:ext cx="10515600" cy="5619024"/>
          </a:xfrm>
        </p:spPr>
        <p:txBody>
          <a:bodyPr/>
          <a:lstStyle/>
          <a:p>
            <a:pPr marL="0" indent="0">
              <a:buNone/>
            </a:pPr>
            <a:r>
              <a:rPr lang="en-GB" dirty="0" smtClean="0"/>
              <a:t>Some would argue that there is a direct link between poverty and terrorism.</a:t>
            </a:r>
          </a:p>
          <a:p>
            <a:pPr marL="0" indent="0">
              <a:buNone/>
            </a:pPr>
            <a:endParaRPr lang="en-GB" dirty="0"/>
          </a:p>
          <a:p>
            <a:pPr marL="0" indent="0">
              <a:buNone/>
            </a:pPr>
            <a:r>
              <a:rPr lang="en-GB" dirty="0" smtClean="0"/>
              <a:t>In 2014, former US Secretary of State John Kerry claimed that poverty ‘</a:t>
            </a:r>
            <a:r>
              <a:rPr lang="en-GB" i="1" dirty="0" smtClean="0"/>
              <a:t>in many cases is the root cause of terrorism.’</a:t>
            </a:r>
            <a:r>
              <a:rPr lang="en-GB" dirty="0" smtClean="0"/>
              <a:t> </a:t>
            </a:r>
            <a:endParaRPr lang="en-GB" dirty="0"/>
          </a:p>
        </p:txBody>
      </p:sp>
      <p:pic>
        <p:nvPicPr>
          <p:cNvPr id="4" name="Picture 3"/>
          <p:cNvPicPr>
            <a:picLocks noChangeAspect="1"/>
          </p:cNvPicPr>
          <p:nvPr/>
        </p:nvPicPr>
        <p:blipFill>
          <a:blip r:embed="rId2"/>
          <a:stretch>
            <a:fillRect/>
          </a:stretch>
        </p:blipFill>
        <p:spPr>
          <a:xfrm>
            <a:off x="9608950" y="3680686"/>
            <a:ext cx="2285758" cy="2906014"/>
          </a:xfrm>
          <a:prstGeom prst="rect">
            <a:avLst/>
          </a:prstGeom>
        </p:spPr>
      </p:pic>
      <p:pic>
        <p:nvPicPr>
          <p:cNvPr id="5" name="Picture 4"/>
          <p:cNvPicPr>
            <a:picLocks noChangeAspect="1"/>
          </p:cNvPicPr>
          <p:nvPr/>
        </p:nvPicPr>
        <p:blipFill>
          <a:blip r:embed="rId3"/>
          <a:stretch>
            <a:fillRect/>
          </a:stretch>
        </p:blipFill>
        <p:spPr>
          <a:xfrm>
            <a:off x="0" y="3332136"/>
            <a:ext cx="3487119" cy="3601783"/>
          </a:xfrm>
          <a:prstGeom prst="rect">
            <a:avLst/>
          </a:prstGeom>
        </p:spPr>
      </p:pic>
    </p:spTree>
    <p:extLst>
      <p:ext uri="{BB962C8B-B14F-4D97-AF65-F5344CB8AC3E}">
        <p14:creationId xmlns:p14="http://schemas.microsoft.com/office/powerpoint/2010/main" val="3918834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55" y="0"/>
            <a:ext cx="10515600" cy="1325563"/>
          </a:xfrm>
        </p:spPr>
        <p:txBody>
          <a:bodyPr/>
          <a:lstStyle/>
          <a:p>
            <a:r>
              <a:rPr lang="en-GB" dirty="0" smtClean="0"/>
              <a:t>Terrorism motivated by political grievance.</a:t>
            </a:r>
            <a:endParaRPr lang="en-GB" dirty="0"/>
          </a:p>
        </p:txBody>
      </p:sp>
      <p:sp>
        <p:nvSpPr>
          <p:cNvPr id="3" name="Content Placeholder 2"/>
          <p:cNvSpPr>
            <a:spLocks noGrp="1"/>
          </p:cNvSpPr>
          <p:nvPr>
            <p:ph idx="1"/>
          </p:nvPr>
        </p:nvSpPr>
        <p:spPr>
          <a:xfrm>
            <a:off x="142741" y="3871823"/>
            <a:ext cx="11731580" cy="3314589"/>
          </a:xfrm>
        </p:spPr>
        <p:txBody>
          <a:bodyPr/>
          <a:lstStyle/>
          <a:p>
            <a:r>
              <a:rPr lang="en-GB" dirty="0"/>
              <a:t>There are many motivations for terrorism in the modern world. One motivation is because of </a:t>
            </a:r>
            <a:r>
              <a:rPr lang="en-GB" b="1" u="sng" dirty="0"/>
              <a:t>political grievance</a:t>
            </a:r>
            <a:r>
              <a:rPr lang="en-GB" dirty="0"/>
              <a:t>. </a:t>
            </a:r>
            <a:endParaRPr lang="en-GB" dirty="0" smtClean="0"/>
          </a:p>
          <a:p>
            <a:r>
              <a:rPr lang="en-GB" dirty="0"/>
              <a:t>Many organisations are formed because they believe that they have either exhausted the process of trying to achieve political change or that armed struggle is a necessary part of gaining change. Most of these groups tend to come from a nationalistic background and feel that the state they are protesting against has persecuted and subverted a minority culture.</a:t>
            </a:r>
          </a:p>
        </p:txBody>
      </p:sp>
      <p:pic>
        <p:nvPicPr>
          <p:cNvPr id="4" name="img" descr="http://www.esma-touristic.com/wp-content/uploads/2012/11/ETA.jpg"/>
          <p:cNvPicPr>
            <a:picLocks noChangeAspect="1" noChangeArrowheads="1"/>
          </p:cNvPicPr>
          <p:nvPr/>
        </p:nvPicPr>
        <p:blipFill>
          <a:blip r:embed="rId2"/>
          <a:srcRect l="4788" r="4259" b="21791"/>
          <a:stretch>
            <a:fillRect/>
          </a:stretch>
        </p:blipFill>
        <p:spPr bwMode="auto">
          <a:xfrm>
            <a:off x="555811" y="1025767"/>
            <a:ext cx="2935800" cy="2736304"/>
          </a:xfrm>
          <a:prstGeom prst="rect">
            <a:avLst/>
          </a:prstGeom>
          <a:noFill/>
          <a:ln w="9525">
            <a:noFill/>
            <a:miter lim="800000"/>
            <a:headEnd/>
            <a:tailEnd/>
          </a:ln>
        </p:spPr>
      </p:pic>
      <p:pic>
        <p:nvPicPr>
          <p:cNvPr id="5" name="img" descr="http://www.idfblog.com/hamas/files/2012/01/Hamas-Logo-640x700.jpg"/>
          <p:cNvPicPr>
            <a:picLocks noChangeAspect="1" noChangeArrowheads="1"/>
          </p:cNvPicPr>
          <p:nvPr/>
        </p:nvPicPr>
        <p:blipFill>
          <a:blip r:embed="rId3"/>
          <a:srcRect/>
          <a:stretch>
            <a:fillRect/>
          </a:stretch>
        </p:blipFill>
        <p:spPr bwMode="auto">
          <a:xfrm>
            <a:off x="4597877" y="1080643"/>
            <a:ext cx="2821308" cy="2736304"/>
          </a:xfrm>
          <a:prstGeom prst="rect">
            <a:avLst/>
          </a:prstGeom>
          <a:noFill/>
          <a:ln w="9525">
            <a:noFill/>
            <a:miter lim="800000"/>
            <a:headEnd/>
            <a:tailEnd/>
          </a:ln>
        </p:spPr>
      </p:pic>
      <p:pic>
        <p:nvPicPr>
          <p:cNvPr id="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4248" y="1080642"/>
            <a:ext cx="3501131" cy="268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565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966" y="309966"/>
            <a:ext cx="11043834" cy="5866997"/>
          </a:xfrm>
        </p:spPr>
        <p:txBody>
          <a:bodyPr/>
          <a:lstStyle/>
          <a:p>
            <a:pPr marL="0" indent="0">
              <a:buNone/>
            </a:pPr>
            <a:r>
              <a:rPr lang="en-GB" dirty="0" smtClean="0"/>
              <a:t>However, a World Bank Study on ISIL recruits shows that Kerry’s claim is not entirely accurate.</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This study found that poverty is not a driver of radicalisation into violent extremisms. This evidence suggests that socio-economic status is a poor indicator of how likely someone is to support terrorism because there are several countries that demonstrate high levels of poverty but do not generate significant problems related to terrorism.</a:t>
            </a:r>
            <a:endParaRPr lang="en-GB" dirty="0"/>
          </a:p>
        </p:txBody>
      </p:sp>
      <p:pic>
        <p:nvPicPr>
          <p:cNvPr id="4" name="Picture 3"/>
          <p:cNvPicPr>
            <a:picLocks noChangeAspect="1"/>
          </p:cNvPicPr>
          <p:nvPr/>
        </p:nvPicPr>
        <p:blipFill>
          <a:blip r:embed="rId2"/>
          <a:stretch>
            <a:fillRect/>
          </a:stretch>
        </p:blipFill>
        <p:spPr>
          <a:xfrm>
            <a:off x="4466498" y="1100339"/>
            <a:ext cx="2143125" cy="2143125"/>
          </a:xfrm>
          <a:prstGeom prst="rect">
            <a:avLst/>
          </a:prstGeom>
        </p:spPr>
      </p:pic>
    </p:spTree>
    <p:extLst>
      <p:ext uri="{BB962C8B-B14F-4D97-AF65-F5344CB8AC3E}">
        <p14:creationId xmlns:p14="http://schemas.microsoft.com/office/powerpoint/2010/main" val="11152877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966" y="309966"/>
            <a:ext cx="11043834" cy="5866997"/>
          </a:xfrm>
        </p:spPr>
        <p:txBody>
          <a:bodyPr/>
          <a:lstStyle/>
          <a:p>
            <a:pPr marL="0" indent="0">
              <a:buNone/>
            </a:pPr>
            <a:r>
              <a:rPr lang="en-GB" dirty="0" smtClean="0"/>
              <a:t>Haiti is an example of this. The levels of poverty in Haiti are generally regarded as among the most severe in the western hemisphere, and yet is ranked by the GTI as a country with some of the lowest levels of terrorism in the world.</a:t>
            </a:r>
          </a:p>
        </p:txBody>
      </p:sp>
      <p:pic>
        <p:nvPicPr>
          <p:cNvPr id="2" name="Picture 1"/>
          <p:cNvPicPr>
            <a:picLocks noChangeAspect="1"/>
          </p:cNvPicPr>
          <p:nvPr/>
        </p:nvPicPr>
        <p:blipFill>
          <a:blip r:embed="rId2"/>
          <a:stretch>
            <a:fillRect/>
          </a:stretch>
        </p:blipFill>
        <p:spPr>
          <a:xfrm>
            <a:off x="606693" y="2443363"/>
            <a:ext cx="4603727" cy="2578087"/>
          </a:xfrm>
          <a:prstGeom prst="rect">
            <a:avLst/>
          </a:prstGeom>
        </p:spPr>
      </p:pic>
      <p:pic>
        <p:nvPicPr>
          <p:cNvPr id="4" name="Picture 3"/>
          <p:cNvPicPr>
            <a:picLocks noChangeAspect="1"/>
          </p:cNvPicPr>
          <p:nvPr/>
        </p:nvPicPr>
        <p:blipFill>
          <a:blip r:embed="rId3"/>
          <a:stretch>
            <a:fillRect/>
          </a:stretch>
        </p:blipFill>
        <p:spPr>
          <a:xfrm>
            <a:off x="6233708" y="1763415"/>
            <a:ext cx="4267685" cy="2560611"/>
          </a:xfrm>
          <a:prstGeom prst="rect">
            <a:avLst/>
          </a:prstGeom>
        </p:spPr>
      </p:pic>
      <p:pic>
        <p:nvPicPr>
          <p:cNvPr id="5" name="Picture 4"/>
          <p:cNvPicPr>
            <a:picLocks noChangeAspect="1"/>
          </p:cNvPicPr>
          <p:nvPr/>
        </p:nvPicPr>
        <p:blipFill>
          <a:blip r:embed="rId4"/>
          <a:stretch>
            <a:fillRect/>
          </a:stretch>
        </p:blipFill>
        <p:spPr>
          <a:xfrm>
            <a:off x="5526035" y="4488819"/>
            <a:ext cx="3106093" cy="2066964"/>
          </a:xfrm>
          <a:prstGeom prst="rect">
            <a:avLst/>
          </a:prstGeom>
        </p:spPr>
      </p:pic>
    </p:spTree>
    <p:extLst>
      <p:ext uri="{BB962C8B-B14F-4D97-AF65-F5344CB8AC3E}">
        <p14:creationId xmlns:p14="http://schemas.microsoft.com/office/powerpoint/2010/main" val="24518016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966" y="309966"/>
            <a:ext cx="11043834" cy="5866997"/>
          </a:xfrm>
        </p:spPr>
        <p:txBody>
          <a:bodyPr/>
          <a:lstStyle/>
          <a:p>
            <a:pPr marL="0" indent="0">
              <a:buNone/>
            </a:pPr>
            <a:r>
              <a:rPr lang="en-GB" dirty="0" smtClean="0"/>
              <a:t>That said, Nigeria, the country with the world’s highest number of people living in extreme poverty is ranked by the GTI as the 8</a:t>
            </a:r>
            <a:r>
              <a:rPr lang="en-GB" baseline="30000" dirty="0" smtClean="0"/>
              <a:t>th</a:t>
            </a:r>
            <a:r>
              <a:rPr lang="en-GB" dirty="0" smtClean="0"/>
              <a:t> most impacted country by terrorism which may indicate a link between poverty and cause of terrorism.</a:t>
            </a:r>
            <a:endParaRPr lang="en-GB" dirty="0"/>
          </a:p>
        </p:txBody>
      </p:sp>
      <p:pic>
        <p:nvPicPr>
          <p:cNvPr id="2" name="Picture 1"/>
          <p:cNvPicPr>
            <a:picLocks noChangeAspect="1"/>
          </p:cNvPicPr>
          <p:nvPr/>
        </p:nvPicPr>
        <p:blipFill>
          <a:blip r:embed="rId2"/>
          <a:stretch>
            <a:fillRect/>
          </a:stretch>
        </p:blipFill>
        <p:spPr>
          <a:xfrm>
            <a:off x="309966" y="2371241"/>
            <a:ext cx="4972372" cy="2045776"/>
          </a:xfrm>
          <a:prstGeom prst="rect">
            <a:avLst/>
          </a:prstGeom>
        </p:spPr>
      </p:pic>
      <p:pic>
        <p:nvPicPr>
          <p:cNvPr id="4" name="Picture 3"/>
          <p:cNvPicPr>
            <a:picLocks noChangeAspect="1"/>
          </p:cNvPicPr>
          <p:nvPr/>
        </p:nvPicPr>
        <p:blipFill>
          <a:blip r:embed="rId3"/>
          <a:stretch>
            <a:fillRect/>
          </a:stretch>
        </p:blipFill>
        <p:spPr>
          <a:xfrm>
            <a:off x="6542545" y="2371241"/>
            <a:ext cx="4566464" cy="2557220"/>
          </a:xfrm>
          <a:prstGeom prst="rect">
            <a:avLst/>
          </a:prstGeom>
        </p:spPr>
      </p:pic>
    </p:spTree>
    <p:extLst>
      <p:ext uri="{BB962C8B-B14F-4D97-AF65-F5344CB8AC3E}">
        <p14:creationId xmlns:p14="http://schemas.microsoft.com/office/powerpoint/2010/main" val="2959640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5946"/>
            <a:ext cx="10515600" cy="6121830"/>
          </a:xfrm>
        </p:spPr>
        <p:txBody>
          <a:bodyPr>
            <a:normAutofit/>
          </a:bodyPr>
          <a:lstStyle/>
          <a:p>
            <a:pPr marL="0" indent="0">
              <a:buNone/>
            </a:pPr>
            <a:r>
              <a:rPr lang="en-GB" dirty="0" smtClean="0"/>
              <a:t>Research undertaken at Princeton University provided evidence gathered from Hezbollah and Hamas suggesting that upper middle class and more educated individuals are slightly over represented in these pro-Palestinian organisations.</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This shows that it is over simplistic to suggest that poverty alone causes people to become terrorists or support terror organisations and that there may be other contributing factors.</a:t>
            </a:r>
            <a:endParaRPr lang="en-GB" dirty="0"/>
          </a:p>
        </p:txBody>
      </p:sp>
      <p:pic>
        <p:nvPicPr>
          <p:cNvPr id="8" name="Picture 7"/>
          <p:cNvPicPr>
            <a:picLocks noChangeAspect="1"/>
          </p:cNvPicPr>
          <p:nvPr/>
        </p:nvPicPr>
        <p:blipFill>
          <a:blip r:embed="rId2"/>
          <a:stretch>
            <a:fillRect/>
          </a:stretch>
        </p:blipFill>
        <p:spPr>
          <a:xfrm>
            <a:off x="1624658" y="2324987"/>
            <a:ext cx="2619375" cy="1743075"/>
          </a:xfrm>
          <a:prstGeom prst="rect">
            <a:avLst/>
          </a:prstGeom>
        </p:spPr>
      </p:pic>
      <p:pic>
        <p:nvPicPr>
          <p:cNvPr id="9" name="Picture 8"/>
          <p:cNvPicPr>
            <a:picLocks noChangeAspect="1"/>
          </p:cNvPicPr>
          <p:nvPr/>
        </p:nvPicPr>
        <p:blipFill>
          <a:blip r:embed="rId3"/>
          <a:stretch>
            <a:fillRect/>
          </a:stretch>
        </p:blipFill>
        <p:spPr>
          <a:xfrm>
            <a:off x="6584479" y="1886353"/>
            <a:ext cx="2884985" cy="2228792"/>
          </a:xfrm>
          <a:prstGeom prst="rect">
            <a:avLst/>
          </a:prstGeom>
        </p:spPr>
      </p:pic>
    </p:spTree>
    <p:extLst>
      <p:ext uri="{BB962C8B-B14F-4D97-AF65-F5344CB8AC3E}">
        <p14:creationId xmlns:p14="http://schemas.microsoft.com/office/powerpoint/2010/main" val="31191700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5946"/>
            <a:ext cx="10515600" cy="6121830"/>
          </a:xfrm>
        </p:spPr>
        <p:txBody>
          <a:bodyPr>
            <a:normAutofit/>
          </a:bodyPr>
          <a:lstStyle/>
          <a:p>
            <a:pPr marL="0" indent="0">
              <a:buNone/>
            </a:pPr>
            <a:r>
              <a:rPr lang="en-GB" dirty="0" smtClean="0"/>
              <a:t>Some Americans involved in terrorism have come from affluent backgrounds: Anwar </a:t>
            </a:r>
            <a:r>
              <a:rPr lang="en-GB" dirty="0" err="1" smtClean="0"/>
              <a:t>Awlaki</a:t>
            </a:r>
            <a:r>
              <a:rPr lang="en-GB" dirty="0" smtClean="0"/>
              <a:t> who took on a leadership role in Al Qaeda was the son of a major Yemeni political figure.</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Zachary </a:t>
            </a:r>
            <a:r>
              <a:rPr lang="en-GB" dirty="0" err="1" smtClean="0"/>
              <a:t>Chesser</a:t>
            </a:r>
            <a:r>
              <a:rPr lang="en-GB" dirty="0" smtClean="0"/>
              <a:t> who was born to a well-off family in the Virginia suburbs was sentenced to 25 years in prison for trying to join Al </a:t>
            </a:r>
            <a:r>
              <a:rPr lang="en-GB" dirty="0" err="1" smtClean="0"/>
              <a:t>Shabaab</a:t>
            </a:r>
            <a:r>
              <a:rPr lang="en-GB" dirty="0" smtClean="0"/>
              <a:t> and threatening the creators of South Park over their depiction of Mohammed</a:t>
            </a:r>
            <a:endParaRPr lang="en-GB" dirty="0"/>
          </a:p>
        </p:txBody>
      </p:sp>
      <p:pic>
        <p:nvPicPr>
          <p:cNvPr id="2" name="Picture 1"/>
          <p:cNvPicPr>
            <a:picLocks noChangeAspect="1"/>
          </p:cNvPicPr>
          <p:nvPr/>
        </p:nvPicPr>
        <p:blipFill>
          <a:blip r:embed="rId2"/>
          <a:stretch>
            <a:fillRect/>
          </a:stretch>
        </p:blipFill>
        <p:spPr>
          <a:xfrm>
            <a:off x="7828904" y="1404534"/>
            <a:ext cx="2857500" cy="1600200"/>
          </a:xfrm>
          <a:prstGeom prst="rect">
            <a:avLst/>
          </a:prstGeom>
        </p:spPr>
      </p:pic>
      <p:pic>
        <p:nvPicPr>
          <p:cNvPr id="4" name="Picture 3"/>
          <p:cNvPicPr>
            <a:picLocks noChangeAspect="1"/>
          </p:cNvPicPr>
          <p:nvPr/>
        </p:nvPicPr>
        <p:blipFill>
          <a:blip r:embed="rId3"/>
          <a:stretch>
            <a:fillRect/>
          </a:stretch>
        </p:blipFill>
        <p:spPr>
          <a:xfrm>
            <a:off x="10158702" y="4355024"/>
            <a:ext cx="1916011" cy="2392631"/>
          </a:xfrm>
          <a:prstGeom prst="rect">
            <a:avLst/>
          </a:prstGeom>
        </p:spPr>
      </p:pic>
    </p:spTree>
    <p:extLst>
      <p:ext uri="{BB962C8B-B14F-4D97-AF65-F5344CB8AC3E}">
        <p14:creationId xmlns:p14="http://schemas.microsoft.com/office/powerpoint/2010/main" val="13370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173" y="-270306"/>
            <a:ext cx="10515600" cy="1325563"/>
          </a:xfrm>
        </p:spPr>
        <p:txBody>
          <a:bodyPr/>
          <a:lstStyle/>
          <a:p>
            <a:r>
              <a:rPr lang="en-GB" altLang="en-US" b="1" u="sng" dirty="0" smtClean="0"/>
              <a:t>Social Isolation </a:t>
            </a:r>
            <a:r>
              <a:rPr lang="en-GB" altLang="en-US" b="1" u="sng" dirty="0"/>
              <a:t>causes of terrorism</a:t>
            </a:r>
            <a:endParaRPr lang="en-GB" dirty="0"/>
          </a:p>
        </p:txBody>
      </p:sp>
      <p:sp>
        <p:nvSpPr>
          <p:cNvPr id="3" name="Content Placeholder 2"/>
          <p:cNvSpPr>
            <a:spLocks noGrp="1"/>
          </p:cNvSpPr>
          <p:nvPr>
            <p:ph idx="1"/>
          </p:nvPr>
        </p:nvSpPr>
        <p:spPr>
          <a:xfrm>
            <a:off x="838200" y="1055257"/>
            <a:ext cx="10515600" cy="5121706"/>
          </a:xfrm>
        </p:spPr>
        <p:txBody>
          <a:bodyPr/>
          <a:lstStyle/>
          <a:p>
            <a:pPr marL="0" indent="0">
              <a:buNone/>
            </a:pPr>
            <a:r>
              <a:rPr lang="en-GB" dirty="0" smtClean="0"/>
              <a:t>Some people that resort to terrorism, particularly lone wolf attackers, have backgrounds which suggest a lack of a sense of identity or belonging.</a:t>
            </a:r>
          </a:p>
          <a:p>
            <a:pPr marL="0" indent="0">
              <a:buNone/>
            </a:pPr>
            <a:endParaRPr lang="en-GB" dirty="0"/>
          </a:p>
          <a:p>
            <a:pPr marL="0" indent="0">
              <a:buNone/>
            </a:pPr>
            <a:endParaRPr lang="en-GB" dirty="0" smtClean="0"/>
          </a:p>
          <a:p>
            <a:pPr marL="0" indent="0">
              <a:buNone/>
            </a:pPr>
            <a:r>
              <a:rPr lang="en-GB" dirty="0" smtClean="0"/>
              <a:t>An absence of social identity may result in an individual developing feelings of frustration with their society, government or country. If they feel they are not represented or under represented by their government, they may feel that democratic avenues to express their views may be closed to them.</a:t>
            </a:r>
            <a:endParaRPr lang="en-GB" dirty="0"/>
          </a:p>
        </p:txBody>
      </p:sp>
      <p:pic>
        <p:nvPicPr>
          <p:cNvPr id="4" name="Picture 3"/>
          <p:cNvPicPr>
            <a:picLocks noChangeAspect="1"/>
          </p:cNvPicPr>
          <p:nvPr/>
        </p:nvPicPr>
        <p:blipFill>
          <a:blip r:embed="rId2"/>
          <a:stretch>
            <a:fillRect/>
          </a:stretch>
        </p:blipFill>
        <p:spPr>
          <a:xfrm>
            <a:off x="9051010" y="5099046"/>
            <a:ext cx="3140990" cy="1758954"/>
          </a:xfrm>
          <a:prstGeom prst="rect">
            <a:avLst/>
          </a:prstGeom>
        </p:spPr>
      </p:pic>
    </p:spTree>
    <p:extLst>
      <p:ext uri="{BB962C8B-B14F-4D97-AF65-F5344CB8AC3E}">
        <p14:creationId xmlns:p14="http://schemas.microsoft.com/office/powerpoint/2010/main" val="8344074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0414"/>
            <a:ext cx="10515600" cy="5386549"/>
          </a:xfrm>
        </p:spPr>
        <p:txBody>
          <a:bodyPr/>
          <a:lstStyle/>
          <a:p>
            <a:pPr marL="0" indent="0">
              <a:buNone/>
            </a:pPr>
            <a:r>
              <a:rPr lang="en-GB" dirty="0" smtClean="0"/>
              <a:t>People who are isolated in a society and want attention or recognition may resort to violence.</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It is also possible that some people experiencing social isolation may be more susceptible to radicalisation. Often such vulnerable individuals are targeted on-line by those grooming potential terrorists.</a:t>
            </a:r>
            <a:endParaRPr lang="en-GB" dirty="0"/>
          </a:p>
        </p:txBody>
      </p:sp>
      <p:pic>
        <p:nvPicPr>
          <p:cNvPr id="2" name="Picture 1"/>
          <p:cNvPicPr>
            <a:picLocks noChangeAspect="1"/>
          </p:cNvPicPr>
          <p:nvPr/>
        </p:nvPicPr>
        <p:blipFill>
          <a:blip r:embed="rId2"/>
          <a:stretch>
            <a:fillRect/>
          </a:stretch>
        </p:blipFill>
        <p:spPr>
          <a:xfrm>
            <a:off x="5258364" y="1382012"/>
            <a:ext cx="2543175" cy="1800225"/>
          </a:xfrm>
          <a:prstGeom prst="rect">
            <a:avLst/>
          </a:prstGeom>
        </p:spPr>
      </p:pic>
      <p:pic>
        <p:nvPicPr>
          <p:cNvPr id="4" name="Picture 3"/>
          <p:cNvPicPr>
            <a:picLocks noChangeAspect="1"/>
          </p:cNvPicPr>
          <p:nvPr/>
        </p:nvPicPr>
        <p:blipFill>
          <a:blip r:embed="rId3"/>
          <a:stretch>
            <a:fillRect/>
          </a:stretch>
        </p:blipFill>
        <p:spPr>
          <a:xfrm>
            <a:off x="0" y="5010150"/>
            <a:ext cx="2466975" cy="1847850"/>
          </a:xfrm>
          <a:prstGeom prst="rect">
            <a:avLst/>
          </a:prstGeom>
        </p:spPr>
      </p:pic>
    </p:spTree>
    <p:extLst>
      <p:ext uri="{BB962C8B-B14F-4D97-AF65-F5344CB8AC3E}">
        <p14:creationId xmlns:p14="http://schemas.microsoft.com/office/powerpoint/2010/main" val="32585758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0414"/>
            <a:ext cx="10515600" cy="5386549"/>
          </a:xfrm>
        </p:spPr>
        <p:txBody>
          <a:bodyPr/>
          <a:lstStyle/>
          <a:p>
            <a:pPr marL="0" indent="0">
              <a:buNone/>
            </a:pPr>
            <a:r>
              <a:rPr lang="en-GB" dirty="0" smtClean="0"/>
              <a:t>Anders Breivik, responsible for the deaths of 77 people after planting a car bomb in Oslo and opening fire on a large number of young people at a political camp, was an individual who had become extremely isolated from society.</a:t>
            </a:r>
            <a:endParaRPr lang="en-GB" dirty="0"/>
          </a:p>
        </p:txBody>
      </p:sp>
      <p:pic>
        <p:nvPicPr>
          <p:cNvPr id="2" name="Picture 1"/>
          <p:cNvPicPr>
            <a:picLocks noChangeAspect="1"/>
          </p:cNvPicPr>
          <p:nvPr/>
        </p:nvPicPr>
        <p:blipFill>
          <a:blip r:embed="rId2"/>
          <a:stretch>
            <a:fillRect/>
          </a:stretch>
        </p:blipFill>
        <p:spPr>
          <a:xfrm>
            <a:off x="838200" y="2814879"/>
            <a:ext cx="4493816" cy="2516537"/>
          </a:xfrm>
          <a:prstGeom prst="rect">
            <a:avLst/>
          </a:prstGeom>
        </p:spPr>
      </p:pic>
      <p:pic>
        <p:nvPicPr>
          <p:cNvPr id="4" name="Picture 3"/>
          <p:cNvPicPr>
            <a:picLocks noChangeAspect="1"/>
          </p:cNvPicPr>
          <p:nvPr/>
        </p:nvPicPr>
        <p:blipFill>
          <a:blip r:embed="rId3"/>
          <a:stretch>
            <a:fillRect/>
          </a:stretch>
        </p:blipFill>
        <p:spPr>
          <a:xfrm>
            <a:off x="7454361" y="2282446"/>
            <a:ext cx="3263831" cy="2289553"/>
          </a:xfrm>
          <a:prstGeom prst="rect">
            <a:avLst/>
          </a:prstGeom>
        </p:spPr>
      </p:pic>
    </p:spTree>
    <p:extLst>
      <p:ext uri="{BB962C8B-B14F-4D97-AF65-F5344CB8AC3E}">
        <p14:creationId xmlns:p14="http://schemas.microsoft.com/office/powerpoint/2010/main" val="38328698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0414"/>
            <a:ext cx="10515600" cy="5386549"/>
          </a:xfrm>
        </p:spPr>
        <p:txBody>
          <a:bodyPr/>
          <a:lstStyle/>
          <a:p>
            <a:pPr marL="0" indent="0">
              <a:buNone/>
            </a:pPr>
            <a:r>
              <a:rPr lang="en-GB" dirty="0" smtClean="0"/>
              <a:t>He justified his 2011 terror attack as a response to what he declared as the </a:t>
            </a:r>
            <a:r>
              <a:rPr lang="en-GB" i="1" dirty="0" err="1" smtClean="0"/>
              <a:t>Islamification</a:t>
            </a:r>
            <a:r>
              <a:rPr lang="en-GB" i="1" dirty="0" smtClean="0"/>
              <a:t> of Norway’ </a:t>
            </a:r>
            <a:r>
              <a:rPr lang="en-GB" dirty="0" smtClean="0"/>
              <a:t>and condemned the </a:t>
            </a:r>
            <a:r>
              <a:rPr lang="en-GB" dirty="0" smtClean="0"/>
              <a:t>Norwegian </a:t>
            </a:r>
            <a:r>
              <a:rPr lang="en-GB" dirty="0" smtClean="0"/>
              <a:t>and other European governments for embracing immigration and multiculturalism. </a:t>
            </a: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He identified with a far-right political agenda and held strong </a:t>
            </a:r>
            <a:r>
              <a:rPr lang="en-GB" dirty="0" smtClean="0"/>
              <a:t>Christian </a:t>
            </a:r>
            <a:r>
              <a:rPr lang="en-GB" dirty="0" smtClean="0"/>
              <a:t>beliefs.</a:t>
            </a:r>
            <a:endParaRPr lang="en-GB" dirty="0"/>
          </a:p>
        </p:txBody>
      </p:sp>
      <p:pic>
        <p:nvPicPr>
          <p:cNvPr id="2" name="Picture 1"/>
          <p:cNvPicPr>
            <a:picLocks noChangeAspect="1"/>
          </p:cNvPicPr>
          <p:nvPr/>
        </p:nvPicPr>
        <p:blipFill>
          <a:blip r:embed="rId2"/>
          <a:stretch>
            <a:fillRect/>
          </a:stretch>
        </p:blipFill>
        <p:spPr>
          <a:xfrm>
            <a:off x="3544106" y="2297542"/>
            <a:ext cx="3680889" cy="2336451"/>
          </a:xfrm>
          <a:prstGeom prst="rect">
            <a:avLst/>
          </a:prstGeom>
        </p:spPr>
      </p:pic>
    </p:spTree>
    <p:extLst>
      <p:ext uri="{BB962C8B-B14F-4D97-AF65-F5344CB8AC3E}">
        <p14:creationId xmlns:p14="http://schemas.microsoft.com/office/powerpoint/2010/main" val="12861353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0414"/>
            <a:ext cx="10515600" cy="5386549"/>
          </a:xfrm>
        </p:spPr>
        <p:txBody>
          <a:bodyPr>
            <a:normAutofit fontScale="92500" lnSpcReduction="10000"/>
          </a:bodyPr>
          <a:lstStyle/>
          <a:p>
            <a:pPr marL="0" indent="0">
              <a:buNone/>
            </a:pPr>
            <a:r>
              <a:rPr lang="en-GB" dirty="0" smtClean="0"/>
              <a:t>It has been reported by Journal EXIT-Deutschland that Breivik was dedicated online gaming enthusiast. Playing fantasy online games dominated his daily life during the years leading up to the attack.</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r>
              <a:rPr lang="en-GB" dirty="0" smtClean="0"/>
              <a:t>Lengthy periods of time playing games resulted in him being isolated from his friends and relatives. The subject of these games may have also contributed. </a:t>
            </a:r>
          </a:p>
          <a:p>
            <a:pPr marL="0" indent="0">
              <a:buNone/>
            </a:pPr>
            <a:r>
              <a:rPr lang="en-GB" dirty="0" smtClean="0"/>
              <a:t>He was also an active participant in online forums focused on far right or anti Muslim views.</a:t>
            </a:r>
            <a:endParaRPr lang="en-GB" dirty="0"/>
          </a:p>
        </p:txBody>
      </p:sp>
      <p:pic>
        <p:nvPicPr>
          <p:cNvPr id="2" name="Picture 1"/>
          <p:cNvPicPr>
            <a:picLocks noChangeAspect="1"/>
          </p:cNvPicPr>
          <p:nvPr/>
        </p:nvPicPr>
        <p:blipFill>
          <a:blip r:embed="rId2"/>
          <a:stretch>
            <a:fillRect/>
          </a:stretch>
        </p:blipFill>
        <p:spPr>
          <a:xfrm>
            <a:off x="7146978" y="1853985"/>
            <a:ext cx="3469821" cy="1943100"/>
          </a:xfrm>
          <a:prstGeom prst="rect">
            <a:avLst/>
          </a:prstGeom>
        </p:spPr>
      </p:pic>
    </p:spTree>
    <p:extLst>
      <p:ext uri="{BB962C8B-B14F-4D97-AF65-F5344CB8AC3E}">
        <p14:creationId xmlns:p14="http://schemas.microsoft.com/office/powerpoint/2010/main" val="3369690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32" y="0"/>
            <a:ext cx="4906888" cy="980728"/>
          </a:xfrm>
        </p:spPr>
        <p:txBody>
          <a:bodyPr/>
          <a:lstStyle/>
          <a:p>
            <a:r>
              <a:rPr lang="en-GB" b="1" u="sng" dirty="0" smtClean="0"/>
              <a:t>ETA</a:t>
            </a:r>
            <a:endParaRPr lang="en-GB" b="1" u="sng" dirty="0"/>
          </a:p>
        </p:txBody>
      </p:sp>
      <p:sp>
        <p:nvSpPr>
          <p:cNvPr id="3" name="Content Placeholder 2"/>
          <p:cNvSpPr>
            <a:spLocks noGrp="1"/>
          </p:cNvSpPr>
          <p:nvPr>
            <p:ph idx="1"/>
          </p:nvPr>
        </p:nvSpPr>
        <p:spPr>
          <a:xfrm>
            <a:off x="347730" y="1163638"/>
            <a:ext cx="7188430" cy="6192688"/>
          </a:xfrm>
        </p:spPr>
        <p:txBody>
          <a:bodyPr>
            <a:normAutofit/>
          </a:bodyPr>
          <a:lstStyle/>
          <a:p>
            <a:r>
              <a:rPr lang="en-GB" sz="3000" b="1" dirty="0" smtClean="0"/>
              <a:t>Grievance</a:t>
            </a:r>
            <a:r>
              <a:rPr lang="en-GB" sz="3000" dirty="0" smtClean="0"/>
              <a:t>: Subversion and marginalisation of Basque culture.</a:t>
            </a:r>
          </a:p>
          <a:p>
            <a:r>
              <a:rPr lang="en-GB" sz="3000" b="1" dirty="0" smtClean="0"/>
              <a:t>Goal</a:t>
            </a:r>
            <a:r>
              <a:rPr lang="en-GB" sz="3000" dirty="0" smtClean="0"/>
              <a:t> : Basque independence from Spain.</a:t>
            </a:r>
          </a:p>
          <a:p>
            <a:r>
              <a:rPr lang="en-GB" sz="3000" b="1" dirty="0" smtClean="0"/>
              <a:t>Methods:  </a:t>
            </a:r>
            <a:r>
              <a:rPr lang="en-GB" sz="3000" dirty="0" smtClean="0"/>
              <a:t>Attacks on high profile Spanish politicians, bomb attacks and shootings.</a:t>
            </a:r>
          </a:p>
          <a:p>
            <a:r>
              <a:rPr lang="en-GB" sz="3000" b="1" dirty="0" smtClean="0"/>
              <a:t>Reception</a:t>
            </a:r>
            <a:r>
              <a:rPr lang="en-GB" sz="3000" dirty="0" smtClean="0"/>
              <a:t>: Have received much support and concessions given from Madrid. Some attacks have been met with criticism and protest, leading to their cause being damaged (Spanish government said they would refuse to negotiate).</a:t>
            </a:r>
            <a:endParaRPr lang="en-GB" sz="3000" dirty="0"/>
          </a:p>
        </p:txBody>
      </p:sp>
      <p:pic>
        <p:nvPicPr>
          <p:cNvPr id="2050" name="img" descr="http://www.esma-touristic.com/wp-content/uploads/2012/11/ETA.jpg"/>
          <p:cNvPicPr>
            <a:picLocks noChangeAspect="1" noChangeArrowheads="1"/>
          </p:cNvPicPr>
          <p:nvPr/>
        </p:nvPicPr>
        <p:blipFill>
          <a:blip r:embed="rId2"/>
          <a:srcRect l="4788" r="4259" b="21791"/>
          <a:stretch>
            <a:fillRect/>
          </a:stretch>
        </p:blipFill>
        <p:spPr bwMode="auto">
          <a:xfrm>
            <a:off x="7536160" y="188640"/>
            <a:ext cx="2935800" cy="2736304"/>
          </a:xfrm>
          <a:prstGeom prst="rect">
            <a:avLst/>
          </a:prstGeom>
          <a:noFill/>
          <a:ln w="9525">
            <a:noFill/>
            <a:miter lim="800000"/>
            <a:headEnd/>
            <a:tailEnd/>
          </a:ln>
        </p:spPr>
      </p:pic>
      <p:pic>
        <p:nvPicPr>
          <p:cNvPr id="2051" name="img" descr="http://static.guim.co.uk/sys-images/guardian/About/General/2011/10/22/1319285143341/Eta-announces-end-to-arme-007.jpg"/>
          <p:cNvPicPr>
            <a:picLocks noChangeAspect="1" noChangeArrowheads="1"/>
          </p:cNvPicPr>
          <p:nvPr/>
        </p:nvPicPr>
        <p:blipFill>
          <a:blip r:embed="rId3"/>
          <a:srcRect/>
          <a:stretch>
            <a:fillRect/>
          </a:stretch>
        </p:blipFill>
        <p:spPr bwMode="auto">
          <a:xfrm>
            <a:off x="7536161" y="3068960"/>
            <a:ext cx="2988647" cy="1872208"/>
          </a:xfrm>
          <a:prstGeom prst="rect">
            <a:avLst/>
          </a:prstGeom>
          <a:noFill/>
          <a:ln w="9525">
            <a:noFill/>
            <a:miter lim="800000"/>
            <a:headEnd/>
            <a:tailEnd/>
          </a:ln>
        </p:spPr>
      </p:pic>
      <p:sp>
        <p:nvSpPr>
          <p:cNvPr id="2053" name="AutoShape 5" descr="data:image/png;base64,iVBORw0KGgoAAAANSUhEUgAAASwAAACoCAMAAABt9SM9AAAAw1BMVEXcJB////8AlUMAkELoFBvaAADbHRfcIBvbGRL76OfbFg7vpqT2zczhTEnvqajaCQDgRkPsl5XzwcD87ezqjIrdKiX42Njyt7b+9/blamfkZGHwrqzfOTX1yMfjWlfoennpg4H64N/eMSzmdXLtnZsAjCviU1Cm07YAjCkAkTjlAABmt4TO6Nj30tHgPzz53Nyy2cHs+PKDwZhEqmsin1VzvI77rbBasXoAijWWy6kAmUk0o18Agij+ubzD49Dx+vbc7+SgveUvAAAIQUlEQVR4nO2da1vaShSFiXWIpGgUudiWqogoqRWvre1pe9r//6tOsB4thSR71uy9R3DWVx9x8mJW9m0mtahY3djENS2tv1or0Kt1tUXkF9wtAVIr+VkU9Tqp1jqfA6y00yvFUQ4rinZMorNQ/7ASs1MBowpWtHdg6hpL9Q2rbg72qlhUwoqiwb4GLr+w6mZ/UE2CACuK3veN+HK9wjL99xQOJFhRtCVuXR5hJWaLRoEIK4oOhXF5g5WYQyoDMqyoIev0nmDlvt4gI6DDiqLmpmCQ6gVWbDabFgBsYEVRKxELUn3ASpOW1eXbwRJ0en1YZF+HYUV7h2ZDYunasDbMYWUQ6gzrPkgVsC5dWDEpCGWAlTv9ET8uTVixObLx9SdYHejXenHKjEsPVr708uJCgZod8B8y2munvE6vBitJ29ZmFT2aD2J1U1xvWINUJVh18wa62KfHmv1D9F6NCSMuFVh1M6HH639oNmCyDc8e1OqzOb0CrNj0sav8OxS3DPwfdcxlXfKwkvQYucKFSZ5VSvmHhjxBqjSsDTNErq6wfGBRrPhTuyxOLwsr9/Vd5NrKClOg059vu1uXJKzYbJ8j11WVCBMLrH+r51yOEISVJlAQSiim00r383LtmYnBqu5wLRSxTUNpCi3QbtvJuoRg1U0bMSuLBiD4ZVycOFiXCKzYnFwgV2J3m1Q1sgvU6sA9MwlYpgMFodZDC7GpQd9Jz4BOzw8rNdAXflED7o/Y7EN3+w4WpHLD2jA7kPOilU2wHIEFqbywwCDUqWaemHfAn4y6QH7NCSvPmMvGrAr1zi38iU0Mxb6tvm0llQ9WnGLFhXP32b3YbELf0nFi9y2xwUoSqLjQ5ekg180Quf937dr9TLDyiBpa7JCtjgkGqbsnFitggVU3J1BxgXe+MU2xXJT+v80AK3cMrAqQMg8lxGYCueZWjbgQd1hpDaovtSYCPeM8dBkgiyEOdrnCAiuXA94e1ZM2DNRxo2XwbrDASsleW2Zw416g03cJOYQLrDwzg8Ib6bn19Ahy+l5lOcIBlsFKJL0j8R0R+SMHiulfV5QjYFipeY2s51xyjPFJaAe8vBwBwgKLC8yzB2UCnb7xtmSFEKy6eYv0OkV9fV5pHSpHNIvLEQCs2PShLvq7utr2rf8Xug0t9H2RddnDSg0UrzcZmpzWqpttqN3/evHz2hZWgvl6Y1vNrGZVN0MEV2Nhhm8Hi/VPK4nx67WBxfxPrSY246DDYrdLPXE9ksiw+B/EmuIJdoiwJEI8XXGE0SRYMsmDttwTNAIsqbRUX66pfzUssYKHBzkWlapgCZbSvMipXFkOS7RI60l4ITwugxXLlv+9CWyxdCcfimF9EG4s+RPavPv8JVvMKvvyGfk8i5alT6Ft4a/ZAlzZ+CvyWYzteGmBAwdXZ6O/WY3OrhBWB88qCK0SOMpy9W0G1+jbR+RTbAd4vAsdkvq49ngvZmsQKpF2vLTQ8bvT39aVZafIbw82l8asZoXuLvo0yrLRp5/Ab/LsufIksBxxdXOD+PozKy7YCxxGR6TQjl+X1of1Hxqomvkfklbtlby+3/ySRnV1813hQmpFGRmrRpAH0VFdjwtyJV7pwMpxfZJjdaqDSg8WGjdV63JRSikjNVhwRF6uj9/m8kk5KcKCc71iLUi9JaUKC64iFEjJ1x+lDCu3Lqg+tUinemb1IG1YbE5/eat6B95LH1Z+L946W9evO31UfmDluO6cYvqfd2Mvy/YDay0bXyMlmN+6VjerB3mCleMaXWOoTv/xhMonrDXQ518erCwLtyFV4zscVfSyDH506xzGv5TQIbu9dEU11eWt/r24xOnOwna/qHRhZaMzLlRTrXQiPb5jri6vbomGvZo11WoW/7KMxdfntXpl5WzE5uvzWrGGxfhauhWmchkr0mT9pdNkFe95r1L7XlirNRgiKnTk6OwGiTKWeuTIYZhtbfyyhtlcxySxme7Bcoy/z4plABeqpdqfzehbXKPd/yKfslyj3YybBrDBruXZNMC6HSV3euSzlmQ7CrrR6cfay9voBJ9S+PK20IXNmWSFbb9khQ3ldIWjCsgKh2CQFY5XISsc3ENWOBKKrnDYGFnhGDuywgGJZIWjN8kKh7rSFY4LJiscRE1WOOKcrHB4Pl3htQxkhRd+kBVeJUNWeEkRWeH1V3SFF6uRFV7ZZ7GC8DJIosJrRskKL7ClK7wamazw0m2ywuvcyYpN7QL4W1EPbaFww4JH8C9qtrhSLJFv4XMF/LCm5QjI6Xsdmy8cDEIvThweJxKw8vvjBLo/6EEqmMHvtp3iOhFY04tpQ85Li6jrZn8AfLpzxiAEC75NBvvVuEwfy0UT11xUDFZuwAlWBeiXG3BioCrHOUMrThDWtMkJ5SFbJXcLWD/j2V0kCQvfc1VUucx9HWrHD3kqs7KwpkHqELm6xiKnj80m1N09TpkqQdKw8hsnhcoRzblyRJpA4VuLb0JMHtY0v8aucubpBfp6Y8JY7FeANbWaCWQ1T04PFheYO+AqsPDZg9/liBgLQvfaXGb1ICVYU+uCup+DaTmiA/l6L+beLqoGq5YvHQpSm50a9GtH/EMVerCmd9MR9C8CwBqIbIfRhIWajzUsuPJaIV1Y2GPNFlZZuuQkbVhIwGQHq+VcXCiUPiz7UNwG1nzgzygfsGyTPDqshSkln7zAsiwfkGFJ7zf2BMuqMEWEJebrj/IGy8LpSbCqCqwc8giLXEwnwKKU7t3lFRaxTVMJS2u3v19YtAZgFSzJ6ecZ+YZF6ZmVw7JrZDvJP6zqoYUyWF3H6S4rPQdY09m9ssGu/wAt2B+uoEnDGgAAAABJRU5ErkJggg==">
            <a:hlinkClick r:id="rId4"/>
          </p:cNvPr>
          <p:cNvSpPr>
            <a:spLocks noChangeAspect="1" noChangeArrowheads="1"/>
          </p:cNvSpPr>
          <p:nvPr/>
        </p:nvSpPr>
        <p:spPr bwMode="auto">
          <a:xfrm>
            <a:off x="1638300" y="-1074738"/>
            <a:ext cx="4000500" cy="22383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5" name="AutoShape 7" descr="data:image/png;base64,iVBORw0KGgoAAAANSUhEUgAAASwAAACoCAMAAABt9SM9AAAAw1BMVEXcJB////8AlUMAkELoFBvaAADbHRfcIBvbGRL76OfbFg7vpqT2zczhTEnvqajaCQDgRkPsl5XzwcD87ezqjIrdKiX42Njyt7b+9/blamfkZGHwrqzfOTX1yMfjWlfoennpg4H64N/eMSzmdXLtnZsAjCviU1Cm07YAjCkAkTjlAABmt4TO6Nj30tHgPzz53Nyy2cHs+PKDwZhEqmsin1VzvI77rbBasXoAijWWy6kAmUk0o18Agij+ubzD49Dx+vbc7+SgveUvAAAIQUlEQVR4nO2da1vaShSFiXWIpGgUudiWqogoqRWvre1pe9r//6tOsB4thSR71uy9R3DWVx9x8mJW9m0mtahY3djENS2tv1or0Kt1tUXkF9wtAVIr+VkU9Tqp1jqfA6y00yvFUQ4rinZMorNQ/7ASs1MBowpWtHdg6hpL9Q2rbg72qlhUwoqiwb4GLr+w6mZ/UE2CACuK3veN+HK9wjL99xQOJFhRtCVuXR5hJWaLRoEIK4oOhXF5g5WYQyoDMqyoIev0nmDlvt4gI6DDiqLmpmCQ6gVWbDabFgBsYEVRKxELUn3ASpOW1eXbwRJ0en1YZF+HYUV7h2ZDYunasDbMYWUQ6gzrPkgVsC5dWDEpCGWAlTv9ET8uTVixObLx9SdYHejXenHKjEsPVr708uJCgZod8B8y2munvE6vBitJ29ZmFT2aD2J1U1xvWINUJVh18wa62KfHmv1D9F6NCSMuFVh1M6HH639oNmCyDc8e1OqzOb0CrNj0sav8OxS3DPwfdcxlXfKwkvQYucKFSZ5VSvmHhjxBqjSsDTNErq6wfGBRrPhTuyxOLwsr9/Vd5NrKClOg059vu1uXJKzYbJ8j11WVCBMLrH+r51yOEISVJlAQSiim00r383LtmYnBqu5wLRSxTUNpCi3QbtvJuoRg1U0bMSuLBiD4ZVycOFiXCKzYnFwgV2J3m1Q1sgvU6sA9MwlYpgMFodZDC7GpQd9Jz4BOzw8rNdAXflED7o/Y7EN3+w4WpHLD2jA7kPOilU2wHIEFqbywwCDUqWaemHfAn4y6QH7NCSvPmMvGrAr1zi38iU0Mxb6tvm0llQ9WnGLFhXP32b3YbELf0nFi9y2xwUoSqLjQ5ekg180Quf937dr9TLDyiBpa7JCtjgkGqbsnFitggVU3J1BxgXe+MU2xXJT+v80AK3cMrAqQMg8lxGYCueZWjbgQd1hpDaovtSYCPeM8dBkgiyEOdrnCAiuXA94e1ZM2DNRxo2XwbrDASsleW2Zw416g03cJOYQLrDwzg8Ib6bn19Ahy+l5lOcIBlsFKJL0j8R0R+SMHiulfV5QjYFipeY2s51xyjPFJaAe8vBwBwgKLC8yzB2UCnb7xtmSFEKy6eYv0OkV9fV5pHSpHNIvLEQCs2PShLvq7utr2rf8Xug0t9H2RddnDSg0UrzcZmpzWqpttqN3/evHz2hZWgvl6Y1vNrGZVN0MEV2Nhhm8Hi/VPK4nx67WBxfxPrSY246DDYrdLPXE9ksiw+B/EmuIJdoiwJEI8XXGE0SRYMsmDttwTNAIsqbRUX66pfzUssYKHBzkWlapgCZbSvMipXFkOS7RI60l4ITwugxXLlv+9CWyxdCcfimF9EG4s+RPavPv8JVvMKvvyGfk8i5alT6Ft4a/ZAlzZ+CvyWYzteGmBAwdXZ6O/WY3OrhBWB88qCK0SOMpy9W0G1+jbR+RTbAd4vAsdkvq49ngvZmsQKpF2vLTQ8bvT39aVZafIbw82l8asZoXuLvo0yrLRp5/Ab/LsufIksBxxdXOD+PozKy7YCxxGR6TQjl+X1of1Hxqomvkfklbtlby+3/ySRnV1813hQmpFGRmrRpAH0VFdjwtyJV7pwMpxfZJjdaqDSg8WGjdV63JRSikjNVhwRF6uj9/m8kk5KcKCc71iLUi9JaUKC64iFEjJ1x+lDCu3Lqg+tUinemb1IG1YbE5/eat6B95LH1Z+L946W9evO31UfmDluO6cYvqfd2Mvy/YDay0bXyMlmN+6VjerB3mCleMaXWOoTv/xhMonrDXQ518erCwLtyFV4zscVfSyDH506xzGv5TQIbu9dEU11eWt/r24xOnOwna/qHRhZaMzLlRTrXQiPb5jri6vbomGvZo11WoW/7KMxdfntXpl5WzE5uvzWrGGxfhauhWmchkr0mT9pdNkFe95r1L7XlirNRgiKnTk6OwGiTKWeuTIYZhtbfyyhtlcxySxme7Bcoy/z4plABeqpdqfzehbXKPd/yKfslyj3YybBrDBruXZNMC6HSV3euSzlmQ7CrrR6cfay9voBJ9S+PK20IXNmWSFbb9khQ3ldIWjCsgKh2CQFY5XISsc3ENWOBKKrnDYGFnhGDuywgGJZIWjN8kKh7rSFY4LJiscRE1WOOKcrHB4Pl3htQxkhRd+kBVeJUNWeEkRWeH1V3SFF6uRFV7ZZ7GC8DJIosJrRskKL7ClK7wamazw0m2ywuvcyYpN7QL4W1EPbaFww4JH8C9qtrhSLJFv4XMF/LCm5QjI6Xsdmy8cDEIvThweJxKw8vvjBLo/6EEqmMHvtp3iOhFY04tpQ85Li6jrZn8AfLpzxiAEC75NBvvVuEwfy0UT11xUDFZuwAlWBeiXG3BioCrHOUMrThDWtMkJ5SFbJXcLWD/j2V0kCQvfc1VUucx9HWrHD3kqs7KwpkHqELm6xiKnj80m1N09TpkqQdKw8hsnhcoRzblyRJpA4VuLb0JMHtY0v8aucubpBfp6Y8JY7FeANbWaCWQ1T04PFheYO+AqsPDZg9/liBgLQvfaXGb1ICVYU+uCup+DaTmiA/l6L+beLqoGq5YvHQpSm50a9GtH/EMVerCmd9MR9C8CwBqIbIfRhIWajzUsuPJaIV1Y2GPNFlZZuuQkbVhIwGQHq+VcXCiUPiz7UNwG1nzgzygfsGyTPDqshSkln7zAsiwfkGFJ7zf2BMuqMEWEJebrj/IGy8LpSbCqCqwc8giLXEwnwKKU7t3lFRaxTVMJS2u3v19YtAZgFSzJ6ecZ+YZF6ZmVw7JrZDvJP6zqoYUyWF3H6S4rPQdY09m9ssGu/wAt2B+uoEnDGgAAAABJRU5ErkJggg==">
            <a:hlinkClick r:id="rId4"/>
          </p:cNvPr>
          <p:cNvSpPr>
            <a:spLocks noChangeAspect="1" noChangeArrowheads="1"/>
          </p:cNvSpPr>
          <p:nvPr/>
        </p:nvSpPr>
        <p:spPr bwMode="auto">
          <a:xfrm>
            <a:off x="1638300" y="-1074738"/>
            <a:ext cx="4000500" cy="22383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7" name="Picture 9" descr="https://upload.wikimedia.org/wikipedia/commons/thumb/2/2d/Flag_of_the_Basque_Country.svg/2000px-Flag_of_the_Basque_Country.svg.png">
            <a:hlinkClick r:id="rId5"/>
          </p:cNvPr>
          <p:cNvPicPr>
            <a:picLocks noChangeAspect="1" noChangeArrowheads="1"/>
          </p:cNvPicPr>
          <p:nvPr/>
        </p:nvPicPr>
        <p:blipFill>
          <a:blip r:embed="rId6" cstate="print"/>
          <a:srcRect/>
          <a:stretch>
            <a:fillRect/>
          </a:stretch>
        </p:blipFill>
        <p:spPr bwMode="auto">
          <a:xfrm>
            <a:off x="7536160" y="5085184"/>
            <a:ext cx="2952328" cy="1553442"/>
          </a:xfrm>
          <a:prstGeom prst="rect">
            <a:avLst/>
          </a:prstGeom>
          <a:noFill/>
        </p:spPr>
      </p:pic>
    </p:spTree>
    <p:extLst>
      <p:ext uri="{BB962C8B-B14F-4D97-AF65-F5344CB8AC3E}">
        <p14:creationId xmlns:p14="http://schemas.microsoft.com/office/powerpoint/2010/main" val="3330590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0414"/>
            <a:ext cx="10515600" cy="5386549"/>
          </a:xfrm>
        </p:spPr>
        <p:txBody>
          <a:bodyPr/>
          <a:lstStyle/>
          <a:p>
            <a:pPr marL="0" indent="0">
              <a:buNone/>
            </a:pPr>
            <a:r>
              <a:rPr lang="en-GB" dirty="0" smtClean="0"/>
              <a:t>The Perspective on Terrorism journal reported in 201 that such was his revulsion towards his family that he wore an antiseptic mask around his house.</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Psychologies have commented that Breivik shows a very high level of self obsession and narcissism.</a:t>
            </a:r>
          </a:p>
          <a:p>
            <a:pPr marL="0" indent="0">
              <a:buNone/>
            </a:pPr>
            <a:r>
              <a:rPr lang="en-GB" dirty="0" smtClean="0"/>
              <a:t>The Telegraph reports in 2011 that he had plastic surgery to look more Aryan.</a:t>
            </a:r>
            <a:endParaRPr lang="en-GB" dirty="0"/>
          </a:p>
        </p:txBody>
      </p:sp>
      <p:pic>
        <p:nvPicPr>
          <p:cNvPr id="2" name="Picture 1"/>
          <p:cNvPicPr>
            <a:picLocks noChangeAspect="1"/>
          </p:cNvPicPr>
          <p:nvPr/>
        </p:nvPicPr>
        <p:blipFill>
          <a:blip r:embed="rId2"/>
          <a:stretch>
            <a:fillRect/>
          </a:stretch>
        </p:blipFill>
        <p:spPr>
          <a:xfrm>
            <a:off x="3358289" y="1749047"/>
            <a:ext cx="3786430" cy="2016151"/>
          </a:xfrm>
          <a:prstGeom prst="rect">
            <a:avLst/>
          </a:prstGeom>
        </p:spPr>
      </p:pic>
    </p:spTree>
    <p:extLst>
      <p:ext uri="{BB962C8B-B14F-4D97-AF65-F5344CB8AC3E}">
        <p14:creationId xmlns:p14="http://schemas.microsoft.com/office/powerpoint/2010/main" val="14334590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173" y="-270306"/>
            <a:ext cx="10515600" cy="1325563"/>
          </a:xfrm>
        </p:spPr>
        <p:txBody>
          <a:bodyPr/>
          <a:lstStyle/>
          <a:p>
            <a:r>
              <a:rPr lang="en-GB" altLang="en-US" b="1" u="sng" dirty="0" err="1" smtClean="0"/>
              <a:t>Islamaphobia</a:t>
            </a:r>
            <a:endParaRPr lang="en-GB" dirty="0"/>
          </a:p>
        </p:txBody>
      </p:sp>
      <p:sp>
        <p:nvSpPr>
          <p:cNvPr id="3" name="Content Placeholder 2"/>
          <p:cNvSpPr>
            <a:spLocks noGrp="1"/>
          </p:cNvSpPr>
          <p:nvPr>
            <p:ph idx="1"/>
          </p:nvPr>
        </p:nvSpPr>
        <p:spPr>
          <a:xfrm>
            <a:off x="838200" y="1055257"/>
            <a:ext cx="10515600" cy="5121706"/>
          </a:xfrm>
        </p:spPr>
        <p:txBody>
          <a:bodyPr/>
          <a:lstStyle/>
          <a:p>
            <a:pPr marL="0" indent="0">
              <a:buNone/>
            </a:pPr>
            <a:r>
              <a:rPr lang="en-GB" dirty="0" smtClean="0"/>
              <a:t>The perceived increase in attacks by Islamic extremists has resulted in a surge of violent </a:t>
            </a:r>
            <a:r>
              <a:rPr lang="en-GB" dirty="0" err="1" smtClean="0"/>
              <a:t>Islamophobic</a:t>
            </a:r>
            <a:r>
              <a:rPr lang="en-GB" dirty="0" smtClean="0"/>
              <a:t> incidents.</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err="1" smtClean="0"/>
              <a:t>Islamaphobia</a:t>
            </a:r>
            <a:r>
              <a:rPr lang="en-GB" dirty="0" smtClean="0"/>
              <a:t> is defined as the ‘dread or hatred of Islam and therefore (the) fear and dislike of all Muslims.’</a:t>
            </a:r>
          </a:p>
          <a:p>
            <a:pPr marL="0" indent="0">
              <a:buNone/>
            </a:pPr>
            <a:r>
              <a:rPr lang="en-GB" dirty="0" smtClean="0"/>
              <a:t>Some people may feel like their culture is under threat this may lead to some individuals carrying out attacks in defence of what they hold true.</a:t>
            </a:r>
            <a:endParaRPr lang="en-GB" dirty="0"/>
          </a:p>
        </p:txBody>
      </p:sp>
      <p:pic>
        <p:nvPicPr>
          <p:cNvPr id="4" name="Picture 3"/>
          <p:cNvPicPr>
            <a:picLocks noChangeAspect="1"/>
          </p:cNvPicPr>
          <p:nvPr/>
        </p:nvPicPr>
        <p:blipFill>
          <a:blip r:embed="rId2"/>
          <a:stretch>
            <a:fillRect/>
          </a:stretch>
        </p:blipFill>
        <p:spPr>
          <a:xfrm>
            <a:off x="2136102" y="2046017"/>
            <a:ext cx="2619375" cy="1743075"/>
          </a:xfrm>
          <a:prstGeom prst="rect">
            <a:avLst/>
          </a:prstGeom>
        </p:spPr>
      </p:pic>
      <p:pic>
        <p:nvPicPr>
          <p:cNvPr id="5" name="Picture 4"/>
          <p:cNvPicPr>
            <a:picLocks noChangeAspect="1"/>
          </p:cNvPicPr>
          <p:nvPr/>
        </p:nvPicPr>
        <p:blipFill>
          <a:blip r:embed="rId3"/>
          <a:stretch>
            <a:fillRect/>
          </a:stretch>
        </p:blipFill>
        <p:spPr>
          <a:xfrm>
            <a:off x="5454313" y="2046017"/>
            <a:ext cx="2600325" cy="1752600"/>
          </a:xfrm>
          <a:prstGeom prst="rect">
            <a:avLst/>
          </a:prstGeom>
        </p:spPr>
      </p:pic>
      <p:pic>
        <p:nvPicPr>
          <p:cNvPr id="6" name="Picture 5"/>
          <p:cNvPicPr>
            <a:picLocks noChangeAspect="1"/>
          </p:cNvPicPr>
          <p:nvPr/>
        </p:nvPicPr>
        <p:blipFill>
          <a:blip r:embed="rId4"/>
          <a:stretch>
            <a:fillRect/>
          </a:stretch>
        </p:blipFill>
        <p:spPr>
          <a:xfrm>
            <a:off x="8280231" y="2051912"/>
            <a:ext cx="2847975" cy="1600200"/>
          </a:xfrm>
          <a:prstGeom prst="rect">
            <a:avLst/>
          </a:prstGeom>
        </p:spPr>
      </p:pic>
    </p:spTree>
    <p:extLst>
      <p:ext uri="{BB962C8B-B14F-4D97-AF65-F5344CB8AC3E}">
        <p14:creationId xmlns:p14="http://schemas.microsoft.com/office/powerpoint/2010/main" val="39434709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0414"/>
            <a:ext cx="10515600" cy="5386549"/>
          </a:xfrm>
        </p:spPr>
        <p:txBody>
          <a:bodyPr>
            <a:normAutofit lnSpcReduction="10000"/>
          </a:bodyPr>
          <a:lstStyle/>
          <a:p>
            <a:pPr marL="0" indent="0">
              <a:buNone/>
            </a:pPr>
            <a:r>
              <a:rPr lang="en-GB" dirty="0" err="1" smtClean="0"/>
              <a:t>Islamophobic</a:t>
            </a:r>
            <a:r>
              <a:rPr lang="en-GB" dirty="0" smtClean="0"/>
              <a:t> attacks increased by 500% in Greater Manchester after the ISIL inspired attack on the Ariana Grande concert</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Think tank Demo reported that almost </a:t>
            </a:r>
            <a:r>
              <a:rPr lang="en-GB" dirty="0"/>
              <a:t>7,000 </a:t>
            </a:r>
            <a:r>
              <a:rPr lang="en-GB" dirty="0" err="1"/>
              <a:t>Islamophobic</a:t>
            </a:r>
            <a:r>
              <a:rPr lang="en-GB" dirty="0"/>
              <a:t> </a:t>
            </a:r>
            <a:r>
              <a:rPr lang="en-GB" dirty="0" smtClean="0"/>
              <a:t>tweets were sent worldwide in English every day in July 2016.</a:t>
            </a:r>
          </a:p>
          <a:p>
            <a:pPr marL="0" indent="0">
              <a:buNone/>
            </a:pPr>
            <a:r>
              <a:rPr lang="en-GB" dirty="0" smtClean="0"/>
              <a:t>The </a:t>
            </a:r>
            <a:r>
              <a:rPr lang="en-GB" dirty="0"/>
              <a:t>highest number of </a:t>
            </a:r>
            <a:r>
              <a:rPr lang="en-GB" dirty="0" err="1"/>
              <a:t>Islamophobic</a:t>
            </a:r>
            <a:r>
              <a:rPr lang="en-GB" dirty="0"/>
              <a:t> </a:t>
            </a:r>
            <a:r>
              <a:rPr lang="en-GB" dirty="0" smtClean="0"/>
              <a:t>tweets sent in a single day 21,190 came the day after a lorry was drove into crowds celebrating Bastille day in Nice.</a:t>
            </a:r>
            <a:endParaRPr lang="en-GB" dirty="0"/>
          </a:p>
        </p:txBody>
      </p:sp>
      <p:pic>
        <p:nvPicPr>
          <p:cNvPr id="2" name="Picture 1"/>
          <p:cNvPicPr>
            <a:picLocks noChangeAspect="1"/>
          </p:cNvPicPr>
          <p:nvPr/>
        </p:nvPicPr>
        <p:blipFill>
          <a:blip r:embed="rId2"/>
          <a:stretch>
            <a:fillRect/>
          </a:stretch>
        </p:blipFill>
        <p:spPr>
          <a:xfrm>
            <a:off x="2376488" y="1683988"/>
            <a:ext cx="1637574" cy="1965089"/>
          </a:xfrm>
          <a:prstGeom prst="rect">
            <a:avLst/>
          </a:prstGeom>
        </p:spPr>
      </p:pic>
      <p:pic>
        <p:nvPicPr>
          <p:cNvPr id="4" name="Picture 3"/>
          <p:cNvPicPr>
            <a:picLocks noChangeAspect="1"/>
          </p:cNvPicPr>
          <p:nvPr/>
        </p:nvPicPr>
        <p:blipFill>
          <a:blip r:embed="rId3"/>
          <a:stretch>
            <a:fillRect/>
          </a:stretch>
        </p:blipFill>
        <p:spPr>
          <a:xfrm>
            <a:off x="6443662" y="1895007"/>
            <a:ext cx="2962275" cy="1543050"/>
          </a:xfrm>
          <a:prstGeom prst="rect">
            <a:avLst/>
          </a:prstGeom>
        </p:spPr>
      </p:pic>
      <p:pic>
        <p:nvPicPr>
          <p:cNvPr id="5" name="Picture 4"/>
          <p:cNvPicPr>
            <a:picLocks noChangeAspect="1"/>
          </p:cNvPicPr>
          <p:nvPr/>
        </p:nvPicPr>
        <p:blipFill>
          <a:blip r:embed="rId4"/>
          <a:stretch>
            <a:fillRect/>
          </a:stretch>
        </p:blipFill>
        <p:spPr>
          <a:xfrm>
            <a:off x="6744022" y="5531371"/>
            <a:ext cx="2368981" cy="1326629"/>
          </a:xfrm>
          <a:prstGeom prst="rect">
            <a:avLst/>
          </a:prstGeom>
        </p:spPr>
      </p:pic>
    </p:spTree>
    <p:extLst>
      <p:ext uri="{BB962C8B-B14F-4D97-AF65-F5344CB8AC3E}">
        <p14:creationId xmlns:p14="http://schemas.microsoft.com/office/powerpoint/2010/main" val="9083343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0414"/>
            <a:ext cx="10515600" cy="5386549"/>
          </a:xfrm>
        </p:spPr>
        <p:txBody>
          <a:bodyPr>
            <a:normAutofit/>
          </a:bodyPr>
          <a:lstStyle/>
          <a:p>
            <a:pPr marL="0" indent="0">
              <a:buNone/>
            </a:pPr>
            <a:r>
              <a:rPr lang="en-GB" dirty="0" smtClean="0"/>
              <a:t>The number of </a:t>
            </a:r>
            <a:r>
              <a:rPr lang="en-GB" dirty="0" err="1"/>
              <a:t>Islamophobic</a:t>
            </a:r>
            <a:r>
              <a:rPr lang="en-GB" dirty="0"/>
              <a:t> </a:t>
            </a:r>
            <a:r>
              <a:rPr lang="en-GB" dirty="0" smtClean="0"/>
              <a:t>hate crimes in London has soared 40% in 2017.</a:t>
            </a:r>
          </a:p>
          <a:p>
            <a:pPr marL="0" indent="0">
              <a:buNone/>
            </a:pPr>
            <a:r>
              <a:rPr lang="en-GB" dirty="0" smtClean="0"/>
              <a:t>There were 1,678 anti-Muslim hate crimes reported in London in 2017.</a:t>
            </a:r>
            <a:endParaRPr lang="en-GB" dirty="0"/>
          </a:p>
        </p:txBody>
      </p:sp>
      <p:pic>
        <p:nvPicPr>
          <p:cNvPr id="2" name="Picture 1"/>
          <p:cNvPicPr>
            <a:picLocks noChangeAspect="1"/>
          </p:cNvPicPr>
          <p:nvPr/>
        </p:nvPicPr>
        <p:blipFill>
          <a:blip r:embed="rId2"/>
          <a:stretch>
            <a:fillRect/>
          </a:stretch>
        </p:blipFill>
        <p:spPr>
          <a:xfrm>
            <a:off x="1085850" y="2640725"/>
            <a:ext cx="4242666" cy="2644197"/>
          </a:xfrm>
          <a:prstGeom prst="rect">
            <a:avLst/>
          </a:prstGeom>
        </p:spPr>
      </p:pic>
      <p:pic>
        <p:nvPicPr>
          <p:cNvPr id="4" name="Picture 3"/>
          <p:cNvPicPr>
            <a:picLocks noChangeAspect="1"/>
          </p:cNvPicPr>
          <p:nvPr/>
        </p:nvPicPr>
        <p:blipFill>
          <a:blip r:embed="rId3"/>
          <a:stretch>
            <a:fillRect/>
          </a:stretch>
        </p:blipFill>
        <p:spPr>
          <a:xfrm>
            <a:off x="7206389" y="2316673"/>
            <a:ext cx="2552700" cy="1790700"/>
          </a:xfrm>
          <a:prstGeom prst="rect">
            <a:avLst/>
          </a:prstGeom>
        </p:spPr>
      </p:pic>
      <p:pic>
        <p:nvPicPr>
          <p:cNvPr id="5" name="Picture 4"/>
          <p:cNvPicPr>
            <a:picLocks noChangeAspect="1"/>
          </p:cNvPicPr>
          <p:nvPr/>
        </p:nvPicPr>
        <p:blipFill>
          <a:blip r:embed="rId4"/>
          <a:stretch>
            <a:fillRect/>
          </a:stretch>
        </p:blipFill>
        <p:spPr>
          <a:xfrm>
            <a:off x="6060243" y="4762094"/>
            <a:ext cx="2619375" cy="1743075"/>
          </a:xfrm>
          <a:prstGeom prst="rect">
            <a:avLst/>
          </a:prstGeom>
        </p:spPr>
      </p:pic>
    </p:spTree>
    <p:extLst>
      <p:ext uri="{BB962C8B-B14F-4D97-AF65-F5344CB8AC3E}">
        <p14:creationId xmlns:p14="http://schemas.microsoft.com/office/powerpoint/2010/main" val="18874515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0414"/>
            <a:ext cx="10515600" cy="5386549"/>
          </a:xfrm>
        </p:spPr>
        <p:txBody>
          <a:bodyPr>
            <a:normAutofit/>
          </a:bodyPr>
          <a:lstStyle/>
          <a:p>
            <a:pPr marL="0" indent="0">
              <a:buNone/>
            </a:pPr>
            <a:r>
              <a:rPr lang="en-GB" dirty="0" smtClean="0"/>
              <a:t>The Finsbury park mosque attack</a:t>
            </a:r>
            <a:r>
              <a:rPr lang="en-GB" dirty="0"/>
              <a:t> </a:t>
            </a:r>
            <a:r>
              <a:rPr lang="en-GB" dirty="0" smtClean="0"/>
              <a:t>of June 2017 is an example of </a:t>
            </a:r>
            <a:r>
              <a:rPr lang="en-GB" dirty="0" err="1"/>
              <a:t>Islamophobic</a:t>
            </a:r>
            <a:r>
              <a:rPr lang="en-GB" dirty="0"/>
              <a:t> </a:t>
            </a:r>
            <a:r>
              <a:rPr lang="en-GB" dirty="0" smtClean="0"/>
              <a:t>terrorism, where several worshippers were struck by a van driven by a man from Cardiff.</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According to reports US white supremacists celebrated the attack and pro Islamic State channels used it to incite Muslims.</a:t>
            </a:r>
            <a:endParaRPr lang="en-GB" dirty="0"/>
          </a:p>
        </p:txBody>
      </p:sp>
      <p:pic>
        <p:nvPicPr>
          <p:cNvPr id="2" name="Picture 1"/>
          <p:cNvPicPr>
            <a:picLocks noChangeAspect="1"/>
          </p:cNvPicPr>
          <p:nvPr/>
        </p:nvPicPr>
        <p:blipFill>
          <a:blip r:embed="rId2"/>
          <a:stretch>
            <a:fillRect/>
          </a:stretch>
        </p:blipFill>
        <p:spPr>
          <a:xfrm>
            <a:off x="4546734" y="2085329"/>
            <a:ext cx="3016439" cy="1897266"/>
          </a:xfrm>
          <a:prstGeom prst="rect">
            <a:avLst/>
          </a:prstGeom>
        </p:spPr>
      </p:pic>
      <p:pic>
        <p:nvPicPr>
          <p:cNvPr id="4" name="Picture 3"/>
          <p:cNvPicPr>
            <a:picLocks noChangeAspect="1"/>
          </p:cNvPicPr>
          <p:nvPr/>
        </p:nvPicPr>
        <p:blipFill>
          <a:blip r:embed="rId3"/>
          <a:stretch>
            <a:fillRect/>
          </a:stretch>
        </p:blipFill>
        <p:spPr>
          <a:xfrm>
            <a:off x="8989017" y="5064330"/>
            <a:ext cx="3202983" cy="1793670"/>
          </a:xfrm>
          <a:prstGeom prst="rect">
            <a:avLst/>
          </a:prstGeom>
        </p:spPr>
      </p:pic>
    </p:spTree>
    <p:extLst>
      <p:ext uri="{BB962C8B-B14F-4D97-AF65-F5344CB8AC3E}">
        <p14:creationId xmlns:p14="http://schemas.microsoft.com/office/powerpoint/2010/main" val="11189459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90414"/>
            <a:ext cx="10515600" cy="5386549"/>
          </a:xfrm>
        </p:spPr>
        <p:txBody>
          <a:bodyPr>
            <a:normAutofit/>
          </a:bodyPr>
          <a:lstStyle/>
          <a:p>
            <a:pPr marL="0" indent="0">
              <a:buNone/>
            </a:pPr>
            <a:r>
              <a:rPr lang="en-GB" dirty="0" smtClean="0"/>
              <a:t>This is significant as it shows that when feel their faith is targeted in a violent manner they will retaliate.</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Individuals susceptible to radicalisation are more likely to resort to terrorism if they feel a terrorist attack is the only way to seek vengeance.</a:t>
            </a:r>
            <a:endParaRPr lang="en-GB" dirty="0"/>
          </a:p>
        </p:txBody>
      </p:sp>
      <p:pic>
        <p:nvPicPr>
          <p:cNvPr id="2" name="Picture 1"/>
          <p:cNvPicPr>
            <a:picLocks noChangeAspect="1"/>
          </p:cNvPicPr>
          <p:nvPr/>
        </p:nvPicPr>
        <p:blipFill>
          <a:blip r:embed="rId2"/>
          <a:stretch>
            <a:fillRect/>
          </a:stretch>
        </p:blipFill>
        <p:spPr>
          <a:xfrm>
            <a:off x="1535300" y="1935108"/>
            <a:ext cx="3136783" cy="1954967"/>
          </a:xfrm>
          <a:prstGeom prst="rect">
            <a:avLst/>
          </a:prstGeom>
        </p:spPr>
      </p:pic>
      <p:pic>
        <p:nvPicPr>
          <p:cNvPr id="4" name="Picture 3"/>
          <p:cNvPicPr>
            <a:picLocks noChangeAspect="1"/>
          </p:cNvPicPr>
          <p:nvPr/>
        </p:nvPicPr>
        <p:blipFill>
          <a:blip r:embed="rId3"/>
          <a:stretch>
            <a:fillRect/>
          </a:stretch>
        </p:blipFill>
        <p:spPr>
          <a:xfrm>
            <a:off x="7080465" y="1502890"/>
            <a:ext cx="4700778" cy="2046221"/>
          </a:xfrm>
          <a:prstGeom prst="rect">
            <a:avLst/>
          </a:prstGeom>
        </p:spPr>
      </p:pic>
    </p:spTree>
    <p:extLst>
      <p:ext uri="{BB962C8B-B14F-4D97-AF65-F5344CB8AC3E}">
        <p14:creationId xmlns:p14="http://schemas.microsoft.com/office/powerpoint/2010/main" val="3915682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Essay Question</a:t>
            </a:r>
            <a:endParaRPr lang="en-GB" dirty="0"/>
          </a:p>
        </p:txBody>
      </p:sp>
      <p:sp>
        <p:nvSpPr>
          <p:cNvPr id="3" name="Content Placeholder 2"/>
          <p:cNvSpPr>
            <a:spLocks noGrp="1"/>
          </p:cNvSpPr>
          <p:nvPr>
            <p:ph idx="1"/>
          </p:nvPr>
        </p:nvSpPr>
        <p:spPr/>
        <p:txBody>
          <a:bodyPr/>
          <a:lstStyle/>
          <a:p>
            <a:pPr marL="0" indent="0">
              <a:buNone/>
            </a:pPr>
            <a:r>
              <a:rPr lang="en-GB" dirty="0"/>
              <a:t>To what extent are some factors which cause this issue more important than others</a:t>
            </a:r>
            <a:r>
              <a:rPr lang="en-GB" dirty="0" smtClean="0"/>
              <a:t>? </a:t>
            </a:r>
          </a:p>
          <a:p>
            <a:pPr marL="0" indent="0">
              <a:buNone/>
            </a:pPr>
            <a:endParaRPr lang="en-GB" dirty="0"/>
          </a:p>
          <a:p>
            <a:pPr marL="0" indent="0">
              <a:buNone/>
            </a:pPr>
            <a:r>
              <a:rPr lang="en-GB" b="1" dirty="0" smtClean="0"/>
              <a:t>20 marks</a:t>
            </a:r>
            <a:endParaRPr lang="en-GB" b="1" dirty="0"/>
          </a:p>
        </p:txBody>
      </p:sp>
    </p:spTree>
    <p:extLst>
      <p:ext uri="{BB962C8B-B14F-4D97-AF65-F5344CB8AC3E}">
        <p14:creationId xmlns:p14="http://schemas.microsoft.com/office/powerpoint/2010/main" val="3447644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32" y="0"/>
            <a:ext cx="4906888" cy="980728"/>
          </a:xfrm>
        </p:spPr>
        <p:txBody>
          <a:bodyPr/>
          <a:lstStyle/>
          <a:p>
            <a:r>
              <a:rPr lang="en-GB" b="1" u="sng" dirty="0" smtClean="0"/>
              <a:t>Hamas</a:t>
            </a:r>
            <a:endParaRPr lang="en-GB" b="1" u="sng" dirty="0"/>
          </a:p>
        </p:txBody>
      </p:sp>
      <p:sp>
        <p:nvSpPr>
          <p:cNvPr id="3" name="Content Placeholder 2"/>
          <p:cNvSpPr>
            <a:spLocks noGrp="1"/>
          </p:cNvSpPr>
          <p:nvPr>
            <p:ph idx="1"/>
          </p:nvPr>
        </p:nvSpPr>
        <p:spPr>
          <a:xfrm>
            <a:off x="556556" y="1107168"/>
            <a:ext cx="5760640" cy="6021288"/>
          </a:xfrm>
        </p:spPr>
        <p:txBody>
          <a:bodyPr>
            <a:normAutofit/>
          </a:bodyPr>
          <a:lstStyle/>
          <a:p>
            <a:r>
              <a:rPr lang="en-GB" b="1" dirty="0" smtClean="0"/>
              <a:t>Grievance</a:t>
            </a:r>
            <a:r>
              <a:rPr lang="en-GB" dirty="0" smtClean="0"/>
              <a:t>: Israel’s illegal occupation of the Palestinian territories.</a:t>
            </a:r>
          </a:p>
          <a:p>
            <a:r>
              <a:rPr lang="en-GB" b="1" dirty="0" smtClean="0"/>
              <a:t>Goal</a:t>
            </a:r>
            <a:r>
              <a:rPr lang="en-GB" dirty="0" smtClean="0"/>
              <a:t> : To </a:t>
            </a:r>
            <a:r>
              <a:rPr lang="en-GB" dirty="0"/>
              <a:t>"liberate" Palestinian territories from Israeli occupation</a:t>
            </a:r>
            <a:r>
              <a:rPr lang="en-GB" dirty="0" smtClean="0"/>
              <a:t>.</a:t>
            </a:r>
          </a:p>
          <a:p>
            <a:r>
              <a:rPr lang="en-GB" b="1" dirty="0" smtClean="0"/>
              <a:t>Methods:  </a:t>
            </a:r>
            <a:r>
              <a:rPr lang="en-GB" dirty="0" smtClean="0"/>
              <a:t>Rocket attacks, bombings and targeting Israeli centres of power.</a:t>
            </a:r>
          </a:p>
          <a:p>
            <a:r>
              <a:rPr lang="en-GB" b="1" dirty="0" smtClean="0"/>
              <a:t>Reception</a:t>
            </a:r>
            <a:r>
              <a:rPr lang="en-GB" dirty="0" smtClean="0"/>
              <a:t>: Have gained strong support in Palestine, becoming democratically elected government but received widespread condemnation from Western powers.</a:t>
            </a:r>
            <a:endParaRPr lang="en-GB" dirty="0"/>
          </a:p>
        </p:txBody>
      </p:sp>
      <p:pic>
        <p:nvPicPr>
          <p:cNvPr id="1026" name="img" descr="http://www.idfblog.com/hamas/files/2012/01/Hamas-Logo-640x700.jpg"/>
          <p:cNvPicPr>
            <a:picLocks noChangeAspect="1" noChangeArrowheads="1"/>
          </p:cNvPicPr>
          <p:nvPr/>
        </p:nvPicPr>
        <p:blipFill>
          <a:blip r:embed="rId2"/>
          <a:srcRect/>
          <a:stretch>
            <a:fillRect/>
          </a:stretch>
        </p:blipFill>
        <p:spPr bwMode="auto">
          <a:xfrm>
            <a:off x="7523281" y="218941"/>
            <a:ext cx="2821308" cy="2736304"/>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6950463" y="3305478"/>
            <a:ext cx="4426667" cy="3082444"/>
          </a:xfrm>
          <a:prstGeom prst="rect">
            <a:avLst/>
          </a:prstGeom>
          <a:noFill/>
          <a:ln w="9525">
            <a:noFill/>
            <a:miter lim="800000"/>
            <a:headEnd/>
            <a:tailEnd/>
          </a:ln>
        </p:spPr>
      </p:pic>
    </p:spTree>
    <p:extLst>
      <p:ext uri="{BB962C8B-B14F-4D97-AF65-F5344CB8AC3E}">
        <p14:creationId xmlns:p14="http://schemas.microsoft.com/office/powerpoint/2010/main" val="2484569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6" name="Picture 5"/>
          <p:cNvPicPr>
            <a:picLocks noChangeAspect="1"/>
          </p:cNvPicPr>
          <p:nvPr/>
        </p:nvPicPr>
        <p:blipFill>
          <a:blip r:embed="rId2"/>
          <a:stretch>
            <a:fillRect/>
          </a:stretch>
        </p:blipFill>
        <p:spPr>
          <a:xfrm>
            <a:off x="0" y="0"/>
            <a:ext cx="12192000" cy="6929394"/>
          </a:xfrm>
          <a:prstGeom prst="rect">
            <a:avLst/>
          </a:prstGeom>
        </p:spPr>
      </p:pic>
    </p:spTree>
    <p:extLst>
      <p:ext uri="{BB962C8B-B14F-4D97-AF65-F5344CB8AC3E}">
        <p14:creationId xmlns:p14="http://schemas.microsoft.com/office/powerpoint/2010/main" val="3660316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Izzedine al-Qassam Brigade spokesman at a news conference in Gaza City on 3 July 2014"/>
          <p:cNvPicPr>
            <a:picLocks noChangeAspect="1" noChangeArrowheads="1"/>
          </p:cNvPicPr>
          <p:nvPr/>
        </p:nvPicPr>
        <p:blipFill>
          <a:blip r:embed="rId2"/>
          <a:srcRect/>
          <a:stretch>
            <a:fillRect/>
          </a:stretch>
        </p:blipFill>
        <p:spPr bwMode="auto">
          <a:xfrm>
            <a:off x="1524000" y="0"/>
            <a:ext cx="9144000" cy="3808496"/>
          </a:xfrm>
          <a:prstGeom prst="rect">
            <a:avLst/>
          </a:prstGeom>
          <a:noFill/>
        </p:spPr>
      </p:pic>
      <p:pic>
        <p:nvPicPr>
          <p:cNvPr id="3076" name="Picture 4" descr="A rocket is fired by Palestinian militants in Gaza in November 2012"/>
          <p:cNvPicPr>
            <a:picLocks noChangeAspect="1" noChangeArrowheads="1"/>
          </p:cNvPicPr>
          <p:nvPr/>
        </p:nvPicPr>
        <p:blipFill>
          <a:blip r:embed="rId3"/>
          <a:srcRect/>
          <a:stretch>
            <a:fillRect/>
          </a:stretch>
        </p:blipFill>
        <p:spPr bwMode="auto">
          <a:xfrm>
            <a:off x="1524000" y="3514726"/>
            <a:ext cx="9144000" cy="3343275"/>
          </a:xfrm>
          <a:prstGeom prst="rect">
            <a:avLst/>
          </a:prstGeom>
          <a:noFill/>
        </p:spPr>
      </p:pic>
    </p:spTree>
    <p:extLst>
      <p:ext uri="{BB962C8B-B14F-4D97-AF65-F5344CB8AC3E}">
        <p14:creationId xmlns:p14="http://schemas.microsoft.com/office/powerpoint/2010/main" val="3924740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l="18135" t="5190" r="10250" b="6573"/>
          <a:stretch>
            <a:fillRect/>
          </a:stretch>
        </p:blipFill>
        <p:spPr bwMode="auto">
          <a:xfrm>
            <a:off x="1559169" y="175846"/>
            <a:ext cx="3201111" cy="2853950"/>
          </a:xfrm>
          <a:prstGeom prst="rect">
            <a:avLst/>
          </a:prstGeom>
          <a:noFill/>
          <a:ln w="9525">
            <a:noFill/>
            <a:miter lim="800000"/>
            <a:headEnd/>
            <a:tailEnd/>
          </a:ln>
        </p:spPr>
      </p:pic>
      <p:pic>
        <p:nvPicPr>
          <p:cNvPr id="18436" name="Picture 4" descr="Centered blue star within a horizontal triband"/>
          <p:cNvPicPr>
            <a:picLocks noChangeAspect="1" noChangeArrowheads="1"/>
          </p:cNvPicPr>
          <p:nvPr/>
        </p:nvPicPr>
        <p:blipFill>
          <a:blip r:embed="rId3"/>
          <a:srcRect/>
          <a:stretch>
            <a:fillRect/>
          </a:stretch>
        </p:blipFill>
        <p:spPr bwMode="auto">
          <a:xfrm>
            <a:off x="4755709" y="43552"/>
            <a:ext cx="1663385" cy="1373265"/>
          </a:xfrm>
          <a:prstGeom prst="rect">
            <a:avLst/>
          </a:prstGeom>
          <a:noFill/>
        </p:spPr>
      </p:pic>
      <p:sp>
        <p:nvSpPr>
          <p:cNvPr id="6" name="TextBox 5"/>
          <p:cNvSpPr txBox="1"/>
          <p:nvPr/>
        </p:nvSpPr>
        <p:spPr>
          <a:xfrm>
            <a:off x="140677" y="3420251"/>
            <a:ext cx="11910645" cy="3170099"/>
          </a:xfrm>
          <a:prstGeom prst="rect">
            <a:avLst/>
          </a:prstGeom>
          <a:noFill/>
        </p:spPr>
        <p:txBody>
          <a:bodyPr wrap="square" rtlCol="0">
            <a:spAutoFit/>
          </a:bodyPr>
          <a:lstStyle/>
          <a:p>
            <a:r>
              <a:rPr lang="en-GB" sz="2500" dirty="0"/>
              <a:t>Gaza and the West Bank are controlled by the Palestinians but are occupied by Israel – under military control.</a:t>
            </a:r>
          </a:p>
          <a:p>
            <a:endParaRPr lang="en-GB" sz="2500" dirty="0"/>
          </a:p>
          <a:p>
            <a:r>
              <a:rPr lang="en-GB" sz="2500" dirty="0"/>
              <a:t>This is a source of great anger among many Palestinians who believe that there should be a sovereign Palestinian state. Israel is also strongly Jewish whereas Palestinians are Muslim.</a:t>
            </a:r>
          </a:p>
          <a:p>
            <a:endParaRPr lang="en-GB" sz="2500" dirty="0"/>
          </a:p>
          <a:p>
            <a:r>
              <a:rPr lang="en-GB" sz="2500" dirty="0"/>
              <a:t>There is particular contention over Jerusalem – Israel claims it as the city of David and Palestine identifies it as the place where the Prophet Mohammed ascended into heaven.</a:t>
            </a:r>
          </a:p>
        </p:txBody>
      </p:sp>
      <p:pic>
        <p:nvPicPr>
          <p:cNvPr id="18438" name="Picture 6" descr="http://i3.mirror.co.uk/incoming/article1439884.ece/ALTERNATES/s615/An%20aerial%20view%20of%20Jerusalem,%20Israel">
            <a:hlinkClick r:id="rId4"/>
          </p:cNvPr>
          <p:cNvPicPr>
            <a:picLocks noChangeAspect="1" noChangeArrowheads="1"/>
          </p:cNvPicPr>
          <p:nvPr/>
        </p:nvPicPr>
        <p:blipFill>
          <a:blip r:embed="rId5"/>
          <a:srcRect/>
          <a:stretch>
            <a:fillRect/>
          </a:stretch>
        </p:blipFill>
        <p:spPr bwMode="auto">
          <a:xfrm>
            <a:off x="4760280" y="1416817"/>
            <a:ext cx="3200400" cy="1612979"/>
          </a:xfrm>
          <a:prstGeom prst="rect">
            <a:avLst/>
          </a:prstGeom>
          <a:noFill/>
        </p:spPr>
      </p:pic>
      <p:pic>
        <p:nvPicPr>
          <p:cNvPr id="18440" name="Picture 8" descr="https://upload.wikimedia.org/wikipedia/commons/thumb/0/00/Flag_of_Palestine.svg/2000px-Flag_of_Palestine.svg.png">
            <a:hlinkClick r:id="rId6"/>
          </p:cNvPr>
          <p:cNvPicPr>
            <a:picLocks noChangeAspect="1" noChangeArrowheads="1"/>
          </p:cNvPicPr>
          <p:nvPr/>
        </p:nvPicPr>
        <p:blipFill>
          <a:blip r:embed="rId7" cstate="print"/>
          <a:srcRect/>
          <a:stretch>
            <a:fillRect/>
          </a:stretch>
        </p:blipFill>
        <p:spPr bwMode="auto">
          <a:xfrm>
            <a:off x="6419805" y="175846"/>
            <a:ext cx="1537015" cy="1240971"/>
          </a:xfrm>
          <a:prstGeom prst="rect">
            <a:avLst/>
          </a:prstGeom>
          <a:noFill/>
        </p:spPr>
      </p:pic>
    </p:spTree>
    <p:extLst>
      <p:ext uri="{BB962C8B-B14F-4D97-AF65-F5344CB8AC3E}">
        <p14:creationId xmlns:p14="http://schemas.microsoft.com/office/powerpoint/2010/main" val="3843268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2674</Words>
  <Application>Microsoft Office PowerPoint</Application>
  <PresentationFormat>Widescreen</PresentationFormat>
  <Paragraphs>234</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Office Theme</vt:lpstr>
      <vt:lpstr>International Issues – Terrorism</vt:lpstr>
      <vt:lpstr>Political Causes of Terrorism</vt:lpstr>
      <vt:lpstr>PowerPoint Presentation</vt:lpstr>
      <vt:lpstr>Terrorism motivated by political grievance.</vt:lpstr>
      <vt:lpstr>ETA</vt:lpstr>
      <vt:lpstr>Hamas</vt:lpstr>
      <vt:lpstr>PowerPoint Presentation</vt:lpstr>
      <vt:lpstr>PowerPoint Presentation</vt:lpstr>
      <vt:lpstr>PowerPoint Presentation</vt:lpstr>
      <vt:lpstr>The IRA</vt:lpstr>
      <vt:lpstr>PowerPoint Presentation</vt:lpstr>
      <vt:lpstr>PowerPoint Presentation</vt:lpstr>
      <vt:lpstr>PowerPoint Presentation</vt:lpstr>
      <vt:lpstr>Is one man’s terrorist another man’s freedom fighter?</vt:lpstr>
      <vt:lpstr>PowerPoint Presentation</vt:lpstr>
      <vt:lpstr>Daniel Byman considers nationalist terrorism to be the most dangerous:</vt:lpstr>
      <vt:lpstr>Religious Causes of Terrorism</vt:lpstr>
      <vt:lpstr>Faith and Terror</vt:lpstr>
      <vt:lpstr>PowerPoint Presentation</vt:lpstr>
      <vt:lpstr>Why is it possible that religious terrorism is more dangerous than other types of terrorism?</vt:lpstr>
      <vt:lpstr>ISIS – Radicalism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of religious terrorism groups - Global</vt:lpstr>
      <vt:lpstr>Socio-Economic causes of terrorism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Isolation causes of terrorism</vt:lpstr>
      <vt:lpstr>PowerPoint Presentation</vt:lpstr>
      <vt:lpstr>PowerPoint Presentation</vt:lpstr>
      <vt:lpstr>PowerPoint Presentation</vt:lpstr>
      <vt:lpstr>PowerPoint Presentation</vt:lpstr>
      <vt:lpstr>PowerPoint Presentation</vt:lpstr>
      <vt:lpstr>Islamaphobia</vt:lpstr>
      <vt:lpstr>PowerPoint Presentation</vt:lpstr>
      <vt:lpstr>PowerPoint Presentation</vt:lpstr>
      <vt:lpstr>PowerPoint Presentation</vt:lpstr>
      <vt:lpstr>PowerPoint Presentation</vt:lpstr>
      <vt:lpstr>Essay Question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Issues – Terrorism</dc:title>
  <dc:creator>HGS</dc:creator>
  <cp:lastModifiedBy>Dawn Gallagher</cp:lastModifiedBy>
  <cp:revision>44</cp:revision>
  <dcterms:created xsi:type="dcterms:W3CDTF">2017-01-14T17:47:50Z</dcterms:created>
  <dcterms:modified xsi:type="dcterms:W3CDTF">2019-09-23T11:37:24Z</dcterms:modified>
</cp:coreProperties>
</file>