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59" d="100"/>
          <a:sy n="59" d="100"/>
        </p:scale>
        <p:origin x="102"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E457AB-E062-40EC-B2FE-106BEBB0D67B}"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F02728-72E7-4183-BCF8-3C9E15CA6B9F}" type="slidenum">
              <a:rPr lang="en-GB" smtClean="0"/>
              <a:t>‹#›</a:t>
            </a:fld>
            <a:endParaRPr lang="en-GB"/>
          </a:p>
        </p:txBody>
      </p:sp>
    </p:spTree>
    <p:extLst>
      <p:ext uri="{BB962C8B-B14F-4D97-AF65-F5344CB8AC3E}">
        <p14:creationId xmlns:p14="http://schemas.microsoft.com/office/powerpoint/2010/main" val="3686653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E457AB-E062-40EC-B2FE-106BEBB0D67B}"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F02728-72E7-4183-BCF8-3C9E15CA6B9F}" type="slidenum">
              <a:rPr lang="en-GB" smtClean="0"/>
              <a:t>‹#›</a:t>
            </a:fld>
            <a:endParaRPr lang="en-GB"/>
          </a:p>
        </p:txBody>
      </p:sp>
    </p:spTree>
    <p:extLst>
      <p:ext uri="{BB962C8B-B14F-4D97-AF65-F5344CB8AC3E}">
        <p14:creationId xmlns:p14="http://schemas.microsoft.com/office/powerpoint/2010/main" val="144637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E457AB-E062-40EC-B2FE-106BEBB0D67B}"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F02728-72E7-4183-BCF8-3C9E15CA6B9F}" type="slidenum">
              <a:rPr lang="en-GB" smtClean="0"/>
              <a:t>‹#›</a:t>
            </a:fld>
            <a:endParaRPr lang="en-GB"/>
          </a:p>
        </p:txBody>
      </p:sp>
    </p:spTree>
    <p:extLst>
      <p:ext uri="{BB962C8B-B14F-4D97-AF65-F5344CB8AC3E}">
        <p14:creationId xmlns:p14="http://schemas.microsoft.com/office/powerpoint/2010/main" val="261989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E457AB-E062-40EC-B2FE-106BEBB0D67B}"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F02728-72E7-4183-BCF8-3C9E15CA6B9F}" type="slidenum">
              <a:rPr lang="en-GB" smtClean="0"/>
              <a:t>‹#›</a:t>
            </a:fld>
            <a:endParaRPr lang="en-GB"/>
          </a:p>
        </p:txBody>
      </p:sp>
    </p:spTree>
    <p:extLst>
      <p:ext uri="{BB962C8B-B14F-4D97-AF65-F5344CB8AC3E}">
        <p14:creationId xmlns:p14="http://schemas.microsoft.com/office/powerpoint/2010/main" val="3773310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457AB-E062-40EC-B2FE-106BEBB0D67B}"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F02728-72E7-4183-BCF8-3C9E15CA6B9F}" type="slidenum">
              <a:rPr lang="en-GB" smtClean="0"/>
              <a:t>‹#›</a:t>
            </a:fld>
            <a:endParaRPr lang="en-GB"/>
          </a:p>
        </p:txBody>
      </p:sp>
    </p:spTree>
    <p:extLst>
      <p:ext uri="{BB962C8B-B14F-4D97-AF65-F5344CB8AC3E}">
        <p14:creationId xmlns:p14="http://schemas.microsoft.com/office/powerpoint/2010/main" val="357582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E457AB-E062-40EC-B2FE-106BEBB0D67B}"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F02728-72E7-4183-BCF8-3C9E15CA6B9F}" type="slidenum">
              <a:rPr lang="en-GB" smtClean="0"/>
              <a:t>‹#›</a:t>
            </a:fld>
            <a:endParaRPr lang="en-GB"/>
          </a:p>
        </p:txBody>
      </p:sp>
    </p:spTree>
    <p:extLst>
      <p:ext uri="{BB962C8B-B14F-4D97-AF65-F5344CB8AC3E}">
        <p14:creationId xmlns:p14="http://schemas.microsoft.com/office/powerpoint/2010/main" val="142231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E457AB-E062-40EC-B2FE-106BEBB0D67B}" type="datetimeFigureOut">
              <a:rPr lang="en-GB" smtClean="0"/>
              <a:t>26/03/2018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F02728-72E7-4183-BCF8-3C9E15CA6B9F}" type="slidenum">
              <a:rPr lang="en-GB" smtClean="0"/>
              <a:t>‹#›</a:t>
            </a:fld>
            <a:endParaRPr lang="en-GB"/>
          </a:p>
        </p:txBody>
      </p:sp>
    </p:spTree>
    <p:extLst>
      <p:ext uri="{BB962C8B-B14F-4D97-AF65-F5344CB8AC3E}">
        <p14:creationId xmlns:p14="http://schemas.microsoft.com/office/powerpoint/2010/main" val="232087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E457AB-E062-40EC-B2FE-106BEBB0D67B}" type="datetimeFigureOut">
              <a:rPr lang="en-GB" smtClean="0"/>
              <a:t>26/03/2018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F02728-72E7-4183-BCF8-3C9E15CA6B9F}" type="slidenum">
              <a:rPr lang="en-GB" smtClean="0"/>
              <a:t>‹#›</a:t>
            </a:fld>
            <a:endParaRPr lang="en-GB"/>
          </a:p>
        </p:txBody>
      </p:sp>
    </p:spTree>
    <p:extLst>
      <p:ext uri="{BB962C8B-B14F-4D97-AF65-F5344CB8AC3E}">
        <p14:creationId xmlns:p14="http://schemas.microsoft.com/office/powerpoint/2010/main" val="58055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457AB-E062-40EC-B2FE-106BEBB0D67B}" type="datetimeFigureOut">
              <a:rPr lang="en-GB" smtClean="0"/>
              <a:t>26/03/2018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F02728-72E7-4183-BCF8-3C9E15CA6B9F}" type="slidenum">
              <a:rPr lang="en-GB" smtClean="0"/>
              <a:t>‹#›</a:t>
            </a:fld>
            <a:endParaRPr lang="en-GB"/>
          </a:p>
        </p:txBody>
      </p:sp>
    </p:spTree>
    <p:extLst>
      <p:ext uri="{BB962C8B-B14F-4D97-AF65-F5344CB8AC3E}">
        <p14:creationId xmlns:p14="http://schemas.microsoft.com/office/powerpoint/2010/main" val="317265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457AB-E062-40EC-B2FE-106BEBB0D67B}"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F02728-72E7-4183-BCF8-3C9E15CA6B9F}" type="slidenum">
              <a:rPr lang="en-GB" smtClean="0"/>
              <a:t>‹#›</a:t>
            </a:fld>
            <a:endParaRPr lang="en-GB"/>
          </a:p>
        </p:txBody>
      </p:sp>
    </p:spTree>
    <p:extLst>
      <p:ext uri="{BB962C8B-B14F-4D97-AF65-F5344CB8AC3E}">
        <p14:creationId xmlns:p14="http://schemas.microsoft.com/office/powerpoint/2010/main" val="366264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457AB-E062-40EC-B2FE-106BEBB0D67B}"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F02728-72E7-4183-BCF8-3C9E15CA6B9F}" type="slidenum">
              <a:rPr lang="en-GB" smtClean="0"/>
              <a:t>‹#›</a:t>
            </a:fld>
            <a:endParaRPr lang="en-GB"/>
          </a:p>
        </p:txBody>
      </p:sp>
    </p:spTree>
    <p:extLst>
      <p:ext uri="{BB962C8B-B14F-4D97-AF65-F5344CB8AC3E}">
        <p14:creationId xmlns:p14="http://schemas.microsoft.com/office/powerpoint/2010/main" val="208431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457AB-E062-40EC-B2FE-106BEBB0D67B}" type="datetimeFigureOut">
              <a:rPr lang="en-GB" smtClean="0"/>
              <a:t>26/03/2018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02728-72E7-4183-BCF8-3C9E15CA6B9F}" type="slidenum">
              <a:rPr lang="en-GB" smtClean="0"/>
              <a:t>‹#›</a:t>
            </a:fld>
            <a:endParaRPr lang="en-GB"/>
          </a:p>
        </p:txBody>
      </p:sp>
    </p:spTree>
    <p:extLst>
      <p:ext uri="{BB962C8B-B14F-4D97-AF65-F5344CB8AC3E}">
        <p14:creationId xmlns:p14="http://schemas.microsoft.com/office/powerpoint/2010/main" val="4175527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umber10.gov.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role and influence of media in politics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8960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Television and radio</a:t>
            </a:r>
            <a:endParaRPr lang="en-GB" dirty="0"/>
          </a:p>
        </p:txBody>
      </p:sp>
      <p:sp>
        <p:nvSpPr>
          <p:cNvPr id="3" name="Content Placeholder 2"/>
          <p:cNvSpPr>
            <a:spLocks noGrp="1"/>
          </p:cNvSpPr>
          <p:nvPr>
            <p:ph idx="1"/>
          </p:nvPr>
        </p:nvSpPr>
        <p:spPr>
          <a:xfrm>
            <a:off x="838200" y="1690688"/>
            <a:ext cx="10515600" cy="4486275"/>
          </a:xfrm>
        </p:spPr>
        <p:txBody>
          <a:bodyPr/>
          <a:lstStyle/>
          <a:p>
            <a:pPr marL="0" indent="0">
              <a:buNone/>
            </a:pPr>
            <a:r>
              <a:rPr lang="en-GB" dirty="0" smtClean="0"/>
              <a:t>Television is still a powerful medium for decision makers to communicate with the with the public. 75% of UK adults say rely on television to tell them what’s happening.</a:t>
            </a:r>
          </a:p>
          <a:p>
            <a:pPr marL="0" indent="0">
              <a:buNone/>
            </a:pPr>
            <a:endParaRPr lang="en-GB" dirty="0"/>
          </a:p>
          <a:p>
            <a:pPr marL="0" indent="0">
              <a:buNone/>
            </a:pPr>
            <a:r>
              <a:rPr lang="en-GB" dirty="0" smtClean="0"/>
              <a:t>Televised leaders debates allowed parties to reach voters in their home. Party leaders are very conscious that a fluster or hesitant moment on live TV can have devastating consequences on their electoral chances. </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8523514" y="4803648"/>
            <a:ext cx="3668486" cy="2054352"/>
          </a:xfrm>
          <a:prstGeom prst="rect">
            <a:avLst/>
          </a:prstGeom>
        </p:spPr>
      </p:pic>
    </p:spTree>
    <p:extLst>
      <p:ext uri="{BB962C8B-B14F-4D97-AF65-F5344CB8AC3E}">
        <p14:creationId xmlns:p14="http://schemas.microsoft.com/office/powerpoint/2010/main" val="4113868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757" y="0"/>
            <a:ext cx="10515600" cy="1325563"/>
          </a:xfrm>
        </p:spPr>
        <p:txBody>
          <a:bodyPr/>
          <a:lstStyle/>
          <a:p>
            <a:r>
              <a:rPr lang="en-GB" dirty="0" smtClean="0"/>
              <a:t>Television and radio</a:t>
            </a:r>
            <a:endParaRPr lang="en-GB" dirty="0"/>
          </a:p>
        </p:txBody>
      </p:sp>
      <p:sp>
        <p:nvSpPr>
          <p:cNvPr id="3" name="Content Placeholder 2"/>
          <p:cNvSpPr>
            <a:spLocks noGrp="1"/>
          </p:cNvSpPr>
          <p:nvPr>
            <p:ph idx="1"/>
          </p:nvPr>
        </p:nvSpPr>
        <p:spPr>
          <a:xfrm>
            <a:off x="244928" y="1102860"/>
            <a:ext cx="11691257" cy="4486275"/>
          </a:xfrm>
        </p:spPr>
        <p:txBody>
          <a:bodyPr/>
          <a:lstStyle/>
          <a:p>
            <a:pPr marL="0" indent="0">
              <a:buNone/>
            </a:pPr>
            <a:r>
              <a:rPr lang="en-GB" dirty="0" smtClean="0"/>
              <a:t>Also the case with radio, the </a:t>
            </a:r>
            <a:r>
              <a:rPr lang="en-GB" i="1" dirty="0" smtClean="0"/>
              <a:t>Today </a:t>
            </a:r>
            <a:r>
              <a:rPr lang="en-GB" dirty="0" smtClean="0"/>
              <a:t>programme on BBC Radio 4 is an early morning news and current affairs programme with almost 7 million daily listeners. Provides regular news bulletins, along with serious and often confrontational political interviews and in-depth reports.</a:t>
            </a:r>
          </a:p>
          <a:p>
            <a:pPr marL="0" indent="0">
              <a:buNone/>
            </a:pPr>
            <a:endParaRPr lang="en-GB" i="1" dirty="0"/>
          </a:p>
          <a:p>
            <a:pPr marL="0" indent="0">
              <a:buNone/>
            </a:pPr>
            <a:r>
              <a:rPr lang="en-GB" dirty="0" smtClean="0"/>
              <a:t>Digital station LBC (Leading Britain’s Conversation) has become popular with numerous high profile political guests. Every Friday Nigel Farage takes listeners questions, which has led to many controversial statements from him  </a:t>
            </a:r>
          </a:p>
          <a:p>
            <a:pPr marL="0" indent="0">
              <a:buNone/>
            </a:pPr>
            <a:endParaRPr lang="en-GB" dirty="0"/>
          </a:p>
          <a:p>
            <a:pPr marL="0" indent="0">
              <a:buNone/>
            </a:pPr>
            <a:endParaRPr lang="en-GB" dirty="0"/>
          </a:p>
        </p:txBody>
      </p:sp>
      <p:pic>
        <p:nvPicPr>
          <p:cNvPr id="6" name="Picture 5"/>
          <p:cNvPicPr>
            <a:picLocks noChangeAspect="1"/>
          </p:cNvPicPr>
          <p:nvPr/>
        </p:nvPicPr>
        <p:blipFill>
          <a:blip r:embed="rId2"/>
          <a:stretch>
            <a:fillRect/>
          </a:stretch>
        </p:blipFill>
        <p:spPr>
          <a:xfrm>
            <a:off x="9127671" y="4562711"/>
            <a:ext cx="3064329" cy="2295289"/>
          </a:xfrm>
          <a:prstGeom prst="rect">
            <a:avLst/>
          </a:prstGeom>
        </p:spPr>
      </p:pic>
      <p:pic>
        <p:nvPicPr>
          <p:cNvPr id="7" name="Picture 6"/>
          <p:cNvPicPr>
            <a:picLocks noChangeAspect="1"/>
          </p:cNvPicPr>
          <p:nvPr/>
        </p:nvPicPr>
        <p:blipFill>
          <a:blip r:embed="rId3"/>
          <a:stretch>
            <a:fillRect/>
          </a:stretch>
        </p:blipFill>
        <p:spPr>
          <a:xfrm>
            <a:off x="-1" y="4603931"/>
            <a:ext cx="3804557" cy="2254070"/>
          </a:xfrm>
          <a:prstGeom prst="rect">
            <a:avLst/>
          </a:prstGeom>
        </p:spPr>
      </p:pic>
    </p:spTree>
    <p:extLst>
      <p:ext uri="{BB962C8B-B14F-4D97-AF65-F5344CB8AC3E}">
        <p14:creationId xmlns:p14="http://schemas.microsoft.com/office/powerpoint/2010/main" val="135967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internet</a:t>
            </a:r>
            <a:endParaRPr lang="en-GB" dirty="0"/>
          </a:p>
        </p:txBody>
      </p:sp>
      <p:sp>
        <p:nvSpPr>
          <p:cNvPr id="3" name="Content Placeholder 2"/>
          <p:cNvSpPr>
            <a:spLocks noGrp="1"/>
          </p:cNvSpPr>
          <p:nvPr>
            <p:ph idx="1"/>
          </p:nvPr>
        </p:nvSpPr>
        <p:spPr>
          <a:xfrm>
            <a:off x="838200" y="1690688"/>
            <a:ext cx="10515600" cy="4486275"/>
          </a:xfrm>
        </p:spPr>
        <p:txBody>
          <a:bodyPr/>
          <a:lstStyle/>
          <a:p>
            <a:pPr marL="0" indent="0">
              <a:buNone/>
            </a:pPr>
            <a:r>
              <a:rPr lang="en-GB" dirty="0" smtClean="0"/>
              <a:t>In 2016, 86% of households in Great Britain (22.5million) had internet access. 78% adults accessed in everyday in 2016.</a:t>
            </a:r>
          </a:p>
          <a:p>
            <a:pPr marL="0" indent="0">
              <a:buNone/>
            </a:pPr>
            <a:endParaRPr lang="en-GB" dirty="0"/>
          </a:p>
          <a:p>
            <a:pPr marL="0" indent="0">
              <a:buNone/>
            </a:pPr>
            <a:r>
              <a:rPr lang="en-GB" dirty="0" smtClean="0"/>
              <a:t>96% 16-24 year olds accessed the internet ‘on the go’. Social networking was used by 61% of adults and of those 79% did so every day or almost every day.</a:t>
            </a:r>
          </a:p>
          <a:p>
            <a:pPr marL="0" indent="0">
              <a:buNone/>
            </a:pPr>
            <a:endParaRPr lang="en-GB" dirty="0"/>
          </a:p>
          <a:p>
            <a:pPr marL="0" indent="0">
              <a:buNone/>
            </a:pPr>
            <a:r>
              <a:rPr lang="en-GB" dirty="0" smtClean="0"/>
              <a:t>Over the last decade the use of the internet has more than doubled.</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928483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internet</a:t>
            </a:r>
            <a:endParaRPr lang="en-GB" dirty="0"/>
          </a:p>
        </p:txBody>
      </p:sp>
      <p:sp>
        <p:nvSpPr>
          <p:cNvPr id="3" name="Content Placeholder 2"/>
          <p:cNvSpPr>
            <a:spLocks noGrp="1"/>
          </p:cNvSpPr>
          <p:nvPr>
            <p:ph idx="1"/>
          </p:nvPr>
        </p:nvSpPr>
        <p:spPr>
          <a:xfrm>
            <a:off x="522514" y="1690688"/>
            <a:ext cx="10831286" cy="4486275"/>
          </a:xfrm>
        </p:spPr>
        <p:txBody>
          <a:bodyPr/>
          <a:lstStyle/>
          <a:p>
            <a:pPr marL="0" indent="0">
              <a:buNone/>
            </a:pPr>
            <a:r>
              <a:rPr lang="en-GB" u="sng" dirty="0" smtClean="0"/>
              <a:t>Websites</a:t>
            </a:r>
          </a:p>
          <a:p>
            <a:pPr marL="0" indent="0">
              <a:buNone/>
            </a:pPr>
            <a:r>
              <a:rPr lang="en-GB" dirty="0" smtClean="0"/>
              <a:t>Prime Minister Theresa May has her own website for the purpose of making the government more open and transparent. On the site, the UK </a:t>
            </a:r>
            <a:r>
              <a:rPr lang="en-GB" dirty="0" err="1" smtClean="0"/>
              <a:t>Gov</a:t>
            </a:r>
            <a:r>
              <a:rPr lang="en-GB" dirty="0" smtClean="0"/>
              <a:t> has published a huge amount of info about how its running the country. (</a:t>
            </a:r>
            <a:r>
              <a:rPr lang="en-GB" dirty="0" smtClean="0">
                <a:hlinkClick r:id="rId2"/>
              </a:rPr>
              <a:t>www.number10.gov.uk</a:t>
            </a:r>
            <a:r>
              <a:rPr lang="en-GB" dirty="0" smtClean="0"/>
              <a:t>)</a:t>
            </a:r>
          </a:p>
          <a:p>
            <a:pPr marL="0" indent="0">
              <a:buNone/>
            </a:pPr>
            <a:endParaRPr lang="en-GB" dirty="0"/>
          </a:p>
          <a:p>
            <a:pPr marL="0" indent="0">
              <a:buNone/>
            </a:pPr>
            <a:r>
              <a:rPr lang="en-GB" dirty="0" smtClean="0"/>
              <a:t>Similarly Nicola Sturgeon has her own website.</a:t>
            </a:r>
            <a:endParaRPr lang="en-GB" dirty="0" smtClean="0"/>
          </a:p>
          <a:p>
            <a:pPr marL="0" indent="0">
              <a:buNone/>
            </a:pPr>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7328442" y="3592287"/>
            <a:ext cx="4863558" cy="3265714"/>
          </a:xfrm>
          <a:prstGeom prst="rect">
            <a:avLst/>
          </a:prstGeom>
        </p:spPr>
      </p:pic>
    </p:spTree>
    <p:extLst>
      <p:ext uri="{BB962C8B-B14F-4D97-AF65-F5344CB8AC3E}">
        <p14:creationId xmlns:p14="http://schemas.microsoft.com/office/powerpoint/2010/main" val="2992100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internet</a:t>
            </a:r>
            <a:endParaRPr lang="en-GB" dirty="0"/>
          </a:p>
        </p:txBody>
      </p:sp>
      <p:sp>
        <p:nvSpPr>
          <p:cNvPr id="3" name="Content Placeholder 2"/>
          <p:cNvSpPr>
            <a:spLocks noGrp="1"/>
          </p:cNvSpPr>
          <p:nvPr>
            <p:ph idx="1"/>
          </p:nvPr>
        </p:nvSpPr>
        <p:spPr>
          <a:xfrm>
            <a:off x="522514" y="1690688"/>
            <a:ext cx="10831286" cy="4486275"/>
          </a:xfrm>
        </p:spPr>
        <p:txBody>
          <a:bodyPr/>
          <a:lstStyle/>
          <a:p>
            <a:pPr marL="0" indent="0">
              <a:buNone/>
            </a:pPr>
            <a:r>
              <a:rPr lang="en-GB" dirty="0" smtClean="0"/>
              <a:t>Public use websites to participate in political process. Through the governments e-petitions website, members of the public can create and sign a petition. If petition receives 100,000 signatures it could be debated in the House of Commons.</a:t>
            </a:r>
          </a:p>
          <a:p>
            <a:pPr marL="0" indent="0">
              <a:buNone/>
            </a:pPr>
            <a:endParaRPr lang="en-GB" dirty="0"/>
          </a:p>
          <a:p>
            <a:pPr marL="0" indent="0">
              <a:buNone/>
            </a:pPr>
            <a:r>
              <a:rPr lang="en-GB" dirty="0" smtClean="0"/>
              <a:t>The UK government also gives members of the public the opportunity to provide their views on bills before they are made into laws by going online and commenting through the Public reading initiative. </a:t>
            </a:r>
            <a:endParaRPr lang="en-GB" dirty="0"/>
          </a:p>
          <a:p>
            <a:pPr marL="0" indent="0">
              <a:buNone/>
            </a:pPr>
            <a:endParaRPr lang="en-GB" dirty="0"/>
          </a:p>
        </p:txBody>
      </p:sp>
      <p:pic>
        <p:nvPicPr>
          <p:cNvPr id="5" name="Picture 4"/>
          <p:cNvPicPr>
            <a:picLocks noChangeAspect="1"/>
          </p:cNvPicPr>
          <p:nvPr/>
        </p:nvPicPr>
        <p:blipFill>
          <a:blip r:embed="rId2"/>
          <a:stretch>
            <a:fillRect/>
          </a:stretch>
        </p:blipFill>
        <p:spPr>
          <a:xfrm>
            <a:off x="0" y="5191125"/>
            <a:ext cx="2733675" cy="1666875"/>
          </a:xfrm>
          <a:prstGeom prst="rect">
            <a:avLst/>
          </a:prstGeom>
        </p:spPr>
      </p:pic>
      <p:pic>
        <p:nvPicPr>
          <p:cNvPr id="6" name="Picture 5"/>
          <p:cNvPicPr>
            <a:picLocks noChangeAspect="1"/>
          </p:cNvPicPr>
          <p:nvPr/>
        </p:nvPicPr>
        <p:blipFill>
          <a:blip r:embed="rId3"/>
          <a:stretch>
            <a:fillRect/>
          </a:stretch>
        </p:blipFill>
        <p:spPr>
          <a:xfrm>
            <a:off x="9163050" y="5343525"/>
            <a:ext cx="3028950" cy="1514475"/>
          </a:xfrm>
          <a:prstGeom prst="rect">
            <a:avLst/>
          </a:prstGeom>
        </p:spPr>
      </p:pic>
    </p:spTree>
    <p:extLst>
      <p:ext uri="{BB962C8B-B14F-4D97-AF65-F5344CB8AC3E}">
        <p14:creationId xmlns:p14="http://schemas.microsoft.com/office/powerpoint/2010/main" val="1020114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internet</a:t>
            </a:r>
            <a:endParaRPr lang="en-GB" dirty="0"/>
          </a:p>
        </p:txBody>
      </p:sp>
      <p:sp>
        <p:nvSpPr>
          <p:cNvPr id="3" name="Content Placeholder 2"/>
          <p:cNvSpPr>
            <a:spLocks noGrp="1"/>
          </p:cNvSpPr>
          <p:nvPr>
            <p:ph idx="1"/>
          </p:nvPr>
        </p:nvSpPr>
        <p:spPr>
          <a:xfrm>
            <a:off x="522514" y="1690688"/>
            <a:ext cx="10831286" cy="4486275"/>
          </a:xfrm>
        </p:spPr>
        <p:txBody>
          <a:bodyPr/>
          <a:lstStyle/>
          <a:p>
            <a:pPr marL="0" indent="0">
              <a:buNone/>
            </a:pPr>
            <a:r>
              <a:rPr lang="en-GB" dirty="0" smtClean="0"/>
              <a:t>Many other popular news websites that the public use to keep informed about politics.</a:t>
            </a:r>
          </a:p>
          <a:p>
            <a:pPr marL="0" indent="0">
              <a:buNone/>
            </a:pPr>
            <a:endParaRPr lang="en-GB" dirty="0"/>
          </a:p>
          <a:p>
            <a:pPr marL="0" indent="0">
              <a:buNone/>
            </a:pPr>
            <a:r>
              <a:rPr lang="en-GB" dirty="0" smtClean="0"/>
              <a:t>BBC news is the most popular site with more than 15 million weekly visitors. Huffington Post has become popular and unlike BBC can be politically biased.</a:t>
            </a:r>
          </a:p>
          <a:p>
            <a:pPr marL="0" indent="0">
              <a:buNone/>
            </a:pPr>
            <a:endParaRPr lang="en-GB" dirty="0"/>
          </a:p>
          <a:p>
            <a:pPr marL="0" indent="0">
              <a:buNone/>
            </a:pPr>
            <a:r>
              <a:rPr lang="en-GB" dirty="0" smtClean="0"/>
              <a:t>Every major newspaper also has an online presence.                                     </a:t>
            </a:r>
            <a:r>
              <a:rPr lang="en-GB" i="1" dirty="0" smtClean="0"/>
              <a:t>Guardian </a:t>
            </a:r>
            <a:r>
              <a:rPr lang="en-GB" dirty="0" smtClean="0"/>
              <a:t>has more readers online than it does print.</a:t>
            </a: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8565223" y="4346121"/>
            <a:ext cx="3626777" cy="2511879"/>
          </a:xfrm>
          <a:prstGeom prst="rect">
            <a:avLst/>
          </a:prstGeom>
        </p:spPr>
      </p:pic>
    </p:spTree>
    <p:extLst>
      <p:ext uri="{BB962C8B-B14F-4D97-AF65-F5344CB8AC3E}">
        <p14:creationId xmlns:p14="http://schemas.microsoft.com/office/powerpoint/2010/main" val="2719302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media</a:t>
            </a:r>
            <a:endParaRPr lang="en-GB" dirty="0"/>
          </a:p>
        </p:txBody>
      </p:sp>
      <p:sp>
        <p:nvSpPr>
          <p:cNvPr id="3" name="Content Placeholder 2"/>
          <p:cNvSpPr>
            <a:spLocks noGrp="1"/>
          </p:cNvSpPr>
          <p:nvPr>
            <p:ph idx="1"/>
          </p:nvPr>
        </p:nvSpPr>
        <p:spPr>
          <a:xfrm>
            <a:off x="522514" y="1690688"/>
            <a:ext cx="10831286" cy="4486275"/>
          </a:xfrm>
        </p:spPr>
        <p:txBody>
          <a:bodyPr/>
          <a:lstStyle/>
          <a:p>
            <a:pPr marL="0" indent="0">
              <a:buNone/>
            </a:pPr>
            <a:r>
              <a:rPr lang="en-GB" dirty="0" smtClean="0"/>
              <a:t>Social media did not have the influence over the last two general elections (or Scottish elections and referendum) that was anticipated or expected.</a:t>
            </a:r>
          </a:p>
          <a:p>
            <a:pPr marL="0" indent="0">
              <a:buNone/>
            </a:pPr>
            <a:endParaRPr lang="en-GB" dirty="0"/>
          </a:p>
          <a:p>
            <a:pPr marL="0" indent="0">
              <a:buNone/>
            </a:pPr>
            <a:r>
              <a:rPr lang="en-GB" dirty="0" smtClean="0"/>
              <a:t>The increasing popularity of social media has become the most common way for the public to connect with politicians. Vast majority of 650 MPs are now on twitter and are using it increasingly often.</a:t>
            </a:r>
          </a:p>
          <a:p>
            <a:pPr marL="0" indent="0">
              <a:buNone/>
            </a:pPr>
            <a:endParaRPr lang="en-GB" dirty="0"/>
          </a:p>
          <a:p>
            <a:pPr marL="0" indent="0">
              <a:buNone/>
            </a:pPr>
            <a:r>
              <a:rPr lang="en-GB" dirty="0" smtClean="0"/>
              <a:t>MPs sent a million tweets last year.</a:t>
            </a: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8735787" y="4455353"/>
            <a:ext cx="3456214" cy="2402647"/>
          </a:xfrm>
          <a:prstGeom prst="rect">
            <a:avLst/>
          </a:prstGeom>
        </p:spPr>
      </p:pic>
    </p:spTree>
    <p:extLst>
      <p:ext uri="{BB962C8B-B14F-4D97-AF65-F5344CB8AC3E}">
        <p14:creationId xmlns:p14="http://schemas.microsoft.com/office/powerpoint/2010/main" val="1245577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media</a:t>
            </a:r>
            <a:endParaRPr lang="en-GB" dirty="0"/>
          </a:p>
        </p:txBody>
      </p:sp>
      <p:sp>
        <p:nvSpPr>
          <p:cNvPr id="3" name="Content Placeholder 2"/>
          <p:cNvSpPr>
            <a:spLocks noGrp="1"/>
          </p:cNvSpPr>
          <p:nvPr>
            <p:ph idx="1"/>
          </p:nvPr>
        </p:nvSpPr>
        <p:spPr>
          <a:xfrm>
            <a:off x="522514" y="1690688"/>
            <a:ext cx="10831286" cy="4486275"/>
          </a:xfrm>
        </p:spPr>
        <p:txBody>
          <a:bodyPr/>
          <a:lstStyle/>
          <a:p>
            <a:pPr marL="0" indent="0">
              <a:buNone/>
            </a:pPr>
            <a:r>
              <a:rPr lang="en-GB" dirty="0" smtClean="0"/>
              <a:t>Social media is now a critical part of how an MP/MSP communicates with the outside world. </a:t>
            </a:r>
          </a:p>
          <a:p>
            <a:pPr marL="0" indent="0">
              <a:buNone/>
            </a:pPr>
            <a:endParaRPr lang="en-GB" dirty="0"/>
          </a:p>
          <a:p>
            <a:pPr marL="0" indent="0">
              <a:buNone/>
            </a:pPr>
            <a:r>
              <a:rPr lang="en-GB" dirty="0" smtClean="0"/>
              <a:t>Has boosted the personal image of many MPs who have benefitted from revealing shades of personality on Twitter. Tweeting informal things reinforces their human side, boosting a likeability in an era of low trust in politicians.</a:t>
            </a:r>
          </a:p>
          <a:p>
            <a:pPr marL="0" indent="0">
              <a:buNone/>
            </a:pPr>
            <a:endParaRPr lang="en-GB" dirty="0"/>
          </a:p>
          <a:p>
            <a:pPr marL="0" indent="0">
              <a:buNone/>
            </a:pPr>
            <a:r>
              <a:rPr lang="en-GB" dirty="0" smtClean="0"/>
              <a:t>However a slip up or poorly worded comment on social media can seriously damage, if not ruin, a career.</a:t>
            </a:r>
            <a:endParaRPr lang="en-GB" dirty="0"/>
          </a:p>
        </p:txBody>
      </p:sp>
    </p:spTree>
    <p:extLst>
      <p:ext uri="{BB962C8B-B14F-4D97-AF65-F5344CB8AC3E}">
        <p14:creationId xmlns:p14="http://schemas.microsoft.com/office/powerpoint/2010/main" val="4180231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Freedom of Information Act</a:t>
            </a:r>
            <a:endParaRPr lang="en-GB" dirty="0"/>
          </a:p>
        </p:txBody>
      </p:sp>
      <p:sp>
        <p:nvSpPr>
          <p:cNvPr id="3" name="Content Placeholder 2"/>
          <p:cNvSpPr>
            <a:spLocks noGrp="1"/>
          </p:cNvSpPr>
          <p:nvPr>
            <p:ph idx="1"/>
          </p:nvPr>
        </p:nvSpPr>
        <p:spPr>
          <a:xfrm>
            <a:off x="522514" y="1690688"/>
            <a:ext cx="10831286" cy="4486275"/>
          </a:xfrm>
        </p:spPr>
        <p:txBody>
          <a:bodyPr/>
          <a:lstStyle/>
          <a:p>
            <a:pPr marL="0" indent="0">
              <a:buNone/>
            </a:pPr>
            <a:r>
              <a:rPr lang="en-GB" dirty="0" smtClean="0"/>
              <a:t>The Act became law in 2005, making government more open and accessible, more transparent and accountable.</a:t>
            </a:r>
          </a:p>
          <a:p>
            <a:pPr marL="0" indent="0">
              <a:buNone/>
            </a:pPr>
            <a:endParaRPr lang="en-GB" dirty="0"/>
          </a:p>
          <a:p>
            <a:pPr marL="0" indent="0">
              <a:buNone/>
            </a:pPr>
            <a:r>
              <a:rPr lang="en-GB" dirty="0" smtClean="0"/>
              <a:t>Act allows any person to request and receive information from a public body, subject to certain exemptions.</a:t>
            </a:r>
          </a:p>
          <a:p>
            <a:pPr marL="0" indent="0">
              <a:buNone/>
            </a:pPr>
            <a:endParaRPr lang="en-GB" dirty="0"/>
          </a:p>
          <a:p>
            <a:pPr marL="0" indent="0">
              <a:buNone/>
            </a:pPr>
            <a:r>
              <a:rPr lang="en-GB" dirty="0" smtClean="0"/>
              <a:t>These public bodies include central government departments and agencies, local councils, the NHS, the police and sate schools, colleges and universities.</a:t>
            </a:r>
            <a:endParaRPr lang="en-GB" dirty="0"/>
          </a:p>
        </p:txBody>
      </p:sp>
    </p:spTree>
    <p:extLst>
      <p:ext uri="{BB962C8B-B14F-4D97-AF65-F5344CB8AC3E}">
        <p14:creationId xmlns:p14="http://schemas.microsoft.com/office/powerpoint/2010/main" val="36231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Freedom of Information Act</a:t>
            </a:r>
            <a:endParaRPr lang="en-GB" dirty="0"/>
          </a:p>
        </p:txBody>
      </p:sp>
      <p:sp>
        <p:nvSpPr>
          <p:cNvPr id="3" name="Content Placeholder 2"/>
          <p:cNvSpPr>
            <a:spLocks noGrp="1"/>
          </p:cNvSpPr>
          <p:nvPr>
            <p:ph idx="1"/>
          </p:nvPr>
        </p:nvSpPr>
        <p:spPr>
          <a:xfrm>
            <a:off x="522514" y="1690688"/>
            <a:ext cx="10831286" cy="4486275"/>
          </a:xfrm>
        </p:spPr>
        <p:txBody>
          <a:bodyPr/>
          <a:lstStyle/>
          <a:p>
            <a:pPr marL="0" indent="0">
              <a:buNone/>
            </a:pPr>
            <a:r>
              <a:rPr lang="en-GB" dirty="0" smtClean="0"/>
              <a:t>Freedom of information can be a useful tool for the media to obtain factual background material relating to government policy decisions and legislation.</a:t>
            </a:r>
          </a:p>
          <a:p>
            <a:pPr marL="0" indent="0">
              <a:buNone/>
            </a:pPr>
            <a:endParaRPr lang="en-GB" dirty="0"/>
          </a:p>
          <a:p>
            <a:pPr marL="0" indent="0">
              <a:buNone/>
            </a:pPr>
            <a:r>
              <a:rPr lang="en-GB" dirty="0" smtClean="0"/>
              <a:t>Can be used to hold the Executive to account and shed light on the decision making process and generate news stories, by revealing material that would otherwise have remained secret.</a:t>
            </a:r>
          </a:p>
          <a:p>
            <a:pPr marL="0" indent="0">
              <a:buNone/>
            </a:pPr>
            <a:endParaRPr lang="en-GB" dirty="0"/>
          </a:p>
          <a:p>
            <a:pPr marL="0" indent="0">
              <a:buNone/>
            </a:pPr>
            <a:r>
              <a:rPr lang="en-GB" dirty="0" smtClean="0"/>
              <a:t>Pressure groups and the media have been active users of this legislation, as have the general public.</a:t>
            </a:r>
            <a:endParaRPr lang="en-GB" dirty="0"/>
          </a:p>
        </p:txBody>
      </p:sp>
    </p:spTree>
    <p:extLst>
      <p:ext uri="{BB962C8B-B14F-4D97-AF65-F5344CB8AC3E}">
        <p14:creationId xmlns:p14="http://schemas.microsoft.com/office/powerpoint/2010/main" val="1523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a:t>
            </a:r>
            <a:endParaRPr lang="en-GB" dirty="0"/>
          </a:p>
        </p:txBody>
      </p:sp>
      <p:sp>
        <p:nvSpPr>
          <p:cNvPr id="3" name="Content Placeholder 2"/>
          <p:cNvSpPr>
            <a:spLocks noGrp="1"/>
          </p:cNvSpPr>
          <p:nvPr>
            <p:ph idx="1"/>
          </p:nvPr>
        </p:nvSpPr>
        <p:spPr>
          <a:xfrm>
            <a:off x="381000" y="1319439"/>
            <a:ext cx="10515600" cy="4351338"/>
          </a:xfrm>
        </p:spPr>
        <p:txBody>
          <a:bodyPr/>
          <a:lstStyle/>
          <a:p>
            <a:pPr marL="0" indent="0">
              <a:buNone/>
            </a:pPr>
            <a:r>
              <a:rPr lang="en-GB" dirty="0" smtClean="0"/>
              <a:t>Media had four main roles- to inform, educate, entertain and advertise.</a:t>
            </a:r>
          </a:p>
          <a:p>
            <a:pPr marL="0" indent="0">
              <a:buNone/>
            </a:pPr>
            <a:endParaRPr lang="en-GB" dirty="0"/>
          </a:p>
          <a:p>
            <a:pPr marL="0" indent="0">
              <a:buNone/>
            </a:pPr>
            <a:r>
              <a:rPr lang="en-GB" dirty="0" smtClean="0"/>
              <a:t>Various forms-art, film, and music and although often carrying a message primarily produce to entertain us.</a:t>
            </a:r>
          </a:p>
          <a:p>
            <a:pPr marL="0" indent="0">
              <a:buNone/>
            </a:pPr>
            <a:endParaRPr lang="en-GB" dirty="0"/>
          </a:p>
          <a:p>
            <a:pPr marL="0" indent="0">
              <a:buNone/>
            </a:pPr>
            <a:r>
              <a:rPr lang="en-GB" dirty="0" smtClean="0"/>
              <a:t>Television also provides us information through soaps, news, documentaries. Buying a newspaper or watching the TV will provide us with a source of information that will inform and educate us.</a:t>
            </a:r>
            <a:endParaRPr lang="en-GB" dirty="0"/>
          </a:p>
        </p:txBody>
      </p:sp>
      <p:pic>
        <p:nvPicPr>
          <p:cNvPr id="4" name="Picture 3"/>
          <p:cNvPicPr>
            <a:picLocks noChangeAspect="1"/>
          </p:cNvPicPr>
          <p:nvPr/>
        </p:nvPicPr>
        <p:blipFill>
          <a:blip r:embed="rId2"/>
          <a:stretch>
            <a:fillRect/>
          </a:stretch>
        </p:blipFill>
        <p:spPr>
          <a:xfrm>
            <a:off x="9134475" y="5362575"/>
            <a:ext cx="3057525" cy="1495425"/>
          </a:xfrm>
          <a:prstGeom prst="rect">
            <a:avLst/>
          </a:prstGeom>
        </p:spPr>
      </p:pic>
      <p:pic>
        <p:nvPicPr>
          <p:cNvPr id="5" name="Picture 4"/>
          <p:cNvPicPr>
            <a:picLocks noChangeAspect="1"/>
          </p:cNvPicPr>
          <p:nvPr/>
        </p:nvPicPr>
        <p:blipFill>
          <a:blip r:embed="rId3"/>
          <a:stretch>
            <a:fillRect/>
          </a:stretch>
        </p:blipFill>
        <p:spPr>
          <a:xfrm>
            <a:off x="70757" y="5324474"/>
            <a:ext cx="2609850" cy="1571625"/>
          </a:xfrm>
          <a:prstGeom prst="rect">
            <a:avLst/>
          </a:prstGeom>
        </p:spPr>
      </p:pic>
    </p:spTree>
    <p:extLst>
      <p:ext uri="{BB962C8B-B14F-4D97-AF65-F5344CB8AC3E}">
        <p14:creationId xmlns:p14="http://schemas.microsoft.com/office/powerpoint/2010/main" val="1129326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Freedom of Information Act</a:t>
            </a:r>
            <a:endParaRPr lang="en-GB" dirty="0"/>
          </a:p>
        </p:txBody>
      </p:sp>
      <p:sp>
        <p:nvSpPr>
          <p:cNvPr id="3" name="Content Placeholder 2"/>
          <p:cNvSpPr>
            <a:spLocks noGrp="1"/>
          </p:cNvSpPr>
          <p:nvPr>
            <p:ph idx="1"/>
          </p:nvPr>
        </p:nvSpPr>
        <p:spPr>
          <a:xfrm>
            <a:off x="522514" y="1690688"/>
            <a:ext cx="10831286" cy="4486275"/>
          </a:xfrm>
        </p:spPr>
        <p:txBody>
          <a:bodyPr/>
          <a:lstStyle/>
          <a:p>
            <a:pPr marL="0" indent="0">
              <a:buNone/>
            </a:pPr>
            <a:r>
              <a:rPr lang="en-GB" dirty="0" smtClean="0"/>
              <a:t>This extra scrutiny has resulted in the government fighting back with attempts to discourage its use, at times trying to spoil the newspapers scoops by posting replies to requests online, therefore making them available to all journalists</a:t>
            </a:r>
            <a:r>
              <a:rPr lang="en-GB" dirty="0" smtClean="0"/>
              <a:t>.</a:t>
            </a:r>
            <a:endParaRPr lang="en-GB" dirty="0" smtClean="0"/>
          </a:p>
        </p:txBody>
      </p:sp>
    </p:spTree>
    <p:extLst>
      <p:ext uri="{BB962C8B-B14F-4D97-AF65-F5344CB8AC3E}">
        <p14:creationId xmlns:p14="http://schemas.microsoft.com/office/powerpoint/2010/main" val="3994637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a:t>
            </a:r>
            <a:endParaRPr lang="en-GB" dirty="0"/>
          </a:p>
        </p:txBody>
      </p:sp>
      <p:sp>
        <p:nvSpPr>
          <p:cNvPr id="3" name="Content Placeholder 2"/>
          <p:cNvSpPr>
            <a:spLocks noGrp="1"/>
          </p:cNvSpPr>
          <p:nvPr>
            <p:ph idx="1"/>
          </p:nvPr>
        </p:nvSpPr>
        <p:spPr/>
        <p:txBody>
          <a:bodyPr/>
          <a:lstStyle/>
          <a:p>
            <a:pPr marL="0" indent="0">
              <a:buNone/>
            </a:pPr>
            <a:r>
              <a:rPr lang="en-GB" dirty="0" smtClean="0"/>
              <a:t>In turn this info will help us form opinions and will shape our views on matters.</a:t>
            </a:r>
          </a:p>
          <a:p>
            <a:pPr marL="0" indent="0">
              <a:buNone/>
            </a:pPr>
            <a:endParaRPr lang="en-GB" dirty="0"/>
          </a:p>
          <a:p>
            <a:pPr marL="0" indent="0">
              <a:buNone/>
            </a:pPr>
            <a:r>
              <a:rPr lang="en-GB" dirty="0" smtClean="0"/>
              <a:t>Newspapers and news channels also have websites on the internet that many people are now using instead of buying a printed copy of a newspaper or watching the news.</a:t>
            </a:r>
          </a:p>
          <a:p>
            <a:pPr marL="0" indent="0">
              <a:buNone/>
            </a:pPr>
            <a:endParaRPr lang="en-GB" dirty="0"/>
          </a:p>
          <a:p>
            <a:pPr marL="0" indent="0">
              <a:buNone/>
            </a:pPr>
            <a:r>
              <a:rPr lang="en-GB" dirty="0" smtClean="0"/>
              <a:t>For example the </a:t>
            </a:r>
            <a:r>
              <a:rPr lang="en-GB" i="1" dirty="0" smtClean="0"/>
              <a:t>Independent </a:t>
            </a:r>
            <a:r>
              <a:rPr lang="en-GB" dirty="0" smtClean="0"/>
              <a:t>is no longer a printed daily newspaper and is now only available as an online subscription.</a:t>
            </a:r>
            <a:endParaRPr lang="en-GB" dirty="0"/>
          </a:p>
        </p:txBody>
      </p:sp>
      <p:pic>
        <p:nvPicPr>
          <p:cNvPr id="4" name="Picture 3"/>
          <p:cNvPicPr>
            <a:picLocks noChangeAspect="1"/>
          </p:cNvPicPr>
          <p:nvPr/>
        </p:nvPicPr>
        <p:blipFill>
          <a:blip r:embed="rId2"/>
          <a:stretch>
            <a:fillRect/>
          </a:stretch>
        </p:blipFill>
        <p:spPr>
          <a:xfrm>
            <a:off x="4714875" y="0"/>
            <a:ext cx="2762250" cy="1657350"/>
          </a:xfrm>
          <a:prstGeom prst="rect">
            <a:avLst/>
          </a:prstGeom>
        </p:spPr>
      </p:pic>
      <p:pic>
        <p:nvPicPr>
          <p:cNvPr id="5" name="Picture 4"/>
          <p:cNvPicPr>
            <a:picLocks noChangeAspect="1"/>
          </p:cNvPicPr>
          <p:nvPr/>
        </p:nvPicPr>
        <p:blipFill>
          <a:blip r:embed="rId3"/>
          <a:stretch>
            <a:fillRect/>
          </a:stretch>
        </p:blipFill>
        <p:spPr>
          <a:xfrm>
            <a:off x="9310687" y="0"/>
            <a:ext cx="2486025" cy="1838325"/>
          </a:xfrm>
          <a:prstGeom prst="rect">
            <a:avLst/>
          </a:prstGeom>
        </p:spPr>
      </p:pic>
      <p:cxnSp>
        <p:nvCxnSpPr>
          <p:cNvPr id="7" name="Straight Arrow Connector 6"/>
          <p:cNvCxnSpPr/>
          <p:nvPr/>
        </p:nvCxnSpPr>
        <p:spPr>
          <a:xfrm>
            <a:off x="7903029" y="838994"/>
            <a:ext cx="97971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756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a:t>
            </a:r>
            <a:endParaRPr lang="en-GB" dirty="0"/>
          </a:p>
        </p:txBody>
      </p:sp>
      <p:sp>
        <p:nvSpPr>
          <p:cNvPr id="3" name="Content Placeholder 2"/>
          <p:cNvSpPr>
            <a:spLocks noGrp="1"/>
          </p:cNvSpPr>
          <p:nvPr>
            <p:ph idx="1"/>
          </p:nvPr>
        </p:nvSpPr>
        <p:spPr>
          <a:xfrm>
            <a:off x="838200" y="1690688"/>
            <a:ext cx="10515600" cy="4486275"/>
          </a:xfrm>
        </p:spPr>
        <p:txBody>
          <a:bodyPr/>
          <a:lstStyle/>
          <a:p>
            <a:pPr marL="0" indent="0">
              <a:buNone/>
            </a:pPr>
            <a:r>
              <a:rPr lang="en-GB" dirty="0" smtClean="0"/>
              <a:t>The development of new technology and the rise of electronic media are allowing people to access information instantly.</a:t>
            </a:r>
          </a:p>
          <a:p>
            <a:pPr marL="0" indent="0">
              <a:buNone/>
            </a:pPr>
            <a:endParaRPr lang="en-GB" dirty="0"/>
          </a:p>
          <a:p>
            <a:pPr marL="0" indent="0">
              <a:buNone/>
            </a:pPr>
            <a:r>
              <a:rPr lang="en-GB" dirty="0" smtClean="0"/>
              <a:t>Social media is carving an important role with more than a billion people accessing sites such as Facebook or Twitter daily.</a:t>
            </a:r>
          </a:p>
          <a:p>
            <a:pPr marL="0" indent="0">
              <a:buNone/>
            </a:pPr>
            <a:endParaRPr lang="en-GB" dirty="0"/>
          </a:p>
          <a:p>
            <a:pPr marL="0" indent="0">
              <a:buNone/>
            </a:pPr>
            <a:r>
              <a:rPr lang="en-GB" dirty="0" smtClean="0"/>
              <a:t>These new forms of media don’t have the legal restraints and neutrality that the television has.</a:t>
            </a:r>
            <a:endParaRPr lang="en-GB" dirty="0"/>
          </a:p>
        </p:txBody>
      </p:sp>
      <p:pic>
        <p:nvPicPr>
          <p:cNvPr id="4" name="Picture 3"/>
          <p:cNvPicPr>
            <a:picLocks noChangeAspect="1"/>
          </p:cNvPicPr>
          <p:nvPr/>
        </p:nvPicPr>
        <p:blipFill>
          <a:blip r:embed="rId2"/>
          <a:stretch>
            <a:fillRect/>
          </a:stretch>
        </p:blipFill>
        <p:spPr>
          <a:xfrm>
            <a:off x="9725025" y="5010150"/>
            <a:ext cx="2466975" cy="1847850"/>
          </a:xfrm>
          <a:prstGeom prst="rect">
            <a:avLst/>
          </a:prstGeom>
        </p:spPr>
      </p:pic>
    </p:spTree>
    <p:extLst>
      <p:ext uri="{BB962C8B-B14F-4D97-AF65-F5344CB8AC3E}">
        <p14:creationId xmlns:p14="http://schemas.microsoft.com/office/powerpoint/2010/main" val="1550392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Newspapers</a:t>
            </a:r>
            <a:endParaRPr lang="en-GB" dirty="0"/>
          </a:p>
        </p:txBody>
      </p:sp>
      <p:sp>
        <p:nvSpPr>
          <p:cNvPr id="3" name="Content Placeholder 2"/>
          <p:cNvSpPr>
            <a:spLocks noGrp="1"/>
          </p:cNvSpPr>
          <p:nvPr>
            <p:ph idx="1"/>
          </p:nvPr>
        </p:nvSpPr>
        <p:spPr>
          <a:xfrm>
            <a:off x="838200" y="1690688"/>
            <a:ext cx="10515600" cy="4486275"/>
          </a:xfrm>
        </p:spPr>
        <p:txBody>
          <a:bodyPr/>
          <a:lstStyle/>
          <a:p>
            <a:pPr marL="0" indent="0">
              <a:buNone/>
            </a:pPr>
            <a:r>
              <a:rPr lang="en-GB" dirty="0" smtClean="0"/>
              <a:t>Traditionally played a huge part in UK politics. However figures show that since January 2001 the circulation of the UK’s ten major national newspapers has declined from 12 million to 6.5 million daily in 2016.-40%</a:t>
            </a:r>
          </a:p>
          <a:p>
            <a:pPr marL="0" indent="0">
              <a:buNone/>
            </a:pPr>
            <a:endParaRPr lang="en-GB" dirty="0"/>
          </a:p>
          <a:p>
            <a:pPr marL="0" indent="0">
              <a:buNone/>
            </a:pPr>
            <a:r>
              <a:rPr lang="en-GB" dirty="0" smtClean="0"/>
              <a:t>Still remain important. Provide a form of opposition to and scrutiny of the government. Have megaphone to dominate pu</a:t>
            </a:r>
            <a:r>
              <a:rPr lang="en-GB" dirty="0" smtClean="0"/>
              <a:t>blic debate but also effectively set political agenda for the other media.</a:t>
            </a:r>
            <a:endParaRPr lang="en-GB" dirty="0"/>
          </a:p>
        </p:txBody>
      </p:sp>
      <p:pic>
        <p:nvPicPr>
          <p:cNvPr id="4" name="Picture 3"/>
          <p:cNvPicPr>
            <a:picLocks noChangeAspect="1"/>
          </p:cNvPicPr>
          <p:nvPr/>
        </p:nvPicPr>
        <p:blipFill>
          <a:blip r:embed="rId2"/>
          <a:stretch>
            <a:fillRect/>
          </a:stretch>
        </p:blipFill>
        <p:spPr>
          <a:xfrm>
            <a:off x="9111343" y="4807963"/>
            <a:ext cx="3080657" cy="2050037"/>
          </a:xfrm>
          <a:prstGeom prst="rect">
            <a:avLst/>
          </a:prstGeom>
        </p:spPr>
      </p:pic>
    </p:spTree>
    <p:extLst>
      <p:ext uri="{BB962C8B-B14F-4D97-AF65-F5344CB8AC3E}">
        <p14:creationId xmlns:p14="http://schemas.microsoft.com/office/powerpoint/2010/main" val="3386770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Newspapers</a:t>
            </a:r>
            <a:endParaRPr lang="en-GB" dirty="0"/>
          </a:p>
        </p:txBody>
      </p:sp>
      <p:sp>
        <p:nvSpPr>
          <p:cNvPr id="3" name="Content Placeholder 2"/>
          <p:cNvSpPr>
            <a:spLocks noGrp="1"/>
          </p:cNvSpPr>
          <p:nvPr>
            <p:ph idx="1"/>
          </p:nvPr>
        </p:nvSpPr>
        <p:spPr>
          <a:xfrm>
            <a:off x="838200" y="1690688"/>
            <a:ext cx="10515600" cy="4486275"/>
          </a:xfrm>
        </p:spPr>
        <p:txBody>
          <a:bodyPr/>
          <a:lstStyle/>
          <a:p>
            <a:pPr marL="0" indent="0">
              <a:buNone/>
            </a:pPr>
            <a:r>
              <a:rPr lang="en-GB" dirty="0" smtClean="0"/>
              <a:t>There powerful influence shown by fact that political parties employ specialists in media communications (spin doctors) to make sure coverage is favourable. Seen as essential.</a:t>
            </a:r>
          </a:p>
          <a:p>
            <a:pPr marL="0" indent="0">
              <a:buNone/>
            </a:pPr>
            <a:endParaRPr lang="en-GB" dirty="0"/>
          </a:p>
          <a:p>
            <a:pPr marL="0" indent="0">
              <a:buNone/>
            </a:pPr>
            <a:r>
              <a:rPr lang="en-GB" dirty="0" smtClean="0"/>
              <a:t>Jeremy </a:t>
            </a:r>
            <a:r>
              <a:rPr lang="en-GB" dirty="0" err="1" smtClean="0"/>
              <a:t>Corbyn</a:t>
            </a:r>
            <a:r>
              <a:rPr lang="en-GB" dirty="0" smtClean="0"/>
              <a:t> employed a spin doctor when he was elected leader due to the torrid few weeks he experienced in the press.</a:t>
            </a:r>
            <a:endParaRPr lang="en-GB" dirty="0"/>
          </a:p>
        </p:txBody>
      </p:sp>
      <p:pic>
        <p:nvPicPr>
          <p:cNvPr id="5" name="Picture 4"/>
          <p:cNvPicPr>
            <a:picLocks noChangeAspect="1"/>
          </p:cNvPicPr>
          <p:nvPr/>
        </p:nvPicPr>
        <p:blipFill>
          <a:blip r:embed="rId2"/>
          <a:stretch>
            <a:fillRect/>
          </a:stretch>
        </p:blipFill>
        <p:spPr>
          <a:xfrm>
            <a:off x="8490857" y="4372561"/>
            <a:ext cx="3701143" cy="2485439"/>
          </a:xfrm>
          <a:prstGeom prst="rect">
            <a:avLst/>
          </a:prstGeom>
        </p:spPr>
      </p:pic>
    </p:spTree>
    <p:extLst>
      <p:ext uri="{BB962C8B-B14F-4D97-AF65-F5344CB8AC3E}">
        <p14:creationId xmlns:p14="http://schemas.microsoft.com/office/powerpoint/2010/main" val="2148569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Newspapers</a:t>
            </a:r>
            <a:endParaRPr lang="en-GB" dirty="0"/>
          </a:p>
        </p:txBody>
      </p:sp>
      <p:sp>
        <p:nvSpPr>
          <p:cNvPr id="3" name="Content Placeholder 2"/>
          <p:cNvSpPr>
            <a:spLocks noGrp="1"/>
          </p:cNvSpPr>
          <p:nvPr>
            <p:ph idx="1"/>
          </p:nvPr>
        </p:nvSpPr>
        <p:spPr>
          <a:xfrm>
            <a:off x="838200" y="1690688"/>
            <a:ext cx="10515600" cy="4486275"/>
          </a:xfrm>
        </p:spPr>
        <p:txBody>
          <a:bodyPr/>
          <a:lstStyle/>
          <a:p>
            <a:pPr marL="0" indent="0">
              <a:buNone/>
            </a:pPr>
            <a:r>
              <a:rPr lang="en-GB" dirty="0" smtClean="0"/>
              <a:t>They are controlled by the Press Complaints Commission (PCC) who operate a code of practices that ensures the press have a duty to maintain the highest professional standards.</a:t>
            </a:r>
          </a:p>
          <a:p>
            <a:pPr marL="0" indent="0">
              <a:buNone/>
            </a:pPr>
            <a:endParaRPr lang="en-GB" dirty="0"/>
          </a:p>
          <a:p>
            <a:pPr marL="0" indent="0">
              <a:buNone/>
            </a:pPr>
            <a:r>
              <a:rPr lang="en-GB" dirty="0" smtClean="0"/>
              <a:t>For example they can be biased towards a political party but must not tell lies or create false news.</a:t>
            </a:r>
          </a:p>
          <a:p>
            <a:pPr marL="0" indent="0">
              <a:buNone/>
            </a:pPr>
            <a:endParaRPr lang="en-GB" dirty="0"/>
          </a:p>
          <a:p>
            <a:pPr marL="0" indent="0">
              <a:buNone/>
            </a:pPr>
            <a:r>
              <a:rPr lang="en-GB" dirty="0" smtClean="0"/>
              <a:t>Questions about ethical and moral standards of the press-</a:t>
            </a:r>
            <a:r>
              <a:rPr lang="en-GB" dirty="0" err="1" smtClean="0"/>
              <a:t>Leveson</a:t>
            </a:r>
            <a:r>
              <a:rPr lang="en-GB" dirty="0" smtClean="0"/>
              <a:t> Inquiry</a:t>
            </a:r>
            <a:endParaRPr lang="en-GB" dirty="0"/>
          </a:p>
        </p:txBody>
      </p:sp>
      <p:sp>
        <p:nvSpPr>
          <p:cNvPr id="4" name="Rectangle 3"/>
          <p:cNvSpPr/>
          <p:nvPr/>
        </p:nvSpPr>
        <p:spPr>
          <a:xfrm>
            <a:off x="2292667" y="5498263"/>
            <a:ext cx="8063874"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Stick in table and case study</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2261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Newspaper ownership</a:t>
            </a:r>
            <a:endParaRPr lang="en-GB" dirty="0"/>
          </a:p>
        </p:txBody>
      </p:sp>
      <p:sp>
        <p:nvSpPr>
          <p:cNvPr id="3" name="Content Placeholder 2"/>
          <p:cNvSpPr>
            <a:spLocks noGrp="1"/>
          </p:cNvSpPr>
          <p:nvPr>
            <p:ph idx="1"/>
          </p:nvPr>
        </p:nvSpPr>
        <p:spPr>
          <a:xfrm>
            <a:off x="838200" y="1690688"/>
            <a:ext cx="10515600" cy="4486275"/>
          </a:xfrm>
        </p:spPr>
        <p:txBody>
          <a:bodyPr/>
          <a:lstStyle/>
          <a:p>
            <a:pPr marL="0" indent="0">
              <a:buNone/>
            </a:pPr>
            <a:r>
              <a:rPr lang="en-GB" dirty="0" smtClean="0"/>
              <a:t>If the main argument for newspapers is to exercise the democratic right of free speech than conversely this is controlled by a handful of wealthy people who own and dominate the newspaper industry.</a:t>
            </a:r>
          </a:p>
          <a:p>
            <a:pPr marL="0" indent="0">
              <a:buNone/>
            </a:pPr>
            <a:endParaRPr lang="en-GB" dirty="0"/>
          </a:p>
          <a:p>
            <a:pPr marL="0" indent="0">
              <a:buNone/>
            </a:pPr>
            <a:r>
              <a:rPr lang="en-GB" dirty="0" smtClean="0"/>
              <a:t>More than ¾ of the press is owned by a handful of billionaires with Rupert Murdoch and Lord </a:t>
            </a:r>
            <a:r>
              <a:rPr lang="en-GB" dirty="0" err="1" smtClean="0"/>
              <a:t>Rothermore</a:t>
            </a:r>
            <a:r>
              <a:rPr lang="en-GB" dirty="0" smtClean="0"/>
              <a:t> owning more than half between them (Sun, Daily Mail, The Times and the Metro)</a:t>
            </a:r>
          </a:p>
          <a:p>
            <a:pPr marL="0" indent="0">
              <a:buNone/>
            </a:pPr>
            <a:endParaRPr lang="en-GB" dirty="0"/>
          </a:p>
          <a:p>
            <a:pPr marL="0" indent="0">
              <a:buNone/>
            </a:pPr>
            <a:endParaRPr lang="en-GB" dirty="0"/>
          </a:p>
        </p:txBody>
      </p:sp>
      <p:pic>
        <p:nvPicPr>
          <p:cNvPr id="5" name="Picture 4"/>
          <p:cNvPicPr>
            <a:picLocks noChangeAspect="1"/>
          </p:cNvPicPr>
          <p:nvPr/>
        </p:nvPicPr>
        <p:blipFill>
          <a:blip r:embed="rId2"/>
          <a:stretch>
            <a:fillRect/>
          </a:stretch>
        </p:blipFill>
        <p:spPr>
          <a:xfrm>
            <a:off x="10344150" y="4391025"/>
            <a:ext cx="1847850" cy="2466975"/>
          </a:xfrm>
          <a:prstGeom prst="rect">
            <a:avLst/>
          </a:prstGeom>
        </p:spPr>
      </p:pic>
    </p:spTree>
    <p:extLst>
      <p:ext uri="{BB962C8B-B14F-4D97-AF65-F5344CB8AC3E}">
        <p14:creationId xmlns:p14="http://schemas.microsoft.com/office/powerpoint/2010/main" val="141712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Newspaper ownership</a:t>
            </a:r>
            <a:endParaRPr lang="en-GB" dirty="0"/>
          </a:p>
        </p:txBody>
      </p:sp>
      <p:sp>
        <p:nvSpPr>
          <p:cNvPr id="3" name="Content Placeholder 2"/>
          <p:cNvSpPr>
            <a:spLocks noGrp="1"/>
          </p:cNvSpPr>
          <p:nvPr>
            <p:ph idx="1"/>
          </p:nvPr>
        </p:nvSpPr>
        <p:spPr>
          <a:xfrm>
            <a:off x="838200" y="1690688"/>
            <a:ext cx="10515600" cy="4486275"/>
          </a:xfrm>
        </p:spPr>
        <p:txBody>
          <a:bodyPr/>
          <a:lstStyle/>
          <a:p>
            <a:pPr marL="0" indent="0">
              <a:buNone/>
            </a:pPr>
            <a:r>
              <a:rPr lang="en-GB" dirty="0" smtClean="0"/>
              <a:t>These wealthy individuals are incredibly powerful, with politicians releasing that the support of the Sun could help them win an election.</a:t>
            </a:r>
          </a:p>
          <a:p>
            <a:pPr marL="0" indent="0">
              <a:buNone/>
            </a:pPr>
            <a:endParaRPr lang="en-GB" dirty="0"/>
          </a:p>
          <a:p>
            <a:pPr marL="0" indent="0">
              <a:buNone/>
            </a:pPr>
            <a:r>
              <a:rPr lang="en-GB" dirty="0" smtClean="0"/>
              <a:t>Democracy needs citizens have access to broad range of arguments, news, information and opinions. Cant be controlled by the few.</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676275" y="4626428"/>
            <a:ext cx="3524250" cy="1295400"/>
          </a:xfrm>
          <a:prstGeom prst="rect">
            <a:avLst/>
          </a:prstGeom>
        </p:spPr>
      </p:pic>
      <p:pic>
        <p:nvPicPr>
          <p:cNvPr id="5" name="Picture 4"/>
          <p:cNvPicPr>
            <a:picLocks noChangeAspect="1"/>
          </p:cNvPicPr>
          <p:nvPr/>
        </p:nvPicPr>
        <p:blipFill>
          <a:blip r:embed="rId3"/>
          <a:stretch>
            <a:fillRect/>
          </a:stretch>
        </p:blipFill>
        <p:spPr>
          <a:xfrm>
            <a:off x="7875134" y="4244068"/>
            <a:ext cx="1895475" cy="2419350"/>
          </a:xfrm>
          <a:prstGeom prst="rect">
            <a:avLst/>
          </a:prstGeom>
        </p:spPr>
      </p:pic>
    </p:spTree>
    <p:extLst>
      <p:ext uri="{BB962C8B-B14F-4D97-AF65-F5344CB8AC3E}">
        <p14:creationId xmlns:p14="http://schemas.microsoft.com/office/powerpoint/2010/main" val="2517305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1291</Words>
  <Application>Microsoft Office PowerPoint</Application>
  <PresentationFormat>Widescreen</PresentationFormat>
  <Paragraphs>97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The role and influence of media in politics</vt:lpstr>
      <vt:lpstr>Role</vt:lpstr>
      <vt:lpstr>Role</vt:lpstr>
      <vt:lpstr>Role</vt:lpstr>
      <vt:lpstr>Newspapers</vt:lpstr>
      <vt:lpstr>Newspapers</vt:lpstr>
      <vt:lpstr>Newspapers</vt:lpstr>
      <vt:lpstr>Newspaper ownership</vt:lpstr>
      <vt:lpstr>Newspaper ownership</vt:lpstr>
      <vt:lpstr>Television and radio</vt:lpstr>
      <vt:lpstr>Television and radio</vt:lpstr>
      <vt:lpstr>The internet</vt:lpstr>
      <vt:lpstr>The internet</vt:lpstr>
      <vt:lpstr>The internet</vt:lpstr>
      <vt:lpstr>The internet</vt:lpstr>
      <vt:lpstr>Social media</vt:lpstr>
      <vt:lpstr>Social media</vt:lpstr>
      <vt:lpstr>Freedom of Information Act</vt:lpstr>
      <vt:lpstr>Freedom of Information Act</vt:lpstr>
      <vt:lpstr>Freedom of Information Act</vt:lpstr>
    </vt:vector>
  </TitlesOfParts>
  <Company>North Lanarkshire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and influence of media in politics</dc:title>
  <dc:creator>Dawn Gallagher</dc:creator>
  <cp:lastModifiedBy>Dawn Gallagher</cp:lastModifiedBy>
  <cp:revision>16</cp:revision>
  <dcterms:created xsi:type="dcterms:W3CDTF">2018-03-19T10:44:09Z</dcterms:created>
  <dcterms:modified xsi:type="dcterms:W3CDTF">2018-03-26T11:29:14Z</dcterms:modified>
</cp:coreProperties>
</file>