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65" r:id="rId3"/>
    <p:sldId id="257" r:id="rId4"/>
    <p:sldId id="276" r:id="rId5"/>
    <p:sldId id="258" r:id="rId6"/>
    <p:sldId id="264" r:id="rId7"/>
    <p:sldId id="259" r:id="rId8"/>
    <p:sldId id="261" r:id="rId9"/>
    <p:sldId id="260" r:id="rId10"/>
    <p:sldId id="262" r:id="rId11"/>
    <p:sldId id="266" r:id="rId12"/>
    <p:sldId id="267" r:id="rId13"/>
    <p:sldId id="268" r:id="rId14"/>
    <p:sldId id="269" r:id="rId15"/>
    <p:sldId id="271" r:id="rId16"/>
    <p:sldId id="270" r:id="rId17"/>
    <p:sldId id="272" r:id="rId18"/>
    <p:sldId id="274" r:id="rId19"/>
    <p:sldId id="275" r:id="rId20"/>
    <p:sldId id="273" r:id="rId21"/>
    <p:sldId id="277" r:id="rId22"/>
    <p:sldId id="278" r:id="rId23"/>
    <p:sldId id="279" r:id="rId24"/>
    <p:sldId id="280" r:id="rId25"/>
    <p:sldId id="284" r:id="rId26"/>
    <p:sldId id="285" r:id="rId27"/>
    <p:sldId id="286" r:id="rId28"/>
    <p:sldId id="287" r:id="rId29"/>
    <p:sldId id="288" r:id="rId30"/>
    <p:sldId id="263" r:id="rId31"/>
    <p:sldId id="282" r:id="rId32"/>
    <p:sldId id="281" r:id="rId33"/>
    <p:sldId id="28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A48786-F5D6-404A-AE5C-4E74CBC68589}" type="datetimeFigureOut">
              <a:rPr lang="en-GB" smtClean="0"/>
              <a:pPr/>
              <a:t>30/03/2020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287505-7E7B-4988-8C4B-6E15B728166B}" type="slidenum">
              <a:rPr lang="en-GB" smtClean="0"/>
              <a:pPr/>
              <a:t>‹#›</a:t>
            </a:fld>
            <a:endParaRPr lang="en-GB"/>
          </a:p>
        </p:txBody>
      </p:sp>
    </p:spTree>
    <p:extLst>
      <p:ext uri="{BB962C8B-B14F-4D97-AF65-F5344CB8AC3E}">
        <p14:creationId xmlns:p14="http://schemas.microsoft.com/office/powerpoint/2010/main" val="2876779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287505-7E7B-4988-8C4B-6E15B728166B}" type="slidenum">
              <a:rPr lang="en-GB" smtClean="0"/>
              <a:pPr/>
              <a:t>10</a:t>
            </a:fld>
            <a:endParaRPr lang="en-GB"/>
          </a:p>
        </p:txBody>
      </p:sp>
    </p:spTree>
    <p:extLst>
      <p:ext uri="{BB962C8B-B14F-4D97-AF65-F5344CB8AC3E}">
        <p14:creationId xmlns:p14="http://schemas.microsoft.com/office/powerpoint/2010/main" val="338717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ED9580-DF74-48FB-9EAB-2D690BFE168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ED9580-DF74-48FB-9EAB-2D690BFE168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ED9580-DF74-48FB-9EAB-2D690BFE168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ED9580-DF74-48FB-9EAB-2D690BFE168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ED9580-DF74-48FB-9EAB-2D690BFE168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ED9580-DF74-48FB-9EAB-2D690BFE1687}" type="slidenum">
              <a:rPr lang="en-GB" smtClean="0"/>
              <a:pPr/>
              <a:t>‹#›</a:t>
            </a:fld>
            <a:endParaRPr lang="en-GB"/>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ED9580-DF74-48FB-9EAB-2D690BFE168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ED9580-DF74-48FB-9EAB-2D690BFE168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D9580-DF74-48FB-9EAB-2D690BFE168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7AED9580-DF74-48FB-9EAB-2D690BFE168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06F7B-BFC7-4214-B56F-7FDE13CEB7F6}" type="datetimeFigureOut">
              <a:rPr lang="en-GB" smtClean="0"/>
              <a:pPr/>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ED9580-DF74-48FB-9EAB-2D690BFE168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B2F06F7B-BFC7-4214-B56F-7FDE13CEB7F6}" type="datetimeFigureOut">
              <a:rPr lang="en-GB" smtClean="0"/>
              <a:pPr/>
              <a:t>30/03/2020</a:t>
            </a:fld>
            <a:endParaRPr lang="en-GB"/>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GB"/>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7AED9580-DF74-48FB-9EAB-2D690BFE168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57IbLkFNie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bbc.co.uk/education/guides/z3bbb9q/revision/1" TargetMode="Externa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bbc.co.uk/education/guides/z432pv4/revision"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bbc.co.uk/education/guides/zwjjjxs/revision/2"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MAkz1AVZY_Y"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youtube.com/watch?v=Cq1oFhTINXE"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bbc.co.uk/education/guides/zx666sg/revision/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bjwmrg__ZVw" TargetMode="External"/><Relationship Id="rId2" Type="http://schemas.openxmlformats.org/officeDocument/2006/relationships/hyperlink" Target="https://www.youtube.com/watch?v=uHbxSYDqTR8" TargetMode="External"/><Relationship Id="rId1" Type="http://schemas.openxmlformats.org/officeDocument/2006/relationships/slideLayout" Target="../slideLayouts/slideLayout2.xml"/><Relationship Id="rId5" Type="http://schemas.openxmlformats.org/officeDocument/2006/relationships/hyperlink" Target="http://www.youtube.com/watch?v=dDSPjcXJCkI" TargetMode="External"/><Relationship Id="rId4" Type="http://schemas.openxmlformats.org/officeDocument/2006/relationships/hyperlink" Target="http://www.youtube.com/watch?v=HGEkXQx9dP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u="sng" dirty="0" smtClean="0">
                <a:latin typeface="Century Gothic" pitchFamily="34" charset="0"/>
              </a:rPr>
              <a:t>Climate Change</a:t>
            </a:r>
            <a:endParaRPr lang="en-GB" b="1" u="sng" dirty="0">
              <a:latin typeface="Century Gothic" pitchFamily="34" charset="0"/>
            </a:endParaRPr>
          </a:p>
        </p:txBody>
      </p:sp>
      <p:sp>
        <p:nvSpPr>
          <p:cNvPr id="3" name="Subtitle 2"/>
          <p:cNvSpPr>
            <a:spLocks noGrp="1"/>
          </p:cNvSpPr>
          <p:nvPr>
            <p:ph type="subTitle" idx="1"/>
          </p:nvPr>
        </p:nvSpPr>
        <p:spPr/>
        <p:txBody>
          <a:bodyPr/>
          <a:lstStyle/>
          <a:p>
            <a:r>
              <a:rPr lang="en-GB" b="1" dirty="0" err="1" smtClean="0">
                <a:latin typeface="Century Gothic" pitchFamily="34" charset="0"/>
              </a:rPr>
              <a:t>Cfe</a:t>
            </a:r>
            <a:r>
              <a:rPr lang="en-GB" b="1" dirty="0" smtClean="0">
                <a:latin typeface="Century Gothic" pitchFamily="34" charset="0"/>
              </a:rPr>
              <a:t> </a:t>
            </a:r>
            <a:r>
              <a:rPr lang="en-GB" b="1" dirty="0">
                <a:latin typeface="Century Gothic" pitchFamily="34" charset="0"/>
              </a:rPr>
              <a:t>Higher Geography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6989" y="2924944"/>
            <a:ext cx="3456384" cy="3456384"/>
          </a:xfrm>
          <a:prstGeom prst="rect">
            <a:avLst/>
          </a:prstGeom>
        </p:spPr>
      </p:pic>
    </p:spTree>
    <p:extLst>
      <p:ext uri="{BB962C8B-B14F-4D97-AF65-F5344CB8AC3E}">
        <p14:creationId xmlns:p14="http://schemas.microsoft.com/office/powerpoint/2010/main" val="3842344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9252520" cy="1143000"/>
          </a:xfrm>
        </p:spPr>
        <p:txBody>
          <a:bodyPr>
            <a:normAutofit fontScale="90000"/>
          </a:bodyPr>
          <a:lstStyle/>
          <a:p>
            <a:pPr algn="l"/>
            <a:r>
              <a:rPr lang="en-GB" sz="3600" b="1" dirty="0" smtClean="0">
                <a:latin typeface="Century Gothic" pitchFamily="34" charset="0"/>
              </a:rPr>
              <a:t>After studying your graph discuss the following questions:</a:t>
            </a:r>
            <a:r>
              <a:rPr lang="en-GB" dirty="0" smtClean="0">
                <a:latin typeface="Century Gothic" pitchFamily="34" charset="0"/>
              </a:rPr>
              <a:t/>
            </a:r>
            <a:br>
              <a:rPr lang="en-GB" dirty="0" smtClean="0">
                <a:latin typeface="Century Gothic" pitchFamily="34" charset="0"/>
              </a:rPr>
            </a:br>
            <a:endParaRPr lang="en-GB" dirty="0"/>
          </a:p>
        </p:txBody>
      </p:sp>
      <p:sp>
        <p:nvSpPr>
          <p:cNvPr id="3" name="Content Placeholder 2"/>
          <p:cNvSpPr>
            <a:spLocks noGrp="1"/>
          </p:cNvSpPr>
          <p:nvPr>
            <p:ph idx="1"/>
          </p:nvPr>
        </p:nvSpPr>
        <p:spPr>
          <a:xfrm>
            <a:off x="467544" y="1556792"/>
            <a:ext cx="8229600" cy="3528392"/>
          </a:xfrm>
        </p:spPr>
        <p:txBody>
          <a:bodyPr>
            <a:normAutofit fontScale="47500" lnSpcReduction="20000"/>
          </a:bodyPr>
          <a:lstStyle/>
          <a:p>
            <a:pPr lvl="1"/>
            <a:r>
              <a:rPr lang="en-GB" sz="4200" dirty="0" smtClean="0">
                <a:latin typeface="Century Gothic" pitchFamily="34" charset="0"/>
              </a:rPr>
              <a:t>WHAT </a:t>
            </a:r>
            <a:r>
              <a:rPr lang="en-GB" sz="4200" dirty="0">
                <a:latin typeface="Century Gothic" pitchFamily="34" charset="0"/>
              </a:rPr>
              <a:t>pattern do you notice in the graph over 50 years?</a:t>
            </a:r>
          </a:p>
          <a:p>
            <a:pPr lvl="1"/>
            <a:r>
              <a:rPr lang="en-GB" sz="4200" dirty="0" smtClean="0">
                <a:latin typeface="Century Gothic" pitchFamily="34" charset="0"/>
              </a:rPr>
              <a:t>HOW </a:t>
            </a:r>
            <a:r>
              <a:rPr lang="en-GB" sz="4200" dirty="0">
                <a:latin typeface="Century Gothic" pitchFamily="34" charset="0"/>
              </a:rPr>
              <a:t>do the last five years of data compare to the first five years?</a:t>
            </a:r>
          </a:p>
          <a:p>
            <a:pPr lvl="1"/>
            <a:r>
              <a:rPr lang="en-GB" sz="4200" dirty="0">
                <a:latin typeface="Century Gothic" pitchFamily="34" charset="0"/>
              </a:rPr>
              <a:t>The level of CO</a:t>
            </a:r>
            <a:r>
              <a:rPr lang="en-GB" sz="4200" baseline="-25000" dirty="0">
                <a:latin typeface="Century Gothic" pitchFamily="34" charset="0"/>
              </a:rPr>
              <a:t>2</a:t>
            </a:r>
            <a:r>
              <a:rPr lang="en-GB" sz="4200" dirty="0">
                <a:latin typeface="Century Gothic" pitchFamily="34" charset="0"/>
              </a:rPr>
              <a:t> in the year 1860 was approximately 280 ppm. </a:t>
            </a:r>
            <a:r>
              <a:rPr lang="en-GB" sz="4200" dirty="0" smtClean="0">
                <a:latin typeface="Century Gothic" pitchFamily="34" charset="0"/>
              </a:rPr>
              <a:t>HOW </a:t>
            </a:r>
            <a:r>
              <a:rPr lang="en-GB" sz="4200" dirty="0">
                <a:latin typeface="Century Gothic" pitchFamily="34" charset="0"/>
              </a:rPr>
              <a:t>does the rise from 1860 to 1958 </a:t>
            </a:r>
            <a:r>
              <a:rPr lang="en-GB" sz="4200" dirty="0" smtClean="0">
                <a:latin typeface="Century Gothic" pitchFamily="34" charset="0"/>
              </a:rPr>
              <a:t>and compare </a:t>
            </a:r>
            <a:r>
              <a:rPr lang="en-GB" sz="4200" dirty="0">
                <a:latin typeface="Century Gothic" pitchFamily="34" charset="0"/>
              </a:rPr>
              <a:t>to that from 1958 to 2009?</a:t>
            </a:r>
          </a:p>
          <a:p>
            <a:pPr lvl="1"/>
            <a:r>
              <a:rPr lang="en-GB" sz="4200" dirty="0" smtClean="0">
                <a:latin typeface="Century Gothic" pitchFamily="34" charset="0"/>
              </a:rPr>
              <a:t>WHAT </a:t>
            </a:r>
            <a:r>
              <a:rPr lang="en-GB" sz="4200" dirty="0">
                <a:latin typeface="Century Gothic" pitchFamily="34" charset="0"/>
              </a:rPr>
              <a:t>do you think caused the increase in CO</a:t>
            </a:r>
            <a:r>
              <a:rPr lang="en-GB" sz="4200" baseline="-25000" dirty="0">
                <a:latin typeface="Century Gothic" pitchFamily="34" charset="0"/>
              </a:rPr>
              <a:t>2</a:t>
            </a:r>
            <a:r>
              <a:rPr lang="en-GB" sz="4200" dirty="0">
                <a:latin typeface="Century Gothic" pitchFamily="34" charset="0"/>
              </a:rPr>
              <a:t>?</a:t>
            </a:r>
          </a:p>
          <a:p>
            <a:pPr lvl="1"/>
            <a:r>
              <a:rPr lang="en-GB" sz="4200" dirty="0">
                <a:latin typeface="Century Gothic" pitchFamily="34" charset="0"/>
                <a:hlinkClick r:id="rId3"/>
              </a:rPr>
              <a:t>Looking at the graph, </a:t>
            </a:r>
            <a:r>
              <a:rPr lang="en-GB" sz="4200" dirty="0" smtClean="0">
                <a:latin typeface="Century Gothic" pitchFamily="34" charset="0"/>
                <a:hlinkClick r:id="rId3"/>
              </a:rPr>
              <a:t>WHAT </a:t>
            </a:r>
            <a:r>
              <a:rPr lang="en-GB" sz="4200" dirty="0">
                <a:latin typeface="Century Gothic" pitchFamily="34" charset="0"/>
                <a:hlinkClick r:id="rId3"/>
              </a:rPr>
              <a:t>do you predict the CO</a:t>
            </a:r>
            <a:r>
              <a:rPr lang="en-GB" sz="4200" baseline="-25000" dirty="0">
                <a:latin typeface="Century Gothic" pitchFamily="34" charset="0"/>
                <a:hlinkClick r:id="rId3"/>
              </a:rPr>
              <a:t>2</a:t>
            </a:r>
            <a:r>
              <a:rPr lang="en-GB" sz="4200" dirty="0">
                <a:latin typeface="Century Gothic" pitchFamily="34" charset="0"/>
                <a:hlinkClick r:id="rId3"/>
              </a:rPr>
              <a:t> level will be in the year 2020? In the year 2050? </a:t>
            </a:r>
            <a:r>
              <a:rPr lang="en-GB" sz="4200" dirty="0" smtClean="0">
                <a:latin typeface="Century Gothic" pitchFamily="34" charset="0"/>
                <a:hlinkClick r:id="rId3"/>
              </a:rPr>
              <a:t>WHAT </a:t>
            </a:r>
            <a:r>
              <a:rPr lang="en-GB" sz="4200" dirty="0">
                <a:latin typeface="Century Gothic" pitchFamily="34" charset="0"/>
                <a:hlinkClick r:id="rId3"/>
              </a:rPr>
              <a:t>factors could influence these predictions?</a:t>
            </a:r>
            <a:endParaRPr lang="en-GB" sz="4200" dirty="0">
              <a:latin typeface="Century Gothic" pitchFamily="34" charset="0"/>
            </a:endParaRPr>
          </a:p>
          <a:p>
            <a:pPr lvl="1"/>
            <a:r>
              <a:rPr lang="en-GB" sz="4200" dirty="0" smtClean="0">
                <a:latin typeface="Century Gothic" pitchFamily="34" charset="0"/>
              </a:rPr>
              <a:t>HOW </a:t>
            </a:r>
            <a:r>
              <a:rPr lang="en-GB" sz="4200" dirty="0">
                <a:latin typeface="Century Gothic" pitchFamily="34" charset="0"/>
              </a:rPr>
              <a:t>might the change in CO</a:t>
            </a:r>
            <a:r>
              <a:rPr lang="en-GB" sz="4200" baseline="-25000" dirty="0">
                <a:latin typeface="Century Gothic" pitchFamily="34" charset="0"/>
              </a:rPr>
              <a:t>2</a:t>
            </a:r>
            <a:r>
              <a:rPr lang="en-GB" sz="4200" dirty="0">
                <a:latin typeface="Century Gothic" pitchFamily="34" charset="0"/>
              </a:rPr>
              <a:t> affect people and other living things?</a:t>
            </a:r>
          </a:p>
          <a:p>
            <a:pPr marL="0" indent="0">
              <a:buNone/>
            </a:pPr>
            <a:endParaRPr lang="en-GB" dirty="0"/>
          </a:p>
        </p:txBody>
      </p:sp>
      <p:sp>
        <p:nvSpPr>
          <p:cNvPr id="4" name="Title 1"/>
          <p:cNvSpPr txBox="1">
            <a:spLocks/>
          </p:cNvSpPr>
          <p:nvPr/>
        </p:nvSpPr>
        <p:spPr>
          <a:xfrm>
            <a:off x="107504" y="5301208"/>
            <a:ext cx="9036496" cy="1556792"/>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u="sng" dirty="0" smtClean="0">
                <a:latin typeface="Century Gothic" pitchFamily="34" charset="0"/>
              </a:rPr>
              <a:t>TASK TIME </a:t>
            </a:r>
          </a:p>
          <a:p>
            <a:pPr algn="l"/>
            <a:r>
              <a:rPr lang="en-GB" sz="3600" dirty="0" smtClean="0">
                <a:latin typeface="Century Gothic" pitchFamily="34" charset="0"/>
              </a:rPr>
              <a:t>Once you have agreed on the answers write these up in your jotter. Try to include as much detail as you can and remember to include </a:t>
            </a:r>
            <a:r>
              <a:rPr lang="en-GB" sz="3600" b="1" dirty="0" smtClean="0">
                <a:latin typeface="Century Gothic" pitchFamily="34" charset="0"/>
              </a:rPr>
              <a:t>exact figures </a:t>
            </a:r>
            <a:r>
              <a:rPr lang="en-GB" sz="3600" dirty="0" smtClean="0">
                <a:latin typeface="Century Gothic" pitchFamily="34" charset="0"/>
              </a:rPr>
              <a:t>or </a:t>
            </a:r>
            <a:r>
              <a:rPr lang="en-GB" sz="3600" b="1" dirty="0" smtClean="0">
                <a:latin typeface="Century Gothic" pitchFamily="34" charset="0"/>
              </a:rPr>
              <a:t>simple calculations </a:t>
            </a:r>
            <a:r>
              <a:rPr lang="en-GB" sz="3600" dirty="0" smtClean="0">
                <a:latin typeface="Century Gothic" pitchFamily="34" charset="0"/>
              </a:rPr>
              <a:t>wherever possible.</a:t>
            </a:r>
            <a:r>
              <a:rPr lang="en-GB" dirty="0" smtClean="0">
                <a:latin typeface="Century Gothic" pitchFamily="34" charset="0"/>
              </a:rPr>
              <a:t/>
            </a:r>
            <a:br>
              <a:rPr lang="en-GB" dirty="0" smtClean="0">
                <a:latin typeface="Century Gothic" pitchFamily="34" charset="0"/>
              </a:rPr>
            </a:br>
            <a:endParaRPr lang="en-GB" dirty="0"/>
          </a:p>
        </p:txBody>
      </p:sp>
    </p:spTree>
    <p:extLst>
      <p:ext uri="{BB962C8B-B14F-4D97-AF65-F5344CB8AC3E}">
        <p14:creationId xmlns:p14="http://schemas.microsoft.com/office/powerpoint/2010/main" val="3086211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396536" cy="548640"/>
          </a:xfrm>
        </p:spPr>
        <p:txBody>
          <a:bodyPr/>
          <a:lstStyle/>
          <a:p>
            <a:r>
              <a:rPr lang="en-GB" b="1" u="sng" dirty="0"/>
              <a:t>The Physical and Human Causes of Climate Change</a:t>
            </a:r>
            <a:r>
              <a:rPr lang="en-GB" dirty="0"/>
              <a:t/>
            </a:r>
            <a:br>
              <a:rPr lang="en-GB" dirty="0"/>
            </a:br>
            <a:endParaRPr lang="en-GB" dirty="0"/>
          </a:p>
        </p:txBody>
      </p:sp>
      <p:sp>
        <p:nvSpPr>
          <p:cNvPr id="3" name="Text Box 2"/>
          <p:cNvSpPr txBox="1">
            <a:spLocks noChangeArrowheads="1"/>
          </p:cNvSpPr>
          <p:nvPr/>
        </p:nvSpPr>
        <p:spPr bwMode="auto">
          <a:xfrm>
            <a:off x="395536" y="980728"/>
            <a:ext cx="7848872" cy="1440160"/>
          </a:xfrm>
          <a:prstGeom prst="rect">
            <a:avLst/>
          </a:prstGeom>
          <a:solidFill>
            <a:srgbClr val="FFFFFF"/>
          </a:solidFill>
          <a:ln w="19050">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b="1" dirty="0">
                <a:effectLst/>
                <a:latin typeface="Century Gothic"/>
                <a:ea typeface="Calibri"/>
                <a:cs typeface="Times New Roman"/>
              </a:rPr>
              <a:t>By the end of this section I will have:</a:t>
            </a:r>
            <a:endParaRPr lang="en-GB" dirty="0">
              <a:effectLst/>
              <a:latin typeface="Calibri"/>
              <a:ea typeface="Calibri"/>
              <a:cs typeface="Times New Roman"/>
            </a:endParaRPr>
          </a:p>
          <a:p>
            <a:pPr marL="342900" lvl="0" indent="-342900">
              <a:lnSpc>
                <a:spcPct val="115000"/>
              </a:lnSpc>
              <a:spcAft>
                <a:spcPts val="0"/>
              </a:spcAft>
              <a:buFont typeface="Symbol"/>
              <a:buChar char=""/>
            </a:pPr>
            <a:r>
              <a:rPr lang="en-GB" dirty="0">
                <a:effectLst/>
                <a:latin typeface="Century Gothic"/>
                <a:ea typeface="Calibri"/>
                <a:cs typeface="Times New Roman"/>
              </a:rPr>
              <a:t>Looked at the evidence which shows how our climate has changed over time</a:t>
            </a:r>
            <a:endParaRPr lang="en-GB" dirty="0">
              <a:effectLst/>
              <a:latin typeface="Calibri"/>
              <a:ea typeface="Calibri"/>
              <a:cs typeface="Times New Roman"/>
            </a:endParaRPr>
          </a:p>
          <a:p>
            <a:pPr marL="342900" lvl="0" indent="-342900">
              <a:lnSpc>
                <a:spcPct val="115000"/>
              </a:lnSpc>
              <a:spcAft>
                <a:spcPts val="1000"/>
              </a:spcAft>
              <a:buFont typeface="Symbol"/>
              <a:buChar char=""/>
            </a:pPr>
            <a:r>
              <a:rPr lang="en-GB" dirty="0">
                <a:effectLst/>
                <a:latin typeface="Century Gothic"/>
                <a:ea typeface="Calibri"/>
                <a:cs typeface="Times New Roman"/>
              </a:rPr>
              <a:t>Examined the physical and human causes of climate change</a:t>
            </a:r>
            <a:endParaRPr lang="en-GB" dirty="0">
              <a:effectLst/>
              <a:latin typeface="Calibri"/>
              <a:ea typeface="Calibri"/>
              <a:cs typeface="Times New Roman"/>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825393" y="2564904"/>
            <a:ext cx="5325440" cy="3960440"/>
          </a:xfrm>
          <a:prstGeom prst="rect">
            <a:avLst/>
          </a:prstGeom>
        </p:spPr>
      </p:pic>
    </p:spTree>
    <p:extLst>
      <p:ext uri="{BB962C8B-B14F-4D97-AF65-F5344CB8AC3E}">
        <p14:creationId xmlns:p14="http://schemas.microsoft.com/office/powerpoint/2010/main" val="1368668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070" y="926047"/>
            <a:ext cx="3164365" cy="191613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029" y="135"/>
            <a:ext cx="5331803" cy="21327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9664" y="3068960"/>
            <a:ext cx="3024336" cy="200526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653" y="2842466"/>
            <a:ext cx="2933204" cy="2188621"/>
          </a:xfrm>
          <a:prstGeom prst="rect">
            <a:avLst/>
          </a:prstGeom>
        </p:spPr>
      </p:pic>
      <p:sp>
        <p:nvSpPr>
          <p:cNvPr id="9" name="Title 1"/>
          <p:cNvSpPr txBox="1">
            <a:spLocks/>
          </p:cNvSpPr>
          <p:nvPr/>
        </p:nvSpPr>
        <p:spPr>
          <a:xfrm>
            <a:off x="107504" y="5301208"/>
            <a:ext cx="9252520" cy="1556792"/>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u="sng" dirty="0" smtClean="0">
                <a:latin typeface="Century Gothic" pitchFamily="34" charset="0"/>
              </a:rPr>
              <a:t>TASK TIME </a:t>
            </a:r>
          </a:p>
          <a:p>
            <a:pPr algn="l"/>
            <a:r>
              <a:rPr lang="en-GB" dirty="0" smtClean="0">
                <a:latin typeface="Century Gothic" pitchFamily="34" charset="0"/>
              </a:rPr>
              <a:t>For each picture above decide what it represents and explain how it can tell us if the climate is changing.</a:t>
            </a:r>
            <a:br>
              <a:rPr lang="en-GB" dirty="0" smtClean="0">
                <a:latin typeface="Century Gothic" pitchFamily="34" charset="0"/>
              </a:rPr>
            </a:br>
            <a:endParaRPr lang="en-GB"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0232" y="1556792"/>
            <a:ext cx="2471871" cy="1638958"/>
          </a:xfrm>
          <a:prstGeom prst="rect">
            <a:avLst/>
          </a:prstGeom>
        </p:spPr>
      </p:pic>
      <p:sp>
        <p:nvSpPr>
          <p:cNvPr id="3" name="Cloud 2"/>
          <p:cNvSpPr/>
          <p:nvPr/>
        </p:nvSpPr>
        <p:spPr>
          <a:xfrm>
            <a:off x="2699792" y="2132856"/>
            <a:ext cx="4248472" cy="2520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latin typeface="Century Gothic" pitchFamily="34" charset="0"/>
              </a:rPr>
              <a:t>How can we tell the climate is changing?</a:t>
            </a:r>
            <a:endParaRPr lang="en-GB" sz="2800" b="1" dirty="0">
              <a:latin typeface="Century Gothic" pitchFamily="34" charset="0"/>
            </a:endParaRPr>
          </a:p>
        </p:txBody>
      </p:sp>
    </p:spTree>
    <p:extLst>
      <p:ext uri="{BB962C8B-B14F-4D97-AF65-F5344CB8AC3E}">
        <p14:creationId xmlns:p14="http://schemas.microsoft.com/office/powerpoint/2010/main" val="4160694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hlinkClick r:id="rId2"/>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71600" y="2060848"/>
            <a:ext cx="3200400" cy="18002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Content Placeholder 10">
            <a:hlinkClick r:id="rId2"/>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004048" y="2060848"/>
            <a:ext cx="3200400" cy="18002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itle 6"/>
          <p:cNvSpPr>
            <a:spLocks noGrp="1"/>
          </p:cNvSpPr>
          <p:nvPr>
            <p:ph type="title"/>
          </p:nvPr>
        </p:nvSpPr>
        <p:spPr>
          <a:xfrm>
            <a:off x="611560" y="764704"/>
            <a:ext cx="7520940" cy="548640"/>
          </a:xfrm>
        </p:spPr>
        <p:txBody>
          <a:bodyPr/>
          <a:lstStyle/>
          <a:p>
            <a:r>
              <a:rPr lang="en-GB" b="1" dirty="0" smtClean="0">
                <a:latin typeface="Century Gothic" pitchFamily="34" charset="0"/>
              </a:rPr>
              <a:t>Watch these two clips from The BBC… </a:t>
            </a:r>
            <a:endParaRPr lang="en-GB" b="1" dirty="0">
              <a:latin typeface="Century Gothic" pitchFamily="34" charset="0"/>
            </a:endParaRPr>
          </a:p>
        </p:txBody>
      </p:sp>
      <p:sp>
        <p:nvSpPr>
          <p:cNvPr id="12" name="Title 1"/>
          <p:cNvSpPr txBox="1">
            <a:spLocks/>
          </p:cNvSpPr>
          <p:nvPr/>
        </p:nvSpPr>
        <p:spPr>
          <a:xfrm>
            <a:off x="82487" y="5157192"/>
            <a:ext cx="9252520" cy="191683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u="sng" dirty="0" smtClean="0">
                <a:latin typeface="Century Gothic" pitchFamily="34" charset="0"/>
              </a:rPr>
              <a:t>TASK TIME </a:t>
            </a:r>
          </a:p>
          <a:p>
            <a:pPr algn="l"/>
            <a:r>
              <a:rPr lang="en-GB" sz="2400" dirty="0" smtClean="0">
                <a:latin typeface="Century Gothic" pitchFamily="34" charset="0"/>
              </a:rPr>
              <a:t>Use the information in your sheets, the media clips and your discussion from earlier to complete Task 2 in your booklet.</a:t>
            </a:r>
            <a:r>
              <a:rPr lang="en-GB" dirty="0" smtClean="0">
                <a:latin typeface="Century Gothic" pitchFamily="34" charset="0"/>
              </a:rPr>
              <a:t/>
            </a:r>
            <a:br>
              <a:rPr lang="en-GB" dirty="0" smtClean="0">
                <a:latin typeface="Century Gothic" pitchFamily="34" charset="0"/>
              </a:rPr>
            </a:br>
            <a:endParaRPr lang="en-GB" dirty="0"/>
          </a:p>
        </p:txBody>
      </p:sp>
    </p:spTree>
    <p:extLst>
      <p:ext uri="{BB962C8B-B14F-4D97-AF65-F5344CB8AC3E}">
        <p14:creationId xmlns:p14="http://schemas.microsoft.com/office/powerpoint/2010/main" val="1832866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6279" y="116632"/>
            <a:ext cx="8424936" cy="548640"/>
          </a:xfrm>
        </p:spPr>
        <p:txBody>
          <a:bodyPr/>
          <a:lstStyle/>
          <a:p>
            <a:r>
              <a:rPr lang="en-GB" b="1" dirty="0" smtClean="0">
                <a:latin typeface="Century Gothic" pitchFamily="34" charset="0"/>
              </a:rPr>
              <a:t>The importance of the Greenhouse Effect</a:t>
            </a:r>
            <a:endParaRPr lang="en-GB" b="1" dirty="0">
              <a:latin typeface="Century Gothic" pitchFamily="34" charset="0"/>
            </a:endParaRPr>
          </a:p>
        </p:txBody>
      </p:sp>
      <p:sp>
        <p:nvSpPr>
          <p:cNvPr id="12" name="Title 1"/>
          <p:cNvSpPr txBox="1">
            <a:spLocks/>
          </p:cNvSpPr>
          <p:nvPr/>
        </p:nvSpPr>
        <p:spPr>
          <a:xfrm>
            <a:off x="82487" y="5157192"/>
            <a:ext cx="8954009" cy="191683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u="sng" dirty="0" smtClean="0">
                <a:latin typeface="Century Gothic" pitchFamily="34" charset="0"/>
              </a:rPr>
              <a:t>TASK TIME </a:t>
            </a:r>
          </a:p>
          <a:p>
            <a:pPr algn="l"/>
            <a:r>
              <a:rPr lang="en-GB" sz="2400" dirty="0" smtClean="0">
                <a:latin typeface="Century Gothic" pitchFamily="34" charset="0"/>
              </a:rPr>
              <a:t>Make a copy of this diagram into your jotter. Watch the media clip on the Greenhouse Effect and complete Task 3 from the booklet.</a:t>
            </a:r>
            <a:r>
              <a:rPr lang="en-GB" dirty="0" smtClean="0">
                <a:latin typeface="Century Gothic" pitchFamily="34" charset="0"/>
              </a:rPr>
              <a:t/>
            </a:r>
            <a:br>
              <a:rPr lang="en-GB" dirty="0" smtClean="0">
                <a:latin typeface="Century Gothic" pitchFamily="34" charset="0"/>
              </a:rPr>
            </a:br>
            <a:endParaRPr lang="en-GB" dirty="0"/>
          </a:p>
        </p:txBody>
      </p:sp>
      <p:sp>
        <p:nvSpPr>
          <p:cNvPr id="2" name="Content Placeholder 1"/>
          <p:cNvSpPr>
            <a:spLocks noGrp="1"/>
          </p:cNvSpPr>
          <p:nvPr>
            <p:ph sz="half" idx="1"/>
          </p:nvPr>
        </p:nvSpPr>
        <p:spPr/>
        <p:txBody>
          <a:bodyPr/>
          <a:lstStyle/>
          <a:p>
            <a:endParaRPr lang="en-GB" dirty="0"/>
          </a:p>
        </p:txBody>
      </p:sp>
      <p:sp>
        <p:nvSpPr>
          <p:cNvPr id="3" name="Content Placeholder 2"/>
          <p:cNvSpPr>
            <a:spLocks noGrp="1"/>
          </p:cNvSpPr>
          <p:nvPr>
            <p:ph sz="half" idx="2"/>
          </p:nvPr>
        </p:nvSpPr>
        <p:spPr/>
        <p:txBody>
          <a:bodyPr/>
          <a:lstStyle/>
          <a:p>
            <a:endParaRPr lang="en-GB"/>
          </a:p>
        </p:txBody>
      </p:sp>
      <p:pic>
        <p:nvPicPr>
          <p:cNvPr id="8" name="Picture 7" descr="The greenhouse effect">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691073"/>
            <a:ext cx="4896966" cy="4661740"/>
          </a:xfrm>
          <a:prstGeom prst="rect">
            <a:avLst/>
          </a:prstGeom>
          <a:noFill/>
          <a:ln>
            <a:noFill/>
          </a:ln>
        </p:spPr>
      </p:pic>
      <p:sp>
        <p:nvSpPr>
          <p:cNvPr id="4" name="Right Arrow 3"/>
          <p:cNvSpPr/>
          <p:nvPr/>
        </p:nvSpPr>
        <p:spPr>
          <a:xfrm>
            <a:off x="395536" y="1988840"/>
            <a:ext cx="1584176" cy="208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Century Gothic" pitchFamily="34" charset="0"/>
              </a:rPr>
              <a:t>Click to find out more</a:t>
            </a:r>
            <a:endParaRPr lang="en-GB" dirty="0">
              <a:latin typeface="Century Gothic" pitchFamily="34" charset="0"/>
            </a:endParaRPr>
          </a:p>
        </p:txBody>
      </p:sp>
    </p:spTree>
    <p:extLst>
      <p:ext uri="{BB962C8B-B14F-4D97-AF65-F5344CB8AC3E}">
        <p14:creationId xmlns:p14="http://schemas.microsoft.com/office/powerpoint/2010/main" val="1788026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2487" y="5157192"/>
            <a:ext cx="8954009" cy="191683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latin typeface="Century Gothic" pitchFamily="34" charset="0"/>
              </a:rPr>
              <a:t/>
            </a:r>
            <a:br>
              <a:rPr lang="en-GB" dirty="0" smtClean="0">
                <a:latin typeface="Century Gothic" pitchFamily="34" charset="0"/>
              </a:rPr>
            </a:br>
            <a:endParaRPr lang="en-GB" dirty="0"/>
          </a:p>
        </p:txBody>
      </p:sp>
      <p:sp>
        <p:nvSpPr>
          <p:cNvPr id="2" name="Content Placeholder 1"/>
          <p:cNvSpPr>
            <a:spLocks noGrp="1"/>
          </p:cNvSpPr>
          <p:nvPr>
            <p:ph sz="half" idx="1"/>
          </p:nvPr>
        </p:nvSpPr>
        <p:spPr/>
        <p:txBody>
          <a:bodyPr/>
          <a:lstStyle/>
          <a:p>
            <a:endParaRPr lang="en-GB" dirty="0"/>
          </a:p>
        </p:txBody>
      </p:sp>
      <p:pic>
        <p:nvPicPr>
          <p:cNvPr id="10" name="Content Placeholder 9">
            <a:hlinkClick r:id="rId2"/>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56247" y="2944890"/>
            <a:ext cx="5122645" cy="3622818"/>
          </a:xfrm>
        </p:spPr>
      </p:pic>
      <p:sp>
        <p:nvSpPr>
          <p:cNvPr id="5" name="Rectangle 2"/>
          <p:cNvSpPr>
            <a:spLocks noChangeArrowheads="1"/>
          </p:cNvSpPr>
          <p:nvPr/>
        </p:nvSpPr>
        <p:spPr bwMode="auto">
          <a:xfrm>
            <a:off x="971600" y="270302"/>
            <a:ext cx="76328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sng"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The Local and Global Effects of Climate Change</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2"/>
          <p:cNvSpPr txBox="1">
            <a:spLocks noChangeArrowheads="1"/>
          </p:cNvSpPr>
          <p:nvPr/>
        </p:nvSpPr>
        <p:spPr bwMode="auto">
          <a:xfrm>
            <a:off x="1585280" y="980728"/>
            <a:ext cx="5973440" cy="1823645"/>
          </a:xfrm>
          <a:prstGeom prst="rect">
            <a:avLst/>
          </a:prstGeom>
          <a:solidFill>
            <a:srgbClr val="FFFFFF"/>
          </a:solidFill>
          <a:ln w="19050">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1400" b="1" dirty="0">
                <a:effectLst/>
                <a:latin typeface="Century Gothic"/>
                <a:ea typeface="Calibri"/>
                <a:cs typeface="Times New Roman"/>
              </a:rPr>
              <a:t>By the end of this section I will have:</a:t>
            </a:r>
            <a:endParaRPr lang="en-GB" sz="1400" dirty="0">
              <a:effectLst/>
              <a:latin typeface="Calibri"/>
              <a:ea typeface="Calibri"/>
              <a:cs typeface="Times New Roman"/>
            </a:endParaRPr>
          </a:p>
          <a:p>
            <a:pPr marL="342900" lvl="0" indent="-342900">
              <a:lnSpc>
                <a:spcPct val="115000"/>
              </a:lnSpc>
              <a:spcAft>
                <a:spcPts val="0"/>
              </a:spcAft>
              <a:buFont typeface="Symbol"/>
              <a:buChar char=""/>
            </a:pPr>
            <a:r>
              <a:rPr lang="en-GB" sz="1400" dirty="0">
                <a:effectLst/>
                <a:latin typeface="Century Gothic"/>
                <a:ea typeface="Calibri"/>
                <a:cs typeface="Times New Roman"/>
              </a:rPr>
              <a:t>Examined the local and global effects of Global climate change</a:t>
            </a:r>
            <a:endParaRPr lang="en-GB" sz="1400" dirty="0">
              <a:effectLst/>
              <a:latin typeface="Calibri"/>
              <a:ea typeface="Calibri"/>
              <a:cs typeface="Times New Roman"/>
            </a:endParaRPr>
          </a:p>
          <a:p>
            <a:pPr marL="342900" lvl="0" indent="-342900">
              <a:lnSpc>
                <a:spcPct val="115000"/>
              </a:lnSpc>
              <a:spcAft>
                <a:spcPts val="1000"/>
              </a:spcAft>
              <a:buFont typeface="Symbol"/>
              <a:buChar char=""/>
            </a:pPr>
            <a:r>
              <a:rPr lang="en-GB" sz="1400" dirty="0">
                <a:effectLst/>
                <a:latin typeface="Century Gothic"/>
                <a:ea typeface="Calibri"/>
                <a:cs typeface="Times New Roman"/>
              </a:rPr>
              <a:t>Considered the environmental, social and economic consequences of climate change by studying looking at a variety of case studies </a:t>
            </a:r>
            <a:endParaRPr lang="en-GB" sz="1400" dirty="0">
              <a:effectLst/>
              <a:latin typeface="Calibri"/>
              <a:ea typeface="Calibri"/>
              <a:cs typeface="Times New Roman"/>
            </a:endParaRPr>
          </a:p>
        </p:txBody>
      </p:sp>
      <p:sp>
        <p:nvSpPr>
          <p:cNvPr id="6" name="Rectangle 3"/>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ight Arrow 12"/>
          <p:cNvSpPr/>
          <p:nvPr/>
        </p:nvSpPr>
        <p:spPr>
          <a:xfrm>
            <a:off x="368963" y="2924944"/>
            <a:ext cx="1584176" cy="208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entury Gothic" pitchFamily="34" charset="0"/>
              </a:rPr>
              <a:t>WHAT’S THE STORY?</a:t>
            </a:r>
            <a:endParaRPr lang="en-GB" b="1" dirty="0">
              <a:latin typeface="Century Gothic" pitchFamily="34" charset="0"/>
            </a:endParaRPr>
          </a:p>
        </p:txBody>
      </p:sp>
      <p:sp>
        <p:nvSpPr>
          <p:cNvPr id="11" name="Left Arrow 10"/>
          <p:cNvSpPr/>
          <p:nvPr/>
        </p:nvSpPr>
        <p:spPr>
          <a:xfrm>
            <a:off x="7202286" y="3068960"/>
            <a:ext cx="1618186" cy="19442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entury Gothic" pitchFamily="34" charset="0"/>
              </a:rPr>
              <a:t>CLICK TO FIND OUT MORE</a:t>
            </a:r>
            <a:endParaRPr lang="en-GB" b="1" dirty="0">
              <a:latin typeface="Century Gothic" pitchFamily="34" charset="0"/>
            </a:endParaRPr>
          </a:p>
        </p:txBody>
      </p:sp>
    </p:spTree>
    <p:extLst>
      <p:ext uri="{BB962C8B-B14F-4D97-AF65-F5344CB8AC3E}">
        <p14:creationId xmlns:p14="http://schemas.microsoft.com/office/powerpoint/2010/main" val="656229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6279" y="116632"/>
            <a:ext cx="8424936" cy="548640"/>
          </a:xfrm>
        </p:spPr>
        <p:txBody>
          <a:bodyPr/>
          <a:lstStyle/>
          <a:p>
            <a:r>
              <a:rPr lang="en-GB" b="1" u="sng" dirty="0" smtClean="0">
                <a:latin typeface="Century Gothic" pitchFamily="34" charset="0"/>
              </a:rPr>
              <a:t>Some recent headlines…</a:t>
            </a:r>
            <a:endParaRPr lang="en-GB" b="1" u="sng" dirty="0">
              <a:latin typeface="Century Gothic" pitchFamily="34" charset="0"/>
            </a:endParaRPr>
          </a:p>
        </p:txBody>
      </p:sp>
      <p:sp>
        <p:nvSpPr>
          <p:cNvPr id="12" name="Title 1"/>
          <p:cNvSpPr txBox="1">
            <a:spLocks/>
          </p:cNvSpPr>
          <p:nvPr/>
        </p:nvSpPr>
        <p:spPr>
          <a:xfrm>
            <a:off x="82487" y="5157192"/>
            <a:ext cx="8954009" cy="191683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u="sng" dirty="0" smtClean="0">
                <a:latin typeface="Century Gothic" pitchFamily="34" charset="0"/>
              </a:rPr>
              <a:t>TASK TIME</a:t>
            </a:r>
          </a:p>
          <a:p>
            <a:pPr algn="l"/>
            <a:r>
              <a:rPr lang="en-GB" sz="2400" dirty="0" smtClean="0">
                <a:latin typeface="Century Gothic" pitchFamily="34" charset="0"/>
              </a:rPr>
              <a:t>Read the headlines above and complete Task 6 in your booklet. </a:t>
            </a:r>
            <a:r>
              <a:rPr lang="en-GB" dirty="0" smtClean="0">
                <a:latin typeface="Century Gothic" pitchFamily="34" charset="0"/>
              </a:rPr>
              <a:t/>
            </a:r>
            <a:br>
              <a:rPr lang="en-GB" dirty="0" smtClean="0">
                <a:latin typeface="Century Gothic" pitchFamily="34" charset="0"/>
              </a:rPr>
            </a:br>
            <a:endParaRPr lang="en-GB" dirty="0"/>
          </a:p>
        </p:txBody>
      </p:sp>
      <p:sp>
        <p:nvSpPr>
          <p:cNvPr id="9" name="Rounded Rectangular Callout 8"/>
          <p:cNvSpPr/>
          <p:nvPr/>
        </p:nvSpPr>
        <p:spPr>
          <a:xfrm>
            <a:off x="6372200" y="154495"/>
            <a:ext cx="2664296" cy="1332148"/>
          </a:xfrm>
          <a:prstGeom prst="wedgeRoundRectCallout">
            <a:avLst>
              <a:gd name="adj1" fmla="val -48439"/>
              <a:gd name="adj2" fmla="val 8314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sz="1600" dirty="0"/>
              <a:t>Tories’ scepticism about climate change melts after winter floods – in their constituencies</a:t>
            </a:r>
          </a:p>
        </p:txBody>
      </p:sp>
      <p:sp>
        <p:nvSpPr>
          <p:cNvPr id="11" name="Rounded Rectangular Callout 10"/>
          <p:cNvSpPr/>
          <p:nvPr/>
        </p:nvSpPr>
        <p:spPr>
          <a:xfrm>
            <a:off x="336002" y="829764"/>
            <a:ext cx="2545297" cy="1368152"/>
          </a:xfrm>
          <a:prstGeom prst="wedgeRoundRectCallout">
            <a:avLst>
              <a:gd name="adj1" fmla="val 62970"/>
              <a:gd name="adj2" fmla="val 6475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1600" dirty="0">
                <a:latin typeface="Harrington" pitchFamily="82" charset="0"/>
              </a:rPr>
              <a:t>Tories’ scepticism about climate change melts after winter floods – in their constituencies</a:t>
            </a:r>
          </a:p>
        </p:txBody>
      </p:sp>
      <p:sp>
        <p:nvSpPr>
          <p:cNvPr id="13" name="Rounded Rectangular Callout 12"/>
          <p:cNvSpPr/>
          <p:nvPr/>
        </p:nvSpPr>
        <p:spPr>
          <a:xfrm>
            <a:off x="108923" y="4005064"/>
            <a:ext cx="2088232" cy="896740"/>
          </a:xfrm>
          <a:prstGeom prst="wedgeRoundRectCallout">
            <a:avLst>
              <a:gd name="adj1" fmla="val 75446"/>
              <a:gd name="adj2" fmla="val -1022"/>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latin typeface="Centaur" pitchFamily="18" charset="0"/>
              </a:rPr>
              <a:t>Climate change will ‘cost world far more than estimated’</a:t>
            </a:r>
          </a:p>
          <a:p>
            <a:pPr algn="ctr"/>
            <a:endParaRPr lang="en-GB" dirty="0"/>
          </a:p>
        </p:txBody>
      </p:sp>
      <p:sp>
        <p:nvSpPr>
          <p:cNvPr id="14" name="Rounded Rectangular Callout 13"/>
          <p:cNvSpPr/>
          <p:nvPr/>
        </p:nvSpPr>
        <p:spPr>
          <a:xfrm>
            <a:off x="3235659" y="732060"/>
            <a:ext cx="2749894" cy="896739"/>
          </a:xfrm>
          <a:prstGeom prst="wedgeRoundRectCallout">
            <a:avLst>
              <a:gd name="adj1" fmla="val 40629"/>
              <a:gd name="adj2" fmla="val 85249"/>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latin typeface="Algerian" pitchFamily="82" charset="0"/>
              </a:rPr>
              <a:t>Climate change: Global temperatures in May hit an all-time record high</a:t>
            </a:r>
          </a:p>
          <a:p>
            <a:pPr algn="ctr"/>
            <a:endParaRPr lang="en-GB" dirty="0"/>
          </a:p>
        </p:txBody>
      </p:sp>
      <p:sp>
        <p:nvSpPr>
          <p:cNvPr id="15" name="Rounded Rectangular Callout 14"/>
          <p:cNvSpPr/>
          <p:nvPr/>
        </p:nvSpPr>
        <p:spPr>
          <a:xfrm>
            <a:off x="3255705" y="1888747"/>
            <a:ext cx="2435763" cy="1476164"/>
          </a:xfrm>
          <a:prstGeom prst="wedgeRoundRectCallout">
            <a:avLst>
              <a:gd name="adj1" fmla="val 50775"/>
              <a:gd name="adj2" fmla="val 654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damsky SF" pitchFamily="2" charset="0"/>
              </a:rPr>
              <a:t>Half of emperor penguins could be 'wiped out by end of the century' due to melting sea ice</a:t>
            </a:r>
          </a:p>
          <a:p>
            <a:pPr algn="ctr"/>
            <a:endParaRPr lang="en-GB" dirty="0"/>
          </a:p>
        </p:txBody>
      </p:sp>
      <p:sp>
        <p:nvSpPr>
          <p:cNvPr id="16" name="Rounded Rectangular Callout 15"/>
          <p:cNvSpPr/>
          <p:nvPr/>
        </p:nvSpPr>
        <p:spPr>
          <a:xfrm>
            <a:off x="6042046" y="3429000"/>
            <a:ext cx="3024336" cy="1152128"/>
          </a:xfrm>
          <a:prstGeom prst="wedgeRoundRectCallout">
            <a:avLst>
              <a:gd name="adj1" fmla="val -48439"/>
              <a:gd name="adj2" fmla="val 83148"/>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latin typeface="Bauhaus 93" pitchFamily="82" charset="0"/>
              </a:rPr>
              <a:t>California drought: America’s golden state runs dry - and its farmers are struggling to survive</a:t>
            </a:r>
          </a:p>
          <a:p>
            <a:pPr algn="ctr"/>
            <a:endParaRPr lang="en-GB" dirty="0"/>
          </a:p>
        </p:txBody>
      </p:sp>
      <p:sp>
        <p:nvSpPr>
          <p:cNvPr id="17" name="Rounded Rectangular Callout 16"/>
          <p:cNvSpPr/>
          <p:nvPr/>
        </p:nvSpPr>
        <p:spPr>
          <a:xfrm>
            <a:off x="108922" y="2435779"/>
            <a:ext cx="2950910" cy="1330179"/>
          </a:xfrm>
          <a:prstGeom prst="wedgeRoundRectCallout">
            <a:avLst>
              <a:gd name="adj1" fmla="val 37572"/>
              <a:gd name="adj2" fmla="val 78532"/>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600" dirty="0" smtClean="0">
              <a:latin typeface="Aharoni" pitchFamily="2" charset="-79"/>
              <a:cs typeface="Aharoni" pitchFamily="2" charset="-79"/>
            </a:endParaRPr>
          </a:p>
          <a:p>
            <a:pPr algn="ctr"/>
            <a:r>
              <a:rPr lang="en-GB" sz="1600" dirty="0" smtClean="0">
                <a:latin typeface="Aharoni" pitchFamily="2" charset="-79"/>
                <a:cs typeface="Aharoni" pitchFamily="2" charset="-79"/>
              </a:rPr>
              <a:t>Climate </a:t>
            </a:r>
            <a:r>
              <a:rPr lang="en-GB" sz="1600" dirty="0">
                <a:latin typeface="Aharoni" pitchFamily="2" charset="-79"/>
                <a:cs typeface="Aharoni" pitchFamily="2" charset="-79"/>
              </a:rPr>
              <a:t>Change Committee blames Government over slow rate of progress in reducing UK carbon emissions</a:t>
            </a:r>
          </a:p>
          <a:p>
            <a:pPr algn="ctr"/>
            <a:endParaRPr lang="en-GB" dirty="0"/>
          </a:p>
        </p:txBody>
      </p:sp>
      <p:sp>
        <p:nvSpPr>
          <p:cNvPr id="18" name="Rounded Rectangular Callout 17"/>
          <p:cNvSpPr/>
          <p:nvPr/>
        </p:nvSpPr>
        <p:spPr>
          <a:xfrm>
            <a:off x="5800395" y="1916832"/>
            <a:ext cx="3312368" cy="1224136"/>
          </a:xfrm>
          <a:prstGeom prst="wedgeRoundRectCallout">
            <a:avLst>
              <a:gd name="adj1" fmla="val -51068"/>
              <a:gd name="adj2" fmla="val 7503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600" dirty="0">
                <a:solidFill>
                  <a:srgbClr val="002060"/>
                </a:solidFill>
              </a:rPr>
              <a:t>Luxury cruise line accused of offering ‘environmental disaster tourism’ with high-carbon footprint Arctic voyage</a:t>
            </a:r>
          </a:p>
          <a:p>
            <a:pPr algn="ctr"/>
            <a:endParaRPr lang="en-GB" sz="1600" dirty="0"/>
          </a:p>
        </p:txBody>
      </p:sp>
      <p:sp>
        <p:nvSpPr>
          <p:cNvPr id="19" name="Rounded Rectangular Callout 18"/>
          <p:cNvSpPr/>
          <p:nvPr/>
        </p:nvSpPr>
        <p:spPr>
          <a:xfrm>
            <a:off x="2915815" y="3645024"/>
            <a:ext cx="3069737" cy="1239214"/>
          </a:xfrm>
          <a:prstGeom prst="wedgeRoundRectCallout">
            <a:avLst>
              <a:gd name="adj1" fmla="val 1849"/>
              <a:gd name="adj2" fmla="val 81326"/>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sz="1400" dirty="0" smtClean="0">
                <a:latin typeface="Accord SF" pitchFamily="2" charset="0"/>
              </a:rPr>
              <a:t>World’s </a:t>
            </a:r>
            <a:r>
              <a:rPr lang="en-GB" sz="1400" dirty="0">
                <a:latin typeface="Accord SF" pitchFamily="2" charset="0"/>
              </a:rPr>
              <a:t>first ‘climate change refugee’ has appeal rejected as New Zealand rules </a:t>
            </a:r>
            <a:r>
              <a:rPr lang="en-GB" sz="1400" dirty="0" err="1">
                <a:latin typeface="Accord SF" pitchFamily="2" charset="0"/>
              </a:rPr>
              <a:t>Ioane</a:t>
            </a:r>
            <a:r>
              <a:rPr lang="en-GB" sz="1400" dirty="0">
                <a:latin typeface="Accord SF" pitchFamily="2" charset="0"/>
              </a:rPr>
              <a:t> </a:t>
            </a:r>
            <a:r>
              <a:rPr lang="en-GB" sz="1400" dirty="0" err="1">
                <a:latin typeface="Accord SF" pitchFamily="2" charset="0"/>
              </a:rPr>
              <a:t>Teitiota</a:t>
            </a:r>
            <a:r>
              <a:rPr lang="en-GB" sz="1400" dirty="0">
                <a:latin typeface="Accord SF" pitchFamily="2" charset="0"/>
              </a:rPr>
              <a:t> must return to South Pacific island nation of Kiribati</a:t>
            </a:r>
          </a:p>
        </p:txBody>
      </p:sp>
    </p:spTree>
    <p:extLst>
      <p:ext uri="{BB962C8B-B14F-4D97-AF65-F5344CB8AC3E}">
        <p14:creationId xmlns:p14="http://schemas.microsoft.com/office/powerpoint/2010/main" val="898947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67544" y="332656"/>
            <a:ext cx="8136904" cy="4536504"/>
          </a:xfrm>
          <a:prstGeom prst="rect">
            <a:avLst/>
          </a:prstGeom>
        </p:spPr>
      </p:pic>
      <p:sp>
        <p:nvSpPr>
          <p:cNvPr id="5" name="Title 1"/>
          <p:cNvSpPr txBox="1">
            <a:spLocks/>
          </p:cNvSpPr>
          <p:nvPr/>
        </p:nvSpPr>
        <p:spPr>
          <a:xfrm>
            <a:off x="82487" y="5157192"/>
            <a:ext cx="8954009" cy="1916832"/>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u="sng" dirty="0" smtClean="0">
                <a:latin typeface="Century Gothic" pitchFamily="34" charset="0"/>
              </a:rPr>
              <a:t>TASK TIME</a:t>
            </a:r>
          </a:p>
          <a:p>
            <a:pPr algn="l"/>
            <a:r>
              <a:rPr lang="en-GB" sz="3200" dirty="0" smtClean="0">
                <a:latin typeface="Century Gothic" pitchFamily="34" charset="0"/>
              </a:rPr>
              <a:t>Think about the pattern of deaths shown above. To what extent do you think climate change is a global problem? </a:t>
            </a:r>
            <a:r>
              <a:rPr lang="en-GB" dirty="0" smtClean="0">
                <a:latin typeface="Century Gothic" pitchFamily="34" charset="0"/>
              </a:rPr>
              <a:t/>
            </a:r>
            <a:br>
              <a:rPr lang="en-GB" dirty="0" smtClean="0">
                <a:latin typeface="Century Gothic" pitchFamily="34" charset="0"/>
              </a:rPr>
            </a:br>
            <a:endParaRPr lang="en-GB" dirty="0"/>
          </a:p>
        </p:txBody>
      </p:sp>
    </p:spTree>
    <p:extLst>
      <p:ext uri="{BB962C8B-B14F-4D97-AF65-F5344CB8AC3E}">
        <p14:creationId xmlns:p14="http://schemas.microsoft.com/office/powerpoint/2010/main" val="3170636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45" y="222149"/>
            <a:ext cx="7520940" cy="548640"/>
          </a:xfrm>
        </p:spPr>
        <p:txBody>
          <a:bodyPr/>
          <a:lstStyle/>
          <a:p>
            <a:r>
              <a:rPr lang="en-GB" b="1" dirty="0" smtClean="0">
                <a:latin typeface="Century Gothic" pitchFamily="34" charset="0"/>
              </a:rPr>
              <a:t>Global Case Study: ELDC Bangladesh</a:t>
            </a:r>
            <a:endParaRPr lang="en-GB" b="1" dirty="0">
              <a:latin typeface="Century Gothic" pitchFamily="34" charset="0"/>
            </a:endParaRPr>
          </a:p>
        </p:txBody>
      </p:sp>
      <p:pic>
        <p:nvPicPr>
          <p:cNvPr id="5" name="Content Placeholder 4">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9552" y="1412776"/>
            <a:ext cx="4381500" cy="26289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itle 1"/>
          <p:cNvSpPr txBox="1">
            <a:spLocks/>
          </p:cNvSpPr>
          <p:nvPr/>
        </p:nvSpPr>
        <p:spPr>
          <a:xfrm>
            <a:off x="82487" y="5157192"/>
            <a:ext cx="8954009" cy="191683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u="sng" dirty="0" smtClean="0">
                <a:latin typeface="Century Gothic" pitchFamily="34" charset="0"/>
              </a:rPr>
              <a:t>TASK TIME</a:t>
            </a:r>
          </a:p>
          <a:p>
            <a:pPr algn="l"/>
            <a:r>
              <a:rPr lang="en-GB" sz="2400" dirty="0" smtClean="0">
                <a:latin typeface="Century Gothic" pitchFamily="34" charset="0"/>
              </a:rPr>
              <a:t>Watch the following program. Write the heading above and copy the spider diagram in your jotter. Use this to take notes while watching the program on Bangladesh.</a:t>
            </a:r>
            <a:r>
              <a:rPr lang="en-GB" dirty="0" smtClean="0">
                <a:latin typeface="Century Gothic" pitchFamily="34" charset="0"/>
              </a:rPr>
              <a:t/>
            </a:r>
            <a:br>
              <a:rPr lang="en-GB" dirty="0" smtClean="0">
                <a:latin typeface="Century Gothic" pitchFamily="34" charset="0"/>
              </a:rPr>
            </a:br>
            <a:endParaRPr lang="en-GB" dirty="0"/>
          </a:p>
        </p:txBody>
      </p:sp>
      <p:sp>
        <p:nvSpPr>
          <p:cNvPr id="6" name="5-Point Star 5"/>
          <p:cNvSpPr/>
          <p:nvPr/>
        </p:nvSpPr>
        <p:spPr>
          <a:xfrm>
            <a:off x="5933256" y="1196752"/>
            <a:ext cx="2592288" cy="2808312"/>
          </a:xfrm>
          <a:prstGeom prst="star5">
            <a:avLst>
              <a:gd name="adj" fmla="val 22254"/>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ELDC</a:t>
            </a:r>
          </a:p>
          <a:p>
            <a:pPr algn="ctr"/>
            <a:r>
              <a:rPr lang="en-GB" sz="1400" b="1" dirty="0" smtClean="0"/>
              <a:t>Bangladesh</a:t>
            </a:r>
            <a:endParaRPr lang="en-GB" sz="1400" b="1" dirty="0"/>
          </a:p>
        </p:txBody>
      </p:sp>
      <p:sp>
        <p:nvSpPr>
          <p:cNvPr id="7" name="TextBox 6"/>
          <p:cNvSpPr txBox="1"/>
          <p:nvPr/>
        </p:nvSpPr>
        <p:spPr>
          <a:xfrm>
            <a:off x="6625709" y="764704"/>
            <a:ext cx="1207382" cy="369332"/>
          </a:xfrm>
          <a:prstGeom prst="rect">
            <a:avLst/>
          </a:prstGeom>
          <a:noFill/>
        </p:spPr>
        <p:txBody>
          <a:bodyPr wrap="none" rtlCol="0">
            <a:spAutoFit/>
          </a:bodyPr>
          <a:lstStyle/>
          <a:p>
            <a:r>
              <a:rPr lang="en-GB" dirty="0" smtClean="0"/>
              <a:t>The Cause</a:t>
            </a:r>
            <a:endParaRPr lang="en-GB" dirty="0"/>
          </a:p>
        </p:txBody>
      </p:sp>
      <p:sp>
        <p:nvSpPr>
          <p:cNvPr id="8" name="TextBox 7"/>
          <p:cNvSpPr txBox="1"/>
          <p:nvPr/>
        </p:nvSpPr>
        <p:spPr>
          <a:xfrm>
            <a:off x="5124535" y="1513519"/>
            <a:ext cx="853119" cy="646331"/>
          </a:xfrm>
          <a:prstGeom prst="rect">
            <a:avLst/>
          </a:prstGeom>
          <a:noFill/>
        </p:spPr>
        <p:txBody>
          <a:bodyPr wrap="none" rtlCol="0">
            <a:spAutoFit/>
          </a:bodyPr>
          <a:lstStyle/>
          <a:p>
            <a:r>
              <a:rPr lang="en-GB" dirty="0" smtClean="0"/>
              <a:t>Social </a:t>
            </a:r>
          </a:p>
          <a:p>
            <a:r>
              <a:rPr lang="en-GB" dirty="0" smtClean="0"/>
              <a:t>Impact</a:t>
            </a:r>
          </a:p>
        </p:txBody>
      </p:sp>
      <p:sp>
        <p:nvSpPr>
          <p:cNvPr id="9" name="TextBox 8"/>
          <p:cNvSpPr txBox="1"/>
          <p:nvPr/>
        </p:nvSpPr>
        <p:spPr>
          <a:xfrm>
            <a:off x="7921989" y="1510882"/>
            <a:ext cx="1189749" cy="646331"/>
          </a:xfrm>
          <a:prstGeom prst="rect">
            <a:avLst/>
          </a:prstGeom>
          <a:noFill/>
        </p:spPr>
        <p:txBody>
          <a:bodyPr wrap="none" rtlCol="0">
            <a:spAutoFit/>
          </a:bodyPr>
          <a:lstStyle/>
          <a:p>
            <a:r>
              <a:rPr lang="en-GB" dirty="0" smtClean="0"/>
              <a:t>Economic </a:t>
            </a:r>
          </a:p>
          <a:p>
            <a:r>
              <a:rPr lang="en-GB" dirty="0" smtClean="0"/>
              <a:t>Impact</a:t>
            </a:r>
            <a:endParaRPr lang="en-GB" dirty="0"/>
          </a:p>
        </p:txBody>
      </p:sp>
      <p:sp>
        <p:nvSpPr>
          <p:cNvPr id="10" name="TextBox 9"/>
          <p:cNvSpPr txBox="1"/>
          <p:nvPr/>
        </p:nvSpPr>
        <p:spPr>
          <a:xfrm>
            <a:off x="4932040" y="3573016"/>
            <a:ext cx="1582869" cy="646331"/>
          </a:xfrm>
          <a:prstGeom prst="rect">
            <a:avLst/>
          </a:prstGeom>
          <a:noFill/>
        </p:spPr>
        <p:txBody>
          <a:bodyPr wrap="none" rtlCol="0">
            <a:spAutoFit/>
          </a:bodyPr>
          <a:lstStyle/>
          <a:p>
            <a:pPr algn="ctr"/>
            <a:r>
              <a:rPr lang="en-GB" dirty="0" smtClean="0"/>
              <a:t>Environmental</a:t>
            </a:r>
          </a:p>
          <a:p>
            <a:pPr algn="ctr"/>
            <a:r>
              <a:rPr lang="en-GB" dirty="0" smtClean="0"/>
              <a:t>Impact</a:t>
            </a:r>
            <a:endParaRPr lang="en-GB" dirty="0"/>
          </a:p>
        </p:txBody>
      </p:sp>
      <p:sp>
        <p:nvSpPr>
          <p:cNvPr id="11" name="TextBox 10"/>
          <p:cNvSpPr txBox="1"/>
          <p:nvPr/>
        </p:nvSpPr>
        <p:spPr>
          <a:xfrm>
            <a:off x="7953928" y="3635732"/>
            <a:ext cx="1207382" cy="369332"/>
          </a:xfrm>
          <a:prstGeom prst="rect">
            <a:avLst/>
          </a:prstGeom>
          <a:noFill/>
        </p:spPr>
        <p:txBody>
          <a:bodyPr wrap="none" rtlCol="0">
            <a:spAutoFit/>
          </a:bodyPr>
          <a:lstStyle/>
          <a:p>
            <a:r>
              <a:rPr lang="en-GB" dirty="0" smtClean="0"/>
              <a:t>Solutions?</a:t>
            </a:r>
            <a:endParaRPr lang="en-GB"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291058">
            <a:off x="197559" y="3172392"/>
            <a:ext cx="16097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303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151" y="216064"/>
            <a:ext cx="7520940" cy="548640"/>
          </a:xfrm>
        </p:spPr>
        <p:txBody>
          <a:bodyPr/>
          <a:lstStyle/>
          <a:p>
            <a:r>
              <a:rPr lang="en-GB" b="1" dirty="0" smtClean="0">
                <a:latin typeface="Century Gothic" pitchFamily="34" charset="0"/>
              </a:rPr>
              <a:t>Local Case Study: EMDC The UK</a:t>
            </a:r>
            <a:endParaRPr lang="en-GB" b="1" dirty="0">
              <a:latin typeface="Century Gothic" pitchFamily="34" charset="0"/>
            </a:endParaRPr>
          </a:p>
        </p:txBody>
      </p:sp>
      <p:sp>
        <p:nvSpPr>
          <p:cNvPr id="6" name="5-Point Star 5"/>
          <p:cNvSpPr/>
          <p:nvPr/>
        </p:nvSpPr>
        <p:spPr>
          <a:xfrm>
            <a:off x="5933256" y="1196752"/>
            <a:ext cx="2592288" cy="2808312"/>
          </a:xfrm>
          <a:prstGeom prst="star5">
            <a:avLst>
              <a:gd name="adj" fmla="val 22254"/>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t>EMDC</a:t>
            </a:r>
          </a:p>
          <a:p>
            <a:pPr algn="ctr"/>
            <a:r>
              <a:rPr lang="en-GB" sz="1400" b="1" dirty="0" smtClean="0"/>
              <a:t>The UK</a:t>
            </a:r>
            <a:endParaRPr lang="en-GB" sz="1400" b="1" dirty="0"/>
          </a:p>
        </p:txBody>
      </p:sp>
      <p:sp>
        <p:nvSpPr>
          <p:cNvPr id="7" name="TextBox 6"/>
          <p:cNvSpPr txBox="1"/>
          <p:nvPr/>
        </p:nvSpPr>
        <p:spPr>
          <a:xfrm>
            <a:off x="6625709" y="764704"/>
            <a:ext cx="1207382" cy="369332"/>
          </a:xfrm>
          <a:prstGeom prst="rect">
            <a:avLst/>
          </a:prstGeom>
          <a:noFill/>
        </p:spPr>
        <p:txBody>
          <a:bodyPr wrap="none" rtlCol="0">
            <a:spAutoFit/>
          </a:bodyPr>
          <a:lstStyle/>
          <a:p>
            <a:r>
              <a:rPr lang="en-GB" dirty="0" smtClean="0"/>
              <a:t>The Cause</a:t>
            </a:r>
            <a:endParaRPr lang="en-GB" dirty="0"/>
          </a:p>
        </p:txBody>
      </p:sp>
      <p:sp>
        <p:nvSpPr>
          <p:cNvPr id="8" name="TextBox 7"/>
          <p:cNvSpPr txBox="1"/>
          <p:nvPr/>
        </p:nvSpPr>
        <p:spPr>
          <a:xfrm>
            <a:off x="5124535" y="1513519"/>
            <a:ext cx="853119" cy="646331"/>
          </a:xfrm>
          <a:prstGeom prst="rect">
            <a:avLst/>
          </a:prstGeom>
          <a:noFill/>
        </p:spPr>
        <p:txBody>
          <a:bodyPr wrap="none" rtlCol="0">
            <a:spAutoFit/>
          </a:bodyPr>
          <a:lstStyle/>
          <a:p>
            <a:r>
              <a:rPr lang="en-GB" dirty="0" smtClean="0"/>
              <a:t>Social </a:t>
            </a:r>
          </a:p>
          <a:p>
            <a:r>
              <a:rPr lang="en-GB" dirty="0" smtClean="0"/>
              <a:t>Impact</a:t>
            </a:r>
          </a:p>
        </p:txBody>
      </p:sp>
      <p:sp>
        <p:nvSpPr>
          <p:cNvPr id="9" name="TextBox 8"/>
          <p:cNvSpPr txBox="1"/>
          <p:nvPr/>
        </p:nvSpPr>
        <p:spPr>
          <a:xfrm>
            <a:off x="7921989" y="1510882"/>
            <a:ext cx="1189749" cy="646331"/>
          </a:xfrm>
          <a:prstGeom prst="rect">
            <a:avLst/>
          </a:prstGeom>
          <a:noFill/>
        </p:spPr>
        <p:txBody>
          <a:bodyPr wrap="none" rtlCol="0">
            <a:spAutoFit/>
          </a:bodyPr>
          <a:lstStyle/>
          <a:p>
            <a:r>
              <a:rPr lang="en-GB" dirty="0" smtClean="0"/>
              <a:t>Economic </a:t>
            </a:r>
          </a:p>
          <a:p>
            <a:r>
              <a:rPr lang="en-GB" dirty="0" smtClean="0"/>
              <a:t>Impact</a:t>
            </a:r>
            <a:endParaRPr lang="en-GB" dirty="0"/>
          </a:p>
        </p:txBody>
      </p:sp>
      <p:sp>
        <p:nvSpPr>
          <p:cNvPr id="10" name="TextBox 9"/>
          <p:cNvSpPr txBox="1"/>
          <p:nvPr/>
        </p:nvSpPr>
        <p:spPr>
          <a:xfrm>
            <a:off x="4932040" y="3573016"/>
            <a:ext cx="1582869" cy="646331"/>
          </a:xfrm>
          <a:prstGeom prst="rect">
            <a:avLst/>
          </a:prstGeom>
          <a:noFill/>
        </p:spPr>
        <p:txBody>
          <a:bodyPr wrap="none" rtlCol="0">
            <a:spAutoFit/>
          </a:bodyPr>
          <a:lstStyle/>
          <a:p>
            <a:pPr algn="ctr"/>
            <a:r>
              <a:rPr lang="en-GB" dirty="0" smtClean="0"/>
              <a:t>Environmental</a:t>
            </a:r>
          </a:p>
          <a:p>
            <a:pPr algn="ctr"/>
            <a:r>
              <a:rPr lang="en-GB" dirty="0" smtClean="0"/>
              <a:t>Impact</a:t>
            </a:r>
            <a:endParaRPr lang="en-GB" dirty="0"/>
          </a:p>
        </p:txBody>
      </p:sp>
      <p:sp>
        <p:nvSpPr>
          <p:cNvPr id="11" name="TextBox 10"/>
          <p:cNvSpPr txBox="1"/>
          <p:nvPr/>
        </p:nvSpPr>
        <p:spPr>
          <a:xfrm>
            <a:off x="7953928" y="3635732"/>
            <a:ext cx="1207382" cy="369332"/>
          </a:xfrm>
          <a:prstGeom prst="rect">
            <a:avLst/>
          </a:prstGeom>
          <a:noFill/>
        </p:spPr>
        <p:txBody>
          <a:bodyPr wrap="none" rtlCol="0">
            <a:spAutoFit/>
          </a:bodyPr>
          <a:lstStyle/>
          <a:p>
            <a:r>
              <a:rPr lang="en-GB" dirty="0" smtClean="0"/>
              <a:t>Solutions?</a:t>
            </a:r>
            <a:endParaRPr lang="en-GB" dirty="0"/>
          </a:p>
        </p:txBody>
      </p:sp>
      <p:pic>
        <p:nvPicPr>
          <p:cNvPr id="12" name="Content Placeholder 11">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0540" y="1196752"/>
            <a:ext cx="4381500" cy="26289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291058">
            <a:off x="197559" y="3172392"/>
            <a:ext cx="16097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a:xfrm>
            <a:off x="82487" y="5157192"/>
            <a:ext cx="8954009" cy="191683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u="sng" dirty="0" smtClean="0">
                <a:latin typeface="Century Gothic" pitchFamily="34" charset="0"/>
              </a:rPr>
              <a:t>TASK TIME</a:t>
            </a:r>
          </a:p>
          <a:p>
            <a:pPr algn="l"/>
            <a:r>
              <a:rPr lang="en-GB" sz="2400" dirty="0" smtClean="0">
                <a:latin typeface="Century Gothic" pitchFamily="34" charset="0"/>
              </a:rPr>
              <a:t>Watch the following program. Write the heading above and copy the spider diagram in your jotter. Use this to take notes while watching the program on The UK.</a:t>
            </a:r>
            <a:r>
              <a:rPr lang="en-GB" dirty="0" smtClean="0">
                <a:latin typeface="Century Gothic" pitchFamily="34" charset="0"/>
              </a:rPr>
              <a:t/>
            </a:r>
            <a:br>
              <a:rPr lang="en-GB" dirty="0" smtClean="0">
                <a:latin typeface="Century Gothic" pitchFamily="34" charset="0"/>
              </a:rPr>
            </a:br>
            <a:endParaRPr lang="en-GB" dirty="0"/>
          </a:p>
        </p:txBody>
      </p:sp>
    </p:spTree>
    <p:extLst>
      <p:ext uri="{BB962C8B-B14F-4D97-AF65-F5344CB8AC3E}">
        <p14:creationId xmlns:p14="http://schemas.microsoft.com/office/powerpoint/2010/main" val="600457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65760"/>
            <a:ext cx="9145016" cy="548640"/>
          </a:xfrm>
        </p:spPr>
        <p:txBody>
          <a:bodyPr/>
          <a:lstStyle/>
          <a:p>
            <a:r>
              <a:rPr lang="en-GB" sz="2400" b="1" dirty="0" smtClean="0">
                <a:latin typeface="Century Gothic" pitchFamily="34" charset="0"/>
              </a:rPr>
              <a:t>To be successful in this unit on climate change you need to be able to do the following:</a:t>
            </a:r>
            <a:endParaRPr lang="en-GB" sz="2400" b="1" dirty="0">
              <a:latin typeface="Century Gothic" pitchFamily="34" charset="0"/>
            </a:endParaRPr>
          </a:p>
        </p:txBody>
      </p:sp>
      <p:sp>
        <p:nvSpPr>
          <p:cNvPr id="3" name="Rectangle 2"/>
          <p:cNvSpPr/>
          <p:nvPr/>
        </p:nvSpPr>
        <p:spPr>
          <a:xfrm>
            <a:off x="400066" y="692696"/>
            <a:ext cx="8712968" cy="4278094"/>
          </a:xfrm>
          <a:prstGeom prst="rect">
            <a:avLst/>
          </a:prstGeom>
        </p:spPr>
        <p:txBody>
          <a:bodyPr wrap="square">
            <a:spAutoFit/>
          </a:bodyPr>
          <a:lstStyle/>
          <a:p>
            <a:endParaRPr lang="en-GB" sz="1600" dirty="0" smtClean="0">
              <a:latin typeface="Century Gothic" pitchFamily="34" charset="0"/>
            </a:endParaRPr>
          </a:p>
          <a:p>
            <a:endParaRPr lang="en-GB" sz="1600" dirty="0">
              <a:latin typeface="Century Gothic" pitchFamily="34" charset="0"/>
            </a:endParaRPr>
          </a:p>
          <a:p>
            <a:r>
              <a:rPr lang="en-GB" sz="1600" b="1" dirty="0" smtClean="0">
                <a:latin typeface="Century Gothic" pitchFamily="34" charset="0"/>
              </a:rPr>
              <a:t>1 Use a range of graphical and numerical skills and techniques in the context of global geographical issues by: </a:t>
            </a:r>
          </a:p>
          <a:p>
            <a:endParaRPr lang="en-GB" sz="1600" b="1" dirty="0" smtClean="0">
              <a:latin typeface="Century Gothic" pitchFamily="34" charset="0"/>
            </a:endParaRPr>
          </a:p>
          <a:p>
            <a:r>
              <a:rPr lang="en-GB" sz="1600" dirty="0" smtClean="0">
                <a:latin typeface="Century Gothic" pitchFamily="34" charset="0"/>
              </a:rPr>
              <a:t>1.1 Interpreting a range of numerical and graphical information </a:t>
            </a:r>
          </a:p>
          <a:p>
            <a:r>
              <a:rPr lang="en-GB" sz="1600" dirty="0" smtClean="0">
                <a:latin typeface="Century Gothic" pitchFamily="34" charset="0"/>
              </a:rPr>
              <a:t>1.2 Analysing a range of numerical and graphical information </a:t>
            </a:r>
          </a:p>
          <a:p>
            <a:r>
              <a:rPr lang="en-GB" sz="1600" dirty="0" smtClean="0">
                <a:latin typeface="Century Gothic" pitchFamily="34" charset="0"/>
              </a:rPr>
              <a:t>1.3 Synthesising information from a range of numerical and graphical information </a:t>
            </a:r>
          </a:p>
          <a:p>
            <a:r>
              <a:rPr lang="en-GB" sz="1600" dirty="0" smtClean="0">
                <a:latin typeface="Century Gothic" pitchFamily="34" charset="0"/>
              </a:rPr>
              <a:t>1.4 Reaching a conclusion based on evidence about a complex global geographical issue </a:t>
            </a:r>
          </a:p>
          <a:p>
            <a:endParaRPr lang="en-GB" sz="1600" b="1" dirty="0" smtClean="0">
              <a:latin typeface="Century Gothic" pitchFamily="34" charset="0"/>
            </a:endParaRPr>
          </a:p>
          <a:p>
            <a:r>
              <a:rPr lang="en-GB" sz="1600" b="1" dirty="0" smtClean="0">
                <a:latin typeface="Century Gothic" pitchFamily="34" charset="0"/>
              </a:rPr>
              <a:t>2 Draw on and apply knowledge and understanding of significant global issues by: </a:t>
            </a:r>
          </a:p>
          <a:p>
            <a:endParaRPr lang="en-GB" sz="1600" b="1" dirty="0" smtClean="0">
              <a:latin typeface="Century Gothic" pitchFamily="34" charset="0"/>
            </a:endParaRPr>
          </a:p>
          <a:p>
            <a:r>
              <a:rPr lang="en-GB" sz="1600" dirty="0" smtClean="0">
                <a:latin typeface="Century Gothic" pitchFamily="34" charset="0"/>
              </a:rPr>
              <a:t>2.1 Giving detailed descriptions and detailed explanations of the interaction of physical and human factors in the context of a complex global geographical issue </a:t>
            </a:r>
          </a:p>
          <a:p>
            <a:r>
              <a:rPr lang="en-GB" sz="1600" dirty="0" smtClean="0">
                <a:latin typeface="Century Gothic" pitchFamily="34" charset="0"/>
              </a:rPr>
              <a:t>2.2 Giving detailed descriptions and detailed explanations of the strategies adopted in response to a complex global geographical issue</a:t>
            </a:r>
            <a:endParaRPr lang="en-GB" sz="1600" dirty="0">
              <a:latin typeface="Century Gothic" pitchFamily="34" charset="0"/>
            </a:endParaRPr>
          </a:p>
        </p:txBody>
      </p:sp>
      <p:sp>
        <p:nvSpPr>
          <p:cNvPr id="4" name="Rectangle 3"/>
          <p:cNvSpPr/>
          <p:nvPr/>
        </p:nvSpPr>
        <p:spPr>
          <a:xfrm>
            <a:off x="4355976" y="5229200"/>
            <a:ext cx="4572000" cy="1477328"/>
          </a:xfrm>
          <a:prstGeom prst="rect">
            <a:avLst/>
          </a:prstGeom>
        </p:spPr>
        <p:txBody>
          <a:bodyPr>
            <a:spAutoFit/>
          </a:bodyPr>
          <a:lstStyle/>
          <a:p>
            <a:r>
              <a:rPr lang="en-GB" b="1" dirty="0">
                <a:latin typeface="Century Gothic" pitchFamily="34" charset="0"/>
              </a:rPr>
              <a:t>Global climate change</a:t>
            </a:r>
          </a:p>
          <a:p>
            <a:r>
              <a:rPr lang="en-GB" dirty="0">
                <a:latin typeface="Century Gothic" pitchFamily="34" charset="0"/>
              </a:rPr>
              <a:t> physical and human causes</a:t>
            </a:r>
          </a:p>
          <a:p>
            <a:r>
              <a:rPr lang="en-GB" dirty="0">
                <a:latin typeface="Century Gothic" pitchFamily="34" charset="0"/>
              </a:rPr>
              <a:t> local and global effects</a:t>
            </a:r>
          </a:p>
          <a:p>
            <a:r>
              <a:rPr lang="en-GB" dirty="0">
                <a:latin typeface="Century Gothic" pitchFamily="34" charset="0"/>
              </a:rPr>
              <a:t> management strategies and their limitations</a:t>
            </a:r>
          </a:p>
        </p:txBody>
      </p:sp>
      <p:sp>
        <p:nvSpPr>
          <p:cNvPr id="5" name="Right Arrow 4"/>
          <p:cNvSpPr/>
          <p:nvPr/>
        </p:nvSpPr>
        <p:spPr>
          <a:xfrm>
            <a:off x="611560" y="5229200"/>
            <a:ext cx="3600400" cy="1333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 will be learning about</a:t>
            </a:r>
            <a:endParaRPr lang="en-GB" dirty="0"/>
          </a:p>
        </p:txBody>
      </p:sp>
    </p:spTree>
    <p:extLst>
      <p:ext uri="{BB962C8B-B14F-4D97-AF65-F5344CB8AC3E}">
        <p14:creationId xmlns:p14="http://schemas.microsoft.com/office/powerpoint/2010/main" val="891776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755576" y="188640"/>
            <a:ext cx="7662192" cy="4752528"/>
          </a:xfrm>
          <a:prstGeom prst="rect">
            <a:avLst/>
          </a:prstGeom>
        </p:spPr>
      </p:pic>
      <p:sp>
        <p:nvSpPr>
          <p:cNvPr id="4" name="Title 1"/>
          <p:cNvSpPr txBox="1">
            <a:spLocks/>
          </p:cNvSpPr>
          <p:nvPr/>
        </p:nvSpPr>
        <p:spPr>
          <a:xfrm>
            <a:off x="82487" y="5157192"/>
            <a:ext cx="8954009" cy="1916832"/>
          </a:xfrm>
          <a:prstGeom prst="rect">
            <a:avLst/>
          </a:prstGeom>
        </p:spPr>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8000" b="1" u="sng" dirty="0" smtClean="0">
                <a:latin typeface="Century Gothic" pitchFamily="34" charset="0"/>
              </a:rPr>
              <a:t>TASK TIME</a:t>
            </a:r>
          </a:p>
          <a:p>
            <a:pPr algn="l"/>
            <a:r>
              <a:rPr lang="en-GB" sz="8000" dirty="0" smtClean="0">
                <a:latin typeface="Century Gothic" pitchFamily="34" charset="0"/>
              </a:rPr>
              <a:t>Use the mind map above to help you create revision mind maps for the other main sections of this topic</a:t>
            </a:r>
            <a:r>
              <a:rPr lang="en-GB" sz="8000" dirty="0">
                <a:latin typeface="Century Gothic" pitchFamily="34" charset="0"/>
              </a:rPr>
              <a:t> </a:t>
            </a:r>
            <a:r>
              <a:rPr lang="en-GB" sz="8000" dirty="0" smtClean="0">
                <a:latin typeface="Century Gothic" pitchFamily="34" charset="0"/>
              </a:rPr>
              <a:t>- </a:t>
            </a:r>
            <a:r>
              <a:rPr lang="en-GB" sz="8000" b="1" dirty="0" smtClean="0">
                <a:latin typeface="Century Gothic" pitchFamily="34" charset="0"/>
              </a:rPr>
              <a:t>Physical </a:t>
            </a:r>
            <a:r>
              <a:rPr lang="en-GB" sz="8000" b="1" dirty="0">
                <a:latin typeface="Century Gothic" pitchFamily="34" charset="0"/>
              </a:rPr>
              <a:t>and </a:t>
            </a:r>
            <a:r>
              <a:rPr lang="en-GB" sz="8000" b="1" dirty="0" smtClean="0">
                <a:latin typeface="Century Gothic" pitchFamily="34" charset="0"/>
              </a:rPr>
              <a:t>Human causes of Climate Change </a:t>
            </a:r>
            <a:r>
              <a:rPr lang="en-GB" sz="8000" dirty="0" smtClean="0">
                <a:latin typeface="Century Gothic" pitchFamily="34" charset="0"/>
              </a:rPr>
              <a:t>and </a:t>
            </a:r>
            <a:r>
              <a:rPr lang="en-GB" sz="8000" b="1" dirty="0" smtClean="0">
                <a:latin typeface="Century Gothic" pitchFamily="34" charset="0"/>
              </a:rPr>
              <a:t>Management Strategies </a:t>
            </a:r>
            <a:r>
              <a:rPr lang="en-GB" sz="8000" b="1" dirty="0">
                <a:latin typeface="Century Gothic" pitchFamily="34" charset="0"/>
              </a:rPr>
              <a:t>and their </a:t>
            </a:r>
            <a:r>
              <a:rPr lang="en-GB" sz="8000" b="1" dirty="0" smtClean="0">
                <a:latin typeface="Century Gothic" pitchFamily="34" charset="0"/>
              </a:rPr>
              <a:t>Limitations</a:t>
            </a:r>
            <a:endParaRPr lang="en-GB" sz="8000" b="1" dirty="0">
              <a:latin typeface="Century Gothic" pitchFamily="34" charset="0"/>
            </a:endParaRPr>
          </a:p>
          <a:p>
            <a:pPr algn="l"/>
            <a:r>
              <a:rPr lang="en-GB" dirty="0" smtClean="0">
                <a:latin typeface="Century Gothic" pitchFamily="34" charset="0"/>
              </a:rPr>
              <a:t/>
            </a:r>
            <a:br>
              <a:rPr lang="en-GB" dirty="0" smtClean="0">
                <a:latin typeface="Century Gothic" pitchFamily="34" charset="0"/>
              </a:rPr>
            </a:br>
            <a:endParaRPr lang="en-GB" dirty="0"/>
          </a:p>
        </p:txBody>
      </p:sp>
    </p:spTree>
    <p:extLst>
      <p:ext uri="{BB962C8B-B14F-4D97-AF65-F5344CB8AC3E}">
        <p14:creationId xmlns:p14="http://schemas.microsoft.com/office/powerpoint/2010/main" val="5573217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78" y="188640"/>
            <a:ext cx="8496944"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234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23" y="476672"/>
            <a:ext cx="8155338" cy="572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822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568952"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52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9296"/>
            <a:ext cx="8424936" cy="619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208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04664"/>
            <a:ext cx="7520940" cy="548640"/>
          </a:xfrm>
        </p:spPr>
        <p:txBody>
          <a:bodyPr/>
          <a:lstStyle/>
          <a:p>
            <a:pPr algn="ctr"/>
            <a:r>
              <a:rPr lang="en-GB" dirty="0" smtClean="0"/>
              <a:t>Management strategies and their limitations</a:t>
            </a:r>
            <a:endParaRPr lang="en-GB" dirty="0"/>
          </a:p>
        </p:txBody>
      </p:sp>
      <p:sp>
        <p:nvSpPr>
          <p:cNvPr id="3" name="Content Placeholder 2"/>
          <p:cNvSpPr>
            <a:spLocks noGrp="1"/>
          </p:cNvSpPr>
          <p:nvPr>
            <p:ph idx="1"/>
          </p:nvPr>
        </p:nvSpPr>
        <p:spPr>
          <a:xfrm>
            <a:off x="827584" y="1340768"/>
            <a:ext cx="7520940" cy="3579849"/>
          </a:xfrm>
        </p:spPr>
        <p:txBody>
          <a:bodyPr>
            <a:normAutofit fontScale="92500" lnSpcReduction="10000"/>
          </a:bodyPr>
          <a:lstStyle/>
          <a:p>
            <a:r>
              <a:rPr lang="en-GB" sz="2400" dirty="0" smtClean="0"/>
              <a:t>Overview:</a:t>
            </a:r>
          </a:p>
          <a:p>
            <a:pPr>
              <a:buFont typeface="+mj-lt"/>
              <a:buAutoNum type="arabicPeriod"/>
            </a:pPr>
            <a:r>
              <a:rPr lang="en-GB" sz="2400" dirty="0" smtClean="0"/>
              <a:t>All countries need to reduce deforestation (cutting down trees) and increase afforestation (plant more trees)</a:t>
            </a:r>
          </a:p>
          <a:p>
            <a:pPr>
              <a:buFont typeface="+mj-lt"/>
              <a:buAutoNum type="arabicPeriod"/>
            </a:pPr>
            <a:r>
              <a:rPr lang="en-GB" sz="2400" dirty="0" smtClean="0"/>
              <a:t>Implement new types of energy which are more sustainable than fossil fuels (last longer and have minimal damage on the environment)</a:t>
            </a:r>
          </a:p>
          <a:p>
            <a:pPr>
              <a:buFont typeface="+mj-lt"/>
              <a:buAutoNum type="arabicPeriod"/>
            </a:pPr>
            <a:r>
              <a:rPr lang="en-GB" sz="2400" dirty="0" smtClean="0"/>
              <a:t>Industry should switch from using fossil fuels to alternative sources of energy e.g. solar, wind, tidal and hydroelectric power (HEP)</a:t>
            </a:r>
            <a:endParaRPr lang="en-GB" sz="2400" dirty="0"/>
          </a:p>
          <a:p>
            <a:pPr marL="0" indent="0"/>
            <a:endParaRPr lang="en-GB" dirty="0"/>
          </a:p>
        </p:txBody>
      </p:sp>
    </p:spTree>
    <p:extLst>
      <p:ext uri="{BB962C8B-B14F-4D97-AF65-F5344CB8AC3E}">
        <p14:creationId xmlns:p14="http://schemas.microsoft.com/office/powerpoint/2010/main" val="1408938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Clips on Green energy and hep power loch Lomond</a:t>
            </a:r>
            <a:endParaRPr lang="en-GB" dirty="0"/>
          </a:p>
        </p:txBody>
      </p:sp>
      <p:sp>
        <p:nvSpPr>
          <p:cNvPr id="3" name="Content Placeholder 2"/>
          <p:cNvSpPr>
            <a:spLocks noGrp="1"/>
          </p:cNvSpPr>
          <p:nvPr>
            <p:ph idx="1"/>
          </p:nvPr>
        </p:nvSpPr>
        <p:spPr>
          <a:xfrm>
            <a:off x="827584" y="1412776"/>
            <a:ext cx="7520940" cy="3579849"/>
          </a:xfrm>
        </p:spPr>
        <p:txBody>
          <a:bodyPr>
            <a:normAutofit/>
          </a:bodyPr>
          <a:lstStyle/>
          <a:p>
            <a:r>
              <a:rPr lang="en-GB" sz="2400" dirty="0">
                <a:hlinkClick r:id="rId2"/>
              </a:rPr>
              <a:t>http://</a:t>
            </a:r>
            <a:r>
              <a:rPr lang="en-GB" sz="2400" dirty="0" smtClean="0">
                <a:hlinkClick r:id="rId2"/>
              </a:rPr>
              <a:t>www.bbc.co.uk/education/guides/zx666sg/revision/1</a:t>
            </a:r>
            <a:r>
              <a:rPr lang="en-GB" sz="2400" dirty="0" smtClean="0"/>
              <a:t> </a:t>
            </a:r>
            <a:endParaRPr lang="en-GB" sz="2400" dirty="0"/>
          </a:p>
        </p:txBody>
      </p:sp>
    </p:spTree>
    <p:extLst>
      <p:ext uri="{BB962C8B-B14F-4D97-AF65-F5344CB8AC3E}">
        <p14:creationId xmlns:p14="http://schemas.microsoft.com/office/powerpoint/2010/main" val="3611044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Local management strategies</a:t>
            </a:r>
            <a:endParaRPr lang="en-GB" dirty="0"/>
          </a:p>
        </p:txBody>
      </p:sp>
      <p:sp>
        <p:nvSpPr>
          <p:cNvPr id="3" name="Content Placeholder 2"/>
          <p:cNvSpPr>
            <a:spLocks noGrp="1"/>
          </p:cNvSpPr>
          <p:nvPr>
            <p:ph idx="1"/>
          </p:nvPr>
        </p:nvSpPr>
        <p:spPr>
          <a:xfrm>
            <a:off x="827584" y="1268760"/>
            <a:ext cx="7520940" cy="3579849"/>
          </a:xfrm>
        </p:spPr>
        <p:txBody>
          <a:bodyPr>
            <a:noAutofit/>
          </a:bodyPr>
          <a:lstStyle/>
          <a:p>
            <a:pPr>
              <a:buFont typeface="+mj-lt"/>
              <a:buAutoNum type="arabicPeriod"/>
            </a:pPr>
            <a:r>
              <a:rPr lang="en-GB" sz="2000" dirty="0" smtClean="0"/>
              <a:t>Individuals can reduce, reuse and recycle products so less is sent to landfill sites which </a:t>
            </a:r>
            <a:r>
              <a:rPr lang="en-GB" sz="2000" dirty="0" smtClean="0">
                <a:solidFill>
                  <a:srgbClr val="FF0000"/>
                </a:solidFill>
              </a:rPr>
              <a:t>reduces the amount of methane in atmosphere </a:t>
            </a:r>
            <a:endParaRPr lang="en-GB" sz="2000" dirty="0">
              <a:solidFill>
                <a:srgbClr val="FF0000"/>
              </a:solidFill>
            </a:endParaRPr>
          </a:p>
          <a:p>
            <a:pPr>
              <a:buFont typeface="+mj-lt"/>
              <a:buAutoNum type="arabicPeriod"/>
            </a:pPr>
            <a:r>
              <a:rPr lang="en-GB" sz="2000" dirty="0" smtClean="0"/>
              <a:t>Reduce the amount of carbon dioxide generated by burning fossil fuels by </a:t>
            </a:r>
            <a:r>
              <a:rPr lang="en-GB" sz="2000" dirty="0" smtClean="0">
                <a:solidFill>
                  <a:srgbClr val="FF0000"/>
                </a:solidFill>
              </a:rPr>
              <a:t>reducing energy in the home e.g. switching lights off/insulation </a:t>
            </a:r>
          </a:p>
          <a:p>
            <a:pPr>
              <a:buFont typeface="+mj-lt"/>
              <a:buAutoNum type="arabicPeriod"/>
            </a:pPr>
            <a:r>
              <a:rPr lang="en-GB" sz="2000" dirty="0" smtClean="0"/>
              <a:t>Use public transport more, walk or cycle instead of just using the car. Also use hybrid/electric cars </a:t>
            </a:r>
            <a:r>
              <a:rPr lang="en-GB" sz="2000" dirty="0" smtClean="0">
                <a:solidFill>
                  <a:srgbClr val="FF0000"/>
                </a:solidFill>
              </a:rPr>
              <a:t>which cuts down on fossil fuel consumption </a:t>
            </a:r>
          </a:p>
          <a:p>
            <a:pPr>
              <a:buFont typeface="+mj-lt"/>
              <a:buAutoNum type="arabicPeriod"/>
            </a:pPr>
            <a:r>
              <a:rPr lang="en-GB" sz="2000" dirty="0" smtClean="0"/>
              <a:t>Manage fridge disposal </a:t>
            </a:r>
            <a:r>
              <a:rPr lang="en-GB" sz="2000" dirty="0" smtClean="0">
                <a:solidFill>
                  <a:srgbClr val="FF0000"/>
                </a:solidFill>
              </a:rPr>
              <a:t>to ensure CFC gases don’t escape and no longer emit CFCs </a:t>
            </a:r>
            <a:endParaRPr lang="en-GB" sz="2000" dirty="0"/>
          </a:p>
        </p:txBody>
      </p:sp>
    </p:spTree>
    <p:extLst>
      <p:ext uri="{BB962C8B-B14F-4D97-AF65-F5344CB8AC3E}">
        <p14:creationId xmlns:p14="http://schemas.microsoft.com/office/powerpoint/2010/main" val="2936309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National management strategies</a:t>
            </a:r>
            <a:endParaRPr lang="en-GB" dirty="0"/>
          </a:p>
        </p:txBody>
      </p:sp>
      <p:sp>
        <p:nvSpPr>
          <p:cNvPr id="3" name="Content Placeholder 2"/>
          <p:cNvSpPr>
            <a:spLocks noGrp="1"/>
          </p:cNvSpPr>
          <p:nvPr>
            <p:ph idx="1"/>
          </p:nvPr>
        </p:nvSpPr>
        <p:spPr>
          <a:xfrm>
            <a:off x="827584" y="1556792"/>
            <a:ext cx="7520940" cy="3579849"/>
          </a:xfrm>
        </p:spPr>
        <p:txBody>
          <a:bodyPr>
            <a:noAutofit/>
          </a:bodyPr>
          <a:lstStyle/>
          <a:p>
            <a:pPr>
              <a:buFont typeface="+mj-lt"/>
              <a:buAutoNum type="arabicPeriod"/>
            </a:pPr>
            <a:r>
              <a:rPr lang="en-GB" sz="2400" dirty="0" smtClean="0"/>
              <a:t>Government policies ‘helping households to cut energy bills’ encourages smart metres </a:t>
            </a:r>
            <a:r>
              <a:rPr lang="en-GB" sz="2400" dirty="0" smtClean="0">
                <a:solidFill>
                  <a:srgbClr val="FF0000"/>
                </a:solidFill>
              </a:rPr>
              <a:t>improving energy efficiency </a:t>
            </a:r>
          </a:p>
          <a:p>
            <a:pPr>
              <a:buFont typeface="+mj-lt"/>
              <a:buAutoNum type="arabicPeriod"/>
            </a:pPr>
            <a:r>
              <a:rPr lang="en-GB" sz="2400" dirty="0" smtClean="0"/>
              <a:t>Increasing the use of low carbon technologies</a:t>
            </a:r>
            <a:r>
              <a:rPr lang="en-GB" sz="2400" dirty="0" smtClean="0">
                <a:solidFill>
                  <a:srgbClr val="FF0000"/>
                </a:solidFill>
              </a:rPr>
              <a:t> – wind farms in the UK are committed to creating 15% energy by renewable resources </a:t>
            </a:r>
            <a:endParaRPr lang="en-GB" sz="2400" dirty="0">
              <a:solidFill>
                <a:srgbClr val="FF0000"/>
              </a:solidFill>
            </a:endParaRPr>
          </a:p>
        </p:txBody>
      </p:sp>
    </p:spTree>
    <p:extLst>
      <p:ext uri="{BB962C8B-B14F-4D97-AF65-F5344CB8AC3E}">
        <p14:creationId xmlns:p14="http://schemas.microsoft.com/office/powerpoint/2010/main" val="2533828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International management strategies </a:t>
            </a:r>
            <a:endParaRPr lang="en-GB" dirty="0"/>
          </a:p>
        </p:txBody>
      </p:sp>
      <p:sp>
        <p:nvSpPr>
          <p:cNvPr id="3" name="Content Placeholder 2"/>
          <p:cNvSpPr>
            <a:spLocks noGrp="1"/>
          </p:cNvSpPr>
          <p:nvPr>
            <p:ph idx="1"/>
          </p:nvPr>
        </p:nvSpPr>
        <p:spPr/>
        <p:txBody>
          <a:bodyPr>
            <a:normAutofit lnSpcReduction="10000"/>
          </a:bodyPr>
          <a:lstStyle/>
          <a:p>
            <a:pPr>
              <a:buFont typeface="+mj-lt"/>
              <a:buAutoNum type="arabicPeriod"/>
            </a:pPr>
            <a:r>
              <a:rPr lang="en-GB" sz="2400" dirty="0" smtClean="0"/>
              <a:t>Paris agreement outlined by leaders in developed and developing countries to limit climate change below 2 degree temperature rise</a:t>
            </a:r>
          </a:p>
          <a:p>
            <a:pPr>
              <a:buFont typeface="+mj-lt"/>
              <a:buAutoNum type="arabicPeriod"/>
            </a:pPr>
            <a:r>
              <a:rPr lang="en-GB" sz="2400" dirty="0" smtClean="0"/>
              <a:t>EU committed to reducing carbon emissions by 20% by 2020 which will reward developing countries financially </a:t>
            </a:r>
          </a:p>
          <a:p>
            <a:pPr>
              <a:buFont typeface="+mj-lt"/>
              <a:buAutoNum type="arabicPeriod"/>
            </a:pPr>
            <a:r>
              <a:rPr lang="en-GB" sz="2400" dirty="0" smtClean="0"/>
              <a:t>Preparing for extreme weather events – flood defences built to hold back water and flood plains used to store excess water</a:t>
            </a:r>
          </a:p>
          <a:p>
            <a:pPr marL="0" indent="0"/>
            <a:endParaRPr lang="en-GB" dirty="0"/>
          </a:p>
        </p:txBody>
      </p:sp>
    </p:spTree>
    <p:extLst>
      <p:ext uri="{BB962C8B-B14F-4D97-AF65-F5344CB8AC3E}">
        <p14:creationId xmlns:p14="http://schemas.microsoft.com/office/powerpoint/2010/main" val="2958098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latin typeface="Century Gothic" pitchFamily="34" charset="0"/>
              </a:rPr>
              <a:t>Think about the following questions…</a:t>
            </a:r>
            <a:endParaRPr lang="en-GB" b="1" dirty="0">
              <a:latin typeface="Century Gothic" pitchFamily="34" charset="0"/>
            </a:endParaRPr>
          </a:p>
        </p:txBody>
      </p:sp>
      <p:sp>
        <p:nvSpPr>
          <p:cNvPr id="3" name="Content Placeholder 2"/>
          <p:cNvSpPr>
            <a:spLocks noGrp="1"/>
          </p:cNvSpPr>
          <p:nvPr>
            <p:ph idx="1"/>
          </p:nvPr>
        </p:nvSpPr>
        <p:spPr>
          <a:xfrm>
            <a:off x="107232" y="1196752"/>
            <a:ext cx="9021081" cy="3456384"/>
          </a:xfrm>
        </p:spPr>
        <p:txBody>
          <a:bodyPr>
            <a:noAutofit/>
          </a:bodyPr>
          <a:lstStyle/>
          <a:p>
            <a:pPr marL="514350" lvl="0" indent="-514350">
              <a:buFont typeface="+mj-lt"/>
              <a:buAutoNum type="arabicPeriod"/>
            </a:pPr>
            <a:r>
              <a:rPr lang="en-GB" sz="2800" b="0" dirty="0" smtClean="0">
                <a:latin typeface="Century Gothic" pitchFamily="34" charset="0"/>
                <a:hlinkClick r:id="rId2"/>
              </a:rPr>
              <a:t>What does “global </a:t>
            </a:r>
            <a:r>
              <a:rPr lang="en-GB" sz="2800" b="0" dirty="0">
                <a:latin typeface="Century Gothic" pitchFamily="34" charset="0"/>
                <a:hlinkClick r:id="rId2"/>
              </a:rPr>
              <a:t>climate change</a:t>
            </a:r>
            <a:r>
              <a:rPr lang="en-GB" sz="2800" b="0" dirty="0" smtClean="0">
                <a:latin typeface="Century Gothic" pitchFamily="34" charset="0"/>
                <a:hlinkClick r:id="rId2"/>
              </a:rPr>
              <a:t>” mean? </a:t>
            </a:r>
            <a:endParaRPr lang="en-GB" sz="2800" b="0" dirty="0" smtClean="0">
              <a:latin typeface="Century Gothic" pitchFamily="34" charset="0"/>
            </a:endParaRPr>
          </a:p>
          <a:p>
            <a:pPr marL="514350" lvl="0" indent="-514350">
              <a:buFont typeface="+mj-lt"/>
              <a:buAutoNum type="arabicPeriod"/>
            </a:pPr>
            <a:r>
              <a:rPr lang="en-GB" sz="2800" b="0" dirty="0" smtClean="0">
                <a:latin typeface="Century Gothic" pitchFamily="34" charset="0"/>
                <a:hlinkClick r:id="rId3"/>
              </a:rPr>
              <a:t>Is </a:t>
            </a:r>
            <a:r>
              <a:rPr lang="en-GB" sz="2800" b="0" dirty="0">
                <a:latin typeface="Century Gothic" pitchFamily="34" charset="0"/>
                <a:hlinkClick r:id="rId3"/>
              </a:rPr>
              <a:t>climate the same as weather? </a:t>
            </a:r>
            <a:endParaRPr lang="en-GB" sz="2800" b="0" dirty="0" smtClean="0">
              <a:latin typeface="Century Gothic" pitchFamily="34" charset="0"/>
            </a:endParaRPr>
          </a:p>
          <a:p>
            <a:pPr marL="514350" lvl="0" indent="-514350">
              <a:buFont typeface="+mj-lt"/>
              <a:buAutoNum type="arabicPeriod"/>
            </a:pPr>
            <a:r>
              <a:rPr lang="en-GB" sz="2800" b="0" dirty="0" smtClean="0">
                <a:latin typeface="Century Gothic" pitchFamily="34" charset="0"/>
                <a:hlinkClick r:id="rId4"/>
              </a:rPr>
              <a:t>How </a:t>
            </a:r>
            <a:r>
              <a:rPr lang="en-GB" sz="2800" b="0" dirty="0">
                <a:latin typeface="Century Gothic" pitchFamily="34" charset="0"/>
                <a:hlinkClick r:id="rId4"/>
              </a:rPr>
              <a:t>is climate change different </a:t>
            </a:r>
            <a:r>
              <a:rPr lang="en-GB" sz="2800" b="0" dirty="0" smtClean="0">
                <a:latin typeface="Century Gothic" pitchFamily="34" charset="0"/>
                <a:hlinkClick r:id="rId4"/>
              </a:rPr>
              <a:t> from “global </a:t>
            </a:r>
            <a:r>
              <a:rPr lang="en-GB" sz="2800" b="0" dirty="0">
                <a:latin typeface="Century Gothic" pitchFamily="34" charset="0"/>
                <a:hlinkClick r:id="rId4"/>
              </a:rPr>
              <a:t>warming?”</a:t>
            </a:r>
            <a:endParaRPr lang="en-GB" sz="2800" b="0" dirty="0">
              <a:latin typeface="Century Gothic" pitchFamily="34" charset="0"/>
            </a:endParaRPr>
          </a:p>
          <a:p>
            <a:pPr marL="514350" indent="-514350">
              <a:buFont typeface="+mj-lt"/>
              <a:buAutoNum type="arabicPeriod"/>
            </a:pPr>
            <a:r>
              <a:rPr lang="en-GB" sz="2800" b="0" dirty="0" smtClean="0">
                <a:latin typeface="Century Gothic" pitchFamily="34" charset="0"/>
                <a:hlinkClick r:id="rId5"/>
              </a:rPr>
              <a:t>Have your parents / grandparents </a:t>
            </a:r>
            <a:r>
              <a:rPr lang="en-GB" sz="2800" b="0" dirty="0">
                <a:latin typeface="Century Gothic" pitchFamily="34" charset="0"/>
                <a:hlinkClick r:id="rId5"/>
              </a:rPr>
              <a:t>or </a:t>
            </a:r>
            <a:r>
              <a:rPr lang="en-GB" sz="2800" b="0" dirty="0" smtClean="0">
                <a:latin typeface="Century Gothic" pitchFamily="34" charset="0"/>
                <a:hlinkClick r:id="rId5"/>
              </a:rPr>
              <a:t>ever </a:t>
            </a:r>
            <a:r>
              <a:rPr lang="en-GB" sz="2800" b="0" dirty="0">
                <a:latin typeface="Century Gothic" pitchFamily="34" charset="0"/>
                <a:hlinkClick r:id="rId5"/>
              </a:rPr>
              <a:t>mentioned any changes they have noticed in the </a:t>
            </a:r>
            <a:r>
              <a:rPr lang="en-GB" sz="2800" b="0" dirty="0" smtClean="0">
                <a:latin typeface="Century Gothic" pitchFamily="34" charset="0"/>
                <a:hlinkClick r:id="rId5"/>
              </a:rPr>
              <a:t>climate?</a:t>
            </a:r>
            <a:endParaRPr lang="en-GB" sz="2800" b="0" dirty="0" smtClean="0">
              <a:latin typeface="Century Gothic" pitchFamily="34" charset="0"/>
            </a:endParaRPr>
          </a:p>
          <a:p>
            <a:pPr marL="0" indent="0"/>
            <a:endParaRPr lang="en-GB" sz="2800" b="0" dirty="0">
              <a:latin typeface="Century Gothic" pitchFamily="34" charset="0"/>
            </a:endParaRPr>
          </a:p>
        </p:txBody>
      </p:sp>
      <p:sp>
        <p:nvSpPr>
          <p:cNvPr id="4" name="TextBox 3"/>
          <p:cNvSpPr txBox="1"/>
          <p:nvPr/>
        </p:nvSpPr>
        <p:spPr>
          <a:xfrm>
            <a:off x="179512" y="5085184"/>
            <a:ext cx="8280920" cy="1569660"/>
          </a:xfrm>
          <a:prstGeom prst="rect">
            <a:avLst/>
          </a:prstGeom>
          <a:noFill/>
        </p:spPr>
        <p:txBody>
          <a:bodyPr wrap="square" rtlCol="0">
            <a:spAutoFit/>
          </a:bodyPr>
          <a:lstStyle/>
          <a:p>
            <a:r>
              <a:rPr lang="en-GB" sz="2400" b="1" u="sng" dirty="0" smtClean="0">
                <a:latin typeface="Century Gothic" pitchFamily="34" charset="0"/>
              </a:rPr>
              <a:t>TASK TIME </a:t>
            </a:r>
          </a:p>
          <a:p>
            <a:r>
              <a:rPr lang="en-GB" sz="2400" dirty="0" smtClean="0">
                <a:latin typeface="Century Gothic" pitchFamily="34" charset="0"/>
              </a:rPr>
              <a:t>Discuss these questions with a partner and be prepared to share your answers with the class. Watch the video links and compare your answers with these.</a:t>
            </a:r>
            <a:endParaRPr lang="en-GB" sz="2400" dirty="0">
              <a:latin typeface="Century Gothic" pitchFamily="34" charset="0"/>
            </a:endParaRPr>
          </a:p>
        </p:txBody>
      </p:sp>
    </p:spTree>
    <p:extLst>
      <p:ext uri="{BB962C8B-B14F-4D97-AF65-F5344CB8AC3E}">
        <p14:creationId xmlns:p14="http://schemas.microsoft.com/office/powerpoint/2010/main" val="10721913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522638" cy="1047016"/>
          </a:xfrm>
        </p:spPr>
        <p:txBody>
          <a:bodyPr/>
          <a:lstStyle/>
          <a:p>
            <a:pPr algn="ctr"/>
            <a:r>
              <a:rPr lang="en-GB" sz="2400" b="1" dirty="0">
                <a:latin typeface="Century Gothic" pitchFamily="34" charset="0"/>
              </a:rPr>
              <a:t>Carbon Market Case Study: </a:t>
            </a:r>
            <a:r>
              <a:rPr lang="en-GB" sz="2400" b="1" dirty="0" smtClean="0">
                <a:latin typeface="Century Gothic" pitchFamily="34" charset="0"/>
              </a:rPr>
              <a:t>Carmelita</a:t>
            </a:r>
            <a:r>
              <a:rPr lang="en-GB" sz="2400" dirty="0" smtClean="0">
                <a:latin typeface="Century Gothic" pitchFamily="34" charset="0"/>
              </a:rPr>
              <a:t/>
            </a:r>
            <a:br>
              <a:rPr lang="en-GB" sz="2400" dirty="0" smtClean="0">
                <a:latin typeface="Century Gothic" pitchFamily="34" charset="0"/>
              </a:rPr>
            </a:br>
            <a:r>
              <a:rPr lang="en-GB" sz="2400" dirty="0" smtClean="0">
                <a:latin typeface="Century Gothic" pitchFamily="34" charset="0"/>
              </a:rPr>
              <a:t>How changing carbon Dioxide levels impact on the lives of people in Guatemala?</a:t>
            </a:r>
            <a:endParaRPr lang="en-GB" sz="2400" dirty="0">
              <a:latin typeface="Century Gothic" pitchFamily="34" charset="0"/>
            </a:endParaRPr>
          </a:p>
        </p:txBody>
      </p:sp>
      <p:sp>
        <p:nvSpPr>
          <p:cNvPr id="3" name="Content Placeholder 2"/>
          <p:cNvSpPr>
            <a:spLocks noGrp="1"/>
          </p:cNvSpPr>
          <p:nvPr>
            <p:ph idx="1"/>
          </p:nvPr>
        </p:nvSpPr>
        <p:spPr>
          <a:xfrm>
            <a:off x="107504" y="1556792"/>
            <a:ext cx="9036496" cy="3579849"/>
          </a:xfrm>
        </p:spPr>
        <p:txBody>
          <a:bodyPr/>
          <a:lstStyle/>
          <a:p>
            <a:pPr marL="457200" lvl="1" indent="-457200">
              <a:buFont typeface="+mj-lt"/>
              <a:buAutoNum type="arabicPeriod"/>
            </a:pPr>
            <a:r>
              <a:rPr lang="en-GB" sz="2000" dirty="0" smtClean="0">
                <a:latin typeface="Century Gothic" pitchFamily="34" charset="0"/>
              </a:rPr>
              <a:t>Discuss how the </a:t>
            </a:r>
            <a:r>
              <a:rPr lang="en-GB" sz="2000" dirty="0">
                <a:latin typeface="Century Gothic" pitchFamily="34" charset="0"/>
              </a:rPr>
              <a:t>carbon investments work? </a:t>
            </a:r>
            <a:r>
              <a:rPr lang="en-GB" sz="2000" dirty="0" smtClean="0">
                <a:latin typeface="Century Gothic" pitchFamily="34" charset="0"/>
              </a:rPr>
              <a:t>To what extent is </a:t>
            </a:r>
            <a:r>
              <a:rPr lang="en-GB" sz="2000" dirty="0">
                <a:latin typeface="Century Gothic" pitchFamily="34" charset="0"/>
              </a:rPr>
              <a:t>this system the same or different from a town market?</a:t>
            </a:r>
          </a:p>
          <a:p>
            <a:pPr marL="457200" lvl="1" indent="-457200">
              <a:buFont typeface="+mj-lt"/>
              <a:buAutoNum type="arabicPeriod"/>
            </a:pPr>
            <a:r>
              <a:rPr lang="en-GB" sz="2000" dirty="0" smtClean="0">
                <a:latin typeface="Century Gothic" pitchFamily="34" charset="0"/>
              </a:rPr>
              <a:t>Assess how the </a:t>
            </a:r>
            <a:r>
              <a:rPr lang="en-GB" sz="2000" dirty="0">
                <a:latin typeface="Century Gothic" pitchFamily="34" charset="0"/>
              </a:rPr>
              <a:t>carbon investments help reduce carbon dioxide in the atmosphere?</a:t>
            </a:r>
          </a:p>
          <a:p>
            <a:pPr marL="457200" lvl="1" indent="-457200">
              <a:buFont typeface="+mj-lt"/>
              <a:buAutoNum type="arabicPeriod"/>
            </a:pPr>
            <a:r>
              <a:rPr lang="en-GB" sz="2000" dirty="0" smtClean="0">
                <a:latin typeface="Century Gothic" pitchFamily="34" charset="0"/>
              </a:rPr>
              <a:t>To what extent do you think they </a:t>
            </a:r>
            <a:r>
              <a:rPr lang="en-GB" sz="2000" dirty="0">
                <a:latin typeface="Century Gothic" pitchFamily="34" charset="0"/>
              </a:rPr>
              <a:t>might </a:t>
            </a:r>
            <a:r>
              <a:rPr lang="en-GB" sz="2000" dirty="0" smtClean="0">
                <a:latin typeface="Century Gothic" pitchFamily="34" charset="0"/>
              </a:rPr>
              <a:t>help </a:t>
            </a:r>
            <a:r>
              <a:rPr lang="en-GB" sz="2000" dirty="0">
                <a:latin typeface="Century Gothic" pitchFamily="34" charset="0"/>
              </a:rPr>
              <a:t>communities like Carmelita?</a:t>
            </a:r>
          </a:p>
          <a:p>
            <a:pPr marL="457200" lvl="1" indent="-457200">
              <a:buFont typeface="+mj-lt"/>
              <a:buAutoNum type="arabicPeriod"/>
            </a:pPr>
            <a:r>
              <a:rPr lang="en-GB" sz="2000" dirty="0" smtClean="0">
                <a:latin typeface="Century Gothic" pitchFamily="34" charset="0"/>
              </a:rPr>
              <a:t>Comment on the challenges which there might </a:t>
            </a:r>
            <a:r>
              <a:rPr lang="en-GB" sz="2000" dirty="0">
                <a:latin typeface="Century Gothic" pitchFamily="34" charset="0"/>
              </a:rPr>
              <a:t>be with this system?</a:t>
            </a:r>
          </a:p>
          <a:p>
            <a:pPr marL="457200" lvl="1" indent="-457200">
              <a:buFont typeface="+mj-lt"/>
              <a:buAutoNum type="arabicPeriod"/>
            </a:pPr>
            <a:r>
              <a:rPr lang="en-GB" sz="2000" dirty="0" smtClean="0">
                <a:latin typeface="Century Gothic" pitchFamily="34" charset="0"/>
              </a:rPr>
              <a:t>“People buying credits </a:t>
            </a:r>
            <a:r>
              <a:rPr lang="en-GB" sz="2000" dirty="0">
                <a:latin typeface="Century Gothic" pitchFamily="34" charset="0"/>
              </a:rPr>
              <a:t>to offset their own carbon </a:t>
            </a:r>
            <a:r>
              <a:rPr lang="en-GB" sz="2000" dirty="0" smtClean="0">
                <a:latin typeface="Century Gothic" pitchFamily="34" charset="0"/>
              </a:rPr>
              <a:t>emissions is the best way to solve climate change”. Discuss</a:t>
            </a:r>
            <a:endParaRPr lang="en-GB" sz="2000" dirty="0">
              <a:latin typeface="Century Gothic" pitchFamily="34" charset="0"/>
            </a:endParaRPr>
          </a:p>
          <a:p>
            <a:endParaRPr lang="en-GB" dirty="0"/>
          </a:p>
        </p:txBody>
      </p:sp>
      <p:sp>
        <p:nvSpPr>
          <p:cNvPr id="4" name="Title 1"/>
          <p:cNvSpPr txBox="1">
            <a:spLocks/>
          </p:cNvSpPr>
          <p:nvPr/>
        </p:nvSpPr>
        <p:spPr>
          <a:xfrm>
            <a:off x="0" y="5013176"/>
            <a:ext cx="9145016" cy="2060848"/>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u="sng" dirty="0" smtClean="0">
                <a:latin typeface="Century Gothic" pitchFamily="34" charset="0"/>
              </a:rPr>
              <a:t>TASK TIME </a:t>
            </a:r>
          </a:p>
          <a:p>
            <a:pPr algn="l"/>
            <a:r>
              <a:rPr lang="en-GB" dirty="0" smtClean="0">
                <a:latin typeface="Century Gothic" pitchFamily="34" charset="0"/>
              </a:rPr>
              <a:t>Working in groups of three read through the case study. Each person is responsible for taking notes for one of Qs 1-3. Share your answers with the group before answering Q’s 4 &amp; 5 together.</a:t>
            </a:r>
            <a:br>
              <a:rPr lang="en-GB" dirty="0" smtClean="0">
                <a:latin typeface="Century Gothic" pitchFamily="34" charset="0"/>
              </a:rPr>
            </a:br>
            <a:endParaRPr lang="en-GB" dirty="0"/>
          </a:p>
        </p:txBody>
      </p:sp>
    </p:spTree>
    <p:extLst>
      <p:ext uri="{BB962C8B-B14F-4D97-AF65-F5344CB8AC3E}">
        <p14:creationId xmlns:p14="http://schemas.microsoft.com/office/powerpoint/2010/main" val="701705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8640959"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5496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9"/>
            <a:ext cx="8208912"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852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29" y="356529"/>
            <a:ext cx="8064896"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905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Climate change vs global warming</a:t>
            </a:r>
            <a:endParaRPr lang="en-GB" dirty="0"/>
          </a:p>
        </p:txBody>
      </p:sp>
      <p:sp>
        <p:nvSpPr>
          <p:cNvPr id="3" name="Content Placeholder 2"/>
          <p:cNvSpPr>
            <a:spLocks noGrp="1"/>
          </p:cNvSpPr>
          <p:nvPr>
            <p:ph idx="1"/>
          </p:nvPr>
        </p:nvSpPr>
        <p:spPr>
          <a:xfrm>
            <a:off x="827584" y="1196752"/>
            <a:ext cx="7520940" cy="3579849"/>
          </a:xfrm>
        </p:spPr>
        <p:txBody>
          <a:bodyPr/>
          <a:lstStyle/>
          <a:p>
            <a:pPr>
              <a:buFont typeface="Arial" panose="020B0604020202020204" pitchFamily="34" charset="0"/>
              <a:buChar char="•"/>
            </a:pPr>
            <a:r>
              <a:rPr lang="en-GB" sz="2400" dirty="0" smtClean="0"/>
              <a:t>Climate change is </a:t>
            </a:r>
            <a:r>
              <a:rPr lang="en-GB" sz="2400" dirty="0"/>
              <a:t>the changing weather patterns that occur over long periods of </a:t>
            </a:r>
            <a:r>
              <a:rPr lang="en-GB" sz="2400" dirty="0" smtClean="0"/>
              <a:t>time and it </a:t>
            </a:r>
            <a:r>
              <a:rPr lang="en-GB" sz="2400" dirty="0"/>
              <a:t>is one of the biggest threats to our </a:t>
            </a:r>
            <a:r>
              <a:rPr lang="en-GB" sz="2400" dirty="0" smtClean="0"/>
              <a:t>environment</a:t>
            </a:r>
          </a:p>
          <a:p>
            <a:endParaRPr lang="en-GB" sz="2400" dirty="0"/>
          </a:p>
          <a:p>
            <a:pPr>
              <a:buFont typeface="Arial" panose="020B0604020202020204" pitchFamily="34" charset="0"/>
              <a:buChar char="•"/>
            </a:pPr>
            <a:r>
              <a:rPr lang="en-GB" sz="2400" dirty="0"/>
              <a:t>Global warming is the rise in the average temperature of the Earth's surface</a:t>
            </a:r>
          </a:p>
          <a:p>
            <a:pPr>
              <a:buFont typeface="Arial" panose="020B0604020202020204" pitchFamily="34" charset="0"/>
              <a:buChar char="•"/>
            </a:pPr>
            <a:endParaRPr lang="en-GB" dirty="0"/>
          </a:p>
          <a:p>
            <a:pPr>
              <a:buFont typeface="Arial" panose="020B0604020202020204" pitchFamily="34" charset="0"/>
              <a:buChar char="•"/>
            </a:pPr>
            <a:endParaRPr lang="en-GB" dirty="0"/>
          </a:p>
        </p:txBody>
      </p:sp>
    </p:spTree>
    <p:extLst>
      <p:ext uri="{BB962C8B-B14F-4D97-AF65-F5344CB8AC3E}">
        <p14:creationId xmlns:p14="http://schemas.microsoft.com/office/powerpoint/2010/main" val="232171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8213536" cy="548640"/>
          </a:xfrm>
        </p:spPr>
        <p:txBody>
          <a:bodyPr>
            <a:normAutofit fontScale="90000"/>
          </a:bodyPr>
          <a:lstStyle/>
          <a:p>
            <a:r>
              <a:rPr lang="en-GB" dirty="0" smtClean="0">
                <a:latin typeface="Century Gothic" pitchFamily="34" charset="0"/>
              </a:rPr>
              <a:t>What do you think causes climate change?</a:t>
            </a:r>
            <a:endParaRPr lang="en-GB" dirty="0">
              <a:latin typeface="Century Gothic" pitchFamily="34" charset="0"/>
            </a:endParaRPr>
          </a:p>
        </p:txBody>
      </p:sp>
      <p:sp>
        <p:nvSpPr>
          <p:cNvPr id="3" name="Content Placeholder 2"/>
          <p:cNvSpPr>
            <a:spLocks noGrp="1"/>
          </p:cNvSpPr>
          <p:nvPr>
            <p:ph idx="1"/>
          </p:nvPr>
        </p:nvSpPr>
        <p:spPr/>
        <p:txBody>
          <a:bodyPr/>
          <a:lstStyle/>
          <a:p>
            <a:endParaRPr lang="en-GB" dirty="0"/>
          </a:p>
        </p:txBody>
      </p:sp>
      <p:sp>
        <p:nvSpPr>
          <p:cNvPr id="4" name="Cloud 3"/>
          <p:cNvSpPr/>
          <p:nvPr/>
        </p:nvSpPr>
        <p:spPr>
          <a:xfrm>
            <a:off x="2339752" y="1628800"/>
            <a:ext cx="4691473" cy="2520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latin typeface="Century Gothic" pitchFamily="34" charset="0"/>
              </a:rPr>
              <a:t>Causes of Climate Change</a:t>
            </a:r>
            <a:endParaRPr lang="en-GB" sz="2800" b="1" dirty="0">
              <a:latin typeface="Century Gothic" pitchFamily="34" charset="0"/>
            </a:endParaRPr>
          </a:p>
        </p:txBody>
      </p:sp>
      <p:sp>
        <p:nvSpPr>
          <p:cNvPr id="5" name="TextBox 4"/>
          <p:cNvSpPr txBox="1"/>
          <p:nvPr/>
        </p:nvSpPr>
        <p:spPr>
          <a:xfrm>
            <a:off x="179512" y="5085184"/>
            <a:ext cx="8856984" cy="1200329"/>
          </a:xfrm>
          <a:prstGeom prst="rect">
            <a:avLst/>
          </a:prstGeom>
          <a:noFill/>
        </p:spPr>
        <p:txBody>
          <a:bodyPr wrap="square" rtlCol="0">
            <a:spAutoFit/>
          </a:bodyPr>
          <a:lstStyle/>
          <a:p>
            <a:r>
              <a:rPr lang="en-GB" sz="2400" b="1" u="sng" dirty="0" smtClean="0">
                <a:latin typeface="Century Gothic" pitchFamily="34" charset="0"/>
              </a:rPr>
              <a:t>TASK TIME </a:t>
            </a:r>
          </a:p>
          <a:p>
            <a:r>
              <a:rPr lang="en-GB" sz="2400" dirty="0" smtClean="0">
                <a:latin typeface="Century Gothic" pitchFamily="34" charset="0"/>
              </a:rPr>
              <a:t>Complete the spider diagram above in your jotter. We will add to this at a later date so leave lots of space around it</a:t>
            </a:r>
            <a:r>
              <a:rPr lang="en-GB" sz="2400" dirty="0">
                <a:latin typeface="Century Gothic" pitchFamily="34" charset="0"/>
              </a:rPr>
              <a:t>.</a:t>
            </a:r>
            <a:endParaRPr lang="en-GB" sz="2400" dirty="0" smtClean="0">
              <a:latin typeface="Century Gothic" pitchFamily="34" charset="0"/>
            </a:endParaRPr>
          </a:p>
        </p:txBody>
      </p:sp>
    </p:spTree>
    <p:extLst>
      <p:ext uri="{BB962C8B-B14F-4D97-AF65-F5344CB8AC3E}">
        <p14:creationId xmlns:p14="http://schemas.microsoft.com/office/powerpoint/2010/main" val="934891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8213536" cy="548640"/>
          </a:xfrm>
        </p:spPr>
        <p:txBody>
          <a:bodyPr>
            <a:normAutofit fontScale="90000"/>
          </a:bodyPr>
          <a:lstStyle/>
          <a:p>
            <a:r>
              <a:rPr lang="en-GB" dirty="0" smtClean="0">
                <a:latin typeface="Century Gothic" pitchFamily="34" charset="0"/>
              </a:rPr>
              <a:t>What do you think causes climate change?</a:t>
            </a:r>
            <a:endParaRPr lang="en-GB" dirty="0">
              <a:latin typeface="Century Gothic" pitchFamily="34" charset="0"/>
            </a:endParaRPr>
          </a:p>
        </p:txBody>
      </p:sp>
      <p:sp>
        <p:nvSpPr>
          <p:cNvPr id="5" name="TextBox 4"/>
          <p:cNvSpPr txBox="1"/>
          <p:nvPr/>
        </p:nvSpPr>
        <p:spPr>
          <a:xfrm>
            <a:off x="179512" y="5085184"/>
            <a:ext cx="8856984" cy="1384995"/>
          </a:xfrm>
          <a:prstGeom prst="rect">
            <a:avLst/>
          </a:prstGeom>
          <a:noFill/>
        </p:spPr>
        <p:txBody>
          <a:bodyPr wrap="square" rtlCol="0">
            <a:spAutoFit/>
          </a:bodyPr>
          <a:lstStyle/>
          <a:p>
            <a:r>
              <a:rPr lang="en-GB" sz="2800" b="1" u="sng" dirty="0" smtClean="0">
                <a:latin typeface="Century Gothic" pitchFamily="34" charset="0"/>
              </a:rPr>
              <a:t>TASK TIME </a:t>
            </a:r>
          </a:p>
          <a:p>
            <a:r>
              <a:rPr lang="en-GB" sz="2800" dirty="0" smtClean="0">
                <a:latin typeface="Century Gothic" pitchFamily="34" charset="0"/>
              </a:rPr>
              <a:t>Watch the clip above and add any extra information to your spider diagram.</a:t>
            </a:r>
          </a:p>
        </p:txBody>
      </p:sp>
      <p:sp>
        <p:nvSpPr>
          <p:cNvPr id="3" name="Content Placeholder 2"/>
          <p:cNvSpPr>
            <a:spLocks noGrp="1"/>
          </p:cNvSpPr>
          <p:nvPr>
            <p:ph idx="1"/>
          </p:nvPr>
        </p:nvSpPr>
        <p:spPr/>
        <p:txBody>
          <a:bodyPr/>
          <a:lstStyle/>
          <a:p>
            <a:endParaRPr lang="en-GB" dirty="0">
              <a:solidFill>
                <a:srgbClr val="FF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7723112"/>
              </p:ext>
            </p:extLst>
          </p:nvPr>
        </p:nvGraphicFramePr>
        <p:xfrm>
          <a:off x="2987824" y="1484784"/>
          <a:ext cx="2552700" cy="685800"/>
        </p:xfrm>
        <a:graphic>
          <a:graphicData uri="http://schemas.openxmlformats.org/presentationml/2006/ole">
            <mc:AlternateContent xmlns:mc="http://schemas.openxmlformats.org/markup-compatibility/2006">
              <mc:Choice xmlns:v="urn:schemas-microsoft-com:vml" Requires="v">
                <p:oleObj spid="_x0000_s1033" name="Packager Shell Object" showAsIcon="1" r:id="rId3" imgW="2553120" imgH="685800" progId="Package">
                  <p:embed/>
                </p:oleObj>
              </mc:Choice>
              <mc:Fallback>
                <p:oleObj name="Packager Shell Object" showAsIcon="1" r:id="rId3" imgW="2553120" imgH="685800" progId="Package">
                  <p:embed/>
                  <p:pic>
                    <p:nvPicPr>
                      <p:cNvPr id="0" name=""/>
                      <p:cNvPicPr/>
                      <p:nvPr/>
                    </p:nvPicPr>
                    <p:blipFill>
                      <a:blip r:embed="rId4"/>
                      <a:stretch>
                        <a:fillRect/>
                      </a:stretch>
                    </p:blipFill>
                    <p:spPr>
                      <a:xfrm>
                        <a:off x="2987824" y="1484784"/>
                        <a:ext cx="2552700" cy="685800"/>
                      </a:xfrm>
                      <a:prstGeom prst="rect">
                        <a:avLst/>
                      </a:prstGeom>
                    </p:spPr>
                  </p:pic>
                </p:oleObj>
              </mc:Fallback>
            </mc:AlternateContent>
          </a:graphicData>
        </a:graphic>
      </p:graphicFrame>
    </p:spTree>
    <p:extLst>
      <p:ext uri="{BB962C8B-B14F-4D97-AF65-F5344CB8AC3E}">
        <p14:creationId xmlns:p14="http://schemas.microsoft.com/office/powerpoint/2010/main" val="567282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1584176"/>
          </a:xfrm>
        </p:spPr>
        <p:txBody>
          <a:bodyPr>
            <a:normAutofit/>
          </a:bodyPr>
          <a:lstStyle/>
          <a:p>
            <a:pPr algn="l"/>
            <a:r>
              <a:rPr lang="en-GB" sz="3200" b="1" dirty="0" smtClean="0">
                <a:latin typeface="Century Gothic" pitchFamily="34" charset="0"/>
              </a:rPr>
              <a:t>Lets examine the role of Carbon Dioxide in climate change…</a:t>
            </a:r>
            <a:endParaRPr lang="en-GB" sz="3200" b="1" dirty="0">
              <a:latin typeface="Century Gothic" pitchFamily="34"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484784"/>
            <a:ext cx="3622833" cy="336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7287" y="1700808"/>
            <a:ext cx="5400600" cy="3416320"/>
          </a:xfrm>
          <a:prstGeom prst="rect">
            <a:avLst/>
          </a:prstGeom>
          <a:noFill/>
        </p:spPr>
        <p:txBody>
          <a:bodyPr wrap="square" rtlCol="0">
            <a:spAutoFit/>
          </a:bodyPr>
          <a:lstStyle/>
          <a:p>
            <a:r>
              <a:rPr lang="en-GB" dirty="0" smtClean="0">
                <a:latin typeface="Century Gothic" pitchFamily="34" charset="0"/>
              </a:rPr>
              <a:t>Since 1958, scientists have measured the amount of CO2 in the Earth's atmosphere from a site on the Mauna Loa volcano in Hawaii, a group of South Pacific islands. This site is one of the best locations in the world for measuring CO2 because there are no plants or human activities nearby to influence the measurements (any volcanic venting of gas is excluded from the record). The Mauna Loa data are considered to be a precise record of the concentration of CO2 in the region.</a:t>
            </a:r>
          </a:p>
          <a:p>
            <a:endParaRPr lang="en-GB" dirty="0" smtClean="0">
              <a:latin typeface="Century Gothic" pitchFamily="34" charset="0"/>
            </a:endParaRPr>
          </a:p>
        </p:txBody>
      </p:sp>
      <p:sp>
        <p:nvSpPr>
          <p:cNvPr id="5" name="TextBox 4"/>
          <p:cNvSpPr txBox="1"/>
          <p:nvPr/>
        </p:nvSpPr>
        <p:spPr>
          <a:xfrm>
            <a:off x="323528" y="5301208"/>
            <a:ext cx="8496944" cy="1200329"/>
          </a:xfrm>
          <a:prstGeom prst="rect">
            <a:avLst/>
          </a:prstGeom>
          <a:noFill/>
        </p:spPr>
        <p:txBody>
          <a:bodyPr wrap="square" rtlCol="0">
            <a:spAutoFit/>
          </a:bodyPr>
          <a:lstStyle/>
          <a:p>
            <a:r>
              <a:rPr lang="en-GB" sz="2400" b="1" u="sng" dirty="0" smtClean="0"/>
              <a:t>TASK TIME</a:t>
            </a:r>
          </a:p>
          <a:p>
            <a:r>
              <a:rPr lang="en-GB" sz="2400" dirty="0" smtClean="0"/>
              <a:t>Using the data in the table on the next slide, graph the annual average CO2 concentrations from 1959 to 2009.</a:t>
            </a:r>
            <a:endParaRPr lang="en-GB" sz="2400" dirty="0"/>
          </a:p>
        </p:txBody>
      </p:sp>
    </p:spTree>
    <p:extLst>
      <p:ext uri="{BB962C8B-B14F-4D97-AF65-F5344CB8AC3E}">
        <p14:creationId xmlns:p14="http://schemas.microsoft.com/office/powerpoint/2010/main" val="2216378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1400"/>
            <a:ext cx="763905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933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itchFamily="34" charset="0"/>
              </a:rPr>
              <a:t>Your graph should start like this…</a:t>
            </a:r>
            <a:endParaRPr lang="en-GB" b="1" dirty="0">
              <a:latin typeface="Century Gothic" pitchFamily="34" charset="0"/>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268760"/>
            <a:ext cx="5400600" cy="47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Alternate Process 6"/>
          <p:cNvSpPr/>
          <p:nvPr/>
        </p:nvSpPr>
        <p:spPr>
          <a:xfrm>
            <a:off x="539552" y="1628800"/>
            <a:ext cx="2448272" cy="288032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latin typeface="Century Gothic" pitchFamily="34" charset="0"/>
              </a:rPr>
              <a:t>Remember to include-</a:t>
            </a:r>
          </a:p>
          <a:p>
            <a:pPr marL="285750" indent="-285750">
              <a:buFont typeface="Wingdings" pitchFamily="2" charset="2"/>
              <a:buChar char="ü"/>
            </a:pPr>
            <a:r>
              <a:rPr lang="en-GB" dirty="0" smtClean="0">
                <a:latin typeface="Century Gothic" pitchFamily="34" charset="0"/>
              </a:rPr>
              <a:t>An appropriate scale</a:t>
            </a:r>
          </a:p>
          <a:p>
            <a:pPr marL="285750" indent="-285750">
              <a:buFont typeface="Wingdings" pitchFamily="2" charset="2"/>
              <a:buChar char="ü"/>
            </a:pPr>
            <a:r>
              <a:rPr lang="en-GB" dirty="0" smtClean="0">
                <a:latin typeface="Century Gothic" pitchFamily="34" charset="0"/>
              </a:rPr>
              <a:t>Labels on both axis</a:t>
            </a:r>
          </a:p>
          <a:p>
            <a:pPr marL="285750" indent="-285750">
              <a:buFont typeface="Wingdings" pitchFamily="2" charset="2"/>
              <a:buChar char="ü"/>
            </a:pPr>
            <a:r>
              <a:rPr lang="en-GB" dirty="0" smtClean="0">
                <a:latin typeface="Century Gothic" pitchFamily="34" charset="0"/>
              </a:rPr>
              <a:t>A title</a:t>
            </a:r>
            <a:endParaRPr lang="en-GB" dirty="0">
              <a:latin typeface="Century Gothic" pitchFamily="34" charset="0"/>
            </a:endParaRPr>
          </a:p>
        </p:txBody>
      </p:sp>
    </p:spTree>
    <p:extLst>
      <p:ext uri="{BB962C8B-B14F-4D97-AF65-F5344CB8AC3E}">
        <p14:creationId xmlns:p14="http://schemas.microsoft.com/office/powerpoint/2010/main" val="13004680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514</TotalTime>
  <Words>1582</Words>
  <Application>Microsoft Office PowerPoint</Application>
  <PresentationFormat>On-screen Show (4:3)</PresentationFormat>
  <Paragraphs>150</Paragraphs>
  <Slides>33</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Angles</vt:lpstr>
      <vt:lpstr>Packager Shell Object</vt:lpstr>
      <vt:lpstr>Climate Change</vt:lpstr>
      <vt:lpstr>To be successful in this unit on climate change you need to be able to do the following:</vt:lpstr>
      <vt:lpstr>Think about the following questions…</vt:lpstr>
      <vt:lpstr>Climate change vs global warming</vt:lpstr>
      <vt:lpstr>What do you think causes climate change?</vt:lpstr>
      <vt:lpstr>What do you think causes climate change?</vt:lpstr>
      <vt:lpstr>Lets examine the role of Carbon Dioxide in climate change…</vt:lpstr>
      <vt:lpstr>PowerPoint Presentation</vt:lpstr>
      <vt:lpstr>Your graph should start like this…</vt:lpstr>
      <vt:lpstr>After studying your graph discuss the following questions: </vt:lpstr>
      <vt:lpstr>The Physical and Human Causes of Climate Change </vt:lpstr>
      <vt:lpstr>PowerPoint Presentation</vt:lpstr>
      <vt:lpstr>Watch these two clips from The BBC… </vt:lpstr>
      <vt:lpstr>The importance of the Greenhouse Effect</vt:lpstr>
      <vt:lpstr>PowerPoint Presentation</vt:lpstr>
      <vt:lpstr>Some recent headlines…</vt:lpstr>
      <vt:lpstr>PowerPoint Presentation</vt:lpstr>
      <vt:lpstr>Global Case Study: ELDC Bangladesh</vt:lpstr>
      <vt:lpstr>Local Case Study: EMDC The UK</vt:lpstr>
      <vt:lpstr>PowerPoint Presentation</vt:lpstr>
      <vt:lpstr>PowerPoint Presentation</vt:lpstr>
      <vt:lpstr>PowerPoint Presentation</vt:lpstr>
      <vt:lpstr>PowerPoint Presentation</vt:lpstr>
      <vt:lpstr>PowerPoint Presentation</vt:lpstr>
      <vt:lpstr>Management strategies and their limitations</vt:lpstr>
      <vt:lpstr>Clips on Green energy and hep power loch Lomond</vt:lpstr>
      <vt:lpstr>Local management strategies</vt:lpstr>
      <vt:lpstr>National management strategies</vt:lpstr>
      <vt:lpstr>International management strategies </vt:lpstr>
      <vt:lpstr>Carbon Market Case Study: Carmelita How changing carbon Dioxide levels impact on the lives of people in Guatemala?</vt:lpstr>
      <vt:lpstr>PowerPoint Presentation</vt:lpstr>
      <vt:lpstr>PowerPoint Presentation</vt:lpstr>
      <vt:lpstr>PowerPoint Presentation</vt:lpstr>
    </vt:vector>
  </TitlesOfParts>
  <Company>Glasgow City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EMcDonald</dc:creator>
  <cp:lastModifiedBy>Melissa</cp:lastModifiedBy>
  <cp:revision>38</cp:revision>
  <dcterms:created xsi:type="dcterms:W3CDTF">2014-09-10T15:36:33Z</dcterms:created>
  <dcterms:modified xsi:type="dcterms:W3CDTF">2020-03-30T11:08:55Z</dcterms:modified>
</cp:coreProperties>
</file>