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5347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95347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A56C1720-ECDC-477F-AAA1-ED18328988E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A127BDD0-0003-4262-9317-7309E5D2D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1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F1599-9B61-4BE9-AD68-6743F94359BA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381" y="4751389"/>
            <a:ext cx="533432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39D8-FC81-4F59-A56E-C18A64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5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639D8-FC81-4F59-A56E-C18A64F06E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7326-6A49-4D39-91C9-9C6B0C1B0CCF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19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B441-556D-48A5-A120-3EBF513A3CED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8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C6EA-D1E3-4478-807B-A84ADB563AD1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9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244E-3C51-4C29-BED4-94291E6B5A60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3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AC83-34BA-42A9-956C-8728C41A2442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9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7594-C472-409C-9DC6-59C650C658C1}" type="datetime1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7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AEA-7709-4452-BF0D-343F651D2219}" type="datetime1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3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B5F6-D888-4885-947F-63ECDFF4914C}" type="datetime1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F25C-961E-41EB-8CFA-A7FBA82706FC}" type="datetime1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1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BA86-BAEC-446E-90C1-717EAFDABAF3}" type="datetime1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8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7690-EC3A-451A-BD68-C5469F5F0817}" type="datetime1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4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509D-887C-447D-91E4-F7D78F15C371}" type="datetime1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54C6-0C41-4444-8494-0BDA523DC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8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710622" y="2146300"/>
            <a:ext cx="972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Chryston High School</a:t>
            </a:r>
          </a:p>
          <a:p>
            <a:endParaRPr lang="en-GB" sz="6000" b="1" dirty="0" smtClean="0"/>
          </a:p>
          <a:p>
            <a:r>
              <a:rPr lang="en-GB" sz="6000" b="1" dirty="0" smtClean="0"/>
              <a:t>SQA Information Night</a:t>
            </a:r>
            <a:endParaRPr lang="en-GB" sz="4400" b="1" dirty="0" smtClean="0"/>
          </a:p>
          <a:p>
            <a:endParaRPr lang="en-GB" sz="4400" b="1" dirty="0" smtClean="0"/>
          </a:p>
          <a:p>
            <a:r>
              <a:rPr lang="en-GB" sz="4400" b="1" dirty="0" smtClean="0"/>
              <a:t>29</a:t>
            </a:r>
            <a:r>
              <a:rPr lang="en-GB" sz="4400" b="1" baseline="30000" dirty="0" smtClean="0"/>
              <a:t>th</a:t>
            </a:r>
            <a:r>
              <a:rPr lang="en-GB" sz="4400" b="1" dirty="0" smtClean="0"/>
              <a:t> November 2018</a:t>
            </a:r>
            <a:endParaRPr lang="en-GB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349144"/>
            <a:ext cx="117411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We aspire for each child to achieve as much as possible.</a:t>
            </a:r>
          </a:p>
          <a:p>
            <a:endParaRPr lang="en-GB" b="1" dirty="0"/>
          </a:p>
          <a:p>
            <a:r>
              <a:rPr lang="en-GB" b="1" dirty="0" smtClean="0"/>
              <a:t>Each pupil typically entered at the highest possible level at start of academic year</a:t>
            </a:r>
          </a:p>
          <a:p>
            <a:r>
              <a:rPr lang="en-GB" b="1" dirty="0" smtClean="0"/>
              <a:t>Initial Tracking report based on these levels</a:t>
            </a:r>
          </a:p>
          <a:p>
            <a:r>
              <a:rPr lang="en-GB" b="1" dirty="0" smtClean="0"/>
              <a:t>October, December, February – Meeting with Head of faculty and DHT to discuss any required changes</a:t>
            </a:r>
          </a:p>
          <a:p>
            <a:endParaRPr lang="en-GB" b="1" dirty="0" smtClean="0"/>
          </a:p>
          <a:p>
            <a:r>
              <a:rPr lang="en-GB" sz="2400" b="1" dirty="0"/>
              <a:t>Balance required between aiming high and not achieving an award</a:t>
            </a:r>
          </a:p>
          <a:p>
            <a:endParaRPr lang="en-GB" b="1" dirty="0" smtClean="0"/>
          </a:p>
          <a:p>
            <a:r>
              <a:rPr lang="en-GB" b="1" dirty="0" smtClean="0"/>
              <a:t>If changes are made: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Discussion between pupil and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Discussion between parent and Head of faculty, Pupil Support or DHT</a:t>
            </a:r>
          </a:p>
          <a:p>
            <a:endParaRPr lang="en-GB" b="1" dirty="0"/>
          </a:p>
          <a:p>
            <a:r>
              <a:rPr lang="en-GB" b="1" dirty="0" smtClean="0"/>
              <a:t>Ongoing process of tracking and monitoring as above</a:t>
            </a:r>
            <a:endParaRPr lang="en-GB" sz="1400" b="1" dirty="0"/>
          </a:p>
          <a:p>
            <a:endParaRPr lang="en-GB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Presentation levels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7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1761579"/>
            <a:ext cx="117411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r>
              <a:rPr lang="en-GB" b="1" dirty="0" smtClean="0"/>
              <a:t>Target Grades – What your child should aspire to achieve</a:t>
            </a:r>
          </a:p>
          <a:p>
            <a:endParaRPr lang="en-GB" b="1" dirty="0"/>
          </a:p>
          <a:p>
            <a:r>
              <a:rPr lang="en-GB" b="1" dirty="0" smtClean="0"/>
              <a:t>Working Grade – What your child is currently achieving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Tracking Reports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11</a:t>
            </a:fld>
            <a:endParaRPr lang="en-GB" dirty="0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626269" y="3168947"/>
            <a:ext cx="11123612" cy="3331935"/>
            <a:chOff x="180499" y="1916832"/>
            <a:chExt cx="8687752" cy="3083648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48" t="30489" r="18753" b="44351"/>
            <a:stretch>
              <a:fillRect/>
            </a:stretch>
          </p:blipFill>
          <p:spPr bwMode="auto">
            <a:xfrm>
              <a:off x="180499" y="1916832"/>
              <a:ext cx="8687752" cy="308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680701" y="4396251"/>
              <a:ext cx="323610" cy="128645"/>
            </a:xfrm>
            <a:prstGeom prst="rect">
              <a:avLst/>
            </a:prstGeom>
            <a:solidFill>
              <a:srgbClr val="7F7F7F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SzPct val="12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SzPct val="12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3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453906"/>
            <a:ext cx="1174115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Setting targets and having discussion about how to achieve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Offering additional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Lunchtime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After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Weekend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Mentoring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 of technology (GLOW, Twitter, Scholar, Edmodo, Facebook </a:t>
            </a:r>
            <a:r>
              <a:rPr lang="en-GB" sz="2400" dirty="0" err="1" smtClean="0"/>
              <a:t>etc</a:t>
            </a:r>
            <a:r>
              <a:rPr lang="en-GB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Encouraging pupils to be positive and to aspire for as much as possible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What are teachers doing?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1850287"/>
            <a:ext cx="11741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Discuss targets and share agreed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your child to speak to teachers</a:t>
            </a:r>
            <a:endParaRPr lang="en-GB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For help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To set 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attendance at supported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Discuss revision – you may suggest: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Note taking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Summarising work completed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Making mind maps / spider diagrams / 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Look over completed work / Ask about progress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and praise – but be firm and don’t give in when things get difficult.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Contact school if you have concerns (Pupil Support Teacher)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What can parents do?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6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1850287"/>
            <a:ext cx="117411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Attend school every day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Identify with teachers what needs to be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Show commitment and complete each task on time (meet deadlines)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Take advantage of support offered by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Persevere – it won’t be easy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Be positive, aim high, believe in themselves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Be resilient. Don’t give in or take the easy 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What do we expect of our pupils?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5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795268"/>
            <a:ext cx="117411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Check school website and school calendar for information and key 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School calendar (key dates including report issue dates and parents consultation nights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Assessment fortnight 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Study periods – not free 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Part time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will all be over soon!</a:t>
            </a:r>
          </a:p>
          <a:p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Some final points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8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795268"/>
            <a:ext cx="1174115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Good Luck!</a:t>
            </a:r>
          </a:p>
          <a:p>
            <a:pPr algn="ctr"/>
            <a:endParaRPr lang="en-GB" sz="6000" b="1" dirty="0">
              <a:solidFill>
                <a:srgbClr val="FF0000"/>
              </a:solidFill>
            </a:endParaRPr>
          </a:p>
          <a:p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062163"/>
            <a:ext cx="11741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The Presentation Tonight</a:t>
            </a:r>
            <a:endParaRPr lang="en-GB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1743" y="2062163"/>
            <a:ext cx="104720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Communication – Key dates to be aware of.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Unit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Assessment fortnight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SQA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Marking of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SQA grades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Presentation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School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Teachers role in promoting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Parents role in promoting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Pupils role in achieving success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569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062163"/>
            <a:ext cx="1174115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Parent Consultation Events	S5/6 – Thursday 15</a:t>
            </a:r>
            <a:r>
              <a:rPr lang="en-GB" b="1" baseline="30000" dirty="0" smtClean="0"/>
              <a:t>th</a:t>
            </a:r>
            <a:r>
              <a:rPr lang="en-GB" b="1" dirty="0" smtClean="0"/>
              <a:t> December</a:t>
            </a:r>
          </a:p>
          <a:p>
            <a:r>
              <a:rPr lang="en-GB" b="1" dirty="0"/>
              <a:t>	</a:t>
            </a:r>
            <a:r>
              <a:rPr lang="en-GB" b="1" dirty="0" smtClean="0"/>
              <a:t>			S4 – Tuesday 4</a:t>
            </a:r>
            <a:r>
              <a:rPr lang="en-GB" b="1" baseline="30000" dirty="0" smtClean="0"/>
              <a:t>th</a:t>
            </a:r>
            <a:r>
              <a:rPr lang="en-GB" b="1" dirty="0" smtClean="0"/>
              <a:t> December</a:t>
            </a:r>
          </a:p>
          <a:p>
            <a:endParaRPr lang="en-GB" b="1" dirty="0"/>
          </a:p>
          <a:p>
            <a:r>
              <a:rPr lang="en-GB" b="1" dirty="0" smtClean="0"/>
              <a:t>Tracking Reports			S5/6 – Issued 4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</a:t>
            </a:r>
          </a:p>
          <a:p>
            <a:r>
              <a:rPr lang="en-GB" b="1" dirty="0"/>
              <a:t>	</a:t>
            </a:r>
            <a:r>
              <a:rPr lang="en-GB" b="1" dirty="0" smtClean="0"/>
              <a:t>			S4 – Issued 11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</a:t>
            </a:r>
          </a:p>
          <a:p>
            <a:endParaRPr lang="en-GB" b="1" dirty="0"/>
          </a:p>
          <a:p>
            <a:r>
              <a:rPr lang="en-GB" b="1" dirty="0" smtClean="0"/>
              <a:t>				S4, 5 &amp; 6 – Due to be issued 7</a:t>
            </a:r>
            <a:r>
              <a:rPr lang="en-GB" b="1" baseline="30000" dirty="0" smtClean="0"/>
              <a:t>th</a:t>
            </a:r>
            <a:r>
              <a:rPr lang="en-GB" b="1" dirty="0" smtClean="0"/>
              <a:t> February</a:t>
            </a:r>
          </a:p>
          <a:p>
            <a:r>
              <a:rPr lang="en-GB" b="1" dirty="0"/>
              <a:t>	</a:t>
            </a:r>
            <a:r>
              <a:rPr lang="en-GB" b="1" dirty="0" smtClean="0"/>
              <a:t>			S4, 5 &amp; 6 – Due to be issued 28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</a:t>
            </a:r>
          </a:p>
          <a:p>
            <a:endParaRPr lang="en-GB" b="1" dirty="0"/>
          </a:p>
          <a:p>
            <a:r>
              <a:rPr lang="en-GB" b="1" dirty="0" smtClean="0"/>
              <a:t>Assessment Fortnight	</a:t>
            </a:r>
            <a:r>
              <a:rPr lang="en-GB" b="1" dirty="0"/>
              <a:t>	</a:t>
            </a:r>
            <a:r>
              <a:rPr lang="en-GB" b="1" dirty="0" smtClean="0"/>
              <a:t>Begins - Wednesday 9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</a:t>
            </a:r>
          </a:p>
          <a:p>
            <a:r>
              <a:rPr lang="en-GB" b="1" dirty="0"/>
              <a:t>	</a:t>
            </a:r>
            <a:r>
              <a:rPr lang="en-GB" b="1" dirty="0" smtClean="0"/>
              <a:t>			Ends – Wednesday 23</a:t>
            </a:r>
            <a:r>
              <a:rPr lang="en-GB" b="1" baseline="30000" dirty="0" smtClean="0"/>
              <a:t>rd</a:t>
            </a:r>
            <a:r>
              <a:rPr lang="en-GB" b="1" dirty="0" smtClean="0"/>
              <a:t> January</a:t>
            </a:r>
          </a:p>
          <a:p>
            <a:endParaRPr lang="en-GB" b="1" dirty="0"/>
          </a:p>
          <a:p>
            <a:r>
              <a:rPr lang="en-GB" b="1" dirty="0" smtClean="0"/>
              <a:t>Internal Assessments		Throughout February and March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SQA Examinations		Begin – Thursday 25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  <a:r>
              <a:rPr lang="en-GB" sz="1400" b="1" dirty="0"/>
              <a:t>	</a:t>
            </a:r>
            <a:r>
              <a:rPr lang="en-GB" sz="1400" b="1" dirty="0" smtClean="0"/>
              <a:t>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Communication – Key dates to be aware of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364381"/>
            <a:ext cx="117411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No longer form part of overall award for Higher or National 5</a:t>
            </a:r>
          </a:p>
          <a:p>
            <a:r>
              <a:rPr lang="en-GB" sz="2000" dirty="0" smtClean="0"/>
              <a:t>Why is this a benefit?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Doesn’t form a barrier to children sitting a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Reduces pupil work load at points in the year</a:t>
            </a:r>
          </a:p>
          <a:p>
            <a:endParaRPr lang="en-GB" sz="2000" b="1" dirty="0"/>
          </a:p>
          <a:p>
            <a:r>
              <a:rPr lang="en-GB" sz="2000" b="1" dirty="0" smtClean="0"/>
              <a:t>Some departments still complete some unit assessments</a:t>
            </a:r>
          </a:p>
          <a:p>
            <a:r>
              <a:rPr lang="en-GB" sz="2000" dirty="0" smtClean="0"/>
              <a:t>Why would they do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Supports tracking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Can be used as stand alone accreditation where overall course award is unlikely</a:t>
            </a:r>
          </a:p>
          <a:p>
            <a:endParaRPr lang="en-GB" sz="2000" b="1" dirty="0"/>
          </a:p>
          <a:p>
            <a:r>
              <a:rPr lang="en-GB" sz="2000" b="1" dirty="0" smtClean="0"/>
              <a:t>National 3 and 4 still assessed using unit assessments (no exam)	</a:t>
            </a:r>
            <a:r>
              <a:rPr lang="en-GB" sz="1400" b="1" dirty="0" smtClean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Unit Assessments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8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364381"/>
            <a:ext cx="117411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Why bother? No Appeals only results service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Practice for final exam (Particularly for S4 first time)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Length of exam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In Exam environment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Under exam conditions (invigilation team)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Another strategy for gathering evidence of attainment (tracking information)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Possibility of being used if candidate is unable to sit exam (Exceptional Circumstances)</a:t>
            </a:r>
          </a:p>
          <a:p>
            <a:r>
              <a:rPr lang="en-GB" sz="2000" b="1" dirty="0" smtClean="0"/>
              <a:t>	</a:t>
            </a:r>
            <a:r>
              <a:rPr lang="en-GB" sz="1400" b="1" dirty="0" smtClean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Assessment Fortnight (9</a:t>
            </a:r>
            <a:r>
              <a:rPr lang="en-GB" sz="3000" b="1" baseline="30000" dirty="0" smtClean="0"/>
              <a:t>th</a:t>
            </a:r>
            <a:r>
              <a:rPr lang="en-GB" sz="3000" b="1" dirty="0" smtClean="0"/>
              <a:t> to 23</a:t>
            </a:r>
            <a:r>
              <a:rPr lang="en-GB" sz="3000" b="1" baseline="30000" dirty="0" smtClean="0"/>
              <a:t>rd</a:t>
            </a:r>
            <a:r>
              <a:rPr lang="en-GB" sz="3000" b="1" dirty="0" smtClean="0"/>
              <a:t> January)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4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1908272"/>
            <a:ext cx="117411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Advanced Higher </a:t>
            </a:r>
          </a:p>
          <a:p>
            <a:r>
              <a:rPr lang="en-GB" sz="2000" dirty="0" smtClean="0"/>
              <a:t>Examination + internal assessments in most subjects + </a:t>
            </a:r>
            <a:r>
              <a:rPr lang="en-GB" sz="2000" dirty="0"/>
              <a:t>u</a:t>
            </a:r>
            <a:r>
              <a:rPr lang="en-GB" sz="2000" dirty="0" smtClean="0"/>
              <a:t>nits assessments</a:t>
            </a:r>
          </a:p>
          <a:p>
            <a:endParaRPr lang="en-GB" sz="2000" b="1" dirty="0" smtClean="0"/>
          </a:p>
          <a:p>
            <a:r>
              <a:rPr lang="en-GB" sz="2000" b="1" u="sng" dirty="0" smtClean="0"/>
              <a:t>Higher </a:t>
            </a:r>
          </a:p>
          <a:p>
            <a:r>
              <a:rPr lang="en-GB" sz="2000" dirty="0" smtClean="0"/>
              <a:t>Examination + </a:t>
            </a:r>
            <a:r>
              <a:rPr lang="en-GB" sz="2000" dirty="0"/>
              <a:t>internal assessments in most </a:t>
            </a:r>
            <a:r>
              <a:rPr lang="en-GB" sz="2000" dirty="0" smtClean="0"/>
              <a:t>subjects</a:t>
            </a:r>
          </a:p>
          <a:p>
            <a:r>
              <a:rPr lang="en-GB" sz="2000" b="1" dirty="0" smtClean="0"/>
              <a:t> </a:t>
            </a:r>
          </a:p>
          <a:p>
            <a:r>
              <a:rPr lang="en-GB" sz="2000" b="1" u="sng" dirty="0" smtClean="0"/>
              <a:t>National 5 </a:t>
            </a:r>
          </a:p>
          <a:p>
            <a:r>
              <a:rPr lang="en-GB" sz="2000" dirty="0" smtClean="0"/>
              <a:t>Examination + </a:t>
            </a:r>
            <a:r>
              <a:rPr lang="en-GB" sz="2000" dirty="0"/>
              <a:t>internal assessments in most </a:t>
            </a:r>
            <a:r>
              <a:rPr lang="en-GB" sz="2000" dirty="0" smtClean="0"/>
              <a:t>subjects</a:t>
            </a:r>
          </a:p>
          <a:p>
            <a:endParaRPr lang="en-GB" sz="2000" b="1" dirty="0" smtClean="0"/>
          </a:p>
          <a:p>
            <a:r>
              <a:rPr lang="en-GB" sz="2000" b="1" u="sng" dirty="0" smtClean="0"/>
              <a:t>National 4</a:t>
            </a:r>
          </a:p>
          <a:p>
            <a:r>
              <a:rPr lang="en-GB" sz="2000" dirty="0"/>
              <a:t>Completion of units (internally </a:t>
            </a:r>
            <a:r>
              <a:rPr lang="en-GB" sz="2000" dirty="0" smtClean="0"/>
              <a:t>assessed)</a:t>
            </a:r>
          </a:p>
          <a:p>
            <a:endParaRPr lang="en-GB" sz="2000" b="1" dirty="0" smtClean="0"/>
          </a:p>
          <a:p>
            <a:r>
              <a:rPr lang="en-GB" sz="2000" b="1" u="sng" dirty="0" smtClean="0"/>
              <a:t>National 3</a:t>
            </a:r>
          </a:p>
          <a:p>
            <a:r>
              <a:rPr lang="en-GB" sz="2000" dirty="0"/>
              <a:t>Completion of units (internally assessed</a:t>
            </a:r>
            <a:r>
              <a:rPr lang="en-GB" sz="2000" dirty="0" smtClean="0"/>
              <a:t>)</a:t>
            </a:r>
          </a:p>
          <a:p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SQA Assessments of levels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7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0179" t="12381" r="22723" b="5000"/>
          <a:stretch/>
        </p:blipFill>
        <p:spPr>
          <a:xfrm>
            <a:off x="800099" y="690336"/>
            <a:ext cx="8180615" cy="566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0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349144"/>
            <a:ext cx="11741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All examination papers marked externally by the SQA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Some internal assessments sent to SQA for external marking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Some internal assessments marked internally by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N3 and N4 units marked internally by school</a:t>
            </a:r>
          </a:p>
          <a:p>
            <a:endParaRPr lang="en-GB" sz="2000" b="1" dirty="0"/>
          </a:p>
          <a:p>
            <a:endParaRPr lang="en-GB" sz="2000" b="1" dirty="0" smtClean="0"/>
          </a:p>
          <a:p>
            <a:r>
              <a:rPr lang="en-GB" sz="2000" b="1" dirty="0" smtClean="0"/>
              <a:t>All internally marked materials subject to external verification by SQA (check on marks and marking methods)</a:t>
            </a:r>
            <a:endParaRPr lang="en-GB" sz="2000" b="1" dirty="0"/>
          </a:p>
          <a:p>
            <a:r>
              <a:rPr lang="en-GB" sz="2000" b="1" dirty="0" smtClean="0"/>
              <a:t>	</a:t>
            </a:r>
            <a:r>
              <a:rPr lang="en-GB" sz="1400" b="1" dirty="0" smtClean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Marking of materials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1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23156"/>
            <a:ext cx="12192000" cy="1015148"/>
            <a:chOff x="0" y="-1"/>
            <a:chExt cx="12192000" cy="101514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4155" y="0"/>
              <a:ext cx="5967845" cy="10151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0"/>
              <a:ext cx="11149445" cy="1015147"/>
            </a:xfrm>
            <a:prstGeom prst="rect">
              <a:avLst/>
            </a:prstGeom>
            <a:solidFill>
              <a:srgbClr val="4580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95"/>
            <a:stretch/>
          </p:blipFill>
          <p:spPr>
            <a:xfrm>
              <a:off x="1" y="-1"/>
              <a:ext cx="4935682" cy="10151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17500" y="2349144"/>
            <a:ext cx="11741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Grade A to D regarded as a pass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Advanced Higher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Higher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National 5</a:t>
            </a:r>
          </a:p>
          <a:p>
            <a:endParaRPr lang="en-GB" sz="2000" b="1" dirty="0"/>
          </a:p>
          <a:p>
            <a:r>
              <a:rPr lang="en-GB" sz="2000" b="1" dirty="0" smtClean="0"/>
              <a:t>Pass or Fail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National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National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r>
              <a:rPr lang="en-GB" sz="2000" b="1" dirty="0" smtClean="0"/>
              <a:t>If fail at N3 and N4 not recorded on certificate</a:t>
            </a:r>
          </a:p>
          <a:p>
            <a:r>
              <a:rPr lang="en-GB" sz="2000" b="1" dirty="0" smtClean="0"/>
              <a:t>If fail at Ad H, H or N5 (generally less than 40%) not recorded on certificate</a:t>
            </a:r>
            <a:endParaRPr lang="en-GB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3969" y="1296289"/>
            <a:ext cx="98282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/>
              <a:t>Grades</a:t>
            </a:r>
            <a:endParaRPr lang="en-GB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54C6-0C41-4444-8494-0BDA523DCBC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9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747</Words>
  <Application>Microsoft Office PowerPoint</Application>
  <PresentationFormat>Widescreen</PresentationFormat>
  <Paragraphs>186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Alan Cooper</cp:lastModifiedBy>
  <cp:revision>196</cp:revision>
  <cp:lastPrinted>2018-11-28T07:28:27Z</cp:lastPrinted>
  <dcterms:created xsi:type="dcterms:W3CDTF">2016-08-14T18:21:03Z</dcterms:created>
  <dcterms:modified xsi:type="dcterms:W3CDTF">2018-12-03T13:59:39Z</dcterms:modified>
</cp:coreProperties>
</file>