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4" r:id="rId1"/>
  </p:sldMasterIdLst>
  <p:handoutMasterIdLst>
    <p:handoutMasterId r:id="rId18"/>
  </p:handoutMasterIdLst>
  <p:sldIdLst>
    <p:sldId id="256" r:id="rId2"/>
    <p:sldId id="257" r:id="rId3"/>
    <p:sldId id="258" r:id="rId4"/>
    <p:sldId id="267" r:id="rId5"/>
    <p:sldId id="271" r:id="rId6"/>
    <p:sldId id="259" r:id="rId7"/>
    <p:sldId id="260" r:id="rId8"/>
    <p:sldId id="261" r:id="rId9"/>
    <p:sldId id="262" r:id="rId10"/>
    <p:sldId id="263" r:id="rId11"/>
    <p:sldId id="264" r:id="rId12"/>
    <p:sldId id="272" r:id="rId13"/>
    <p:sldId id="268" r:id="rId14"/>
    <p:sldId id="273" r:id="rId15"/>
    <p:sldId id="274" r:id="rId16"/>
    <p:sldId id="270" r:id="rId17"/>
  </p:sldIdLst>
  <p:sldSz cx="12192000" cy="6858000"/>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2" d="100"/>
          <a:sy n="42" d="100"/>
        </p:scale>
        <p:origin x="60"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2EE71290-413F-4611-9766-13025F310005}" type="datetimeFigureOut">
              <a:rPr lang="en-GB" smtClean="0"/>
              <a:t>17/03/2020</a:t>
            </a:fld>
            <a:endParaRPr lang="en-GB"/>
          </a:p>
        </p:txBody>
      </p:sp>
      <p:sp>
        <p:nvSpPr>
          <p:cNvPr id="4" name="Footer Placehold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BDC57EA6-9676-4F97-802B-72A830CEC281}" type="slidenum">
              <a:rPr lang="en-GB" smtClean="0"/>
              <a:t>‹#›</a:t>
            </a:fld>
            <a:endParaRPr lang="en-GB"/>
          </a:p>
        </p:txBody>
      </p:sp>
    </p:spTree>
    <p:extLst>
      <p:ext uri="{BB962C8B-B14F-4D97-AF65-F5344CB8AC3E}">
        <p14:creationId xmlns:p14="http://schemas.microsoft.com/office/powerpoint/2010/main" val="1366029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DA51639-B2D6-4652-B8C3-1B4C224A7BAF}" type="datetimeFigureOut">
              <a:rPr lang="en-US" smtClean="0"/>
              <a:t>3/17/2020</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561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7691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675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792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180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2684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426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475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03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988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B334A90-EB03-42F3-8859-2C2B2724C058}" type="datetimeFigureOut">
              <a:rPr lang="en-US" smtClean="0"/>
              <a:t>3/17/2020</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70306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BC48EC7-AF6A-48D3-8284-14BACBEBDD84}" type="datetimeFigureOut">
              <a:rPr lang="en-US" smtClean="0"/>
              <a:t>3/17/2020</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2460131"/>
      </p:ext>
    </p:extLst>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600" dirty="0" smtClean="0"/>
              <a:t>The Bike</a:t>
            </a:r>
            <a:endParaRPr lang="en-GB" sz="6600" dirty="0"/>
          </a:p>
        </p:txBody>
      </p:sp>
      <p:sp>
        <p:nvSpPr>
          <p:cNvPr id="3" name="Subtitle 2"/>
          <p:cNvSpPr>
            <a:spLocks noGrp="1"/>
          </p:cNvSpPr>
          <p:nvPr>
            <p:ph type="subTitle" idx="1"/>
          </p:nvPr>
        </p:nvSpPr>
        <p:spPr>
          <a:xfrm>
            <a:off x="845312" y="4219576"/>
            <a:ext cx="9228201" cy="1645920"/>
          </a:xfrm>
        </p:spPr>
        <p:txBody>
          <a:bodyPr>
            <a:normAutofit/>
          </a:bodyPr>
          <a:lstStyle/>
          <a:p>
            <a:r>
              <a:rPr lang="en-GB" sz="2800" dirty="0" smtClean="0"/>
              <a:t>Fred Urquhart</a:t>
            </a:r>
            <a:endParaRPr lang="en-GB" sz="2800" dirty="0"/>
          </a:p>
        </p:txBody>
      </p:sp>
      <p:pic>
        <p:nvPicPr>
          <p:cNvPr id="4" name="Picture 3"/>
          <p:cNvPicPr>
            <a:picLocks noChangeAspect="1"/>
          </p:cNvPicPr>
          <p:nvPr/>
        </p:nvPicPr>
        <p:blipFill>
          <a:blip r:embed="rId2"/>
          <a:stretch>
            <a:fillRect/>
          </a:stretch>
        </p:blipFill>
        <p:spPr>
          <a:xfrm>
            <a:off x="8596272" y="4607398"/>
            <a:ext cx="2954482" cy="1786207"/>
          </a:xfrm>
          <a:prstGeom prst="rect">
            <a:avLst/>
          </a:prstGeom>
        </p:spPr>
      </p:pic>
    </p:spTree>
    <p:extLst>
      <p:ext uri="{BB962C8B-B14F-4D97-AF65-F5344CB8AC3E}">
        <p14:creationId xmlns:p14="http://schemas.microsoft.com/office/powerpoint/2010/main" val="2414419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Climax	</a:t>
            </a:r>
            <a:endParaRPr lang="en-GB" dirty="0"/>
          </a:p>
        </p:txBody>
      </p:sp>
      <p:sp>
        <p:nvSpPr>
          <p:cNvPr id="3" name="Content Placeholder 2"/>
          <p:cNvSpPr>
            <a:spLocks noGrp="1"/>
          </p:cNvSpPr>
          <p:nvPr>
            <p:ph idx="1"/>
          </p:nvPr>
        </p:nvSpPr>
        <p:spPr/>
        <p:txBody>
          <a:bodyPr>
            <a:normAutofit/>
          </a:bodyPr>
          <a:lstStyle/>
          <a:p>
            <a:endParaRPr lang="en-GB" sz="2400" b="1" dirty="0"/>
          </a:p>
          <a:p>
            <a:pPr>
              <a:buFont typeface="Courier New" panose="02070309020205020404" pitchFamily="49" charset="0"/>
              <a:buChar char="o"/>
            </a:pPr>
            <a:r>
              <a:rPr lang="en-GB" sz="2800" dirty="0" smtClean="0"/>
              <a:t>"</a:t>
            </a:r>
            <a:r>
              <a:rPr lang="en-GB" sz="2800" dirty="0"/>
              <a:t>cat" story</a:t>
            </a:r>
          </a:p>
          <a:p>
            <a:pPr>
              <a:buFont typeface="Courier New" panose="02070309020205020404" pitchFamily="49" charset="0"/>
              <a:buChar char="o"/>
            </a:pPr>
            <a:r>
              <a:rPr lang="en-GB" sz="2800" dirty="0" smtClean="0"/>
              <a:t>Charlie </a:t>
            </a:r>
            <a:r>
              <a:rPr lang="en-GB" sz="2800" dirty="0"/>
              <a:t>destroys bike</a:t>
            </a:r>
          </a:p>
          <a:p>
            <a:pPr>
              <a:buFont typeface="Courier New" panose="02070309020205020404" pitchFamily="49" charset="0"/>
              <a:buChar char="o"/>
            </a:pPr>
            <a:r>
              <a:rPr lang="en-GB" sz="2800" dirty="0" smtClean="0"/>
              <a:t>his </a:t>
            </a:r>
            <a:r>
              <a:rPr lang="en-GB" sz="2800" dirty="0"/>
              <a:t>dismissal of her feelings at end</a:t>
            </a:r>
          </a:p>
          <a:p>
            <a:pPr>
              <a:buFont typeface="Courier New" panose="02070309020205020404" pitchFamily="49" charset="0"/>
              <a:buChar char="o"/>
            </a:pPr>
            <a:r>
              <a:rPr lang="en-GB" sz="2800" dirty="0" smtClean="0"/>
              <a:t>Annie's </a:t>
            </a:r>
            <a:r>
              <a:rPr lang="en-GB" sz="2800" dirty="0"/>
              <a:t>disillusionment</a:t>
            </a:r>
          </a:p>
        </p:txBody>
      </p:sp>
    </p:spTree>
    <p:extLst>
      <p:ext uri="{BB962C8B-B14F-4D97-AF65-F5344CB8AC3E}">
        <p14:creationId xmlns:p14="http://schemas.microsoft.com/office/powerpoint/2010/main" val="333326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4" y="423333"/>
            <a:ext cx="10772775" cy="1100667"/>
          </a:xfrm>
        </p:spPr>
        <p:txBody>
          <a:bodyPr/>
          <a:lstStyle/>
          <a:p>
            <a:r>
              <a:rPr lang="en-GB" dirty="0" smtClean="0"/>
              <a:t>Conclusion</a:t>
            </a:r>
            <a:endParaRPr lang="en-GB" dirty="0"/>
          </a:p>
        </p:txBody>
      </p:sp>
      <p:sp>
        <p:nvSpPr>
          <p:cNvPr id="3" name="Content Placeholder 2"/>
          <p:cNvSpPr>
            <a:spLocks noGrp="1"/>
          </p:cNvSpPr>
          <p:nvPr>
            <p:ph idx="1"/>
          </p:nvPr>
        </p:nvSpPr>
        <p:spPr>
          <a:xfrm>
            <a:off x="241300" y="1524000"/>
            <a:ext cx="11772900" cy="5080000"/>
          </a:xfrm>
        </p:spPr>
        <p:txBody>
          <a:bodyPr>
            <a:normAutofit/>
          </a:bodyPr>
          <a:lstStyle/>
          <a:p>
            <a:pPr>
              <a:buFont typeface="Courier New" panose="02070309020205020404" pitchFamily="49" charset="0"/>
              <a:buChar char="o"/>
            </a:pPr>
            <a:r>
              <a:rPr lang="en-GB" sz="2400" dirty="0"/>
              <a:t>Signal that this is your concluding paragraph by writing something like, 'In </a:t>
            </a:r>
            <a:r>
              <a:rPr lang="en-GB" sz="2400" dirty="0" smtClean="0"/>
              <a:t>conclusion</a:t>
            </a:r>
            <a:r>
              <a:rPr lang="en-GB" sz="2400" dirty="0"/>
              <a:t>', 'To conclude' or 'Therefore'.  </a:t>
            </a:r>
            <a:endParaRPr lang="en-GB" sz="2400" dirty="0" smtClean="0"/>
          </a:p>
          <a:p>
            <a:pPr>
              <a:buFont typeface="Courier New" panose="02070309020205020404" pitchFamily="49" charset="0"/>
              <a:buChar char="o"/>
            </a:pPr>
            <a:r>
              <a:rPr lang="en-GB" sz="2400" dirty="0" smtClean="0"/>
              <a:t>You </a:t>
            </a:r>
            <a:r>
              <a:rPr lang="en-GB" sz="2400" dirty="0"/>
              <a:t>should then state the title, author and make reference to the question (like you did in your intro). </a:t>
            </a:r>
            <a:endParaRPr lang="en-GB" sz="2400" dirty="0" smtClean="0"/>
          </a:p>
          <a:p>
            <a:pPr>
              <a:buFont typeface="Courier New" panose="02070309020205020404" pitchFamily="49" charset="0"/>
              <a:buChar char="o"/>
            </a:pPr>
            <a:r>
              <a:rPr lang="en-GB" sz="2400" dirty="0" smtClean="0"/>
              <a:t>In </a:t>
            </a:r>
            <a:r>
              <a:rPr lang="en-GB" sz="2400" dirty="0"/>
              <a:t>the concluding paragraph, you </a:t>
            </a:r>
            <a:r>
              <a:rPr lang="en-GB" sz="2400" dirty="0" smtClean="0"/>
              <a:t>should </a:t>
            </a:r>
            <a:r>
              <a:rPr lang="en-GB" sz="2400" dirty="0"/>
              <a:t>sum up the main points you have made in your essay. Look through </a:t>
            </a:r>
            <a:r>
              <a:rPr lang="en-GB" sz="2400" dirty="0" smtClean="0"/>
              <a:t>your </a:t>
            </a:r>
            <a:r>
              <a:rPr lang="en-GB" sz="2400" dirty="0"/>
              <a:t>paragraphs and check the subject of each -  i.e. characterisation, </a:t>
            </a:r>
            <a:r>
              <a:rPr lang="en-GB" sz="2400" dirty="0" smtClean="0"/>
              <a:t>symbolism </a:t>
            </a:r>
            <a:r>
              <a:rPr lang="en-GB" sz="2400" dirty="0"/>
              <a:t>and climax. Now link this again with the question - sympathy for </a:t>
            </a:r>
            <a:r>
              <a:rPr lang="en-GB" sz="2400" dirty="0" smtClean="0"/>
              <a:t>Annie</a:t>
            </a:r>
            <a:r>
              <a:rPr lang="en-GB" sz="2400" dirty="0"/>
              <a:t>.  </a:t>
            </a:r>
            <a:endParaRPr lang="en-GB" sz="2400" dirty="0" smtClean="0"/>
          </a:p>
          <a:p>
            <a:pPr>
              <a:buFont typeface="Courier New" panose="02070309020205020404" pitchFamily="49" charset="0"/>
              <a:buChar char="o"/>
            </a:pPr>
            <a:r>
              <a:rPr lang="en-GB" sz="2400" dirty="0" smtClean="0"/>
              <a:t>Say </a:t>
            </a:r>
            <a:r>
              <a:rPr lang="en-GB" sz="2400" dirty="0"/>
              <a:t>that you have shown that the above three devices of fiction </a:t>
            </a:r>
            <a:r>
              <a:rPr lang="en-GB" sz="2400" dirty="0" smtClean="0"/>
              <a:t>created </a:t>
            </a:r>
            <a:r>
              <a:rPr lang="en-GB" sz="2400" dirty="0"/>
              <a:t>sympathy for Annie.  </a:t>
            </a:r>
            <a:endParaRPr lang="en-GB" sz="2400" dirty="0" smtClean="0"/>
          </a:p>
          <a:p>
            <a:pPr>
              <a:buFont typeface="Courier New" panose="02070309020205020404" pitchFamily="49" charset="0"/>
              <a:buChar char="o"/>
            </a:pPr>
            <a:r>
              <a:rPr lang="en-GB" sz="2400" dirty="0" smtClean="0"/>
              <a:t>Finally</a:t>
            </a:r>
            <a:r>
              <a:rPr lang="en-GB" sz="2400" dirty="0"/>
              <a:t>, give your personal response to the </a:t>
            </a:r>
            <a:r>
              <a:rPr lang="en-GB" sz="2400" dirty="0" smtClean="0"/>
              <a:t>experience </a:t>
            </a:r>
            <a:r>
              <a:rPr lang="en-GB" sz="2400" dirty="0"/>
              <a:t>described in the story. What did it make you think/feel more </a:t>
            </a:r>
            <a:r>
              <a:rPr lang="en-GB" sz="2400" dirty="0" smtClean="0"/>
              <a:t>deeply </a:t>
            </a:r>
            <a:r>
              <a:rPr lang="en-GB" sz="2400" dirty="0"/>
              <a:t>about?</a:t>
            </a:r>
          </a:p>
        </p:txBody>
      </p:sp>
    </p:spTree>
    <p:extLst>
      <p:ext uri="{BB962C8B-B14F-4D97-AF65-F5344CB8AC3E}">
        <p14:creationId xmlns:p14="http://schemas.microsoft.com/office/powerpoint/2010/main" val="8282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Sentences</a:t>
            </a:r>
            <a:endParaRPr lang="en-GB" dirty="0"/>
          </a:p>
        </p:txBody>
      </p:sp>
      <p:sp>
        <p:nvSpPr>
          <p:cNvPr id="3" name="Content Placeholder 2"/>
          <p:cNvSpPr>
            <a:spLocks noGrp="1"/>
          </p:cNvSpPr>
          <p:nvPr>
            <p:ph idx="1"/>
          </p:nvPr>
        </p:nvSpPr>
        <p:spPr>
          <a:xfrm>
            <a:off x="228600" y="1739900"/>
            <a:ext cx="11734800" cy="4927600"/>
          </a:xfrm>
        </p:spPr>
        <p:txBody>
          <a:bodyPr>
            <a:normAutofit fontScale="70000" lnSpcReduction="20000"/>
          </a:bodyPr>
          <a:lstStyle/>
          <a:p>
            <a:pPr>
              <a:lnSpc>
                <a:spcPct val="120000"/>
              </a:lnSpc>
            </a:pPr>
            <a:r>
              <a:rPr lang="en-US" sz="3300" dirty="0"/>
              <a:t>Remember that topic sentences should refer to the question </a:t>
            </a:r>
            <a:r>
              <a:rPr lang="en-US" sz="3300" u="sng" dirty="0"/>
              <a:t>and</a:t>
            </a:r>
            <a:r>
              <a:rPr lang="en-US" sz="3300" dirty="0"/>
              <a:t> introduce the topic of the paragraph. It is also advisable to vary your expression.  Study the following examples and try to make up similar sentences of your own for this essay.</a:t>
            </a:r>
            <a:endParaRPr lang="en-GB" sz="3300" dirty="0"/>
          </a:p>
          <a:p>
            <a:pPr marL="0" indent="0">
              <a:buNone/>
            </a:pPr>
            <a:endParaRPr lang="en-GB" b="1" u="sng" dirty="0"/>
          </a:p>
          <a:p>
            <a:pPr>
              <a:lnSpc>
                <a:spcPct val="120000"/>
              </a:lnSpc>
              <a:spcBef>
                <a:spcPts val="0"/>
              </a:spcBef>
              <a:buFont typeface="Courier New" panose="02070309020205020404" pitchFamily="49" charset="0"/>
              <a:buChar char="o"/>
            </a:pPr>
            <a:r>
              <a:rPr lang="en-GB" sz="3300" b="1" dirty="0" smtClean="0"/>
              <a:t>Urquart successfully created </a:t>
            </a:r>
            <a:r>
              <a:rPr lang="en-GB" sz="3300" b="1" dirty="0"/>
              <a:t>sympathy for Annie through the plot of the story.</a:t>
            </a:r>
          </a:p>
          <a:p>
            <a:pPr>
              <a:lnSpc>
                <a:spcPct val="120000"/>
              </a:lnSpc>
              <a:spcBef>
                <a:spcPts val="0"/>
              </a:spcBef>
              <a:buFont typeface="Courier New" panose="02070309020205020404" pitchFamily="49" charset="0"/>
              <a:buChar char="o"/>
            </a:pPr>
            <a:r>
              <a:rPr lang="en-GB" sz="3300" b="1" dirty="0"/>
              <a:t>Through the </a:t>
            </a:r>
            <a:r>
              <a:rPr lang="en-GB" sz="3300" b="1" dirty="0" smtClean="0"/>
              <a:t>characterisation </a:t>
            </a:r>
            <a:r>
              <a:rPr lang="en-GB" sz="3300" b="1" dirty="0"/>
              <a:t>of Annie, the author created </a:t>
            </a:r>
            <a:r>
              <a:rPr lang="en-GB" sz="3300" b="1" dirty="0" smtClean="0"/>
              <a:t>sympathy </a:t>
            </a:r>
            <a:r>
              <a:rPr lang="en-GB" sz="3300" b="1" dirty="0"/>
              <a:t>for her </a:t>
            </a:r>
            <a:r>
              <a:rPr lang="en-GB" sz="3300" b="1" dirty="0" smtClean="0"/>
              <a:t>situation</a:t>
            </a:r>
            <a:r>
              <a:rPr lang="en-GB" sz="3300" b="1" dirty="0"/>
              <a:t>.</a:t>
            </a:r>
          </a:p>
          <a:p>
            <a:pPr>
              <a:lnSpc>
                <a:spcPct val="120000"/>
              </a:lnSpc>
              <a:spcBef>
                <a:spcPts val="0"/>
              </a:spcBef>
              <a:buFont typeface="Courier New" panose="02070309020205020404" pitchFamily="49" charset="0"/>
              <a:buChar char="o"/>
            </a:pPr>
            <a:r>
              <a:rPr lang="en-GB" sz="3300" b="1" dirty="0" smtClean="0"/>
              <a:t>The </a:t>
            </a:r>
            <a:r>
              <a:rPr lang="en-GB" sz="3300" b="1" dirty="0"/>
              <a:t>author created sympathy for Annie through the </a:t>
            </a:r>
            <a:r>
              <a:rPr lang="en-GB" sz="3300" b="1" dirty="0" smtClean="0"/>
              <a:t>characterisation </a:t>
            </a:r>
            <a:r>
              <a:rPr lang="en-GB" sz="3300" b="1" dirty="0"/>
              <a:t>of Charlie</a:t>
            </a:r>
            <a:r>
              <a:rPr lang="en-GB" sz="3300" b="1" dirty="0" smtClean="0"/>
              <a:t>.</a:t>
            </a:r>
            <a:endParaRPr lang="en-GB" sz="3300" b="1" dirty="0"/>
          </a:p>
          <a:p>
            <a:pPr>
              <a:lnSpc>
                <a:spcPct val="120000"/>
              </a:lnSpc>
              <a:spcBef>
                <a:spcPts val="0"/>
              </a:spcBef>
              <a:buFont typeface="Courier New" panose="02070309020205020404" pitchFamily="49" charset="0"/>
              <a:buChar char="o"/>
            </a:pPr>
            <a:r>
              <a:rPr lang="en-GB" sz="3300" b="1" dirty="0" smtClean="0"/>
              <a:t>Sympathy </a:t>
            </a:r>
            <a:r>
              <a:rPr lang="en-GB" sz="3300" b="1" dirty="0"/>
              <a:t>was also evoked for Annie through symbolism</a:t>
            </a:r>
            <a:r>
              <a:rPr lang="en-GB" sz="3300" b="1" dirty="0" smtClean="0"/>
              <a:t>.</a:t>
            </a:r>
          </a:p>
          <a:p>
            <a:pPr>
              <a:lnSpc>
                <a:spcPct val="120000"/>
              </a:lnSpc>
              <a:spcBef>
                <a:spcPts val="0"/>
              </a:spcBef>
              <a:buFont typeface="Courier New" panose="02070309020205020404" pitchFamily="49" charset="0"/>
              <a:buChar char="o"/>
            </a:pPr>
            <a:r>
              <a:rPr lang="en-GB" sz="3300" b="1" dirty="0"/>
              <a:t>The climax of the story is significant in evoking sympathy for Annie.</a:t>
            </a:r>
          </a:p>
          <a:p>
            <a:endParaRPr lang="en-GB" sz="3600" b="1" dirty="0"/>
          </a:p>
          <a:p>
            <a:endParaRPr lang="en-GB" dirty="0"/>
          </a:p>
        </p:txBody>
      </p:sp>
    </p:spTree>
    <p:extLst>
      <p:ext uri="{BB962C8B-B14F-4D97-AF65-F5344CB8AC3E}">
        <p14:creationId xmlns:p14="http://schemas.microsoft.com/office/powerpoint/2010/main" val="412475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464794"/>
            <a:ext cx="10058400" cy="1371600"/>
          </a:xfrm>
        </p:spPr>
        <p:txBody>
          <a:bodyPr/>
          <a:lstStyle/>
          <a:p>
            <a:r>
              <a:rPr lang="en-GB" dirty="0" smtClean="0"/>
              <a:t>Using SQAR</a:t>
            </a:r>
            <a:endParaRPr lang="en-GB" dirty="0"/>
          </a:p>
        </p:txBody>
      </p:sp>
      <p:sp>
        <p:nvSpPr>
          <p:cNvPr id="3" name="Content Placeholder 2"/>
          <p:cNvSpPr>
            <a:spLocks noGrp="1"/>
          </p:cNvSpPr>
          <p:nvPr>
            <p:ph idx="1"/>
          </p:nvPr>
        </p:nvSpPr>
        <p:spPr>
          <a:xfrm>
            <a:off x="279400" y="1587500"/>
            <a:ext cx="11633200" cy="5105400"/>
          </a:xfrm>
        </p:spPr>
        <p:txBody>
          <a:bodyPr>
            <a:noAutofit/>
          </a:bodyPr>
          <a:lstStyle/>
          <a:p>
            <a:r>
              <a:rPr lang="en-GB" sz="2400" dirty="0" smtClean="0"/>
              <a:t>In the last essay you did on ‘The Bike’, many of you did not use SQAR properly and this is an issue you must tackle in this second essay:</a:t>
            </a:r>
          </a:p>
          <a:p>
            <a:pPr>
              <a:buFont typeface="Wingdings" panose="05000000000000000000" pitchFamily="2" charset="2"/>
              <a:buChar char="Ø"/>
            </a:pPr>
            <a:r>
              <a:rPr lang="en-GB" sz="2400" dirty="0" smtClean="0"/>
              <a:t>Ensure you have a proper, full statement which is put into </a:t>
            </a:r>
            <a:r>
              <a:rPr lang="en-GB" sz="2400" u="sng" dirty="0" smtClean="0"/>
              <a:t>context</a:t>
            </a:r>
            <a:r>
              <a:rPr lang="en-GB" sz="2400" dirty="0" smtClean="0"/>
              <a:t> before you quote. Do not begin a sentence with a quote.</a:t>
            </a:r>
          </a:p>
          <a:p>
            <a:pPr>
              <a:buFont typeface="Wingdings" panose="05000000000000000000" pitchFamily="2" charset="2"/>
              <a:buChar char="Ø"/>
            </a:pPr>
            <a:r>
              <a:rPr lang="en-GB" sz="2400" dirty="0" smtClean="0"/>
              <a:t>Your quote should support your statement.</a:t>
            </a:r>
          </a:p>
          <a:p>
            <a:pPr>
              <a:buFont typeface="Wingdings" panose="05000000000000000000" pitchFamily="2" charset="2"/>
              <a:buChar char="Ø"/>
            </a:pPr>
            <a:r>
              <a:rPr lang="en-GB" sz="2400" dirty="0" smtClean="0"/>
              <a:t>FULLY analyse the quote and SHOW how this helps to increase our sympathy for Annie. </a:t>
            </a:r>
            <a:r>
              <a:rPr lang="en-US" sz="2400" dirty="0" smtClean="0"/>
              <a:t> </a:t>
            </a:r>
            <a:r>
              <a:rPr lang="en-US" sz="2400" dirty="0"/>
              <a:t>A</a:t>
            </a:r>
            <a:r>
              <a:rPr lang="en-US" sz="2400" dirty="0" smtClean="0"/>
              <a:t>nalyse the connotations </a:t>
            </a:r>
            <a:r>
              <a:rPr lang="en-US" sz="2400" dirty="0"/>
              <a:t>of certain words, sentence </a:t>
            </a:r>
            <a:r>
              <a:rPr lang="en-US" sz="2400" dirty="0" smtClean="0"/>
              <a:t>structures, </a:t>
            </a:r>
            <a:r>
              <a:rPr lang="en-US" sz="2400" dirty="0"/>
              <a:t>sentence </a:t>
            </a:r>
            <a:r>
              <a:rPr lang="en-US" sz="2400" dirty="0" smtClean="0"/>
              <a:t>types…) What does the quote suggest about Annie which </a:t>
            </a:r>
            <a:r>
              <a:rPr lang="en-US" sz="2400" dirty="0"/>
              <a:t>would encourage the reader to </a:t>
            </a:r>
            <a:r>
              <a:rPr lang="en-US" sz="2400" dirty="0" smtClean="0"/>
              <a:t>feel sympathy for her? </a:t>
            </a:r>
            <a:r>
              <a:rPr lang="en-GB" sz="2400" dirty="0" smtClean="0"/>
              <a:t>When referring you must explain HOW the technique you are discussing helps to increase our sympathy of Annie– don’t just say it does!</a:t>
            </a:r>
            <a:endParaRPr lang="en-GB" sz="2400" dirty="0"/>
          </a:p>
        </p:txBody>
      </p:sp>
    </p:spTree>
    <p:extLst>
      <p:ext uri="{BB962C8B-B14F-4D97-AF65-F5344CB8AC3E}">
        <p14:creationId xmlns:p14="http://schemas.microsoft.com/office/powerpoint/2010/main" val="173557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SQAR</a:t>
            </a:r>
            <a:endParaRPr lang="en-GB" dirty="0"/>
          </a:p>
        </p:txBody>
      </p:sp>
      <p:sp>
        <p:nvSpPr>
          <p:cNvPr id="3" name="Content Placeholder 2"/>
          <p:cNvSpPr>
            <a:spLocks noGrp="1"/>
          </p:cNvSpPr>
          <p:nvPr>
            <p:ph idx="1"/>
          </p:nvPr>
        </p:nvSpPr>
        <p:spPr>
          <a:xfrm>
            <a:off x="657224" y="2032000"/>
            <a:ext cx="10753725" cy="4393565"/>
          </a:xfrm>
        </p:spPr>
        <p:txBody>
          <a:bodyPr>
            <a:normAutofit/>
          </a:bodyPr>
          <a:lstStyle/>
          <a:p>
            <a:r>
              <a:rPr lang="en-GB" sz="2800" dirty="0"/>
              <a:t>At this level, it is extremely important that you use </a:t>
            </a:r>
            <a:r>
              <a:rPr lang="en-GB" sz="2800" b="1" dirty="0"/>
              <a:t>SQAR</a:t>
            </a:r>
            <a:r>
              <a:rPr lang="en-GB" sz="2800" dirty="0"/>
              <a:t> to develop your points.  In particular, you must </a:t>
            </a:r>
            <a:r>
              <a:rPr lang="en-GB" sz="2800" b="1" dirty="0"/>
              <a:t>analyse </a:t>
            </a:r>
            <a:r>
              <a:rPr lang="en-GB" sz="2800" dirty="0"/>
              <a:t>and </a:t>
            </a:r>
            <a:r>
              <a:rPr lang="en-GB" sz="2800" b="1" dirty="0"/>
              <a:t>refer </a:t>
            </a:r>
            <a:r>
              <a:rPr lang="en-GB" sz="2800" dirty="0"/>
              <a:t>to the question.  Relevance to the question is your top priority and you must continually </a:t>
            </a:r>
            <a:r>
              <a:rPr lang="en-GB" sz="2800" dirty="0" smtClean="0"/>
              <a:t>emphasise </a:t>
            </a:r>
            <a:r>
              <a:rPr lang="en-GB" sz="2800" dirty="0"/>
              <a:t>how the author's techniques created </a:t>
            </a:r>
            <a:r>
              <a:rPr lang="en-GB" sz="2800" b="1" u="sng" dirty="0"/>
              <a:t>sympathy for Annie</a:t>
            </a:r>
            <a:r>
              <a:rPr lang="en-GB" sz="2800" u="sng" dirty="0"/>
              <a:t>.  While there is not always a need to refer after every quote (as your essay </a:t>
            </a:r>
            <a:r>
              <a:rPr lang="en-GB" sz="2800" u="sng" dirty="0" smtClean="0"/>
              <a:t>would </a:t>
            </a:r>
            <a:r>
              <a:rPr lang="en-GB" sz="2800" u="sng" dirty="0"/>
              <a:t>become repetitive!) you must ensure that you do make reference to </a:t>
            </a:r>
            <a:r>
              <a:rPr lang="en-GB" sz="2800" u="sng" dirty="0" smtClean="0"/>
              <a:t>the </a:t>
            </a:r>
            <a:r>
              <a:rPr lang="en-GB" sz="2800" u="sng" dirty="0"/>
              <a:t>question in both </a:t>
            </a:r>
            <a:r>
              <a:rPr lang="en-GB" sz="2800" b="1" u="sng" dirty="0"/>
              <a:t>your topic sentence and at the end of each paragraph. </a:t>
            </a:r>
            <a:r>
              <a:rPr lang="en-GB" sz="2800" b="1" u="sng" dirty="0" smtClean="0"/>
              <a:t>This </a:t>
            </a:r>
            <a:r>
              <a:rPr lang="en-GB" sz="2800" b="1" u="sng" dirty="0"/>
              <a:t>ensures complete focus on the question.</a:t>
            </a:r>
          </a:p>
          <a:p>
            <a:endParaRPr lang="en-GB" dirty="0"/>
          </a:p>
        </p:txBody>
      </p:sp>
    </p:spTree>
    <p:extLst>
      <p:ext uri="{BB962C8B-B14F-4D97-AF65-F5344CB8AC3E}">
        <p14:creationId xmlns:p14="http://schemas.microsoft.com/office/powerpoint/2010/main" val="3477700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138767"/>
          </a:xfrm>
        </p:spPr>
        <p:txBody>
          <a:bodyPr/>
          <a:lstStyle/>
          <a:p>
            <a:r>
              <a:rPr lang="en-GB" dirty="0" smtClean="0"/>
              <a:t>Using </a:t>
            </a:r>
            <a:r>
              <a:rPr lang="en-GB" dirty="0" smtClean="0">
                <a:solidFill>
                  <a:srgbClr val="FF0000"/>
                </a:solidFill>
              </a:rPr>
              <a:t>S</a:t>
            </a:r>
            <a:r>
              <a:rPr lang="en-GB" dirty="0" smtClean="0">
                <a:solidFill>
                  <a:srgbClr val="00B050"/>
                </a:solidFill>
              </a:rPr>
              <a:t>Q</a:t>
            </a:r>
            <a:r>
              <a:rPr lang="en-GB" dirty="0" smtClean="0">
                <a:solidFill>
                  <a:srgbClr val="00B0F0"/>
                </a:solidFill>
              </a:rPr>
              <a:t>A</a:t>
            </a:r>
            <a:r>
              <a:rPr lang="en-GB" dirty="0" smtClean="0">
                <a:solidFill>
                  <a:srgbClr val="7030A0"/>
                </a:solidFill>
              </a:rPr>
              <a:t>R</a:t>
            </a:r>
            <a:endParaRPr lang="en-GB" dirty="0">
              <a:solidFill>
                <a:srgbClr val="7030A0"/>
              </a:solidFill>
            </a:endParaRPr>
          </a:p>
        </p:txBody>
      </p:sp>
      <p:sp>
        <p:nvSpPr>
          <p:cNvPr id="3" name="Content Placeholder 2"/>
          <p:cNvSpPr>
            <a:spLocks noGrp="1"/>
          </p:cNvSpPr>
          <p:nvPr>
            <p:ph idx="1"/>
          </p:nvPr>
        </p:nvSpPr>
        <p:spPr/>
        <p:txBody>
          <a:bodyPr>
            <a:normAutofit lnSpcReduction="10000"/>
          </a:bodyPr>
          <a:lstStyle/>
          <a:p>
            <a:r>
              <a:rPr lang="en-GB" dirty="0"/>
              <a:t>The following example shows how to develop your points and use </a:t>
            </a:r>
            <a:br>
              <a:rPr lang="en-GB" dirty="0"/>
            </a:br>
            <a:r>
              <a:rPr lang="en-GB" b="1" u="sng" dirty="0"/>
              <a:t>SQAR </a:t>
            </a:r>
            <a:r>
              <a:rPr lang="en-GB" u="sng" dirty="0"/>
              <a:t>effectively:</a:t>
            </a:r>
          </a:p>
          <a:p>
            <a:endParaRPr lang="en-GB" b="1" u="sng" dirty="0"/>
          </a:p>
          <a:p>
            <a:r>
              <a:rPr lang="en-GB" b="1" dirty="0">
                <a:solidFill>
                  <a:srgbClr val="FF0000"/>
                </a:solidFill>
              </a:rPr>
              <a:t>The author's presentation of Annie helped develop sympathy </a:t>
            </a:r>
            <a:br>
              <a:rPr lang="en-GB" b="1" dirty="0">
                <a:solidFill>
                  <a:srgbClr val="FF0000"/>
                </a:solidFill>
              </a:rPr>
            </a:br>
            <a:r>
              <a:rPr lang="en-GB" b="1" dirty="0">
                <a:solidFill>
                  <a:srgbClr val="FF0000"/>
                </a:solidFill>
              </a:rPr>
              <a:t>for her.  She is seen as possessing virtuous qualities, </a:t>
            </a:r>
            <a:br>
              <a:rPr lang="en-GB" b="1" dirty="0">
                <a:solidFill>
                  <a:srgbClr val="FF0000"/>
                </a:solidFill>
              </a:rPr>
            </a:br>
            <a:r>
              <a:rPr lang="en-GB" b="1" dirty="0">
                <a:solidFill>
                  <a:srgbClr val="FF0000"/>
                </a:solidFill>
              </a:rPr>
              <a:t>especially through the sacrifices she has </a:t>
            </a:r>
            <a:r>
              <a:rPr lang="en-GB" b="1" dirty="0" smtClean="0">
                <a:solidFill>
                  <a:srgbClr val="FF0000"/>
                </a:solidFill>
              </a:rPr>
              <a:t>made:</a:t>
            </a:r>
            <a:r>
              <a:rPr lang="en-GB" dirty="0" smtClean="0">
                <a:solidFill>
                  <a:srgbClr val="FF0000"/>
                </a:solidFill>
              </a:rPr>
              <a:t> </a:t>
            </a:r>
            <a:r>
              <a:rPr lang="en-GB" b="1" dirty="0">
                <a:solidFill>
                  <a:srgbClr val="00B050"/>
                </a:solidFill>
              </a:rPr>
              <a:t>"but the three years were long when she saw the number of pies the </a:t>
            </a:r>
            <a:br>
              <a:rPr lang="en-GB" b="1" dirty="0">
                <a:solidFill>
                  <a:srgbClr val="00B050"/>
                </a:solidFill>
              </a:rPr>
            </a:br>
            <a:r>
              <a:rPr lang="en-GB" b="1" dirty="0">
                <a:solidFill>
                  <a:srgbClr val="00B050"/>
                </a:solidFill>
              </a:rPr>
              <a:t>other girls consumed."</a:t>
            </a:r>
            <a:r>
              <a:rPr lang="en-GB" dirty="0">
                <a:solidFill>
                  <a:srgbClr val="00B050"/>
                </a:solidFill>
              </a:rPr>
              <a:t>  </a:t>
            </a:r>
            <a:r>
              <a:rPr lang="en-GB" b="1" dirty="0">
                <a:solidFill>
                  <a:srgbClr val="0070C0"/>
                </a:solidFill>
              </a:rPr>
              <a:t>Such details make the reader fully aware of how much Annie wanted her bike and so we realise </a:t>
            </a:r>
            <a:br>
              <a:rPr lang="en-GB" b="1" dirty="0">
                <a:solidFill>
                  <a:srgbClr val="0070C0"/>
                </a:solidFill>
              </a:rPr>
            </a:br>
            <a:r>
              <a:rPr lang="en-GB" b="1" dirty="0">
                <a:solidFill>
                  <a:srgbClr val="0070C0"/>
                </a:solidFill>
              </a:rPr>
              <a:t>how devastated she is when it is destroyed.</a:t>
            </a:r>
            <a:r>
              <a:rPr lang="en-GB" dirty="0">
                <a:solidFill>
                  <a:srgbClr val="0070C0"/>
                </a:solidFill>
              </a:rPr>
              <a:t>  </a:t>
            </a:r>
            <a:r>
              <a:rPr lang="en-GB" b="1" dirty="0">
                <a:solidFill>
                  <a:srgbClr val="7030A0"/>
                </a:solidFill>
              </a:rPr>
              <a:t>This intensifies the sympathy we feel for her at the end of the story.</a:t>
            </a:r>
          </a:p>
          <a:p>
            <a:endParaRPr lang="en-GB" dirty="0"/>
          </a:p>
        </p:txBody>
      </p:sp>
    </p:spTree>
    <p:extLst>
      <p:ext uri="{BB962C8B-B14F-4D97-AF65-F5344CB8AC3E}">
        <p14:creationId xmlns:p14="http://schemas.microsoft.com/office/powerpoint/2010/main" val="87505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 TO YOU…</a:t>
            </a:r>
            <a:endParaRPr lang="en-GB" dirty="0"/>
          </a:p>
        </p:txBody>
      </p:sp>
      <p:sp>
        <p:nvSpPr>
          <p:cNvPr id="3" name="Content Placeholder 2"/>
          <p:cNvSpPr>
            <a:spLocks noGrp="1"/>
          </p:cNvSpPr>
          <p:nvPr>
            <p:ph idx="1"/>
          </p:nvPr>
        </p:nvSpPr>
        <p:spPr/>
        <p:txBody>
          <a:bodyPr>
            <a:normAutofit/>
          </a:bodyPr>
          <a:lstStyle/>
          <a:p>
            <a:pPr marL="0" indent="0">
              <a:buNone/>
            </a:pPr>
            <a:endParaRPr lang="en-GB" sz="3600" dirty="0" smtClean="0"/>
          </a:p>
          <a:p>
            <a:pPr marL="0" indent="0">
              <a:buNone/>
            </a:pPr>
            <a:endParaRPr lang="en-GB" sz="3600" dirty="0"/>
          </a:p>
          <a:p>
            <a:pPr marL="0" indent="0" algn="ctr">
              <a:buNone/>
            </a:pPr>
            <a:r>
              <a:rPr lang="en-GB" sz="8000" dirty="0" smtClean="0"/>
              <a:t>GOOD LUCK!</a:t>
            </a:r>
            <a:endParaRPr lang="en-GB" sz="8000" dirty="0"/>
          </a:p>
        </p:txBody>
      </p:sp>
    </p:spTree>
    <p:extLst>
      <p:ext uri="{BB962C8B-B14F-4D97-AF65-F5344CB8AC3E}">
        <p14:creationId xmlns:p14="http://schemas.microsoft.com/office/powerpoint/2010/main" val="397576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question</a:t>
            </a:r>
            <a:endParaRPr lang="en-GB" dirty="0"/>
          </a:p>
        </p:txBody>
      </p:sp>
      <p:sp>
        <p:nvSpPr>
          <p:cNvPr id="3" name="Content Placeholder 2"/>
          <p:cNvSpPr>
            <a:spLocks noGrp="1"/>
          </p:cNvSpPr>
          <p:nvPr>
            <p:ph idx="1"/>
          </p:nvPr>
        </p:nvSpPr>
        <p:spPr>
          <a:xfrm>
            <a:off x="476250" y="2014194"/>
            <a:ext cx="11239500" cy="4310380"/>
          </a:xfrm>
        </p:spPr>
        <p:txBody>
          <a:bodyPr>
            <a:noAutofit/>
          </a:bodyPr>
          <a:lstStyle/>
          <a:p>
            <a:pPr marL="0" indent="0">
              <a:buNone/>
            </a:pPr>
            <a:r>
              <a:rPr lang="en-GB" sz="2400" dirty="0" smtClean="0"/>
              <a:t>Choose a short story in which you feel great sympathy for one of the characters.</a:t>
            </a:r>
          </a:p>
          <a:p>
            <a:pPr marL="0" indent="0">
              <a:buNone/>
            </a:pPr>
            <a:r>
              <a:rPr lang="en-GB" sz="2400" dirty="0" smtClean="0"/>
              <a:t>Briefly outline the situation in which the character finds himself or herself and show by what means you are made to feel sympathy.</a:t>
            </a:r>
          </a:p>
          <a:p>
            <a:pPr marL="0" indent="0">
              <a:buNone/>
            </a:pPr>
            <a:r>
              <a:rPr lang="en-GB" sz="2400" dirty="0" smtClean="0"/>
              <a:t>In your answer you must refer closely to the text and to at least two of characterisation, setting, climax, theme, dialogue or any other appropriate feature.</a:t>
            </a:r>
          </a:p>
          <a:p>
            <a:pPr marL="0" indent="0">
              <a:buNone/>
            </a:pPr>
            <a:endParaRPr lang="en-GB" sz="2400" dirty="0"/>
          </a:p>
        </p:txBody>
      </p:sp>
    </p:spTree>
    <p:extLst>
      <p:ext uri="{BB962C8B-B14F-4D97-AF65-F5344CB8AC3E}">
        <p14:creationId xmlns:p14="http://schemas.microsoft.com/office/powerpoint/2010/main" val="1635799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4" y="410633"/>
            <a:ext cx="10772775" cy="935567"/>
          </a:xfrm>
        </p:spPr>
        <p:txBody>
          <a:bodyPr/>
          <a:lstStyle/>
          <a:p>
            <a:r>
              <a:rPr lang="en-GB" dirty="0" smtClean="0"/>
              <a:t>Introduction	</a:t>
            </a:r>
            <a:endParaRPr lang="en-GB" dirty="0"/>
          </a:p>
        </p:txBody>
      </p:sp>
      <p:sp>
        <p:nvSpPr>
          <p:cNvPr id="3" name="Content Placeholder 2"/>
          <p:cNvSpPr>
            <a:spLocks noGrp="1"/>
          </p:cNvSpPr>
          <p:nvPr>
            <p:ph idx="1"/>
          </p:nvPr>
        </p:nvSpPr>
        <p:spPr>
          <a:xfrm>
            <a:off x="342900" y="1003300"/>
            <a:ext cx="11569700" cy="5016500"/>
          </a:xfrm>
        </p:spPr>
        <p:txBody>
          <a:bodyPr>
            <a:noAutofit/>
          </a:bodyPr>
          <a:lstStyle/>
          <a:p>
            <a:pPr marL="0" indent="0">
              <a:buNone/>
            </a:pPr>
            <a:endParaRPr lang="en-GB" sz="1600" dirty="0"/>
          </a:p>
          <a:p>
            <a:r>
              <a:rPr lang="en-GB" sz="2000" dirty="0" smtClean="0"/>
              <a:t>You will use the TARTT formula to write an introduction for this essay – use the wording of the question!</a:t>
            </a:r>
          </a:p>
          <a:p>
            <a:r>
              <a:rPr lang="en-GB" sz="2000" b="1" dirty="0" smtClean="0"/>
              <a:t>Title</a:t>
            </a:r>
          </a:p>
          <a:p>
            <a:r>
              <a:rPr lang="en-GB" sz="2000" b="1" dirty="0" smtClean="0"/>
              <a:t>Author</a:t>
            </a:r>
          </a:p>
          <a:p>
            <a:r>
              <a:rPr lang="en-GB" sz="2000" b="1" dirty="0" smtClean="0"/>
              <a:t>Refer to</a:t>
            </a:r>
          </a:p>
          <a:p>
            <a:r>
              <a:rPr lang="en-GB" sz="2000" b="1" dirty="0" smtClean="0"/>
              <a:t>Task and</a:t>
            </a:r>
          </a:p>
          <a:p>
            <a:r>
              <a:rPr lang="en-GB" sz="2000" b="1" dirty="0" smtClean="0"/>
              <a:t>Techniques</a:t>
            </a:r>
          </a:p>
          <a:p>
            <a:endParaRPr lang="en-GB" sz="2000" dirty="0"/>
          </a:p>
          <a:p>
            <a:r>
              <a:rPr lang="en-GB" sz="2000" dirty="0" smtClean="0"/>
              <a:t>In your summary you should mention setting, theme and discuss the author’s purpose (what message is Fred Urquhart trying to convey through the story?)</a:t>
            </a:r>
          </a:p>
          <a:p>
            <a:r>
              <a:rPr lang="en-GB" sz="2000" dirty="0" smtClean="0"/>
              <a:t>In order to do this, we must first decide what aspects of the story we are going to look at. Discuss with your partner what techniques you think best reveal the character of Annie and cause us to feel sympathy for her. (HINT: Think about your last essay!)</a:t>
            </a:r>
            <a:endParaRPr lang="en-GB" sz="2000" dirty="0"/>
          </a:p>
        </p:txBody>
      </p:sp>
    </p:spTree>
    <p:extLst>
      <p:ext uri="{BB962C8B-B14F-4D97-AF65-F5344CB8AC3E}">
        <p14:creationId xmlns:p14="http://schemas.microsoft.com/office/powerpoint/2010/main" val="331494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68299"/>
            <a:ext cx="10772775" cy="913131"/>
          </a:xfrm>
        </p:spPr>
        <p:txBody>
          <a:bodyPr/>
          <a:lstStyle/>
          <a:p>
            <a:r>
              <a:rPr lang="en-GB" dirty="0" smtClean="0"/>
              <a:t>Model Introduction</a:t>
            </a:r>
            <a:endParaRPr lang="en-GB" dirty="0"/>
          </a:p>
        </p:txBody>
      </p:sp>
      <p:sp>
        <p:nvSpPr>
          <p:cNvPr id="3" name="Content Placeholder 2"/>
          <p:cNvSpPr>
            <a:spLocks noGrp="1"/>
          </p:cNvSpPr>
          <p:nvPr>
            <p:ph idx="1"/>
          </p:nvPr>
        </p:nvSpPr>
        <p:spPr>
          <a:xfrm>
            <a:off x="279400" y="1052830"/>
            <a:ext cx="11531600" cy="5576570"/>
          </a:xfrm>
        </p:spPr>
        <p:txBody>
          <a:bodyPr>
            <a:normAutofit fontScale="85000" lnSpcReduction="20000"/>
          </a:bodyPr>
          <a:lstStyle/>
          <a:p>
            <a:pPr marL="0" indent="0">
              <a:buNone/>
            </a:pPr>
            <a:r>
              <a:rPr lang="en-GB" b="1" dirty="0"/>
              <a:t> </a:t>
            </a:r>
            <a:endParaRPr lang="en-GB" dirty="0"/>
          </a:p>
          <a:p>
            <a:pPr>
              <a:lnSpc>
                <a:spcPct val="120000"/>
              </a:lnSpc>
            </a:pPr>
            <a:r>
              <a:rPr lang="en-GB" sz="2800" b="1" dirty="0" smtClean="0"/>
              <a:t>Fred Urquhart’s short story ‘The Bike’ creates sympathy for one of the main characters. Urquhart, </a:t>
            </a:r>
            <a:r>
              <a:rPr lang="en-GB" sz="2800" b="1" dirty="0"/>
              <a:t>through effective characterisation, ensured </a:t>
            </a:r>
            <a:r>
              <a:rPr lang="en-GB" sz="2800" b="1" dirty="0" smtClean="0"/>
              <a:t>sympathy </a:t>
            </a:r>
            <a:r>
              <a:rPr lang="en-GB" sz="2800" b="1" dirty="0"/>
              <a:t>was created for the </a:t>
            </a:r>
            <a:r>
              <a:rPr lang="en-GB" sz="2800" b="1" dirty="0" smtClean="0"/>
              <a:t>likeable character</a:t>
            </a:r>
            <a:r>
              <a:rPr lang="en-GB" sz="2800" b="1" dirty="0"/>
              <a:t>, </a:t>
            </a:r>
            <a:r>
              <a:rPr lang="en-GB" sz="2800" b="1" dirty="0" smtClean="0"/>
              <a:t>Annie.  At the beginning of the story Annie is seen to be saving for a bike. She makes many sacrifices in order to save enough money to do this and when she finally gets her bike, it is clear she is very happy about this. Annie’s happiness is enhanced when the boy she likes, Charlie, shows an interest in her and they go out together. However, things start to go wrong for Annie, in terms of both the bike and Charlie and we see evidence of this as the story continues. At the end of the story, Charlie crashes into Annie’s bike but doesn’t seem to care. Annie’s hopes are dashed as she realises the bike and Charlie weren’t what she hoped they would be. Urquhart </a:t>
            </a:r>
            <a:r>
              <a:rPr lang="en-GB" sz="2800" b="1" dirty="0"/>
              <a:t>engenders </a:t>
            </a:r>
            <a:r>
              <a:rPr lang="en-GB" sz="2800" b="1" dirty="0" smtClean="0"/>
              <a:t>sympathy </a:t>
            </a:r>
            <a:r>
              <a:rPr lang="en-GB" sz="2800" b="1" dirty="0"/>
              <a:t>for </a:t>
            </a:r>
            <a:r>
              <a:rPr lang="en-GB" sz="2800" b="1" dirty="0" smtClean="0"/>
              <a:t>Annie through </a:t>
            </a:r>
            <a:r>
              <a:rPr lang="en-GB" sz="2800" b="1" dirty="0"/>
              <a:t>skilful use </a:t>
            </a:r>
            <a:r>
              <a:rPr lang="en-GB" sz="2800" b="1" dirty="0" smtClean="0"/>
              <a:t>of characterisation, plot, symbolism and setting.</a:t>
            </a:r>
            <a:endParaRPr lang="en-GB" sz="2800" dirty="0"/>
          </a:p>
        </p:txBody>
      </p:sp>
    </p:spTree>
    <p:extLst>
      <p:ext uri="{BB962C8B-B14F-4D97-AF65-F5344CB8AC3E}">
        <p14:creationId xmlns:p14="http://schemas.microsoft.com/office/powerpoint/2010/main" val="153328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Plot</a:t>
            </a:r>
            <a:endParaRPr lang="en-GB" dirty="0"/>
          </a:p>
        </p:txBody>
      </p:sp>
      <p:sp>
        <p:nvSpPr>
          <p:cNvPr id="3" name="Content Placeholder 2"/>
          <p:cNvSpPr>
            <a:spLocks noGrp="1"/>
          </p:cNvSpPr>
          <p:nvPr>
            <p:ph idx="1"/>
          </p:nvPr>
        </p:nvSpPr>
        <p:spPr/>
        <p:txBody>
          <a:bodyPr>
            <a:normAutofit fontScale="92500" lnSpcReduction="20000"/>
          </a:bodyPr>
          <a:lstStyle/>
          <a:p>
            <a:pPr>
              <a:buFont typeface="Courier New" panose="02070309020205020404" pitchFamily="49" charset="0"/>
              <a:buChar char="o"/>
            </a:pPr>
            <a:r>
              <a:rPr lang="en-GB" sz="3200" dirty="0"/>
              <a:t>S</a:t>
            </a:r>
            <a:r>
              <a:rPr lang="en-GB" sz="3200" dirty="0" smtClean="0"/>
              <a:t>aves </a:t>
            </a:r>
            <a:r>
              <a:rPr lang="en-GB" sz="3200" dirty="0"/>
              <a:t>so </a:t>
            </a:r>
            <a:r>
              <a:rPr lang="en-GB" sz="3200" dirty="0" smtClean="0"/>
              <a:t>hard. Say that the time setting of the 1920s reinforces the difficulty of this as it was a period of financial hardship etc.</a:t>
            </a:r>
            <a:endParaRPr lang="en-GB" sz="3200" dirty="0"/>
          </a:p>
          <a:p>
            <a:pPr>
              <a:buFont typeface="Courier New" panose="02070309020205020404" pitchFamily="49" charset="0"/>
              <a:buChar char="o"/>
            </a:pPr>
            <a:r>
              <a:rPr lang="en-GB" sz="3200" dirty="0"/>
              <a:t>G</a:t>
            </a:r>
            <a:r>
              <a:rPr lang="en-GB" sz="3200" dirty="0" smtClean="0"/>
              <a:t>ets bike; begins a relationship with Charlie, whom she has liked for a long time</a:t>
            </a:r>
            <a:endParaRPr lang="en-GB" sz="3200" dirty="0"/>
          </a:p>
          <a:p>
            <a:pPr>
              <a:buFont typeface="Courier New" panose="02070309020205020404" pitchFamily="49" charset="0"/>
              <a:buChar char="o"/>
            </a:pPr>
            <a:r>
              <a:rPr lang="en-GB" sz="3200" dirty="0" smtClean="0"/>
              <a:t>Boys at work damage it; its pristine condition becomes tarnished; Annie feels powerless to stop this</a:t>
            </a:r>
            <a:endParaRPr lang="en-GB" sz="3200" dirty="0"/>
          </a:p>
          <a:p>
            <a:pPr>
              <a:buFont typeface="Courier New" panose="02070309020205020404" pitchFamily="49" charset="0"/>
              <a:buChar char="o"/>
            </a:pPr>
            <a:r>
              <a:rPr lang="en-GB" sz="3200" dirty="0" smtClean="0"/>
              <a:t>Charlie </a:t>
            </a:r>
            <a:r>
              <a:rPr lang="en-GB" sz="3200" dirty="0"/>
              <a:t>destroys it</a:t>
            </a:r>
          </a:p>
          <a:p>
            <a:pPr>
              <a:buFont typeface="Courier New" panose="02070309020205020404" pitchFamily="49" charset="0"/>
              <a:buChar char="o"/>
            </a:pPr>
            <a:r>
              <a:rPr lang="en-GB" sz="3200" dirty="0" smtClean="0"/>
              <a:t>relationship </a:t>
            </a:r>
            <a:r>
              <a:rPr lang="en-GB" sz="3200" dirty="0"/>
              <a:t>with Charlie breaks down</a:t>
            </a:r>
          </a:p>
          <a:p>
            <a:endParaRPr lang="en-GB" dirty="0"/>
          </a:p>
        </p:txBody>
      </p:sp>
    </p:spTree>
    <p:extLst>
      <p:ext uri="{BB962C8B-B14F-4D97-AF65-F5344CB8AC3E}">
        <p14:creationId xmlns:p14="http://schemas.microsoft.com/office/powerpoint/2010/main" val="342537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61594"/>
            <a:ext cx="10058400" cy="1371600"/>
          </a:xfrm>
        </p:spPr>
        <p:txBody>
          <a:bodyPr>
            <a:normAutofit/>
          </a:bodyPr>
          <a:lstStyle/>
          <a:p>
            <a:r>
              <a:rPr lang="en-GB" dirty="0" smtClean="0"/>
              <a:t>Characterisation</a:t>
            </a:r>
            <a:endParaRPr lang="en-GB" dirty="0"/>
          </a:p>
        </p:txBody>
      </p:sp>
      <p:sp>
        <p:nvSpPr>
          <p:cNvPr id="3" name="Content Placeholder 2"/>
          <p:cNvSpPr>
            <a:spLocks noGrp="1"/>
          </p:cNvSpPr>
          <p:nvPr>
            <p:ph idx="1"/>
          </p:nvPr>
        </p:nvSpPr>
        <p:spPr>
          <a:xfrm>
            <a:off x="88900" y="1460500"/>
            <a:ext cx="11785600" cy="4650740"/>
          </a:xfrm>
        </p:spPr>
        <p:txBody>
          <a:bodyPr>
            <a:noAutofit/>
          </a:bodyPr>
          <a:lstStyle/>
          <a:p>
            <a:pPr marL="0" indent="0">
              <a:buNone/>
            </a:pPr>
            <a:r>
              <a:rPr lang="en-GB" sz="2800" dirty="0" smtClean="0"/>
              <a:t>What does Annie do in the story that would make us feel sympathy for her? </a:t>
            </a:r>
          </a:p>
          <a:p>
            <a:pPr>
              <a:buFont typeface="Courier New" panose="02070309020205020404" pitchFamily="49" charset="0"/>
              <a:buChar char="o"/>
            </a:pPr>
            <a:r>
              <a:rPr lang="en-GB" sz="2800" dirty="0"/>
              <a:t>determined, </a:t>
            </a:r>
            <a:r>
              <a:rPr lang="en-GB" sz="2800" dirty="0" smtClean="0"/>
              <a:t>single-minded – saving for the bike</a:t>
            </a:r>
            <a:endParaRPr lang="en-GB" sz="2800" dirty="0"/>
          </a:p>
          <a:p>
            <a:pPr>
              <a:buFont typeface="Courier New" panose="02070309020205020404" pitchFamily="49" charset="0"/>
              <a:buChar char="o"/>
            </a:pPr>
            <a:r>
              <a:rPr lang="en-GB" sz="2800" dirty="0"/>
              <a:t> </a:t>
            </a:r>
            <a:r>
              <a:rPr lang="en-GB" sz="2800" dirty="0" smtClean="0"/>
              <a:t>sacrifices many things to get her bike</a:t>
            </a:r>
          </a:p>
          <a:p>
            <a:pPr>
              <a:buFont typeface="Courier New" panose="02070309020205020404" pitchFamily="49" charset="0"/>
              <a:buChar char="o"/>
            </a:pPr>
            <a:r>
              <a:rPr lang="en-GB" sz="2800" dirty="0" smtClean="0"/>
              <a:t>How she reacts when she gets the bike – when she finally gets it we admire her</a:t>
            </a:r>
            <a:endParaRPr lang="en-GB" sz="2800" dirty="0"/>
          </a:p>
          <a:p>
            <a:pPr>
              <a:buFont typeface="Courier New" panose="02070309020205020404" pitchFamily="49" charset="0"/>
              <a:buChar char="o"/>
            </a:pPr>
            <a:r>
              <a:rPr lang="en-GB" sz="2800" dirty="0" smtClean="0"/>
              <a:t>trusting</a:t>
            </a:r>
            <a:r>
              <a:rPr lang="en-GB" sz="2800" dirty="0"/>
              <a:t>, </a:t>
            </a:r>
            <a:r>
              <a:rPr lang="en-GB" sz="2800" dirty="0" smtClean="0"/>
              <a:t>innocent – trusts Charlie but feelings don’t seem to be reciprocated</a:t>
            </a:r>
            <a:endParaRPr lang="en-GB" sz="2800" dirty="0"/>
          </a:p>
          <a:p>
            <a:pPr>
              <a:buFont typeface="Courier New" panose="02070309020205020404" pitchFamily="49" charset="0"/>
              <a:buChar char="o"/>
            </a:pPr>
            <a:r>
              <a:rPr lang="en-GB" sz="2800" dirty="0" smtClean="0"/>
              <a:t>presented </a:t>
            </a:r>
            <a:r>
              <a:rPr lang="en-GB" sz="2800" dirty="0"/>
              <a:t>in such a way so that we admire </a:t>
            </a:r>
            <a:r>
              <a:rPr lang="en-GB" sz="2800" dirty="0" smtClean="0"/>
              <a:t>and like her</a:t>
            </a:r>
            <a:r>
              <a:rPr lang="en-GB" sz="2800" dirty="0"/>
              <a:t/>
            </a:r>
            <a:br>
              <a:rPr lang="en-GB" sz="2800" dirty="0"/>
            </a:br>
            <a:r>
              <a:rPr lang="en-GB" sz="2800" dirty="0"/>
              <a:t> therefore, we sympathise with her when the two things  </a:t>
            </a:r>
            <a:br>
              <a:rPr lang="en-GB" sz="2800" dirty="0"/>
            </a:br>
            <a:r>
              <a:rPr lang="en-GB" sz="2800" dirty="0"/>
              <a:t> she holds most dear are </a:t>
            </a:r>
            <a:r>
              <a:rPr lang="en-GB" sz="2800" dirty="0" smtClean="0"/>
              <a:t>destroyed</a:t>
            </a:r>
            <a:r>
              <a:rPr lang="en-GB" sz="2800" dirty="0"/>
              <a:t> </a:t>
            </a:r>
            <a:r>
              <a:rPr lang="en-GB" sz="2800" dirty="0" smtClean="0"/>
              <a:t>– how does she react to this?</a:t>
            </a:r>
          </a:p>
        </p:txBody>
      </p:sp>
    </p:spTree>
    <p:extLst>
      <p:ext uri="{BB962C8B-B14F-4D97-AF65-F5344CB8AC3E}">
        <p14:creationId xmlns:p14="http://schemas.microsoft.com/office/powerpoint/2010/main" val="174605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037167"/>
          </a:xfrm>
        </p:spPr>
        <p:txBody>
          <a:bodyPr>
            <a:normAutofit/>
          </a:bodyPr>
          <a:lstStyle/>
          <a:p>
            <a:r>
              <a:rPr lang="en-GB" dirty="0" smtClean="0"/>
              <a:t>Characterisation</a:t>
            </a:r>
            <a:endParaRPr lang="en-GB" dirty="0"/>
          </a:p>
        </p:txBody>
      </p:sp>
      <p:sp>
        <p:nvSpPr>
          <p:cNvPr id="3" name="Content Placeholder 2"/>
          <p:cNvSpPr>
            <a:spLocks noGrp="1"/>
          </p:cNvSpPr>
          <p:nvPr>
            <p:ph idx="1"/>
          </p:nvPr>
        </p:nvSpPr>
        <p:spPr>
          <a:xfrm>
            <a:off x="657224" y="1536700"/>
            <a:ext cx="10753725" cy="5229860"/>
          </a:xfrm>
        </p:spPr>
        <p:txBody>
          <a:bodyPr>
            <a:noAutofit/>
          </a:bodyPr>
          <a:lstStyle/>
          <a:p>
            <a:r>
              <a:rPr lang="en-GB" sz="2800" dirty="0" smtClean="0"/>
              <a:t>Charlie – how does he contribute to our sympathy for Annie?</a:t>
            </a:r>
          </a:p>
          <a:p>
            <a:pPr>
              <a:buFont typeface="Wingdings" panose="05000000000000000000" pitchFamily="2" charset="2"/>
              <a:buChar char="v"/>
            </a:pPr>
            <a:r>
              <a:rPr lang="en-GB" dirty="0" smtClean="0"/>
              <a:t>The warning signs are immediate: refer to Charlie’s first words in the story [derisive, scornful, ridicules Annie etc.]</a:t>
            </a:r>
          </a:p>
          <a:p>
            <a:pPr>
              <a:buFont typeface="Wingdings" panose="05000000000000000000" pitchFamily="2" charset="2"/>
              <a:buChar char="v"/>
            </a:pPr>
            <a:r>
              <a:rPr lang="en-GB" dirty="0" smtClean="0"/>
              <a:t>Quote Urquhart’s description of Charlie and say what is suggested by it. What early clue is there that he is not genuinely interested in Annie, romantically?</a:t>
            </a:r>
          </a:p>
          <a:p>
            <a:pPr>
              <a:buFont typeface="Wingdings" panose="05000000000000000000" pitchFamily="2" charset="2"/>
              <a:buChar char="v"/>
            </a:pPr>
            <a:r>
              <a:rPr lang="en-GB" dirty="0" smtClean="0"/>
              <a:t>Describe his appearance and behaviour on their first date.</a:t>
            </a:r>
          </a:p>
          <a:p>
            <a:pPr>
              <a:buFont typeface="Wingdings" panose="05000000000000000000" pitchFamily="2" charset="2"/>
              <a:buChar char="v"/>
            </a:pPr>
            <a:r>
              <a:rPr lang="en-GB" dirty="0"/>
              <a:t>S</a:t>
            </a:r>
            <a:r>
              <a:rPr lang="en-GB" dirty="0" smtClean="0"/>
              <a:t>elfish</a:t>
            </a:r>
            <a:r>
              <a:rPr lang="en-GB" dirty="0"/>
              <a:t>, hypocrite, </a:t>
            </a:r>
            <a:r>
              <a:rPr lang="en-GB" dirty="0" smtClean="0"/>
              <a:t>insensitive</a:t>
            </a:r>
          </a:p>
          <a:p>
            <a:pPr>
              <a:buFont typeface="Wingdings" panose="05000000000000000000" pitchFamily="2" charset="2"/>
              <a:buChar char="v"/>
            </a:pPr>
            <a:r>
              <a:rPr lang="en-GB" dirty="0"/>
              <a:t>C</a:t>
            </a:r>
            <a:r>
              <a:rPr lang="en-GB" dirty="0" smtClean="0"/>
              <a:t>racks </a:t>
            </a:r>
            <a:r>
              <a:rPr lang="en-GB" dirty="0"/>
              <a:t>show -  he drinks his pay and can't pay for Annie at  </a:t>
            </a:r>
            <a:r>
              <a:rPr lang="en-GB" dirty="0" smtClean="0"/>
              <a:t>cinema</a:t>
            </a:r>
            <a:endParaRPr lang="en-GB" dirty="0"/>
          </a:p>
          <a:p>
            <a:pPr>
              <a:buFont typeface="Wingdings" panose="05000000000000000000" pitchFamily="2" charset="2"/>
              <a:buChar char="v"/>
            </a:pPr>
            <a:r>
              <a:rPr lang="en-GB" dirty="0" smtClean="0"/>
              <a:t>Ending: the callous tone of Charlie’s words, his </a:t>
            </a:r>
            <a:r>
              <a:rPr lang="en-GB" dirty="0"/>
              <a:t>dismissive </a:t>
            </a:r>
            <a:r>
              <a:rPr lang="en-GB" dirty="0" smtClean="0"/>
              <a:t>attitude</a:t>
            </a:r>
          </a:p>
          <a:p>
            <a:pPr>
              <a:buFont typeface="Wingdings" panose="05000000000000000000" pitchFamily="2" charset="2"/>
              <a:buChar char="v"/>
            </a:pPr>
            <a:r>
              <a:rPr lang="en-GB" dirty="0" smtClean="0"/>
              <a:t>Refer back to the task</a:t>
            </a:r>
            <a:endParaRPr lang="en-GB" dirty="0"/>
          </a:p>
          <a:p>
            <a:pPr marL="0" indent="0">
              <a:buNone/>
            </a:pPr>
            <a:endParaRPr lang="en-GB" sz="2800" dirty="0"/>
          </a:p>
        </p:txBody>
      </p:sp>
    </p:spTree>
    <p:extLst>
      <p:ext uri="{BB962C8B-B14F-4D97-AF65-F5344CB8AC3E}">
        <p14:creationId xmlns:p14="http://schemas.microsoft.com/office/powerpoint/2010/main" val="84734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4" y="220133"/>
            <a:ext cx="10772775" cy="1214967"/>
          </a:xfrm>
        </p:spPr>
        <p:txBody>
          <a:bodyPr/>
          <a:lstStyle/>
          <a:p>
            <a:r>
              <a:rPr lang="en-GB" dirty="0" smtClean="0"/>
              <a:t>Characterisation</a:t>
            </a:r>
            <a:endParaRPr lang="en-GB" dirty="0"/>
          </a:p>
        </p:txBody>
      </p:sp>
      <p:sp>
        <p:nvSpPr>
          <p:cNvPr id="3" name="Content Placeholder 2"/>
          <p:cNvSpPr>
            <a:spLocks noGrp="1"/>
          </p:cNvSpPr>
          <p:nvPr>
            <p:ph idx="1"/>
          </p:nvPr>
        </p:nvSpPr>
        <p:spPr/>
        <p:txBody>
          <a:bodyPr/>
          <a:lstStyle/>
          <a:p>
            <a:pPr marL="0" indent="0">
              <a:buNone/>
            </a:pPr>
            <a:r>
              <a:rPr lang="en-GB" sz="3200" b="1" dirty="0" smtClean="0"/>
              <a:t>The </a:t>
            </a:r>
            <a:r>
              <a:rPr lang="en-GB" sz="3200" b="1" dirty="0"/>
              <a:t>behaviour of the other characters in the story also creates sympathy for </a:t>
            </a:r>
            <a:r>
              <a:rPr lang="en-GB" sz="3200" b="1" dirty="0" smtClean="0"/>
              <a:t>Annie</a:t>
            </a:r>
            <a:r>
              <a:rPr lang="en-GB" sz="3200" b="1" dirty="0"/>
              <a:t>. </a:t>
            </a:r>
            <a:endParaRPr lang="en-GB" sz="3200" b="1" dirty="0" smtClean="0"/>
          </a:p>
          <a:p>
            <a:endParaRPr lang="en-GB" sz="3200" b="1" dirty="0" smtClean="0"/>
          </a:p>
          <a:p>
            <a:pPr>
              <a:buFont typeface="Courier New" panose="02070309020205020404" pitchFamily="49" charset="0"/>
              <a:buChar char="o"/>
            </a:pPr>
            <a:r>
              <a:rPr lang="en-GB" sz="3200" dirty="0" smtClean="0"/>
              <a:t>jeering</a:t>
            </a:r>
            <a:r>
              <a:rPr lang="en-GB" sz="3200" dirty="0"/>
              <a:t>, ridicule Annie for saving, taunt her</a:t>
            </a:r>
          </a:p>
          <a:p>
            <a:pPr>
              <a:buFont typeface="Courier New" panose="02070309020205020404" pitchFamily="49" charset="0"/>
              <a:buChar char="o"/>
            </a:pPr>
            <a:r>
              <a:rPr lang="en-GB" sz="3200" dirty="0" smtClean="0"/>
              <a:t>bike </a:t>
            </a:r>
            <a:r>
              <a:rPr lang="en-GB" sz="3200" dirty="0"/>
              <a:t>damaged, no respect for her feelings</a:t>
            </a:r>
          </a:p>
          <a:p>
            <a:endParaRPr lang="en-GB" dirty="0"/>
          </a:p>
        </p:txBody>
      </p:sp>
    </p:spTree>
    <p:extLst>
      <p:ext uri="{BB962C8B-B14F-4D97-AF65-F5344CB8AC3E}">
        <p14:creationId xmlns:p14="http://schemas.microsoft.com/office/powerpoint/2010/main" val="208449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973667"/>
          </a:xfrm>
        </p:spPr>
        <p:txBody>
          <a:bodyPr/>
          <a:lstStyle/>
          <a:p>
            <a:r>
              <a:rPr lang="en-GB" dirty="0" smtClean="0"/>
              <a:t>Symbolism</a:t>
            </a:r>
            <a:endParaRPr lang="en-GB" dirty="0"/>
          </a:p>
        </p:txBody>
      </p:sp>
      <p:sp>
        <p:nvSpPr>
          <p:cNvPr id="3" name="Content Placeholder 2"/>
          <p:cNvSpPr>
            <a:spLocks noGrp="1"/>
          </p:cNvSpPr>
          <p:nvPr>
            <p:ph idx="1"/>
          </p:nvPr>
        </p:nvSpPr>
        <p:spPr/>
        <p:txBody>
          <a:bodyPr>
            <a:normAutofit fontScale="77500" lnSpcReduction="20000"/>
          </a:bodyPr>
          <a:lstStyle/>
          <a:p>
            <a:pPr>
              <a:buFont typeface="Courier New" panose="02070309020205020404" pitchFamily="49" charset="0"/>
              <a:buChar char="o"/>
            </a:pPr>
            <a:r>
              <a:rPr lang="en-GB" sz="2800" dirty="0" smtClean="0"/>
              <a:t>It becomes apparent that the writer has drawn certain parallels between the bike and Charlie</a:t>
            </a:r>
          </a:p>
          <a:p>
            <a:pPr>
              <a:buFont typeface="Courier New" panose="02070309020205020404" pitchFamily="49" charset="0"/>
              <a:buChar char="o"/>
            </a:pPr>
            <a:r>
              <a:rPr lang="en-GB" sz="2800" dirty="0" smtClean="0"/>
              <a:t>Discuss the similarity between both the bike’s pristine condition at the start and Charlie’s “flashy” good looks</a:t>
            </a:r>
          </a:p>
          <a:p>
            <a:pPr>
              <a:buFont typeface="Courier New" panose="02070309020205020404" pitchFamily="49" charset="0"/>
              <a:buChar char="o"/>
            </a:pPr>
            <a:r>
              <a:rPr lang="en-GB" sz="2800" dirty="0" smtClean="0"/>
              <a:t>Annie waited </a:t>
            </a:r>
            <a:r>
              <a:rPr lang="en-GB" sz="2800" dirty="0"/>
              <a:t>a long time to get </a:t>
            </a:r>
            <a:r>
              <a:rPr lang="en-GB" sz="2800" dirty="0" smtClean="0"/>
              <a:t>both. Show her delight with herself on the first day she rides the bike to work. Compare this to how she feels on her first date with Charlie.</a:t>
            </a:r>
          </a:p>
          <a:p>
            <a:pPr>
              <a:buFont typeface="Courier New" panose="02070309020205020404" pitchFamily="49" charset="0"/>
              <a:buChar char="o"/>
            </a:pPr>
            <a:r>
              <a:rPr lang="en-GB" sz="2800" dirty="0" smtClean="0"/>
              <a:t>Cracks begin to show…</a:t>
            </a:r>
            <a:endParaRPr lang="en-GB" sz="2800" dirty="0"/>
          </a:p>
          <a:p>
            <a:pPr>
              <a:buFont typeface="Courier New" panose="02070309020205020404" pitchFamily="49" charset="0"/>
              <a:buChar char="o"/>
            </a:pPr>
            <a:r>
              <a:rPr lang="en-GB" sz="2800" dirty="0" smtClean="0"/>
              <a:t>The destruction </a:t>
            </a:r>
            <a:r>
              <a:rPr lang="en-GB" sz="2800" dirty="0"/>
              <a:t>of </a:t>
            </a:r>
            <a:r>
              <a:rPr lang="en-GB" sz="2800" dirty="0" smtClean="0"/>
              <a:t>the bike </a:t>
            </a:r>
            <a:r>
              <a:rPr lang="en-GB" sz="2800" dirty="0"/>
              <a:t>symbolises </a:t>
            </a:r>
            <a:r>
              <a:rPr lang="en-GB" sz="2800" dirty="0" smtClean="0"/>
              <a:t>the destruction </a:t>
            </a:r>
            <a:r>
              <a:rPr lang="en-GB" sz="2800" dirty="0"/>
              <a:t>of her  </a:t>
            </a:r>
            <a:br>
              <a:rPr lang="en-GB" sz="2800" dirty="0"/>
            </a:br>
            <a:r>
              <a:rPr lang="en-GB" sz="2800" dirty="0"/>
              <a:t> relationship</a:t>
            </a:r>
          </a:p>
          <a:p>
            <a:pPr>
              <a:buFont typeface="Courier New" panose="02070309020205020404" pitchFamily="49" charset="0"/>
              <a:buChar char="o"/>
            </a:pPr>
            <a:r>
              <a:rPr lang="en-GB" sz="2800" dirty="0" smtClean="0"/>
              <a:t>Annie’s innocence</a:t>
            </a:r>
            <a:r>
              <a:rPr lang="en-GB" sz="2800" dirty="0"/>
              <a:t> </a:t>
            </a:r>
            <a:r>
              <a:rPr lang="en-GB" sz="2800" dirty="0" smtClean="0"/>
              <a:t>and </a:t>
            </a:r>
            <a:r>
              <a:rPr lang="en-GB" sz="2800" dirty="0"/>
              <a:t>trust </a:t>
            </a:r>
            <a:r>
              <a:rPr lang="en-GB" sz="2800" dirty="0" smtClean="0"/>
              <a:t>are destroyed: “Nothing would ever be the same again.”</a:t>
            </a:r>
            <a:endParaRPr lang="en-GB" sz="2800" dirty="0"/>
          </a:p>
        </p:txBody>
      </p:sp>
    </p:spTree>
    <p:extLst>
      <p:ext uri="{BB962C8B-B14F-4D97-AF65-F5344CB8AC3E}">
        <p14:creationId xmlns:p14="http://schemas.microsoft.com/office/powerpoint/2010/main" val="94009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Custom 1">
      <a:majorFont>
        <a:latin typeface="Comic Sans MS"/>
        <a:ea typeface=""/>
        <a:cs typeface=""/>
      </a:majorFont>
      <a:minorFont>
        <a:latin typeface="Comic Sans MS"/>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859</TotalTime>
  <Words>1022</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Comic Sans MS</vt:lpstr>
      <vt:lpstr>Courier New</vt:lpstr>
      <vt:lpstr>Wingdings</vt:lpstr>
      <vt:lpstr>Metropolitan</vt:lpstr>
      <vt:lpstr>The Bike</vt:lpstr>
      <vt:lpstr>Essay question</vt:lpstr>
      <vt:lpstr>Introduction </vt:lpstr>
      <vt:lpstr>Model Introduction</vt:lpstr>
      <vt:lpstr>Plot</vt:lpstr>
      <vt:lpstr>Characterisation</vt:lpstr>
      <vt:lpstr>Characterisation</vt:lpstr>
      <vt:lpstr>Characterisation</vt:lpstr>
      <vt:lpstr>Symbolism</vt:lpstr>
      <vt:lpstr>Climax </vt:lpstr>
      <vt:lpstr>Conclusion</vt:lpstr>
      <vt:lpstr>Topic Sentences</vt:lpstr>
      <vt:lpstr>Using SQAR</vt:lpstr>
      <vt:lpstr>Using SQAR</vt:lpstr>
      <vt:lpstr>Using SQAR</vt:lpstr>
      <vt:lpstr>OVER TO YOU…</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Warm golden brown</dc:title>
  <dc:creator>Jennifer Harold</dc:creator>
  <cp:lastModifiedBy>Clare Liddell</cp:lastModifiedBy>
  <cp:revision>38</cp:revision>
  <cp:lastPrinted>2019-05-02T08:02:35Z</cp:lastPrinted>
  <dcterms:created xsi:type="dcterms:W3CDTF">2013-10-09T16:21:44Z</dcterms:created>
  <dcterms:modified xsi:type="dcterms:W3CDTF">2020-03-17T15:38:12Z</dcterms:modified>
</cp:coreProperties>
</file>