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567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EF0B59-62F8-44FC-9FEB-CAC5522BC62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165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BEBB66-E38E-4EE7-9F67-A5A8939AFAD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4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9432AB-8625-4F16-BA83-2B12117937B5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78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1F1E1C-9CA5-4499-A956-DCB0C55990F1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61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AC62-7073-48D4-AFA0-8C91669C905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42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948BDB-A266-47A1-9B24-91F8B8BF1E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8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1C3E0-E080-4B56-B258-C6852D76E6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7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F859F3-F6DE-4F0C-89DD-996BE2978A7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017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A2BED9-1FD6-44AD-A4AF-B5AE421A022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38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06C73-41D9-4DB7-B5E8-CC1F260C96E5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62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5C49D-526B-4179-B429-55F75E613816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46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00B093-F447-443B-BB0E-77BAC13F422E}" type="slidenum">
              <a:rPr lang="en-GB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82" y="109538"/>
            <a:ext cx="8440843" cy="6348412"/>
          </a:xfrm>
          <a:prstGeom prst="rect">
            <a:avLst/>
          </a:prstGeom>
        </p:spPr>
      </p:pic>
      <p:sp>
        <p:nvSpPr>
          <p:cNvPr id="2050" name="Text Box 9"/>
          <p:cNvSpPr txBox="1">
            <a:spLocks noChangeArrowheads="1"/>
          </p:cNvSpPr>
          <p:nvPr/>
        </p:nvSpPr>
        <p:spPr bwMode="auto">
          <a:xfrm>
            <a:off x="900113" y="549275"/>
            <a:ext cx="2303462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dirty="0"/>
          </a:p>
          <a:p>
            <a:pPr eaLnBrk="1" hangingPunct="1">
              <a:spcBef>
                <a:spcPct val="50000"/>
              </a:spcBef>
            </a:pPr>
            <a:endParaRPr lang="en-GB" dirty="0"/>
          </a:p>
          <a:p>
            <a:pPr eaLnBrk="1" hangingPunct="1">
              <a:spcBef>
                <a:spcPct val="50000"/>
              </a:spcBef>
            </a:pPr>
            <a:endParaRPr lang="en-GB" dirty="0"/>
          </a:p>
          <a:p>
            <a:pPr eaLnBrk="1" hangingPunct="1">
              <a:spcBef>
                <a:spcPct val="50000"/>
              </a:spcBef>
            </a:pPr>
            <a:endParaRPr lang="en-GB" dirty="0"/>
          </a:p>
          <a:p>
            <a:pPr eaLnBrk="1" hangingPunct="1">
              <a:spcBef>
                <a:spcPct val="50000"/>
              </a:spcBef>
            </a:pPr>
            <a:endParaRPr lang="en-GB" dirty="0"/>
          </a:p>
          <a:p>
            <a:pPr eaLnBrk="1" hangingPunct="1">
              <a:spcBef>
                <a:spcPct val="50000"/>
              </a:spcBef>
            </a:pPr>
            <a:endParaRPr lang="en-GB" dirty="0"/>
          </a:p>
        </p:txBody>
      </p:sp>
      <p:sp>
        <p:nvSpPr>
          <p:cNvPr id="2051" name="Text Box 13"/>
          <p:cNvSpPr txBox="1">
            <a:spLocks noChangeArrowheads="1"/>
          </p:cNvSpPr>
          <p:nvPr/>
        </p:nvSpPr>
        <p:spPr bwMode="auto">
          <a:xfrm>
            <a:off x="6184900" y="671513"/>
            <a:ext cx="2160588" cy="2700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b="1" dirty="0" smtClean="0">
                <a:latin typeface="Comic Sans MS" panose="030F0702030302020204" pitchFamily="66" charset="0"/>
              </a:rPr>
              <a:t>Numeracy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Multiplication &amp; Division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Money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Subtraction</a:t>
            </a:r>
            <a:endParaRPr lang="en-GB" sz="12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3D </a:t>
            </a:r>
            <a:r>
              <a:rPr lang="en-GB" sz="1200" dirty="0">
                <a:latin typeface="Comic Sans MS" panose="030F0702030302020204" pitchFamily="66" charset="0"/>
              </a:rPr>
              <a:t>Shape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anose="030F0702030302020204" pitchFamily="66" charset="0"/>
              </a:rPr>
              <a:t>2D Shape 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Mental </a:t>
            </a:r>
            <a:r>
              <a:rPr lang="en-GB" sz="1200" dirty="0">
                <a:latin typeface="Comic Sans MS" panose="030F0702030302020204" pitchFamily="66" charset="0"/>
              </a:rPr>
              <a:t>Maths </a:t>
            </a:r>
            <a:endParaRPr lang="en-GB" sz="11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100" dirty="0">
                <a:latin typeface="Comic Sans MS" panose="030F0702030302020204" pitchFamily="66" charset="0"/>
              </a:rPr>
              <a:t>Count in 10s, 100s 1000s</a:t>
            </a:r>
          </a:p>
          <a:p>
            <a:pPr eaLnBrk="1" hangingPunct="1">
              <a:spcBef>
                <a:spcPct val="50000"/>
              </a:spcBef>
            </a:pPr>
            <a:r>
              <a:rPr lang="en-GB" sz="1100" dirty="0">
                <a:latin typeface="Comic Sans MS" panose="030F0702030302020204" pitchFamily="66" charset="0"/>
              </a:rPr>
              <a:t> </a:t>
            </a:r>
            <a:r>
              <a:rPr lang="en-GB" sz="1100" dirty="0" smtClean="0">
                <a:latin typeface="Comic Sans MS" panose="030F0702030302020204" pitchFamily="66" charset="0"/>
              </a:rPr>
              <a:t>Doubles &amp; Halves</a:t>
            </a:r>
          </a:p>
          <a:p>
            <a:pPr eaLnBrk="1" hangingPunct="1">
              <a:spcBef>
                <a:spcPct val="50000"/>
              </a:spcBef>
            </a:pPr>
            <a:r>
              <a:rPr lang="en-GB" sz="1100" dirty="0" smtClean="0">
                <a:latin typeface="Comic Sans MS" panose="030F0702030302020204" pitchFamily="66" charset="0"/>
              </a:rPr>
              <a:t>Problem Solving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052" name="Text Box 18"/>
          <p:cNvSpPr txBox="1">
            <a:spLocks noChangeArrowheads="1"/>
          </p:cNvSpPr>
          <p:nvPr/>
        </p:nvSpPr>
        <p:spPr bwMode="auto">
          <a:xfrm>
            <a:off x="611188" y="476250"/>
            <a:ext cx="2184400" cy="32393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b="1" dirty="0"/>
              <a:t>Literacy</a:t>
            </a:r>
          </a:p>
          <a:p>
            <a:pPr eaLnBrk="1" hangingPunct="1">
              <a:spcBef>
                <a:spcPct val="50000"/>
              </a:spcBef>
            </a:pPr>
            <a:r>
              <a:rPr lang="en-GB" sz="1100" b="1" dirty="0">
                <a:latin typeface="Comic Sans MS" panose="030F0702030302020204" pitchFamily="66" charset="0"/>
              </a:rPr>
              <a:t>Reading </a:t>
            </a:r>
          </a:p>
          <a:p>
            <a:pPr eaLnBrk="1" hangingPunct="1">
              <a:spcBef>
                <a:spcPct val="50000"/>
              </a:spcBef>
            </a:pPr>
            <a:r>
              <a:rPr lang="en-GB" sz="1100" dirty="0">
                <a:latin typeface="Comic Sans MS" panose="030F0702030302020204" pitchFamily="66" charset="0"/>
              </a:rPr>
              <a:t>Banded Class Readers &amp; Novel Studies</a:t>
            </a:r>
          </a:p>
          <a:p>
            <a:pPr eaLnBrk="1" hangingPunct="1">
              <a:spcBef>
                <a:spcPct val="50000"/>
              </a:spcBef>
            </a:pPr>
            <a:r>
              <a:rPr lang="en-GB" sz="1100" dirty="0">
                <a:latin typeface="Comic Sans MS" panose="030F0702030302020204" pitchFamily="66" charset="0"/>
              </a:rPr>
              <a:t>Reading for Info – IDL related</a:t>
            </a:r>
          </a:p>
          <a:p>
            <a:pPr eaLnBrk="1" hangingPunct="1">
              <a:spcBef>
                <a:spcPct val="50000"/>
              </a:spcBef>
            </a:pPr>
            <a:r>
              <a:rPr lang="en-GB" sz="1100" dirty="0">
                <a:latin typeface="Comic Sans MS" panose="030F0702030302020204" pitchFamily="66" charset="0"/>
              </a:rPr>
              <a:t>Reading for Enjoyment</a:t>
            </a:r>
          </a:p>
          <a:p>
            <a:pPr eaLnBrk="1" hangingPunct="1">
              <a:spcBef>
                <a:spcPct val="50000"/>
              </a:spcBef>
            </a:pPr>
            <a:r>
              <a:rPr lang="en-GB" sz="1100" b="1" dirty="0">
                <a:latin typeface="Comic Sans MS" panose="030F0702030302020204" pitchFamily="66" charset="0"/>
              </a:rPr>
              <a:t>Writing </a:t>
            </a:r>
            <a:r>
              <a:rPr lang="en-GB" sz="1100" b="1" dirty="0" smtClean="0">
                <a:latin typeface="Comic Sans MS" panose="030F0702030302020204" pitchFamily="66" charset="0"/>
              </a:rPr>
              <a:t>– </a:t>
            </a:r>
            <a:r>
              <a:rPr lang="en-GB" sz="1100" dirty="0" smtClean="0">
                <a:latin typeface="Comic Sans MS" panose="030F0702030302020204" pitchFamily="66" charset="0"/>
              </a:rPr>
              <a:t>Narratives, Recounts, Reports</a:t>
            </a:r>
            <a:endParaRPr lang="en-GB" sz="11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100" b="1" dirty="0" smtClean="0">
                <a:latin typeface="Comic Sans MS" panose="030F0702030302020204" pitchFamily="66" charset="0"/>
              </a:rPr>
              <a:t>Grammar </a:t>
            </a:r>
            <a:r>
              <a:rPr lang="en-GB" sz="1100" dirty="0" smtClean="0">
                <a:latin typeface="Comic Sans MS" panose="030F0702030302020204" pitchFamily="66" charset="0"/>
              </a:rPr>
              <a:t>– Verbs-ed, Apostrophe, Synonyms &amp; Antonyms.</a:t>
            </a:r>
            <a:endParaRPr lang="en-GB" sz="11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100" b="1" dirty="0">
                <a:latin typeface="Comic Sans MS" panose="030F0702030302020204" pitchFamily="66" charset="0"/>
              </a:rPr>
              <a:t>Spelling</a:t>
            </a:r>
            <a:r>
              <a:rPr lang="en-GB" sz="1100" dirty="0">
                <a:latin typeface="Comic Sans MS" panose="030F0702030302020204" pitchFamily="66" charset="0"/>
              </a:rPr>
              <a:t> – NLC Active Literacy </a:t>
            </a:r>
            <a:r>
              <a:rPr lang="en-GB" sz="1100" dirty="0" smtClean="0">
                <a:latin typeface="Comic Sans MS" panose="030F0702030302020204" pitchFamily="66" charset="0"/>
              </a:rPr>
              <a:t>Stage 4/6 </a:t>
            </a:r>
            <a:r>
              <a:rPr lang="en-GB" sz="1100" dirty="0">
                <a:latin typeface="Comic Sans MS" panose="030F0702030302020204" pitchFamily="66" charset="0"/>
              </a:rPr>
              <a:t>Phonemes, Spelling </a:t>
            </a:r>
            <a:r>
              <a:rPr lang="en-GB" sz="1100" dirty="0" smtClean="0">
                <a:latin typeface="Comic Sans MS" panose="030F0702030302020204" pitchFamily="66" charset="0"/>
              </a:rPr>
              <a:t>Strategies, Word Families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053" name="Text Box 19"/>
          <p:cNvSpPr txBox="1">
            <a:spLocks noChangeArrowheads="1"/>
          </p:cNvSpPr>
          <p:nvPr/>
        </p:nvSpPr>
        <p:spPr bwMode="auto">
          <a:xfrm>
            <a:off x="636588" y="4071938"/>
            <a:ext cx="2159000" cy="18466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b="1" dirty="0">
                <a:latin typeface="Comic Sans MS" panose="030F0702030302020204" pitchFamily="66" charset="0"/>
              </a:rPr>
              <a:t>IDL topic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Amazon Rainforest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The Victorians</a:t>
            </a:r>
            <a:endParaRPr lang="en-GB" sz="12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Christmas Festival of Lights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The Passover &amp; Sedar Plate</a:t>
            </a:r>
            <a:endParaRPr lang="en-GB" sz="12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ABC Music </a:t>
            </a:r>
            <a:endParaRPr lang="en-GB" dirty="0"/>
          </a:p>
        </p:txBody>
      </p:sp>
      <p:sp>
        <p:nvSpPr>
          <p:cNvPr id="2054" name="Text Box 23"/>
          <p:cNvSpPr txBox="1">
            <a:spLocks noChangeArrowheads="1"/>
          </p:cNvSpPr>
          <p:nvPr/>
        </p:nvSpPr>
        <p:spPr bwMode="auto">
          <a:xfrm>
            <a:off x="6184900" y="3641725"/>
            <a:ext cx="2160588" cy="18466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b="1" dirty="0">
                <a:latin typeface="Comic Sans MS" panose="030F0702030302020204" pitchFamily="66" charset="0"/>
              </a:rPr>
              <a:t>Health and Wellbeing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smtClean="0">
                <a:latin typeface="Comic Sans MS" panose="030F0702030302020204" pitchFamily="66" charset="0"/>
              </a:rPr>
              <a:t>Circle Time</a:t>
            </a:r>
            <a:endParaRPr lang="en-GB" sz="12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100" dirty="0" smtClean="0">
                <a:latin typeface="Comic Sans MS" panose="030F0702030302020204" pitchFamily="66" charset="0"/>
              </a:rPr>
              <a:t>Feelings &amp; Emotions</a:t>
            </a:r>
            <a:endParaRPr lang="en-GB" sz="11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100" dirty="0" smtClean="0">
                <a:latin typeface="Comic Sans MS" panose="030F0702030302020204" pitchFamily="66" charset="0"/>
              </a:rPr>
              <a:t>Energy &amp; Activities </a:t>
            </a:r>
            <a:endParaRPr lang="en-GB" sz="11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Food Choices</a:t>
            </a:r>
            <a:endParaRPr lang="en-GB" sz="12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100" dirty="0" smtClean="0">
                <a:latin typeface="Comic Sans MS" panose="030F0702030302020204" pitchFamily="66" charset="0"/>
              </a:rPr>
              <a:t>Possession Games</a:t>
            </a:r>
          </a:p>
          <a:p>
            <a:pPr eaLnBrk="1" hangingPunct="1">
              <a:spcBef>
                <a:spcPct val="50000"/>
              </a:spcBef>
            </a:pPr>
            <a:r>
              <a:rPr lang="en-GB" sz="1100" dirty="0" smtClean="0">
                <a:latin typeface="Comic Sans MS" panose="030F0702030302020204" pitchFamily="66" charset="0"/>
              </a:rPr>
              <a:t>Ball Skills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2055" name="Text Box 24"/>
          <p:cNvSpPr txBox="1">
            <a:spLocks noChangeArrowheads="1"/>
          </p:cNvSpPr>
          <p:nvPr/>
        </p:nvSpPr>
        <p:spPr bwMode="auto">
          <a:xfrm>
            <a:off x="3203575" y="763588"/>
            <a:ext cx="2808288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b="1" dirty="0">
                <a:latin typeface="Comic Sans MS" panose="030F0702030302020204" pitchFamily="66" charset="0"/>
              </a:rPr>
              <a:t>Homework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anose="030F0702030302020204" pitchFamily="66" charset="0"/>
              </a:rPr>
              <a:t>Spelling </a:t>
            </a:r>
            <a:r>
              <a:rPr lang="en-GB" sz="1200" dirty="0" smtClean="0">
                <a:latin typeface="Comic Sans MS" panose="030F0702030302020204" pitchFamily="66" charset="0"/>
              </a:rPr>
              <a:t>–Elkonin </a:t>
            </a:r>
            <a:r>
              <a:rPr lang="en-GB" sz="1200" dirty="0">
                <a:latin typeface="Comic Sans MS" panose="030F0702030302020204" pitchFamily="66" charset="0"/>
              </a:rPr>
              <a:t>Boxes, Diacritical Marking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anose="030F0702030302020204" pitchFamily="66" charset="0"/>
              </a:rPr>
              <a:t>Spelling Strategies – Fun Spelling, </a:t>
            </a:r>
            <a:r>
              <a:rPr lang="en-GB" sz="1200" dirty="0" smtClean="0">
                <a:latin typeface="Comic Sans MS" panose="030F0702030302020204" pitchFamily="66" charset="0"/>
              </a:rPr>
              <a:t>Spelling Rules</a:t>
            </a:r>
            <a:endParaRPr lang="en-GB" sz="12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anose="030F0702030302020204" pitchFamily="66" charset="0"/>
              </a:rPr>
              <a:t>Common Words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anose="030F0702030302020204" pitchFamily="66" charset="0"/>
              </a:rPr>
              <a:t>Home Readers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anose="030F0702030302020204" pitchFamily="66" charset="0"/>
              </a:rPr>
              <a:t>Maths Worksheets</a:t>
            </a:r>
          </a:p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anose="030F0702030302020204" pitchFamily="66" charset="0"/>
              </a:rPr>
              <a:t>IDL related Research </a:t>
            </a:r>
            <a:r>
              <a:rPr lang="en-GB" sz="1200" dirty="0" smtClean="0">
                <a:latin typeface="Comic Sans MS" panose="030F0702030302020204" pitchFamily="66" charset="0"/>
              </a:rPr>
              <a:t>Tasks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56" name="Text Box 25"/>
          <p:cNvSpPr txBox="1">
            <a:spLocks noChangeArrowheads="1"/>
          </p:cNvSpPr>
          <p:nvPr/>
        </p:nvSpPr>
        <p:spPr bwMode="auto">
          <a:xfrm>
            <a:off x="3347864" y="4405313"/>
            <a:ext cx="2160588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b="1" dirty="0" smtClean="0">
                <a:latin typeface="Comic Sans MS" panose="030F0702030302020204" pitchFamily="66" charset="0"/>
              </a:rPr>
              <a:t>Other Information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Gym Days – Thursday &amp; alternate Friday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Christmas Party – 11/12/15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anose="030F0702030302020204" pitchFamily="66" charset="0"/>
              </a:rPr>
              <a:t>Nativity – 15/12/15</a:t>
            </a:r>
            <a:endParaRPr lang="en-GB" sz="1200" dirty="0"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GB" sz="800" b="1" dirty="0">
              <a:latin typeface="Comic Sans MS" panose="030F0702030302020204" pitchFamily="66" charset="0"/>
            </a:endParaRPr>
          </a:p>
        </p:txBody>
      </p:sp>
      <p:pic>
        <p:nvPicPr>
          <p:cNvPr id="2057" name="Picture 27" descr="chapelh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800" y="180975"/>
            <a:ext cx="51593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 Box 31"/>
          <p:cNvSpPr txBox="1">
            <a:spLocks noChangeArrowheads="1"/>
          </p:cNvSpPr>
          <p:nvPr/>
        </p:nvSpPr>
        <p:spPr bwMode="auto">
          <a:xfrm>
            <a:off x="2916238" y="3562350"/>
            <a:ext cx="3168650" cy="630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 smtClean="0">
                <a:latin typeface="Comic Sans MS" panose="030F0702030302020204" pitchFamily="66" charset="0"/>
              </a:rPr>
              <a:t>P6/5 </a:t>
            </a:r>
            <a:r>
              <a:rPr lang="en-GB" sz="1400" dirty="0">
                <a:latin typeface="Comic Sans MS" panose="030F0702030302020204" pitchFamily="66" charset="0"/>
              </a:rPr>
              <a:t>Shared Planning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 dirty="0" smtClean="0">
                <a:latin typeface="Comic Sans MS" panose="030F0702030302020204" pitchFamily="66" charset="0"/>
              </a:rPr>
              <a:t>November-March 16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153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Comic Sans MS</vt:lpstr>
      <vt:lpstr>Default Design</vt:lpstr>
      <vt:lpstr>PowerPoint Presentation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Education Department</dc:creator>
  <cp:lastModifiedBy>temp</cp:lastModifiedBy>
  <cp:revision>15</cp:revision>
  <cp:lastPrinted>2015-12-01T10:04:45Z</cp:lastPrinted>
  <dcterms:created xsi:type="dcterms:W3CDTF">2012-08-22T15:29:28Z</dcterms:created>
  <dcterms:modified xsi:type="dcterms:W3CDTF">2015-12-03T11:18:24Z</dcterms:modified>
</cp:coreProperties>
</file>