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01CC31-6888-4046-B46B-115888021D13}" type="datetimeFigureOut">
              <a:rPr lang="en-GB" smtClean="0"/>
              <a:t>23/02/2015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99F9B9-82F4-408A-B434-EAE41603F3CC}" type="slidenum">
              <a:rPr lang="en-GB" smtClean="0"/>
              <a:t>‹#›</a:t>
            </a:fld>
            <a:endParaRPr lang="en-GB"/>
          </a:p>
        </p:txBody>
      </p:sp>
    </p:spTree>
    <p:extLst>
      <p:ext uri="{BB962C8B-B14F-4D97-AF65-F5344CB8AC3E}">
        <p14:creationId xmlns:p14="http://schemas.microsoft.com/office/powerpoint/2010/main" val="2336371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99F9B9-82F4-408A-B434-EAE41603F3CC}" type="slidenum">
              <a:rPr lang="en-GB" smtClean="0"/>
              <a:t>1</a:t>
            </a:fld>
            <a:endParaRPr lang="en-GB"/>
          </a:p>
        </p:txBody>
      </p:sp>
    </p:spTree>
    <p:extLst>
      <p:ext uri="{BB962C8B-B14F-4D97-AF65-F5344CB8AC3E}">
        <p14:creationId xmlns:p14="http://schemas.microsoft.com/office/powerpoint/2010/main" val="109711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99F9B9-82F4-408A-B434-EAE41603F3CC}" type="slidenum">
              <a:rPr lang="en-GB" smtClean="0"/>
              <a:t>2</a:t>
            </a:fld>
            <a:endParaRPr lang="en-GB"/>
          </a:p>
        </p:txBody>
      </p:sp>
    </p:spTree>
    <p:extLst>
      <p:ext uri="{BB962C8B-B14F-4D97-AF65-F5344CB8AC3E}">
        <p14:creationId xmlns:p14="http://schemas.microsoft.com/office/powerpoint/2010/main" val="3719736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AF79986-D449-4A8E-AC8A-664050F2AC11}" type="datetimeFigureOut">
              <a:rPr lang="en-GB" smtClean="0"/>
              <a:t>23/02/2015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6B9993-DC90-4D2B-B537-57AE562582D6}" type="slidenum">
              <a:rPr lang="en-GB" smtClean="0"/>
              <a:t>‹#›</a:t>
            </a:fld>
            <a:endParaRPr lang="en-GB"/>
          </a:p>
        </p:txBody>
      </p:sp>
    </p:spTree>
    <p:extLst>
      <p:ext uri="{BB962C8B-B14F-4D97-AF65-F5344CB8AC3E}">
        <p14:creationId xmlns:p14="http://schemas.microsoft.com/office/powerpoint/2010/main" val="909630739"/>
      </p:ext>
    </p:extLst>
  </p:cSld>
  <p:clrMapOvr>
    <a:masterClrMapping/>
  </p:clrMapOvr>
  <mc:AlternateContent xmlns:mc="http://schemas.openxmlformats.org/markup-compatibility/2006">
    <mc:Choice xmlns:p14="http://schemas.microsoft.com/office/powerpoint/2010/main" Requires="p14">
      <p:transition spd="slow">
        <p14:prism isContent="1"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F79986-D449-4A8E-AC8A-664050F2AC11}" type="datetimeFigureOut">
              <a:rPr lang="en-GB" smtClean="0"/>
              <a:t>23/02/2015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6B9993-DC90-4D2B-B537-57AE562582D6}" type="slidenum">
              <a:rPr lang="en-GB" smtClean="0"/>
              <a:t>‹#›</a:t>
            </a:fld>
            <a:endParaRPr lang="en-GB"/>
          </a:p>
        </p:txBody>
      </p:sp>
    </p:spTree>
    <p:extLst>
      <p:ext uri="{BB962C8B-B14F-4D97-AF65-F5344CB8AC3E}">
        <p14:creationId xmlns:p14="http://schemas.microsoft.com/office/powerpoint/2010/main" val="3150340096"/>
      </p:ext>
    </p:extLst>
  </p:cSld>
  <p:clrMapOvr>
    <a:masterClrMapping/>
  </p:clrMapOvr>
  <mc:AlternateContent xmlns:mc="http://schemas.openxmlformats.org/markup-compatibility/2006">
    <mc:Choice xmlns:p14="http://schemas.microsoft.com/office/powerpoint/2010/main" Requires="p14">
      <p:transition spd="slow">
        <p14:prism isContent="1"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F79986-D449-4A8E-AC8A-664050F2AC11}" type="datetimeFigureOut">
              <a:rPr lang="en-GB" smtClean="0"/>
              <a:t>23/02/2015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6B9993-DC90-4D2B-B537-57AE562582D6}" type="slidenum">
              <a:rPr lang="en-GB" smtClean="0"/>
              <a:t>‹#›</a:t>
            </a:fld>
            <a:endParaRPr lang="en-GB"/>
          </a:p>
        </p:txBody>
      </p:sp>
    </p:spTree>
    <p:extLst>
      <p:ext uri="{BB962C8B-B14F-4D97-AF65-F5344CB8AC3E}">
        <p14:creationId xmlns:p14="http://schemas.microsoft.com/office/powerpoint/2010/main" val="2666418198"/>
      </p:ext>
    </p:extLst>
  </p:cSld>
  <p:clrMapOvr>
    <a:masterClrMapping/>
  </p:clrMapOvr>
  <mc:AlternateContent xmlns:mc="http://schemas.openxmlformats.org/markup-compatibility/2006">
    <mc:Choice xmlns:p14="http://schemas.microsoft.com/office/powerpoint/2010/main" Requires="p14">
      <p:transition spd="slow">
        <p14:prism isContent="1"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F79986-D449-4A8E-AC8A-664050F2AC11}" type="datetimeFigureOut">
              <a:rPr lang="en-GB" smtClean="0"/>
              <a:t>23/02/2015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6B9993-DC90-4D2B-B537-57AE562582D6}" type="slidenum">
              <a:rPr lang="en-GB" smtClean="0"/>
              <a:t>‹#›</a:t>
            </a:fld>
            <a:endParaRPr lang="en-GB"/>
          </a:p>
        </p:txBody>
      </p:sp>
    </p:spTree>
    <p:extLst>
      <p:ext uri="{BB962C8B-B14F-4D97-AF65-F5344CB8AC3E}">
        <p14:creationId xmlns:p14="http://schemas.microsoft.com/office/powerpoint/2010/main" val="606228211"/>
      </p:ext>
    </p:extLst>
  </p:cSld>
  <p:clrMapOvr>
    <a:masterClrMapping/>
  </p:clrMapOvr>
  <mc:AlternateContent xmlns:mc="http://schemas.openxmlformats.org/markup-compatibility/2006">
    <mc:Choice xmlns:p14="http://schemas.microsoft.com/office/powerpoint/2010/main" Requires="p14">
      <p:transition spd="slow">
        <p14:prism isContent="1"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F79986-D449-4A8E-AC8A-664050F2AC11}" type="datetimeFigureOut">
              <a:rPr lang="en-GB" smtClean="0"/>
              <a:t>23/02/2015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6B9993-DC90-4D2B-B537-57AE562582D6}" type="slidenum">
              <a:rPr lang="en-GB" smtClean="0"/>
              <a:t>‹#›</a:t>
            </a:fld>
            <a:endParaRPr lang="en-GB"/>
          </a:p>
        </p:txBody>
      </p:sp>
    </p:spTree>
    <p:extLst>
      <p:ext uri="{BB962C8B-B14F-4D97-AF65-F5344CB8AC3E}">
        <p14:creationId xmlns:p14="http://schemas.microsoft.com/office/powerpoint/2010/main" val="1675367814"/>
      </p:ext>
    </p:extLst>
  </p:cSld>
  <p:clrMapOvr>
    <a:masterClrMapping/>
  </p:clrMapOvr>
  <mc:AlternateContent xmlns:mc="http://schemas.openxmlformats.org/markup-compatibility/2006">
    <mc:Choice xmlns:p14="http://schemas.microsoft.com/office/powerpoint/2010/main" Requires="p14">
      <p:transition spd="slow">
        <p14:prism isContent="1"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AF79986-D449-4A8E-AC8A-664050F2AC11}" type="datetimeFigureOut">
              <a:rPr lang="en-GB" smtClean="0"/>
              <a:t>23/02/2015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6B9993-DC90-4D2B-B537-57AE562582D6}" type="slidenum">
              <a:rPr lang="en-GB" smtClean="0"/>
              <a:t>‹#›</a:t>
            </a:fld>
            <a:endParaRPr lang="en-GB"/>
          </a:p>
        </p:txBody>
      </p:sp>
    </p:spTree>
    <p:extLst>
      <p:ext uri="{BB962C8B-B14F-4D97-AF65-F5344CB8AC3E}">
        <p14:creationId xmlns:p14="http://schemas.microsoft.com/office/powerpoint/2010/main" val="4222678935"/>
      </p:ext>
    </p:extLst>
  </p:cSld>
  <p:clrMapOvr>
    <a:masterClrMapping/>
  </p:clrMapOvr>
  <mc:AlternateContent xmlns:mc="http://schemas.openxmlformats.org/markup-compatibility/2006">
    <mc:Choice xmlns:p14="http://schemas.microsoft.com/office/powerpoint/2010/main" Requires="p14">
      <p:transition spd="slow">
        <p14:prism isContent="1"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AF79986-D449-4A8E-AC8A-664050F2AC11}" type="datetimeFigureOut">
              <a:rPr lang="en-GB" smtClean="0"/>
              <a:t>23/02/2015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6B9993-DC90-4D2B-B537-57AE562582D6}" type="slidenum">
              <a:rPr lang="en-GB" smtClean="0"/>
              <a:t>‹#›</a:t>
            </a:fld>
            <a:endParaRPr lang="en-GB"/>
          </a:p>
        </p:txBody>
      </p:sp>
    </p:spTree>
    <p:extLst>
      <p:ext uri="{BB962C8B-B14F-4D97-AF65-F5344CB8AC3E}">
        <p14:creationId xmlns:p14="http://schemas.microsoft.com/office/powerpoint/2010/main" val="841806445"/>
      </p:ext>
    </p:extLst>
  </p:cSld>
  <p:clrMapOvr>
    <a:masterClrMapping/>
  </p:clrMapOvr>
  <mc:AlternateContent xmlns:mc="http://schemas.openxmlformats.org/markup-compatibility/2006">
    <mc:Choice xmlns:p14="http://schemas.microsoft.com/office/powerpoint/2010/main" Requires="p14">
      <p:transition spd="slow">
        <p14:prism isContent="1"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AF79986-D449-4A8E-AC8A-664050F2AC11}" type="datetimeFigureOut">
              <a:rPr lang="en-GB" smtClean="0"/>
              <a:t>23/02/2015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6B9993-DC90-4D2B-B537-57AE562582D6}" type="slidenum">
              <a:rPr lang="en-GB" smtClean="0"/>
              <a:t>‹#›</a:t>
            </a:fld>
            <a:endParaRPr lang="en-GB"/>
          </a:p>
        </p:txBody>
      </p:sp>
    </p:spTree>
    <p:extLst>
      <p:ext uri="{BB962C8B-B14F-4D97-AF65-F5344CB8AC3E}">
        <p14:creationId xmlns:p14="http://schemas.microsoft.com/office/powerpoint/2010/main" val="3802926190"/>
      </p:ext>
    </p:extLst>
  </p:cSld>
  <p:clrMapOvr>
    <a:masterClrMapping/>
  </p:clrMapOvr>
  <mc:AlternateContent xmlns:mc="http://schemas.openxmlformats.org/markup-compatibility/2006">
    <mc:Choice xmlns:p14="http://schemas.microsoft.com/office/powerpoint/2010/main" Requires="p14">
      <p:transition spd="slow">
        <p14:prism isContent="1"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F79986-D449-4A8E-AC8A-664050F2AC11}" type="datetimeFigureOut">
              <a:rPr lang="en-GB" smtClean="0"/>
              <a:t>23/02/2015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6B9993-DC90-4D2B-B537-57AE562582D6}" type="slidenum">
              <a:rPr lang="en-GB" smtClean="0"/>
              <a:t>‹#›</a:t>
            </a:fld>
            <a:endParaRPr lang="en-GB"/>
          </a:p>
        </p:txBody>
      </p:sp>
    </p:spTree>
    <p:extLst>
      <p:ext uri="{BB962C8B-B14F-4D97-AF65-F5344CB8AC3E}">
        <p14:creationId xmlns:p14="http://schemas.microsoft.com/office/powerpoint/2010/main" val="1192112727"/>
      </p:ext>
    </p:extLst>
  </p:cSld>
  <p:clrMapOvr>
    <a:masterClrMapping/>
  </p:clrMapOvr>
  <mc:AlternateContent xmlns:mc="http://schemas.openxmlformats.org/markup-compatibility/2006">
    <mc:Choice xmlns:p14="http://schemas.microsoft.com/office/powerpoint/2010/main" Requires="p14">
      <p:transition spd="slow">
        <p14:prism isContent="1"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F79986-D449-4A8E-AC8A-664050F2AC11}" type="datetimeFigureOut">
              <a:rPr lang="en-GB" smtClean="0"/>
              <a:t>23/02/2015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6B9993-DC90-4D2B-B537-57AE562582D6}" type="slidenum">
              <a:rPr lang="en-GB" smtClean="0"/>
              <a:t>‹#›</a:t>
            </a:fld>
            <a:endParaRPr lang="en-GB"/>
          </a:p>
        </p:txBody>
      </p:sp>
    </p:spTree>
    <p:extLst>
      <p:ext uri="{BB962C8B-B14F-4D97-AF65-F5344CB8AC3E}">
        <p14:creationId xmlns:p14="http://schemas.microsoft.com/office/powerpoint/2010/main" val="2011623073"/>
      </p:ext>
    </p:extLst>
  </p:cSld>
  <p:clrMapOvr>
    <a:masterClrMapping/>
  </p:clrMapOvr>
  <mc:AlternateContent xmlns:mc="http://schemas.openxmlformats.org/markup-compatibility/2006">
    <mc:Choice xmlns:p14="http://schemas.microsoft.com/office/powerpoint/2010/main" Requires="p14">
      <p:transition spd="slow">
        <p14:prism isContent="1"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F79986-D449-4A8E-AC8A-664050F2AC11}" type="datetimeFigureOut">
              <a:rPr lang="en-GB" smtClean="0"/>
              <a:t>23/02/2015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6B9993-DC90-4D2B-B537-57AE562582D6}" type="slidenum">
              <a:rPr lang="en-GB" smtClean="0"/>
              <a:t>‹#›</a:t>
            </a:fld>
            <a:endParaRPr lang="en-GB"/>
          </a:p>
        </p:txBody>
      </p:sp>
    </p:spTree>
    <p:extLst>
      <p:ext uri="{BB962C8B-B14F-4D97-AF65-F5344CB8AC3E}">
        <p14:creationId xmlns:p14="http://schemas.microsoft.com/office/powerpoint/2010/main" val="3353118799"/>
      </p:ext>
    </p:extLst>
  </p:cSld>
  <p:clrMapOvr>
    <a:masterClrMapping/>
  </p:clrMapOvr>
  <mc:AlternateContent xmlns:mc="http://schemas.openxmlformats.org/markup-compatibility/2006">
    <mc:Choice xmlns:p14="http://schemas.microsoft.com/office/powerpoint/2010/main" Requires="p14">
      <p:transition spd="slow">
        <p14:prism isContent="1"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F79986-D449-4A8E-AC8A-664050F2AC11}" type="datetimeFigureOut">
              <a:rPr lang="en-GB" smtClean="0"/>
              <a:t>23/02/2015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6B9993-DC90-4D2B-B537-57AE562582D6}" type="slidenum">
              <a:rPr lang="en-GB" smtClean="0"/>
              <a:t>‹#›</a:t>
            </a:fld>
            <a:endParaRPr lang="en-GB"/>
          </a:p>
        </p:txBody>
      </p:sp>
    </p:spTree>
    <p:extLst>
      <p:ext uri="{BB962C8B-B14F-4D97-AF65-F5344CB8AC3E}">
        <p14:creationId xmlns:p14="http://schemas.microsoft.com/office/powerpoint/2010/main" val="425392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prism isContent="1"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20688"/>
            <a:ext cx="7772400" cy="1872207"/>
          </a:xfrm>
        </p:spPr>
        <p:txBody>
          <a:bodyPr>
            <a:normAutofit/>
          </a:bodyPr>
          <a:lstStyle/>
          <a:p>
            <a:r>
              <a:rPr lang="en-GB" sz="8800" dirty="0" smtClean="0">
                <a:solidFill>
                  <a:srgbClr val="0070C0"/>
                </a:solidFill>
                <a:latin typeface="Ravie" panose="04040805050809020602" pitchFamily="82" charset="0"/>
              </a:rPr>
              <a:t>FRANCE!!</a:t>
            </a:r>
            <a:endParaRPr lang="en-GB" sz="8800" dirty="0">
              <a:solidFill>
                <a:srgbClr val="0070C0"/>
              </a:solidFill>
              <a:latin typeface="Ravie" panose="04040805050809020602" pitchFamily="82" charset="0"/>
            </a:endParaRPr>
          </a:p>
        </p:txBody>
      </p:sp>
      <p:sp>
        <p:nvSpPr>
          <p:cNvPr id="3" name="Subtitle 2"/>
          <p:cNvSpPr>
            <a:spLocks noGrp="1"/>
          </p:cNvSpPr>
          <p:nvPr>
            <p:ph type="subTitle" idx="1"/>
          </p:nvPr>
        </p:nvSpPr>
        <p:spPr>
          <a:xfrm>
            <a:off x="1547664" y="2492896"/>
            <a:ext cx="6400800" cy="1752600"/>
          </a:xfrm>
        </p:spPr>
        <p:txBody>
          <a:bodyPr>
            <a:normAutofit/>
          </a:bodyPr>
          <a:lstStyle/>
          <a:p>
            <a:r>
              <a:rPr lang="en-GB" sz="5400" dirty="0" smtClean="0">
                <a:solidFill>
                  <a:srgbClr val="FF0000"/>
                </a:solidFill>
                <a:latin typeface="Algerian" panose="04020705040A02060702" pitchFamily="82" charset="0"/>
              </a:rPr>
              <a:t>By </a:t>
            </a:r>
            <a:r>
              <a:rPr lang="en-GB" sz="5400" dirty="0">
                <a:solidFill>
                  <a:srgbClr val="FF0000"/>
                </a:solidFill>
                <a:latin typeface="Algerian" panose="04020705040A02060702" pitchFamily="82" charset="0"/>
              </a:rPr>
              <a:t>C</a:t>
            </a:r>
            <a:r>
              <a:rPr lang="en-GB" sz="5400" dirty="0" smtClean="0">
                <a:solidFill>
                  <a:srgbClr val="FF0000"/>
                </a:solidFill>
                <a:latin typeface="Algerian" panose="04020705040A02060702" pitchFamily="82" charset="0"/>
              </a:rPr>
              <a:t>ameron </a:t>
            </a:r>
            <a:r>
              <a:rPr lang="en-GB" sz="5400" dirty="0" err="1" smtClean="0">
                <a:solidFill>
                  <a:srgbClr val="FF0000"/>
                </a:solidFill>
                <a:latin typeface="Algerian" panose="04020705040A02060702" pitchFamily="82" charset="0"/>
              </a:rPr>
              <a:t>Boag</a:t>
            </a:r>
            <a:endParaRPr lang="en-GB" sz="5400" dirty="0">
              <a:solidFill>
                <a:srgbClr val="FF0000"/>
              </a:solidFill>
              <a:latin typeface="Algerian" panose="04020705040A02060702" pitchFamily="82"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3501008"/>
            <a:ext cx="4647538" cy="289652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37111092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F0"/>
                </a:solidFill>
                <a:latin typeface="Showcard Gothic" panose="04020904020102020604" pitchFamily="82" charset="0"/>
              </a:rPr>
              <a:t>Fun facts on </a:t>
            </a:r>
            <a:r>
              <a:rPr lang="en-GB" dirty="0" err="1" smtClean="0">
                <a:solidFill>
                  <a:srgbClr val="00B0F0"/>
                </a:solidFill>
                <a:latin typeface="Showcard Gothic" panose="04020904020102020604" pitchFamily="82" charset="0"/>
              </a:rPr>
              <a:t>france</a:t>
            </a:r>
            <a:endParaRPr lang="en-GB" dirty="0">
              <a:solidFill>
                <a:srgbClr val="00B0F0"/>
              </a:solidFill>
              <a:latin typeface="Showcard Gothic" panose="04020904020102020604" pitchFamily="82" charset="0"/>
            </a:endParaRPr>
          </a:p>
        </p:txBody>
      </p:sp>
      <p:sp>
        <p:nvSpPr>
          <p:cNvPr id="3" name="Content Placeholder 2"/>
          <p:cNvSpPr>
            <a:spLocks noGrp="1"/>
          </p:cNvSpPr>
          <p:nvPr>
            <p:ph idx="1"/>
          </p:nvPr>
        </p:nvSpPr>
        <p:spPr/>
        <p:txBody>
          <a:bodyPr/>
          <a:lstStyle/>
          <a:p>
            <a:r>
              <a:rPr lang="en-US" dirty="0" smtClean="0">
                <a:solidFill>
                  <a:srgbClr val="FF0000"/>
                </a:solidFill>
              </a:rPr>
              <a:t>Population: more than 65.7 million people live in the country (2012)</a:t>
            </a:r>
          </a:p>
          <a:p>
            <a:r>
              <a:rPr lang="en-US" dirty="0" smtClean="0">
                <a:solidFill>
                  <a:srgbClr val="FF0000"/>
                </a:solidFill>
              </a:rPr>
              <a:t>Capital: Paris, with 2,2 million inhabitants</a:t>
            </a:r>
          </a:p>
          <a:p>
            <a:r>
              <a:rPr lang="en-US" dirty="0" smtClean="0">
                <a:solidFill>
                  <a:srgbClr val="FF0000"/>
                </a:solidFill>
              </a:rPr>
              <a:t>Name: </a:t>
            </a:r>
            <a:r>
              <a:rPr lang="en-US" dirty="0" err="1" smtClean="0">
                <a:solidFill>
                  <a:srgbClr val="FF0000"/>
                </a:solidFill>
              </a:rPr>
              <a:t>Republique</a:t>
            </a:r>
            <a:r>
              <a:rPr lang="en-US" dirty="0" smtClean="0">
                <a:solidFill>
                  <a:srgbClr val="FF0000"/>
                </a:solidFill>
              </a:rPr>
              <a:t> </a:t>
            </a:r>
            <a:r>
              <a:rPr lang="en-US" dirty="0" err="1" smtClean="0">
                <a:solidFill>
                  <a:srgbClr val="FF0000"/>
                </a:solidFill>
              </a:rPr>
              <a:t>Francaise</a:t>
            </a:r>
            <a:r>
              <a:rPr lang="en-US" dirty="0" smtClean="0">
                <a:solidFill>
                  <a:srgbClr val="FF0000"/>
                </a:solidFill>
              </a:rPr>
              <a:t> (French Republic)</a:t>
            </a:r>
          </a:p>
          <a:p>
            <a:r>
              <a:rPr lang="en-US" dirty="0" smtClean="0">
                <a:solidFill>
                  <a:srgbClr val="FF0000"/>
                </a:solidFill>
              </a:rPr>
              <a:t>Motto: "</a:t>
            </a:r>
            <a:r>
              <a:rPr lang="en-US" dirty="0" err="1" smtClean="0">
                <a:solidFill>
                  <a:srgbClr val="FF0000"/>
                </a:solidFill>
              </a:rPr>
              <a:t>Liberte</a:t>
            </a:r>
            <a:r>
              <a:rPr lang="en-US" dirty="0" smtClean="0">
                <a:solidFill>
                  <a:srgbClr val="FF0000"/>
                </a:solidFill>
              </a:rPr>
              <a:t>, </a:t>
            </a:r>
            <a:r>
              <a:rPr lang="en-US" dirty="0" err="1" smtClean="0">
                <a:solidFill>
                  <a:srgbClr val="FF0000"/>
                </a:solidFill>
              </a:rPr>
              <a:t>Egalite</a:t>
            </a:r>
            <a:r>
              <a:rPr lang="en-US" dirty="0" smtClean="0">
                <a:solidFill>
                  <a:srgbClr val="FF0000"/>
                </a:solidFill>
              </a:rPr>
              <a:t>, </a:t>
            </a:r>
            <a:r>
              <a:rPr lang="en-US" dirty="0" err="1" smtClean="0">
                <a:solidFill>
                  <a:srgbClr val="FF0000"/>
                </a:solidFill>
              </a:rPr>
              <a:t>Fraternite</a:t>
            </a:r>
            <a:r>
              <a:rPr lang="en-US" dirty="0" smtClean="0">
                <a:solidFill>
                  <a:srgbClr val="FF0000"/>
                </a:solidFill>
              </a:rPr>
              <a:t>" (Liberty, Equality, Fraternity)</a:t>
            </a:r>
          </a:p>
          <a:p>
            <a:r>
              <a:rPr lang="en-US" dirty="0" smtClean="0">
                <a:solidFill>
                  <a:srgbClr val="FF0000"/>
                </a:solidFill>
              </a:rPr>
              <a:t>Government: Democracy</a:t>
            </a:r>
          </a:p>
          <a:p>
            <a:r>
              <a:rPr lang="en-US" dirty="0" smtClean="0">
                <a:solidFill>
                  <a:srgbClr val="FF0000"/>
                </a:solidFill>
              </a:rPr>
              <a:t>Language: French</a:t>
            </a:r>
          </a:p>
          <a:p>
            <a:endParaRPr lang="en-GB" dirty="0"/>
          </a:p>
        </p:txBody>
      </p:sp>
    </p:spTree>
    <p:extLst>
      <p:ext uri="{BB962C8B-B14F-4D97-AF65-F5344CB8AC3E}">
        <p14:creationId xmlns:p14="http://schemas.microsoft.com/office/powerpoint/2010/main" val="758054793"/>
      </p:ext>
    </p:extLst>
  </p:cSld>
  <p:clrMapOvr>
    <a:masterClrMapping/>
  </p:clrMapOvr>
  <mc:AlternateContent xmlns:mc="http://schemas.openxmlformats.org/markup-compatibility/2006">
    <mc:Choice xmlns:p14="http://schemas.microsoft.com/office/powerpoint/2010/main" Requires="p14">
      <p:transition spd="slow" p14:dur="10000" advTm="20000">
        <p:wheel spokes="1"/>
        <p:sndAc>
          <p:stSnd>
            <p:snd r:embed="rId3" name="bomb.wav"/>
          </p:stSnd>
        </p:sndAc>
      </p:transition>
    </mc:Choice>
    <mc:Fallback>
      <p:transition spd="slow" advTm="20000">
        <p:wheel spokes="1"/>
        <p:sndAc>
          <p:stSnd>
            <p:snd r:embed="rId3" name="bomb.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More fun facts</a:t>
            </a:r>
            <a:endParaRPr lang="en-GB"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2">
                    <a:lumMod val="60000"/>
                    <a:lumOff val="40000"/>
                  </a:schemeClr>
                </a:solidFill>
              </a:rPr>
              <a:t>Religion: mainly Christians (Roman Catholics 64%)</a:t>
            </a:r>
          </a:p>
          <a:p>
            <a:r>
              <a:rPr lang="en-US" dirty="0" smtClean="0">
                <a:solidFill>
                  <a:schemeClr val="tx2">
                    <a:lumMod val="60000"/>
                    <a:lumOff val="40000"/>
                  </a:schemeClr>
                </a:solidFill>
              </a:rPr>
              <a:t>Currency: 1 Euro=100cents, until 2002 French Franc</a:t>
            </a:r>
          </a:p>
          <a:p>
            <a:r>
              <a:rPr lang="en-US" dirty="0" smtClean="0">
                <a:solidFill>
                  <a:schemeClr val="tx2">
                    <a:lumMod val="60000"/>
                    <a:lumOff val="40000"/>
                  </a:schemeClr>
                </a:solidFill>
              </a:rPr>
              <a:t>History: In 700-500BC the Celtic </a:t>
            </a:r>
            <a:r>
              <a:rPr lang="en-US" dirty="0" err="1" smtClean="0">
                <a:solidFill>
                  <a:schemeClr val="tx2">
                    <a:lumMod val="60000"/>
                    <a:lumOff val="40000"/>
                  </a:schemeClr>
                </a:solidFill>
              </a:rPr>
              <a:t>Gauls</a:t>
            </a:r>
            <a:r>
              <a:rPr lang="en-US" dirty="0" smtClean="0">
                <a:solidFill>
                  <a:schemeClr val="tx2">
                    <a:lumMod val="60000"/>
                    <a:lumOff val="40000"/>
                  </a:schemeClr>
                </a:solidFill>
              </a:rPr>
              <a:t> arrive in France. In 58-50BC Roman Emperor Julius Caesar defeats the </a:t>
            </a:r>
            <a:r>
              <a:rPr lang="en-US" dirty="0" err="1" smtClean="0">
                <a:solidFill>
                  <a:schemeClr val="tx2">
                    <a:lumMod val="60000"/>
                    <a:lumOff val="40000"/>
                  </a:schemeClr>
                </a:solidFill>
              </a:rPr>
              <a:t>Gauls</a:t>
            </a:r>
            <a:r>
              <a:rPr lang="en-US" dirty="0" smtClean="0">
                <a:solidFill>
                  <a:schemeClr val="tx2">
                    <a:lumMod val="60000"/>
                    <a:lumOff val="40000"/>
                  </a:schemeClr>
                </a:solidFill>
              </a:rPr>
              <a:t> and France becomes part of the </a:t>
            </a:r>
            <a:r>
              <a:rPr lang="en-US" dirty="0" smtClean="0">
                <a:solidFill>
                  <a:srgbClr val="FF0000"/>
                </a:solidFill>
              </a:rPr>
              <a:t>Roman Empire until 476AD. French was ruled by kings for many centuries until the storming of the Bastille during the French Revolution in 1789. Then Napoleon becomes Emperor of the French Republic until he is sent to exile.</a:t>
            </a:r>
          </a:p>
          <a:p>
            <a:endParaRPr lang="en-GB" dirty="0"/>
          </a:p>
        </p:txBody>
      </p:sp>
    </p:spTree>
    <p:extLst>
      <p:ext uri="{BB962C8B-B14F-4D97-AF65-F5344CB8AC3E}">
        <p14:creationId xmlns:p14="http://schemas.microsoft.com/office/powerpoint/2010/main" val="2572993106"/>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Geography of </a:t>
            </a:r>
            <a:r>
              <a:rPr lang="en-GB" dirty="0" err="1" smtClean="0">
                <a:solidFill>
                  <a:srgbClr val="FF0000"/>
                </a:solidFill>
              </a:rPr>
              <a:t>france</a:t>
            </a:r>
            <a:endParaRPr lang="en-GB"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rgbClr val="0070C0"/>
                </a:solidFill>
              </a:rPr>
              <a:t>• The western-</a:t>
            </a:r>
            <a:r>
              <a:rPr lang="en-US" dirty="0" err="1" smtClean="0">
                <a:solidFill>
                  <a:srgbClr val="0070C0"/>
                </a:solidFill>
              </a:rPr>
              <a:t>european</a:t>
            </a:r>
            <a:r>
              <a:rPr lang="en-US" dirty="0" smtClean="0">
                <a:solidFill>
                  <a:srgbClr val="0070C0"/>
                </a:solidFill>
              </a:rPr>
              <a:t> country shares borders with Belgium to the North East, Germany and Luxemburg in the East as well as with Switzerland, Italy to the South East. The Pyrenees, a mountain range to the South of France, form a natural border between Spain and France. The highest mountain in France is the Mont Blanc, that is 4,810m high and stands at the border between France and Italy.</a:t>
            </a:r>
          </a:p>
          <a:p>
            <a:endParaRPr lang="en-US" dirty="0" smtClean="0">
              <a:solidFill>
                <a:srgbClr val="0070C0"/>
              </a:solidFill>
            </a:endParaRPr>
          </a:p>
          <a:p>
            <a:r>
              <a:rPr lang="en-US" dirty="0" smtClean="0">
                <a:solidFill>
                  <a:srgbClr val="0070C0"/>
                </a:solidFill>
              </a:rPr>
              <a:t>Mainland France is divided into 27 regions and these into 101 departments. The Mediterranean island of Corsica belongs to France too as you can see in the outline above. Of the 101 departments there are also 5 ROM (regions </a:t>
            </a:r>
            <a:r>
              <a:rPr lang="en-US" dirty="0" err="1" smtClean="0">
                <a:solidFill>
                  <a:srgbClr val="0070C0"/>
                </a:solidFill>
              </a:rPr>
              <a:t>d’outre</a:t>
            </a:r>
            <a:r>
              <a:rPr lang="en-US" dirty="0" smtClean="0">
                <a:solidFill>
                  <a:srgbClr val="0070C0"/>
                </a:solidFill>
              </a:rPr>
              <a:t> </a:t>
            </a:r>
            <a:r>
              <a:rPr lang="en-US" dirty="0" err="1" smtClean="0">
                <a:solidFill>
                  <a:srgbClr val="0070C0"/>
                </a:solidFill>
              </a:rPr>
              <a:t>mer</a:t>
            </a:r>
            <a:r>
              <a:rPr lang="en-US" dirty="0" smtClean="0">
                <a:solidFill>
                  <a:srgbClr val="0070C0"/>
                </a:solidFill>
              </a:rPr>
              <a:t> or overseas regions) also belonging to France: French Guyana in South America, Guadeloupe and Martinique in the Caribbean, La Reunion and Mayotte in Africa in the Indian Ocean.</a:t>
            </a:r>
          </a:p>
          <a:p>
            <a:endParaRPr lang="en-GB" dirty="0"/>
          </a:p>
        </p:txBody>
      </p:sp>
    </p:spTree>
    <p:extLst>
      <p:ext uri="{BB962C8B-B14F-4D97-AF65-F5344CB8AC3E}">
        <p14:creationId xmlns:p14="http://schemas.microsoft.com/office/powerpoint/2010/main" val="1992775038"/>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Tourist attractions in France</a:t>
            </a:r>
            <a:endParaRPr lang="en-GB" dirty="0">
              <a:solidFill>
                <a:srgbClr val="0070C0"/>
              </a:solidFill>
            </a:endParaRPr>
          </a:p>
        </p:txBody>
      </p:sp>
      <p:sp>
        <p:nvSpPr>
          <p:cNvPr id="3" name="Content Placeholder 2"/>
          <p:cNvSpPr>
            <a:spLocks noGrp="1"/>
          </p:cNvSpPr>
          <p:nvPr>
            <p:ph idx="1"/>
          </p:nvPr>
        </p:nvSpPr>
        <p:spPr/>
        <p:txBody>
          <a:bodyPr>
            <a:normAutofit fontScale="77500" lnSpcReduction="20000"/>
          </a:bodyPr>
          <a:lstStyle/>
          <a:p>
            <a:endParaRPr lang="en-GB" dirty="0" smtClean="0">
              <a:solidFill>
                <a:srgbClr val="FF0000"/>
              </a:solidFill>
            </a:endParaRPr>
          </a:p>
          <a:p>
            <a:r>
              <a:rPr lang="en-GB" dirty="0" smtClean="0">
                <a:solidFill>
                  <a:srgbClr val="FF0000"/>
                </a:solidFill>
              </a:rPr>
              <a:t>Paris: Eiffel Tower, Notre Dame, Louvre (which you can see in the image to the right), Montmartre, Arc de </a:t>
            </a:r>
            <a:r>
              <a:rPr lang="en-GB" dirty="0" err="1" smtClean="0">
                <a:solidFill>
                  <a:srgbClr val="FF0000"/>
                </a:solidFill>
              </a:rPr>
              <a:t>Triomphe</a:t>
            </a:r>
            <a:r>
              <a:rPr lang="en-GB" dirty="0" smtClean="0">
                <a:solidFill>
                  <a:srgbClr val="FF0000"/>
                </a:solidFill>
              </a:rPr>
              <a:t>, river Seine and many other great attractions</a:t>
            </a:r>
          </a:p>
          <a:p>
            <a:r>
              <a:rPr lang="en-GB" dirty="0" smtClean="0">
                <a:solidFill>
                  <a:srgbClr val="FF0000"/>
                </a:solidFill>
              </a:rPr>
              <a:t>Versailles : castle of French kings</a:t>
            </a:r>
          </a:p>
          <a:p>
            <a:r>
              <a:rPr lang="en-GB" dirty="0" err="1" smtClean="0">
                <a:solidFill>
                  <a:srgbClr val="FF0000"/>
                </a:solidFill>
              </a:rPr>
              <a:t>Lasceaux</a:t>
            </a:r>
            <a:r>
              <a:rPr lang="en-GB" dirty="0" smtClean="0">
                <a:solidFill>
                  <a:srgbClr val="FF0000"/>
                </a:solidFill>
              </a:rPr>
              <a:t> Caves for 17,000year old rock paintings</a:t>
            </a:r>
          </a:p>
          <a:p>
            <a:r>
              <a:rPr lang="en-GB" dirty="0" smtClean="0">
                <a:solidFill>
                  <a:srgbClr val="FF0000"/>
                </a:solidFill>
              </a:rPr>
              <a:t>Cote d’Azur for turquoise blue sea and great beaches</a:t>
            </a:r>
          </a:p>
          <a:p>
            <a:r>
              <a:rPr lang="en-GB" dirty="0" smtClean="0">
                <a:solidFill>
                  <a:srgbClr val="FF0000"/>
                </a:solidFill>
              </a:rPr>
              <a:t>Corsica: in the Mediterranean sea</a:t>
            </a:r>
          </a:p>
          <a:p>
            <a:r>
              <a:rPr lang="en-GB" dirty="0" smtClean="0">
                <a:solidFill>
                  <a:srgbClr val="FF0000"/>
                </a:solidFill>
              </a:rPr>
              <a:t>French Alps: great skiing and snowboarding</a:t>
            </a:r>
          </a:p>
          <a:p>
            <a:r>
              <a:rPr lang="en-GB" dirty="0" smtClean="0">
                <a:solidFill>
                  <a:srgbClr val="FF0000"/>
                </a:solidFill>
              </a:rPr>
              <a:t>Mont St. Michel: Island with high tide</a:t>
            </a:r>
          </a:p>
          <a:p>
            <a:r>
              <a:rPr lang="en-GB" dirty="0" smtClean="0">
                <a:solidFill>
                  <a:srgbClr val="FF0000"/>
                </a:solidFill>
              </a:rPr>
              <a:t>La Provence for lavender fields and old historic towns like Avignon.</a:t>
            </a:r>
            <a:endParaRPr lang="en-GB" dirty="0">
              <a:solidFill>
                <a:srgbClr val="FF0000"/>
              </a:solidFill>
            </a:endParaRPr>
          </a:p>
        </p:txBody>
      </p:sp>
    </p:spTree>
    <p:extLst>
      <p:ext uri="{BB962C8B-B14F-4D97-AF65-F5344CB8AC3E}">
        <p14:creationId xmlns:p14="http://schemas.microsoft.com/office/powerpoint/2010/main" val="3963779441"/>
      </p:ext>
    </p:extLst>
  </p:cSld>
  <p:clrMapOvr>
    <a:masterClrMapping/>
  </p:clrMapOvr>
  <mc:AlternateContent xmlns:mc="http://schemas.openxmlformats.org/markup-compatibility/2006">
    <mc:Choice xmlns:p14="http://schemas.microsoft.com/office/powerpoint/2010/main" Requires="p14">
      <p:transition spd="slow" p14:dur="2000" advTm="2000">
        <p14:prism isContent="1"/>
        <p:sndAc>
          <p:stSnd>
            <p:snd r:embed="rId2" name="drumroll.wav"/>
          </p:stSnd>
        </p:sndAc>
      </p:transition>
    </mc:Choice>
    <mc:Fallback>
      <p:transition spd="slow" advTm="2000">
        <p:fade/>
        <p:sndAc>
          <p:stSnd>
            <p:snd r:embed="rId2" name="drumroll.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French genuine food menu!</a:t>
            </a:r>
            <a:endParaRPr lang="en-GB"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253348"/>
            <a:ext cx="7056784" cy="5592499"/>
          </a:xfrm>
          <a:prstGeom prst="rect">
            <a:avLst/>
          </a:prstGeom>
          <a:solidFill>
            <a:srgbClr val="FF0000"/>
          </a:solidFill>
          <a:ln>
            <a:noFill/>
          </a:ln>
        </p:spPr>
      </p:pic>
    </p:spTree>
    <p:extLst>
      <p:ext uri="{BB962C8B-B14F-4D97-AF65-F5344CB8AC3E}">
        <p14:creationId xmlns:p14="http://schemas.microsoft.com/office/powerpoint/2010/main" val="2032455694"/>
      </p:ext>
    </p:extLst>
  </p:cSld>
  <p:clrMapOvr>
    <a:masterClrMapping/>
  </p:clrMapOvr>
  <mc:AlternateContent xmlns:mc="http://schemas.openxmlformats.org/markup-compatibility/2006">
    <mc:Choice xmlns:p14="http://schemas.microsoft.com/office/powerpoint/2010/main" Requires="p14">
      <p:transition spd="slow">
        <p14:prism isContent="1"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356992"/>
            <a:ext cx="2664296" cy="3327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7073" y="1674865"/>
            <a:ext cx="2336081" cy="2336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8184" y="3583916"/>
            <a:ext cx="2824288" cy="2427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40" y="116632"/>
            <a:ext cx="3600822" cy="22534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1101934" y="2452246"/>
            <a:ext cx="1320874" cy="369332"/>
          </a:xfrm>
          <a:prstGeom prst="rect">
            <a:avLst/>
          </a:prstGeom>
          <a:noFill/>
        </p:spPr>
        <p:txBody>
          <a:bodyPr wrap="none" rtlCol="0">
            <a:spAutoFit/>
          </a:bodyPr>
          <a:lstStyle/>
          <a:p>
            <a:r>
              <a:rPr lang="en-GB" u="sng" dirty="0" smtClean="0"/>
              <a:t>Coco </a:t>
            </a:r>
            <a:r>
              <a:rPr lang="en-GB" u="sng" dirty="0" err="1" smtClean="0"/>
              <a:t>chanel</a:t>
            </a:r>
            <a:endParaRPr lang="en-GB" u="sng" dirty="0"/>
          </a:p>
        </p:txBody>
      </p:sp>
      <p:sp>
        <p:nvSpPr>
          <p:cNvPr id="11" name="TextBox 10"/>
          <p:cNvSpPr txBox="1"/>
          <p:nvPr/>
        </p:nvSpPr>
        <p:spPr>
          <a:xfrm>
            <a:off x="3779576" y="4043459"/>
            <a:ext cx="2171071" cy="369332"/>
          </a:xfrm>
          <a:prstGeom prst="rect">
            <a:avLst/>
          </a:prstGeom>
          <a:noFill/>
        </p:spPr>
        <p:txBody>
          <a:bodyPr wrap="square" rtlCol="0">
            <a:spAutoFit/>
          </a:bodyPr>
          <a:lstStyle/>
          <a:p>
            <a:r>
              <a:rPr lang="en-GB" u="sng" dirty="0" smtClean="0"/>
              <a:t>Napoleon </a:t>
            </a:r>
            <a:r>
              <a:rPr lang="en-GB" u="sng" dirty="0" err="1" smtClean="0"/>
              <a:t>bonaparte</a:t>
            </a:r>
            <a:endParaRPr lang="en-GB" u="sng" dirty="0"/>
          </a:p>
        </p:txBody>
      </p:sp>
      <p:sp>
        <p:nvSpPr>
          <p:cNvPr id="13" name="TextBox 12"/>
          <p:cNvSpPr txBox="1"/>
          <p:nvPr/>
        </p:nvSpPr>
        <p:spPr>
          <a:xfrm>
            <a:off x="2987824" y="5642071"/>
            <a:ext cx="2890815" cy="369332"/>
          </a:xfrm>
          <a:prstGeom prst="rect">
            <a:avLst/>
          </a:prstGeom>
          <a:noFill/>
        </p:spPr>
        <p:txBody>
          <a:bodyPr wrap="square" rtlCol="0">
            <a:spAutoFit/>
          </a:bodyPr>
          <a:lstStyle/>
          <a:p>
            <a:r>
              <a:rPr lang="en-GB" u="sng" dirty="0" err="1" smtClean="0"/>
              <a:t>Zinadine</a:t>
            </a:r>
            <a:r>
              <a:rPr lang="en-GB" u="sng" dirty="0" smtClean="0"/>
              <a:t> </a:t>
            </a:r>
            <a:r>
              <a:rPr lang="en-GB" u="sng" dirty="0" err="1" smtClean="0"/>
              <a:t>zidan</a:t>
            </a:r>
            <a:endParaRPr lang="en-GB" u="sng" dirty="0"/>
          </a:p>
        </p:txBody>
      </p:sp>
      <p:sp>
        <p:nvSpPr>
          <p:cNvPr id="15" name="TextBox 14"/>
          <p:cNvSpPr txBox="1"/>
          <p:nvPr/>
        </p:nvSpPr>
        <p:spPr>
          <a:xfrm>
            <a:off x="7498201" y="6309320"/>
            <a:ext cx="1369349" cy="369332"/>
          </a:xfrm>
          <a:prstGeom prst="rect">
            <a:avLst/>
          </a:prstGeom>
          <a:noFill/>
        </p:spPr>
        <p:txBody>
          <a:bodyPr wrap="none" rtlCol="0">
            <a:spAutoFit/>
          </a:bodyPr>
          <a:lstStyle/>
          <a:p>
            <a:r>
              <a:rPr lang="en-GB" u="sng" dirty="0" smtClean="0"/>
              <a:t>David </a:t>
            </a:r>
            <a:r>
              <a:rPr lang="en-GB" u="sng" dirty="0" err="1" smtClean="0"/>
              <a:t>guetta</a:t>
            </a:r>
            <a:endParaRPr lang="en-GB" u="sng" dirty="0"/>
          </a:p>
        </p:txBody>
      </p:sp>
      <p:pic>
        <p:nvPicPr>
          <p:cNvPr id="308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74213" y="692696"/>
            <a:ext cx="2847975" cy="1944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6450819"/>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414</Words>
  <Application>Microsoft Office PowerPoint</Application>
  <PresentationFormat>On-screen Show (4:3)</PresentationFormat>
  <Paragraphs>34</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FRANCE!!</vt:lpstr>
      <vt:lpstr>Fun facts on france</vt:lpstr>
      <vt:lpstr>More fun facts</vt:lpstr>
      <vt:lpstr>Geography of france</vt:lpstr>
      <vt:lpstr>Tourist attractions in France</vt:lpstr>
      <vt:lpstr>French genuine food menu!</vt:lpstr>
      <vt:lpstr>PowerPoint Presentation</vt:lpstr>
    </vt:vector>
  </TitlesOfParts>
  <Company>North Lanarkshire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FRANCE!!</dc:title>
  <dc:creator>chapelhall1</dc:creator>
  <cp:lastModifiedBy>chapelhall1</cp:lastModifiedBy>
  <cp:revision>6</cp:revision>
  <dcterms:created xsi:type="dcterms:W3CDTF">2015-02-23T14:47:55Z</dcterms:created>
  <dcterms:modified xsi:type="dcterms:W3CDTF">2015-02-23T15:48:32Z</dcterms:modified>
</cp:coreProperties>
</file>