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0B59-62F8-44FC-9FEB-CAC5522BC6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6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EBB66-E38E-4EE7-9F67-A5A8939AFA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432AB-8625-4F16-BA83-2B12117937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F1E1C-9CA5-4499-A956-DCB0C55990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AC62-7073-48D4-AFA0-8C91669C90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2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48BDB-A266-47A1-9B24-91F8B8BF1E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1C3E0-E080-4B56-B258-C6852D76E6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859F3-F6DE-4F0C-89DD-996BE2978A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2BED9-1FD6-44AD-A4AF-B5AE421A02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8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06C73-41D9-4DB7-B5E8-CC1F260C96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62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C49D-526B-4179-B429-55F75E6138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6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00B093-F447-443B-BB0E-77BAC13F422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www.google.co.uk/url?sa=i&amp;rct=j&amp;q=&amp;esrc=s&amp;source=images&amp;cd=&amp;cad=rja&amp;uact=8&amp;ved=0ahUKEwiLwfanyYDPAhUsLMAKHXqAC8oQjRwIBw&amp;url=http://www.brazil.org.za/brazils-national-flag.html&amp;psig=AFQjCNHvBzcvkpJmu4y5OAd6QPVOPp1bPw&amp;ust=14734516561631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900113" y="549275"/>
            <a:ext cx="23034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6184900" y="671513"/>
            <a:ext cx="2160588" cy="29546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Numeracy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Addition </a:t>
            </a:r>
            <a:r>
              <a:rPr lang="en-GB" sz="1200" dirty="0" smtClean="0">
                <a:latin typeface="Comic Sans MS" panose="030F0702030302020204" pitchFamily="66" charset="0"/>
              </a:rPr>
              <a:t>and Subtraction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– Mental strategies 3 and 4 digit numbers with carrying.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Time</a:t>
            </a:r>
          </a:p>
          <a:p>
            <a:pPr marL="171450" indent="-171450" algn="ctr" eaLnBrk="1" hangingPunct="1">
              <a:spcBef>
                <a:spcPct val="50000"/>
              </a:spcBef>
              <a:buFontTx/>
              <a:buChar char="-"/>
            </a:pPr>
            <a:r>
              <a:rPr lang="en-GB" sz="1200" dirty="0" smtClean="0">
                <a:latin typeface="Comic Sans MS" panose="030F0702030302020204" pitchFamily="66" charset="0"/>
              </a:rPr>
              <a:t>Telling the time in 5 minute intervals on analogue and digital</a:t>
            </a:r>
          </a:p>
          <a:p>
            <a:pPr marL="171450" indent="-171450" algn="ctr" eaLnBrk="1" hangingPunct="1">
              <a:spcBef>
                <a:spcPct val="50000"/>
              </a:spcBef>
              <a:buFontTx/>
              <a:buChar char="-"/>
            </a:pPr>
            <a:r>
              <a:rPr lang="en-GB" sz="1200" dirty="0" smtClean="0">
                <a:latin typeface="Comic Sans MS" panose="030F0702030302020204" pitchFamily="66" charset="0"/>
              </a:rPr>
              <a:t>12 and 24 hour clocks</a:t>
            </a:r>
          </a:p>
          <a:p>
            <a:pPr marL="171450" indent="-171450" algn="ctr" eaLnBrk="1" hangingPunct="1">
              <a:spcBef>
                <a:spcPct val="50000"/>
              </a:spcBef>
              <a:buFontTx/>
              <a:buChar char="-"/>
            </a:pPr>
            <a:r>
              <a:rPr lang="en-GB" sz="1200" dirty="0" smtClean="0">
                <a:latin typeface="Comic Sans MS" panose="030F0702030302020204" pitchFamily="66" charset="0"/>
              </a:rPr>
              <a:t>Interpreting timetables</a:t>
            </a:r>
          </a:p>
          <a:p>
            <a:pPr marL="171450" indent="-171450" algn="ctr" eaLnBrk="1" hangingPunct="1">
              <a:spcBef>
                <a:spcPct val="50000"/>
              </a:spcBef>
              <a:buFontTx/>
              <a:buChar char="-"/>
            </a:pPr>
            <a:r>
              <a:rPr lang="en-GB" sz="1200" dirty="0" smtClean="0">
                <a:latin typeface="Comic Sans MS" panose="030F0702030302020204" pitchFamily="66" charset="0"/>
              </a:rPr>
              <a:t>Calculating </a:t>
            </a:r>
            <a:r>
              <a:rPr lang="en-GB" sz="1200" dirty="0" smtClean="0">
                <a:latin typeface="Comic Sans MS" panose="030F0702030302020204" pitchFamily="66" charset="0"/>
              </a:rPr>
              <a:t>durations</a:t>
            </a:r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611188" y="476250"/>
            <a:ext cx="2184400" cy="2816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/>
              <a:t>Literacy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Reading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Class novel – Fantastic Mr Fox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Info – IDL </a:t>
            </a:r>
            <a:r>
              <a:rPr lang="en-GB" sz="1100" dirty="0" smtClean="0">
                <a:latin typeface="Comic Sans MS" panose="030F0702030302020204" pitchFamily="66" charset="0"/>
              </a:rPr>
              <a:t>related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Reading Extracts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Enjoyment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Writing </a:t>
            </a:r>
            <a:r>
              <a:rPr lang="en-GB" sz="1100" b="1" dirty="0" smtClean="0">
                <a:latin typeface="Comic Sans MS" panose="030F0702030302020204" pitchFamily="66" charset="0"/>
              </a:rPr>
              <a:t>– </a:t>
            </a:r>
            <a:r>
              <a:rPr lang="en-GB" sz="1100" dirty="0" smtClean="0">
                <a:latin typeface="Comic Sans MS" panose="030F0702030302020204" pitchFamily="66" charset="0"/>
              </a:rPr>
              <a:t>Instructions and persuasive writing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b="1" dirty="0" smtClean="0">
                <a:latin typeface="Comic Sans MS" panose="030F0702030302020204" pitchFamily="66" charset="0"/>
              </a:rPr>
              <a:t>Grammar </a:t>
            </a:r>
            <a:r>
              <a:rPr lang="en-GB" sz="1100" dirty="0" smtClean="0">
                <a:latin typeface="Comic Sans MS" panose="030F0702030302020204" pitchFamily="66" charset="0"/>
              </a:rPr>
              <a:t>– nouns, verbs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 smtClean="0">
                <a:latin typeface="Comic Sans MS" panose="030F0702030302020204" pitchFamily="66" charset="0"/>
              </a:rPr>
              <a:t>Spelling</a:t>
            </a:r>
            <a:r>
              <a:rPr lang="en-GB" sz="1100" dirty="0" smtClean="0">
                <a:latin typeface="Comic Sans MS" panose="030F0702030302020204" pitchFamily="66" charset="0"/>
              </a:rPr>
              <a:t> </a:t>
            </a:r>
            <a:r>
              <a:rPr lang="en-GB" sz="1100" dirty="0">
                <a:latin typeface="Comic Sans MS" panose="030F0702030302020204" pitchFamily="66" charset="0"/>
              </a:rPr>
              <a:t>– </a:t>
            </a:r>
            <a:r>
              <a:rPr lang="en-GB" sz="1100" dirty="0" smtClean="0">
                <a:latin typeface="Comic Sans MS" panose="030F0702030302020204" pitchFamily="66" charset="0"/>
              </a:rPr>
              <a:t>Spelling Made Easy  /Spelling </a:t>
            </a:r>
            <a:r>
              <a:rPr lang="en-GB" sz="1100" dirty="0">
                <a:latin typeface="Comic Sans MS" panose="030F0702030302020204" pitchFamily="66" charset="0"/>
              </a:rPr>
              <a:t>Strategies</a:t>
            </a: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636588" y="4071938"/>
            <a:ext cx="2159000" cy="18466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IDL </a:t>
            </a:r>
            <a:endParaRPr lang="en-GB" dirty="0"/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Brazil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RME</a:t>
            </a:r>
            <a:r>
              <a:rPr lang="en-GB" sz="1200" dirty="0" smtClean="0">
                <a:latin typeface="Comic Sans MS" panose="030F0702030302020204" pitchFamily="66" charset="0"/>
              </a:rPr>
              <a:t> –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P6/5 – Key Christian figure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P6 – Bible Alive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ICT</a:t>
            </a:r>
            <a:r>
              <a:rPr lang="en-GB" sz="1200" dirty="0" smtClean="0">
                <a:latin typeface="Comic Sans MS" panose="030F0702030302020204" pitchFamily="66" charset="0"/>
              </a:rPr>
              <a:t> – Typing skills and Microsoft Word </a:t>
            </a:r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6164278" y="5003973"/>
            <a:ext cx="2160588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Health and </a:t>
            </a:r>
            <a:r>
              <a:rPr lang="en-GB" sz="1200" b="1" dirty="0" smtClean="0">
                <a:latin typeface="Comic Sans MS" panose="030F0702030302020204" pitchFamily="66" charset="0"/>
              </a:rPr>
              <a:t>Wellbeing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P5 – Basketball</a:t>
            </a:r>
          </a:p>
          <a:p>
            <a:pPr marL="171450" indent="-171450" algn="ctr" eaLnBrk="1" hangingPunct="1">
              <a:spcBef>
                <a:spcPct val="50000"/>
              </a:spcBef>
              <a:buFontTx/>
              <a:buChar char="-"/>
            </a:pPr>
            <a:r>
              <a:rPr lang="en-GB" sz="1200" dirty="0" smtClean="0">
                <a:latin typeface="Comic Sans MS" panose="030F0702030302020204" pitchFamily="66" charset="0"/>
              </a:rPr>
              <a:t>Swimming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P6 – Circuits &amp; fitness</a:t>
            </a:r>
          </a:p>
        </p:txBody>
      </p:sp>
      <p:sp>
        <p:nvSpPr>
          <p:cNvPr id="2055" name="Text Box 24"/>
          <p:cNvSpPr txBox="1">
            <a:spLocks noChangeArrowheads="1"/>
          </p:cNvSpPr>
          <p:nvPr/>
        </p:nvSpPr>
        <p:spPr bwMode="auto">
          <a:xfrm>
            <a:off x="2968625" y="845624"/>
            <a:ext cx="2808288" cy="1661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Homework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Spelling sentences and activities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Home Readers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Maths Worksheets and activities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IDL related Research Tasks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Blog </a:t>
            </a:r>
            <a:r>
              <a:rPr lang="en-GB" sz="1200" dirty="0">
                <a:latin typeface="Comic Sans MS" panose="030F0702030302020204" pitchFamily="66" charset="0"/>
              </a:rPr>
              <a:t>Activities</a:t>
            </a:r>
            <a:endParaRPr lang="en-GB" sz="1200" dirty="0"/>
          </a:p>
        </p:txBody>
      </p: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3419475" y="4394200"/>
            <a:ext cx="2160588" cy="18466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Special Events</a:t>
            </a:r>
          </a:p>
          <a:p>
            <a:pPr algn="ctr" eaLnBrk="1" hangingPunct="1">
              <a:spcBef>
                <a:spcPct val="50000"/>
              </a:spcBef>
            </a:pPr>
            <a:endParaRPr lang="en-GB" sz="800" b="1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Allotment Visit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Open afternoon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Library Visit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Reading Challenge</a:t>
            </a:r>
          </a:p>
          <a:p>
            <a:pPr algn="ctr" eaLnBrk="1" hangingPunct="1">
              <a:spcBef>
                <a:spcPct val="50000"/>
              </a:spcBef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pic>
        <p:nvPicPr>
          <p:cNvPr id="2057" name="Picture 27" descr="chapelh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180975"/>
            <a:ext cx="5159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8" descr="MC90043822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036" y="4131841"/>
            <a:ext cx="11382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916238" y="3264333"/>
            <a:ext cx="316865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P6/5 </a:t>
            </a:r>
            <a:r>
              <a:rPr lang="en-GB" sz="1400" dirty="0">
                <a:latin typeface="Comic Sans MS" panose="030F0702030302020204" pitchFamily="66" charset="0"/>
              </a:rPr>
              <a:t>Shared Planning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Aug 2016 </a:t>
            </a:r>
            <a:r>
              <a:rPr lang="en-GB" sz="1400" dirty="0">
                <a:latin typeface="Comic Sans MS" panose="030F0702030302020204" pitchFamily="66" charset="0"/>
              </a:rPr>
              <a:t>– </a:t>
            </a:r>
            <a:r>
              <a:rPr lang="en-GB" sz="1400" dirty="0" smtClean="0">
                <a:latin typeface="Comic Sans MS" panose="030F0702030302020204" pitchFamily="66" charset="0"/>
              </a:rPr>
              <a:t>Oct 2016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brazil fla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894" y="3938353"/>
            <a:ext cx="986681" cy="69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099" y="2518957"/>
            <a:ext cx="814914" cy="8687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659" y="3634209"/>
            <a:ext cx="875457" cy="8754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141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 Department</dc:creator>
  <cp:lastModifiedBy>temp</cp:lastModifiedBy>
  <cp:revision>16</cp:revision>
  <cp:lastPrinted>2016-03-04T15:23:03Z</cp:lastPrinted>
  <dcterms:created xsi:type="dcterms:W3CDTF">2012-08-22T15:29:28Z</dcterms:created>
  <dcterms:modified xsi:type="dcterms:W3CDTF">2016-09-15T15:12:03Z</dcterms:modified>
</cp:coreProperties>
</file>