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3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F0B59-62F8-44FC-9FEB-CAC5522BC62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16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BEBB66-E38E-4EE7-9F67-A5A8939AFA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4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9432AB-8625-4F16-BA83-2B12117937B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78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F1E1C-9CA5-4499-A956-DCB0C55990F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61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CAC62-7073-48D4-AFA0-8C91669C905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42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948BDB-A266-47A1-9B24-91F8B8BF1E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8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1C3E0-E080-4B56-B258-C6852D76E6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7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F859F3-F6DE-4F0C-89DD-996BE2978A7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17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A2BED9-1FD6-44AD-A4AF-B5AE421A022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38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06C73-41D9-4DB7-B5E8-CC1F260C96E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62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5C49D-526B-4179-B429-55F75E61381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46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00B093-F447-443B-BB0E-77BAC13F422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3" y="180975"/>
            <a:ext cx="8324601" cy="6236369"/>
          </a:xfrm>
          <a:prstGeom prst="rect">
            <a:avLst/>
          </a:prstGeom>
        </p:spPr>
      </p:pic>
      <p:sp>
        <p:nvSpPr>
          <p:cNvPr id="2050" name="Text Box 9"/>
          <p:cNvSpPr txBox="1">
            <a:spLocks noChangeArrowheads="1"/>
          </p:cNvSpPr>
          <p:nvPr/>
        </p:nvSpPr>
        <p:spPr bwMode="auto">
          <a:xfrm>
            <a:off x="900113" y="549275"/>
            <a:ext cx="2303462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</p:txBody>
      </p:sp>
      <p:sp>
        <p:nvSpPr>
          <p:cNvPr id="2051" name="Text Box 13"/>
          <p:cNvSpPr txBox="1">
            <a:spLocks noChangeArrowheads="1"/>
          </p:cNvSpPr>
          <p:nvPr/>
        </p:nvSpPr>
        <p:spPr bwMode="auto">
          <a:xfrm>
            <a:off x="6184900" y="671513"/>
            <a:ext cx="2160588" cy="18928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 smtClean="0">
                <a:latin typeface="Comic Sans MS" panose="030F0702030302020204" pitchFamily="66" charset="0"/>
              </a:rPr>
              <a:t>Numeracy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Planning the Year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Addition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Numbers around the World</a:t>
            </a:r>
            <a:endParaRPr lang="en-GB" sz="12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Mental </a:t>
            </a:r>
            <a:r>
              <a:rPr lang="en-GB" sz="1200" dirty="0">
                <a:latin typeface="Comic Sans MS" panose="030F0702030302020204" pitchFamily="66" charset="0"/>
              </a:rPr>
              <a:t>Maths </a:t>
            </a:r>
            <a:endParaRPr lang="en-GB" sz="11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100" dirty="0">
                <a:latin typeface="Comic Sans MS" panose="030F0702030302020204" pitchFamily="66" charset="0"/>
              </a:rPr>
              <a:t>Count in </a:t>
            </a:r>
            <a:r>
              <a:rPr lang="en-GB" sz="1100" dirty="0" smtClean="0">
                <a:latin typeface="Comic Sans MS" panose="030F0702030302020204" pitchFamily="66" charset="0"/>
              </a:rPr>
              <a:t>2s, 5s, 10s</a:t>
            </a:r>
            <a:r>
              <a:rPr lang="en-GB" sz="1100" dirty="0">
                <a:latin typeface="Comic Sans MS" panose="030F0702030302020204" pitchFamily="66" charset="0"/>
              </a:rPr>
              <a:t>, </a:t>
            </a:r>
            <a:r>
              <a:rPr lang="en-GB" sz="1100" dirty="0" smtClean="0">
                <a:latin typeface="Comic Sans MS" panose="030F0702030302020204" pitchFamily="66" charset="0"/>
              </a:rPr>
              <a:t>&amp; </a:t>
            </a:r>
            <a:r>
              <a:rPr lang="en-GB" sz="1100" smtClean="0">
                <a:latin typeface="Comic Sans MS" panose="030F0702030302020204" pitchFamily="66" charset="0"/>
              </a:rPr>
              <a:t>100s 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smtClean="0">
                <a:latin typeface="Comic Sans MS" panose="030F0702030302020204" pitchFamily="66" charset="0"/>
              </a:rPr>
              <a:t>Doubles </a:t>
            </a:r>
            <a:r>
              <a:rPr lang="en-GB" sz="1100" dirty="0" smtClean="0">
                <a:latin typeface="Comic Sans MS" panose="030F0702030302020204" pitchFamily="66" charset="0"/>
              </a:rPr>
              <a:t>&amp; Halves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052" name="Text Box 18"/>
          <p:cNvSpPr txBox="1">
            <a:spLocks noChangeArrowheads="1"/>
          </p:cNvSpPr>
          <p:nvPr/>
        </p:nvSpPr>
        <p:spPr bwMode="auto">
          <a:xfrm>
            <a:off x="611188" y="476250"/>
            <a:ext cx="2184400" cy="3323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/>
              <a:t>Literacy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b="1" dirty="0">
                <a:latin typeface="Comic Sans MS" panose="030F0702030302020204" pitchFamily="66" charset="0"/>
              </a:rPr>
              <a:t>Reading 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>
                <a:latin typeface="Comic Sans MS" panose="030F0702030302020204" pitchFamily="66" charset="0"/>
              </a:rPr>
              <a:t>Banded Class Readers &amp; Novel Studies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>
                <a:latin typeface="Comic Sans MS" panose="030F0702030302020204" pitchFamily="66" charset="0"/>
              </a:rPr>
              <a:t>Reading for Info – IDL related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>
                <a:latin typeface="Comic Sans MS" panose="030F0702030302020204" pitchFamily="66" charset="0"/>
              </a:rPr>
              <a:t>Reading for Enjoyment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b="1" dirty="0">
                <a:latin typeface="Comic Sans MS" panose="030F0702030302020204" pitchFamily="66" charset="0"/>
              </a:rPr>
              <a:t>Writing - </a:t>
            </a:r>
            <a:r>
              <a:rPr lang="en-GB" sz="1100" dirty="0">
                <a:latin typeface="Comic Sans MS" panose="030F0702030302020204" pitchFamily="66" charset="0"/>
              </a:rPr>
              <a:t>Narratives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>
                <a:latin typeface="Comic Sans MS" panose="030F0702030302020204" pitchFamily="66" charset="0"/>
              </a:rPr>
              <a:t>Information Report – IDL focus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b="1" dirty="0">
                <a:latin typeface="Comic Sans MS" panose="030F0702030302020204" pitchFamily="66" charset="0"/>
              </a:rPr>
              <a:t>Grammar </a:t>
            </a:r>
            <a:r>
              <a:rPr lang="en-GB" sz="1100" dirty="0" smtClean="0">
                <a:latin typeface="Comic Sans MS" panose="030F0702030302020204" pitchFamily="66" charset="0"/>
              </a:rPr>
              <a:t>– Proper Nouns, Nouns, Adjectives.</a:t>
            </a:r>
            <a:endParaRPr lang="en-GB" sz="11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100" b="1" dirty="0">
                <a:latin typeface="Comic Sans MS" panose="030F0702030302020204" pitchFamily="66" charset="0"/>
              </a:rPr>
              <a:t>Spelling</a:t>
            </a:r>
            <a:r>
              <a:rPr lang="en-GB" sz="1100" dirty="0">
                <a:latin typeface="Comic Sans MS" panose="030F0702030302020204" pitchFamily="66" charset="0"/>
              </a:rPr>
              <a:t> – </a:t>
            </a:r>
            <a:r>
              <a:rPr lang="en-GB" sz="1100" dirty="0" smtClean="0">
                <a:latin typeface="Comic Sans MS" panose="030F0702030302020204" pitchFamily="66" charset="0"/>
              </a:rPr>
              <a:t>SWST Levelled Spelling,  Word Families &amp; Rules, Spelling </a:t>
            </a:r>
            <a:r>
              <a:rPr lang="en-GB" sz="1100" dirty="0">
                <a:latin typeface="Comic Sans MS" panose="030F0702030302020204" pitchFamily="66" charset="0"/>
              </a:rPr>
              <a:t>Strategies</a:t>
            </a:r>
          </a:p>
        </p:txBody>
      </p:sp>
      <p:sp>
        <p:nvSpPr>
          <p:cNvPr id="2053" name="Text Box 19"/>
          <p:cNvSpPr txBox="1">
            <a:spLocks noChangeArrowheads="1"/>
          </p:cNvSpPr>
          <p:nvPr/>
        </p:nvSpPr>
        <p:spPr bwMode="auto">
          <a:xfrm>
            <a:off x="636588" y="4071938"/>
            <a:ext cx="2159000" cy="16619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IDL topic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Plants &amp; Birds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The Story of Joseph</a:t>
            </a:r>
            <a:endParaRPr lang="en-GB" sz="12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ABC Music 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Internet Safety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MS Word</a:t>
            </a:r>
            <a:endParaRPr lang="en-GB" dirty="0"/>
          </a:p>
        </p:txBody>
      </p:sp>
      <p:sp>
        <p:nvSpPr>
          <p:cNvPr id="2054" name="Text Box 23"/>
          <p:cNvSpPr txBox="1">
            <a:spLocks noChangeArrowheads="1"/>
          </p:cNvSpPr>
          <p:nvPr/>
        </p:nvSpPr>
        <p:spPr bwMode="auto">
          <a:xfrm>
            <a:off x="6184900" y="3641725"/>
            <a:ext cx="2160588" cy="15465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Health and Wellbeing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 smtClean="0">
                <a:latin typeface="Comic Sans MS" panose="030F0702030302020204" pitchFamily="66" charset="0"/>
              </a:rPr>
              <a:t>Circle Time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 smtClean="0">
                <a:latin typeface="Comic Sans MS" panose="030F0702030302020204" pitchFamily="66" charset="0"/>
              </a:rPr>
              <a:t>Class </a:t>
            </a:r>
            <a:r>
              <a:rPr lang="en-GB" sz="1100" dirty="0" err="1" smtClean="0">
                <a:latin typeface="Comic Sans MS" panose="030F0702030302020204" pitchFamily="66" charset="0"/>
              </a:rPr>
              <a:t>DoJo</a:t>
            </a:r>
            <a:endParaRPr lang="en-GB" sz="1100" dirty="0" smtClean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100" dirty="0" smtClean="0">
                <a:latin typeface="Comic Sans MS" panose="030F0702030302020204" pitchFamily="66" charset="0"/>
              </a:rPr>
              <a:t>P.E. – Athletics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smtClean="0">
                <a:latin typeface="Comic Sans MS" panose="030F0702030302020204" pitchFamily="66" charset="0"/>
              </a:rPr>
              <a:t>Go Noodle</a:t>
            </a:r>
            <a:endParaRPr lang="en-GB" sz="11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100" dirty="0" smtClean="0">
                <a:latin typeface="Comic Sans MS" panose="030F0702030302020204" pitchFamily="66" charset="0"/>
              </a:rPr>
              <a:t>Being </a:t>
            </a:r>
            <a:r>
              <a:rPr lang="en-GB" sz="1100" dirty="0" smtClean="0">
                <a:latin typeface="Comic Sans MS" panose="030F0702030302020204" pitchFamily="66" charset="0"/>
              </a:rPr>
              <a:t>Active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055" name="Text Box 24"/>
          <p:cNvSpPr txBox="1">
            <a:spLocks noChangeArrowheads="1"/>
          </p:cNvSpPr>
          <p:nvPr/>
        </p:nvSpPr>
        <p:spPr bwMode="auto">
          <a:xfrm>
            <a:off x="3203575" y="763588"/>
            <a:ext cx="2808288" cy="2123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Homework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Spelling </a:t>
            </a:r>
            <a:r>
              <a:rPr lang="en-GB" sz="1200" dirty="0" smtClean="0">
                <a:latin typeface="Comic Sans MS" panose="030F0702030302020204" pitchFamily="66" charset="0"/>
              </a:rPr>
              <a:t>Activities</a:t>
            </a:r>
            <a:endParaRPr lang="en-GB" sz="12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Spelling Strategies – Fun Spelling, Rules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Home </a:t>
            </a:r>
            <a:r>
              <a:rPr lang="en-GB" sz="1200" dirty="0">
                <a:latin typeface="Comic Sans MS" panose="030F0702030302020204" pitchFamily="66" charset="0"/>
              </a:rPr>
              <a:t>Readers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Maths </a:t>
            </a:r>
            <a:r>
              <a:rPr lang="en-GB" sz="1200" dirty="0" smtClean="0">
                <a:latin typeface="Comic Sans MS" panose="030F0702030302020204" pitchFamily="66" charset="0"/>
              </a:rPr>
              <a:t>Worksheets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Numeracy Activities</a:t>
            </a:r>
            <a:endParaRPr lang="en-GB" sz="12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IDL related Research </a:t>
            </a:r>
            <a:r>
              <a:rPr lang="en-GB" sz="1200" dirty="0" smtClean="0">
                <a:latin typeface="Comic Sans MS" panose="030F0702030302020204" pitchFamily="66" charset="0"/>
              </a:rPr>
              <a:t>Tasks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056" name="Text Box 25"/>
          <p:cNvSpPr txBox="1">
            <a:spLocks noChangeArrowheads="1"/>
          </p:cNvSpPr>
          <p:nvPr/>
        </p:nvSpPr>
        <p:spPr bwMode="auto">
          <a:xfrm>
            <a:off x="3347864" y="4405313"/>
            <a:ext cx="2160588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 smtClean="0">
                <a:latin typeface="Comic Sans MS" panose="030F0702030302020204" pitchFamily="66" charset="0"/>
              </a:rPr>
              <a:t>Other Information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Gym Days –  Friday (indoor)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Alternate Tuesdays – (Outdoor)</a:t>
            </a:r>
            <a:endParaRPr lang="en-GB" sz="1200" dirty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GB" sz="800" b="1" dirty="0">
              <a:latin typeface="Comic Sans MS" panose="030F0702030302020204" pitchFamily="66" charset="0"/>
            </a:endParaRPr>
          </a:p>
        </p:txBody>
      </p:sp>
      <p:pic>
        <p:nvPicPr>
          <p:cNvPr id="2057" name="Picture 27" descr="chapelh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00" y="180975"/>
            <a:ext cx="51593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8" descr="MC900438229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1916113"/>
            <a:ext cx="1138237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29" descr="MC900358001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516563"/>
            <a:ext cx="611188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30" descr="MC900436043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363" y="5735638"/>
            <a:ext cx="9144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 Box 31"/>
          <p:cNvSpPr txBox="1">
            <a:spLocks noChangeArrowheads="1"/>
          </p:cNvSpPr>
          <p:nvPr/>
        </p:nvSpPr>
        <p:spPr bwMode="auto">
          <a:xfrm>
            <a:off x="2916238" y="3562350"/>
            <a:ext cx="3168650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 smtClean="0">
                <a:latin typeface="Comic Sans MS" panose="030F0702030302020204" pitchFamily="66" charset="0"/>
              </a:rPr>
              <a:t>P4 </a:t>
            </a:r>
            <a:r>
              <a:rPr lang="en-GB" sz="1400" dirty="0">
                <a:latin typeface="Comic Sans MS" panose="030F0702030302020204" pitchFamily="66" charset="0"/>
              </a:rPr>
              <a:t>Shared Planning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 dirty="0" smtClean="0">
                <a:latin typeface="Comic Sans MS" panose="030F0702030302020204" pitchFamily="66" charset="0"/>
              </a:rPr>
              <a:t>September – November 16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143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Default Design</vt:lpstr>
      <vt:lpstr>PowerPoint Presentation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Education Department</dc:creator>
  <cp:lastModifiedBy>temp</cp:lastModifiedBy>
  <cp:revision>16</cp:revision>
  <dcterms:created xsi:type="dcterms:W3CDTF">2012-08-22T15:29:28Z</dcterms:created>
  <dcterms:modified xsi:type="dcterms:W3CDTF">2016-09-06T10:16:39Z</dcterms:modified>
</cp:coreProperties>
</file>