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67" r:id="rId11"/>
  </p:sldIdLst>
  <p:sldSz cx="9144000" cy="6858000" type="screen4x3"/>
  <p:notesSz cx="6858000" cy="9144000"/>
  <p:embeddedFontLst>
    <p:embeddedFont>
      <p:font typeface="Twinkl" pitchFamily="2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1531"/>
    <a:srgbClr val="E6BB86"/>
    <a:srgbClr val="9D9894"/>
    <a:srgbClr val="E3EEF5"/>
    <a:srgbClr val="BD9358"/>
    <a:srgbClr val="00649C"/>
    <a:srgbClr val="007AC3"/>
    <a:srgbClr val="121719"/>
    <a:srgbClr val="ECE9D4"/>
    <a:srgbClr val="F1C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98" d="100"/>
          <a:sy n="98" d="100"/>
        </p:scale>
        <p:origin x="918" y="45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image" Target="../media/image12.tif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76" y="1057014"/>
            <a:ext cx="6481675" cy="4374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923512"/>
            <a:ext cx="4066878" cy="46124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1" y="5712286"/>
            <a:ext cx="7632700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To apply, complete an application form.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94093" y="1309406"/>
            <a:ext cx="3561129" cy="994306"/>
          </a:xfrm>
        </p:spPr>
        <p:txBody>
          <a:bodyPr/>
          <a:lstStyle/>
          <a:p>
            <a:r>
              <a:rPr lang="en-GB" sz="3600" dirty="0">
                <a:solidFill>
                  <a:srgbClr val="00649C"/>
                </a:solidFill>
                <a:latin typeface="+mn-lt"/>
              </a:rPr>
              <a:t>Cook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2272" y="2236600"/>
            <a:ext cx="2516055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Duties: </a:t>
            </a:r>
          </a:p>
          <a:p>
            <a:pPr algn="ctr"/>
            <a:r>
              <a:rPr lang="en-GB" dirty="0"/>
              <a:t>To prepare meals for the family and to keep the kitchen clean.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Must be:</a:t>
            </a:r>
          </a:p>
          <a:p>
            <a:pPr algn="ctr"/>
            <a:r>
              <a:rPr lang="en-GB" dirty="0"/>
              <a:t>An organised individual who is clean, tidy and efficient.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5521" y="2016370"/>
            <a:ext cx="3575527" cy="3155443"/>
          </a:xfrm>
          <a:prstGeom prst="rect">
            <a:avLst/>
          </a:prstGeom>
        </p:spPr>
      </p:pic>
      <p:sp>
        <p:nvSpPr>
          <p:cNvPr id="6" name="4-Point Star 5"/>
          <p:cNvSpPr/>
          <p:nvPr/>
        </p:nvSpPr>
        <p:spPr>
          <a:xfrm rot="1489312">
            <a:off x="6350034" y="1823120"/>
            <a:ext cx="386499" cy="386499"/>
          </a:xfrm>
          <a:prstGeom prst="star4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4-Point Star 10"/>
          <p:cNvSpPr/>
          <p:nvPr/>
        </p:nvSpPr>
        <p:spPr>
          <a:xfrm rot="20740817">
            <a:off x="4378751" y="4638163"/>
            <a:ext cx="386499" cy="386499"/>
          </a:xfrm>
          <a:prstGeom prst="star4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7" presetClass="emph" presetSubtype="0" fill="remove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1" grpId="0" animBg="1"/>
      <p:bldP spid="11" grpId="1" animBg="1"/>
      <p:bldP spid="11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/>
          <a:stretch/>
        </p:blipFill>
        <p:spPr>
          <a:xfrm>
            <a:off x="1761688" y="1057015"/>
            <a:ext cx="6637382" cy="4374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7"/>
          <a:stretch/>
        </p:blipFill>
        <p:spPr>
          <a:xfrm>
            <a:off x="2830145" y="1863220"/>
            <a:ext cx="4734459" cy="2979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923512"/>
            <a:ext cx="4066878" cy="46124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1" y="5712286"/>
            <a:ext cx="7632700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To apply, complete an application form.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94093" y="1309406"/>
            <a:ext cx="3561129" cy="994306"/>
          </a:xfrm>
        </p:spPr>
        <p:txBody>
          <a:bodyPr/>
          <a:lstStyle/>
          <a:p>
            <a:r>
              <a:rPr lang="en-GB" sz="3600" dirty="0">
                <a:solidFill>
                  <a:srgbClr val="00649C"/>
                </a:solidFill>
                <a:latin typeface="+mn-lt"/>
              </a:rPr>
              <a:t>Gardener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2272" y="2144321"/>
            <a:ext cx="2516055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Duties: </a:t>
            </a:r>
          </a:p>
          <a:p>
            <a:pPr algn="ctr"/>
            <a:r>
              <a:rPr lang="en-GB" dirty="0"/>
              <a:t>To ensure the castle gardens are maintained as well as keeping the walls free from ivy.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Must be:</a:t>
            </a:r>
          </a:p>
          <a:p>
            <a:pPr algn="ctr"/>
            <a:r>
              <a:rPr lang="en-GB" dirty="0"/>
              <a:t>A hardworking individual who is passionate about safety.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24" y="687211"/>
            <a:ext cx="1853065" cy="462652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484240" y="1305929"/>
            <a:ext cx="448509" cy="109126"/>
            <a:chOff x="6484240" y="1305929"/>
            <a:chExt cx="448509" cy="109126"/>
          </a:xfrm>
        </p:grpSpPr>
        <p:sp>
          <p:nvSpPr>
            <p:cNvPr id="7" name="Rectangle 6"/>
            <p:cNvSpPr/>
            <p:nvPr/>
          </p:nvSpPr>
          <p:spPr>
            <a:xfrm>
              <a:off x="6520133" y="1305929"/>
              <a:ext cx="99706" cy="45719"/>
            </a:xfrm>
            <a:prstGeom prst="rect">
              <a:avLst/>
            </a:prstGeom>
            <a:solidFill>
              <a:srgbClr val="E6BB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 rot="302062">
              <a:off x="6826700" y="1309472"/>
              <a:ext cx="99706" cy="59588"/>
            </a:xfrm>
            <a:prstGeom prst="rect">
              <a:avLst/>
            </a:prstGeom>
            <a:solidFill>
              <a:srgbClr val="E6BB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c 8"/>
            <p:cNvSpPr/>
            <p:nvPr/>
          </p:nvSpPr>
          <p:spPr>
            <a:xfrm>
              <a:off x="6811061" y="1338565"/>
              <a:ext cx="121688" cy="69536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Arc 11"/>
            <p:cNvSpPr/>
            <p:nvPr/>
          </p:nvSpPr>
          <p:spPr>
            <a:xfrm rot="19226780">
              <a:off x="6484240" y="1345519"/>
              <a:ext cx="121688" cy="69536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895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01" y="1057014"/>
            <a:ext cx="6494769" cy="4383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5" t="5750" r="27756" b="34762"/>
          <a:stretch/>
        </p:blipFill>
        <p:spPr>
          <a:xfrm>
            <a:off x="3699454" y="1309406"/>
            <a:ext cx="2904461" cy="2611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18" y="1614471"/>
            <a:ext cx="1543651" cy="3959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86" y="3585404"/>
            <a:ext cx="414767" cy="11759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15" y="3638756"/>
            <a:ext cx="368270" cy="1044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85" y="3638756"/>
            <a:ext cx="368270" cy="10440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28253" b="24551"/>
          <a:stretch/>
        </p:blipFill>
        <p:spPr>
          <a:xfrm rot="16905177" flipH="1">
            <a:off x="5936949" y="3072380"/>
            <a:ext cx="45719" cy="610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8"/>
          <a:stretch/>
        </p:blipFill>
        <p:spPr>
          <a:xfrm>
            <a:off x="5557940" y="3061259"/>
            <a:ext cx="254145" cy="256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923512"/>
            <a:ext cx="4066878" cy="46124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1" y="5712286"/>
            <a:ext cx="7632700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To apply, complete an application form.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94093" y="1309406"/>
            <a:ext cx="3561129" cy="994306"/>
          </a:xfrm>
        </p:spPr>
        <p:txBody>
          <a:bodyPr/>
          <a:lstStyle/>
          <a:p>
            <a:r>
              <a:rPr lang="en-GB" sz="3600" dirty="0" err="1">
                <a:solidFill>
                  <a:srgbClr val="00649C"/>
                </a:solidFill>
                <a:latin typeface="+mn-lt"/>
              </a:rPr>
              <a:t>Candlemaker</a:t>
            </a:r>
            <a:endParaRPr lang="en-GB" sz="3600" dirty="0">
              <a:solidFill>
                <a:srgbClr val="00649C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2272" y="2247749"/>
            <a:ext cx="2516055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Duties: </a:t>
            </a:r>
          </a:p>
          <a:p>
            <a:pPr algn="ctr"/>
            <a:r>
              <a:rPr lang="en-GB" dirty="0"/>
              <a:t>To make candles for use through the entire castle.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Must be:</a:t>
            </a:r>
          </a:p>
          <a:p>
            <a:pPr algn="ctr"/>
            <a:r>
              <a:rPr lang="en-GB" dirty="0"/>
              <a:t>A skilled craftsman who is able to work efficiently.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2616" y="3585404"/>
            <a:ext cx="159913" cy="253428"/>
          </a:xfrm>
          <a:prstGeom prst="rect">
            <a:avLst/>
          </a:prstGeom>
          <a:solidFill>
            <a:srgbClr val="3B1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107460" y="3564809"/>
            <a:ext cx="159913" cy="253428"/>
          </a:xfrm>
          <a:prstGeom prst="rect">
            <a:avLst/>
          </a:prstGeom>
          <a:solidFill>
            <a:srgbClr val="3B1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531709" y="3581285"/>
            <a:ext cx="159913" cy="253428"/>
          </a:xfrm>
          <a:prstGeom prst="rect">
            <a:avLst/>
          </a:prstGeom>
          <a:solidFill>
            <a:srgbClr val="3B1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8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53" y="1057014"/>
            <a:ext cx="6154198" cy="43517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1" y="5712286"/>
            <a:ext cx="7632700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To apply, complete an application form.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84" y="2719768"/>
            <a:ext cx="2152037" cy="2135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53" y="1315601"/>
            <a:ext cx="1916681" cy="4291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67" y="4589199"/>
            <a:ext cx="1999058" cy="960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923512"/>
            <a:ext cx="4066878" cy="4612403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94093" y="1309406"/>
            <a:ext cx="3561129" cy="994306"/>
          </a:xfrm>
        </p:spPr>
        <p:txBody>
          <a:bodyPr/>
          <a:lstStyle/>
          <a:p>
            <a:r>
              <a:rPr lang="en-GB" sz="3600" dirty="0">
                <a:solidFill>
                  <a:srgbClr val="00649C"/>
                </a:solidFill>
                <a:latin typeface="+mn-lt"/>
              </a:rPr>
              <a:t>Carpenter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2272" y="2180038"/>
            <a:ext cx="2516055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Duties: </a:t>
            </a:r>
          </a:p>
          <a:p>
            <a:pPr algn="ctr"/>
            <a:r>
              <a:rPr lang="en-GB" dirty="0"/>
              <a:t>To craft things out of wood for use throughout the castle.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Must be:</a:t>
            </a:r>
          </a:p>
          <a:p>
            <a:pPr algn="ctr"/>
            <a:r>
              <a:rPr lang="en-GB" dirty="0"/>
              <a:t>A highly skilled tradesman who can use tools competently and safely.</a:t>
            </a:r>
          </a:p>
        </p:txBody>
      </p:sp>
      <p:sp>
        <p:nvSpPr>
          <p:cNvPr id="16" name="4-Point Star 15"/>
          <p:cNvSpPr/>
          <p:nvPr/>
        </p:nvSpPr>
        <p:spPr>
          <a:xfrm rot="1489312">
            <a:off x="4915266" y="2691079"/>
            <a:ext cx="339168" cy="339168"/>
          </a:xfrm>
          <a:prstGeom prst="star4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3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7" presetClass="emph" presetSubtype="0" fill="remove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/>
          <a:stretch/>
        </p:blipFill>
        <p:spPr>
          <a:xfrm>
            <a:off x="1761688" y="1057015"/>
            <a:ext cx="6637382" cy="4374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1" y="5712286"/>
            <a:ext cx="7632700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To apply, complete an application form.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24" y="1391792"/>
            <a:ext cx="2631913" cy="2727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923512"/>
            <a:ext cx="4066878" cy="4612403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94093" y="1309406"/>
            <a:ext cx="3561129" cy="994306"/>
          </a:xfrm>
        </p:spPr>
        <p:txBody>
          <a:bodyPr/>
          <a:lstStyle/>
          <a:p>
            <a:r>
              <a:rPr lang="en-GB" sz="3600" dirty="0">
                <a:solidFill>
                  <a:srgbClr val="00649C"/>
                </a:solidFill>
                <a:latin typeface="+mn-lt"/>
              </a:rPr>
              <a:t>Marshal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2272" y="2085768"/>
            <a:ext cx="2516055" cy="2908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Duties: </a:t>
            </a:r>
          </a:p>
          <a:p>
            <a:pPr algn="ctr"/>
            <a:r>
              <a:rPr lang="en-GB" dirty="0"/>
              <a:t>To be responsible for the household’s horses, carts and wagons as well as the transportation of goods.</a:t>
            </a:r>
          </a:p>
          <a:p>
            <a:pPr algn="ctr">
              <a:lnSpc>
                <a:spcPct val="150000"/>
              </a:lnSpc>
            </a:pPr>
            <a:r>
              <a:rPr lang="en-GB" b="1" dirty="0"/>
              <a:t>Must be:</a:t>
            </a:r>
          </a:p>
          <a:p>
            <a:pPr algn="ctr"/>
            <a:r>
              <a:rPr lang="en-GB" dirty="0"/>
              <a:t>An organised individual </a:t>
            </a:r>
          </a:p>
          <a:p>
            <a:pPr algn="ctr"/>
            <a:r>
              <a:rPr lang="en-GB" dirty="0"/>
              <a:t>who is punctual and </a:t>
            </a:r>
          </a:p>
          <a:p>
            <a:pPr algn="ctr"/>
            <a:r>
              <a:rPr lang="en-GB" dirty="0"/>
              <a:t>hard-working.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6517072" y="1336590"/>
            <a:ext cx="2179122" cy="43018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2753" y="1654048"/>
            <a:ext cx="2235186" cy="39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20695 0.00509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/>
          <a:stretch/>
        </p:blipFill>
        <p:spPr>
          <a:xfrm>
            <a:off x="1761688" y="1057015"/>
            <a:ext cx="6637382" cy="4374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64" y="923512"/>
            <a:ext cx="2691020" cy="42706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1" y="5712286"/>
            <a:ext cx="7632700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To apply, complete an application form.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r="30923" b="50699"/>
          <a:stretch/>
        </p:blipFill>
        <p:spPr>
          <a:xfrm>
            <a:off x="3148553" y="2982304"/>
            <a:ext cx="5249225" cy="2448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923512"/>
            <a:ext cx="4066878" cy="4612403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94093" y="1309406"/>
            <a:ext cx="3561129" cy="994306"/>
          </a:xfrm>
        </p:spPr>
        <p:txBody>
          <a:bodyPr/>
          <a:lstStyle/>
          <a:p>
            <a:r>
              <a:rPr lang="en-GB" sz="3600" dirty="0">
                <a:solidFill>
                  <a:srgbClr val="00649C"/>
                </a:solidFill>
                <a:latin typeface="+mn-lt"/>
              </a:rPr>
              <a:t>Herald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2272" y="2264294"/>
            <a:ext cx="2516055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Duties: </a:t>
            </a:r>
          </a:p>
          <a:p>
            <a:pPr algn="ctr"/>
            <a:r>
              <a:rPr lang="en-GB" dirty="0"/>
              <a:t>To announce on behalf of the King to the public.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Must be:</a:t>
            </a:r>
          </a:p>
          <a:p>
            <a:pPr algn="ctr"/>
            <a:r>
              <a:rPr lang="en-GB" dirty="0"/>
              <a:t>A confident individual who is able to speak in front of crowds.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14866" y="884160"/>
            <a:ext cx="1586039" cy="1135499"/>
            <a:chOff x="7014866" y="884160"/>
            <a:chExt cx="1586039" cy="113549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14866" y="884160"/>
              <a:ext cx="1586039" cy="113549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018" r="-8538" b="60612"/>
            <a:stretch/>
          </p:blipFill>
          <p:spPr>
            <a:xfrm flipH="1">
              <a:off x="7109338" y="923512"/>
              <a:ext cx="1390650" cy="95154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46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76" y="1057015"/>
            <a:ext cx="6481675" cy="4374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1" y="5712286"/>
            <a:ext cx="7632700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To apply, complete an application form.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923512"/>
            <a:ext cx="4066878" cy="4612403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94093" y="1309406"/>
            <a:ext cx="3561129" cy="994306"/>
          </a:xfrm>
        </p:spPr>
        <p:txBody>
          <a:bodyPr/>
          <a:lstStyle/>
          <a:p>
            <a:r>
              <a:rPr lang="en-GB" sz="3600" dirty="0">
                <a:solidFill>
                  <a:srgbClr val="00649C"/>
                </a:solidFill>
                <a:latin typeface="+mn-lt"/>
              </a:rPr>
              <a:t>Messenger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2272" y="2264294"/>
            <a:ext cx="2516055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Duties: </a:t>
            </a:r>
          </a:p>
          <a:p>
            <a:pPr algn="ctr"/>
            <a:r>
              <a:rPr lang="en-GB" dirty="0"/>
              <a:t>To carry information to others on behalf of a Lord.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Must be:</a:t>
            </a:r>
          </a:p>
          <a:p>
            <a:pPr algn="ctr"/>
            <a:r>
              <a:rPr lang="en-GB" dirty="0"/>
              <a:t>A trustworthy individual who is reliable, punctual and efficient.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495"/>
          <a:stretch/>
        </p:blipFill>
        <p:spPr>
          <a:xfrm>
            <a:off x="4419722" y="871217"/>
            <a:ext cx="3968629" cy="3974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65"/>
          <a:stretch/>
        </p:blipFill>
        <p:spPr>
          <a:xfrm>
            <a:off x="5037377" y="4247129"/>
            <a:ext cx="2220673" cy="1369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2"/>
          <a:stretch/>
        </p:blipFill>
        <p:spPr>
          <a:xfrm>
            <a:off x="5037377" y="4247129"/>
            <a:ext cx="1493996" cy="13699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2" r="-4656"/>
          <a:stretch/>
        </p:blipFill>
        <p:spPr>
          <a:xfrm>
            <a:off x="6531431" y="4251630"/>
            <a:ext cx="1758862" cy="13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364 0.00093 L 0.0585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26"/>
          <a:stretch/>
        </p:blipFill>
        <p:spPr>
          <a:xfrm>
            <a:off x="3820366" y="1057015"/>
            <a:ext cx="4567985" cy="4374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651" y="5712286"/>
            <a:ext cx="7632700" cy="495108"/>
          </a:xfrm>
          <a:prstGeom prst="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To apply, complete an application form.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923512"/>
            <a:ext cx="4066878" cy="4612403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94093" y="1309406"/>
            <a:ext cx="3561129" cy="994306"/>
          </a:xfrm>
        </p:spPr>
        <p:txBody>
          <a:bodyPr/>
          <a:lstStyle/>
          <a:p>
            <a:r>
              <a:rPr lang="en-GB" sz="3600" dirty="0">
                <a:solidFill>
                  <a:srgbClr val="00649C"/>
                </a:solidFill>
                <a:latin typeface="+mn-lt"/>
              </a:rPr>
              <a:t>Watchman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2272" y="2264294"/>
            <a:ext cx="2516055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Duties: </a:t>
            </a:r>
          </a:p>
          <a:p>
            <a:pPr algn="ctr"/>
            <a:r>
              <a:rPr lang="en-GB" dirty="0"/>
              <a:t>To be responsible for castle security, ensuring the castle is safe.</a:t>
            </a:r>
          </a:p>
          <a:p>
            <a:pPr algn="ctr"/>
            <a:r>
              <a:rPr lang="en-GB" dirty="0"/>
              <a:t> </a:t>
            </a:r>
          </a:p>
          <a:p>
            <a:pPr algn="ctr"/>
            <a:r>
              <a:rPr lang="en-GB" b="1" dirty="0"/>
              <a:t>Must be:</a:t>
            </a:r>
          </a:p>
          <a:p>
            <a:pPr algn="ctr"/>
            <a:r>
              <a:rPr lang="en-GB" dirty="0"/>
              <a:t>A trustworthy individual who is hard-working and punctual.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80" y="851330"/>
            <a:ext cx="2310127" cy="4301897"/>
          </a:xfrm>
          <a:prstGeom prst="rect">
            <a:avLst/>
          </a:prstGeom>
        </p:spPr>
      </p:pic>
      <p:sp>
        <p:nvSpPr>
          <p:cNvPr id="12" name="4-Point Star 11"/>
          <p:cNvSpPr/>
          <p:nvPr/>
        </p:nvSpPr>
        <p:spPr>
          <a:xfrm rot="1489312">
            <a:off x="6210746" y="4100779"/>
            <a:ext cx="339168" cy="339168"/>
          </a:xfrm>
          <a:prstGeom prst="star4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7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5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7" presetClass="emph" presetSubtype="0" fill="remove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308</TotalTime>
  <Words>303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Cook</vt:lpstr>
      <vt:lpstr>Gardener</vt:lpstr>
      <vt:lpstr>Candlemaker</vt:lpstr>
      <vt:lpstr>Carpenter</vt:lpstr>
      <vt:lpstr>Marshal</vt:lpstr>
      <vt:lpstr>Herald</vt:lpstr>
      <vt:lpstr>Messenger</vt:lpstr>
      <vt:lpstr>Watchman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Federica Zanusso</dc:creator>
  <cp:lastModifiedBy>Federica Zanusso</cp:lastModifiedBy>
  <cp:revision>28</cp:revision>
  <dcterms:created xsi:type="dcterms:W3CDTF">2019-07-18T03:08:09Z</dcterms:created>
  <dcterms:modified xsi:type="dcterms:W3CDTF">2019-07-19T00:44:01Z</dcterms:modified>
</cp:coreProperties>
</file>