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AC3D-2334-4938-BED4-2923F71796C2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B5C4-C822-43B4-AE10-53F9861A3F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4BBF-1259-4002-B427-966572432FD1}" type="datetimeFigureOut">
              <a:rPr lang="en-US" smtClean="0"/>
              <a:t>1/27/2021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C6AC-F0B9-464D-B918-6F1CE608E5F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jobs did people do in castles?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Documents and Settings\edimbleby\Local Settings\Temporary Internet Files\Content.IE5\4FH14B8N\MPj04365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7500990" cy="2637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latin typeface="Lucida Calligraphy" pitchFamily="66" charset="0"/>
              </a:rPr>
              <a:t>Servant</a:t>
            </a:r>
            <a:r>
              <a:rPr lang="en-GB" dirty="0" smtClean="0"/>
              <a:t> </a:t>
            </a:r>
            <a:r>
              <a:rPr lang="en-GB" sz="6600" dirty="0" smtClean="0">
                <a:latin typeface="Lucida Calligraphy" pitchFamily="66" charset="0"/>
              </a:rPr>
              <a:t>s</a:t>
            </a:r>
            <a:endParaRPr lang="en-GB" sz="6600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Comic Sans MS" pitchFamily="66" charset="0"/>
              </a:rPr>
              <a:t>Servants had to sleep on the cold, stone floors.</a:t>
            </a:r>
          </a:p>
          <a:p>
            <a:r>
              <a:rPr lang="en-GB" sz="2000" dirty="0" smtClean="0">
                <a:latin typeface="Comic Sans MS" pitchFamily="66" charset="0"/>
              </a:rPr>
              <a:t>They had to heat the water for the baths over huge fires!</a:t>
            </a:r>
          </a:p>
          <a:p>
            <a:r>
              <a:rPr lang="en-GB" sz="2000" dirty="0" smtClean="0">
                <a:latin typeface="Comic Sans MS" pitchFamily="66" charset="0"/>
              </a:rPr>
              <a:t>There were lots of servants and they all had different jobs to do:</a:t>
            </a:r>
          </a:p>
          <a:p>
            <a:r>
              <a:rPr lang="en-GB" sz="2000" dirty="0" smtClean="0">
                <a:latin typeface="Comic Sans MS" pitchFamily="66" charset="0"/>
              </a:rPr>
              <a:t>Sewing, laundry, for the knights, nurses who looked after the young children of the Lord and Lady.</a:t>
            </a:r>
          </a:p>
          <a:p>
            <a:r>
              <a:rPr lang="en-GB" sz="2000" dirty="0" smtClean="0">
                <a:latin typeface="Comic Sans MS" pitchFamily="66" charset="0"/>
              </a:rPr>
              <a:t>The outside servants looked after the horses, mended the armour and weapons, looked after the garden and beekeepers who provided honey for the kitchen!</a:t>
            </a:r>
          </a:p>
        </p:txBody>
      </p:sp>
      <p:pic>
        <p:nvPicPr>
          <p:cNvPr id="23554" name="Picture 2" descr="http://muckley.us/1386/servant-table-giot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2324100" cy="61674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jobs do people do today?</a:t>
            </a:r>
            <a:endParaRPr lang="en-GB" dirty="0"/>
          </a:p>
        </p:txBody>
      </p:sp>
      <p:pic>
        <p:nvPicPr>
          <p:cNvPr id="2050" name="Picture 2" descr="C:\Documents and Settings\edimbleby\Local Settings\Temporary Internet Files\Content.IE5\VOFRF85O\MPj0439464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1991008" cy="2482849"/>
          </a:xfrm>
          <a:prstGeom prst="rect">
            <a:avLst/>
          </a:prstGeom>
          <a:noFill/>
        </p:spPr>
      </p:pic>
      <p:pic>
        <p:nvPicPr>
          <p:cNvPr id="2051" name="Picture 3" descr="C:\Documents and Settings\edimbleby\Local Settings\Temporary Internet Files\Content.IE5\MO2JDP6Q\MCj043598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2143140" cy="2375276"/>
          </a:xfrm>
          <a:prstGeom prst="rect">
            <a:avLst/>
          </a:prstGeom>
          <a:noFill/>
        </p:spPr>
      </p:pic>
      <p:pic>
        <p:nvPicPr>
          <p:cNvPr id="2052" name="Picture 4" descr="C:\Documents and Settings\edimbleby\Local Settings\Temporary Internet Files\Content.IE5\4FH14B8N\MCj042418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500174"/>
            <a:ext cx="1438278" cy="2605183"/>
          </a:xfrm>
          <a:prstGeom prst="rect">
            <a:avLst/>
          </a:prstGeom>
          <a:noFill/>
        </p:spPr>
      </p:pic>
      <p:pic>
        <p:nvPicPr>
          <p:cNvPr id="2053" name="Picture 5" descr="C:\Documents and Settings\edimbleby\Local Settings\Temporary Internet Files\Content.IE5\PHTMX3BR\MCj03974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929198"/>
            <a:ext cx="1826057" cy="1554480"/>
          </a:xfrm>
          <a:prstGeom prst="rect">
            <a:avLst/>
          </a:prstGeom>
          <a:noFill/>
        </p:spPr>
      </p:pic>
      <p:pic>
        <p:nvPicPr>
          <p:cNvPr id="2054" name="Picture 6" descr="C:\Documents and Settings\edimbleby\Local Settings\Temporary Internet Files\Content.IE5\SZCZJTUV\MCj0280300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357694"/>
            <a:ext cx="1685453" cy="2298071"/>
          </a:xfrm>
          <a:prstGeom prst="rect">
            <a:avLst/>
          </a:prstGeom>
          <a:noFill/>
        </p:spPr>
      </p:pic>
      <p:pic>
        <p:nvPicPr>
          <p:cNvPr id="2055" name="Picture 7" descr="C:\Documents and Settings\edimbleby\Local Settings\Temporary Internet Files\Content.IE5\PHTMX3BR\MCj0412020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500570"/>
            <a:ext cx="1928826" cy="21293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Would these jobs have existed in castle times?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sz="8000" dirty="0" smtClean="0">
                <a:solidFill>
                  <a:srgbClr val="FFFF00"/>
                </a:solidFill>
              </a:rPr>
              <a:t>Why?</a:t>
            </a:r>
          </a:p>
          <a:p>
            <a:pPr algn="ctr">
              <a:buNone/>
            </a:pPr>
            <a:r>
              <a:rPr lang="en-GB" sz="8000" dirty="0" smtClean="0">
                <a:solidFill>
                  <a:srgbClr val="FFFF00"/>
                </a:solidFill>
              </a:rPr>
              <a:t>Why not?</a:t>
            </a:r>
          </a:p>
          <a:p>
            <a:pPr algn="ctr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Today we are looking at </a:t>
            </a:r>
            <a:r>
              <a:rPr lang="en-GB" sz="2800" smtClean="0">
                <a:solidFill>
                  <a:srgbClr val="FFC000"/>
                </a:solidFill>
              </a:rPr>
              <a:t>who lived </a:t>
            </a:r>
            <a:r>
              <a:rPr lang="en-GB" sz="2800" dirty="0" smtClean="0">
                <a:solidFill>
                  <a:srgbClr val="FFC000"/>
                </a:solidFill>
              </a:rPr>
              <a:t>in a castle and what jobs they did…</a:t>
            </a:r>
          </a:p>
          <a:p>
            <a:pPr algn="ctr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sz="5200" dirty="0" smtClean="0">
                <a:solidFill>
                  <a:schemeClr val="accent6"/>
                </a:solidFill>
              </a:rPr>
              <a:t>Who do you think we might meet?</a:t>
            </a:r>
            <a:endParaRPr lang="en-GB" sz="5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b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2714644" cy="5340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Lucida Calligraphy" pitchFamily="66" charset="0"/>
              </a:rPr>
              <a:t>The Noble or Lord</a:t>
            </a:r>
            <a:r>
              <a:rPr lang="en-GB" dirty="0">
                <a:latin typeface="Lucida Calligraphy" pitchFamily="66" charset="0"/>
              </a:rPr>
              <a:t/>
            </a:r>
            <a:br>
              <a:rPr lang="en-GB" dirty="0">
                <a:latin typeface="Lucida Calligraphy" pitchFamily="66" charset="0"/>
              </a:rPr>
            </a:br>
            <a:endParaRPr lang="en-GB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1428736"/>
            <a:ext cx="4857784" cy="469742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latin typeface="Comic Sans MS" pitchFamily="66" charset="0"/>
              </a:rPr>
              <a:t>Lived in the castle to ensure they were protected from invader’s attack.</a:t>
            </a:r>
          </a:p>
          <a:p>
            <a:pPr lvl="0"/>
            <a:r>
              <a:rPr lang="en-GB" dirty="0">
                <a:latin typeface="Comic Sans MS" pitchFamily="66" charset="0"/>
              </a:rPr>
              <a:t>Could afford more luxurious clothes made of velvet and other soft materials</a:t>
            </a:r>
          </a:p>
          <a:p>
            <a:r>
              <a:rPr lang="en-GB" dirty="0">
                <a:latin typeface="Comic Sans MS" pitchFamily="66" charset="0"/>
              </a:rPr>
              <a:t>Eats fresh fish, and </a:t>
            </a:r>
            <a:r>
              <a:rPr lang="en-GB" dirty="0" smtClean="0">
                <a:latin typeface="Comic Sans MS" pitchFamily="66" charset="0"/>
              </a:rPr>
              <a:t>meat.</a:t>
            </a:r>
            <a:endParaRPr lang="en-GB" dirty="0">
              <a:latin typeface="Comic Sans MS" pitchFamily="66" charset="0"/>
            </a:endParaRPr>
          </a:p>
          <a:p>
            <a:pPr lvl="0"/>
            <a:r>
              <a:rPr lang="en-GB" dirty="0">
                <a:latin typeface="Comic Sans MS" pitchFamily="66" charset="0"/>
              </a:rPr>
              <a:t>Played board games and told stories to entertain themselves.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kidsonthenet.com/castle/images/c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714644" cy="2644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b="1" dirty="0">
                <a:latin typeface="Lucida Calligraphy" pitchFamily="66" charset="0"/>
              </a:rPr>
              <a:t>Cook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2643182"/>
            <a:ext cx="5643602" cy="42148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Made meals for everyone in the castle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Fruit, vegetables and herbs were grown in the kitchen’s garden.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Meat would be stewed or roasted over the hearth fireplace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Water for cooking had to be fetched from the well.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cook would often sleep on the kitchen floor with many other kitchen staff.  It was very cramped.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http://www.historicsaltire.com/hs/images/mo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2895600" cy="3448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idsonthenet.com/castle/images/pell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2519365" cy="25003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b="1" dirty="0">
                <a:latin typeface="Lucida Calligraphy" pitchFamily="66" charset="0"/>
              </a:rPr>
              <a:t>Priest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2643182"/>
            <a:ext cx="6043626" cy="400052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People enjoyed singing 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at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the church as it was one of the 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few kinds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of entertainment.</a:t>
            </a:r>
          </a:p>
          <a:p>
            <a:pPr lvl="0"/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Told Bible stories to the other residents</a:t>
            </a:r>
          </a:p>
          <a:p>
            <a:pPr lvl="0"/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People came and told him 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what they had done wrong (their sins) in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confidence.</a:t>
            </a:r>
          </a:p>
          <a:p>
            <a:endParaRPr lang="en-GB" dirty="0"/>
          </a:p>
        </p:txBody>
      </p:sp>
      <p:pic>
        <p:nvPicPr>
          <p:cNvPr id="19458" name="Picture 2" descr="Monk Bishop Pri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2500330" cy="45386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kidsonthenet.com/castle/images/soldi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124200" cy="2276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b="1" dirty="0">
                <a:latin typeface="Lucida Calligraphy" pitchFamily="66" charset="0"/>
              </a:rPr>
              <a:t>Soldiers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714620"/>
            <a:ext cx="5257808" cy="392909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>
                <a:latin typeface="Comic Sans MS" pitchFamily="66" charset="0"/>
              </a:rPr>
              <a:t>Protected the castle from enemy attacks.  </a:t>
            </a:r>
          </a:p>
          <a:p>
            <a:pPr lvl="0"/>
            <a:r>
              <a:rPr lang="en-GB" dirty="0">
                <a:latin typeface="Comic Sans MS" pitchFamily="66" charset="0"/>
              </a:rPr>
              <a:t>Used arrows and crossbows and longbows and threw stone missiles to crush invaders.</a:t>
            </a:r>
          </a:p>
          <a:p>
            <a:pPr lvl="0"/>
            <a:r>
              <a:rPr lang="en-GB" dirty="0">
                <a:latin typeface="Comic Sans MS" pitchFamily="66" charset="0"/>
              </a:rPr>
              <a:t>Sometimes boiling liquid was thrown onto the enemy from the castle walls</a:t>
            </a:r>
          </a:p>
          <a:p>
            <a:pPr lvl="0"/>
            <a:r>
              <a:rPr lang="en-GB" dirty="0">
                <a:latin typeface="Comic Sans MS" pitchFamily="66" charset="0"/>
              </a:rPr>
              <a:t>Guarded the castle from the gatehouse and battlements.</a:t>
            </a:r>
          </a:p>
          <a:p>
            <a:endParaRPr lang="en-GB" dirty="0"/>
          </a:p>
        </p:txBody>
      </p:sp>
      <p:pic>
        <p:nvPicPr>
          <p:cNvPr id="20482" name="Picture 2" descr="Knights and Soldiers First Crus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643050"/>
            <a:ext cx="3086100" cy="4324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Lucida Calligraphy" pitchFamily="66" charset="0"/>
              </a:rPr>
              <a:t>Gong farmer</a:t>
            </a:r>
            <a:endParaRPr lang="en-GB" sz="6600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r>
              <a:rPr lang="en-GB" dirty="0" smtClean="0"/>
              <a:t>Toilets were called </a:t>
            </a:r>
            <a:r>
              <a:rPr lang="en-GB" dirty="0" err="1" smtClean="0"/>
              <a:t>garderobes</a:t>
            </a:r>
            <a:r>
              <a:rPr lang="en-GB" dirty="0" smtClean="0"/>
              <a:t> and they were built into the castle walls. </a:t>
            </a:r>
          </a:p>
          <a:p>
            <a:r>
              <a:rPr lang="en-GB" dirty="0" smtClean="0"/>
              <a:t>Everything dropped down into the moat or a cesspit. </a:t>
            </a:r>
          </a:p>
          <a:p>
            <a:r>
              <a:rPr lang="en-GB" dirty="0" smtClean="0"/>
              <a:t>The smelly job of cleaning out the cesspit was done by men called gong farmers. </a:t>
            </a:r>
            <a:endParaRPr lang="en-GB" dirty="0"/>
          </a:p>
        </p:txBody>
      </p:sp>
      <p:pic>
        <p:nvPicPr>
          <p:cNvPr id="21506" name="Picture 2" descr="garder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Lucida Calligraphy" pitchFamily="66" charset="0"/>
              </a:rPr>
              <a:t>Knight</a:t>
            </a:r>
            <a:endParaRPr lang="en-GB" sz="6000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4857784" cy="492922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Knights were skilled horsemen and excellent soldiers. They fought for kings and Lords.</a:t>
            </a:r>
          </a:p>
          <a:p>
            <a:r>
              <a:rPr lang="en-GB" sz="2000" dirty="0" smtClean="0">
                <a:latin typeface="Comic Sans MS" pitchFamily="66" charset="0"/>
              </a:rPr>
              <a:t>The noblemen paid the knights with land.</a:t>
            </a:r>
          </a:p>
          <a:p>
            <a:r>
              <a:rPr lang="en-GB" sz="2000" dirty="0" smtClean="0">
                <a:latin typeface="Comic Sans MS" pitchFamily="66" charset="0"/>
              </a:rPr>
              <a:t>A knight had to train for 14 years!</a:t>
            </a:r>
          </a:p>
          <a:p>
            <a:r>
              <a:rPr lang="en-GB" sz="2000" dirty="0" smtClean="0">
                <a:latin typeface="Comic Sans MS" pitchFamily="66" charset="0"/>
              </a:rPr>
              <a:t>He went to a lords house at 7 years old. There, he was taught how to ride and to shoot with a bow.</a:t>
            </a:r>
          </a:p>
          <a:p>
            <a:r>
              <a:rPr lang="en-GB" sz="2000" dirty="0" smtClean="0">
                <a:latin typeface="Comic Sans MS" pitchFamily="66" charset="0"/>
              </a:rPr>
              <a:t>Then he became a squire and was taught how to fight with a sword. </a:t>
            </a:r>
          </a:p>
          <a:p>
            <a:r>
              <a:rPr lang="en-GB" sz="2000" dirty="0" smtClean="0">
                <a:latin typeface="Comic Sans MS" pitchFamily="66" charset="0"/>
              </a:rPr>
              <a:t>A knight wore a helmet that covered his head and very heavy armour.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2530" name="Picture 2" descr="http://www.english-heritage.org.uk/upload/img_400/Mounted_knight_stan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314700" cy="500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Lucida Calligraphy</vt:lpstr>
      <vt:lpstr>Office Theme</vt:lpstr>
      <vt:lpstr>What jobs did people do in castles?</vt:lpstr>
      <vt:lpstr>What jobs do people do today?</vt:lpstr>
      <vt:lpstr>Would these jobs have existed in castle times? </vt:lpstr>
      <vt:lpstr>The Noble or Lord </vt:lpstr>
      <vt:lpstr>Cook </vt:lpstr>
      <vt:lpstr>Priest </vt:lpstr>
      <vt:lpstr>Soldiers </vt:lpstr>
      <vt:lpstr>Gong farmer</vt:lpstr>
      <vt:lpstr>Knight</vt:lpstr>
      <vt:lpstr>Servant s</vt:lpstr>
    </vt:vector>
  </TitlesOfParts>
  <Company>St Saviours C of 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jobs did people do in castles?</dc:title>
  <dc:creator>edimbleby</dc:creator>
  <cp:lastModifiedBy>Windows User</cp:lastModifiedBy>
  <cp:revision>8</cp:revision>
  <dcterms:created xsi:type="dcterms:W3CDTF">2009-06-15T14:52:38Z</dcterms:created>
  <dcterms:modified xsi:type="dcterms:W3CDTF">2021-01-27T14:26:40Z</dcterms:modified>
</cp:coreProperties>
</file>