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5"/>
  </p:notesMasterIdLst>
  <p:handoutMasterIdLst>
    <p:handoutMasterId r:id="rId16"/>
  </p:handoutMasterIdLst>
  <p:sldIdLst>
    <p:sldId id="258" r:id="rId2"/>
    <p:sldId id="264" r:id="rId3"/>
    <p:sldId id="270" r:id="rId4"/>
    <p:sldId id="271" r:id="rId5"/>
    <p:sldId id="272" r:id="rId6"/>
    <p:sldId id="273" r:id="rId7"/>
    <p:sldId id="274" r:id="rId8"/>
    <p:sldId id="275" r:id="rId9"/>
    <p:sldId id="276" r:id="rId10"/>
    <p:sldId id="277" r:id="rId11"/>
    <p:sldId id="278" r:id="rId12"/>
    <p:sldId id="279" r:id="rId13"/>
    <p:sldId id="267" r:id="rId14"/>
  </p:sldIdLst>
  <p:sldSz cx="9144000" cy="6858000" type="screen4x3"/>
  <p:notesSz cx="6858000" cy="9144000"/>
  <p:embeddedFontLst>
    <p:embeddedFont>
      <p:font typeface="Twinkl" panose="020B0604020202020204" pitchFamily="2" charset="0"/>
      <p:regular r:id="rId17"/>
      <p:bold r:id="rId18"/>
    </p:embeddedFont>
    <p:embeddedFont>
      <p:font typeface="Sassoon Infant Rg" panose="02000503030000020003" pitchFamily="50" charset="0"/>
      <p:regular r:id="rId19"/>
      <p:bold r:id="rId20"/>
    </p:embeddedFont>
    <p:embeddedFont>
      <p:font typeface="Calibri" panose="020F0502020204030204" pitchFamily="34" charset="0"/>
      <p:regular r:id="rId21"/>
      <p:bold r:id="rId22"/>
      <p:italic r:id="rId23"/>
      <p:boldItalic r:id="rId24"/>
    </p:embeddedFont>
    <p:embeddedFont>
      <p:font typeface="Twinkl SemiBold" pitchFamily="2" charset="0"/>
      <p:bold r:id="rId25"/>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43">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DDFE"/>
    <a:srgbClr val="9EBC64"/>
    <a:srgbClr val="BC0105"/>
    <a:srgbClr val="4DB1E3"/>
    <a:srgbClr val="DE1E5A"/>
    <a:srgbClr val="18A0DB"/>
    <a:srgbClr val="80C1EB"/>
    <a:srgbClr val="ACDD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09" autoAdjust="0"/>
    <p:restoredTop sz="94660"/>
  </p:normalViewPr>
  <p:slideViewPr>
    <p:cSldViewPr snapToGrid="0">
      <p:cViewPr varScale="1">
        <p:scale>
          <a:sx n="73" d="100"/>
          <a:sy n="73" d="100"/>
        </p:scale>
        <p:origin x="1194" y="72"/>
      </p:cViewPr>
      <p:guideLst>
        <p:guide orient="horz" pos="2160"/>
        <p:guide pos="2880"/>
        <p:guide pos="340"/>
        <p:guide orient="horz" pos="3974"/>
        <p:guide pos="5443"/>
        <p:guide orient="horz" pos="346"/>
        <p:guide pos="476"/>
        <p:guide orient="horz" pos="482"/>
        <p:guide orient="horz" pos="3838"/>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877355-3BC6-4C7C-A733-4BA5D534F30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A0139B26-B56B-4120-A3EE-E6D53644F7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0D911BE-D721-497B-B00D-433C08AC9555}" type="datetimeFigureOut">
              <a:rPr lang="en-GB"/>
              <a:pPr>
                <a:defRPr/>
              </a:pPr>
              <a:t>21/01/2021</a:t>
            </a:fld>
            <a:endParaRPr lang="en-GB"/>
          </a:p>
        </p:txBody>
      </p:sp>
      <p:sp>
        <p:nvSpPr>
          <p:cNvPr id="4" name="Footer Placeholder 3">
            <a:extLst>
              <a:ext uri="{FF2B5EF4-FFF2-40B4-BE49-F238E27FC236}">
                <a16:creationId xmlns:a16="http://schemas.microsoft.com/office/drawing/2014/main" id="{8E0DE341-F44A-4C74-9CC3-08CA47B3380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0538A9C8-F59D-4541-9DA4-D1E18924696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83753550-71E5-4189-89CD-F030D71DFC55}"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61F1F7B-2949-4E55-B5F7-FCC4C2E353A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40A16E8F-BEB2-48CF-905B-9A3632A4E108}"/>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AFB04D8-BD7F-4181-BD6D-CFB7F20A9959}" type="datetimeFigureOut">
              <a:rPr lang="en-GB"/>
              <a:pPr>
                <a:defRPr/>
              </a:pPr>
              <a:t>21/01/2021</a:t>
            </a:fld>
            <a:endParaRPr lang="en-GB"/>
          </a:p>
        </p:txBody>
      </p:sp>
      <p:sp>
        <p:nvSpPr>
          <p:cNvPr id="4" name="Slide Image Placeholder 3">
            <a:extLst>
              <a:ext uri="{FF2B5EF4-FFF2-40B4-BE49-F238E27FC236}">
                <a16:creationId xmlns:a16="http://schemas.microsoft.com/office/drawing/2014/main" id="{C7335543-B6DB-4E24-B4FC-C1AA849E3FD3}"/>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9B2EC771-BBC9-41F7-8591-44F895C367E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1A454532-FD18-42B4-8BD0-3F89E886DF53}"/>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ADCB3BAF-1889-4FE3-9D96-7CB956AE0E8F}"/>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F9F11619-DBE8-4A3C-95B4-D9A94FBDEC9F}"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846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EAD43B0F-B97C-4C26-8F1D-B5505F5348C9}"/>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0673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3CF7BCC6-DA5B-4FB2-A871-41AC821BE5B4}"/>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425890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6">
            <a:extLst>
              <a:ext uri="{FF2B5EF4-FFF2-40B4-BE49-F238E27FC236}">
                <a16:creationId xmlns:a16="http://schemas.microsoft.com/office/drawing/2014/main" id="{6A670A43-F762-4DF8-8D8E-6419266D23F7}"/>
              </a:ext>
            </a:extLst>
          </p:cNvPr>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7">
            <a:extLst>
              <a:ext uri="{FF2B5EF4-FFF2-40B4-BE49-F238E27FC236}">
                <a16:creationId xmlns:a16="http://schemas.microsoft.com/office/drawing/2014/main" id="{A903E357-21B7-44D7-99B8-A0A5C06D93C5}"/>
              </a:ext>
            </a:extLst>
          </p:cNvPr>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a:extLst>
              <a:ext uri="{FF2B5EF4-FFF2-40B4-BE49-F238E27FC236}">
                <a16:creationId xmlns:a16="http://schemas.microsoft.com/office/drawing/2014/main" id="{AF6C6126-E1A0-45E4-B1AF-7427389125BF}"/>
              </a:ext>
            </a:extLst>
          </p:cNvPr>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a:extLst>
              <a:ext uri="{FF2B5EF4-FFF2-40B4-BE49-F238E27FC236}">
                <a16:creationId xmlns:a16="http://schemas.microsoft.com/office/drawing/2014/main" id="{375FD53B-636F-4AFB-A230-2413A294589D}"/>
              </a:ext>
            </a:extLst>
          </p:cNvPr>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a:extLst>
              <a:ext uri="{FF2B5EF4-FFF2-40B4-BE49-F238E27FC236}">
                <a16:creationId xmlns:a16="http://schemas.microsoft.com/office/drawing/2014/main" id="{7F106D3E-C1C2-4C67-8910-E052671AE909}"/>
              </a:ext>
            </a:extLst>
          </p:cNvPr>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Tree>
    <p:extLst>
      <p:ext uri="{BB962C8B-B14F-4D97-AF65-F5344CB8AC3E}">
        <p14:creationId xmlns:p14="http://schemas.microsoft.com/office/powerpoint/2010/main" val="2814575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25306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5.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5.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5.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5.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5.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5.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5.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5.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5.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75760" y="2366554"/>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2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0"/>
          <p:cNvSpPr>
            <a:spLocks noGrp="1"/>
          </p:cNvSpPr>
          <p:nvPr>
            <p:ph type="title"/>
          </p:nvPr>
        </p:nvSpPr>
        <p:spPr>
          <a:xfrm>
            <a:off x="457200" y="479425"/>
            <a:ext cx="8220075" cy="993775"/>
          </a:xfrm>
        </p:spPr>
        <p:txBody>
          <a:bodyPr/>
          <a:lstStyle/>
          <a:p>
            <a:pPr eaLnBrk="1" hangingPunct="1"/>
            <a:r>
              <a:rPr lang="en-GB" altLang="en-US" sz="3600" smtClean="0"/>
              <a:t>The Tower</a:t>
            </a:r>
          </a:p>
        </p:txBody>
      </p:sp>
      <p:sp>
        <p:nvSpPr>
          <p:cNvPr id="5" name="Rectangle 4"/>
          <p:cNvSpPr>
            <a:spLocks noChangeArrowheads="1"/>
          </p:cNvSpPr>
          <p:nvPr/>
        </p:nvSpPr>
        <p:spPr bwMode="auto">
          <a:xfrm>
            <a:off x="755650" y="1514475"/>
            <a:ext cx="3405188"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The tower was a circular or square building which was used for a lookout and for defence. It made the castle more stable and could even put off attackers trying to invade the castle.</a:t>
            </a:r>
          </a:p>
        </p:txBody>
      </p:sp>
      <p:pic>
        <p:nvPicPr>
          <p:cNvPr id="1843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65700" y="1514475"/>
            <a:ext cx="229393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07869" y="671512"/>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1604"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0"/>
          <p:cNvSpPr>
            <a:spLocks noGrp="1"/>
          </p:cNvSpPr>
          <p:nvPr>
            <p:ph type="title"/>
          </p:nvPr>
        </p:nvSpPr>
        <p:spPr>
          <a:xfrm>
            <a:off x="457200" y="479425"/>
            <a:ext cx="8220075" cy="993775"/>
          </a:xfrm>
        </p:spPr>
        <p:txBody>
          <a:bodyPr/>
          <a:lstStyle/>
          <a:p>
            <a:pPr eaLnBrk="1" hangingPunct="1"/>
            <a:r>
              <a:rPr lang="en-GB" altLang="en-US" sz="3600" b="0" smtClean="0"/>
              <a:t>The Turrets</a:t>
            </a:r>
            <a:endParaRPr lang="en-GB" altLang="en-US" sz="3600" smtClean="0"/>
          </a:p>
        </p:txBody>
      </p:sp>
      <p:sp>
        <p:nvSpPr>
          <p:cNvPr id="5" name="Rectangle 4"/>
          <p:cNvSpPr>
            <a:spLocks noChangeArrowheads="1"/>
          </p:cNvSpPr>
          <p:nvPr/>
        </p:nvSpPr>
        <p:spPr bwMode="auto">
          <a:xfrm>
            <a:off x="4775200" y="1514475"/>
            <a:ext cx="3405188"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The castle turrets rested on the main towers and were used to see far across the land to warn them when enemies were coming. Small slit-like windows allowed anyone inside to see out and shoot arrows at their enemies, but protected those inside from arrows being shot back.</a:t>
            </a:r>
          </a:p>
        </p:txBody>
      </p:sp>
      <p:pic>
        <p:nvPicPr>
          <p:cNvPr id="19460"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38313" y="1473200"/>
            <a:ext cx="22939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Left Arrow 1">
            <a:extLst>
              <a:ext uri="{FF2B5EF4-FFF2-40B4-BE49-F238E27FC236}">
                <a16:creationId xmlns:a16="http://schemas.microsoft.com/office/drawing/2014/main" id="{AB485C92-D852-4297-8F92-65F9FB31B3B9}"/>
              </a:ext>
            </a:extLst>
          </p:cNvPr>
          <p:cNvSpPr/>
          <p:nvPr/>
        </p:nvSpPr>
        <p:spPr>
          <a:xfrm>
            <a:off x="2981325" y="2757488"/>
            <a:ext cx="1590675" cy="314325"/>
          </a:xfrm>
          <a:prstGeom prst="leftArrow">
            <a:avLst/>
          </a:prstGeom>
          <a:solidFill>
            <a:srgbClr val="ACDD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69874" y="671512"/>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6745"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479425"/>
            <a:ext cx="8220075" cy="993775"/>
          </a:xfrm>
        </p:spPr>
        <p:txBody>
          <a:bodyPr/>
          <a:lstStyle/>
          <a:p>
            <a:r>
              <a:rPr lang="en-AU" altLang="en-US" smtClean="0"/>
              <a:t>The Keep</a:t>
            </a:r>
            <a:endParaRPr lang="en-GB" altLang="en-US" smtClean="0"/>
          </a:p>
        </p:txBody>
      </p:sp>
      <p:sp>
        <p:nvSpPr>
          <p:cNvPr id="4" name="Rectangle 3"/>
          <p:cNvSpPr>
            <a:spLocks noChangeArrowheads="1"/>
          </p:cNvSpPr>
          <p:nvPr/>
        </p:nvSpPr>
        <p:spPr bwMode="auto">
          <a:xfrm>
            <a:off x="4983163" y="1473200"/>
            <a:ext cx="3405187"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t>The keep is usually found at the heart of a castle. It was a tower built within a castle which was used as a place to live as a last resort during a battle.</a:t>
            </a:r>
            <a:endParaRPr lang="en-GB" altLang="en-US">
              <a:solidFill>
                <a:schemeClr val="tx1"/>
              </a:solidFill>
            </a:endParaRPr>
          </a:p>
        </p:txBody>
      </p:sp>
      <p:pic>
        <p:nvPicPr>
          <p:cNvPr id="2048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971675"/>
            <a:ext cx="6846888" cy="385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60868" y="671512"/>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350"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0"/>
          <p:cNvSpPr>
            <a:spLocks noGrp="1"/>
          </p:cNvSpPr>
          <p:nvPr>
            <p:ph type="title"/>
          </p:nvPr>
        </p:nvSpPr>
        <p:spPr>
          <a:xfrm>
            <a:off x="457200" y="479425"/>
            <a:ext cx="8220075" cy="993775"/>
          </a:xfrm>
        </p:spPr>
        <p:txBody>
          <a:bodyPr/>
          <a:lstStyle/>
          <a:p>
            <a:pPr eaLnBrk="1" hangingPunct="1"/>
            <a:r>
              <a:rPr lang="en-GB" altLang="en-US" sz="3600" smtClean="0"/>
              <a:t>Defence Against Enemies</a:t>
            </a:r>
          </a:p>
        </p:txBody>
      </p:sp>
      <p:sp>
        <p:nvSpPr>
          <p:cNvPr id="5" name="Rectangle 4"/>
          <p:cNvSpPr>
            <a:spLocks noChangeArrowheads="1"/>
          </p:cNvSpPr>
          <p:nvPr/>
        </p:nvSpPr>
        <p:spPr bwMode="auto">
          <a:xfrm>
            <a:off x="922338" y="1514475"/>
            <a:ext cx="7299325"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Castles were built for important and wealthy people to live in. As so many wealthy people lived in castles, there were usually lots of lovely things that people wanted to steal. Sometimes enemies wanted the whole castle!</a:t>
            </a:r>
          </a:p>
        </p:txBody>
      </p:sp>
      <p:pic>
        <p:nvPicPr>
          <p:cNvPr id="2" name="Picture 1">
            <a:extLst>
              <a:ext uri="{FF2B5EF4-FFF2-40B4-BE49-F238E27FC236}">
                <a16:creationId xmlns:a16="http://schemas.microsoft.com/office/drawing/2014/main" id="{D49289F9-2015-462F-A13D-004A56CE2E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5311" y="2910068"/>
            <a:ext cx="4943039" cy="2995781"/>
          </a:xfrm>
          <a:prstGeom prst="roundRect">
            <a:avLst>
              <a:gd name="adj" fmla="val 7660"/>
            </a:avLst>
          </a:prstGeom>
        </p:spPr>
      </p:pic>
      <p:sp>
        <p:nvSpPr>
          <p:cNvPr id="3" name="Rectangle 2"/>
          <p:cNvSpPr>
            <a:spLocks noChangeArrowheads="1"/>
          </p:cNvSpPr>
          <p:nvPr/>
        </p:nvSpPr>
        <p:spPr bwMode="auto">
          <a:xfrm>
            <a:off x="830263" y="2909888"/>
            <a:ext cx="29114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Because of this, it was very important that castles were protected against enemies.</a:t>
            </a: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23909" y="671512"/>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8523" fill="hold"/>
                                        <p:tgtEl>
                                          <p:spTgt spid="6"/>
                                        </p:tgtEl>
                                      </p:cBhvr>
                                    </p:cmd>
                                  </p:childTnLst>
                                </p:cTn>
                              </p:par>
                            </p:childTnLst>
                          </p:cTn>
                        </p:par>
                      </p:childTnLst>
                    </p:cTn>
                  </p:par>
                </p:childTnLst>
              </p:cTn>
              <p:nextCondLst>
                <p:cond evt="onClick" delay="0">
                  <p:tgtEl>
                    <p:spTgt spid="6"/>
                  </p:tgtEl>
                </p:cond>
              </p:nextCondLst>
            </p:seq>
            <p:audio>
              <p:cMediaNode vol="80000">
                <p:cTn id="17" fill="hold" display="0">
                  <p:stCondLst>
                    <p:cond delay="indefinite"/>
                  </p:stCondLst>
                  <p:endCondLst>
                    <p:cond evt="onStopAudio" delay="0">
                      <p:tgtEl>
                        <p:sldTgt/>
                      </p:tgtEl>
                    </p:cond>
                  </p:endCondLst>
                </p:cTn>
                <p:tgtEl>
                  <p:spTgt spid="6"/>
                </p:tgtEl>
              </p:cMediaNode>
            </p:audio>
          </p:childTnLst>
        </p:cTn>
      </p:par>
    </p:tnLst>
    <p:bldLst>
      <p:bldP spid="5"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0"/>
          <p:cNvSpPr>
            <a:spLocks noGrp="1"/>
          </p:cNvSpPr>
          <p:nvPr>
            <p:ph type="title"/>
          </p:nvPr>
        </p:nvSpPr>
        <p:spPr>
          <a:xfrm>
            <a:off x="457200" y="479425"/>
            <a:ext cx="8220075" cy="993775"/>
          </a:xfrm>
        </p:spPr>
        <p:txBody>
          <a:bodyPr/>
          <a:lstStyle/>
          <a:p>
            <a:pPr eaLnBrk="1" hangingPunct="1"/>
            <a:r>
              <a:rPr lang="en-GB" altLang="en-US" sz="3600" smtClean="0"/>
              <a:t>The Moat</a:t>
            </a:r>
          </a:p>
        </p:txBody>
      </p:sp>
      <p:sp>
        <p:nvSpPr>
          <p:cNvPr id="5" name="Rectangle 4"/>
          <p:cNvSpPr>
            <a:spLocks noChangeArrowheads="1"/>
          </p:cNvSpPr>
          <p:nvPr/>
        </p:nvSpPr>
        <p:spPr bwMode="auto">
          <a:xfrm>
            <a:off x="755650" y="1514475"/>
            <a:ext cx="7515225"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The moat was a deep trench or ditch that was dug all around the outside of the castle walls. Then it was filled with water.</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If people wanted to invade the castle they would have trouble crossing the moat.</a:t>
            </a:r>
          </a:p>
        </p:txBody>
      </p:sp>
      <p:pic>
        <p:nvPicPr>
          <p:cNvPr id="2" name="Picture 1">
            <a:extLst>
              <a:ext uri="{FF2B5EF4-FFF2-40B4-BE49-F238E27FC236}">
                <a16:creationId xmlns:a16="http://schemas.microsoft.com/office/drawing/2014/main" id="{BDB1F546-5DD3-4333-AF4E-241ED184743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48" t="12633" r="54505" b="43822"/>
          <a:stretch/>
        </p:blipFill>
        <p:spPr>
          <a:xfrm>
            <a:off x="2328232" y="3057847"/>
            <a:ext cx="4478006" cy="3034978"/>
          </a:xfrm>
          <a:prstGeom prst="roundRect">
            <a:avLst>
              <a:gd name="adj" fmla="val 7660"/>
            </a:avLst>
          </a:prstGeom>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952308" y="671512"/>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1544" fill="hold"/>
                                        <p:tgtEl>
                                          <p:spTgt spid="6"/>
                                        </p:tgtEl>
                                      </p:cBhvr>
                                    </p:cmd>
                                  </p:childTnLst>
                                </p:cTn>
                              </p:par>
                            </p:childTnLst>
                          </p:cTn>
                        </p:par>
                      </p:childTnLst>
                    </p:cTn>
                  </p:par>
                </p:childTnLst>
              </p:cTn>
              <p:nextCondLst>
                <p:cond evt="onClick" delay="0">
                  <p:tgtEl>
                    <p:spTgt spid="6"/>
                  </p:tgtEl>
                </p:cond>
              </p:nextCondLst>
            </p:seq>
            <p:audio>
              <p:cMediaNode vol="80000">
                <p:cTn id="17" fill="hold" display="0">
                  <p:stCondLst>
                    <p:cond delay="indefinite"/>
                  </p:stCondLst>
                  <p:endCondLst>
                    <p:cond evt="onStopAudio" delay="0">
                      <p:tgtEl>
                        <p:sldTgt/>
                      </p:tgtEl>
                    </p:cond>
                  </p:endCondLst>
                </p:cTn>
                <p:tgtEl>
                  <p:spTgt spid="6"/>
                </p:tgtEl>
              </p:cMediaNode>
            </p:audio>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0"/>
          <p:cNvSpPr>
            <a:spLocks noGrp="1"/>
          </p:cNvSpPr>
          <p:nvPr>
            <p:ph type="title"/>
          </p:nvPr>
        </p:nvSpPr>
        <p:spPr>
          <a:xfrm>
            <a:off x="457200" y="479425"/>
            <a:ext cx="8220075" cy="993775"/>
          </a:xfrm>
        </p:spPr>
        <p:txBody>
          <a:bodyPr/>
          <a:lstStyle/>
          <a:p>
            <a:pPr eaLnBrk="1" hangingPunct="1"/>
            <a:r>
              <a:rPr lang="en-GB" altLang="en-US" sz="3600" smtClean="0"/>
              <a:t>The Drawbridge</a:t>
            </a:r>
          </a:p>
        </p:txBody>
      </p:sp>
      <p:sp>
        <p:nvSpPr>
          <p:cNvPr id="5" name="Rectangle 4"/>
          <p:cNvSpPr>
            <a:spLocks noChangeArrowheads="1"/>
          </p:cNvSpPr>
          <p:nvPr/>
        </p:nvSpPr>
        <p:spPr bwMode="auto">
          <a:xfrm>
            <a:off x="755650" y="1514475"/>
            <a:ext cx="763270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A drawbridge was used as a way to prevent or allow people in or out of the castle. It led from the castle gateway, over the moat, to the other side.</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The impressive thing about a drawbridge was it could be raised up, so that invaders could not cross the moat or easily get into the castle.</a:t>
            </a:r>
          </a:p>
        </p:txBody>
      </p:sp>
      <p:pic>
        <p:nvPicPr>
          <p:cNvPr id="1229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62325" y="3362325"/>
            <a:ext cx="240982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514011" y="671512"/>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6480" fill="hold"/>
                                        <p:tgtEl>
                                          <p:spTgt spid="3"/>
                                        </p:tgtEl>
                                      </p:cBhvr>
                                    </p:cmd>
                                  </p:childTnLst>
                                </p:cTn>
                              </p:par>
                            </p:childTnLst>
                          </p:cTn>
                        </p:par>
                      </p:childTnLst>
                    </p:cTn>
                  </p:par>
                </p:childTnLst>
              </p:cTn>
              <p:nextCondLst>
                <p:cond evt="onClick" delay="0">
                  <p:tgtEl>
                    <p:spTgt spid="3"/>
                  </p:tgtEl>
                </p:cond>
              </p:nextCondLst>
            </p:seq>
            <p:audio>
              <p:cMediaNode vol="80000">
                <p:cTn id="17" fill="hold" display="0">
                  <p:stCondLst>
                    <p:cond delay="indefinite"/>
                  </p:stCondLst>
                  <p:endCondLst>
                    <p:cond evt="onStopAudio" delay="0">
                      <p:tgtEl>
                        <p:sldTgt/>
                      </p:tgtEl>
                    </p:cond>
                  </p:endCondLst>
                </p:cTn>
                <p:tgtEl>
                  <p:spTgt spid="3"/>
                </p:tgtEl>
              </p:cMediaNode>
            </p:audio>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0"/>
          <p:cNvSpPr>
            <a:spLocks noGrp="1"/>
          </p:cNvSpPr>
          <p:nvPr>
            <p:ph type="title"/>
          </p:nvPr>
        </p:nvSpPr>
        <p:spPr>
          <a:xfrm>
            <a:off x="457200" y="479425"/>
            <a:ext cx="8220075" cy="993775"/>
          </a:xfrm>
        </p:spPr>
        <p:txBody>
          <a:bodyPr/>
          <a:lstStyle/>
          <a:p>
            <a:pPr eaLnBrk="1" hangingPunct="1"/>
            <a:r>
              <a:rPr lang="en-GB" altLang="en-US" sz="3600" smtClean="0"/>
              <a:t>The Bailey</a:t>
            </a:r>
          </a:p>
        </p:txBody>
      </p:sp>
      <p:sp>
        <p:nvSpPr>
          <p:cNvPr id="5" name="Rectangle 4"/>
          <p:cNvSpPr>
            <a:spLocks noChangeArrowheads="1"/>
          </p:cNvSpPr>
          <p:nvPr/>
        </p:nvSpPr>
        <p:spPr bwMode="auto">
          <a:xfrm>
            <a:off x="755650" y="1514475"/>
            <a:ext cx="7632700"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The bailey was an inner courtyard in the middle of the castle. It was a large piece of open ground. The bailey often had different types of castle buildings on it like the kitchens, chapel, barracks, stables, workshops, forges, stores and halls.</a:t>
            </a:r>
          </a:p>
        </p:txBody>
      </p:sp>
      <p:pic>
        <p:nvPicPr>
          <p:cNvPr id="3" name="Picture 2">
            <a:extLst>
              <a:ext uri="{FF2B5EF4-FFF2-40B4-BE49-F238E27FC236}">
                <a16:creationId xmlns:a16="http://schemas.microsoft.com/office/drawing/2014/main" id="{2E80D8D5-73EF-4D61-8FFE-850AF77C2F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0411" y="2894202"/>
            <a:ext cx="4763178" cy="3198623"/>
          </a:xfrm>
          <a:prstGeom prst="roundRect">
            <a:avLst>
              <a:gd name="adj" fmla="val 7009"/>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30686" y="671512"/>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6095"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0"/>
          <p:cNvSpPr>
            <a:spLocks noGrp="1"/>
          </p:cNvSpPr>
          <p:nvPr>
            <p:ph type="title"/>
          </p:nvPr>
        </p:nvSpPr>
        <p:spPr>
          <a:xfrm>
            <a:off x="457200" y="479425"/>
            <a:ext cx="8220075" cy="993775"/>
          </a:xfrm>
        </p:spPr>
        <p:txBody>
          <a:bodyPr/>
          <a:lstStyle/>
          <a:p>
            <a:pPr eaLnBrk="1" hangingPunct="1"/>
            <a:r>
              <a:rPr lang="en-GB" altLang="en-US" sz="3600" smtClean="0"/>
              <a:t>Arrow Loops</a:t>
            </a:r>
          </a:p>
        </p:txBody>
      </p:sp>
      <p:sp>
        <p:nvSpPr>
          <p:cNvPr id="5" name="Rectangle 4"/>
          <p:cNvSpPr>
            <a:spLocks noChangeArrowheads="1"/>
          </p:cNvSpPr>
          <p:nvPr/>
        </p:nvSpPr>
        <p:spPr bwMode="auto">
          <a:xfrm>
            <a:off x="755650" y="1514475"/>
            <a:ext cx="7632700"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Arrow loops, or slits, were used to defend the castle from invaders. These narrow slits were cut into the stone walls and used to shoot arrows through. The flying arrows would come as a big surprise to the invaders down below!</a:t>
            </a:r>
          </a:p>
        </p:txBody>
      </p:sp>
      <p:pic>
        <p:nvPicPr>
          <p:cNvPr id="3" name="Picture 2">
            <a:extLst>
              <a:ext uri="{FF2B5EF4-FFF2-40B4-BE49-F238E27FC236}">
                <a16:creationId xmlns:a16="http://schemas.microsoft.com/office/drawing/2014/main" id="{8CAD0842-F8BD-4EEF-8D59-D1948CFC91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9563" y="2604165"/>
            <a:ext cx="2895344" cy="3488660"/>
          </a:xfrm>
          <a:prstGeom prst="roundRect">
            <a:avLst>
              <a:gd name="adj" fmla="val 6204"/>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305006" y="671512"/>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4284"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0"/>
          <p:cNvSpPr>
            <a:spLocks noGrp="1"/>
          </p:cNvSpPr>
          <p:nvPr>
            <p:ph type="title"/>
          </p:nvPr>
        </p:nvSpPr>
        <p:spPr>
          <a:xfrm>
            <a:off x="457200" y="479425"/>
            <a:ext cx="8220075" cy="993775"/>
          </a:xfrm>
        </p:spPr>
        <p:txBody>
          <a:bodyPr/>
          <a:lstStyle/>
          <a:p>
            <a:pPr eaLnBrk="1" hangingPunct="1"/>
            <a:r>
              <a:rPr lang="en-GB" altLang="en-US" sz="3600" smtClean="0"/>
              <a:t>Battlements</a:t>
            </a:r>
          </a:p>
        </p:txBody>
      </p:sp>
      <p:sp>
        <p:nvSpPr>
          <p:cNvPr id="5" name="Rectangle 4"/>
          <p:cNvSpPr>
            <a:spLocks noChangeArrowheads="1"/>
          </p:cNvSpPr>
          <p:nvPr/>
        </p:nvSpPr>
        <p:spPr bwMode="auto">
          <a:xfrm>
            <a:off x="755650" y="1514475"/>
            <a:ext cx="763270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Battlements were the square-shaped part of the walls around the top of the castle. They were useful for spying across the fields to check no one was coming to attack the castle. They were also useful for soldiers firing arrows through the gaps, as they offered protection from arrows coming from the enemy.</a:t>
            </a:r>
          </a:p>
        </p:txBody>
      </p:sp>
      <p:pic>
        <p:nvPicPr>
          <p:cNvPr id="3" name="Picture 2">
            <a:extLst>
              <a:ext uri="{FF2B5EF4-FFF2-40B4-BE49-F238E27FC236}">
                <a16:creationId xmlns:a16="http://schemas.microsoft.com/office/drawing/2014/main" id="{9DEC46AF-354D-4765-86CD-F6EFE57EDA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8607" y="3118321"/>
            <a:ext cx="4466786" cy="2974504"/>
          </a:xfrm>
          <a:prstGeom prst="roundRect">
            <a:avLst>
              <a:gd name="adj" fmla="val 5519"/>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195793" y="671512"/>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6769"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0"/>
          <p:cNvSpPr>
            <a:spLocks noGrp="1"/>
          </p:cNvSpPr>
          <p:nvPr>
            <p:ph type="title"/>
          </p:nvPr>
        </p:nvSpPr>
        <p:spPr>
          <a:xfrm>
            <a:off x="457200" y="479425"/>
            <a:ext cx="8220075" cy="993775"/>
          </a:xfrm>
        </p:spPr>
        <p:txBody>
          <a:bodyPr/>
          <a:lstStyle/>
          <a:p>
            <a:pPr eaLnBrk="1" hangingPunct="1"/>
            <a:r>
              <a:rPr lang="en-GB" altLang="en-US" sz="3600" smtClean="0"/>
              <a:t>The Barbican</a:t>
            </a:r>
          </a:p>
        </p:txBody>
      </p:sp>
      <p:sp>
        <p:nvSpPr>
          <p:cNvPr id="5" name="Rectangle 4"/>
          <p:cNvSpPr>
            <a:spLocks noChangeArrowheads="1"/>
          </p:cNvSpPr>
          <p:nvPr/>
        </p:nvSpPr>
        <p:spPr bwMode="auto">
          <a:xfrm>
            <a:off x="755650" y="1514475"/>
            <a:ext cx="76327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The barbican was a section of wall which jutted out around the gateway. Its main job was to add strength to the gatehouse.</a:t>
            </a:r>
          </a:p>
        </p:txBody>
      </p:sp>
      <p:pic>
        <p:nvPicPr>
          <p:cNvPr id="3" name="Picture 2">
            <a:extLst>
              <a:ext uri="{FF2B5EF4-FFF2-40B4-BE49-F238E27FC236}">
                <a16:creationId xmlns:a16="http://schemas.microsoft.com/office/drawing/2014/main" id="{E252D164-4AD2-4720-BE7E-58DC4B330C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0572" y="2313684"/>
            <a:ext cx="3802855" cy="3779141"/>
          </a:xfrm>
          <a:prstGeom prst="roundRect">
            <a:avLst>
              <a:gd name="adj" fmla="val 3348"/>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168627" y="671512"/>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8897"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0"/>
          <p:cNvSpPr>
            <a:spLocks noGrp="1"/>
          </p:cNvSpPr>
          <p:nvPr>
            <p:ph type="title"/>
          </p:nvPr>
        </p:nvSpPr>
        <p:spPr>
          <a:xfrm>
            <a:off x="457200" y="479425"/>
            <a:ext cx="8220075" cy="993775"/>
          </a:xfrm>
        </p:spPr>
        <p:txBody>
          <a:bodyPr/>
          <a:lstStyle/>
          <a:p>
            <a:pPr eaLnBrk="1" hangingPunct="1"/>
            <a:r>
              <a:rPr lang="en-GB" altLang="en-US" sz="3600" smtClean="0"/>
              <a:t>The Portcullis</a:t>
            </a:r>
          </a:p>
        </p:txBody>
      </p:sp>
      <p:sp>
        <p:nvSpPr>
          <p:cNvPr id="5" name="Rectangle 4"/>
          <p:cNvSpPr>
            <a:spLocks noChangeArrowheads="1"/>
          </p:cNvSpPr>
          <p:nvPr/>
        </p:nvSpPr>
        <p:spPr bwMode="auto">
          <a:xfrm>
            <a:off x="755650" y="1514475"/>
            <a:ext cx="7331075"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The portcullis was also an important feature for defence. It was a very heavy gate made of metal and very strong wood. It had jagged ‘teeth’ at the bottom. It lifted vertically, but could also be dropped very quickly, to stop people getting in or easily breaking their way in through the gateway.</a:t>
            </a:r>
          </a:p>
        </p:txBody>
      </p:sp>
      <p:pic>
        <p:nvPicPr>
          <p:cNvPr id="1741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3008313"/>
            <a:ext cx="2870200"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291943" y="671512"/>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9671"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bldLst>
      <p:bldP spid="5"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1376</TotalTime>
  <Words>546</Words>
  <Application>Microsoft Office PowerPoint</Application>
  <PresentationFormat>On-screen Show (4:3)</PresentationFormat>
  <Paragraphs>27</Paragraphs>
  <Slides>13</Slides>
  <Notes>0</Notes>
  <HiddenSlides>0</HiddenSlides>
  <MMClips>12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Twinkl</vt:lpstr>
      <vt:lpstr>Sassoon Infant Rg</vt:lpstr>
      <vt:lpstr>Arial</vt:lpstr>
      <vt:lpstr>Calibri</vt:lpstr>
      <vt:lpstr>Twinkl SemiBold</vt:lpstr>
      <vt:lpstr>Office Theme</vt:lpstr>
      <vt:lpstr>PowerPoint Presentation</vt:lpstr>
      <vt:lpstr>Defence Against Enemies</vt:lpstr>
      <vt:lpstr>The Moat</vt:lpstr>
      <vt:lpstr>The Drawbridge</vt:lpstr>
      <vt:lpstr>The Bailey</vt:lpstr>
      <vt:lpstr>Arrow Loops</vt:lpstr>
      <vt:lpstr>Battlements</vt:lpstr>
      <vt:lpstr>The Barbican</vt:lpstr>
      <vt:lpstr>The Portcullis</vt:lpstr>
      <vt:lpstr>The Tower</vt:lpstr>
      <vt:lpstr>The Turrets</vt:lpstr>
      <vt:lpstr>The Keep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Windows User</cp:lastModifiedBy>
  <cp:revision>141</cp:revision>
  <dcterms:created xsi:type="dcterms:W3CDTF">2014-10-01T16:09:27Z</dcterms:created>
  <dcterms:modified xsi:type="dcterms:W3CDTF">2021-01-21T11:57:26Z</dcterms:modified>
</cp:coreProperties>
</file>