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0" r:id="rId4"/>
    <p:sldId id="268" r:id="rId5"/>
    <p:sldId id="264" r:id="rId6"/>
    <p:sldId id="275" r:id="rId7"/>
    <p:sldId id="258" r:id="rId8"/>
    <p:sldId id="284" r:id="rId9"/>
    <p:sldId id="274" r:id="rId10"/>
    <p:sldId id="267" r:id="rId11"/>
    <p:sldId id="290" r:id="rId12"/>
    <p:sldId id="263" r:id="rId13"/>
    <p:sldId id="273" r:id="rId14"/>
    <p:sldId id="301" r:id="rId15"/>
    <p:sldId id="257" r:id="rId16"/>
    <p:sldId id="285" r:id="rId17"/>
    <p:sldId id="259" r:id="rId18"/>
    <p:sldId id="291" r:id="rId19"/>
    <p:sldId id="292" r:id="rId20"/>
    <p:sldId id="293" r:id="rId21"/>
    <p:sldId id="262" r:id="rId22"/>
    <p:sldId id="269" r:id="rId23"/>
    <p:sldId id="294" r:id="rId24"/>
    <p:sldId id="295" r:id="rId25"/>
    <p:sldId id="296" r:id="rId26"/>
    <p:sldId id="279" r:id="rId27"/>
    <p:sldId id="281" r:id="rId28"/>
    <p:sldId id="286" r:id="rId29"/>
    <p:sldId id="260" r:id="rId30"/>
    <p:sldId id="302" r:id="rId31"/>
    <p:sldId id="303" r:id="rId32"/>
    <p:sldId id="265" r:id="rId33"/>
    <p:sldId id="304" r:id="rId34"/>
    <p:sldId id="305" r:id="rId35"/>
    <p:sldId id="272" r:id="rId36"/>
    <p:sldId id="277" r:id="rId37"/>
    <p:sldId id="287" r:id="rId38"/>
    <p:sldId id="282" r:id="rId39"/>
    <p:sldId id="261" r:id="rId40"/>
    <p:sldId id="266" r:id="rId41"/>
    <p:sldId id="271" r:id="rId42"/>
    <p:sldId id="306" r:id="rId43"/>
    <p:sldId id="278" r:id="rId44"/>
    <p:sldId id="297" r:id="rId45"/>
    <p:sldId id="298" r:id="rId46"/>
    <p:sldId id="289" r:id="rId47"/>
    <p:sldId id="299" r:id="rId48"/>
    <p:sldId id="288" r:id="rId49"/>
    <p:sldId id="30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959"/>
    <a:srgbClr val="FDE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11BC-12F5-4BE5-B491-5A1CDFAA4E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FDBCA6-A5F2-4178-8060-4C2FA89A6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EB737B-422A-4872-AF8E-F1DDF7B791A5}"/>
              </a:ext>
            </a:extLst>
          </p:cNvPr>
          <p:cNvSpPr>
            <a:spLocks noGrp="1"/>
          </p:cNvSpPr>
          <p:nvPr>
            <p:ph type="dt" sz="half" idx="10"/>
          </p:nvPr>
        </p:nvSpPr>
        <p:spPr/>
        <p:txBody>
          <a:bodyPr/>
          <a:lstStyle/>
          <a:p>
            <a:fld id="{07308872-AAC4-47A6-BAB1-E5BCC8FC660A}" type="datetimeFigureOut">
              <a:rPr lang="en-US" smtClean="0"/>
              <a:t>6/14/2020</a:t>
            </a:fld>
            <a:endParaRPr lang="en-US"/>
          </a:p>
        </p:txBody>
      </p:sp>
      <p:sp>
        <p:nvSpPr>
          <p:cNvPr id="5" name="Footer Placeholder 4">
            <a:extLst>
              <a:ext uri="{FF2B5EF4-FFF2-40B4-BE49-F238E27FC236}">
                <a16:creationId xmlns:a16="http://schemas.microsoft.com/office/drawing/2014/main" id="{E6C36B92-74DA-4E17-8362-8238AE84A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6F0A6-49A4-4D96-8BC6-0703FC5C3396}"/>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167607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F221-A9FF-41F1-8B72-E64E20BCB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E04901-3D28-481D-92F7-D1CA8168A7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063E4-A47C-402F-B803-65FB7BBF3CD9}"/>
              </a:ext>
            </a:extLst>
          </p:cNvPr>
          <p:cNvSpPr>
            <a:spLocks noGrp="1"/>
          </p:cNvSpPr>
          <p:nvPr>
            <p:ph type="dt" sz="half" idx="10"/>
          </p:nvPr>
        </p:nvSpPr>
        <p:spPr/>
        <p:txBody>
          <a:bodyPr/>
          <a:lstStyle/>
          <a:p>
            <a:fld id="{07308872-AAC4-47A6-BAB1-E5BCC8FC660A}" type="datetimeFigureOut">
              <a:rPr lang="en-US" smtClean="0"/>
              <a:t>6/14/2020</a:t>
            </a:fld>
            <a:endParaRPr lang="en-US"/>
          </a:p>
        </p:txBody>
      </p:sp>
      <p:sp>
        <p:nvSpPr>
          <p:cNvPr id="5" name="Footer Placeholder 4">
            <a:extLst>
              <a:ext uri="{FF2B5EF4-FFF2-40B4-BE49-F238E27FC236}">
                <a16:creationId xmlns:a16="http://schemas.microsoft.com/office/drawing/2014/main" id="{6EE77460-239C-44B7-A090-1FD1FD8E0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B0DEE-0775-442B-8B51-3D25F6B86391}"/>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91355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D958D5-1B7E-4260-B09E-CE1933CD8A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90370D-17B3-462A-9974-477A84A4C2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96A71-C7D5-42D3-9482-724DAB2EC18A}"/>
              </a:ext>
            </a:extLst>
          </p:cNvPr>
          <p:cNvSpPr>
            <a:spLocks noGrp="1"/>
          </p:cNvSpPr>
          <p:nvPr>
            <p:ph type="dt" sz="half" idx="10"/>
          </p:nvPr>
        </p:nvSpPr>
        <p:spPr/>
        <p:txBody>
          <a:bodyPr/>
          <a:lstStyle/>
          <a:p>
            <a:fld id="{07308872-AAC4-47A6-BAB1-E5BCC8FC660A}" type="datetimeFigureOut">
              <a:rPr lang="en-US" smtClean="0"/>
              <a:t>6/14/2020</a:t>
            </a:fld>
            <a:endParaRPr lang="en-US"/>
          </a:p>
        </p:txBody>
      </p:sp>
      <p:sp>
        <p:nvSpPr>
          <p:cNvPr id="5" name="Footer Placeholder 4">
            <a:extLst>
              <a:ext uri="{FF2B5EF4-FFF2-40B4-BE49-F238E27FC236}">
                <a16:creationId xmlns:a16="http://schemas.microsoft.com/office/drawing/2014/main" id="{BB78DBAC-7A23-4E49-ABDB-FC7071C74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56364-A4AB-4C60-AA6E-583F14664E53}"/>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5606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00E7-C4C2-4D06-B038-3B2E0984C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B4C736-DFE9-4AA5-BB8B-DC68DB761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77ECE-371F-46A5-80D8-0C0098D3D643}"/>
              </a:ext>
            </a:extLst>
          </p:cNvPr>
          <p:cNvSpPr>
            <a:spLocks noGrp="1"/>
          </p:cNvSpPr>
          <p:nvPr>
            <p:ph type="dt" sz="half" idx="10"/>
          </p:nvPr>
        </p:nvSpPr>
        <p:spPr/>
        <p:txBody>
          <a:bodyPr/>
          <a:lstStyle/>
          <a:p>
            <a:fld id="{07308872-AAC4-47A6-BAB1-E5BCC8FC660A}" type="datetimeFigureOut">
              <a:rPr lang="en-US" smtClean="0"/>
              <a:t>6/14/2020</a:t>
            </a:fld>
            <a:endParaRPr lang="en-US"/>
          </a:p>
        </p:txBody>
      </p:sp>
      <p:sp>
        <p:nvSpPr>
          <p:cNvPr id="5" name="Footer Placeholder 4">
            <a:extLst>
              <a:ext uri="{FF2B5EF4-FFF2-40B4-BE49-F238E27FC236}">
                <a16:creationId xmlns:a16="http://schemas.microsoft.com/office/drawing/2014/main" id="{72836A8A-9348-4F4B-A837-DE5F57984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81501-3561-4E84-8479-1D1751172F50}"/>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357980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724B-13D9-4530-9714-E1785C883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D1488E-5319-4CB6-A02F-BB311D0674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784066-ABBC-43DF-B43A-6040CD9F33C3}"/>
              </a:ext>
            </a:extLst>
          </p:cNvPr>
          <p:cNvSpPr>
            <a:spLocks noGrp="1"/>
          </p:cNvSpPr>
          <p:nvPr>
            <p:ph type="dt" sz="half" idx="10"/>
          </p:nvPr>
        </p:nvSpPr>
        <p:spPr/>
        <p:txBody>
          <a:bodyPr/>
          <a:lstStyle/>
          <a:p>
            <a:fld id="{07308872-AAC4-47A6-BAB1-E5BCC8FC660A}" type="datetimeFigureOut">
              <a:rPr lang="en-US" smtClean="0"/>
              <a:t>6/14/2020</a:t>
            </a:fld>
            <a:endParaRPr lang="en-US"/>
          </a:p>
        </p:txBody>
      </p:sp>
      <p:sp>
        <p:nvSpPr>
          <p:cNvPr id="5" name="Footer Placeholder 4">
            <a:extLst>
              <a:ext uri="{FF2B5EF4-FFF2-40B4-BE49-F238E27FC236}">
                <a16:creationId xmlns:a16="http://schemas.microsoft.com/office/drawing/2014/main" id="{B9D2CBBC-9A64-435C-807C-2B6E599BD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B3BFC-8AAF-4629-9A5A-3E7EAF446A6D}"/>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399941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0ACC-86A5-4FE2-A1C2-737030231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7B8380-9AC2-4AEC-AECF-8E863B5CF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9ECFD-79E0-4054-9498-1DF0AC7B9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0A04B8-9DD7-400C-B744-8285D7EC9FF7}"/>
              </a:ext>
            </a:extLst>
          </p:cNvPr>
          <p:cNvSpPr>
            <a:spLocks noGrp="1"/>
          </p:cNvSpPr>
          <p:nvPr>
            <p:ph type="dt" sz="half" idx="10"/>
          </p:nvPr>
        </p:nvSpPr>
        <p:spPr/>
        <p:txBody>
          <a:bodyPr/>
          <a:lstStyle/>
          <a:p>
            <a:fld id="{07308872-AAC4-47A6-BAB1-E5BCC8FC660A}" type="datetimeFigureOut">
              <a:rPr lang="en-US" smtClean="0"/>
              <a:t>6/14/2020</a:t>
            </a:fld>
            <a:endParaRPr lang="en-US"/>
          </a:p>
        </p:txBody>
      </p:sp>
      <p:sp>
        <p:nvSpPr>
          <p:cNvPr id="6" name="Footer Placeholder 5">
            <a:extLst>
              <a:ext uri="{FF2B5EF4-FFF2-40B4-BE49-F238E27FC236}">
                <a16:creationId xmlns:a16="http://schemas.microsoft.com/office/drawing/2014/main" id="{F3273B2C-1C16-4C7E-8EA3-0C59F2675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EF2CC-E34C-4135-B0D8-4D695A1A3D30}"/>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4693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80AD0-EEF7-40BD-9A72-F640A0B4C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0E1E67-DE7D-4C69-B115-3C2B42A7B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8B57BC-4ADD-476B-A8BB-90BF56BFFA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1D3E0E-1CDB-4A13-A26A-375D9F197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6DADA-03EF-4D91-9A3A-A8906EC46F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36C73C-A1BD-479A-B724-5F1422FEF6E6}"/>
              </a:ext>
            </a:extLst>
          </p:cNvPr>
          <p:cNvSpPr>
            <a:spLocks noGrp="1"/>
          </p:cNvSpPr>
          <p:nvPr>
            <p:ph type="dt" sz="half" idx="10"/>
          </p:nvPr>
        </p:nvSpPr>
        <p:spPr/>
        <p:txBody>
          <a:bodyPr/>
          <a:lstStyle/>
          <a:p>
            <a:fld id="{07308872-AAC4-47A6-BAB1-E5BCC8FC660A}" type="datetimeFigureOut">
              <a:rPr lang="en-US" smtClean="0"/>
              <a:t>6/14/2020</a:t>
            </a:fld>
            <a:endParaRPr lang="en-US"/>
          </a:p>
        </p:txBody>
      </p:sp>
      <p:sp>
        <p:nvSpPr>
          <p:cNvPr id="8" name="Footer Placeholder 7">
            <a:extLst>
              <a:ext uri="{FF2B5EF4-FFF2-40B4-BE49-F238E27FC236}">
                <a16:creationId xmlns:a16="http://schemas.microsoft.com/office/drawing/2014/main" id="{DD61F0CC-7DDA-418F-9BF8-29DD726B91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43BBF-819E-4E9B-8738-12BBC1BCADB0}"/>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150708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47EE-FC51-4FD3-95BF-E519513D3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FFB36-719A-4A4E-9601-D51CEF0D9CD2}"/>
              </a:ext>
            </a:extLst>
          </p:cNvPr>
          <p:cNvSpPr>
            <a:spLocks noGrp="1"/>
          </p:cNvSpPr>
          <p:nvPr>
            <p:ph type="dt" sz="half" idx="10"/>
          </p:nvPr>
        </p:nvSpPr>
        <p:spPr/>
        <p:txBody>
          <a:bodyPr/>
          <a:lstStyle/>
          <a:p>
            <a:fld id="{07308872-AAC4-47A6-BAB1-E5BCC8FC660A}" type="datetimeFigureOut">
              <a:rPr lang="en-US" smtClean="0"/>
              <a:t>6/14/2020</a:t>
            </a:fld>
            <a:endParaRPr lang="en-US"/>
          </a:p>
        </p:txBody>
      </p:sp>
      <p:sp>
        <p:nvSpPr>
          <p:cNvPr id="4" name="Footer Placeholder 3">
            <a:extLst>
              <a:ext uri="{FF2B5EF4-FFF2-40B4-BE49-F238E27FC236}">
                <a16:creationId xmlns:a16="http://schemas.microsoft.com/office/drawing/2014/main" id="{945B4538-7FF9-4FE6-8448-A601E2FD5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826000-F960-4BFC-8185-76388B48BBEA}"/>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83865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2E5D8-41E0-4FF3-99E5-4C7A7D7BA9C0}"/>
              </a:ext>
            </a:extLst>
          </p:cNvPr>
          <p:cNvSpPr>
            <a:spLocks noGrp="1"/>
          </p:cNvSpPr>
          <p:nvPr>
            <p:ph type="dt" sz="half" idx="10"/>
          </p:nvPr>
        </p:nvSpPr>
        <p:spPr/>
        <p:txBody>
          <a:bodyPr/>
          <a:lstStyle/>
          <a:p>
            <a:fld id="{07308872-AAC4-47A6-BAB1-E5BCC8FC660A}" type="datetimeFigureOut">
              <a:rPr lang="en-US" smtClean="0"/>
              <a:t>6/14/2020</a:t>
            </a:fld>
            <a:endParaRPr lang="en-US"/>
          </a:p>
        </p:txBody>
      </p:sp>
      <p:sp>
        <p:nvSpPr>
          <p:cNvPr id="3" name="Footer Placeholder 2">
            <a:extLst>
              <a:ext uri="{FF2B5EF4-FFF2-40B4-BE49-F238E27FC236}">
                <a16:creationId xmlns:a16="http://schemas.microsoft.com/office/drawing/2014/main" id="{0F144AF0-73F3-4660-801D-D344ED088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77CBF4-4247-456B-92BE-0C7D2A2D280F}"/>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89834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20E0-975F-4617-8746-542E3D0D4F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2531FC-2143-4469-864D-B6CA542492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DFD8F4-A8E1-40FB-80D6-32ACB9EF6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C738D-60CD-4E4F-86FA-585029F4C054}"/>
              </a:ext>
            </a:extLst>
          </p:cNvPr>
          <p:cNvSpPr>
            <a:spLocks noGrp="1"/>
          </p:cNvSpPr>
          <p:nvPr>
            <p:ph type="dt" sz="half" idx="10"/>
          </p:nvPr>
        </p:nvSpPr>
        <p:spPr/>
        <p:txBody>
          <a:bodyPr/>
          <a:lstStyle/>
          <a:p>
            <a:fld id="{07308872-AAC4-47A6-BAB1-E5BCC8FC660A}" type="datetimeFigureOut">
              <a:rPr lang="en-US" smtClean="0"/>
              <a:t>6/14/2020</a:t>
            </a:fld>
            <a:endParaRPr lang="en-US"/>
          </a:p>
        </p:txBody>
      </p:sp>
      <p:sp>
        <p:nvSpPr>
          <p:cNvPr id="6" name="Footer Placeholder 5">
            <a:extLst>
              <a:ext uri="{FF2B5EF4-FFF2-40B4-BE49-F238E27FC236}">
                <a16:creationId xmlns:a16="http://schemas.microsoft.com/office/drawing/2014/main" id="{7924F643-F22B-4BAB-BFF2-F4974D9D9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490C1-9683-4A48-8894-07AD2932D152}"/>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264316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21E0-8EB8-426C-8AA4-96694911E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A657D5-41F9-412C-9272-914A46B83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93DA6B-D685-4E86-BFB6-7608AC337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59DD9-9597-4C69-895E-C4640CCD5B19}"/>
              </a:ext>
            </a:extLst>
          </p:cNvPr>
          <p:cNvSpPr>
            <a:spLocks noGrp="1"/>
          </p:cNvSpPr>
          <p:nvPr>
            <p:ph type="dt" sz="half" idx="10"/>
          </p:nvPr>
        </p:nvSpPr>
        <p:spPr/>
        <p:txBody>
          <a:bodyPr/>
          <a:lstStyle/>
          <a:p>
            <a:fld id="{07308872-AAC4-47A6-BAB1-E5BCC8FC660A}" type="datetimeFigureOut">
              <a:rPr lang="en-US" smtClean="0"/>
              <a:t>6/14/2020</a:t>
            </a:fld>
            <a:endParaRPr lang="en-US"/>
          </a:p>
        </p:txBody>
      </p:sp>
      <p:sp>
        <p:nvSpPr>
          <p:cNvPr id="6" name="Footer Placeholder 5">
            <a:extLst>
              <a:ext uri="{FF2B5EF4-FFF2-40B4-BE49-F238E27FC236}">
                <a16:creationId xmlns:a16="http://schemas.microsoft.com/office/drawing/2014/main" id="{B50BF3A6-5065-48C2-AE20-2E31D892B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B0432-690E-469A-924F-D874390306F3}"/>
              </a:ext>
            </a:extLst>
          </p:cNvPr>
          <p:cNvSpPr>
            <a:spLocks noGrp="1"/>
          </p:cNvSpPr>
          <p:nvPr>
            <p:ph type="sldNum" sz="quarter" idx="12"/>
          </p:nvPr>
        </p:nvSpPr>
        <p:spPr/>
        <p:txBody>
          <a:bodyPr/>
          <a:lstStyle/>
          <a:p>
            <a:fld id="{912FF3EA-56F4-4044-9C55-8CA5FD03CFBB}" type="slidenum">
              <a:rPr lang="en-US" smtClean="0"/>
              <a:t>‹#›</a:t>
            </a:fld>
            <a:endParaRPr lang="en-US"/>
          </a:p>
        </p:txBody>
      </p:sp>
    </p:spTree>
    <p:extLst>
      <p:ext uri="{BB962C8B-B14F-4D97-AF65-F5344CB8AC3E}">
        <p14:creationId xmlns:p14="http://schemas.microsoft.com/office/powerpoint/2010/main" val="145505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50D967-2EE2-426B-9986-FFE90C58C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585E42-F494-4997-BF8D-0E4DBED6B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6E1D4-D5C8-49B3-970D-970F8780E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08872-AAC4-47A6-BAB1-E5BCC8FC660A}" type="datetimeFigureOut">
              <a:rPr lang="en-US" smtClean="0"/>
              <a:t>6/14/2020</a:t>
            </a:fld>
            <a:endParaRPr lang="en-US"/>
          </a:p>
        </p:txBody>
      </p:sp>
      <p:sp>
        <p:nvSpPr>
          <p:cNvPr id="5" name="Footer Placeholder 4">
            <a:extLst>
              <a:ext uri="{FF2B5EF4-FFF2-40B4-BE49-F238E27FC236}">
                <a16:creationId xmlns:a16="http://schemas.microsoft.com/office/drawing/2014/main" id="{E396B3C3-0268-4A90-A6DA-70D631BB7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ABBAD5-8279-45AF-9AF4-966EEB18B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FF3EA-56F4-4044-9C55-8CA5FD03CFBB}" type="slidenum">
              <a:rPr lang="en-US" smtClean="0"/>
              <a:t>‹#›</a:t>
            </a:fld>
            <a:endParaRPr lang="en-US"/>
          </a:p>
        </p:txBody>
      </p:sp>
    </p:spTree>
    <p:extLst>
      <p:ext uri="{BB962C8B-B14F-4D97-AF65-F5344CB8AC3E}">
        <p14:creationId xmlns:p14="http://schemas.microsoft.com/office/powerpoint/2010/main" val="278260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vDNUXa5sIH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GC_mV1IpjW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jpeg"/><Relationship Id="rId12" Type="http://schemas.microsoft.com/office/2007/relationships/hdphoto" Target="../media/hdphoto1.wdp"/><Relationship Id="rId2" Type="http://schemas.openxmlformats.org/officeDocument/2006/relationships/image" Target="../media/image16.jpeg"/><Relationship Id="rId16" Type="http://schemas.microsoft.com/office/2007/relationships/hdphoto" Target="../media/hdphoto3.wdp"/><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 Id="rId1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jpeg"/><Relationship Id="rId12" Type="http://schemas.microsoft.com/office/2007/relationships/hdphoto" Target="../media/hdphoto1.wdp"/><Relationship Id="rId2" Type="http://schemas.openxmlformats.org/officeDocument/2006/relationships/image" Target="../media/image16.jpeg"/><Relationship Id="rId16" Type="http://schemas.microsoft.com/office/2007/relationships/hdphoto" Target="../media/hdphoto3.wdp"/><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 Id="rId1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jpeg"/><Relationship Id="rId12" Type="http://schemas.microsoft.com/office/2007/relationships/hdphoto" Target="../media/hdphoto1.wdp"/><Relationship Id="rId2" Type="http://schemas.openxmlformats.org/officeDocument/2006/relationships/image" Target="../media/image16.jpeg"/><Relationship Id="rId16" Type="http://schemas.microsoft.com/office/2007/relationships/hdphoto" Target="../media/hdphoto3.wdp"/><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 Id="rId1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jwLKPDJqld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fcbWb1FkSC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KGqBfyQFG_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_oqkZbkZ6g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tackoverflow.com/questions/22227157/css-how-to-change-images-shape-from-circular-to-squared-or-star" TargetMode="External"/><Relationship Id="rId2" Type="http://schemas.openxmlformats.org/officeDocument/2006/relationships/image" Target="../media/image43.png"/><Relationship Id="rId1" Type="http://schemas.openxmlformats.org/officeDocument/2006/relationships/slideLayout" Target="../slideLayouts/slideLayout5.xml"/><Relationship Id="rId5" Type="http://schemas.openxmlformats.org/officeDocument/2006/relationships/hyperlink" Target="https://en.wikipedia.org/wiki/Instant_Insanity" TargetMode="External"/><Relationship Id="rId4" Type="http://schemas.openxmlformats.org/officeDocument/2006/relationships/image" Target="../media/image44.jpg"/></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rR-KP8KH1N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XERRGapwSVQ&amp;t=17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I2Do309e4Y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J8OHP9OriMA&amp;t=33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HyZfIlxwsf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775C-2AAE-4B66-9B20-7E1DFAC52F68}"/>
              </a:ext>
            </a:extLst>
          </p:cNvPr>
          <p:cNvSpPr>
            <a:spLocks noGrp="1"/>
          </p:cNvSpPr>
          <p:nvPr>
            <p:ph type="ctrTitle"/>
          </p:nvPr>
        </p:nvSpPr>
        <p:spPr/>
        <p:txBody>
          <a:bodyPr/>
          <a:lstStyle/>
          <a:p>
            <a:r>
              <a:rPr lang="en-US" dirty="0"/>
              <a:t>Disney Virtual Trip</a:t>
            </a:r>
          </a:p>
        </p:txBody>
      </p:sp>
      <p:sp>
        <p:nvSpPr>
          <p:cNvPr id="3" name="Subtitle 2">
            <a:extLst>
              <a:ext uri="{FF2B5EF4-FFF2-40B4-BE49-F238E27FC236}">
                <a16:creationId xmlns:a16="http://schemas.microsoft.com/office/drawing/2014/main" id="{AE8C6839-2F69-43A0-8B06-9A8B676A3355}"/>
              </a:ext>
            </a:extLst>
          </p:cNvPr>
          <p:cNvSpPr>
            <a:spLocks noGrp="1"/>
          </p:cNvSpPr>
          <p:nvPr>
            <p:ph type="subTitle" idx="1"/>
          </p:nvPr>
        </p:nvSpPr>
        <p:spPr/>
        <p:txBody>
          <a:bodyPr/>
          <a:lstStyle/>
          <a:p>
            <a:r>
              <a:rPr lang="en-US" dirty="0"/>
              <a:t>Primary 1/2/3</a:t>
            </a:r>
          </a:p>
        </p:txBody>
      </p:sp>
    </p:spTree>
    <p:extLst>
      <p:ext uri="{BB962C8B-B14F-4D97-AF65-F5344CB8AC3E}">
        <p14:creationId xmlns:p14="http://schemas.microsoft.com/office/powerpoint/2010/main" val="67058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1BAE-E69C-48CA-A00B-BD48EC3B1C50}"/>
              </a:ext>
            </a:extLst>
          </p:cNvPr>
          <p:cNvSpPr>
            <a:spLocks noGrp="1"/>
          </p:cNvSpPr>
          <p:nvPr>
            <p:ph type="title"/>
          </p:nvPr>
        </p:nvSpPr>
        <p:spPr/>
        <p:txBody>
          <a:bodyPr/>
          <a:lstStyle/>
          <a:p>
            <a:r>
              <a:rPr lang="en-US" dirty="0"/>
              <a:t>Numeracy</a:t>
            </a:r>
          </a:p>
        </p:txBody>
      </p:sp>
      <p:sp>
        <p:nvSpPr>
          <p:cNvPr id="3" name="Content Placeholder 2">
            <a:extLst>
              <a:ext uri="{FF2B5EF4-FFF2-40B4-BE49-F238E27FC236}">
                <a16:creationId xmlns:a16="http://schemas.microsoft.com/office/drawing/2014/main" id="{03D21FA1-7732-4FFC-88A5-B6C275EA5D1F}"/>
              </a:ext>
            </a:extLst>
          </p:cNvPr>
          <p:cNvSpPr>
            <a:spLocks noGrp="1"/>
          </p:cNvSpPr>
          <p:nvPr>
            <p:ph idx="1"/>
          </p:nvPr>
        </p:nvSpPr>
        <p:spPr>
          <a:xfrm>
            <a:off x="174171" y="1436914"/>
            <a:ext cx="11756572" cy="5055961"/>
          </a:xfrm>
        </p:spPr>
        <p:txBody>
          <a:bodyPr>
            <a:normAutofit fontScale="92500" lnSpcReduction="10000"/>
          </a:bodyPr>
          <a:lstStyle/>
          <a:p>
            <a:pPr marL="0" indent="0">
              <a:buNone/>
            </a:pPr>
            <a:r>
              <a:rPr lang="en-US" dirty="0"/>
              <a:t>Look at the map of Disney Land. Can you find your way through the map? </a:t>
            </a:r>
          </a:p>
          <a:p>
            <a:pPr marL="0" indent="0">
              <a:buNone/>
            </a:pPr>
            <a:r>
              <a:rPr lang="en-US" dirty="0"/>
              <a:t>1 Start at the Entrance and go to Donald’s house boat.</a:t>
            </a:r>
          </a:p>
          <a:p>
            <a:pPr marL="0" indent="0">
              <a:buNone/>
            </a:pPr>
            <a:r>
              <a:rPr lang="en-US" dirty="0"/>
              <a:t>2 Start at the log flume and go to the rollercoaster.</a:t>
            </a:r>
          </a:p>
          <a:p>
            <a:pPr marL="0" indent="0">
              <a:buNone/>
            </a:pPr>
            <a:r>
              <a:rPr lang="en-US" dirty="0"/>
              <a:t>3 Start at the pond and go to the Frozen ride.</a:t>
            </a:r>
          </a:p>
          <a:p>
            <a:pPr marL="0" indent="0">
              <a:buNone/>
            </a:pPr>
            <a:endParaRPr lang="en-US" dirty="0"/>
          </a:p>
          <a:p>
            <a:pPr marL="0" indent="0">
              <a:buNone/>
            </a:pPr>
            <a:r>
              <a:rPr lang="en-US" dirty="0"/>
              <a:t>P2/3 Challenge: Can you give detailed directions on how to get from each place to the next. For example, “Turn left then go straight until you get to the pond”.</a:t>
            </a:r>
          </a:p>
          <a:p>
            <a:pPr marL="0" indent="0">
              <a:buNone/>
            </a:pPr>
            <a:endParaRPr lang="en-US" dirty="0"/>
          </a:p>
          <a:p>
            <a:pPr marL="0" indent="0">
              <a:buNone/>
            </a:pPr>
            <a:r>
              <a:rPr lang="en-GB" sz="1900" dirty="0"/>
              <a:t>Learning Intention: I am learning to read a map and give directions.</a:t>
            </a:r>
          </a:p>
          <a:p>
            <a:pPr marL="0" indent="0">
              <a:buNone/>
            </a:pPr>
            <a:r>
              <a:rPr lang="en-GB" sz="1900" dirty="0"/>
              <a:t>Success Criteria: </a:t>
            </a:r>
            <a:endParaRPr lang="en-US" sz="1900" dirty="0"/>
          </a:p>
          <a:p>
            <a:r>
              <a:rPr lang="en-GB" sz="1900" b="1" dirty="0"/>
              <a:t>P1:</a:t>
            </a:r>
            <a:r>
              <a:rPr lang="en-GB" sz="1900" dirty="0"/>
              <a:t> I can use a simple map.</a:t>
            </a:r>
            <a:endParaRPr lang="en-US" sz="1900" dirty="0"/>
          </a:p>
          <a:p>
            <a:r>
              <a:rPr lang="en-GB" sz="1900" b="1" dirty="0"/>
              <a:t>P2/3:</a:t>
            </a:r>
            <a:r>
              <a:rPr lang="en-GB" sz="1900" dirty="0"/>
              <a:t> I can give detailed directions on how to get somewhere.</a:t>
            </a:r>
            <a:endParaRPr lang="en-US" sz="1900" dirty="0"/>
          </a:p>
        </p:txBody>
      </p:sp>
    </p:spTree>
    <p:extLst>
      <p:ext uri="{BB962C8B-B14F-4D97-AF65-F5344CB8AC3E}">
        <p14:creationId xmlns:p14="http://schemas.microsoft.com/office/powerpoint/2010/main" val="2541119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rintable treasure maps for kids (With images) | Treasure maps for ...">
            <a:extLst>
              <a:ext uri="{FF2B5EF4-FFF2-40B4-BE49-F238E27FC236}">
                <a16:creationId xmlns:a16="http://schemas.microsoft.com/office/drawing/2014/main" id="{C4F6966D-A9D3-4881-AEB8-93850A730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5" y="-160720"/>
            <a:ext cx="12030468" cy="717944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9add97676a30527ea6da0e1acb22fb4_fun-and-free-clipart-pond-clipart ...">
            <a:extLst>
              <a:ext uri="{FF2B5EF4-FFF2-40B4-BE49-F238E27FC236}">
                <a16:creationId xmlns:a16="http://schemas.microsoft.com/office/drawing/2014/main" id="{F3BD7776-9AD1-4412-8C0A-71D34C15C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232" y="1648160"/>
            <a:ext cx="2787549" cy="150309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ireworks clipart fireworkds, Fireworks fireworkds Transparent ...">
            <a:extLst>
              <a:ext uri="{FF2B5EF4-FFF2-40B4-BE49-F238E27FC236}">
                <a16:creationId xmlns:a16="http://schemas.microsoft.com/office/drawing/2014/main" id="{47556515-B7D8-4EA4-ACA2-39B88673F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957" y="907256"/>
            <a:ext cx="1233487" cy="92392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Beat the Crowds and Skip the Line at Disney World's Frozen Ever ...">
            <a:extLst>
              <a:ext uri="{FF2B5EF4-FFF2-40B4-BE49-F238E27FC236}">
                <a16:creationId xmlns:a16="http://schemas.microsoft.com/office/drawing/2014/main" id="{8F312237-F6B0-4214-BB5D-7D456B6F85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58" t="34754" r="10978" b="31225"/>
          <a:stretch/>
        </p:blipFill>
        <p:spPr bwMode="auto">
          <a:xfrm>
            <a:off x="8535384" y="5105703"/>
            <a:ext cx="2268906" cy="785813"/>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44+ Disneyland Clipart ... Disneyland Clipart | ClipartLook">
            <a:extLst>
              <a:ext uri="{FF2B5EF4-FFF2-40B4-BE49-F238E27FC236}">
                <a16:creationId xmlns:a16="http://schemas.microsoft.com/office/drawing/2014/main" id="{A9B60C81-E1D2-4A0A-9FE9-47B179454E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286" t="14376" r="4755" b="19326"/>
          <a:stretch/>
        </p:blipFill>
        <p:spPr bwMode="auto">
          <a:xfrm>
            <a:off x="4801198" y="2175316"/>
            <a:ext cx="2589604" cy="1951867"/>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The best free Disneyland clipart images. Download from 86 free ...">
            <a:extLst>
              <a:ext uri="{FF2B5EF4-FFF2-40B4-BE49-F238E27FC236}">
                <a16:creationId xmlns:a16="http://schemas.microsoft.com/office/drawing/2014/main" id="{CB104B11-32E2-475F-B9E4-B9D33BD825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4366" y="787452"/>
            <a:ext cx="1721415" cy="172141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55 Disneyland Stock Vector Illustration And Royalty Free ...">
            <a:extLst>
              <a:ext uri="{FF2B5EF4-FFF2-40B4-BE49-F238E27FC236}">
                <a16:creationId xmlns:a16="http://schemas.microsoft.com/office/drawing/2014/main" id="{40F46705-6745-407E-AEBE-ED5574A6DB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977" t="5751" r="29853" b="67726"/>
          <a:stretch/>
        </p:blipFill>
        <p:spPr bwMode="auto">
          <a:xfrm>
            <a:off x="9038521" y="1112599"/>
            <a:ext cx="1336179" cy="928468"/>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disney world clipart - Google Search in 2020 | Disney character ...">
            <a:extLst>
              <a:ext uri="{FF2B5EF4-FFF2-40B4-BE49-F238E27FC236}">
                <a16:creationId xmlns:a16="http://schemas.microsoft.com/office/drawing/2014/main" id="{E9E60D07-E023-40E0-B9A5-6A6E60798D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9898" y="5135616"/>
            <a:ext cx="2589604" cy="1219569"/>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a:extLst>
              <a:ext uri="{FF2B5EF4-FFF2-40B4-BE49-F238E27FC236}">
                <a16:creationId xmlns:a16="http://schemas.microsoft.com/office/drawing/2014/main" id="{5DC1DE8B-C47B-40BD-9DAE-F291EB4A79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3554" y="3823083"/>
            <a:ext cx="2181300" cy="1785500"/>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Mickey Mouse Clubhouse Clips &amp; Look At Clip Art Images - ClipartLook">
            <a:extLst>
              <a:ext uri="{FF2B5EF4-FFF2-40B4-BE49-F238E27FC236}">
                <a16:creationId xmlns:a16="http://schemas.microsoft.com/office/drawing/2014/main" id="{FFC2062B-5238-43E6-B32B-5F7EC8140EE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1354" b="13273"/>
          <a:stretch/>
        </p:blipFill>
        <p:spPr bwMode="auto">
          <a:xfrm>
            <a:off x="8727302" y="2903916"/>
            <a:ext cx="1885071" cy="142083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82777858-3FEE-4776-8E3F-57CE33C51B27}"/>
              </a:ext>
            </a:extLst>
          </p:cNvPr>
          <p:cNvCxnSpPr>
            <a:stCxn id="7188" idx="0"/>
          </p:cNvCxnSpPr>
          <p:nvPr/>
        </p:nvCxnSpPr>
        <p:spPr>
          <a:xfrm flipV="1">
            <a:off x="5964700" y="4127183"/>
            <a:ext cx="0" cy="10084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BBBD15-CCCD-4C20-94A6-D5FD2237C9D2}"/>
              </a:ext>
            </a:extLst>
          </p:cNvPr>
          <p:cNvCxnSpPr>
            <a:cxnSpLocks/>
          </p:cNvCxnSpPr>
          <p:nvPr/>
        </p:nvCxnSpPr>
        <p:spPr>
          <a:xfrm flipV="1">
            <a:off x="5989975" y="1671099"/>
            <a:ext cx="0" cy="50421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C8ED3C-7819-4F93-BA14-25E4FED568C4}"/>
              </a:ext>
            </a:extLst>
          </p:cNvPr>
          <p:cNvCxnSpPr/>
          <p:nvPr/>
        </p:nvCxnSpPr>
        <p:spPr>
          <a:xfrm flipV="1">
            <a:off x="2386447" y="3012465"/>
            <a:ext cx="0" cy="10084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AD5956B-5485-43F3-9DEE-5356A96EB2CC}"/>
              </a:ext>
            </a:extLst>
          </p:cNvPr>
          <p:cNvCxnSpPr>
            <a:cxnSpLocks/>
          </p:cNvCxnSpPr>
          <p:nvPr/>
        </p:nvCxnSpPr>
        <p:spPr>
          <a:xfrm flipV="1">
            <a:off x="9711009" y="4324755"/>
            <a:ext cx="0" cy="8108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5B489B2-F72C-4FB0-B695-16EB104F9063}"/>
              </a:ext>
            </a:extLst>
          </p:cNvPr>
          <p:cNvCxnSpPr>
            <a:cxnSpLocks/>
          </p:cNvCxnSpPr>
          <p:nvPr/>
        </p:nvCxnSpPr>
        <p:spPr>
          <a:xfrm>
            <a:off x="6581444" y="1576834"/>
            <a:ext cx="252745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5F7E9C2-A498-4310-B2E3-B0B03D3A5045}"/>
              </a:ext>
            </a:extLst>
          </p:cNvPr>
          <p:cNvCxnSpPr>
            <a:cxnSpLocks/>
          </p:cNvCxnSpPr>
          <p:nvPr/>
        </p:nvCxnSpPr>
        <p:spPr>
          <a:xfrm>
            <a:off x="3614854" y="5286309"/>
            <a:ext cx="126372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5C06F6-6F10-404A-A668-782A34D0B546}"/>
              </a:ext>
            </a:extLst>
          </p:cNvPr>
          <p:cNvCxnSpPr>
            <a:cxnSpLocks/>
          </p:cNvCxnSpPr>
          <p:nvPr/>
        </p:nvCxnSpPr>
        <p:spPr>
          <a:xfrm>
            <a:off x="4015464" y="2720561"/>
            <a:ext cx="126372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806225-21DF-4955-9C07-7C1DB911C880}"/>
              </a:ext>
            </a:extLst>
          </p:cNvPr>
          <p:cNvCxnSpPr>
            <a:cxnSpLocks/>
          </p:cNvCxnSpPr>
          <p:nvPr/>
        </p:nvCxnSpPr>
        <p:spPr>
          <a:xfrm>
            <a:off x="7390802" y="3429000"/>
            <a:ext cx="13365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2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6925-674F-4065-BF4D-2067F9676E78}"/>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76EB1D26-4F43-492A-BE67-5C5DA8CA7A1A}"/>
              </a:ext>
            </a:extLst>
          </p:cNvPr>
          <p:cNvSpPr>
            <a:spLocks noGrp="1"/>
          </p:cNvSpPr>
          <p:nvPr>
            <p:ph idx="1"/>
          </p:nvPr>
        </p:nvSpPr>
        <p:spPr/>
        <p:txBody>
          <a:bodyPr>
            <a:normAutofit fontScale="92500" lnSpcReduction="10000"/>
          </a:bodyPr>
          <a:lstStyle/>
          <a:p>
            <a:pPr marL="0" indent="0">
              <a:buNone/>
            </a:pPr>
            <a:r>
              <a:rPr lang="en-US" dirty="0"/>
              <a:t>Watch the Monsters Inc ride clip, it is a 360 degree experience so you can drag the screen to see all around you. </a:t>
            </a:r>
          </a:p>
          <a:p>
            <a:pPr marL="0" indent="0">
              <a:buNone/>
            </a:pPr>
            <a:r>
              <a:rPr lang="en-US" dirty="0"/>
              <a:t>Design your own monster and record yourself describing them. Are they kind, scary, fluffy, angry? Can you think of any other ways to describe them?</a:t>
            </a:r>
          </a:p>
          <a:p>
            <a:pPr marL="0" indent="0">
              <a:buNone/>
            </a:pPr>
            <a:r>
              <a:rPr lang="en-US" dirty="0"/>
              <a:t>Challenge/P2/3 – Create a story where your monster is the main character. </a:t>
            </a:r>
          </a:p>
          <a:p>
            <a:pPr marL="0" indent="0">
              <a:buNone/>
            </a:pPr>
            <a:r>
              <a:rPr lang="en-US" dirty="0">
                <a:hlinkClick r:id="rId2"/>
              </a:rPr>
              <a:t>https://www.youtube.com/watch?v=vDNUXa5sIHU</a:t>
            </a:r>
            <a:endParaRPr lang="en-US" dirty="0"/>
          </a:p>
          <a:p>
            <a:pPr marL="0" indent="0">
              <a:buNone/>
            </a:pPr>
            <a:endParaRPr lang="en-US" dirty="0"/>
          </a:p>
          <a:p>
            <a:pPr marL="0" indent="0">
              <a:buNone/>
            </a:pPr>
            <a:r>
              <a:rPr lang="en-GB" sz="1900" dirty="0"/>
              <a:t>Learning Intention: I am learning to describe a character.</a:t>
            </a:r>
          </a:p>
          <a:p>
            <a:pPr marL="0" indent="0">
              <a:buNone/>
            </a:pPr>
            <a:r>
              <a:rPr lang="en-GB" sz="1900" dirty="0"/>
              <a:t>Success Criteria: </a:t>
            </a:r>
            <a:endParaRPr lang="en-US" sz="1900" dirty="0"/>
          </a:p>
          <a:p>
            <a:pPr marL="0" indent="0">
              <a:buNone/>
            </a:pPr>
            <a:r>
              <a:rPr lang="en-GB" sz="1900" b="1" dirty="0"/>
              <a:t>P1:</a:t>
            </a:r>
            <a:r>
              <a:rPr lang="en-GB" sz="1900" dirty="0"/>
              <a:t> I can create a character. I can describe the qualities of a character. </a:t>
            </a:r>
            <a:endParaRPr lang="en-US" sz="1900" dirty="0"/>
          </a:p>
          <a:p>
            <a:pPr marL="0" indent="0">
              <a:buNone/>
            </a:pPr>
            <a:r>
              <a:rPr lang="en-GB" sz="1900" b="1" dirty="0"/>
              <a:t>P2/3</a:t>
            </a:r>
            <a:r>
              <a:rPr lang="en-GB" sz="1900" dirty="0"/>
              <a:t>: I can write a story with a main character.</a:t>
            </a:r>
            <a:endParaRPr lang="en-US" sz="1900" dirty="0"/>
          </a:p>
        </p:txBody>
      </p:sp>
    </p:spTree>
    <p:extLst>
      <p:ext uri="{BB962C8B-B14F-4D97-AF65-F5344CB8AC3E}">
        <p14:creationId xmlns:p14="http://schemas.microsoft.com/office/powerpoint/2010/main" val="90685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t>IDL</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154912" y="1253331"/>
            <a:ext cx="12037087" cy="5239544"/>
          </a:xfrm>
        </p:spPr>
        <p:txBody>
          <a:bodyPr>
            <a:normAutofit/>
          </a:bodyPr>
          <a:lstStyle/>
          <a:p>
            <a:pPr marL="0" indent="0">
              <a:buNone/>
            </a:pPr>
            <a:r>
              <a:rPr lang="en-US" dirty="0"/>
              <a:t>Weather</a:t>
            </a:r>
          </a:p>
          <a:p>
            <a:pPr marL="0" indent="0">
              <a:buNone/>
            </a:pPr>
            <a:r>
              <a:rPr lang="en-US" dirty="0"/>
              <a:t>Disney Land is in Orlando in America. </a:t>
            </a:r>
          </a:p>
          <a:p>
            <a:pPr marL="0" indent="0">
              <a:buNone/>
            </a:pPr>
            <a:r>
              <a:rPr lang="en-US" dirty="0"/>
              <a:t>Find out what the weather is like in Orlando today. Is it sunny, cloudy or windy? What is the temperature?</a:t>
            </a:r>
          </a:p>
          <a:p>
            <a:pPr marL="0" indent="0">
              <a:buNone/>
            </a:pPr>
            <a:r>
              <a:rPr lang="en-US" dirty="0"/>
              <a:t>Extension: What is the weather and temperature here? Is it hotter or colder?</a:t>
            </a:r>
          </a:p>
          <a:p>
            <a:pPr marL="0" indent="0">
              <a:buNone/>
            </a:pPr>
            <a:r>
              <a:rPr lang="en-US" dirty="0"/>
              <a:t>P2/3: How many degrees hotter/colder is Orlando than Aberdeen today?</a:t>
            </a:r>
          </a:p>
          <a:p>
            <a:pPr marL="0" indent="0">
              <a:buNone/>
            </a:pPr>
            <a:endParaRPr lang="en-US" dirty="0"/>
          </a:p>
          <a:p>
            <a:pPr marL="0" indent="0">
              <a:buNone/>
            </a:pPr>
            <a:r>
              <a:rPr lang="en-GB" sz="2000" dirty="0"/>
              <a:t>Learning Intention: I am learning to identify and compare the weather in various places.</a:t>
            </a:r>
          </a:p>
          <a:p>
            <a:pPr marL="0" indent="0">
              <a:buNone/>
            </a:pPr>
            <a:r>
              <a:rPr lang="en-GB" sz="2000" dirty="0"/>
              <a:t>Success Criteria: </a:t>
            </a:r>
            <a:endParaRPr lang="en-US" sz="2000" dirty="0"/>
          </a:p>
          <a:p>
            <a:pPr marL="0" indent="0">
              <a:buNone/>
            </a:pPr>
            <a:r>
              <a:rPr lang="en-GB" sz="2000" b="1" dirty="0"/>
              <a:t>P1:</a:t>
            </a:r>
            <a:r>
              <a:rPr lang="en-GB" sz="2000" dirty="0"/>
              <a:t> I can identify the weather. I understand the weather is different around the world. </a:t>
            </a:r>
            <a:endParaRPr lang="en-US" sz="2000" dirty="0"/>
          </a:p>
          <a:p>
            <a:pPr marL="0" indent="0">
              <a:buNone/>
            </a:pPr>
            <a:r>
              <a:rPr lang="en-GB" sz="2000" b="1" dirty="0"/>
              <a:t>P2/3:</a:t>
            </a:r>
            <a:r>
              <a:rPr lang="en-GB" sz="2000" dirty="0"/>
              <a:t> I can find out the temperature in various parts of the world. I can compare temperatures.</a:t>
            </a:r>
            <a:endParaRPr lang="en-US" sz="2000" dirty="0"/>
          </a:p>
        </p:txBody>
      </p:sp>
    </p:spTree>
    <p:extLst>
      <p:ext uri="{BB962C8B-B14F-4D97-AF65-F5344CB8AC3E}">
        <p14:creationId xmlns:p14="http://schemas.microsoft.com/office/powerpoint/2010/main" val="62270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4FFE12-6428-4070-A2A7-B3AEDA177DA2}"/>
              </a:ext>
            </a:extLst>
          </p:cNvPr>
          <p:cNvSpPr>
            <a:spLocks noGrp="1"/>
          </p:cNvSpPr>
          <p:nvPr>
            <p:ph idx="1"/>
          </p:nvPr>
        </p:nvSpPr>
        <p:spPr/>
        <p:txBody>
          <a:bodyPr/>
          <a:lstStyle/>
          <a:p>
            <a:endParaRPr lang="en-US" dirty="0"/>
          </a:p>
        </p:txBody>
      </p:sp>
      <p:sp>
        <p:nvSpPr>
          <p:cNvPr id="7" name="Title 6">
            <a:extLst>
              <a:ext uri="{FF2B5EF4-FFF2-40B4-BE49-F238E27FC236}">
                <a16:creationId xmlns:a16="http://schemas.microsoft.com/office/drawing/2014/main" id="{E7473AC0-3ABE-47CC-8A67-4CB8DA051D1F}"/>
              </a:ext>
            </a:extLst>
          </p:cNvPr>
          <p:cNvSpPr>
            <a:spLocks noGrp="1"/>
          </p:cNvSpPr>
          <p:nvPr>
            <p:ph type="title"/>
          </p:nvPr>
        </p:nvSpPr>
        <p:spPr/>
        <p:txBody>
          <a:bodyPr/>
          <a:lstStyle/>
          <a:p>
            <a:endParaRPr lang="en-US" dirty="0"/>
          </a:p>
        </p:txBody>
      </p:sp>
      <p:pic>
        <p:nvPicPr>
          <p:cNvPr id="8194" name="Picture 2" descr="Weather Chart">
            <a:extLst>
              <a:ext uri="{FF2B5EF4-FFF2-40B4-BE49-F238E27FC236}">
                <a16:creationId xmlns:a16="http://schemas.microsoft.com/office/drawing/2014/main" id="{14884A67-4B14-4DF5-8998-5E36A59E9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086"/>
          <a:stretch/>
        </p:blipFill>
        <p:spPr bwMode="auto">
          <a:xfrm>
            <a:off x="541082" y="-35208"/>
            <a:ext cx="11109835" cy="692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6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FFF2-4D15-4609-92A3-B040B4A9B1C7}"/>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a:xfrm>
            <a:off x="239486" y="1349829"/>
            <a:ext cx="11560628" cy="4827134"/>
          </a:xfrm>
        </p:spPr>
        <p:txBody>
          <a:bodyPr>
            <a:normAutofit fontScale="92500" lnSpcReduction="10000"/>
          </a:bodyPr>
          <a:lstStyle/>
          <a:p>
            <a:pPr marL="0" indent="0">
              <a:buNone/>
            </a:pPr>
            <a:r>
              <a:rPr lang="en-US" dirty="0"/>
              <a:t>Listen to ‘Under the Sea’. </a:t>
            </a:r>
          </a:p>
          <a:p>
            <a:pPr marL="0" indent="0">
              <a:buNone/>
            </a:pPr>
            <a:r>
              <a:rPr lang="en-US" u="sng" dirty="0">
                <a:hlinkClick r:id="rId2"/>
              </a:rPr>
              <a:t>https://www.youtube.com/watch?v=GC_mV1IpjWA</a:t>
            </a:r>
            <a:r>
              <a:rPr lang="en-US" dirty="0"/>
              <a:t> </a:t>
            </a:r>
          </a:p>
          <a:p>
            <a:pPr marL="0" indent="0">
              <a:buNone/>
            </a:pPr>
            <a:r>
              <a:rPr lang="en-US" b="1" dirty="0"/>
              <a:t>P1:</a:t>
            </a:r>
            <a:r>
              <a:rPr lang="en-US" dirty="0"/>
              <a:t> Why does Sebastian think it is better to live under the sea? Record yourself explaining 2 reasons from the song. </a:t>
            </a:r>
          </a:p>
          <a:p>
            <a:pPr marL="0" indent="0">
              <a:buNone/>
            </a:pPr>
            <a:r>
              <a:rPr lang="en-US" b="1" dirty="0"/>
              <a:t>P2/3</a:t>
            </a:r>
            <a:r>
              <a:rPr lang="en-US" dirty="0"/>
              <a:t>: You could identify 2 reasons as above and then also think about why it might not be better to live on land. You could create your own short song/verse to convince Sebastian if you wish!</a:t>
            </a:r>
          </a:p>
          <a:p>
            <a:pPr marL="0" indent="0">
              <a:buNone/>
            </a:pPr>
            <a:endParaRPr lang="en-US" dirty="0"/>
          </a:p>
          <a:p>
            <a:pPr marL="0" indent="0">
              <a:buNone/>
            </a:pPr>
            <a:r>
              <a:rPr lang="en-GB" sz="1900" dirty="0"/>
              <a:t>Learning Intention: I am learning to listen for understanding.</a:t>
            </a:r>
          </a:p>
          <a:p>
            <a:pPr marL="0" indent="0">
              <a:buNone/>
            </a:pPr>
            <a:r>
              <a:rPr lang="en-GB" sz="1900" dirty="0"/>
              <a:t>Success Criteria:</a:t>
            </a:r>
            <a:endParaRPr lang="en-US" sz="1900" dirty="0"/>
          </a:p>
          <a:p>
            <a:pPr marL="0" indent="0">
              <a:buNone/>
            </a:pPr>
            <a:r>
              <a:rPr lang="en-GB" sz="1900" b="1" dirty="0"/>
              <a:t>P1</a:t>
            </a:r>
            <a:r>
              <a:rPr lang="en-GB" sz="1900" dirty="0"/>
              <a:t>: I can listen carefully. I can recall information that I have heard.  </a:t>
            </a:r>
            <a:endParaRPr lang="en-US" sz="1900" dirty="0"/>
          </a:p>
          <a:p>
            <a:pPr marL="0" indent="0">
              <a:buNone/>
            </a:pPr>
            <a:r>
              <a:rPr lang="en-GB" sz="1900" b="1" dirty="0"/>
              <a:t>P2/3</a:t>
            </a:r>
            <a:r>
              <a:rPr lang="en-GB" sz="1900" dirty="0"/>
              <a:t>: I can recall information that I have heard. I can </a:t>
            </a:r>
            <a:r>
              <a:rPr lang="en-GB" sz="1900" b="1" dirty="0"/>
              <a:t>question</a:t>
            </a:r>
            <a:r>
              <a:rPr lang="en-GB" sz="1900" dirty="0"/>
              <a:t> what I have heard – do I agree? Is that really best?</a:t>
            </a:r>
            <a:endParaRPr lang="en-US" sz="1900" dirty="0"/>
          </a:p>
        </p:txBody>
      </p:sp>
    </p:spTree>
    <p:extLst>
      <p:ext uri="{BB962C8B-B14F-4D97-AF65-F5344CB8AC3E}">
        <p14:creationId xmlns:p14="http://schemas.microsoft.com/office/powerpoint/2010/main" val="412128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lstStyle/>
          <a:p>
            <a:r>
              <a:rPr lang="en-US" dirty="0"/>
              <a:t>Day 3</a:t>
            </a:r>
          </a:p>
        </p:txBody>
      </p:sp>
      <p:sp>
        <p:nvSpPr>
          <p:cNvPr id="3" name="Content Placeholder 2">
            <a:extLst>
              <a:ext uri="{FF2B5EF4-FFF2-40B4-BE49-F238E27FC236}">
                <a16:creationId xmlns:a16="http://schemas.microsoft.com/office/drawing/2014/main" id="{78F35963-9BBD-4EF2-B337-333238BF509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40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FFF2-4D15-4609-92A3-B040B4A9B1C7}"/>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p:txBody>
          <a:bodyPr>
            <a:normAutofit fontScale="92500" lnSpcReduction="10000"/>
          </a:bodyPr>
          <a:lstStyle/>
          <a:p>
            <a:pPr marL="0" indent="0">
              <a:buNone/>
            </a:pPr>
            <a:r>
              <a:rPr lang="en-GB" b="1" dirty="0"/>
              <a:t>P1</a:t>
            </a:r>
            <a:r>
              <a:rPr lang="en-GB" dirty="0"/>
              <a:t>: </a:t>
            </a:r>
            <a:r>
              <a:rPr lang="en-US" dirty="0"/>
              <a:t>Look closely at the pictures and see if you can spot any sounds/CVC words/common words. Record yourself saying the sounds or reading the words. You could create your own picture and hide words for somebody else to find. There are 3 pictures so that you can choose your challenge.</a:t>
            </a:r>
          </a:p>
          <a:p>
            <a:pPr marL="0" indent="0">
              <a:buNone/>
            </a:pPr>
            <a:r>
              <a:rPr lang="en-US" b="1" dirty="0"/>
              <a:t>P2/3</a:t>
            </a:r>
            <a:r>
              <a:rPr lang="en-US" dirty="0"/>
              <a:t>: Look closely at the picture and see if you can spot any of your spelling words. Once you have found and read the words, practice each one in your red spelling jotter.</a:t>
            </a:r>
          </a:p>
          <a:p>
            <a:pPr marL="0" indent="0">
              <a:buNone/>
            </a:pPr>
            <a:endParaRPr lang="en-US" dirty="0"/>
          </a:p>
          <a:p>
            <a:pPr marL="0" indent="0">
              <a:buNone/>
            </a:pPr>
            <a:r>
              <a:rPr lang="en-GB" sz="1900" dirty="0"/>
              <a:t>Learning Intention: I am learning to read words.</a:t>
            </a:r>
          </a:p>
          <a:p>
            <a:pPr marL="0" indent="0">
              <a:buNone/>
            </a:pPr>
            <a:r>
              <a:rPr lang="en-GB" sz="1900" dirty="0"/>
              <a:t>Success Criteria:</a:t>
            </a:r>
            <a:endParaRPr lang="en-US" sz="1900" dirty="0"/>
          </a:p>
          <a:p>
            <a:pPr marL="0" indent="0">
              <a:buNone/>
            </a:pPr>
            <a:r>
              <a:rPr lang="en-GB" sz="1900" b="1" dirty="0"/>
              <a:t>P1</a:t>
            </a:r>
            <a:r>
              <a:rPr lang="en-GB" sz="1900" dirty="0"/>
              <a:t>: I can blend sounds to read words. I can read some common words. </a:t>
            </a:r>
            <a:endParaRPr lang="en-US" sz="1900" dirty="0"/>
          </a:p>
          <a:p>
            <a:pPr marL="0" indent="0">
              <a:buNone/>
            </a:pPr>
            <a:r>
              <a:rPr lang="en-GB" sz="1900" b="1" dirty="0"/>
              <a:t>P2/3</a:t>
            </a:r>
            <a:r>
              <a:rPr lang="en-GB" sz="1900" dirty="0"/>
              <a:t>: I can read words using the spelling patterns that I have learnt.</a:t>
            </a:r>
            <a:endParaRPr lang="en-US" sz="1900" dirty="0"/>
          </a:p>
        </p:txBody>
      </p:sp>
    </p:spTree>
    <p:extLst>
      <p:ext uri="{BB962C8B-B14F-4D97-AF65-F5344CB8AC3E}">
        <p14:creationId xmlns:p14="http://schemas.microsoft.com/office/powerpoint/2010/main" val="3021428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Frozen Directors' Character Guide | Movies | Empire">
            <a:extLst>
              <a:ext uri="{FF2B5EF4-FFF2-40B4-BE49-F238E27FC236}">
                <a16:creationId xmlns:a16="http://schemas.microsoft.com/office/drawing/2014/main" id="{DA8C43C9-319E-4830-9DFC-2A55C2CA5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4DE942-5861-47FC-8F79-05B0C1C4A2B1}"/>
              </a:ext>
            </a:extLst>
          </p:cNvPr>
          <p:cNvSpPr txBox="1"/>
          <p:nvPr/>
        </p:nvSpPr>
        <p:spPr>
          <a:xfrm>
            <a:off x="7104185" y="4628271"/>
            <a:ext cx="1069144" cy="523220"/>
          </a:xfrm>
          <a:prstGeom prst="rect">
            <a:avLst/>
          </a:prstGeom>
          <a:noFill/>
        </p:spPr>
        <p:txBody>
          <a:bodyPr wrap="square" rtlCol="0">
            <a:spAutoFit/>
          </a:bodyPr>
          <a:lstStyle/>
          <a:p>
            <a:r>
              <a:rPr lang="en-US" sz="2800" dirty="0">
                <a:latin typeface="Sassoon Infant Std" panose="020B0503020103030203" pitchFamily="34" charset="0"/>
              </a:rPr>
              <a:t>the</a:t>
            </a:r>
          </a:p>
        </p:txBody>
      </p:sp>
      <p:sp>
        <p:nvSpPr>
          <p:cNvPr id="6" name="TextBox 5">
            <a:extLst>
              <a:ext uri="{FF2B5EF4-FFF2-40B4-BE49-F238E27FC236}">
                <a16:creationId xmlns:a16="http://schemas.microsoft.com/office/drawing/2014/main" id="{419C40B2-D8E3-4C20-88AD-816F7A665D06}"/>
              </a:ext>
            </a:extLst>
          </p:cNvPr>
          <p:cNvSpPr txBox="1"/>
          <p:nvPr/>
        </p:nvSpPr>
        <p:spPr>
          <a:xfrm>
            <a:off x="9811895" y="2425777"/>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go</a:t>
            </a:r>
          </a:p>
        </p:txBody>
      </p:sp>
      <p:sp>
        <p:nvSpPr>
          <p:cNvPr id="7" name="TextBox 6">
            <a:extLst>
              <a:ext uri="{FF2B5EF4-FFF2-40B4-BE49-F238E27FC236}">
                <a16:creationId xmlns:a16="http://schemas.microsoft.com/office/drawing/2014/main" id="{21ECD113-734B-47F2-9529-14BA6840CC72}"/>
              </a:ext>
            </a:extLst>
          </p:cNvPr>
          <p:cNvSpPr txBox="1"/>
          <p:nvPr/>
        </p:nvSpPr>
        <p:spPr>
          <a:xfrm>
            <a:off x="1133445" y="399361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she</a:t>
            </a:r>
          </a:p>
        </p:txBody>
      </p:sp>
      <p:sp>
        <p:nvSpPr>
          <p:cNvPr id="8" name="TextBox 7">
            <a:extLst>
              <a:ext uri="{FF2B5EF4-FFF2-40B4-BE49-F238E27FC236}">
                <a16:creationId xmlns:a16="http://schemas.microsoft.com/office/drawing/2014/main" id="{FFB46A87-FE90-4B47-AC23-3C9C4C105D5D}"/>
              </a:ext>
            </a:extLst>
          </p:cNvPr>
          <p:cNvSpPr txBox="1"/>
          <p:nvPr/>
        </p:nvSpPr>
        <p:spPr>
          <a:xfrm>
            <a:off x="3052015" y="5999870"/>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my</a:t>
            </a:r>
          </a:p>
        </p:txBody>
      </p:sp>
      <p:sp>
        <p:nvSpPr>
          <p:cNvPr id="9" name="TextBox 8">
            <a:extLst>
              <a:ext uri="{FF2B5EF4-FFF2-40B4-BE49-F238E27FC236}">
                <a16:creationId xmlns:a16="http://schemas.microsoft.com/office/drawing/2014/main" id="{CA1A9969-F361-4C57-AE6C-761F7AD9924E}"/>
              </a:ext>
            </a:extLst>
          </p:cNvPr>
          <p:cNvSpPr txBox="1"/>
          <p:nvPr/>
        </p:nvSpPr>
        <p:spPr>
          <a:xfrm>
            <a:off x="4757642" y="347039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me</a:t>
            </a:r>
          </a:p>
        </p:txBody>
      </p:sp>
      <p:sp>
        <p:nvSpPr>
          <p:cNvPr id="10" name="TextBox 9">
            <a:extLst>
              <a:ext uri="{FF2B5EF4-FFF2-40B4-BE49-F238E27FC236}">
                <a16:creationId xmlns:a16="http://schemas.microsoft.com/office/drawing/2014/main" id="{FEED63B3-239D-4AC5-8872-E606C3484D1B}"/>
              </a:ext>
            </a:extLst>
          </p:cNvPr>
          <p:cNvSpPr txBox="1"/>
          <p:nvPr/>
        </p:nvSpPr>
        <p:spPr>
          <a:xfrm>
            <a:off x="912152" y="97817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we</a:t>
            </a:r>
          </a:p>
        </p:txBody>
      </p:sp>
      <p:sp>
        <p:nvSpPr>
          <p:cNvPr id="11" name="TextBox 10">
            <a:extLst>
              <a:ext uri="{FF2B5EF4-FFF2-40B4-BE49-F238E27FC236}">
                <a16:creationId xmlns:a16="http://schemas.microsoft.com/office/drawing/2014/main" id="{0F73DA9C-B0A0-4A5B-A4ED-686D20143B96}"/>
              </a:ext>
            </a:extLst>
          </p:cNvPr>
          <p:cNvSpPr txBox="1"/>
          <p:nvPr/>
        </p:nvSpPr>
        <p:spPr>
          <a:xfrm>
            <a:off x="6096000" y="3596961"/>
            <a:ext cx="1069144" cy="523220"/>
          </a:xfrm>
          <a:prstGeom prst="rect">
            <a:avLst/>
          </a:prstGeom>
          <a:noFill/>
        </p:spPr>
        <p:txBody>
          <a:bodyPr wrap="square" rtlCol="0">
            <a:spAutoFit/>
          </a:bodyPr>
          <a:lstStyle/>
          <a:p>
            <a:r>
              <a:rPr lang="en-US" sz="2800" dirty="0">
                <a:solidFill>
                  <a:schemeClr val="bg2">
                    <a:lumMod val="90000"/>
                  </a:schemeClr>
                </a:solidFill>
                <a:latin typeface="Sassoon Infant Std" panose="020B0503020103030203" pitchFamily="34" charset="0"/>
              </a:rPr>
              <a:t>they</a:t>
            </a:r>
          </a:p>
        </p:txBody>
      </p:sp>
      <p:sp>
        <p:nvSpPr>
          <p:cNvPr id="12" name="TextBox 11">
            <a:extLst>
              <a:ext uri="{FF2B5EF4-FFF2-40B4-BE49-F238E27FC236}">
                <a16:creationId xmlns:a16="http://schemas.microsoft.com/office/drawing/2014/main" id="{4C3C0BCD-5982-426E-A226-D6A394F344E0}"/>
              </a:ext>
            </a:extLst>
          </p:cNvPr>
          <p:cNvSpPr txBox="1"/>
          <p:nvPr/>
        </p:nvSpPr>
        <p:spPr>
          <a:xfrm>
            <a:off x="4121159" y="516054"/>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up</a:t>
            </a:r>
          </a:p>
        </p:txBody>
      </p:sp>
      <p:sp>
        <p:nvSpPr>
          <p:cNvPr id="13" name="TextBox 12">
            <a:extLst>
              <a:ext uri="{FF2B5EF4-FFF2-40B4-BE49-F238E27FC236}">
                <a16:creationId xmlns:a16="http://schemas.microsoft.com/office/drawing/2014/main" id="{78545D56-1A72-45A0-986E-BF93CBE27F35}"/>
              </a:ext>
            </a:extLst>
          </p:cNvPr>
          <p:cNvSpPr txBox="1"/>
          <p:nvPr/>
        </p:nvSpPr>
        <p:spPr>
          <a:xfrm>
            <a:off x="10158704" y="131479"/>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this</a:t>
            </a:r>
          </a:p>
        </p:txBody>
      </p:sp>
      <p:sp>
        <p:nvSpPr>
          <p:cNvPr id="14" name="TextBox 13">
            <a:extLst>
              <a:ext uri="{FF2B5EF4-FFF2-40B4-BE49-F238E27FC236}">
                <a16:creationId xmlns:a16="http://schemas.microsoft.com/office/drawing/2014/main" id="{227119BF-C2D4-4740-B18E-38E387F21AF2}"/>
              </a:ext>
            </a:extLst>
          </p:cNvPr>
          <p:cNvSpPr txBox="1"/>
          <p:nvPr/>
        </p:nvSpPr>
        <p:spPr>
          <a:xfrm>
            <a:off x="6348448" y="6073492"/>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them</a:t>
            </a:r>
          </a:p>
        </p:txBody>
      </p:sp>
      <p:sp>
        <p:nvSpPr>
          <p:cNvPr id="15" name="TextBox 14">
            <a:extLst>
              <a:ext uri="{FF2B5EF4-FFF2-40B4-BE49-F238E27FC236}">
                <a16:creationId xmlns:a16="http://schemas.microsoft.com/office/drawing/2014/main" id="{1404C138-4E93-4ECF-ADB4-F64BD214416D}"/>
              </a:ext>
            </a:extLst>
          </p:cNvPr>
          <p:cNvSpPr txBox="1"/>
          <p:nvPr/>
        </p:nvSpPr>
        <p:spPr>
          <a:xfrm>
            <a:off x="2622435" y="582347"/>
            <a:ext cx="1069144" cy="523220"/>
          </a:xfrm>
          <a:prstGeom prst="rect">
            <a:avLst/>
          </a:prstGeom>
          <a:noFill/>
        </p:spPr>
        <p:txBody>
          <a:bodyPr wrap="square" rtlCol="0">
            <a:spAutoFit/>
          </a:bodyPr>
          <a:lstStyle/>
          <a:p>
            <a:r>
              <a:rPr lang="en-US" sz="2800" dirty="0">
                <a:solidFill>
                  <a:srgbClr val="FFC000"/>
                </a:solidFill>
                <a:latin typeface="Sassoon Infant Std" panose="020B0503020103030203" pitchFamily="34" charset="0"/>
              </a:rPr>
              <a:t>got</a:t>
            </a:r>
          </a:p>
        </p:txBody>
      </p:sp>
    </p:spTree>
    <p:extLst>
      <p:ext uri="{BB962C8B-B14F-4D97-AF65-F5344CB8AC3E}">
        <p14:creationId xmlns:p14="http://schemas.microsoft.com/office/powerpoint/2010/main" val="2296982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79F5-B39D-4D02-89B0-9ACA2FB319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AD4A24-05EF-4036-9022-67D7A6388797}"/>
              </a:ext>
            </a:extLst>
          </p:cNvPr>
          <p:cNvSpPr>
            <a:spLocks noGrp="1"/>
          </p:cNvSpPr>
          <p:nvPr>
            <p:ph idx="1"/>
          </p:nvPr>
        </p:nvSpPr>
        <p:spPr/>
        <p:txBody>
          <a:bodyPr/>
          <a:lstStyle/>
          <a:p>
            <a:endParaRPr lang="en-US"/>
          </a:p>
        </p:txBody>
      </p:sp>
      <p:pic>
        <p:nvPicPr>
          <p:cNvPr id="10242" name="Picture 2" descr="TEST: Do You Remember All Of The Characters From The Lion King?">
            <a:extLst>
              <a:ext uri="{FF2B5EF4-FFF2-40B4-BE49-F238E27FC236}">
                <a16:creationId xmlns:a16="http://schemas.microsoft.com/office/drawing/2014/main" id="{6D8C38EE-27FE-4FFC-BCAA-C07D91992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5" y="249701"/>
            <a:ext cx="12150185" cy="63585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60133B-A600-4D19-8E6A-FA210C366A94}"/>
              </a:ext>
            </a:extLst>
          </p:cNvPr>
          <p:cNvSpPr txBox="1"/>
          <p:nvPr/>
        </p:nvSpPr>
        <p:spPr>
          <a:xfrm>
            <a:off x="709648" y="156401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log</a:t>
            </a:r>
          </a:p>
        </p:txBody>
      </p:sp>
      <p:sp>
        <p:nvSpPr>
          <p:cNvPr id="6" name="TextBox 5">
            <a:extLst>
              <a:ext uri="{FF2B5EF4-FFF2-40B4-BE49-F238E27FC236}">
                <a16:creationId xmlns:a16="http://schemas.microsoft.com/office/drawing/2014/main" id="{85EC0BD2-8BE3-46C1-A6DD-7EABD666C1F8}"/>
              </a:ext>
            </a:extLst>
          </p:cNvPr>
          <p:cNvSpPr txBox="1"/>
          <p:nvPr/>
        </p:nvSpPr>
        <p:spPr>
          <a:xfrm>
            <a:off x="11007384" y="1383136"/>
            <a:ext cx="1069144" cy="523220"/>
          </a:xfrm>
          <a:prstGeom prst="rect">
            <a:avLst/>
          </a:prstGeom>
          <a:noFill/>
        </p:spPr>
        <p:txBody>
          <a:bodyPr wrap="square" rtlCol="0">
            <a:spAutoFit/>
          </a:bodyPr>
          <a:lstStyle/>
          <a:p>
            <a:r>
              <a:rPr lang="en-US" sz="2800" dirty="0">
                <a:solidFill>
                  <a:srgbClr val="ED9959"/>
                </a:solidFill>
                <a:latin typeface="Sassoon Infant Std" panose="020B0503020103030203" pitchFamily="34" charset="0"/>
              </a:rPr>
              <a:t>dog</a:t>
            </a:r>
          </a:p>
        </p:txBody>
      </p:sp>
      <p:sp>
        <p:nvSpPr>
          <p:cNvPr id="7" name="TextBox 6">
            <a:extLst>
              <a:ext uri="{FF2B5EF4-FFF2-40B4-BE49-F238E27FC236}">
                <a16:creationId xmlns:a16="http://schemas.microsoft.com/office/drawing/2014/main" id="{F27BB450-6FE1-4C45-91AA-EEA4D4C216DC}"/>
              </a:ext>
            </a:extLst>
          </p:cNvPr>
          <p:cNvSpPr txBox="1"/>
          <p:nvPr/>
        </p:nvSpPr>
        <p:spPr>
          <a:xfrm>
            <a:off x="167208" y="449909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gap</a:t>
            </a:r>
          </a:p>
        </p:txBody>
      </p:sp>
      <p:sp>
        <p:nvSpPr>
          <p:cNvPr id="8" name="TextBox 7">
            <a:extLst>
              <a:ext uri="{FF2B5EF4-FFF2-40B4-BE49-F238E27FC236}">
                <a16:creationId xmlns:a16="http://schemas.microsoft.com/office/drawing/2014/main" id="{8A7BCF4B-62C8-4240-8E35-D8A61936CA0B}"/>
              </a:ext>
            </a:extLst>
          </p:cNvPr>
          <p:cNvSpPr txBox="1"/>
          <p:nvPr/>
        </p:nvSpPr>
        <p:spPr>
          <a:xfrm>
            <a:off x="10378184" y="4021820"/>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tin</a:t>
            </a:r>
          </a:p>
        </p:txBody>
      </p:sp>
      <p:sp>
        <p:nvSpPr>
          <p:cNvPr id="9" name="TextBox 8">
            <a:extLst>
              <a:ext uri="{FF2B5EF4-FFF2-40B4-BE49-F238E27FC236}">
                <a16:creationId xmlns:a16="http://schemas.microsoft.com/office/drawing/2014/main" id="{44FF8491-FED9-47CA-BBE7-EAB1F630990E}"/>
              </a:ext>
            </a:extLst>
          </p:cNvPr>
          <p:cNvSpPr txBox="1"/>
          <p:nvPr/>
        </p:nvSpPr>
        <p:spPr>
          <a:xfrm>
            <a:off x="6440370" y="1958562"/>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fan</a:t>
            </a:r>
          </a:p>
        </p:txBody>
      </p:sp>
      <p:sp>
        <p:nvSpPr>
          <p:cNvPr id="10" name="TextBox 9">
            <a:extLst>
              <a:ext uri="{FF2B5EF4-FFF2-40B4-BE49-F238E27FC236}">
                <a16:creationId xmlns:a16="http://schemas.microsoft.com/office/drawing/2014/main" id="{E71045B8-90CE-4FDA-A8C0-7700C14160C8}"/>
              </a:ext>
            </a:extLst>
          </p:cNvPr>
          <p:cNvSpPr txBox="1"/>
          <p:nvPr/>
        </p:nvSpPr>
        <p:spPr>
          <a:xfrm>
            <a:off x="7301410" y="5293985"/>
            <a:ext cx="1069144" cy="523220"/>
          </a:xfrm>
          <a:prstGeom prst="rect">
            <a:avLst/>
          </a:prstGeom>
          <a:noFill/>
        </p:spPr>
        <p:txBody>
          <a:bodyPr wrap="square" rtlCol="0">
            <a:spAutoFit/>
          </a:bodyPr>
          <a:lstStyle/>
          <a:p>
            <a:r>
              <a:rPr lang="en-US" sz="2800" dirty="0">
                <a:solidFill>
                  <a:srgbClr val="ED9959"/>
                </a:solidFill>
                <a:latin typeface="Sassoon Infant Std" panose="020B0503020103030203" pitchFamily="34" charset="0"/>
              </a:rPr>
              <a:t>rip</a:t>
            </a:r>
          </a:p>
        </p:txBody>
      </p:sp>
      <p:sp>
        <p:nvSpPr>
          <p:cNvPr id="11" name="TextBox 10">
            <a:extLst>
              <a:ext uri="{FF2B5EF4-FFF2-40B4-BE49-F238E27FC236}">
                <a16:creationId xmlns:a16="http://schemas.microsoft.com/office/drawing/2014/main" id="{26C542C2-AE0E-4A32-A616-C7885FE93532}"/>
              </a:ext>
            </a:extLst>
          </p:cNvPr>
          <p:cNvSpPr txBox="1"/>
          <p:nvPr/>
        </p:nvSpPr>
        <p:spPr>
          <a:xfrm>
            <a:off x="7929011" y="1302405"/>
            <a:ext cx="1069144" cy="523220"/>
          </a:xfrm>
          <a:prstGeom prst="rect">
            <a:avLst/>
          </a:prstGeom>
          <a:noFill/>
        </p:spPr>
        <p:txBody>
          <a:bodyPr wrap="square" rtlCol="0">
            <a:spAutoFit/>
          </a:bodyPr>
          <a:lstStyle/>
          <a:p>
            <a:r>
              <a:rPr lang="en-US" sz="2800" dirty="0">
                <a:solidFill>
                  <a:schemeClr val="tx2">
                    <a:lumMod val="60000"/>
                    <a:lumOff val="40000"/>
                  </a:schemeClr>
                </a:solidFill>
                <a:latin typeface="Sassoon Infant Std" panose="020B0503020103030203" pitchFamily="34" charset="0"/>
              </a:rPr>
              <a:t>bus</a:t>
            </a:r>
          </a:p>
        </p:txBody>
      </p:sp>
      <p:sp>
        <p:nvSpPr>
          <p:cNvPr id="12" name="TextBox 11">
            <a:extLst>
              <a:ext uri="{FF2B5EF4-FFF2-40B4-BE49-F238E27FC236}">
                <a16:creationId xmlns:a16="http://schemas.microsoft.com/office/drawing/2014/main" id="{4BB4D186-8051-430B-8C84-BDE57294AE8E}"/>
              </a:ext>
            </a:extLst>
          </p:cNvPr>
          <p:cNvSpPr txBox="1"/>
          <p:nvPr/>
        </p:nvSpPr>
        <p:spPr>
          <a:xfrm>
            <a:off x="5067598" y="208723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leg</a:t>
            </a:r>
          </a:p>
        </p:txBody>
      </p:sp>
      <p:sp>
        <p:nvSpPr>
          <p:cNvPr id="13" name="TextBox 12">
            <a:extLst>
              <a:ext uri="{FF2B5EF4-FFF2-40B4-BE49-F238E27FC236}">
                <a16:creationId xmlns:a16="http://schemas.microsoft.com/office/drawing/2014/main" id="{9878D8BB-CD86-4F6B-90AB-4AC14A50902C}"/>
              </a:ext>
            </a:extLst>
          </p:cNvPr>
          <p:cNvSpPr txBox="1"/>
          <p:nvPr/>
        </p:nvSpPr>
        <p:spPr>
          <a:xfrm>
            <a:off x="6484146" y="3221081"/>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red</a:t>
            </a:r>
          </a:p>
        </p:txBody>
      </p:sp>
      <p:sp>
        <p:nvSpPr>
          <p:cNvPr id="14" name="TextBox 13">
            <a:extLst>
              <a:ext uri="{FF2B5EF4-FFF2-40B4-BE49-F238E27FC236}">
                <a16:creationId xmlns:a16="http://schemas.microsoft.com/office/drawing/2014/main" id="{E2FFB0F2-F25B-4378-A29E-FBC2D13307B1}"/>
              </a:ext>
            </a:extLst>
          </p:cNvPr>
          <p:cNvSpPr txBox="1"/>
          <p:nvPr/>
        </p:nvSpPr>
        <p:spPr>
          <a:xfrm>
            <a:off x="9385191" y="439641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cub</a:t>
            </a:r>
          </a:p>
        </p:txBody>
      </p:sp>
      <p:sp>
        <p:nvSpPr>
          <p:cNvPr id="15" name="TextBox 14">
            <a:extLst>
              <a:ext uri="{FF2B5EF4-FFF2-40B4-BE49-F238E27FC236}">
                <a16:creationId xmlns:a16="http://schemas.microsoft.com/office/drawing/2014/main" id="{B7BCF87D-2DCB-41F1-A39E-FC85FDF436A7}"/>
              </a:ext>
            </a:extLst>
          </p:cNvPr>
          <p:cNvSpPr txBox="1"/>
          <p:nvPr/>
        </p:nvSpPr>
        <p:spPr>
          <a:xfrm>
            <a:off x="3314462" y="1273219"/>
            <a:ext cx="1069144" cy="523220"/>
          </a:xfrm>
          <a:prstGeom prst="rect">
            <a:avLst/>
          </a:prstGeom>
          <a:noFill/>
        </p:spPr>
        <p:txBody>
          <a:bodyPr wrap="square" rtlCol="0">
            <a:spAutoFit/>
          </a:bodyPr>
          <a:lstStyle/>
          <a:p>
            <a:r>
              <a:rPr lang="en-US" sz="2800" dirty="0">
                <a:solidFill>
                  <a:srgbClr val="00B0F0"/>
                </a:solidFill>
                <a:latin typeface="Sassoon Infant Std" panose="020B0503020103030203" pitchFamily="34" charset="0"/>
              </a:rPr>
              <a:t>fly</a:t>
            </a:r>
          </a:p>
        </p:txBody>
      </p:sp>
      <p:sp>
        <p:nvSpPr>
          <p:cNvPr id="16" name="TextBox 15">
            <a:extLst>
              <a:ext uri="{FF2B5EF4-FFF2-40B4-BE49-F238E27FC236}">
                <a16:creationId xmlns:a16="http://schemas.microsoft.com/office/drawing/2014/main" id="{D424FF76-0A58-4723-AA97-8FCC76AF0760}"/>
              </a:ext>
            </a:extLst>
          </p:cNvPr>
          <p:cNvSpPr txBox="1"/>
          <p:nvPr/>
        </p:nvSpPr>
        <p:spPr>
          <a:xfrm>
            <a:off x="3973521" y="3972108"/>
            <a:ext cx="1069144" cy="523220"/>
          </a:xfrm>
          <a:prstGeom prst="rect">
            <a:avLst/>
          </a:prstGeom>
          <a:noFill/>
        </p:spPr>
        <p:txBody>
          <a:bodyPr wrap="square" rtlCol="0">
            <a:spAutoFit/>
          </a:bodyPr>
          <a:lstStyle/>
          <a:p>
            <a:r>
              <a:rPr lang="en-US" sz="2800" dirty="0">
                <a:solidFill>
                  <a:srgbClr val="ED9959"/>
                </a:solidFill>
                <a:latin typeface="Sassoon Infant Std" panose="020B0503020103030203" pitchFamily="34" charset="0"/>
              </a:rPr>
              <a:t>fin</a:t>
            </a:r>
          </a:p>
        </p:txBody>
      </p:sp>
      <p:sp>
        <p:nvSpPr>
          <p:cNvPr id="17" name="TextBox 16">
            <a:extLst>
              <a:ext uri="{FF2B5EF4-FFF2-40B4-BE49-F238E27FC236}">
                <a16:creationId xmlns:a16="http://schemas.microsoft.com/office/drawing/2014/main" id="{DE09B6D4-1140-418E-AF68-9359E44C9FA3}"/>
              </a:ext>
            </a:extLst>
          </p:cNvPr>
          <p:cNvSpPr txBox="1"/>
          <p:nvPr/>
        </p:nvSpPr>
        <p:spPr>
          <a:xfrm>
            <a:off x="4318165" y="5653743"/>
            <a:ext cx="1069144" cy="523220"/>
          </a:xfrm>
          <a:prstGeom prst="rect">
            <a:avLst/>
          </a:prstGeom>
          <a:noFill/>
        </p:spPr>
        <p:txBody>
          <a:bodyPr wrap="square" rtlCol="0">
            <a:spAutoFit/>
          </a:bodyPr>
          <a:lstStyle/>
          <a:p>
            <a:r>
              <a:rPr lang="en-US" sz="2800" dirty="0">
                <a:solidFill>
                  <a:srgbClr val="ED9959"/>
                </a:solidFill>
                <a:latin typeface="Sassoon Infant Std" panose="020B0503020103030203" pitchFamily="34" charset="0"/>
              </a:rPr>
              <a:t>pig</a:t>
            </a:r>
          </a:p>
        </p:txBody>
      </p:sp>
    </p:spTree>
    <p:extLst>
      <p:ext uri="{BB962C8B-B14F-4D97-AF65-F5344CB8AC3E}">
        <p14:creationId xmlns:p14="http://schemas.microsoft.com/office/powerpoint/2010/main" val="113181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lstStyle/>
          <a:p>
            <a:r>
              <a:rPr lang="en-US" dirty="0"/>
              <a:t>Day 1</a:t>
            </a:r>
          </a:p>
        </p:txBody>
      </p:sp>
      <p:sp>
        <p:nvSpPr>
          <p:cNvPr id="3" name="Content Placeholder 2">
            <a:extLst>
              <a:ext uri="{FF2B5EF4-FFF2-40B4-BE49-F238E27FC236}">
                <a16:creationId xmlns:a16="http://schemas.microsoft.com/office/drawing/2014/main" id="{78F35963-9BBD-4EF2-B337-333238BF509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0622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33E1-566F-461B-B3A2-BCB659CA0D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EAAEB8-1B44-4E2B-9BC9-680D10EE7F7A}"/>
              </a:ext>
            </a:extLst>
          </p:cNvPr>
          <p:cNvSpPr>
            <a:spLocks noGrp="1"/>
          </p:cNvSpPr>
          <p:nvPr>
            <p:ph idx="1"/>
          </p:nvPr>
        </p:nvSpPr>
        <p:spPr/>
        <p:txBody>
          <a:bodyPr/>
          <a:lstStyle/>
          <a:p>
            <a:endParaRPr lang="en-US"/>
          </a:p>
        </p:txBody>
      </p:sp>
      <p:pic>
        <p:nvPicPr>
          <p:cNvPr id="11266" name="Picture 2" descr="Meet The 5 Major Characters From 'Inside Out'">
            <a:extLst>
              <a:ext uri="{FF2B5EF4-FFF2-40B4-BE49-F238E27FC236}">
                <a16:creationId xmlns:a16="http://schemas.microsoft.com/office/drawing/2014/main" id="{75A2C59D-1DF5-4452-AC08-23CBC11C9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2ECDA1-694B-4738-9E7D-EBEEB5300953}"/>
              </a:ext>
            </a:extLst>
          </p:cNvPr>
          <p:cNvSpPr txBox="1"/>
          <p:nvPr/>
        </p:nvSpPr>
        <p:spPr>
          <a:xfrm>
            <a:off x="5935848" y="5852017"/>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s</a:t>
            </a:r>
          </a:p>
        </p:txBody>
      </p:sp>
      <p:sp>
        <p:nvSpPr>
          <p:cNvPr id="6" name="TextBox 5">
            <a:extLst>
              <a:ext uri="{FF2B5EF4-FFF2-40B4-BE49-F238E27FC236}">
                <a16:creationId xmlns:a16="http://schemas.microsoft.com/office/drawing/2014/main" id="{5583D37A-60BC-47B2-83A2-73E7E0C203F7}"/>
              </a:ext>
            </a:extLst>
          </p:cNvPr>
          <p:cNvSpPr txBox="1"/>
          <p:nvPr/>
        </p:nvSpPr>
        <p:spPr>
          <a:xfrm>
            <a:off x="4290717" y="103537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r</a:t>
            </a:r>
          </a:p>
        </p:txBody>
      </p:sp>
      <p:sp>
        <p:nvSpPr>
          <p:cNvPr id="7" name="TextBox 6">
            <a:extLst>
              <a:ext uri="{FF2B5EF4-FFF2-40B4-BE49-F238E27FC236}">
                <a16:creationId xmlns:a16="http://schemas.microsoft.com/office/drawing/2014/main" id="{35BB751D-CBF0-4A77-B668-6C7CA1686CF1}"/>
              </a:ext>
            </a:extLst>
          </p:cNvPr>
          <p:cNvSpPr txBox="1"/>
          <p:nvPr/>
        </p:nvSpPr>
        <p:spPr>
          <a:xfrm>
            <a:off x="8979192" y="2514434"/>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f</a:t>
            </a:r>
          </a:p>
        </p:txBody>
      </p:sp>
      <p:sp>
        <p:nvSpPr>
          <p:cNvPr id="8" name="TextBox 7">
            <a:extLst>
              <a:ext uri="{FF2B5EF4-FFF2-40B4-BE49-F238E27FC236}">
                <a16:creationId xmlns:a16="http://schemas.microsoft.com/office/drawing/2014/main" id="{32CDDA2F-61B6-424D-B9B1-94BD2E1B1379}"/>
              </a:ext>
            </a:extLst>
          </p:cNvPr>
          <p:cNvSpPr txBox="1"/>
          <p:nvPr/>
        </p:nvSpPr>
        <p:spPr>
          <a:xfrm>
            <a:off x="8458557" y="205293"/>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e</a:t>
            </a:r>
          </a:p>
        </p:txBody>
      </p:sp>
      <p:sp>
        <p:nvSpPr>
          <p:cNvPr id="9" name="TextBox 8">
            <a:extLst>
              <a:ext uri="{FF2B5EF4-FFF2-40B4-BE49-F238E27FC236}">
                <a16:creationId xmlns:a16="http://schemas.microsoft.com/office/drawing/2014/main" id="{1C7DF840-4FAC-44F0-8FCD-6A8DA572295B}"/>
              </a:ext>
            </a:extLst>
          </p:cNvPr>
          <p:cNvSpPr txBox="1"/>
          <p:nvPr/>
        </p:nvSpPr>
        <p:spPr>
          <a:xfrm>
            <a:off x="2928349" y="1828674"/>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l</a:t>
            </a:r>
          </a:p>
        </p:txBody>
      </p:sp>
      <p:sp>
        <p:nvSpPr>
          <p:cNvPr id="10" name="TextBox 9">
            <a:extLst>
              <a:ext uri="{FF2B5EF4-FFF2-40B4-BE49-F238E27FC236}">
                <a16:creationId xmlns:a16="http://schemas.microsoft.com/office/drawing/2014/main" id="{3234AE70-DAE5-49B2-BC93-C088B7E8B006}"/>
              </a:ext>
            </a:extLst>
          </p:cNvPr>
          <p:cNvSpPr txBox="1"/>
          <p:nvPr/>
        </p:nvSpPr>
        <p:spPr>
          <a:xfrm>
            <a:off x="4743298" y="199833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g</a:t>
            </a:r>
          </a:p>
        </p:txBody>
      </p:sp>
      <p:sp>
        <p:nvSpPr>
          <p:cNvPr id="11" name="TextBox 10">
            <a:extLst>
              <a:ext uri="{FF2B5EF4-FFF2-40B4-BE49-F238E27FC236}">
                <a16:creationId xmlns:a16="http://schemas.microsoft.com/office/drawing/2014/main" id="{CDE34718-B459-42D0-AD30-B819B4A36166}"/>
              </a:ext>
            </a:extLst>
          </p:cNvPr>
          <p:cNvSpPr txBox="1"/>
          <p:nvPr/>
        </p:nvSpPr>
        <p:spPr>
          <a:xfrm>
            <a:off x="4977689" y="5408612"/>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m</a:t>
            </a:r>
          </a:p>
        </p:txBody>
      </p:sp>
      <p:sp>
        <p:nvSpPr>
          <p:cNvPr id="12" name="TextBox 11">
            <a:extLst>
              <a:ext uri="{FF2B5EF4-FFF2-40B4-BE49-F238E27FC236}">
                <a16:creationId xmlns:a16="http://schemas.microsoft.com/office/drawing/2014/main" id="{712C7351-B674-4A54-A5E6-B301273B659E}"/>
              </a:ext>
            </a:extLst>
          </p:cNvPr>
          <p:cNvSpPr txBox="1"/>
          <p:nvPr/>
        </p:nvSpPr>
        <p:spPr>
          <a:xfrm>
            <a:off x="3231022" y="20152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t</a:t>
            </a:r>
          </a:p>
        </p:txBody>
      </p:sp>
      <p:sp>
        <p:nvSpPr>
          <p:cNvPr id="13" name="TextBox 12">
            <a:extLst>
              <a:ext uri="{FF2B5EF4-FFF2-40B4-BE49-F238E27FC236}">
                <a16:creationId xmlns:a16="http://schemas.microsoft.com/office/drawing/2014/main" id="{B1134F64-7FC8-4CD8-BF02-F325F143BF54}"/>
              </a:ext>
            </a:extLst>
          </p:cNvPr>
          <p:cNvSpPr txBox="1"/>
          <p:nvPr/>
        </p:nvSpPr>
        <p:spPr>
          <a:xfrm>
            <a:off x="2953951" y="3167390"/>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y</a:t>
            </a:r>
          </a:p>
        </p:txBody>
      </p:sp>
      <p:sp>
        <p:nvSpPr>
          <p:cNvPr id="14" name="TextBox 13">
            <a:extLst>
              <a:ext uri="{FF2B5EF4-FFF2-40B4-BE49-F238E27FC236}">
                <a16:creationId xmlns:a16="http://schemas.microsoft.com/office/drawing/2014/main" id="{631502F2-068D-42A2-83C3-AF27D8D2F720}"/>
              </a:ext>
            </a:extLst>
          </p:cNvPr>
          <p:cNvSpPr txBox="1"/>
          <p:nvPr/>
        </p:nvSpPr>
        <p:spPr>
          <a:xfrm>
            <a:off x="6296606" y="365125"/>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j</a:t>
            </a:r>
          </a:p>
        </p:txBody>
      </p:sp>
      <p:sp>
        <p:nvSpPr>
          <p:cNvPr id="15" name="TextBox 14">
            <a:extLst>
              <a:ext uri="{FF2B5EF4-FFF2-40B4-BE49-F238E27FC236}">
                <a16:creationId xmlns:a16="http://schemas.microsoft.com/office/drawing/2014/main" id="{26AD5422-96F7-44D7-B918-F54B217575D5}"/>
              </a:ext>
            </a:extLst>
          </p:cNvPr>
          <p:cNvSpPr txBox="1"/>
          <p:nvPr/>
        </p:nvSpPr>
        <p:spPr>
          <a:xfrm>
            <a:off x="7608682" y="6050290"/>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h</a:t>
            </a:r>
          </a:p>
        </p:txBody>
      </p:sp>
      <p:sp>
        <p:nvSpPr>
          <p:cNvPr id="16" name="TextBox 15">
            <a:extLst>
              <a:ext uri="{FF2B5EF4-FFF2-40B4-BE49-F238E27FC236}">
                <a16:creationId xmlns:a16="http://schemas.microsoft.com/office/drawing/2014/main" id="{DA213107-D7C6-4666-8E0F-72DCA4E4E8B8}"/>
              </a:ext>
            </a:extLst>
          </p:cNvPr>
          <p:cNvSpPr txBox="1"/>
          <p:nvPr/>
        </p:nvSpPr>
        <p:spPr>
          <a:xfrm>
            <a:off x="3908545" y="5915353"/>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q</a:t>
            </a:r>
          </a:p>
        </p:txBody>
      </p:sp>
      <p:sp>
        <p:nvSpPr>
          <p:cNvPr id="17" name="TextBox 16">
            <a:extLst>
              <a:ext uri="{FF2B5EF4-FFF2-40B4-BE49-F238E27FC236}">
                <a16:creationId xmlns:a16="http://schemas.microsoft.com/office/drawing/2014/main" id="{6C7A044E-60F5-42D6-AF83-2F748C2D72BC}"/>
              </a:ext>
            </a:extLst>
          </p:cNvPr>
          <p:cNvSpPr txBox="1"/>
          <p:nvPr/>
        </p:nvSpPr>
        <p:spPr>
          <a:xfrm>
            <a:off x="6831178" y="1121758"/>
            <a:ext cx="1069144" cy="523220"/>
          </a:xfrm>
          <a:prstGeom prst="rect">
            <a:avLst/>
          </a:prstGeom>
          <a:noFill/>
        </p:spPr>
        <p:txBody>
          <a:bodyPr wrap="square" rtlCol="0">
            <a:spAutoFit/>
          </a:bodyPr>
          <a:lstStyle/>
          <a:p>
            <a:r>
              <a:rPr lang="en-US" sz="2800" dirty="0">
                <a:solidFill>
                  <a:schemeClr val="bg1"/>
                </a:solidFill>
                <a:latin typeface="Sassoon Infant Std" panose="020B0503020103030203" pitchFamily="34" charset="0"/>
              </a:rPr>
              <a:t>a</a:t>
            </a:r>
          </a:p>
        </p:txBody>
      </p:sp>
    </p:spTree>
    <p:extLst>
      <p:ext uri="{BB962C8B-B14F-4D97-AF65-F5344CB8AC3E}">
        <p14:creationId xmlns:p14="http://schemas.microsoft.com/office/powerpoint/2010/main" val="1436549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6925-674F-4065-BF4D-2067F9676E78}"/>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76EB1D26-4F43-492A-BE67-5C5DA8CA7A1A}"/>
              </a:ext>
            </a:extLst>
          </p:cNvPr>
          <p:cNvSpPr>
            <a:spLocks noGrp="1"/>
          </p:cNvSpPr>
          <p:nvPr>
            <p:ph idx="1"/>
          </p:nvPr>
        </p:nvSpPr>
        <p:spPr>
          <a:xfrm>
            <a:off x="0" y="1825625"/>
            <a:ext cx="11952514" cy="4351338"/>
          </a:xfrm>
        </p:spPr>
        <p:txBody>
          <a:bodyPr>
            <a:normAutofit/>
          </a:bodyPr>
          <a:lstStyle/>
          <a:p>
            <a:pPr marL="0" indent="0">
              <a:buNone/>
            </a:pPr>
            <a:r>
              <a:rPr lang="en-GB" b="1" dirty="0"/>
              <a:t>P1:</a:t>
            </a:r>
            <a:r>
              <a:rPr lang="en-GB" dirty="0"/>
              <a:t> </a:t>
            </a:r>
            <a:r>
              <a:rPr lang="en-US" dirty="0"/>
              <a:t>Make a postcard to tell somebody all about your virtual trip to Disney Land! You will need to draw a detailed picture on one side and write your message on the other side. Challenge: Can you write the person’s address? </a:t>
            </a:r>
          </a:p>
          <a:p>
            <a:pPr marL="0" indent="0">
              <a:buNone/>
            </a:pPr>
            <a:r>
              <a:rPr lang="en-US" b="1" dirty="0"/>
              <a:t>P2/3:</a:t>
            </a:r>
            <a:r>
              <a:rPr lang="en-US" dirty="0"/>
              <a:t> Write a diary entry about your day at Disney Land, remember to include what you did at various times throughout the day. How descriptive can you be?</a:t>
            </a:r>
          </a:p>
          <a:p>
            <a:pPr marL="0" indent="0">
              <a:buNone/>
            </a:pPr>
            <a:endParaRPr lang="en-US" dirty="0"/>
          </a:p>
          <a:p>
            <a:pPr marL="0" indent="0">
              <a:buNone/>
            </a:pPr>
            <a:r>
              <a:rPr lang="en-GB" sz="2000" dirty="0"/>
              <a:t>Learning Intention: I am learning to share my experiences in a postcard/diary.</a:t>
            </a:r>
          </a:p>
          <a:p>
            <a:pPr marL="0" indent="0">
              <a:buNone/>
            </a:pPr>
            <a:r>
              <a:rPr lang="en-GB" sz="2000" dirty="0"/>
              <a:t>Success Criteria: </a:t>
            </a:r>
            <a:endParaRPr lang="en-US" sz="2000" dirty="0"/>
          </a:p>
          <a:p>
            <a:pPr marL="0" indent="0">
              <a:buNone/>
            </a:pPr>
            <a:r>
              <a:rPr lang="en-GB" sz="2000" b="1" dirty="0"/>
              <a:t>P1</a:t>
            </a:r>
            <a:r>
              <a:rPr lang="en-GB" sz="2000" dirty="0"/>
              <a:t>: I can share my experiences with others. I can write short words. </a:t>
            </a:r>
            <a:endParaRPr lang="en-US" sz="2000" dirty="0"/>
          </a:p>
          <a:p>
            <a:pPr marL="0" indent="0">
              <a:buNone/>
            </a:pPr>
            <a:r>
              <a:rPr lang="en-GB" sz="2000" b="1" dirty="0"/>
              <a:t>P2/3</a:t>
            </a:r>
            <a:r>
              <a:rPr lang="en-GB" sz="2000" dirty="0"/>
              <a:t>: I can share my experiences. I can add detail to make my writing more interesting.</a:t>
            </a:r>
            <a:endParaRPr lang="en-US" sz="2000" dirty="0"/>
          </a:p>
        </p:txBody>
      </p:sp>
    </p:spTree>
    <p:extLst>
      <p:ext uri="{BB962C8B-B14F-4D97-AF65-F5344CB8AC3E}">
        <p14:creationId xmlns:p14="http://schemas.microsoft.com/office/powerpoint/2010/main" val="4075089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1BAE-E69C-48CA-A00B-BD48EC3B1C50}"/>
              </a:ext>
            </a:extLst>
          </p:cNvPr>
          <p:cNvSpPr>
            <a:spLocks noGrp="1"/>
          </p:cNvSpPr>
          <p:nvPr>
            <p:ph type="title"/>
          </p:nvPr>
        </p:nvSpPr>
        <p:spPr/>
        <p:txBody>
          <a:bodyPr/>
          <a:lstStyle/>
          <a:p>
            <a:r>
              <a:rPr lang="en-US" dirty="0"/>
              <a:t>Numeracy</a:t>
            </a:r>
          </a:p>
        </p:txBody>
      </p:sp>
      <p:sp>
        <p:nvSpPr>
          <p:cNvPr id="3" name="Content Placeholder 2">
            <a:extLst>
              <a:ext uri="{FF2B5EF4-FFF2-40B4-BE49-F238E27FC236}">
                <a16:creationId xmlns:a16="http://schemas.microsoft.com/office/drawing/2014/main" id="{03D21FA1-7732-4FFC-88A5-B6C275EA5D1F}"/>
              </a:ext>
            </a:extLst>
          </p:cNvPr>
          <p:cNvSpPr>
            <a:spLocks noGrp="1"/>
          </p:cNvSpPr>
          <p:nvPr>
            <p:ph idx="1"/>
          </p:nvPr>
        </p:nvSpPr>
        <p:spPr>
          <a:xfrm>
            <a:off x="217713" y="1436914"/>
            <a:ext cx="11800115" cy="5268686"/>
          </a:xfrm>
        </p:spPr>
        <p:txBody>
          <a:bodyPr>
            <a:normAutofit lnSpcReduction="10000"/>
          </a:bodyPr>
          <a:lstStyle/>
          <a:p>
            <a:pPr marL="0" indent="0">
              <a:buNone/>
            </a:pPr>
            <a:r>
              <a:rPr lang="en-US" dirty="0"/>
              <a:t>Here is a snack menu from Disney Land. </a:t>
            </a:r>
          </a:p>
          <a:p>
            <a:pPr marL="0" indent="0">
              <a:buNone/>
            </a:pPr>
            <a:r>
              <a:rPr lang="en-US" dirty="0"/>
              <a:t>P1: Circle the snack that you would like and choose the correct coins to pay for it. There are 3 slides, so you could do this 3 times. Challenge: How much change would you get if you paid with a 10p coin?</a:t>
            </a:r>
          </a:p>
          <a:p>
            <a:pPr marL="0" indent="0">
              <a:buNone/>
            </a:pPr>
            <a:r>
              <a:rPr lang="en-US" dirty="0"/>
              <a:t>P2/3: Circle 2 snacks that you would like, how much will it cost all together? Use the coins to pay for the items. Challenge: How many ice creams could you get for 50p?</a:t>
            </a:r>
          </a:p>
          <a:p>
            <a:pPr marL="0" indent="0">
              <a:buNone/>
            </a:pPr>
            <a:endParaRPr lang="en-GB" sz="1900" dirty="0"/>
          </a:p>
          <a:p>
            <a:pPr marL="0" indent="0">
              <a:buNone/>
            </a:pPr>
            <a:r>
              <a:rPr lang="en-GB" sz="1900" dirty="0"/>
              <a:t>Learning Intention: I am learning to use coins to make amounts.</a:t>
            </a:r>
          </a:p>
          <a:p>
            <a:pPr marL="0" indent="0">
              <a:buNone/>
            </a:pPr>
            <a:r>
              <a:rPr lang="en-GB" sz="1900" dirty="0"/>
              <a:t>Success Criteria: </a:t>
            </a:r>
            <a:endParaRPr lang="en-US" sz="1900" dirty="0"/>
          </a:p>
          <a:p>
            <a:r>
              <a:rPr lang="en-GB" sz="1900" dirty="0"/>
              <a:t>I can use coins to make amounts.</a:t>
            </a:r>
            <a:endParaRPr lang="en-US" sz="1900" dirty="0"/>
          </a:p>
          <a:p>
            <a:r>
              <a:rPr lang="en-GB" sz="1900" dirty="0"/>
              <a:t>I can give change.</a:t>
            </a:r>
            <a:endParaRPr lang="en-US" sz="1900" dirty="0"/>
          </a:p>
          <a:p>
            <a:r>
              <a:rPr lang="en-GB" sz="1900" dirty="0"/>
              <a:t>I can add amounts together.</a:t>
            </a:r>
            <a:endParaRPr lang="en-US" sz="1900" dirty="0"/>
          </a:p>
        </p:txBody>
      </p:sp>
    </p:spTree>
    <p:extLst>
      <p:ext uri="{BB962C8B-B14F-4D97-AF65-F5344CB8AC3E}">
        <p14:creationId xmlns:p14="http://schemas.microsoft.com/office/powerpoint/2010/main" val="105780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01551EA-DF2E-4BE1-B2F8-04998A2892B8}"/>
              </a:ext>
            </a:extLst>
          </p:cNvPr>
          <p:cNvGraphicFramePr>
            <a:graphicFrameLocks noGrp="1"/>
          </p:cNvGraphicFramePr>
          <p:nvPr>
            <p:extLst>
              <p:ext uri="{D42A27DB-BD31-4B8C-83A1-F6EECF244321}">
                <p14:modId xmlns:p14="http://schemas.microsoft.com/office/powerpoint/2010/main" val="2329759675"/>
              </p:ext>
            </p:extLst>
          </p:nvPr>
        </p:nvGraphicFramePr>
        <p:xfrm>
          <a:off x="3943752" y="769595"/>
          <a:ext cx="8128000" cy="603504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641562326"/>
                    </a:ext>
                  </a:extLst>
                </a:gridCol>
                <a:gridCol w="4064000">
                  <a:extLst>
                    <a:ext uri="{9D8B030D-6E8A-4147-A177-3AD203B41FA5}">
                      <a16:colId xmlns:a16="http://schemas.microsoft.com/office/drawing/2014/main" val="4110845874"/>
                    </a:ext>
                  </a:extLst>
                </a:gridCol>
              </a:tblGrid>
              <a:tr h="370840">
                <a:tc>
                  <a:txBody>
                    <a:bodyPr/>
                    <a:lstStyle/>
                    <a:p>
                      <a:r>
                        <a:rPr lang="en-US" dirty="0">
                          <a:latin typeface="Sassoon Infant Std" panose="020B0503020103030203" pitchFamily="34" charset="0"/>
                        </a:rPr>
                        <a:t>Aladdin fruit skewers 5p</a:t>
                      </a:r>
                    </a:p>
                  </a:txBody>
                  <a:tcPr/>
                </a:tc>
                <a:tc>
                  <a:txBody>
                    <a:bodyPr/>
                    <a:lstStyle/>
                    <a:p>
                      <a:r>
                        <a:rPr lang="en-US" dirty="0">
                          <a:latin typeface="Sassoon Infant Std" panose="020B0503020103030203" pitchFamily="34" charset="0"/>
                        </a:rPr>
                        <a:t>Pizza 7p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3924725373"/>
                  </a:ext>
                </a:extLst>
              </a:tr>
              <a:tr h="370840">
                <a:tc>
                  <a:txBody>
                    <a:bodyPr/>
                    <a:lstStyle/>
                    <a:p>
                      <a:r>
                        <a:rPr lang="en-US" dirty="0">
                          <a:latin typeface="Sassoon Infant Std" panose="020B0503020103030203" pitchFamily="34" charset="0"/>
                        </a:rPr>
                        <a:t>Ice cream 10p</a:t>
                      </a:r>
                    </a:p>
                  </a:txBody>
                  <a:tcPr/>
                </a:tc>
                <a:tc>
                  <a:txBody>
                    <a:bodyPr/>
                    <a:lstStyle/>
                    <a:p>
                      <a:r>
                        <a:rPr lang="en-US" dirty="0">
                          <a:latin typeface="Sassoon Infant Std" panose="020B0503020103030203" pitchFamily="34" charset="0"/>
                        </a:rPr>
                        <a:t>Rice crispy treat 6p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3432370381"/>
                  </a:ext>
                </a:extLst>
              </a:tr>
              <a:tr h="370840">
                <a:tc>
                  <a:txBody>
                    <a:bodyPr/>
                    <a:lstStyle/>
                    <a:p>
                      <a:r>
                        <a:rPr lang="en-US" dirty="0">
                          <a:latin typeface="Sassoon Infant Std" panose="020B0503020103030203" pitchFamily="34" charset="0"/>
                        </a:rPr>
                        <a:t>Pretzel 4p</a:t>
                      </a:r>
                    </a:p>
                  </a:txBody>
                  <a:tcPr/>
                </a:tc>
                <a:tc>
                  <a:txBody>
                    <a:bodyPr/>
                    <a:lstStyle/>
                    <a:p>
                      <a:r>
                        <a:rPr lang="en-US" dirty="0">
                          <a:latin typeface="Sassoon Infant Std" panose="020B0503020103030203" pitchFamily="34" charset="0"/>
                        </a:rPr>
                        <a:t>Doughnut 8p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972547823"/>
                  </a:ext>
                </a:extLst>
              </a:tr>
            </a:tbl>
          </a:graphicData>
        </a:graphic>
      </p:graphicFrame>
      <p:sp>
        <p:nvSpPr>
          <p:cNvPr id="2" name="Title 1">
            <a:extLst>
              <a:ext uri="{FF2B5EF4-FFF2-40B4-BE49-F238E27FC236}">
                <a16:creationId xmlns:a16="http://schemas.microsoft.com/office/drawing/2014/main" id="{28E2A9C0-D548-4A77-8E47-4AFCBB8FA4B3}"/>
              </a:ext>
            </a:extLst>
          </p:cNvPr>
          <p:cNvSpPr>
            <a:spLocks noGrp="1"/>
          </p:cNvSpPr>
          <p:nvPr>
            <p:ph type="title"/>
          </p:nvPr>
        </p:nvSpPr>
        <p:spPr>
          <a:xfrm>
            <a:off x="2493370" y="-232829"/>
            <a:ext cx="10515600" cy="1325563"/>
          </a:xfrm>
        </p:spPr>
        <p:txBody>
          <a:bodyPr>
            <a:normAutofit/>
          </a:bodyPr>
          <a:lstStyle/>
          <a:p>
            <a:pPr algn="ctr"/>
            <a:r>
              <a:rPr lang="en-US" sz="3600" dirty="0">
                <a:latin typeface="Sassoon Infant Std" panose="020B0503020103030203" pitchFamily="34" charset="0"/>
              </a:rPr>
              <a:t>Mickey’s Snack Menu</a:t>
            </a:r>
          </a:p>
        </p:txBody>
      </p:sp>
      <p:pic>
        <p:nvPicPr>
          <p:cNvPr id="1026" name="Picture 2" descr="Coin purse clipart - Clip Art Library">
            <a:extLst>
              <a:ext uri="{FF2B5EF4-FFF2-40B4-BE49-F238E27FC236}">
                <a16:creationId xmlns:a16="http://schemas.microsoft.com/office/drawing/2014/main" id="{9E65A6A0-F677-4E51-B3F4-B1238C69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79" y="4022630"/>
            <a:ext cx="3179434" cy="2782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Hand Clipart Transparent, Download Free Clip Art, Free Clip ...">
            <a:extLst>
              <a:ext uri="{FF2B5EF4-FFF2-40B4-BE49-F238E27FC236}">
                <a16:creationId xmlns:a16="http://schemas.microsoft.com/office/drawing/2014/main" id="{956D6724-5D25-4581-B1F7-208927C6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2" y="0"/>
            <a:ext cx="3765452" cy="3989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D42605-8BE7-4529-81CC-19ADFA7C94A3}"/>
              </a:ext>
            </a:extLst>
          </p:cNvPr>
          <p:cNvPicPr>
            <a:picLocks noChangeAspect="1"/>
          </p:cNvPicPr>
          <p:nvPr/>
        </p:nvPicPr>
        <p:blipFill>
          <a:blip r:embed="rId4"/>
          <a:stretch>
            <a:fillRect/>
          </a:stretch>
        </p:blipFill>
        <p:spPr>
          <a:xfrm>
            <a:off x="9476606" y="3075436"/>
            <a:ext cx="1554789" cy="1554789"/>
          </a:xfrm>
          <a:prstGeom prst="rect">
            <a:avLst/>
          </a:prstGeom>
        </p:spPr>
      </p:pic>
      <p:pic>
        <p:nvPicPr>
          <p:cNvPr id="1030" name="Picture 6" descr="Related image">
            <a:extLst>
              <a:ext uri="{FF2B5EF4-FFF2-40B4-BE49-F238E27FC236}">
                <a16:creationId xmlns:a16="http://schemas.microsoft.com/office/drawing/2014/main" id="{AE8CDCB8-B15A-49B6-9C90-4D29C6508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80" t="15415" r="15845" b="8128"/>
          <a:stretch/>
        </p:blipFill>
        <p:spPr bwMode="auto">
          <a:xfrm>
            <a:off x="5198928" y="5063611"/>
            <a:ext cx="1832092" cy="1578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B19E00A-8A25-4294-BC34-CD895E1B7C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963" r="1117"/>
          <a:stretch/>
        </p:blipFill>
        <p:spPr bwMode="auto">
          <a:xfrm>
            <a:off x="9484053" y="5171430"/>
            <a:ext cx="1554789" cy="14702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E106D41-5463-4968-B9BC-F04E613B88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30" t="33125" r="6347" b="18174"/>
          <a:stretch/>
        </p:blipFill>
        <p:spPr bwMode="auto">
          <a:xfrm>
            <a:off x="9263401" y="976556"/>
            <a:ext cx="1981201" cy="16555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laddin Fruit Skewers Disney Food Art Recipe - The Healthy Mouse">
            <a:extLst>
              <a:ext uri="{FF2B5EF4-FFF2-40B4-BE49-F238E27FC236}">
                <a16:creationId xmlns:a16="http://schemas.microsoft.com/office/drawing/2014/main" id="{08E4D04E-E38D-430A-96A5-7A608A6C63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615" t="33113" r="15608"/>
          <a:stretch/>
        </p:blipFill>
        <p:spPr bwMode="auto">
          <a:xfrm>
            <a:off x="5017256" y="1126024"/>
            <a:ext cx="1809429" cy="15060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ney World Waffle Wafer Topper Cookies | POPSUGAR Food">
            <a:extLst>
              <a:ext uri="{FF2B5EF4-FFF2-40B4-BE49-F238E27FC236}">
                <a16:creationId xmlns:a16="http://schemas.microsoft.com/office/drawing/2014/main" id="{D1315F64-0083-4DDC-82D3-6EE178F779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928" y="3236882"/>
            <a:ext cx="1506073" cy="15060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982 - 2018 Mint Condition 1p Coin One Penny Unc">
            <a:extLst>
              <a:ext uri="{FF2B5EF4-FFF2-40B4-BE49-F238E27FC236}">
                <a16:creationId xmlns:a16="http://schemas.microsoft.com/office/drawing/2014/main" id="{8FA5446B-B33D-4C98-A529-E95D443188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680" y="5839851"/>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5 p coin">
            <a:extLst>
              <a:ext uri="{FF2B5EF4-FFF2-40B4-BE49-F238E27FC236}">
                <a16:creationId xmlns:a16="http://schemas.microsoft.com/office/drawing/2014/main" id="{FE59DE09-19AE-4D5E-9EAC-0F6950F991A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151" b="95699" l="4167" r="97917">
                        <a14:foregroundMark x1="9375" y1="25806" x2="44792" y2="6452"/>
                        <a14:foregroundMark x1="44792" y1="6452" x2="69792" y2="56989"/>
                        <a14:foregroundMark x1="69792" y1="56989" x2="30208" y2="92473"/>
                        <a14:foregroundMark x1="30208" y1="92473" x2="0" y2="41935"/>
                        <a14:foregroundMark x1="0" y1="41935" x2="41667" y2="7527"/>
                        <a14:foregroundMark x1="41667" y1="7527" x2="93998" y2="14942"/>
                        <a14:foregroundMark x1="95372" y1="30618" x2="96875" y2="70968"/>
                        <a14:foregroundMark x1="96875" y1="70968" x2="50000" y2="96774"/>
                        <a14:foregroundMark x1="50000" y1="96774" x2="30208" y2="95699"/>
                        <a14:foregroundMark x1="87354" y1="36567" x2="98958" y2="64516"/>
                        <a14:foregroundMark x1="4167" y1="35484" x2="5208" y2="64516"/>
                        <a14:foregroundMark x1="55208" y1="6452" x2="58333" y2="2151"/>
                        <a14:backgroundMark x1="96875" y1="1075" x2="88542" y2="6452"/>
                        <a14:backgroundMark x1="91667" y1="19355" x2="98958" y2="27957"/>
                        <a14:backgroundMark x1="96875" y1="18280" x2="91667" y2="8602"/>
                        <a14:backgroundMark x1="96875" y1="22581" x2="95833" y2="18280"/>
                      </a14:backgroundRemoval>
                    </a14:imgEffect>
                  </a14:imgLayer>
                </a14:imgProps>
              </a:ext>
              <a:ext uri="{28A0092B-C50C-407E-A947-70E740481C1C}">
                <a14:useLocalDpi xmlns:a14="http://schemas.microsoft.com/office/drawing/2010/main" val="0"/>
              </a:ext>
            </a:extLst>
          </a:blip>
          <a:srcRect/>
          <a:stretch>
            <a:fillRect/>
          </a:stretch>
        </p:blipFill>
        <p:spPr bwMode="auto">
          <a:xfrm>
            <a:off x="1484866" y="5850160"/>
            <a:ext cx="644485" cy="6243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0p Coin Ten Pence Coin Circulated 1992 - 2016 | eBay">
            <a:extLst>
              <a:ext uri="{FF2B5EF4-FFF2-40B4-BE49-F238E27FC236}">
                <a16:creationId xmlns:a16="http://schemas.microsoft.com/office/drawing/2014/main" id="{CBB3FBBC-2288-4187-B613-F1264E5FB73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3556" b="97333" l="889" r="96000">
                        <a14:foregroundMark x1="5945" y1="36285" x2="11111" y2="23111"/>
                        <a14:foregroundMark x1="11111" y1="23111" x2="28889" y2="7111"/>
                        <a14:foregroundMark x1="28889" y1="7111" x2="51111" y2="1778"/>
                        <a14:foregroundMark x1="68030" y1="5682" x2="68701" y2="5837"/>
                        <a14:foregroundMark x1="51111" y1="1778" x2="65967" y2="5206"/>
                        <a14:foregroundMark x1="79020" y1="11909" x2="91111" y2="24000"/>
                        <a14:foregroundMark x1="91111" y1="24000" x2="98667" y2="46667"/>
                        <a14:foregroundMark x1="98667" y1="46667" x2="94222" y2="70222"/>
                        <a14:foregroundMark x1="94222" y1="70222" x2="79111" y2="88000"/>
                        <a14:foregroundMark x1="79111" y1="88000" x2="58222" y2="97778"/>
                        <a14:foregroundMark x1="58222" y1="97778" x2="38372" y2="99335"/>
                        <a14:foregroundMark x1="30415" y1="96089" x2="16444" y2="86667"/>
                        <a14:foregroundMark x1="16444" y1="86667" x2="5677" y2="69587"/>
                        <a14:foregroundMark x1="77333" y1="84444" x2="57333" y2="93778"/>
                        <a14:foregroundMark x1="57333" y1="93778" x2="41970" y2="94062"/>
                        <a14:foregroundMark x1="41215" y1="95168" x2="55556" y2="96889"/>
                        <a14:foregroundMark x1="55556" y1="96889" x2="40239" y2="96599"/>
                        <a14:foregroundMark x1="30820" y1="95640" x2="12444" y2="83111"/>
                        <a14:foregroundMark x1="12444" y1="83111" x2="5681" y2="69585"/>
                        <a14:foregroundMark x1="2552" y1="36383" x2="14667" y2="17778"/>
                        <a14:foregroundMark x1="14667" y1="17778" x2="35111" y2="5778"/>
                        <a14:foregroundMark x1="35111" y1="5778" x2="57778" y2="2667"/>
                        <a14:foregroundMark x1="69303" y1="8429" x2="78222" y2="12889"/>
                        <a14:foregroundMark x1="57778" y1="2667" x2="68443" y2="8000"/>
                        <a14:foregroundMark x1="78222" y1="12889" x2="94667" y2="30667"/>
                        <a14:foregroundMark x1="94667" y1="30667" x2="97333" y2="54667"/>
                        <a14:foregroundMark x1="97333" y1="54667" x2="91556" y2="76444"/>
                        <a14:foregroundMark x1="91556" y1="76444" x2="74222" y2="92000"/>
                        <a14:foregroundMark x1="74222" y1="92000" x2="34222" y2="15111"/>
                        <a14:foregroundMark x1="42222" y1="80000" x2="20444" y2="63556"/>
                        <a14:foregroundMark x1="20444" y1="63556" x2="26222" y2="41333"/>
                        <a14:foregroundMark x1="26222" y1="41333" x2="22667" y2="63111"/>
                        <a14:foregroundMark x1="32444" y1="67556" x2="60000" y2="64444"/>
                        <a14:foregroundMark x1="60000" y1="64444" x2="76000" y2="47556"/>
                        <a14:foregroundMark x1="76000" y1="47556" x2="59556" y2="29333"/>
                        <a14:foregroundMark x1="59556" y1="29333" x2="44000" y2="48000"/>
                        <a14:foregroundMark x1="44000" y1="48000" x2="44000" y2="53333"/>
                        <a14:foregroundMark x1="25778" y1="8889" x2="46667" y2="0"/>
                        <a14:foregroundMark x1="66052" y1="1410" x2="66499" y2="1443"/>
                        <a14:foregroundMark x1="46667" y1="0" x2="64145" y2="1272"/>
                        <a14:foregroundMark x1="84395" y1="14343" x2="87556" y2="17333"/>
                        <a14:foregroundMark x1="87556" y1="17333" x2="91111" y2="24000"/>
                        <a14:foregroundMark x1="77333" y1="12000" x2="55111" y2="3556"/>
                        <a14:foregroundMark x1="55111" y1="3556" x2="34222" y2="8889"/>
                        <a14:foregroundMark x1="92000" y1="33778" x2="96444" y2="56889"/>
                        <a14:foregroundMark x1="96444" y1="56889" x2="91556" y2="72444"/>
                        <a14:foregroundMark x1="68444" y1="92444" x2="46667" y2="97333"/>
                        <a14:foregroundMark x1="46667" y1="97333" x2="40775" y2="95813"/>
                        <a14:foregroundMark x1="13778" y1="18667" x2="29778" y2="7111"/>
                        <a14:foregroundMark x1="36889" y1="7111" x2="15556" y2="14667"/>
                        <a14:foregroundMark x1="15556" y1="14667" x2="13333" y2="27556"/>
                        <a14:foregroundMark x1="18667" y1="17333" x2="29778" y2="8000"/>
                        <a14:foregroundMark x1="47111" y1="8000" x2="23111" y2="10222"/>
                        <a14:foregroundMark x1="23111" y1="10222" x2="14667" y2="15556"/>
                        <a14:foregroundMark x1="76889" y1="13333" x2="63556" y2="6222"/>
                        <a14:foregroundMark x1="78667" y1="11556" x2="65333" y2="6222"/>
                        <a14:foregroundMark x1="78667" y1="12444" x2="63111" y2="5333"/>
                        <a14:foregroundMark x1="63111" y1="5333" x2="81333" y2="13778"/>
                        <a14:backgroundMark x1="66794" y1="1148" x2="66222" y2="889"/>
                        <a14:backgroundMark x1="89778" y1="11556" x2="85137" y2="9454"/>
                        <a14:backgroundMark x1="66886" y1="1042" x2="66222" y2="889"/>
                        <a14:backgroundMark x1="77778" y1="3556" x2="75263" y2="2976"/>
                        <a14:backgroundMark x1="28889" y1="97778" x2="32444" y2="99556"/>
                        <a14:backgroundMark x1="29778" y1="98667" x2="38222" y2="99556"/>
                        <a14:backgroundMark x1="2667" y1="67556" x2="444" y2="64889"/>
                        <a14:backgroundMark x1="444" y1="36444" x2="1333" y2="67111"/>
                        <a14:backgroundMark x1="1333" y1="67111" x2="2667" y2="70667"/>
                        <a14:backgroundMark x1="64167" y1="407" x2="63556" y2="0"/>
                      </a14:backgroundRemoval>
                    </a14:imgEffect>
                  </a14:imgLayer>
                </a14:imgProps>
              </a:ext>
              <a:ext uri="{28A0092B-C50C-407E-A947-70E740481C1C}">
                <a14:useLocalDpi xmlns:a14="http://schemas.microsoft.com/office/drawing/2010/main" val="0"/>
              </a:ext>
            </a:extLst>
          </a:blip>
          <a:srcRect/>
          <a:stretch>
            <a:fillRect/>
          </a:stretch>
        </p:blipFill>
        <p:spPr bwMode="auto">
          <a:xfrm>
            <a:off x="2207739" y="5570765"/>
            <a:ext cx="903740" cy="90374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2p Coin Stock Photos &amp; 2p Coin Stock Images - Alamy">
            <a:extLst>
              <a:ext uri="{FF2B5EF4-FFF2-40B4-BE49-F238E27FC236}">
                <a16:creationId xmlns:a16="http://schemas.microsoft.com/office/drawing/2014/main" id="{E5C6B163-5F1F-4D6D-9AAD-3E8D3DB97F97}"/>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483" b="88793" l="8295" r="93548">
                        <a14:foregroundMark x1="13825" y1="30603" x2="8295" y2="51724"/>
                        <a14:foregroundMark x1="8295" y1="51724" x2="12442" y2="65517"/>
                        <a14:foregroundMark x1="33180" y1="12069" x2="57604" y2="9483"/>
                        <a14:foregroundMark x1="57604" y1="9483" x2="69124" y2="13793"/>
                        <a14:foregroundMark x1="89401" y1="29310" x2="93548" y2="53017"/>
                        <a14:foregroundMark x1="93548" y1="53017" x2="87558" y2="67241"/>
                      </a14:backgroundRemoval>
                    </a14:imgEffect>
                  </a14:imgLayer>
                </a14:imgProps>
              </a:ext>
              <a:ext uri="{28A0092B-C50C-407E-A947-70E740481C1C}">
                <a14:useLocalDpi xmlns:a14="http://schemas.microsoft.com/office/drawing/2010/main" val="0"/>
              </a:ext>
            </a:extLst>
          </a:blip>
          <a:srcRect/>
          <a:stretch>
            <a:fillRect/>
          </a:stretch>
        </p:blipFill>
        <p:spPr bwMode="auto">
          <a:xfrm>
            <a:off x="600484" y="4926035"/>
            <a:ext cx="938189" cy="10030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1982 - 2018 Mint Condition 1p Coin One Penny Unc">
            <a:extLst>
              <a:ext uri="{FF2B5EF4-FFF2-40B4-BE49-F238E27FC236}">
                <a16:creationId xmlns:a16="http://schemas.microsoft.com/office/drawing/2014/main" id="{0EBFDD1A-C2BD-48F1-9350-3FCBBE6D3F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6357" y="4893647"/>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1982 - 2018 Mint Condition 1p Coin One Penny Unc">
            <a:extLst>
              <a:ext uri="{FF2B5EF4-FFF2-40B4-BE49-F238E27FC236}">
                <a16:creationId xmlns:a16="http://schemas.microsoft.com/office/drawing/2014/main" id="{96E83F99-2E48-44F3-8E98-8462B237EF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5244" y="4902859"/>
            <a:ext cx="644485" cy="64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728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01551EA-DF2E-4BE1-B2F8-04998A2892B8}"/>
              </a:ext>
            </a:extLst>
          </p:cNvPr>
          <p:cNvGraphicFramePr>
            <a:graphicFrameLocks noGrp="1"/>
          </p:cNvGraphicFramePr>
          <p:nvPr/>
        </p:nvGraphicFramePr>
        <p:xfrm>
          <a:off x="3943752" y="769595"/>
          <a:ext cx="8128000" cy="603504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641562326"/>
                    </a:ext>
                  </a:extLst>
                </a:gridCol>
                <a:gridCol w="4064000">
                  <a:extLst>
                    <a:ext uri="{9D8B030D-6E8A-4147-A177-3AD203B41FA5}">
                      <a16:colId xmlns:a16="http://schemas.microsoft.com/office/drawing/2014/main" val="4110845874"/>
                    </a:ext>
                  </a:extLst>
                </a:gridCol>
              </a:tblGrid>
              <a:tr h="370840">
                <a:tc>
                  <a:txBody>
                    <a:bodyPr/>
                    <a:lstStyle/>
                    <a:p>
                      <a:r>
                        <a:rPr lang="en-US" dirty="0">
                          <a:latin typeface="Sassoon Infant Std" panose="020B0503020103030203" pitchFamily="34" charset="0"/>
                        </a:rPr>
                        <a:t>Aladdin fruit skewers 5p</a:t>
                      </a:r>
                    </a:p>
                  </a:txBody>
                  <a:tcPr/>
                </a:tc>
                <a:tc>
                  <a:txBody>
                    <a:bodyPr/>
                    <a:lstStyle/>
                    <a:p>
                      <a:r>
                        <a:rPr lang="en-US" dirty="0">
                          <a:latin typeface="Sassoon Infant Std" panose="020B0503020103030203" pitchFamily="34" charset="0"/>
                        </a:rPr>
                        <a:t>Pizza 7p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3924725373"/>
                  </a:ext>
                </a:extLst>
              </a:tr>
              <a:tr h="370840">
                <a:tc>
                  <a:txBody>
                    <a:bodyPr/>
                    <a:lstStyle/>
                    <a:p>
                      <a:r>
                        <a:rPr lang="en-US" dirty="0">
                          <a:latin typeface="Sassoon Infant Std" panose="020B0503020103030203" pitchFamily="34" charset="0"/>
                        </a:rPr>
                        <a:t>Ice cream 10p</a:t>
                      </a:r>
                    </a:p>
                  </a:txBody>
                  <a:tcPr/>
                </a:tc>
                <a:tc>
                  <a:txBody>
                    <a:bodyPr/>
                    <a:lstStyle/>
                    <a:p>
                      <a:r>
                        <a:rPr lang="en-US" dirty="0">
                          <a:latin typeface="Sassoon Infant Std" panose="020B0503020103030203" pitchFamily="34" charset="0"/>
                        </a:rPr>
                        <a:t>Rice crispy treat 6p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3432370381"/>
                  </a:ext>
                </a:extLst>
              </a:tr>
              <a:tr h="370840">
                <a:tc>
                  <a:txBody>
                    <a:bodyPr/>
                    <a:lstStyle/>
                    <a:p>
                      <a:r>
                        <a:rPr lang="en-US" dirty="0">
                          <a:latin typeface="Sassoon Infant Std" panose="020B0503020103030203" pitchFamily="34" charset="0"/>
                        </a:rPr>
                        <a:t>Pretzel 4p</a:t>
                      </a:r>
                    </a:p>
                  </a:txBody>
                  <a:tcPr/>
                </a:tc>
                <a:tc>
                  <a:txBody>
                    <a:bodyPr/>
                    <a:lstStyle/>
                    <a:p>
                      <a:r>
                        <a:rPr lang="en-US" dirty="0">
                          <a:latin typeface="Sassoon Infant Std" panose="020B0503020103030203" pitchFamily="34" charset="0"/>
                        </a:rPr>
                        <a:t>Doughnut 8p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972547823"/>
                  </a:ext>
                </a:extLst>
              </a:tr>
            </a:tbl>
          </a:graphicData>
        </a:graphic>
      </p:graphicFrame>
      <p:sp>
        <p:nvSpPr>
          <p:cNvPr id="2" name="Title 1">
            <a:extLst>
              <a:ext uri="{FF2B5EF4-FFF2-40B4-BE49-F238E27FC236}">
                <a16:creationId xmlns:a16="http://schemas.microsoft.com/office/drawing/2014/main" id="{28E2A9C0-D548-4A77-8E47-4AFCBB8FA4B3}"/>
              </a:ext>
            </a:extLst>
          </p:cNvPr>
          <p:cNvSpPr>
            <a:spLocks noGrp="1"/>
          </p:cNvSpPr>
          <p:nvPr>
            <p:ph type="title"/>
          </p:nvPr>
        </p:nvSpPr>
        <p:spPr>
          <a:xfrm>
            <a:off x="2493370" y="-232829"/>
            <a:ext cx="10515600" cy="1325563"/>
          </a:xfrm>
        </p:spPr>
        <p:txBody>
          <a:bodyPr>
            <a:normAutofit/>
          </a:bodyPr>
          <a:lstStyle/>
          <a:p>
            <a:pPr algn="ctr"/>
            <a:r>
              <a:rPr lang="en-US" sz="3600" dirty="0">
                <a:latin typeface="Sassoon Infant Std" panose="020B0503020103030203" pitchFamily="34" charset="0"/>
              </a:rPr>
              <a:t>Mickey’s Snack Menu</a:t>
            </a:r>
          </a:p>
        </p:txBody>
      </p:sp>
      <p:pic>
        <p:nvPicPr>
          <p:cNvPr id="1026" name="Picture 2" descr="Coin purse clipart - Clip Art Library">
            <a:extLst>
              <a:ext uri="{FF2B5EF4-FFF2-40B4-BE49-F238E27FC236}">
                <a16:creationId xmlns:a16="http://schemas.microsoft.com/office/drawing/2014/main" id="{9E65A6A0-F677-4E51-B3F4-B1238C69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79" y="4022630"/>
            <a:ext cx="3179434" cy="2782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Hand Clipart Transparent, Download Free Clip Art, Free Clip ...">
            <a:extLst>
              <a:ext uri="{FF2B5EF4-FFF2-40B4-BE49-F238E27FC236}">
                <a16:creationId xmlns:a16="http://schemas.microsoft.com/office/drawing/2014/main" id="{956D6724-5D25-4581-B1F7-208927C6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2" y="0"/>
            <a:ext cx="3765452" cy="3989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D42605-8BE7-4529-81CC-19ADFA7C94A3}"/>
              </a:ext>
            </a:extLst>
          </p:cNvPr>
          <p:cNvPicPr>
            <a:picLocks noChangeAspect="1"/>
          </p:cNvPicPr>
          <p:nvPr/>
        </p:nvPicPr>
        <p:blipFill>
          <a:blip r:embed="rId4"/>
          <a:stretch>
            <a:fillRect/>
          </a:stretch>
        </p:blipFill>
        <p:spPr>
          <a:xfrm>
            <a:off x="9476606" y="3075436"/>
            <a:ext cx="1554789" cy="1554789"/>
          </a:xfrm>
          <a:prstGeom prst="rect">
            <a:avLst/>
          </a:prstGeom>
        </p:spPr>
      </p:pic>
      <p:pic>
        <p:nvPicPr>
          <p:cNvPr id="1030" name="Picture 6" descr="Related image">
            <a:extLst>
              <a:ext uri="{FF2B5EF4-FFF2-40B4-BE49-F238E27FC236}">
                <a16:creationId xmlns:a16="http://schemas.microsoft.com/office/drawing/2014/main" id="{AE8CDCB8-B15A-49B6-9C90-4D29C6508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80" t="15415" r="15845" b="8128"/>
          <a:stretch/>
        </p:blipFill>
        <p:spPr bwMode="auto">
          <a:xfrm>
            <a:off x="5198928" y="5063611"/>
            <a:ext cx="1832092" cy="1578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B19E00A-8A25-4294-BC34-CD895E1B7C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963" r="1117"/>
          <a:stretch/>
        </p:blipFill>
        <p:spPr bwMode="auto">
          <a:xfrm>
            <a:off x="9484053" y="5171430"/>
            <a:ext cx="1554789" cy="14702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E106D41-5463-4968-B9BC-F04E613B88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30" t="33125" r="6347" b="18174"/>
          <a:stretch/>
        </p:blipFill>
        <p:spPr bwMode="auto">
          <a:xfrm>
            <a:off x="9263401" y="976556"/>
            <a:ext cx="1981201" cy="16555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laddin Fruit Skewers Disney Food Art Recipe - The Healthy Mouse">
            <a:extLst>
              <a:ext uri="{FF2B5EF4-FFF2-40B4-BE49-F238E27FC236}">
                <a16:creationId xmlns:a16="http://schemas.microsoft.com/office/drawing/2014/main" id="{08E4D04E-E38D-430A-96A5-7A608A6C63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615" t="33113" r="15608"/>
          <a:stretch/>
        </p:blipFill>
        <p:spPr bwMode="auto">
          <a:xfrm>
            <a:off x="5017256" y="1126024"/>
            <a:ext cx="1809429" cy="15060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ney World Waffle Wafer Topper Cookies | POPSUGAR Food">
            <a:extLst>
              <a:ext uri="{FF2B5EF4-FFF2-40B4-BE49-F238E27FC236}">
                <a16:creationId xmlns:a16="http://schemas.microsoft.com/office/drawing/2014/main" id="{D1315F64-0083-4DDC-82D3-6EE178F779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928" y="3236882"/>
            <a:ext cx="1506073" cy="15060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982 - 2018 Mint Condition 1p Coin One Penny Unc">
            <a:extLst>
              <a:ext uri="{FF2B5EF4-FFF2-40B4-BE49-F238E27FC236}">
                <a16:creationId xmlns:a16="http://schemas.microsoft.com/office/drawing/2014/main" id="{8FA5446B-B33D-4C98-A529-E95D443188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680" y="5839851"/>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5 p coin">
            <a:extLst>
              <a:ext uri="{FF2B5EF4-FFF2-40B4-BE49-F238E27FC236}">
                <a16:creationId xmlns:a16="http://schemas.microsoft.com/office/drawing/2014/main" id="{FE59DE09-19AE-4D5E-9EAC-0F6950F991A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151" b="95699" l="4167" r="97917">
                        <a14:foregroundMark x1="9375" y1="25806" x2="44792" y2="6452"/>
                        <a14:foregroundMark x1="44792" y1="6452" x2="69792" y2="56989"/>
                        <a14:foregroundMark x1="69792" y1="56989" x2="30208" y2="92473"/>
                        <a14:foregroundMark x1="30208" y1="92473" x2="0" y2="41935"/>
                        <a14:foregroundMark x1="0" y1="41935" x2="41667" y2="7527"/>
                        <a14:foregroundMark x1="41667" y1="7527" x2="93998" y2="14942"/>
                        <a14:foregroundMark x1="95372" y1="30618" x2="96875" y2="70968"/>
                        <a14:foregroundMark x1="96875" y1="70968" x2="50000" y2="96774"/>
                        <a14:foregroundMark x1="50000" y1="96774" x2="30208" y2="95699"/>
                        <a14:foregroundMark x1="87354" y1="36567" x2="98958" y2="64516"/>
                        <a14:foregroundMark x1="4167" y1="35484" x2="5208" y2="64516"/>
                        <a14:foregroundMark x1="55208" y1="6452" x2="58333" y2="2151"/>
                        <a14:backgroundMark x1="96875" y1="1075" x2="88542" y2="6452"/>
                        <a14:backgroundMark x1="91667" y1="19355" x2="98958" y2="27957"/>
                        <a14:backgroundMark x1="96875" y1="18280" x2="91667" y2="8602"/>
                        <a14:backgroundMark x1="96875" y1="22581" x2="95833" y2="18280"/>
                      </a14:backgroundRemoval>
                    </a14:imgEffect>
                  </a14:imgLayer>
                </a14:imgProps>
              </a:ext>
              <a:ext uri="{28A0092B-C50C-407E-A947-70E740481C1C}">
                <a14:useLocalDpi xmlns:a14="http://schemas.microsoft.com/office/drawing/2010/main" val="0"/>
              </a:ext>
            </a:extLst>
          </a:blip>
          <a:srcRect/>
          <a:stretch>
            <a:fillRect/>
          </a:stretch>
        </p:blipFill>
        <p:spPr bwMode="auto">
          <a:xfrm>
            <a:off x="1484866" y="5850160"/>
            <a:ext cx="644485" cy="6243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0p Coin Ten Pence Coin Circulated 1992 - 2016 | eBay">
            <a:extLst>
              <a:ext uri="{FF2B5EF4-FFF2-40B4-BE49-F238E27FC236}">
                <a16:creationId xmlns:a16="http://schemas.microsoft.com/office/drawing/2014/main" id="{CBB3FBBC-2288-4187-B613-F1264E5FB73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3556" b="97333" l="889" r="96000">
                        <a14:foregroundMark x1="5945" y1="36285" x2="11111" y2="23111"/>
                        <a14:foregroundMark x1="11111" y1="23111" x2="28889" y2="7111"/>
                        <a14:foregroundMark x1="28889" y1="7111" x2="51111" y2="1778"/>
                        <a14:foregroundMark x1="68030" y1="5682" x2="68701" y2="5837"/>
                        <a14:foregroundMark x1="51111" y1="1778" x2="65967" y2="5206"/>
                        <a14:foregroundMark x1="79020" y1="11909" x2="91111" y2="24000"/>
                        <a14:foregroundMark x1="91111" y1="24000" x2="98667" y2="46667"/>
                        <a14:foregroundMark x1="98667" y1="46667" x2="94222" y2="70222"/>
                        <a14:foregroundMark x1="94222" y1="70222" x2="79111" y2="88000"/>
                        <a14:foregroundMark x1="79111" y1="88000" x2="58222" y2="97778"/>
                        <a14:foregroundMark x1="58222" y1="97778" x2="38372" y2="99335"/>
                        <a14:foregroundMark x1="30415" y1="96089" x2="16444" y2="86667"/>
                        <a14:foregroundMark x1="16444" y1="86667" x2="5677" y2="69587"/>
                        <a14:foregroundMark x1="77333" y1="84444" x2="57333" y2="93778"/>
                        <a14:foregroundMark x1="57333" y1="93778" x2="41970" y2="94062"/>
                        <a14:foregroundMark x1="41215" y1="95168" x2="55556" y2="96889"/>
                        <a14:foregroundMark x1="55556" y1="96889" x2="40239" y2="96599"/>
                        <a14:foregroundMark x1="30820" y1="95640" x2="12444" y2="83111"/>
                        <a14:foregroundMark x1="12444" y1="83111" x2="5681" y2="69585"/>
                        <a14:foregroundMark x1="2552" y1="36383" x2="14667" y2="17778"/>
                        <a14:foregroundMark x1="14667" y1="17778" x2="35111" y2="5778"/>
                        <a14:foregroundMark x1="35111" y1="5778" x2="57778" y2="2667"/>
                        <a14:foregroundMark x1="69303" y1="8429" x2="78222" y2="12889"/>
                        <a14:foregroundMark x1="57778" y1="2667" x2="68443" y2="8000"/>
                        <a14:foregroundMark x1="78222" y1="12889" x2="94667" y2="30667"/>
                        <a14:foregroundMark x1="94667" y1="30667" x2="97333" y2="54667"/>
                        <a14:foregroundMark x1="97333" y1="54667" x2="91556" y2="76444"/>
                        <a14:foregroundMark x1="91556" y1="76444" x2="74222" y2="92000"/>
                        <a14:foregroundMark x1="74222" y1="92000" x2="34222" y2="15111"/>
                        <a14:foregroundMark x1="42222" y1="80000" x2="20444" y2="63556"/>
                        <a14:foregroundMark x1="20444" y1="63556" x2="26222" y2="41333"/>
                        <a14:foregroundMark x1="26222" y1="41333" x2="22667" y2="63111"/>
                        <a14:foregroundMark x1="32444" y1="67556" x2="60000" y2="64444"/>
                        <a14:foregroundMark x1="60000" y1="64444" x2="76000" y2="47556"/>
                        <a14:foregroundMark x1="76000" y1="47556" x2="59556" y2="29333"/>
                        <a14:foregroundMark x1="59556" y1="29333" x2="44000" y2="48000"/>
                        <a14:foregroundMark x1="44000" y1="48000" x2="44000" y2="53333"/>
                        <a14:foregroundMark x1="25778" y1="8889" x2="46667" y2="0"/>
                        <a14:foregroundMark x1="66052" y1="1410" x2="66499" y2="1443"/>
                        <a14:foregroundMark x1="46667" y1="0" x2="64145" y2="1272"/>
                        <a14:foregroundMark x1="84395" y1="14343" x2="87556" y2="17333"/>
                        <a14:foregroundMark x1="87556" y1="17333" x2="91111" y2="24000"/>
                        <a14:foregroundMark x1="77333" y1="12000" x2="55111" y2="3556"/>
                        <a14:foregroundMark x1="55111" y1="3556" x2="34222" y2="8889"/>
                        <a14:foregroundMark x1="92000" y1="33778" x2="96444" y2="56889"/>
                        <a14:foregroundMark x1="96444" y1="56889" x2="91556" y2="72444"/>
                        <a14:foregroundMark x1="68444" y1="92444" x2="46667" y2="97333"/>
                        <a14:foregroundMark x1="46667" y1="97333" x2="40775" y2="95813"/>
                        <a14:foregroundMark x1="13778" y1="18667" x2="29778" y2="7111"/>
                        <a14:foregroundMark x1="36889" y1="7111" x2="15556" y2="14667"/>
                        <a14:foregroundMark x1="15556" y1="14667" x2="13333" y2="27556"/>
                        <a14:foregroundMark x1="18667" y1="17333" x2="29778" y2="8000"/>
                        <a14:foregroundMark x1="47111" y1="8000" x2="23111" y2="10222"/>
                        <a14:foregroundMark x1="23111" y1="10222" x2="14667" y2="15556"/>
                        <a14:foregroundMark x1="76889" y1="13333" x2="63556" y2="6222"/>
                        <a14:foregroundMark x1="78667" y1="11556" x2="65333" y2="6222"/>
                        <a14:foregroundMark x1="78667" y1="12444" x2="63111" y2="5333"/>
                        <a14:foregroundMark x1="63111" y1="5333" x2="81333" y2="13778"/>
                        <a14:backgroundMark x1="66794" y1="1148" x2="66222" y2="889"/>
                        <a14:backgroundMark x1="89778" y1="11556" x2="85137" y2="9454"/>
                        <a14:backgroundMark x1="66886" y1="1042" x2="66222" y2="889"/>
                        <a14:backgroundMark x1="77778" y1="3556" x2="75263" y2="2976"/>
                        <a14:backgroundMark x1="28889" y1="97778" x2="32444" y2="99556"/>
                        <a14:backgroundMark x1="29778" y1="98667" x2="38222" y2="99556"/>
                        <a14:backgroundMark x1="2667" y1="67556" x2="444" y2="64889"/>
                        <a14:backgroundMark x1="444" y1="36444" x2="1333" y2="67111"/>
                        <a14:backgroundMark x1="1333" y1="67111" x2="2667" y2="70667"/>
                        <a14:backgroundMark x1="64167" y1="407" x2="63556" y2="0"/>
                      </a14:backgroundRemoval>
                    </a14:imgEffect>
                  </a14:imgLayer>
                </a14:imgProps>
              </a:ext>
              <a:ext uri="{28A0092B-C50C-407E-A947-70E740481C1C}">
                <a14:useLocalDpi xmlns:a14="http://schemas.microsoft.com/office/drawing/2010/main" val="0"/>
              </a:ext>
            </a:extLst>
          </a:blip>
          <a:srcRect/>
          <a:stretch>
            <a:fillRect/>
          </a:stretch>
        </p:blipFill>
        <p:spPr bwMode="auto">
          <a:xfrm>
            <a:off x="2207739" y="5570765"/>
            <a:ext cx="903740" cy="90374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2p Coin Stock Photos &amp; 2p Coin Stock Images - Alamy">
            <a:extLst>
              <a:ext uri="{FF2B5EF4-FFF2-40B4-BE49-F238E27FC236}">
                <a16:creationId xmlns:a16="http://schemas.microsoft.com/office/drawing/2014/main" id="{E5C6B163-5F1F-4D6D-9AAD-3E8D3DB97F97}"/>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483" b="88793" l="8295" r="93548">
                        <a14:foregroundMark x1="13825" y1="30603" x2="8295" y2="51724"/>
                        <a14:foregroundMark x1="8295" y1="51724" x2="12442" y2="65517"/>
                        <a14:foregroundMark x1="33180" y1="12069" x2="57604" y2="9483"/>
                        <a14:foregroundMark x1="57604" y1="9483" x2="69124" y2="13793"/>
                        <a14:foregroundMark x1="89401" y1="29310" x2="93548" y2="53017"/>
                        <a14:foregroundMark x1="93548" y1="53017" x2="87558" y2="67241"/>
                      </a14:backgroundRemoval>
                    </a14:imgEffect>
                  </a14:imgLayer>
                </a14:imgProps>
              </a:ext>
              <a:ext uri="{28A0092B-C50C-407E-A947-70E740481C1C}">
                <a14:useLocalDpi xmlns:a14="http://schemas.microsoft.com/office/drawing/2010/main" val="0"/>
              </a:ext>
            </a:extLst>
          </a:blip>
          <a:srcRect/>
          <a:stretch>
            <a:fillRect/>
          </a:stretch>
        </p:blipFill>
        <p:spPr bwMode="auto">
          <a:xfrm>
            <a:off x="600484" y="4926035"/>
            <a:ext cx="938189" cy="10030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1982 - 2018 Mint Condition 1p Coin One Penny Unc">
            <a:extLst>
              <a:ext uri="{FF2B5EF4-FFF2-40B4-BE49-F238E27FC236}">
                <a16:creationId xmlns:a16="http://schemas.microsoft.com/office/drawing/2014/main" id="{0EBFDD1A-C2BD-48F1-9350-3FCBBE6D3F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6357" y="4893647"/>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1982 - 2018 Mint Condition 1p Coin One Penny Unc">
            <a:extLst>
              <a:ext uri="{FF2B5EF4-FFF2-40B4-BE49-F238E27FC236}">
                <a16:creationId xmlns:a16="http://schemas.microsoft.com/office/drawing/2014/main" id="{96E83F99-2E48-44F3-8E98-8462B237EF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5244" y="4902859"/>
            <a:ext cx="644485" cy="64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09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01551EA-DF2E-4BE1-B2F8-04998A2892B8}"/>
              </a:ext>
            </a:extLst>
          </p:cNvPr>
          <p:cNvGraphicFramePr>
            <a:graphicFrameLocks noGrp="1"/>
          </p:cNvGraphicFramePr>
          <p:nvPr/>
        </p:nvGraphicFramePr>
        <p:xfrm>
          <a:off x="3943752" y="769595"/>
          <a:ext cx="8128000" cy="603504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641562326"/>
                    </a:ext>
                  </a:extLst>
                </a:gridCol>
                <a:gridCol w="4064000">
                  <a:extLst>
                    <a:ext uri="{9D8B030D-6E8A-4147-A177-3AD203B41FA5}">
                      <a16:colId xmlns:a16="http://schemas.microsoft.com/office/drawing/2014/main" val="4110845874"/>
                    </a:ext>
                  </a:extLst>
                </a:gridCol>
              </a:tblGrid>
              <a:tr h="370840">
                <a:tc>
                  <a:txBody>
                    <a:bodyPr/>
                    <a:lstStyle/>
                    <a:p>
                      <a:r>
                        <a:rPr lang="en-US" dirty="0">
                          <a:latin typeface="Sassoon Infant Std" panose="020B0503020103030203" pitchFamily="34" charset="0"/>
                        </a:rPr>
                        <a:t>Aladdin fruit skewers 5p</a:t>
                      </a:r>
                    </a:p>
                  </a:txBody>
                  <a:tcPr/>
                </a:tc>
                <a:tc>
                  <a:txBody>
                    <a:bodyPr/>
                    <a:lstStyle/>
                    <a:p>
                      <a:r>
                        <a:rPr lang="en-US" dirty="0">
                          <a:latin typeface="Sassoon Infant Std" panose="020B0503020103030203" pitchFamily="34" charset="0"/>
                        </a:rPr>
                        <a:t>Pizza 7p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3924725373"/>
                  </a:ext>
                </a:extLst>
              </a:tr>
              <a:tr h="370840">
                <a:tc>
                  <a:txBody>
                    <a:bodyPr/>
                    <a:lstStyle/>
                    <a:p>
                      <a:r>
                        <a:rPr lang="en-US" dirty="0">
                          <a:latin typeface="Sassoon Infant Std" panose="020B0503020103030203" pitchFamily="34" charset="0"/>
                        </a:rPr>
                        <a:t>Ice cream 10p</a:t>
                      </a:r>
                    </a:p>
                  </a:txBody>
                  <a:tcPr/>
                </a:tc>
                <a:tc>
                  <a:txBody>
                    <a:bodyPr/>
                    <a:lstStyle/>
                    <a:p>
                      <a:r>
                        <a:rPr lang="en-US" dirty="0">
                          <a:latin typeface="Sassoon Infant Std" panose="020B0503020103030203" pitchFamily="34" charset="0"/>
                        </a:rPr>
                        <a:t>Rice crispy treat 6p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3432370381"/>
                  </a:ext>
                </a:extLst>
              </a:tr>
              <a:tr h="370840">
                <a:tc>
                  <a:txBody>
                    <a:bodyPr/>
                    <a:lstStyle/>
                    <a:p>
                      <a:r>
                        <a:rPr lang="en-US" dirty="0">
                          <a:latin typeface="Sassoon Infant Std" panose="020B0503020103030203" pitchFamily="34" charset="0"/>
                        </a:rPr>
                        <a:t>Pretzel 4p</a:t>
                      </a:r>
                    </a:p>
                  </a:txBody>
                  <a:tcPr/>
                </a:tc>
                <a:tc>
                  <a:txBody>
                    <a:bodyPr/>
                    <a:lstStyle/>
                    <a:p>
                      <a:r>
                        <a:rPr lang="en-US" dirty="0">
                          <a:latin typeface="Sassoon Infant Std" panose="020B0503020103030203" pitchFamily="34" charset="0"/>
                        </a:rPr>
                        <a:t>Doughnut 8p</a:t>
                      </a: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p>
                      <a:endParaRPr lang="en-US" dirty="0">
                        <a:latin typeface="Sassoon Infant Std" panose="020B0503020103030203" pitchFamily="34" charset="0"/>
                      </a:endParaRPr>
                    </a:p>
                  </a:txBody>
                  <a:tcPr/>
                </a:tc>
                <a:extLst>
                  <a:ext uri="{0D108BD9-81ED-4DB2-BD59-A6C34878D82A}">
                    <a16:rowId xmlns:a16="http://schemas.microsoft.com/office/drawing/2014/main" val="972547823"/>
                  </a:ext>
                </a:extLst>
              </a:tr>
            </a:tbl>
          </a:graphicData>
        </a:graphic>
      </p:graphicFrame>
      <p:sp>
        <p:nvSpPr>
          <p:cNvPr id="2" name="Title 1">
            <a:extLst>
              <a:ext uri="{FF2B5EF4-FFF2-40B4-BE49-F238E27FC236}">
                <a16:creationId xmlns:a16="http://schemas.microsoft.com/office/drawing/2014/main" id="{28E2A9C0-D548-4A77-8E47-4AFCBB8FA4B3}"/>
              </a:ext>
            </a:extLst>
          </p:cNvPr>
          <p:cNvSpPr>
            <a:spLocks noGrp="1"/>
          </p:cNvSpPr>
          <p:nvPr>
            <p:ph type="title"/>
          </p:nvPr>
        </p:nvSpPr>
        <p:spPr>
          <a:xfrm>
            <a:off x="2493370" y="-232829"/>
            <a:ext cx="10515600" cy="1325563"/>
          </a:xfrm>
        </p:spPr>
        <p:txBody>
          <a:bodyPr>
            <a:normAutofit/>
          </a:bodyPr>
          <a:lstStyle/>
          <a:p>
            <a:pPr algn="ctr"/>
            <a:r>
              <a:rPr lang="en-US" sz="3600" dirty="0">
                <a:latin typeface="Sassoon Infant Std" panose="020B0503020103030203" pitchFamily="34" charset="0"/>
              </a:rPr>
              <a:t>Mickey’s Snack Menu</a:t>
            </a:r>
          </a:p>
        </p:txBody>
      </p:sp>
      <p:pic>
        <p:nvPicPr>
          <p:cNvPr id="1026" name="Picture 2" descr="Coin purse clipart - Clip Art Library">
            <a:extLst>
              <a:ext uri="{FF2B5EF4-FFF2-40B4-BE49-F238E27FC236}">
                <a16:creationId xmlns:a16="http://schemas.microsoft.com/office/drawing/2014/main" id="{9E65A6A0-F677-4E51-B3F4-B1238C69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79" y="4022630"/>
            <a:ext cx="3179434" cy="2782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Hand Clipart Transparent, Download Free Clip Art, Free Clip ...">
            <a:extLst>
              <a:ext uri="{FF2B5EF4-FFF2-40B4-BE49-F238E27FC236}">
                <a16:creationId xmlns:a16="http://schemas.microsoft.com/office/drawing/2014/main" id="{956D6724-5D25-4581-B1F7-208927C6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2" y="0"/>
            <a:ext cx="3765452" cy="3989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D42605-8BE7-4529-81CC-19ADFA7C94A3}"/>
              </a:ext>
            </a:extLst>
          </p:cNvPr>
          <p:cNvPicPr>
            <a:picLocks noChangeAspect="1"/>
          </p:cNvPicPr>
          <p:nvPr/>
        </p:nvPicPr>
        <p:blipFill>
          <a:blip r:embed="rId4"/>
          <a:stretch>
            <a:fillRect/>
          </a:stretch>
        </p:blipFill>
        <p:spPr>
          <a:xfrm>
            <a:off x="9476606" y="3075436"/>
            <a:ext cx="1554789" cy="1554789"/>
          </a:xfrm>
          <a:prstGeom prst="rect">
            <a:avLst/>
          </a:prstGeom>
        </p:spPr>
      </p:pic>
      <p:pic>
        <p:nvPicPr>
          <p:cNvPr id="1030" name="Picture 6" descr="Related image">
            <a:extLst>
              <a:ext uri="{FF2B5EF4-FFF2-40B4-BE49-F238E27FC236}">
                <a16:creationId xmlns:a16="http://schemas.microsoft.com/office/drawing/2014/main" id="{AE8CDCB8-B15A-49B6-9C90-4D29C6508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80" t="15415" r="15845" b="8128"/>
          <a:stretch/>
        </p:blipFill>
        <p:spPr bwMode="auto">
          <a:xfrm>
            <a:off x="5198928" y="5063611"/>
            <a:ext cx="1832092" cy="1578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B19E00A-8A25-4294-BC34-CD895E1B7C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963" r="1117"/>
          <a:stretch/>
        </p:blipFill>
        <p:spPr bwMode="auto">
          <a:xfrm>
            <a:off x="9484053" y="5171430"/>
            <a:ext cx="1554789" cy="14702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E106D41-5463-4968-B9BC-F04E613B88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30" t="33125" r="6347" b="18174"/>
          <a:stretch/>
        </p:blipFill>
        <p:spPr bwMode="auto">
          <a:xfrm>
            <a:off x="9263401" y="976556"/>
            <a:ext cx="1981201" cy="16555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laddin Fruit Skewers Disney Food Art Recipe - The Healthy Mouse">
            <a:extLst>
              <a:ext uri="{FF2B5EF4-FFF2-40B4-BE49-F238E27FC236}">
                <a16:creationId xmlns:a16="http://schemas.microsoft.com/office/drawing/2014/main" id="{08E4D04E-E38D-430A-96A5-7A608A6C63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615" t="33113" r="15608"/>
          <a:stretch/>
        </p:blipFill>
        <p:spPr bwMode="auto">
          <a:xfrm>
            <a:off x="5017256" y="1126024"/>
            <a:ext cx="1809429" cy="15060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ney World Waffle Wafer Topper Cookies | POPSUGAR Food">
            <a:extLst>
              <a:ext uri="{FF2B5EF4-FFF2-40B4-BE49-F238E27FC236}">
                <a16:creationId xmlns:a16="http://schemas.microsoft.com/office/drawing/2014/main" id="{D1315F64-0083-4DDC-82D3-6EE178F779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928" y="3236882"/>
            <a:ext cx="1506073" cy="15060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982 - 2018 Mint Condition 1p Coin One Penny Unc">
            <a:extLst>
              <a:ext uri="{FF2B5EF4-FFF2-40B4-BE49-F238E27FC236}">
                <a16:creationId xmlns:a16="http://schemas.microsoft.com/office/drawing/2014/main" id="{8FA5446B-B33D-4C98-A529-E95D443188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680" y="5839851"/>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5 p coin">
            <a:extLst>
              <a:ext uri="{FF2B5EF4-FFF2-40B4-BE49-F238E27FC236}">
                <a16:creationId xmlns:a16="http://schemas.microsoft.com/office/drawing/2014/main" id="{FE59DE09-19AE-4D5E-9EAC-0F6950F991A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151" b="95699" l="4167" r="97917">
                        <a14:foregroundMark x1="9375" y1="25806" x2="44792" y2="6452"/>
                        <a14:foregroundMark x1="44792" y1="6452" x2="69792" y2="56989"/>
                        <a14:foregroundMark x1="69792" y1="56989" x2="30208" y2="92473"/>
                        <a14:foregroundMark x1="30208" y1="92473" x2="0" y2="41935"/>
                        <a14:foregroundMark x1="0" y1="41935" x2="41667" y2="7527"/>
                        <a14:foregroundMark x1="41667" y1="7527" x2="93998" y2="14942"/>
                        <a14:foregroundMark x1="95372" y1="30618" x2="96875" y2="70968"/>
                        <a14:foregroundMark x1="96875" y1="70968" x2="50000" y2="96774"/>
                        <a14:foregroundMark x1="50000" y1="96774" x2="30208" y2="95699"/>
                        <a14:foregroundMark x1="87354" y1="36567" x2="98958" y2="64516"/>
                        <a14:foregroundMark x1="4167" y1="35484" x2="5208" y2="64516"/>
                        <a14:foregroundMark x1="55208" y1="6452" x2="58333" y2="2151"/>
                        <a14:backgroundMark x1="96875" y1="1075" x2="88542" y2="6452"/>
                        <a14:backgroundMark x1="91667" y1="19355" x2="98958" y2="27957"/>
                        <a14:backgroundMark x1="96875" y1="18280" x2="91667" y2="8602"/>
                        <a14:backgroundMark x1="96875" y1="22581" x2="95833" y2="18280"/>
                      </a14:backgroundRemoval>
                    </a14:imgEffect>
                  </a14:imgLayer>
                </a14:imgProps>
              </a:ext>
              <a:ext uri="{28A0092B-C50C-407E-A947-70E740481C1C}">
                <a14:useLocalDpi xmlns:a14="http://schemas.microsoft.com/office/drawing/2010/main" val="0"/>
              </a:ext>
            </a:extLst>
          </a:blip>
          <a:srcRect/>
          <a:stretch>
            <a:fillRect/>
          </a:stretch>
        </p:blipFill>
        <p:spPr bwMode="auto">
          <a:xfrm>
            <a:off x="1484866" y="5850160"/>
            <a:ext cx="644485" cy="6243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0p Coin Ten Pence Coin Circulated 1992 - 2016 | eBay">
            <a:extLst>
              <a:ext uri="{FF2B5EF4-FFF2-40B4-BE49-F238E27FC236}">
                <a16:creationId xmlns:a16="http://schemas.microsoft.com/office/drawing/2014/main" id="{CBB3FBBC-2288-4187-B613-F1264E5FB73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3556" b="97333" l="889" r="96000">
                        <a14:foregroundMark x1="5945" y1="36285" x2="11111" y2="23111"/>
                        <a14:foregroundMark x1="11111" y1="23111" x2="28889" y2="7111"/>
                        <a14:foregroundMark x1="28889" y1="7111" x2="51111" y2="1778"/>
                        <a14:foregroundMark x1="68030" y1="5682" x2="68701" y2="5837"/>
                        <a14:foregroundMark x1="51111" y1="1778" x2="65967" y2="5206"/>
                        <a14:foregroundMark x1="79020" y1="11909" x2="91111" y2="24000"/>
                        <a14:foregroundMark x1="91111" y1="24000" x2="98667" y2="46667"/>
                        <a14:foregroundMark x1="98667" y1="46667" x2="94222" y2="70222"/>
                        <a14:foregroundMark x1="94222" y1="70222" x2="79111" y2="88000"/>
                        <a14:foregroundMark x1="79111" y1="88000" x2="58222" y2="97778"/>
                        <a14:foregroundMark x1="58222" y1="97778" x2="38372" y2="99335"/>
                        <a14:foregroundMark x1="30415" y1="96089" x2="16444" y2="86667"/>
                        <a14:foregroundMark x1="16444" y1="86667" x2="5677" y2="69587"/>
                        <a14:foregroundMark x1="77333" y1="84444" x2="57333" y2="93778"/>
                        <a14:foregroundMark x1="57333" y1="93778" x2="41970" y2="94062"/>
                        <a14:foregroundMark x1="41215" y1="95168" x2="55556" y2="96889"/>
                        <a14:foregroundMark x1="55556" y1="96889" x2="40239" y2="96599"/>
                        <a14:foregroundMark x1="30820" y1="95640" x2="12444" y2="83111"/>
                        <a14:foregroundMark x1="12444" y1="83111" x2="5681" y2="69585"/>
                        <a14:foregroundMark x1="2552" y1="36383" x2="14667" y2="17778"/>
                        <a14:foregroundMark x1="14667" y1="17778" x2="35111" y2="5778"/>
                        <a14:foregroundMark x1="35111" y1="5778" x2="57778" y2="2667"/>
                        <a14:foregroundMark x1="69303" y1="8429" x2="78222" y2="12889"/>
                        <a14:foregroundMark x1="57778" y1="2667" x2="68443" y2="8000"/>
                        <a14:foregroundMark x1="78222" y1="12889" x2="94667" y2="30667"/>
                        <a14:foregroundMark x1="94667" y1="30667" x2="97333" y2="54667"/>
                        <a14:foregroundMark x1="97333" y1="54667" x2="91556" y2="76444"/>
                        <a14:foregroundMark x1="91556" y1="76444" x2="74222" y2="92000"/>
                        <a14:foregroundMark x1="74222" y1="92000" x2="34222" y2="15111"/>
                        <a14:foregroundMark x1="42222" y1="80000" x2="20444" y2="63556"/>
                        <a14:foregroundMark x1="20444" y1="63556" x2="26222" y2="41333"/>
                        <a14:foregroundMark x1="26222" y1="41333" x2="22667" y2="63111"/>
                        <a14:foregroundMark x1="32444" y1="67556" x2="60000" y2="64444"/>
                        <a14:foregroundMark x1="60000" y1="64444" x2="76000" y2="47556"/>
                        <a14:foregroundMark x1="76000" y1="47556" x2="59556" y2="29333"/>
                        <a14:foregroundMark x1="59556" y1="29333" x2="44000" y2="48000"/>
                        <a14:foregroundMark x1="44000" y1="48000" x2="44000" y2="53333"/>
                        <a14:foregroundMark x1="25778" y1="8889" x2="46667" y2="0"/>
                        <a14:foregroundMark x1="66052" y1="1410" x2="66499" y2="1443"/>
                        <a14:foregroundMark x1="46667" y1="0" x2="64145" y2="1272"/>
                        <a14:foregroundMark x1="84395" y1="14343" x2="87556" y2="17333"/>
                        <a14:foregroundMark x1="87556" y1="17333" x2="91111" y2="24000"/>
                        <a14:foregroundMark x1="77333" y1="12000" x2="55111" y2="3556"/>
                        <a14:foregroundMark x1="55111" y1="3556" x2="34222" y2="8889"/>
                        <a14:foregroundMark x1="92000" y1="33778" x2="96444" y2="56889"/>
                        <a14:foregroundMark x1="96444" y1="56889" x2="91556" y2="72444"/>
                        <a14:foregroundMark x1="68444" y1="92444" x2="46667" y2="97333"/>
                        <a14:foregroundMark x1="46667" y1="97333" x2="40775" y2="95813"/>
                        <a14:foregroundMark x1="13778" y1="18667" x2="29778" y2="7111"/>
                        <a14:foregroundMark x1="36889" y1="7111" x2="15556" y2="14667"/>
                        <a14:foregroundMark x1="15556" y1="14667" x2="13333" y2="27556"/>
                        <a14:foregroundMark x1="18667" y1="17333" x2="29778" y2="8000"/>
                        <a14:foregroundMark x1="47111" y1="8000" x2="23111" y2="10222"/>
                        <a14:foregroundMark x1="23111" y1="10222" x2="14667" y2="15556"/>
                        <a14:foregroundMark x1="76889" y1="13333" x2="63556" y2="6222"/>
                        <a14:foregroundMark x1="78667" y1="11556" x2="65333" y2="6222"/>
                        <a14:foregroundMark x1="78667" y1="12444" x2="63111" y2="5333"/>
                        <a14:foregroundMark x1="63111" y1="5333" x2="81333" y2="13778"/>
                        <a14:backgroundMark x1="66794" y1="1148" x2="66222" y2="889"/>
                        <a14:backgroundMark x1="89778" y1="11556" x2="85137" y2="9454"/>
                        <a14:backgroundMark x1="66886" y1="1042" x2="66222" y2="889"/>
                        <a14:backgroundMark x1="77778" y1="3556" x2="75263" y2="2976"/>
                        <a14:backgroundMark x1="28889" y1="97778" x2="32444" y2="99556"/>
                        <a14:backgroundMark x1="29778" y1="98667" x2="38222" y2="99556"/>
                        <a14:backgroundMark x1="2667" y1="67556" x2="444" y2="64889"/>
                        <a14:backgroundMark x1="444" y1="36444" x2="1333" y2="67111"/>
                        <a14:backgroundMark x1="1333" y1="67111" x2="2667" y2="70667"/>
                        <a14:backgroundMark x1="64167" y1="407" x2="63556" y2="0"/>
                      </a14:backgroundRemoval>
                    </a14:imgEffect>
                  </a14:imgLayer>
                </a14:imgProps>
              </a:ext>
              <a:ext uri="{28A0092B-C50C-407E-A947-70E740481C1C}">
                <a14:useLocalDpi xmlns:a14="http://schemas.microsoft.com/office/drawing/2010/main" val="0"/>
              </a:ext>
            </a:extLst>
          </a:blip>
          <a:srcRect/>
          <a:stretch>
            <a:fillRect/>
          </a:stretch>
        </p:blipFill>
        <p:spPr bwMode="auto">
          <a:xfrm>
            <a:off x="2379341" y="5710223"/>
            <a:ext cx="903740" cy="90374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2p Coin Stock Photos &amp; 2p Coin Stock Images - Alamy">
            <a:extLst>
              <a:ext uri="{FF2B5EF4-FFF2-40B4-BE49-F238E27FC236}">
                <a16:creationId xmlns:a16="http://schemas.microsoft.com/office/drawing/2014/main" id="{E5C6B163-5F1F-4D6D-9AAD-3E8D3DB97F97}"/>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483" b="88793" l="8295" r="93548">
                        <a14:foregroundMark x1="13825" y1="30603" x2="8295" y2="51724"/>
                        <a14:foregroundMark x1="8295" y1="51724" x2="12442" y2="65517"/>
                        <a14:foregroundMark x1="33180" y1="12069" x2="57604" y2="9483"/>
                        <a14:foregroundMark x1="57604" y1="9483" x2="69124" y2="13793"/>
                        <a14:foregroundMark x1="89401" y1="29310" x2="93548" y2="53017"/>
                        <a14:foregroundMark x1="93548" y1="53017" x2="87558" y2="67241"/>
                      </a14:backgroundRemoval>
                    </a14:imgEffect>
                  </a14:imgLayer>
                </a14:imgProps>
              </a:ext>
              <a:ext uri="{28A0092B-C50C-407E-A947-70E740481C1C}">
                <a14:useLocalDpi xmlns:a14="http://schemas.microsoft.com/office/drawing/2010/main" val="0"/>
              </a:ext>
            </a:extLst>
          </a:blip>
          <a:srcRect/>
          <a:stretch>
            <a:fillRect/>
          </a:stretch>
        </p:blipFill>
        <p:spPr bwMode="auto">
          <a:xfrm>
            <a:off x="655070" y="4742955"/>
            <a:ext cx="938189" cy="10030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1982 - 2018 Mint Condition 1p Coin One Penny Unc">
            <a:extLst>
              <a:ext uri="{FF2B5EF4-FFF2-40B4-BE49-F238E27FC236}">
                <a16:creationId xmlns:a16="http://schemas.microsoft.com/office/drawing/2014/main" id="{0EBFDD1A-C2BD-48F1-9350-3FCBBE6D3F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6357" y="4893647"/>
            <a:ext cx="644485" cy="6444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1982 - 2018 Mint Condition 1p Coin One Penny Unc">
            <a:extLst>
              <a:ext uri="{FF2B5EF4-FFF2-40B4-BE49-F238E27FC236}">
                <a16:creationId xmlns:a16="http://schemas.microsoft.com/office/drawing/2014/main" id="{96E83F99-2E48-44F3-8E98-8462B237EF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5244" y="4902859"/>
            <a:ext cx="644485" cy="64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35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BCAF-6BC3-4D0B-B422-F922C4D3CD80}"/>
              </a:ext>
            </a:extLst>
          </p:cNvPr>
          <p:cNvSpPr>
            <a:spLocks noGrp="1"/>
          </p:cNvSpPr>
          <p:nvPr>
            <p:ph type="title"/>
          </p:nvPr>
        </p:nvSpPr>
        <p:spPr/>
        <p:txBody>
          <a:bodyPr/>
          <a:lstStyle/>
          <a:p>
            <a:r>
              <a:rPr lang="en-US" dirty="0"/>
              <a:t>HWB</a:t>
            </a:r>
          </a:p>
        </p:txBody>
      </p:sp>
      <p:sp>
        <p:nvSpPr>
          <p:cNvPr id="3" name="Content Placeholder 2">
            <a:extLst>
              <a:ext uri="{FF2B5EF4-FFF2-40B4-BE49-F238E27FC236}">
                <a16:creationId xmlns:a16="http://schemas.microsoft.com/office/drawing/2014/main" id="{44CAEA05-37F9-4FF1-A898-7444D982E1FF}"/>
              </a:ext>
            </a:extLst>
          </p:cNvPr>
          <p:cNvSpPr>
            <a:spLocks noGrp="1"/>
          </p:cNvSpPr>
          <p:nvPr>
            <p:ph idx="1"/>
          </p:nvPr>
        </p:nvSpPr>
        <p:spPr>
          <a:xfrm>
            <a:off x="195943" y="1825625"/>
            <a:ext cx="11691257" cy="4466318"/>
          </a:xfrm>
        </p:spPr>
        <p:txBody>
          <a:bodyPr>
            <a:normAutofit/>
          </a:bodyPr>
          <a:lstStyle/>
          <a:p>
            <a:pPr marL="0" indent="0">
              <a:buNone/>
            </a:pPr>
            <a:r>
              <a:rPr lang="en-US" dirty="0"/>
              <a:t>Watch the clip of Ratatouille. Can you help to prepare a meal or snack today? You could look at a recipe with an adult if they are using one. </a:t>
            </a:r>
          </a:p>
          <a:p>
            <a:pPr marL="0" indent="0">
              <a:buNone/>
            </a:pPr>
            <a:r>
              <a:rPr lang="en-GB" u="sng" dirty="0">
                <a:hlinkClick r:id="rId2"/>
              </a:rPr>
              <a:t>https://www.youtube.com/watch?v=jwLKPDJqldw</a:t>
            </a:r>
            <a:endParaRPr lang="en-GB" u="sng" dirty="0"/>
          </a:p>
          <a:p>
            <a:pPr marL="0" indent="0">
              <a:buNone/>
            </a:pPr>
            <a:r>
              <a:rPr lang="en-US" dirty="0"/>
              <a:t>P2/3 - You could write down the recipe/instructions for somebody to follow.</a:t>
            </a:r>
          </a:p>
          <a:p>
            <a:pPr marL="0" indent="0">
              <a:buNone/>
            </a:pPr>
            <a:endParaRPr lang="en-US" dirty="0"/>
          </a:p>
          <a:p>
            <a:pPr marL="0" indent="0">
              <a:buNone/>
            </a:pPr>
            <a:r>
              <a:rPr lang="en-GB" sz="1900" dirty="0"/>
              <a:t>Learning Intention: I am learning to prepare and cook food.</a:t>
            </a:r>
            <a:endParaRPr lang="en-US" sz="1900" dirty="0"/>
          </a:p>
          <a:p>
            <a:pPr marL="0" indent="0">
              <a:buNone/>
            </a:pPr>
            <a:r>
              <a:rPr lang="en-GB" sz="1900" dirty="0"/>
              <a:t>Success Criteria: </a:t>
            </a:r>
            <a:endParaRPr lang="en-US" sz="1900" dirty="0"/>
          </a:p>
          <a:p>
            <a:r>
              <a:rPr lang="en-GB" sz="1900" dirty="0"/>
              <a:t>I can follow a recipe.</a:t>
            </a:r>
            <a:endParaRPr lang="en-US" sz="1900" dirty="0"/>
          </a:p>
          <a:p>
            <a:r>
              <a:rPr lang="en-GB" sz="1900" dirty="0"/>
              <a:t>I can chop, peel and spread.</a:t>
            </a:r>
            <a:endParaRPr lang="en-US" sz="1900" dirty="0"/>
          </a:p>
          <a:p>
            <a:r>
              <a:rPr lang="en-GB" sz="1900" dirty="0"/>
              <a:t>I can be safe in the kitchen.</a:t>
            </a:r>
            <a:endParaRPr lang="en-US" sz="1900" dirty="0"/>
          </a:p>
        </p:txBody>
      </p:sp>
    </p:spTree>
    <p:extLst>
      <p:ext uri="{BB962C8B-B14F-4D97-AF65-F5344CB8AC3E}">
        <p14:creationId xmlns:p14="http://schemas.microsoft.com/office/powerpoint/2010/main" val="3591460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t>IDL</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838200" y="1393371"/>
            <a:ext cx="10515600" cy="4783592"/>
          </a:xfrm>
        </p:spPr>
        <p:txBody>
          <a:bodyPr>
            <a:normAutofit lnSpcReduction="10000"/>
          </a:bodyPr>
          <a:lstStyle/>
          <a:p>
            <a:r>
              <a:rPr lang="en-US" b="1" dirty="0"/>
              <a:t>P1</a:t>
            </a:r>
            <a:r>
              <a:rPr lang="en-US" dirty="0"/>
              <a:t>: Mickey has asked for your help to design a new ride for Disney Land! You could draw your ride, video yourself describing it, or build it out of blocks, recycling etc. </a:t>
            </a:r>
          </a:p>
          <a:p>
            <a:r>
              <a:rPr lang="en-US" b="1" dirty="0"/>
              <a:t>P2/3</a:t>
            </a:r>
            <a:r>
              <a:rPr lang="en-US" dirty="0"/>
              <a:t>: As above and then you could make a poster to advertise your ride if you wish – remember to include the price, height limit and any safety rules that you have.</a:t>
            </a:r>
          </a:p>
          <a:p>
            <a:endParaRPr lang="en-US" dirty="0"/>
          </a:p>
          <a:p>
            <a:pPr marL="0" indent="0">
              <a:buNone/>
            </a:pPr>
            <a:r>
              <a:rPr lang="en-GB" sz="1900" dirty="0"/>
              <a:t>Learning Intention: I am learning to design a rollercoaster. </a:t>
            </a:r>
          </a:p>
          <a:p>
            <a:pPr marL="0" indent="0">
              <a:buNone/>
            </a:pPr>
            <a:r>
              <a:rPr lang="en-GB" sz="1900" dirty="0"/>
              <a:t>Success Criteria: </a:t>
            </a:r>
            <a:endParaRPr lang="en-US" sz="1900" dirty="0"/>
          </a:p>
          <a:p>
            <a:pPr lvl="0"/>
            <a:r>
              <a:rPr lang="en-GB" sz="1900" dirty="0"/>
              <a:t>I can plan my design.</a:t>
            </a:r>
            <a:endParaRPr lang="en-US" sz="1900" dirty="0"/>
          </a:p>
          <a:p>
            <a:pPr lvl="0"/>
            <a:r>
              <a:rPr lang="en-GB" sz="1900" dirty="0"/>
              <a:t>I can think about how to make the ride interesting.</a:t>
            </a:r>
            <a:endParaRPr lang="en-US" sz="1900" dirty="0"/>
          </a:p>
          <a:p>
            <a:r>
              <a:rPr lang="en-GB" sz="1900" dirty="0"/>
              <a:t>I can think about safety features.</a:t>
            </a:r>
            <a:endParaRPr lang="en-US" sz="1900" dirty="0"/>
          </a:p>
        </p:txBody>
      </p:sp>
    </p:spTree>
    <p:extLst>
      <p:ext uri="{BB962C8B-B14F-4D97-AF65-F5344CB8AC3E}">
        <p14:creationId xmlns:p14="http://schemas.microsoft.com/office/powerpoint/2010/main" val="1135393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lstStyle/>
          <a:p>
            <a:r>
              <a:rPr lang="en-US" dirty="0"/>
              <a:t>Day 4</a:t>
            </a:r>
          </a:p>
        </p:txBody>
      </p:sp>
      <p:sp>
        <p:nvSpPr>
          <p:cNvPr id="3" name="Content Placeholder 2">
            <a:extLst>
              <a:ext uri="{FF2B5EF4-FFF2-40B4-BE49-F238E27FC236}">
                <a16:creationId xmlns:a16="http://schemas.microsoft.com/office/drawing/2014/main" id="{78F35963-9BBD-4EF2-B337-333238BF509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410698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FFF2-4D15-4609-92A3-B040B4A9B1C7}"/>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a:xfrm>
            <a:off x="174171" y="1825625"/>
            <a:ext cx="11451772" cy="4351338"/>
          </a:xfrm>
        </p:spPr>
        <p:txBody>
          <a:bodyPr>
            <a:normAutofit/>
          </a:bodyPr>
          <a:lstStyle/>
          <a:p>
            <a:pPr marL="0" indent="0">
              <a:buNone/>
            </a:pPr>
            <a:r>
              <a:rPr lang="en-US" dirty="0"/>
              <a:t>Can you read each character’s name? Can you match them to the correct pictures? </a:t>
            </a:r>
          </a:p>
          <a:p>
            <a:pPr marL="0" indent="0">
              <a:buNone/>
            </a:pPr>
            <a:r>
              <a:rPr lang="en-US" dirty="0"/>
              <a:t>Challenge/P2/3: Match the phrases to the correct pictures.</a:t>
            </a:r>
          </a:p>
          <a:p>
            <a:pPr marL="0" indent="0">
              <a:buNone/>
            </a:pPr>
            <a:endParaRPr lang="en-US" dirty="0"/>
          </a:p>
          <a:p>
            <a:pPr marL="0" indent="0">
              <a:buNone/>
            </a:pPr>
            <a:r>
              <a:rPr lang="en-GB" sz="1800" dirty="0"/>
              <a:t>Learning Intention: I am learning to blend sound in order to read words.</a:t>
            </a:r>
          </a:p>
          <a:p>
            <a:pPr marL="0" indent="0">
              <a:buNone/>
            </a:pPr>
            <a:r>
              <a:rPr lang="en-GB" sz="1800" dirty="0"/>
              <a:t>Success Criteria:</a:t>
            </a:r>
            <a:endParaRPr lang="en-US" sz="1800" dirty="0"/>
          </a:p>
          <a:p>
            <a:r>
              <a:rPr lang="en-GB" sz="1800" dirty="0"/>
              <a:t>I can blend sounds together.</a:t>
            </a:r>
            <a:endParaRPr lang="en-US" sz="1800" dirty="0"/>
          </a:p>
          <a:p>
            <a:r>
              <a:rPr lang="en-GB" sz="1800" dirty="0"/>
              <a:t>I can match the words to the pictures.</a:t>
            </a:r>
            <a:endParaRPr lang="en-US" sz="1800" dirty="0"/>
          </a:p>
          <a:p>
            <a:pPr marL="0" indent="0">
              <a:buNone/>
            </a:pPr>
            <a:endParaRPr lang="en-US" dirty="0"/>
          </a:p>
        </p:txBody>
      </p:sp>
    </p:spTree>
    <p:extLst>
      <p:ext uri="{BB962C8B-B14F-4D97-AF65-F5344CB8AC3E}">
        <p14:creationId xmlns:p14="http://schemas.microsoft.com/office/powerpoint/2010/main" val="389580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4FD7-720E-4671-9034-7DCEE6E1D3EC}"/>
              </a:ext>
            </a:extLst>
          </p:cNvPr>
          <p:cNvSpPr>
            <a:spLocks noGrp="1"/>
          </p:cNvSpPr>
          <p:nvPr>
            <p:ph type="title"/>
          </p:nvPr>
        </p:nvSpPr>
        <p:spPr/>
        <p:txBody>
          <a:bodyPr/>
          <a:lstStyle/>
          <a:p>
            <a:r>
              <a:rPr lang="en-US" dirty="0"/>
              <a:t>Art</a:t>
            </a:r>
          </a:p>
        </p:txBody>
      </p:sp>
      <p:sp>
        <p:nvSpPr>
          <p:cNvPr id="3" name="Content Placeholder 2">
            <a:extLst>
              <a:ext uri="{FF2B5EF4-FFF2-40B4-BE49-F238E27FC236}">
                <a16:creationId xmlns:a16="http://schemas.microsoft.com/office/drawing/2014/main" id="{D1459790-D3F2-45EF-A371-AA7FCEBC61A9}"/>
              </a:ext>
            </a:extLst>
          </p:cNvPr>
          <p:cNvSpPr>
            <a:spLocks noGrp="1"/>
          </p:cNvSpPr>
          <p:nvPr>
            <p:ph idx="1"/>
          </p:nvPr>
        </p:nvSpPr>
        <p:spPr/>
        <p:txBody>
          <a:bodyPr>
            <a:normAutofit/>
          </a:bodyPr>
          <a:lstStyle/>
          <a:p>
            <a:pPr marL="0" indent="0">
              <a:buNone/>
            </a:pPr>
            <a:r>
              <a:rPr lang="en-US" dirty="0"/>
              <a:t>Create a passport that you can use during your trip! Remember to include a front cover, your name, a picture of yourself and lots of space for characters names! Each time you see a character this week in a ride, video or song, make sure to write their name in your passport! How many characters will you meet by the end of the week?</a:t>
            </a:r>
          </a:p>
          <a:p>
            <a:pPr marL="0" indent="0">
              <a:buNone/>
            </a:pPr>
            <a:endParaRPr lang="en-US" dirty="0"/>
          </a:p>
          <a:p>
            <a:pPr marL="0" indent="0">
              <a:buNone/>
            </a:pPr>
            <a:r>
              <a:rPr lang="en-GB" sz="1800" dirty="0"/>
              <a:t>Learning Intention: I am learning to create an eye-catching design. </a:t>
            </a:r>
            <a:endParaRPr lang="en-US" sz="1800" dirty="0"/>
          </a:p>
          <a:p>
            <a:pPr marL="0" indent="0">
              <a:buNone/>
            </a:pPr>
            <a:r>
              <a:rPr lang="en-GB" sz="1800" dirty="0"/>
              <a:t>Success Criteria:</a:t>
            </a:r>
            <a:endParaRPr lang="en-US" sz="1800" dirty="0"/>
          </a:p>
          <a:p>
            <a:r>
              <a:rPr lang="en-GB" sz="1800" dirty="0"/>
              <a:t>I can create a front cover.</a:t>
            </a:r>
            <a:endParaRPr lang="en-US" sz="1800" dirty="0"/>
          </a:p>
          <a:p>
            <a:r>
              <a:rPr lang="en-GB" sz="1800" dirty="0"/>
              <a:t>I can include: my name and age.</a:t>
            </a:r>
            <a:endParaRPr lang="en-US" sz="1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72951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AF9625-EC3A-4464-B34D-5901CD45D57B}"/>
              </a:ext>
            </a:extLst>
          </p:cNvPr>
          <p:cNvSpPr>
            <a:spLocks noGrp="1"/>
          </p:cNvSpPr>
          <p:nvPr>
            <p:ph idx="1"/>
          </p:nvPr>
        </p:nvSpPr>
        <p:spPr>
          <a:xfrm>
            <a:off x="587679" y="422709"/>
            <a:ext cx="10515600" cy="6241137"/>
          </a:xfrm>
        </p:spPr>
        <p:txBody>
          <a:bodyPr>
            <a:normAutofit/>
          </a:bodyPr>
          <a:lstStyle/>
          <a:p>
            <a:pPr marL="0" indent="0">
              <a:buNone/>
            </a:pPr>
            <a:r>
              <a:rPr lang="en-US" sz="6600" dirty="0"/>
              <a:t>Elsa </a:t>
            </a:r>
          </a:p>
          <a:p>
            <a:pPr marL="0" indent="0">
              <a:buNone/>
            </a:pPr>
            <a:r>
              <a:rPr lang="en-US" sz="6600" dirty="0"/>
              <a:t>Chip </a:t>
            </a:r>
          </a:p>
          <a:p>
            <a:pPr marL="0" indent="0">
              <a:buNone/>
            </a:pPr>
            <a:r>
              <a:rPr lang="en-US" sz="6600" dirty="0"/>
              <a:t>Goofy </a:t>
            </a:r>
          </a:p>
          <a:p>
            <a:pPr marL="0" indent="0">
              <a:buNone/>
            </a:pPr>
            <a:r>
              <a:rPr lang="en-US" sz="6600" dirty="0"/>
              <a:t>Simba </a:t>
            </a:r>
          </a:p>
          <a:p>
            <a:pPr marL="0" indent="0">
              <a:buNone/>
            </a:pPr>
            <a:r>
              <a:rPr lang="en-US" sz="6600" dirty="0"/>
              <a:t>Baloo </a:t>
            </a:r>
          </a:p>
          <a:p>
            <a:pPr marL="0" indent="0">
              <a:buNone/>
            </a:pPr>
            <a:r>
              <a:rPr lang="en-US" sz="6600" dirty="0"/>
              <a:t>Buzz </a:t>
            </a:r>
          </a:p>
          <a:p>
            <a:pPr marL="0" indent="0">
              <a:buNone/>
            </a:pPr>
            <a:endParaRPr lang="en-US" dirty="0"/>
          </a:p>
        </p:txBody>
      </p:sp>
      <p:pic>
        <p:nvPicPr>
          <p:cNvPr id="4" name="Picture 12" descr="Baloo Bear | Disney Character | A Complete Guide">
            <a:extLst>
              <a:ext uri="{FF2B5EF4-FFF2-40B4-BE49-F238E27FC236}">
                <a16:creationId xmlns:a16="http://schemas.microsoft.com/office/drawing/2014/main" id="{1BF10006-AD5C-488E-93F2-253BA020D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5529" y="31420"/>
            <a:ext cx="903732" cy="9037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Simba/Gallery | Disney Wiki | Fandom">
            <a:extLst>
              <a:ext uri="{FF2B5EF4-FFF2-40B4-BE49-F238E27FC236}">
                <a16:creationId xmlns:a16="http://schemas.microsoft.com/office/drawing/2014/main" id="{84E893BD-DCC2-4391-86F4-799F72BD7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29" y="4426520"/>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We would like you to take a look at our gratis specimen on the ...">
            <a:extLst>
              <a:ext uri="{FF2B5EF4-FFF2-40B4-BE49-F238E27FC236}">
                <a16:creationId xmlns:a16="http://schemas.microsoft.com/office/drawing/2014/main" id="{A7002EAC-E033-40DE-821B-0552B3BE4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40" y="3303309"/>
            <a:ext cx="772921" cy="11657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IP 'N' DALE (с изображениями) | Мультипликационные иллютрации ...">
            <a:extLst>
              <a:ext uri="{FF2B5EF4-FFF2-40B4-BE49-F238E27FC236}">
                <a16:creationId xmlns:a16="http://schemas.microsoft.com/office/drawing/2014/main" id="{1261554E-DCB0-4EA9-B753-4E5751FD54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5663" y="5511452"/>
            <a:ext cx="968778" cy="13151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lsa | Disney Frozen">
            <a:extLst>
              <a:ext uri="{FF2B5EF4-FFF2-40B4-BE49-F238E27FC236}">
                <a16:creationId xmlns:a16="http://schemas.microsoft.com/office/drawing/2014/main" id="{FE09CA6E-CA75-4FE6-8874-2A276DA4F2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9457" y="2144275"/>
            <a:ext cx="1159034" cy="1159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uzz Lightyear | Disney Wiki | Fandom">
            <a:extLst>
              <a:ext uri="{FF2B5EF4-FFF2-40B4-BE49-F238E27FC236}">
                <a16:creationId xmlns:a16="http://schemas.microsoft.com/office/drawing/2014/main" id="{9FB95708-0474-43A7-8FBC-7042E17D50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3829" y="982889"/>
            <a:ext cx="1156693" cy="111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58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a:xfrm>
            <a:off x="211898" y="302935"/>
            <a:ext cx="10515600" cy="6321702"/>
          </a:xfrm>
        </p:spPr>
        <p:txBody>
          <a:bodyPr>
            <a:normAutofit fontScale="92500" lnSpcReduction="10000"/>
          </a:bodyPr>
          <a:lstStyle/>
          <a:p>
            <a:pPr marL="0" indent="0">
              <a:buNone/>
            </a:pPr>
            <a:r>
              <a:rPr lang="en-US" dirty="0"/>
              <a:t>Match the phrases to the correct pictures.</a:t>
            </a:r>
          </a:p>
          <a:p>
            <a:pPr marL="0" indent="0">
              <a:buNone/>
            </a:pPr>
            <a:endParaRPr lang="en-US" dirty="0"/>
          </a:p>
          <a:p>
            <a:pPr marL="0" indent="0">
              <a:buNone/>
            </a:pPr>
            <a:r>
              <a:rPr lang="en-US" sz="4000" dirty="0"/>
              <a:t>Two ducks in a boat.</a:t>
            </a:r>
          </a:p>
          <a:p>
            <a:pPr marL="0" indent="0">
              <a:buNone/>
            </a:pPr>
            <a:endParaRPr lang="en-US" sz="4000" dirty="0"/>
          </a:p>
          <a:p>
            <a:pPr marL="0" indent="0">
              <a:buNone/>
            </a:pPr>
            <a:r>
              <a:rPr lang="en-US" sz="4000" dirty="0"/>
              <a:t>A mouse and his house.</a:t>
            </a:r>
          </a:p>
          <a:p>
            <a:pPr marL="0" indent="0">
              <a:buNone/>
            </a:pPr>
            <a:endParaRPr lang="en-US" sz="4000" dirty="0"/>
          </a:p>
          <a:p>
            <a:pPr marL="0" indent="0">
              <a:buNone/>
            </a:pPr>
            <a:r>
              <a:rPr lang="en-US" sz="4000" dirty="0"/>
              <a:t>There is a rat in a hat.</a:t>
            </a:r>
          </a:p>
          <a:p>
            <a:pPr marL="0" indent="0">
              <a:buNone/>
            </a:pPr>
            <a:endParaRPr lang="en-US" sz="4000" dirty="0"/>
          </a:p>
          <a:p>
            <a:pPr marL="0" indent="0">
              <a:buNone/>
            </a:pPr>
            <a:r>
              <a:rPr lang="en-US" sz="4000" dirty="0"/>
              <a:t>Stitch is sad.</a:t>
            </a:r>
          </a:p>
          <a:p>
            <a:pPr marL="0" indent="0">
              <a:buNone/>
            </a:pPr>
            <a:endParaRPr lang="en-US" sz="4000" dirty="0"/>
          </a:p>
          <a:p>
            <a:pPr marL="0" indent="0">
              <a:buNone/>
            </a:pPr>
            <a:r>
              <a:rPr lang="en-US" sz="4000" dirty="0"/>
              <a:t>The fish are in bags.</a:t>
            </a:r>
          </a:p>
          <a:p>
            <a:pPr marL="0" indent="0">
              <a:buNone/>
            </a:pPr>
            <a:endParaRPr lang="en-US" dirty="0"/>
          </a:p>
          <a:p>
            <a:pPr marL="0" indent="0">
              <a:buNone/>
            </a:pPr>
            <a:endParaRPr lang="en-US" dirty="0"/>
          </a:p>
        </p:txBody>
      </p:sp>
      <p:pic>
        <p:nvPicPr>
          <p:cNvPr id="2062" name="Picture 14" descr="Lilo &amp; Stitch - Stitch is waiting for his family [HD] - YouTube">
            <a:extLst>
              <a:ext uri="{FF2B5EF4-FFF2-40B4-BE49-F238E27FC236}">
                <a16:creationId xmlns:a16="http://schemas.microsoft.com/office/drawing/2014/main" id="{9F551EE4-6A82-45D1-925E-CC4380F5C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1764" y="5736995"/>
            <a:ext cx="1867208" cy="104563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at happened to the 'Finding Nemo' Tank Gang?">
            <a:extLst>
              <a:ext uri="{FF2B5EF4-FFF2-40B4-BE49-F238E27FC236}">
                <a16:creationId xmlns:a16="http://schemas.microsoft.com/office/drawing/2014/main" id="{18A58232-8620-41C5-9BC0-B658DB741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785" y="75369"/>
            <a:ext cx="2315778" cy="130891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daisy and donald in boat">
            <a:extLst>
              <a:ext uri="{FF2B5EF4-FFF2-40B4-BE49-F238E27FC236}">
                <a16:creationId xmlns:a16="http://schemas.microsoft.com/office/drawing/2014/main" id="{4A9AD63C-15B6-4AC2-AF30-65F341F3E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2851" y="2760673"/>
            <a:ext cx="1430698" cy="160336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Mickey Mouse House | CARTOON">
            <a:extLst>
              <a:ext uri="{FF2B5EF4-FFF2-40B4-BE49-F238E27FC236}">
                <a16:creationId xmlns:a16="http://schemas.microsoft.com/office/drawing/2014/main" id="{2F0F1149-6FD3-430E-9CC7-53E37576AD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186" y="4527574"/>
            <a:ext cx="1496363" cy="112082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Remy | Disney Wiki | Fandom">
            <a:extLst>
              <a:ext uri="{FF2B5EF4-FFF2-40B4-BE49-F238E27FC236}">
                <a16:creationId xmlns:a16="http://schemas.microsoft.com/office/drawing/2014/main" id="{B617A363-8D94-40EC-8E3C-3FD34A2A5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1281" y="1451755"/>
            <a:ext cx="1048177" cy="130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84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6925-674F-4065-BF4D-2067F9676E78}"/>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76EB1D26-4F43-492A-BE67-5C5DA8CA7A1A}"/>
              </a:ext>
            </a:extLst>
          </p:cNvPr>
          <p:cNvSpPr>
            <a:spLocks noGrp="1"/>
          </p:cNvSpPr>
          <p:nvPr>
            <p:ph idx="1"/>
          </p:nvPr>
        </p:nvSpPr>
        <p:spPr>
          <a:xfrm>
            <a:off x="152399" y="1825625"/>
            <a:ext cx="11778343" cy="4667250"/>
          </a:xfrm>
        </p:spPr>
        <p:txBody>
          <a:bodyPr>
            <a:normAutofit fontScale="77500" lnSpcReduction="20000"/>
          </a:bodyPr>
          <a:lstStyle/>
          <a:p>
            <a:pPr marL="0" indent="0">
              <a:buNone/>
            </a:pPr>
            <a:r>
              <a:rPr lang="en-US" dirty="0"/>
              <a:t>Task: We’re Flying Through the Air! Enjoy the Aladdin ride, where you fly through the sky on a magic carpet! </a:t>
            </a:r>
          </a:p>
          <a:p>
            <a:pPr marL="0" indent="0">
              <a:buNone/>
            </a:pPr>
            <a:r>
              <a:rPr lang="en-US" dirty="0"/>
              <a:t>P1: Can you draw pictures/make a list of things that can fly? Challenge: Write a sentence to tell me where you would fly to if you had a magic carpet. </a:t>
            </a:r>
          </a:p>
          <a:p>
            <a:pPr marL="0" indent="0">
              <a:buNone/>
            </a:pPr>
            <a:r>
              <a:rPr lang="en-US" dirty="0"/>
              <a:t>P2/3: Where would you fly to on a magic carpet and why? Describe the setting using your most descriptive words! What would you see, hear, smell, touch and taste in the setting?</a:t>
            </a:r>
          </a:p>
          <a:p>
            <a:pPr marL="0" indent="0">
              <a:buNone/>
            </a:pPr>
            <a:r>
              <a:rPr lang="en-US" dirty="0">
                <a:hlinkClick r:id="rId2"/>
              </a:rPr>
              <a:t>https://www.youtube.com/watch?v=fcbWb1FkSC0</a:t>
            </a:r>
            <a:endParaRPr lang="en-US" dirty="0"/>
          </a:p>
          <a:p>
            <a:pPr marL="0" indent="0">
              <a:buNone/>
            </a:pPr>
            <a:endParaRPr lang="en-US" dirty="0"/>
          </a:p>
          <a:p>
            <a:pPr marL="0" indent="0">
              <a:buNone/>
            </a:pPr>
            <a:r>
              <a:rPr lang="en-GB" sz="2300" dirty="0"/>
              <a:t>Learning Intention: </a:t>
            </a:r>
          </a:p>
          <a:p>
            <a:pPr marL="0" indent="0">
              <a:buNone/>
            </a:pPr>
            <a:r>
              <a:rPr lang="en-GB" sz="2300" b="1" dirty="0"/>
              <a:t>P1:</a:t>
            </a:r>
            <a:r>
              <a:rPr lang="en-GB" sz="2300" dirty="0"/>
              <a:t> I am learning to write words. </a:t>
            </a:r>
            <a:endParaRPr lang="en-US" sz="2300" dirty="0"/>
          </a:p>
          <a:p>
            <a:pPr marL="0" indent="0">
              <a:buNone/>
            </a:pPr>
            <a:r>
              <a:rPr lang="en-GB" sz="2300" b="1" dirty="0"/>
              <a:t>P2/3:</a:t>
            </a:r>
            <a:r>
              <a:rPr lang="en-GB" sz="2300" dirty="0"/>
              <a:t> I am learning to describe a setting.</a:t>
            </a:r>
          </a:p>
          <a:p>
            <a:pPr marL="0" indent="0">
              <a:buNone/>
            </a:pPr>
            <a:r>
              <a:rPr lang="en-GB" sz="2300" dirty="0"/>
              <a:t>Success Criteria: </a:t>
            </a:r>
            <a:endParaRPr lang="en-US" sz="2300" dirty="0"/>
          </a:p>
          <a:p>
            <a:pPr marL="0" indent="0">
              <a:buNone/>
            </a:pPr>
            <a:r>
              <a:rPr lang="en-GB" sz="2300" b="1" dirty="0"/>
              <a:t>P1:</a:t>
            </a:r>
            <a:r>
              <a:rPr lang="en-GB" sz="2300" dirty="0"/>
              <a:t> I can sound out words. I can form letters correctly. </a:t>
            </a:r>
            <a:endParaRPr lang="en-US" sz="2300" dirty="0"/>
          </a:p>
          <a:p>
            <a:pPr marL="0" indent="0">
              <a:buNone/>
            </a:pPr>
            <a:r>
              <a:rPr lang="en-GB" sz="2300" b="1" dirty="0"/>
              <a:t>P2/3:</a:t>
            </a:r>
            <a:r>
              <a:rPr lang="en-GB" sz="2300" dirty="0"/>
              <a:t> I can use descriptive words. I can describe a setting to the reader.</a:t>
            </a:r>
            <a:endParaRPr lang="en-US" sz="2300" dirty="0"/>
          </a:p>
        </p:txBody>
      </p:sp>
    </p:spTree>
    <p:extLst>
      <p:ext uri="{BB962C8B-B14F-4D97-AF65-F5344CB8AC3E}">
        <p14:creationId xmlns:p14="http://schemas.microsoft.com/office/powerpoint/2010/main" val="1118034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23F7-3F6F-4774-AA84-01A858BFA663}"/>
              </a:ext>
            </a:extLst>
          </p:cNvPr>
          <p:cNvSpPr>
            <a:spLocks noGrp="1"/>
          </p:cNvSpPr>
          <p:nvPr>
            <p:ph type="title"/>
          </p:nvPr>
        </p:nvSpPr>
        <p:spPr>
          <a:xfrm>
            <a:off x="575152" y="85724"/>
            <a:ext cx="10515600" cy="574327"/>
          </a:xfrm>
        </p:spPr>
        <p:txBody>
          <a:bodyPr>
            <a:noAutofit/>
          </a:bodyPr>
          <a:lstStyle/>
          <a:p>
            <a:pPr algn="ctr"/>
            <a:r>
              <a:rPr lang="en-US" sz="3600" dirty="0"/>
              <a:t>Numeracy: Primary 1</a:t>
            </a:r>
          </a:p>
        </p:txBody>
      </p:sp>
      <p:sp>
        <p:nvSpPr>
          <p:cNvPr id="3" name="Content Placeholder 2">
            <a:extLst>
              <a:ext uri="{FF2B5EF4-FFF2-40B4-BE49-F238E27FC236}">
                <a16:creationId xmlns:a16="http://schemas.microsoft.com/office/drawing/2014/main" id="{A000403D-A1DD-4D4A-A223-980FC824659C}"/>
              </a:ext>
            </a:extLst>
          </p:cNvPr>
          <p:cNvSpPr>
            <a:spLocks noGrp="1"/>
          </p:cNvSpPr>
          <p:nvPr>
            <p:ph idx="1"/>
          </p:nvPr>
        </p:nvSpPr>
        <p:spPr>
          <a:xfrm>
            <a:off x="656048" y="3298908"/>
            <a:ext cx="4360101" cy="574327"/>
          </a:xfrm>
        </p:spPr>
        <p:txBody>
          <a:bodyPr/>
          <a:lstStyle/>
          <a:p>
            <a:pPr marL="0" indent="0">
              <a:buNone/>
            </a:pPr>
            <a:r>
              <a:rPr lang="en-US" dirty="0"/>
              <a:t>The park opens at 9 o’clock.</a:t>
            </a:r>
          </a:p>
        </p:txBody>
      </p:sp>
      <p:sp>
        <p:nvSpPr>
          <p:cNvPr id="4" name="Content Placeholder 2">
            <a:extLst>
              <a:ext uri="{FF2B5EF4-FFF2-40B4-BE49-F238E27FC236}">
                <a16:creationId xmlns:a16="http://schemas.microsoft.com/office/drawing/2014/main" id="{891091A3-D058-401E-8B7E-8263C12AA609}"/>
              </a:ext>
            </a:extLst>
          </p:cNvPr>
          <p:cNvSpPr txBox="1">
            <a:spLocks/>
          </p:cNvSpPr>
          <p:nvPr/>
        </p:nvSpPr>
        <p:spPr>
          <a:xfrm>
            <a:off x="575152" y="6388396"/>
            <a:ext cx="5023982" cy="57432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visit Mickey’s house at 4 o’clock.</a:t>
            </a:r>
          </a:p>
          <a:p>
            <a:pPr marL="0" indent="0">
              <a:buFont typeface="Arial" panose="020B0604020202020204" pitchFamily="34" charset="0"/>
              <a:buNone/>
            </a:pPr>
            <a:endParaRPr lang="en-US" dirty="0"/>
          </a:p>
        </p:txBody>
      </p:sp>
      <p:sp>
        <p:nvSpPr>
          <p:cNvPr id="5" name="Content Placeholder 2">
            <a:extLst>
              <a:ext uri="{FF2B5EF4-FFF2-40B4-BE49-F238E27FC236}">
                <a16:creationId xmlns:a16="http://schemas.microsoft.com/office/drawing/2014/main" id="{57682E07-D08F-4BCA-909D-2B43B78AE7F3}"/>
              </a:ext>
            </a:extLst>
          </p:cNvPr>
          <p:cNvSpPr txBox="1">
            <a:spLocks/>
          </p:cNvSpPr>
          <p:nvPr/>
        </p:nvSpPr>
        <p:spPr>
          <a:xfrm>
            <a:off x="6341300" y="6388396"/>
            <a:ext cx="5157593" cy="57432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Challenge: The park closes at half past 8.</a:t>
            </a:r>
          </a:p>
        </p:txBody>
      </p:sp>
      <p:sp>
        <p:nvSpPr>
          <p:cNvPr id="6" name="Content Placeholder 2">
            <a:extLst>
              <a:ext uri="{FF2B5EF4-FFF2-40B4-BE49-F238E27FC236}">
                <a16:creationId xmlns:a16="http://schemas.microsoft.com/office/drawing/2014/main" id="{50840CCB-CD6A-4327-A1D7-86689BFABEB0}"/>
              </a:ext>
            </a:extLst>
          </p:cNvPr>
          <p:cNvSpPr txBox="1">
            <a:spLocks/>
          </p:cNvSpPr>
          <p:nvPr/>
        </p:nvSpPr>
        <p:spPr>
          <a:xfrm>
            <a:off x="6422640" y="3429000"/>
            <a:ext cx="5257800" cy="57432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go on the log flumes at 11 o’clock.</a:t>
            </a:r>
          </a:p>
          <a:p>
            <a:pPr marL="0" indent="0">
              <a:buFont typeface="Arial" panose="020B0604020202020204" pitchFamily="34" charset="0"/>
              <a:buNone/>
            </a:pPr>
            <a:endParaRPr lang="en-US" dirty="0"/>
          </a:p>
        </p:txBody>
      </p:sp>
      <p:pic>
        <p:nvPicPr>
          <p:cNvPr id="10" name="Picture 2" descr="Blank Clock Faces for Exercises | Clock face printable, Blank ...">
            <a:extLst>
              <a:ext uri="{FF2B5EF4-FFF2-40B4-BE49-F238E27FC236}">
                <a16:creationId xmlns:a16="http://schemas.microsoft.com/office/drawing/2014/main" id="{F2BD1A49-0F33-45EA-B32B-426097BA06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1252600" y="867645"/>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lank Clock Faces for Exercises | Clock face printable, Blank ...">
            <a:extLst>
              <a:ext uri="{FF2B5EF4-FFF2-40B4-BE49-F238E27FC236}">
                <a16:creationId xmlns:a16="http://schemas.microsoft.com/office/drawing/2014/main" id="{2C672B65-2222-47B7-A52F-C7BAF5C326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7832324" y="3915859"/>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lank Clock Faces for Exercises | Clock face printable, Blank ...">
            <a:extLst>
              <a:ext uri="{FF2B5EF4-FFF2-40B4-BE49-F238E27FC236}">
                <a16:creationId xmlns:a16="http://schemas.microsoft.com/office/drawing/2014/main" id="{B4941514-B669-4F03-A430-14900EB53C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7832324" y="941371"/>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lank Clock Faces for Exercises | Clock face printable, Blank ...">
            <a:extLst>
              <a:ext uri="{FF2B5EF4-FFF2-40B4-BE49-F238E27FC236}">
                <a16:creationId xmlns:a16="http://schemas.microsoft.com/office/drawing/2014/main" id="{40623111-9A60-418E-9061-A17AFD25A5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1270843" y="3915859"/>
            <a:ext cx="2438432" cy="2472537"/>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48C226C5-2380-48A0-A52C-481162FE7D6E}"/>
              </a:ext>
            </a:extLst>
          </p:cNvPr>
          <p:cNvSpPr txBox="1">
            <a:spLocks/>
          </p:cNvSpPr>
          <p:nvPr/>
        </p:nvSpPr>
        <p:spPr>
          <a:xfrm>
            <a:off x="3368977" y="852553"/>
            <a:ext cx="5257799" cy="5743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Draw the hour and minute hands to show the time.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27506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23F7-3F6F-4774-AA84-01A858BFA663}"/>
              </a:ext>
            </a:extLst>
          </p:cNvPr>
          <p:cNvSpPr>
            <a:spLocks noGrp="1"/>
          </p:cNvSpPr>
          <p:nvPr>
            <p:ph type="title"/>
          </p:nvPr>
        </p:nvSpPr>
        <p:spPr>
          <a:xfrm>
            <a:off x="575152" y="85724"/>
            <a:ext cx="10515600" cy="574327"/>
          </a:xfrm>
        </p:spPr>
        <p:txBody>
          <a:bodyPr>
            <a:noAutofit/>
          </a:bodyPr>
          <a:lstStyle/>
          <a:p>
            <a:pPr algn="ctr"/>
            <a:r>
              <a:rPr lang="en-US" sz="3600" dirty="0"/>
              <a:t>Numeracy: Primary 2/3</a:t>
            </a:r>
          </a:p>
        </p:txBody>
      </p:sp>
      <p:sp>
        <p:nvSpPr>
          <p:cNvPr id="3" name="Content Placeholder 2">
            <a:extLst>
              <a:ext uri="{FF2B5EF4-FFF2-40B4-BE49-F238E27FC236}">
                <a16:creationId xmlns:a16="http://schemas.microsoft.com/office/drawing/2014/main" id="{A000403D-A1DD-4D4A-A223-980FC824659C}"/>
              </a:ext>
            </a:extLst>
          </p:cNvPr>
          <p:cNvSpPr>
            <a:spLocks noGrp="1"/>
          </p:cNvSpPr>
          <p:nvPr>
            <p:ph idx="1"/>
          </p:nvPr>
        </p:nvSpPr>
        <p:spPr>
          <a:xfrm>
            <a:off x="656048" y="3298908"/>
            <a:ext cx="4360101" cy="574327"/>
          </a:xfrm>
        </p:spPr>
        <p:txBody>
          <a:bodyPr>
            <a:normAutofit fontScale="85000" lnSpcReduction="10000"/>
          </a:bodyPr>
          <a:lstStyle/>
          <a:p>
            <a:pPr marL="0" indent="0">
              <a:buNone/>
            </a:pPr>
            <a:r>
              <a:rPr lang="en-US" dirty="0"/>
              <a:t>The park opens at quarter past 9.</a:t>
            </a:r>
          </a:p>
        </p:txBody>
      </p:sp>
      <p:sp>
        <p:nvSpPr>
          <p:cNvPr id="4" name="Content Placeholder 2">
            <a:extLst>
              <a:ext uri="{FF2B5EF4-FFF2-40B4-BE49-F238E27FC236}">
                <a16:creationId xmlns:a16="http://schemas.microsoft.com/office/drawing/2014/main" id="{891091A3-D058-401E-8B7E-8263C12AA609}"/>
              </a:ext>
            </a:extLst>
          </p:cNvPr>
          <p:cNvSpPr txBox="1">
            <a:spLocks/>
          </p:cNvSpPr>
          <p:nvPr/>
        </p:nvSpPr>
        <p:spPr>
          <a:xfrm>
            <a:off x="575152" y="6388396"/>
            <a:ext cx="5023982" cy="57432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visit Mickey’s house at quarter to 3.</a:t>
            </a:r>
          </a:p>
          <a:p>
            <a:pPr marL="0" indent="0">
              <a:buFont typeface="Arial" panose="020B0604020202020204" pitchFamily="34" charset="0"/>
              <a:buNone/>
            </a:pPr>
            <a:endParaRPr lang="en-US" dirty="0"/>
          </a:p>
        </p:txBody>
      </p:sp>
      <p:sp>
        <p:nvSpPr>
          <p:cNvPr id="5" name="Content Placeholder 2">
            <a:extLst>
              <a:ext uri="{FF2B5EF4-FFF2-40B4-BE49-F238E27FC236}">
                <a16:creationId xmlns:a16="http://schemas.microsoft.com/office/drawing/2014/main" id="{57682E07-D08F-4BCA-909D-2B43B78AE7F3}"/>
              </a:ext>
            </a:extLst>
          </p:cNvPr>
          <p:cNvSpPr txBox="1">
            <a:spLocks/>
          </p:cNvSpPr>
          <p:nvPr/>
        </p:nvSpPr>
        <p:spPr>
          <a:xfrm>
            <a:off x="6341300" y="6388396"/>
            <a:ext cx="5157593" cy="57432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Challenge: The park closes at 25 past 8.</a:t>
            </a:r>
          </a:p>
        </p:txBody>
      </p:sp>
      <p:sp>
        <p:nvSpPr>
          <p:cNvPr id="6" name="Content Placeholder 2">
            <a:extLst>
              <a:ext uri="{FF2B5EF4-FFF2-40B4-BE49-F238E27FC236}">
                <a16:creationId xmlns:a16="http://schemas.microsoft.com/office/drawing/2014/main" id="{50840CCB-CD6A-4327-A1D7-86689BFABEB0}"/>
              </a:ext>
            </a:extLst>
          </p:cNvPr>
          <p:cNvSpPr txBox="1">
            <a:spLocks/>
          </p:cNvSpPr>
          <p:nvPr/>
        </p:nvSpPr>
        <p:spPr>
          <a:xfrm>
            <a:off x="6422640" y="3429000"/>
            <a:ext cx="5257800" cy="57432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go on the log flumes at half past 11.</a:t>
            </a:r>
          </a:p>
          <a:p>
            <a:pPr marL="0" indent="0">
              <a:buFont typeface="Arial" panose="020B0604020202020204" pitchFamily="34" charset="0"/>
              <a:buNone/>
            </a:pPr>
            <a:endParaRPr lang="en-US" dirty="0"/>
          </a:p>
        </p:txBody>
      </p:sp>
      <p:pic>
        <p:nvPicPr>
          <p:cNvPr id="10" name="Picture 2" descr="Blank Clock Faces for Exercises | Clock face printable, Blank ...">
            <a:extLst>
              <a:ext uri="{FF2B5EF4-FFF2-40B4-BE49-F238E27FC236}">
                <a16:creationId xmlns:a16="http://schemas.microsoft.com/office/drawing/2014/main" id="{F2BD1A49-0F33-45EA-B32B-426097BA06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1252600" y="867645"/>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lank Clock Faces for Exercises | Clock face printable, Blank ...">
            <a:extLst>
              <a:ext uri="{FF2B5EF4-FFF2-40B4-BE49-F238E27FC236}">
                <a16:creationId xmlns:a16="http://schemas.microsoft.com/office/drawing/2014/main" id="{2C672B65-2222-47B7-A52F-C7BAF5C326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7832324" y="3915859"/>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lank Clock Faces for Exercises | Clock face printable, Blank ...">
            <a:extLst>
              <a:ext uri="{FF2B5EF4-FFF2-40B4-BE49-F238E27FC236}">
                <a16:creationId xmlns:a16="http://schemas.microsoft.com/office/drawing/2014/main" id="{B4941514-B669-4F03-A430-14900EB53C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7832324" y="941371"/>
            <a:ext cx="2438432" cy="2472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lank Clock Faces for Exercises | Clock face printable, Blank ...">
            <a:extLst>
              <a:ext uri="{FF2B5EF4-FFF2-40B4-BE49-F238E27FC236}">
                <a16:creationId xmlns:a16="http://schemas.microsoft.com/office/drawing/2014/main" id="{40623111-9A60-418E-9061-A17AFD25A5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3" t="13319" r="5776" b="16466"/>
          <a:stretch/>
        </p:blipFill>
        <p:spPr bwMode="auto">
          <a:xfrm>
            <a:off x="1270843" y="3915859"/>
            <a:ext cx="2438432" cy="2472537"/>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48C226C5-2380-48A0-A52C-481162FE7D6E}"/>
              </a:ext>
            </a:extLst>
          </p:cNvPr>
          <p:cNvSpPr txBox="1">
            <a:spLocks/>
          </p:cNvSpPr>
          <p:nvPr/>
        </p:nvSpPr>
        <p:spPr>
          <a:xfrm>
            <a:off x="3368977" y="852553"/>
            <a:ext cx="5257799" cy="5743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Draw the hour and minute hands to show the time.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09713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t>IDL</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0" y="1825625"/>
            <a:ext cx="8469086" cy="4351338"/>
          </a:xfrm>
        </p:spPr>
        <p:txBody>
          <a:bodyPr>
            <a:normAutofit/>
          </a:bodyPr>
          <a:lstStyle/>
          <a:p>
            <a:pPr marL="0" indent="0">
              <a:buNone/>
            </a:pPr>
            <a:r>
              <a:rPr lang="en-US" dirty="0"/>
              <a:t>STEM </a:t>
            </a:r>
          </a:p>
          <a:p>
            <a:pPr marL="0" indent="0">
              <a:buNone/>
            </a:pPr>
            <a:r>
              <a:rPr lang="en-US" dirty="0"/>
              <a:t>Look at the picture of Cinderella’s castle. Can you create your own castle using materials of your choice? You could use sticks, blocks, or anything else that you wish. Be as creative as you can!</a:t>
            </a:r>
          </a:p>
          <a:p>
            <a:pPr marL="0" indent="0">
              <a:buNone/>
            </a:pPr>
            <a:endParaRPr lang="en-US" dirty="0"/>
          </a:p>
          <a:p>
            <a:pPr marL="0" indent="0">
              <a:buNone/>
            </a:pPr>
            <a:r>
              <a:rPr lang="en-US" sz="2000" dirty="0"/>
              <a:t>L</a:t>
            </a:r>
            <a:r>
              <a:rPr lang="en-GB" sz="2000" dirty="0"/>
              <a:t>earning Intention: I am learning to build a design.</a:t>
            </a:r>
          </a:p>
          <a:p>
            <a:pPr marL="0" indent="0">
              <a:buNone/>
            </a:pPr>
            <a:r>
              <a:rPr lang="en-GB" sz="2000" dirty="0"/>
              <a:t>SC:  I can select materials that will work for my design. I can create an interesting design.</a:t>
            </a:r>
            <a:r>
              <a:rPr lang="en-US" sz="2000" dirty="0"/>
              <a:t> </a:t>
            </a:r>
            <a:r>
              <a:rPr lang="en-GB" sz="2000" dirty="0"/>
              <a:t>My design is stable and stays up.</a:t>
            </a:r>
            <a:endParaRPr lang="en-US" sz="2000" dirty="0"/>
          </a:p>
        </p:txBody>
      </p:sp>
      <p:pic>
        <p:nvPicPr>
          <p:cNvPr id="7170" name="Picture 2" descr="Cinderella Castle - Wikipedia">
            <a:extLst>
              <a:ext uri="{FF2B5EF4-FFF2-40B4-BE49-F238E27FC236}">
                <a16:creationId xmlns:a16="http://schemas.microsoft.com/office/drawing/2014/main" id="{B4FD73CD-DCBF-4301-8C59-54B6847FD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439" y="175365"/>
            <a:ext cx="3228056" cy="458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651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BCAF-6BC3-4D0B-B422-F922C4D3CD80}"/>
              </a:ext>
            </a:extLst>
          </p:cNvPr>
          <p:cNvSpPr>
            <a:spLocks noGrp="1"/>
          </p:cNvSpPr>
          <p:nvPr>
            <p:ph type="title"/>
          </p:nvPr>
        </p:nvSpPr>
        <p:spPr/>
        <p:txBody>
          <a:bodyPr/>
          <a:lstStyle/>
          <a:p>
            <a:r>
              <a:rPr lang="en-US" dirty="0"/>
              <a:t>HWB</a:t>
            </a:r>
          </a:p>
        </p:txBody>
      </p:sp>
      <p:sp>
        <p:nvSpPr>
          <p:cNvPr id="3" name="Content Placeholder 2">
            <a:extLst>
              <a:ext uri="{FF2B5EF4-FFF2-40B4-BE49-F238E27FC236}">
                <a16:creationId xmlns:a16="http://schemas.microsoft.com/office/drawing/2014/main" id="{44CAEA05-37F9-4FF1-A898-7444D982E1FF}"/>
              </a:ext>
            </a:extLst>
          </p:cNvPr>
          <p:cNvSpPr>
            <a:spLocks noGrp="1"/>
          </p:cNvSpPr>
          <p:nvPr>
            <p:ph idx="1"/>
          </p:nvPr>
        </p:nvSpPr>
        <p:spPr>
          <a:xfrm>
            <a:off x="261258" y="1825625"/>
            <a:ext cx="7600338" cy="4351338"/>
          </a:xfrm>
        </p:spPr>
        <p:txBody>
          <a:bodyPr>
            <a:normAutofit/>
          </a:bodyPr>
          <a:lstStyle/>
          <a:p>
            <a:pPr marL="0" indent="0">
              <a:buNone/>
            </a:pPr>
            <a:r>
              <a:rPr lang="en-US" dirty="0"/>
              <a:t>Eeyore is known for being sad sometimes. What could you do when you are feeling sad to make yourself feel a bit better?</a:t>
            </a:r>
          </a:p>
          <a:p>
            <a:pPr marL="0" indent="0">
              <a:buNone/>
            </a:pPr>
            <a:r>
              <a:rPr lang="en-US" dirty="0"/>
              <a:t>Extension: How could you help a friend who was feeling sad?</a:t>
            </a:r>
          </a:p>
          <a:p>
            <a:pPr marL="0" indent="0">
              <a:buNone/>
            </a:pPr>
            <a:endParaRPr lang="en-US" dirty="0"/>
          </a:p>
          <a:p>
            <a:pPr marL="0" indent="0">
              <a:buNone/>
            </a:pPr>
            <a:r>
              <a:rPr lang="en-GB" sz="1900" dirty="0"/>
              <a:t>Learning Intention: I am learning to identify and manage my emotions.</a:t>
            </a:r>
          </a:p>
          <a:p>
            <a:pPr marL="0" indent="0">
              <a:buNone/>
            </a:pPr>
            <a:r>
              <a:rPr lang="en-GB" sz="1900" dirty="0"/>
              <a:t>Success Criteria: </a:t>
            </a:r>
            <a:endParaRPr lang="en-US" sz="1900" dirty="0"/>
          </a:p>
          <a:p>
            <a:r>
              <a:rPr lang="en-GB" sz="1900" dirty="0"/>
              <a:t>I can explain ways that I could try to cheer myself up when I am sad.</a:t>
            </a:r>
            <a:endParaRPr lang="en-US" sz="1900" dirty="0"/>
          </a:p>
          <a:p>
            <a:r>
              <a:rPr lang="en-GB" sz="1900" dirty="0"/>
              <a:t>I can think about how to help others too.</a:t>
            </a:r>
            <a:endParaRPr lang="en-US" sz="1900" dirty="0"/>
          </a:p>
        </p:txBody>
      </p:sp>
      <p:pic>
        <p:nvPicPr>
          <p:cNvPr id="6146" name="Picture 2" descr="The Subtle Bravery of Eeyore in WINNIE-THE-POOH - Nerdist">
            <a:extLst>
              <a:ext uri="{FF2B5EF4-FFF2-40B4-BE49-F238E27FC236}">
                <a16:creationId xmlns:a16="http://schemas.microsoft.com/office/drawing/2014/main" id="{A23A6421-1AC4-4A9F-9552-3091B7878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595" y="3682652"/>
            <a:ext cx="3751793" cy="281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575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lstStyle/>
          <a:p>
            <a:r>
              <a:rPr lang="en-US" dirty="0"/>
              <a:t>Day 5</a:t>
            </a:r>
          </a:p>
        </p:txBody>
      </p:sp>
      <p:sp>
        <p:nvSpPr>
          <p:cNvPr id="3" name="Content Placeholder 2">
            <a:extLst>
              <a:ext uri="{FF2B5EF4-FFF2-40B4-BE49-F238E27FC236}">
                <a16:creationId xmlns:a16="http://schemas.microsoft.com/office/drawing/2014/main" id="{78F35963-9BBD-4EF2-B337-333238BF509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57744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t>IDL</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0" y="1436915"/>
            <a:ext cx="6713952" cy="5055960"/>
          </a:xfrm>
        </p:spPr>
        <p:txBody>
          <a:bodyPr>
            <a:normAutofit fontScale="85000" lnSpcReduction="10000"/>
          </a:bodyPr>
          <a:lstStyle/>
          <a:p>
            <a:pPr marL="0" indent="0">
              <a:buNone/>
            </a:pPr>
            <a:r>
              <a:rPr lang="en-US" sz="2400" dirty="0"/>
              <a:t>Look at this picture from the movie ‘Moana’. </a:t>
            </a:r>
          </a:p>
          <a:p>
            <a:pPr marL="0" indent="0">
              <a:buNone/>
            </a:pPr>
            <a:r>
              <a:rPr lang="en-US" sz="2400" dirty="0"/>
              <a:t>Only 1 in 1000 turtles live to be adults, they need our help! </a:t>
            </a:r>
          </a:p>
          <a:p>
            <a:pPr marL="0" indent="0">
              <a:buNone/>
            </a:pPr>
            <a:r>
              <a:rPr lang="en-US" sz="2400" dirty="0"/>
              <a:t>Can you help the baby turtle to get to the sea by pointing out all of the obstacles. </a:t>
            </a:r>
          </a:p>
          <a:p>
            <a:pPr marL="0" indent="0">
              <a:buNone/>
            </a:pPr>
            <a:r>
              <a:rPr lang="en-US" sz="2400" dirty="0"/>
              <a:t>What do humans need to do when they are on the beach to keep turtles safe?</a:t>
            </a:r>
          </a:p>
          <a:p>
            <a:pPr marL="0" indent="0">
              <a:buNone/>
            </a:pPr>
            <a:endParaRPr lang="en-US" sz="2400" dirty="0"/>
          </a:p>
          <a:p>
            <a:pPr marL="0" indent="0">
              <a:buNone/>
            </a:pPr>
            <a:r>
              <a:rPr lang="en-US" sz="2400" dirty="0"/>
              <a:t>P2/3: Can you make a leaflet or poster to tell beach-goers how they can protect the environment?</a:t>
            </a:r>
          </a:p>
          <a:p>
            <a:pPr marL="0" indent="0">
              <a:buNone/>
            </a:pPr>
            <a:endParaRPr lang="en-US" sz="2400" dirty="0"/>
          </a:p>
          <a:p>
            <a:pPr marL="0" indent="0">
              <a:buNone/>
            </a:pPr>
            <a:r>
              <a:rPr lang="en-GB" sz="2000" dirty="0"/>
              <a:t>Learning Intention: I am learning to care for the planet and its animals.</a:t>
            </a:r>
          </a:p>
          <a:p>
            <a:pPr marL="0" indent="0">
              <a:buNone/>
            </a:pPr>
            <a:r>
              <a:rPr lang="en-GB" sz="2000" dirty="0"/>
              <a:t>Success Criteria: </a:t>
            </a:r>
            <a:endParaRPr lang="en-US" sz="2000" dirty="0"/>
          </a:p>
          <a:p>
            <a:r>
              <a:rPr lang="en-GB" sz="2000" dirty="0"/>
              <a:t>I can identify risks to the turtles.</a:t>
            </a:r>
            <a:endParaRPr lang="en-US" sz="2000" dirty="0"/>
          </a:p>
          <a:p>
            <a:r>
              <a:rPr lang="en-GB" sz="2000" dirty="0"/>
              <a:t>I can explain what we can do to look after the turtles/planet.</a:t>
            </a:r>
            <a:endParaRPr lang="en-US" sz="2000" dirty="0"/>
          </a:p>
          <a:p>
            <a:r>
              <a:rPr lang="en-GB" sz="2000" dirty="0"/>
              <a:t>I can present my ideas clearly through a recording or poster/leaflet.</a:t>
            </a:r>
            <a:endParaRPr lang="en-US" sz="1700" dirty="0"/>
          </a:p>
        </p:txBody>
      </p:sp>
      <p:pic>
        <p:nvPicPr>
          <p:cNvPr id="4" name="Picture 3">
            <a:extLst>
              <a:ext uri="{FF2B5EF4-FFF2-40B4-BE49-F238E27FC236}">
                <a16:creationId xmlns:a16="http://schemas.microsoft.com/office/drawing/2014/main" id="{C89495A5-80DE-48A6-9BDD-0B2DB5078154}"/>
              </a:ext>
            </a:extLst>
          </p:cNvPr>
          <p:cNvPicPr>
            <a:picLocks noChangeAspect="1"/>
          </p:cNvPicPr>
          <p:nvPr/>
        </p:nvPicPr>
        <p:blipFill rotWithShape="1">
          <a:blip r:embed="rId2"/>
          <a:srcRect l="30692" t="13315" r="31808" b="-24"/>
          <a:stretch/>
        </p:blipFill>
        <p:spPr>
          <a:xfrm>
            <a:off x="6713952" y="90814"/>
            <a:ext cx="5135670" cy="6676371"/>
          </a:xfrm>
          <a:prstGeom prst="rect">
            <a:avLst/>
          </a:prstGeom>
        </p:spPr>
      </p:pic>
    </p:spTree>
    <p:extLst>
      <p:ext uri="{BB962C8B-B14F-4D97-AF65-F5344CB8AC3E}">
        <p14:creationId xmlns:p14="http://schemas.microsoft.com/office/powerpoint/2010/main" val="3660334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FFF2-4D15-4609-92A3-B040B4A9B1C7}"/>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a:xfrm>
            <a:off x="174171" y="1825625"/>
            <a:ext cx="12017829" cy="4667250"/>
          </a:xfrm>
        </p:spPr>
        <p:txBody>
          <a:bodyPr>
            <a:normAutofit fontScale="85000" lnSpcReduction="20000"/>
          </a:bodyPr>
          <a:lstStyle/>
          <a:p>
            <a:pPr marL="0" indent="0">
              <a:buNone/>
            </a:pPr>
            <a:r>
              <a:rPr lang="en-US" dirty="0"/>
              <a:t>Watch the clip from ‘Moana’ and answer the </a:t>
            </a:r>
            <a:r>
              <a:rPr lang="en-US" dirty="0" err="1"/>
              <a:t>questions:</a:t>
            </a:r>
            <a:r>
              <a:rPr lang="en-US" dirty="0" err="1">
                <a:hlinkClick r:id="rId2"/>
              </a:rPr>
              <a:t>https</a:t>
            </a:r>
            <a:r>
              <a:rPr lang="en-US" dirty="0">
                <a:hlinkClick r:id="rId2"/>
              </a:rPr>
              <a:t>://www.youtube.com/watch?v=KGqBfyQFG_g</a:t>
            </a:r>
            <a:endParaRPr lang="en-US" dirty="0"/>
          </a:p>
          <a:p>
            <a:pPr marL="0" indent="0">
              <a:buNone/>
            </a:pPr>
            <a:r>
              <a:rPr lang="en-US" dirty="0"/>
              <a:t>What did Moana find on the beach?</a:t>
            </a:r>
          </a:p>
          <a:p>
            <a:pPr marL="0" indent="0">
              <a:buNone/>
            </a:pPr>
            <a:r>
              <a:rPr lang="en-US" dirty="0"/>
              <a:t>Where did the turtle go?</a:t>
            </a:r>
          </a:p>
          <a:p>
            <a:pPr marL="0" indent="0">
              <a:buNone/>
            </a:pPr>
            <a:r>
              <a:rPr lang="en-US" dirty="0"/>
              <a:t>Why did Moana want to go back to the beach?</a:t>
            </a:r>
          </a:p>
          <a:p>
            <a:pPr marL="0" indent="0">
              <a:buNone/>
            </a:pPr>
            <a:r>
              <a:rPr lang="en-US" b="1" dirty="0"/>
              <a:t>P2/3:</a:t>
            </a:r>
            <a:r>
              <a:rPr lang="en-US" dirty="0"/>
              <a:t> Make sure you write your answers in sentences. You could think of a question to ask somebody else, to check that they were watching carefully!</a:t>
            </a:r>
          </a:p>
          <a:p>
            <a:pPr marL="0" indent="0">
              <a:buNone/>
            </a:pPr>
            <a:endParaRPr lang="en-US" dirty="0"/>
          </a:p>
          <a:p>
            <a:pPr marL="0" indent="0">
              <a:buNone/>
            </a:pPr>
            <a:r>
              <a:rPr lang="en-GB" sz="2100" dirty="0"/>
              <a:t>Learning Intention: I am learning to answer questions about what I have seen/heard.</a:t>
            </a:r>
          </a:p>
          <a:p>
            <a:pPr marL="0" indent="0">
              <a:buNone/>
            </a:pPr>
            <a:r>
              <a:rPr lang="en-GB" sz="2100" dirty="0"/>
              <a:t>Success Criteria:</a:t>
            </a:r>
            <a:endParaRPr lang="en-US" sz="2100" dirty="0"/>
          </a:p>
          <a:p>
            <a:r>
              <a:rPr lang="en-GB" sz="2100" dirty="0"/>
              <a:t>I can watch and think carefully about what is happening in the clip.</a:t>
            </a:r>
            <a:endParaRPr lang="en-US" sz="2100" dirty="0"/>
          </a:p>
          <a:p>
            <a:r>
              <a:rPr lang="en-GB" sz="2100" dirty="0"/>
              <a:t>I can answer questions about what I have seen. </a:t>
            </a:r>
            <a:endParaRPr lang="en-US" sz="2100" dirty="0"/>
          </a:p>
          <a:p>
            <a:pPr marL="0" indent="0">
              <a:buNone/>
            </a:pPr>
            <a:r>
              <a:rPr lang="en-GB" sz="2100" b="1" dirty="0"/>
              <a:t>P2/3:</a:t>
            </a:r>
            <a:r>
              <a:rPr lang="en-GB" sz="2100" dirty="0"/>
              <a:t> I can create my own questions.</a:t>
            </a:r>
            <a:endParaRPr lang="en-US" sz="2100" dirty="0"/>
          </a:p>
        </p:txBody>
      </p:sp>
    </p:spTree>
    <p:extLst>
      <p:ext uri="{BB962C8B-B14F-4D97-AF65-F5344CB8AC3E}">
        <p14:creationId xmlns:p14="http://schemas.microsoft.com/office/powerpoint/2010/main" val="173712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1BAE-E69C-48CA-A00B-BD48EC3B1C50}"/>
              </a:ext>
            </a:extLst>
          </p:cNvPr>
          <p:cNvSpPr>
            <a:spLocks noGrp="1"/>
          </p:cNvSpPr>
          <p:nvPr>
            <p:ph type="title"/>
          </p:nvPr>
        </p:nvSpPr>
        <p:spPr/>
        <p:txBody>
          <a:bodyPr/>
          <a:lstStyle/>
          <a:p>
            <a:r>
              <a:rPr lang="en-US" dirty="0"/>
              <a:t>Numeracy</a:t>
            </a:r>
          </a:p>
        </p:txBody>
      </p:sp>
      <p:sp>
        <p:nvSpPr>
          <p:cNvPr id="3" name="Content Placeholder 2">
            <a:extLst>
              <a:ext uri="{FF2B5EF4-FFF2-40B4-BE49-F238E27FC236}">
                <a16:creationId xmlns:a16="http://schemas.microsoft.com/office/drawing/2014/main" id="{03D21FA1-7732-4FFC-88A5-B6C275EA5D1F}"/>
              </a:ext>
            </a:extLst>
          </p:cNvPr>
          <p:cNvSpPr>
            <a:spLocks noGrp="1"/>
          </p:cNvSpPr>
          <p:nvPr>
            <p:ph idx="1"/>
          </p:nvPr>
        </p:nvSpPr>
        <p:spPr>
          <a:xfrm>
            <a:off x="206327" y="1690689"/>
            <a:ext cx="10515600" cy="4802186"/>
          </a:xfrm>
        </p:spPr>
        <p:txBody>
          <a:bodyPr>
            <a:normAutofit fontScale="77500" lnSpcReduction="20000"/>
          </a:bodyPr>
          <a:lstStyle/>
          <a:p>
            <a:pPr marL="0" indent="0">
              <a:buNone/>
            </a:pPr>
            <a:r>
              <a:rPr lang="en-US" dirty="0"/>
              <a:t>To go on today’s rides you must be taller than:</a:t>
            </a:r>
          </a:p>
          <a:p>
            <a:pPr>
              <a:buFontTx/>
              <a:buChar char="-"/>
            </a:pPr>
            <a:r>
              <a:rPr lang="en-US" dirty="0"/>
              <a:t>6 pieces of cutlery</a:t>
            </a:r>
          </a:p>
          <a:p>
            <a:pPr>
              <a:buFontTx/>
              <a:buChar char="-"/>
            </a:pPr>
            <a:r>
              <a:rPr lang="en-US" dirty="0"/>
              <a:t>6 of your own shoes/socks</a:t>
            </a:r>
          </a:p>
          <a:p>
            <a:pPr>
              <a:buFontTx/>
              <a:buChar char="-"/>
            </a:pPr>
            <a:r>
              <a:rPr lang="en-US" dirty="0"/>
              <a:t>3 books </a:t>
            </a:r>
          </a:p>
          <a:p>
            <a:pPr>
              <a:buFontTx/>
              <a:buChar char="-"/>
            </a:pPr>
            <a:r>
              <a:rPr lang="en-US" dirty="0"/>
              <a:t>15 blades of grass</a:t>
            </a:r>
          </a:p>
          <a:p>
            <a:pPr marL="0" indent="0">
              <a:buNone/>
            </a:pPr>
            <a:r>
              <a:rPr lang="en-US" dirty="0"/>
              <a:t>Estimate and then measure whether you are tall enough to ride!</a:t>
            </a:r>
          </a:p>
          <a:p>
            <a:pPr marL="0" indent="0">
              <a:buNone/>
            </a:pPr>
            <a:r>
              <a:rPr lang="en-US" dirty="0"/>
              <a:t>Extension/P2/3: If you have a measuring tape/ruler, you could measure how tall you are. Can you find 3 things that are taller and 3 things that are shorter than you. Measure the height of each thing.</a:t>
            </a:r>
          </a:p>
          <a:p>
            <a:pPr marL="0" indent="0">
              <a:buNone/>
            </a:pPr>
            <a:endParaRPr lang="en-US" dirty="0"/>
          </a:p>
          <a:p>
            <a:pPr marL="0" indent="0">
              <a:buNone/>
            </a:pPr>
            <a:r>
              <a:rPr lang="en-GB" sz="2300" dirty="0"/>
              <a:t>Learning Intention: I am learning to measure and estimate height.</a:t>
            </a:r>
          </a:p>
          <a:p>
            <a:pPr marL="0" indent="0">
              <a:buNone/>
            </a:pPr>
            <a:r>
              <a:rPr lang="en-GB" sz="2300" dirty="0"/>
              <a:t>Success Criteria: </a:t>
            </a:r>
            <a:endParaRPr lang="en-US" sz="2300" dirty="0"/>
          </a:p>
          <a:p>
            <a:pPr marL="0" indent="0">
              <a:buNone/>
            </a:pPr>
            <a:r>
              <a:rPr lang="en-GB" sz="2300" b="1" dirty="0"/>
              <a:t>P1</a:t>
            </a:r>
            <a:r>
              <a:rPr lang="en-GB" sz="2300" dirty="0"/>
              <a:t> - I can estimate the height. I can measure carefully.</a:t>
            </a:r>
            <a:r>
              <a:rPr lang="en-GB" sz="2300" b="1" dirty="0"/>
              <a:t> </a:t>
            </a:r>
            <a:endParaRPr lang="en-US" sz="2300" dirty="0"/>
          </a:p>
          <a:p>
            <a:pPr marL="0" indent="0">
              <a:buNone/>
            </a:pPr>
            <a:r>
              <a:rPr lang="en-GB" sz="2300" b="1" dirty="0"/>
              <a:t>P2</a:t>
            </a:r>
            <a:r>
              <a:rPr lang="en-GB" sz="2300" dirty="0"/>
              <a:t> – I can use a tape measure/ruler accurately. I can compare heights.</a:t>
            </a:r>
            <a:endParaRPr lang="en-US" sz="2300" dirty="0"/>
          </a:p>
        </p:txBody>
      </p:sp>
      <p:pic>
        <p:nvPicPr>
          <p:cNvPr id="4098" name="Picture 2" descr="Height Requirements at Disney World - Disney Tourist Blog">
            <a:extLst>
              <a:ext uri="{FF2B5EF4-FFF2-40B4-BE49-F238E27FC236}">
                <a16:creationId xmlns:a16="http://schemas.microsoft.com/office/drawing/2014/main" id="{E10951CF-1CB6-4138-ACD4-CB644B2F1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710" y="189255"/>
            <a:ext cx="4521963" cy="300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32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6925-674F-4065-BF4D-2067F9676E78}"/>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76EB1D26-4F43-492A-BE67-5C5DA8CA7A1A}"/>
              </a:ext>
            </a:extLst>
          </p:cNvPr>
          <p:cNvSpPr>
            <a:spLocks noGrp="1"/>
          </p:cNvSpPr>
          <p:nvPr>
            <p:ph idx="1"/>
          </p:nvPr>
        </p:nvSpPr>
        <p:spPr/>
        <p:txBody>
          <a:bodyPr>
            <a:normAutofit/>
          </a:bodyPr>
          <a:lstStyle/>
          <a:p>
            <a:pPr marL="0" indent="0">
              <a:buNone/>
            </a:pPr>
            <a:r>
              <a:rPr lang="en-US" dirty="0"/>
              <a:t>Enjoy the Toy Story ride. </a:t>
            </a:r>
            <a:r>
              <a:rPr lang="en-US" dirty="0">
                <a:hlinkClick r:id="rId2"/>
              </a:rPr>
              <a:t>https://www.youtube.com/watch?v=_oqkZbkZ6gg</a:t>
            </a:r>
            <a:endParaRPr lang="en-US" dirty="0"/>
          </a:p>
          <a:p>
            <a:pPr marL="0" indent="0">
              <a:buNone/>
            </a:pPr>
            <a:r>
              <a:rPr lang="en-US" dirty="0"/>
              <a:t>The Toy Story characters are all very good friends. Can you write a letter to one of your friends? You might want to tell them a piece of news, or what you enjoy doing with them.</a:t>
            </a:r>
          </a:p>
          <a:p>
            <a:pPr marL="0" indent="0">
              <a:buNone/>
            </a:pPr>
            <a:endParaRPr lang="en-US" dirty="0"/>
          </a:p>
          <a:p>
            <a:pPr marL="0" indent="0">
              <a:buNone/>
            </a:pPr>
            <a:r>
              <a:rPr lang="en-GB" sz="2000" dirty="0"/>
              <a:t>Learning Intention: I am learning to write a letter.</a:t>
            </a:r>
          </a:p>
          <a:p>
            <a:pPr marL="0" indent="0">
              <a:buNone/>
            </a:pPr>
            <a:r>
              <a:rPr lang="en-GB" sz="2000" dirty="0"/>
              <a:t>Success Criteria: </a:t>
            </a:r>
            <a:endParaRPr lang="en-US" sz="2000" dirty="0"/>
          </a:p>
          <a:p>
            <a:pPr marL="0" indent="0">
              <a:buNone/>
            </a:pPr>
            <a:r>
              <a:rPr lang="en-GB" sz="2000" b="1" dirty="0"/>
              <a:t>P1</a:t>
            </a:r>
            <a:r>
              <a:rPr lang="en-GB" sz="2000" dirty="0"/>
              <a:t>: I can use “to” and “from”. I can sound out words. I can draw a detailed picture. </a:t>
            </a:r>
            <a:endParaRPr lang="en-US" sz="2000" dirty="0"/>
          </a:p>
          <a:p>
            <a:pPr marL="0" indent="0">
              <a:buNone/>
            </a:pPr>
            <a:r>
              <a:rPr lang="en-GB" sz="2000" b="1" dirty="0"/>
              <a:t>P2/3:</a:t>
            </a:r>
            <a:r>
              <a:rPr lang="en-GB" sz="2000" dirty="0"/>
              <a:t> I can write in sentences. I can use “to” and “from”. </a:t>
            </a:r>
            <a:endParaRPr lang="en-US" sz="2000" dirty="0"/>
          </a:p>
        </p:txBody>
      </p:sp>
    </p:spTree>
    <p:extLst>
      <p:ext uri="{BB962C8B-B14F-4D97-AF65-F5344CB8AC3E}">
        <p14:creationId xmlns:p14="http://schemas.microsoft.com/office/powerpoint/2010/main" val="2352466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1BAE-E69C-48CA-A00B-BD48EC3B1C50}"/>
              </a:ext>
            </a:extLst>
          </p:cNvPr>
          <p:cNvSpPr>
            <a:spLocks noGrp="1"/>
          </p:cNvSpPr>
          <p:nvPr>
            <p:ph type="title"/>
          </p:nvPr>
        </p:nvSpPr>
        <p:spPr/>
        <p:txBody>
          <a:bodyPr/>
          <a:lstStyle/>
          <a:p>
            <a:r>
              <a:rPr lang="en-US" dirty="0"/>
              <a:t>Numeracy</a:t>
            </a:r>
          </a:p>
        </p:txBody>
      </p:sp>
      <p:sp>
        <p:nvSpPr>
          <p:cNvPr id="3" name="Content Placeholder 2">
            <a:extLst>
              <a:ext uri="{FF2B5EF4-FFF2-40B4-BE49-F238E27FC236}">
                <a16:creationId xmlns:a16="http://schemas.microsoft.com/office/drawing/2014/main" id="{03D21FA1-7732-4FFC-88A5-B6C275EA5D1F}"/>
              </a:ext>
            </a:extLst>
          </p:cNvPr>
          <p:cNvSpPr>
            <a:spLocks noGrp="1"/>
          </p:cNvSpPr>
          <p:nvPr>
            <p:ph idx="1"/>
          </p:nvPr>
        </p:nvSpPr>
        <p:spPr>
          <a:xfrm>
            <a:off x="174171" y="1825625"/>
            <a:ext cx="11800115" cy="4667250"/>
          </a:xfrm>
        </p:spPr>
        <p:txBody>
          <a:bodyPr>
            <a:normAutofit fontScale="70000" lnSpcReduction="20000"/>
          </a:bodyPr>
          <a:lstStyle/>
          <a:p>
            <a:pPr marL="0" indent="0">
              <a:buNone/>
            </a:pPr>
            <a:r>
              <a:rPr lang="en-US" dirty="0"/>
              <a:t>P1: Mickey Addition</a:t>
            </a:r>
          </a:p>
          <a:p>
            <a:pPr marL="0" indent="0">
              <a:buNone/>
            </a:pPr>
            <a:r>
              <a:rPr lang="en-US" dirty="0"/>
              <a:t>Draw yourself a Mickey addition board, like in the example.</a:t>
            </a:r>
          </a:p>
          <a:p>
            <a:pPr marL="0" indent="0">
              <a:buNone/>
            </a:pPr>
            <a:r>
              <a:rPr lang="en-US" dirty="0"/>
              <a:t>Gather some materials to help with your addition – blocks, buttons, rocks etc. Roll a dice and put that many blocks in his ear, roll again and put that many blocks in his other ear. How many are there all together?</a:t>
            </a:r>
          </a:p>
          <a:p>
            <a:pPr marL="0" indent="0">
              <a:buNone/>
            </a:pPr>
            <a:r>
              <a:rPr lang="en-US" dirty="0"/>
              <a:t>Challenge: Write down your sums.</a:t>
            </a:r>
          </a:p>
          <a:p>
            <a:pPr marL="0" indent="0">
              <a:buNone/>
            </a:pPr>
            <a:endParaRPr lang="en-US" dirty="0"/>
          </a:p>
          <a:p>
            <a:pPr marL="0" indent="0">
              <a:buNone/>
            </a:pPr>
            <a:r>
              <a:rPr lang="en-US" dirty="0"/>
              <a:t>P2/3: Mickey Place Value</a:t>
            </a:r>
          </a:p>
          <a:p>
            <a:pPr marL="0" indent="0">
              <a:buNone/>
            </a:pPr>
            <a:r>
              <a:rPr lang="en-US" dirty="0"/>
              <a:t>Draw yourself a Mickey place value board, like the example. Have an adult choose a number between 10 and 50. Put the number in the middle of the board and use the ears to show how many tens and units the number is made up of.</a:t>
            </a:r>
          </a:p>
          <a:p>
            <a:pPr marL="0" indent="0">
              <a:buNone/>
            </a:pPr>
            <a:endParaRPr lang="en-GB" dirty="0"/>
          </a:p>
          <a:p>
            <a:pPr marL="0" indent="0">
              <a:buNone/>
            </a:pPr>
            <a:r>
              <a:rPr lang="en-GB" sz="2600" dirty="0"/>
              <a:t>Learning Intention:</a:t>
            </a:r>
            <a:r>
              <a:rPr lang="en-GB" sz="2600" b="1" dirty="0"/>
              <a:t> P1</a:t>
            </a:r>
            <a:r>
              <a:rPr lang="en-GB" sz="2600" dirty="0"/>
              <a:t>: I am learning to add numbers together.  </a:t>
            </a:r>
            <a:r>
              <a:rPr lang="en-GB" sz="2600" b="1" dirty="0"/>
              <a:t> P2</a:t>
            </a:r>
            <a:r>
              <a:rPr lang="en-GB" sz="2600" dirty="0"/>
              <a:t>: I am learning to build numbers using tens and ones.</a:t>
            </a:r>
          </a:p>
          <a:p>
            <a:pPr marL="0" indent="0">
              <a:buNone/>
            </a:pPr>
            <a:r>
              <a:rPr lang="en-GB" sz="2600" dirty="0"/>
              <a:t>Success Criteria: </a:t>
            </a:r>
            <a:endParaRPr lang="en-US" sz="2600" dirty="0"/>
          </a:p>
          <a:p>
            <a:pPr marL="0" indent="0">
              <a:buNone/>
            </a:pPr>
            <a:r>
              <a:rPr lang="en-GB" sz="2600" b="1" dirty="0"/>
              <a:t>P1:</a:t>
            </a:r>
            <a:r>
              <a:rPr lang="en-GB" sz="2600" dirty="0"/>
              <a:t> I can count carefully. I can use strategies to help me add numbers, such as: number lines, objects or my fingers. </a:t>
            </a:r>
            <a:endParaRPr lang="en-US" sz="2600" dirty="0"/>
          </a:p>
          <a:p>
            <a:pPr marL="0" indent="0">
              <a:buNone/>
            </a:pPr>
            <a:r>
              <a:rPr lang="en-GB" sz="2600" dirty="0"/>
              <a:t> </a:t>
            </a:r>
            <a:r>
              <a:rPr lang="en-GB" sz="2600" b="1" dirty="0"/>
              <a:t>P2/3:</a:t>
            </a:r>
            <a:r>
              <a:rPr lang="en-GB" sz="2600" dirty="0"/>
              <a:t> I can split a number into its tens and ones.</a:t>
            </a:r>
            <a:endParaRPr lang="en-US" sz="2600" dirty="0"/>
          </a:p>
        </p:txBody>
      </p:sp>
    </p:spTree>
    <p:extLst>
      <p:ext uri="{BB962C8B-B14F-4D97-AF65-F5344CB8AC3E}">
        <p14:creationId xmlns:p14="http://schemas.microsoft.com/office/powerpoint/2010/main" val="2889510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2202-04A5-4CD8-B0CD-B89BBEB13B7F}"/>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A4E5E70-1996-4B1E-BB35-244F74BA0098}"/>
              </a:ext>
            </a:extLst>
          </p:cNvPr>
          <p:cNvSpPr>
            <a:spLocks noGrp="1"/>
          </p:cNvSpPr>
          <p:nvPr>
            <p:ph type="body" idx="1"/>
          </p:nvPr>
        </p:nvSpPr>
        <p:spPr/>
        <p:txBody>
          <a:bodyPr/>
          <a:lstStyle/>
          <a:p>
            <a:r>
              <a:rPr lang="en-GB" dirty="0"/>
              <a:t>Mickey Addition</a:t>
            </a:r>
          </a:p>
        </p:txBody>
      </p:sp>
      <p:pic>
        <p:nvPicPr>
          <p:cNvPr id="8" name="Content Placeholder 7" descr="A picture containing drawing&#10;&#10;Description automatically generated">
            <a:extLst>
              <a:ext uri="{FF2B5EF4-FFF2-40B4-BE49-F238E27FC236}">
                <a16:creationId xmlns:a16="http://schemas.microsoft.com/office/drawing/2014/main" id="{A2EEA5EA-9440-4AD1-A765-A5248EEF8AF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00172" y="2867140"/>
            <a:ext cx="3858107" cy="2893580"/>
          </a:xfrm>
        </p:spPr>
      </p:pic>
      <p:sp>
        <p:nvSpPr>
          <p:cNvPr id="5" name="Text Placeholder 4">
            <a:extLst>
              <a:ext uri="{FF2B5EF4-FFF2-40B4-BE49-F238E27FC236}">
                <a16:creationId xmlns:a16="http://schemas.microsoft.com/office/drawing/2014/main" id="{0260D4FE-5115-4C11-914E-25744CB7266C}"/>
              </a:ext>
            </a:extLst>
          </p:cNvPr>
          <p:cNvSpPr>
            <a:spLocks noGrp="1"/>
          </p:cNvSpPr>
          <p:nvPr>
            <p:ph type="body" sz="quarter" idx="3"/>
          </p:nvPr>
        </p:nvSpPr>
        <p:spPr/>
        <p:txBody>
          <a:bodyPr/>
          <a:lstStyle/>
          <a:p>
            <a:r>
              <a:rPr lang="en-GB" dirty="0"/>
              <a:t>Mickey Place Value</a:t>
            </a:r>
          </a:p>
        </p:txBody>
      </p:sp>
      <p:pic>
        <p:nvPicPr>
          <p:cNvPr id="12" name="Content Placeholder 7" descr="A picture containing drawing&#10;&#10;Description automatically generated">
            <a:extLst>
              <a:ext uri="{FF2B5EF4-FFF2-40B4-BE49-F238E27FC236}">
                <a16:creationId xmlns:a16="http://schemas.microsoft.com/office/drawing/2014/main" id="{E121238C-6104-4B28-924C-0EBCB7764366}"/>
              </a:ext>
            </a:extLst>
          </p:cNvPr>
          <p:cNvPicPr>
            <a:picLocks noGrp="1" noChangeAspect="1"/>
          </p:cNvPicPr>
          <p:nvPr>
            <p:ph sz="quarter" idx="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8794" y="2918619"/>
            <a:ext cx="3810000" cy="2857500"/>
          </a:xfrm>
        </p:spPr>
      </p:pic>
      <p:sp>
        <p:nvSpPr>
          <p:cNvPr id="13" name="TextBox 12">
            <a:extLst>
              <a:ext uri="{FF2B5EF4-FFF2-40B4-BE49-F238E27FC236}">
                <a16:creationId xmlns:a16="http://schemas.microsoft.com/office/drawing/2014/main" id="{5ADCF52B-8A88-4CAB-8A4A-7B2F0480DE3A}"/>
              </a:ext>
            </a:extLst>
          </p:cNvPr>
          <p:cNvSpPr txBox="1"/>
          <p:nvPr/>
        </p:nvSpPr>
        <p:spPr>
          <a:xfrm>
            <a:off x="8033657" y="4663440"/>
            <a:ext cx="1254034" cy="1107996"/>
          </a:xfrm>
          <a:prstGeom prst="rect">
            <a:avLst/>
          </a:prstGeom>
          <a:noFill/>
        </p:spPr>
        <p:txBody>
          <a:bodyPr wrap="square" rtlCol="0">
            <a:spAutoFit/>
          </a:bodyPr>
          <a:lstStyle/>
          <a:p>
            <a:r>
              <a:rPr lang="en-GB" sz="6600" dirty="0">
                <a:latin typeface="Comic Sans MS" panose="030F0702030302020204" pitchFamily="66" charset="0"/>
              </a:rPr>
              <a:t>42</a:t>
            </a:r>
          </a:p>
        </p:txBody>
      </p:sp>
      <p:sp>
        <p:nvSpPr>
          <p:cNvPr id="14" name="TextBox 13">
            <a:extLst>
              <a:ext uri="{FF2B5EF4-FFF2-40B4-BE49-F238E27FC236}">
                <a16:creationId xmlns:a16="http://schemas.microsoft.com/office/drawing/2014/main" id="{EE08A4D5-F3C8-4435-8726-444BB6AE9A53}"/>
              </a:ext>
            </a:extLst>
          </p:cNvPr>
          <p:cNvSpPr txBox="1"/>
          <p:nvPr/>
        </p:nvSpPr>
        <p:spPr>
          <a:xfrm>
            <a:off x="7498080" y="3397336"/>
            <a:ext cx="731520" cy="830997"/>
          </a:xfrm>
          <a:prstGeom prst="rect">
            <a:avLst/>
          </a:prstGeom>
          <a:noFill/>
        </p:spPr>
        <p:txBody>
          <a:bodyPr wrap="square" rtlCol="0">
            <a:spAutoFit/>
          </a:bodyPr>
          <a:lstStyle/>
          <a:p>
            <a:r>
              <a:rPr lang="en-GB" sz="4800" dirty="0">
                <a:latin typeface="Comic Sans MS" panose="030F0702030302020204" pitchFamily="66" charset="0"/>
              </a:rPr>
              <a:t>4</a:t>
            </a:r>
          </a:p>
        </p:txBody>
      </p:sp>
      <p:sp>
        <p:nvSpPr>
          <p:cNvPr id="15" name="TextBox 14">
            <a:extLst>
              <a:ext uri="{FF2B5EF4-FFF2-40B4-BE49-F238E27FC236}">
                <a16:creationId xmlns:a16="http://schemas.microsoft.com/office/drawing/2014/main" id="{1B566B2D-0EC4-4054-A2AC-1DAC07A51E79}"/>
              </a:ext>
            </a:extLst>
          </p:cNvPr>
          <p:cNvSpPr txBox="1"/>
          <p:nvPr/>
        </p:nvSpPr>
        <p:spPr>
          <a:xfrm>
            <a:off x="9287691" y="3397336"/>
            <a:ext cx="822960" cy="769441"/>
          </a:xfrm>
          <a:prstGeom prst="rect">
            <a:avLst/>
          </a:prstGeom>
          <a:noFill/>
        </p:spPr>
        <p:txBody>
          <a:bodyPr wrap="square" rtlCol="0">
            <a:spAutoFit/>
          </a:bodyPr>
          <a:lstStyle/>
          <a:p>
            <a:r>
              <a:rPr lang="en-GB" sz="4400" dirty="0">
                <a:latin typeface="Comic Sans MS" panose="030F0702030302020204" pitchFamily="66" charset="0"/>
              </a:rPr>
              <a:t>2</a:t>
            </a:r>
          </a:p>
        </p:txBody>
      </p:sp>
      <p:sp>
        <p:nvSpPr>
          <p:cNvPr id="16" name="TextBox 15">
            <a:extLst>
              <a:ext uri="{FF2B5EF4-FFF2-40B4-BE49-F238E27FC236}">
                <a16:creationId xmlns:a16="http://schemas.microsoft.com/office/drawing/2014/main" id="{CA7B1EE8-221A-4615-820E-E7E285C3A0AB}"/>
              </a:ext>
            </a:extLst>
          </p:cNvPr>
          <p:cNvSpPr txBox="1"/>
          <p:nvPr/>
        </p:nvSpPr>
        <p:spPr>
          <a:xfrm>
            <a:off x="2429691" y="4352926"/>
            <a:ext cx="1580606" cy="769441"/>
          </a:xfrm>
          <a:prstGeom prst="rect">
            <a:avLst/>
          </a:prstGeom>
          <a:noFill/>
        </p:spPr>
        <p:txBody>
          <a:bodyPr wrap="square" rtlCol="0">
            <a:spAutoFit/>
          </a:bodyPr>
          <a:lstStyle/>
          <a:p>
            <a:pPr algn="ctr"/>
            <a:r>
              <a:rPr lang="en-GB" sz="4400" dirty="0">
                <a:latin typeface="Comic Sans MS" panose="030F0702030302020204" pitchFamily="66" charset="0"/>
              </a:rPr>
              <a:t>8</a:t>
            </a:r>
          </a:p>
        </p:txBody>
      </p:sp>
      <p:pic>
        <p:nvPicPr>
          <p:cNvPr id="18" name="Picture 17">
            <a:extLst>
              <a:ext uri="{FF2B5EF4-FFF2-40B4-BE49-F238E27FC236}">
                <a16:creationId xmlns:a16="http://schemas.microsoft.com/office/drawing/2014/main" id="{D610DBC0-320F-4B9F-81FE-28D357A176E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15895" y="3289396"/>
            <a:ext cx="1025922" cy="769441"/>
          </a:xfrm>
          <a:prstGeom prst="rect">
            <a:avLst/>
          </a:prstGeom>
        </p:spPr>
      </p:pic>
      <p:pic>
        <p:nvPicPr>
          <p:cNvPr id="20" name="Picture 19">
            <a:extLst>
              <a:ext uri="{FF2B5EF4-FFF2-40B4-BE49-F238E27FC236}">
                <a16:creationId xmlns:a16="http://schemas.microsoft.com/office/drawing/2014/main" id="{A2AB723A-6AB4-44AD-9293-C69120A91F0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39460" y="3289396"/>
            <a:ext cx="1025922" cy="769441"/>
          </a:xfrm>
          <a:prstGeom prst="rect">
            <a:avLst/>
          </a:prstGeom>
        </p:spPr>
      </p:pic>
    </p:spTree>
    <p:extLst>
      <p:ext uri="{BB962C8B-B14F-4D97-AF65-F5344CB8AC3E}">
        <p14:creationId xmlns:p14="http://schemas.microsoft.com/office/powerpoint/2010/main" val="2864723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BCAF-6BC3-4D0B-B422-F922C4D3CD80}"/>
              </a:ext>
            </a:extLst>
          </p:cNvPr>
          <p:cNvSpPr>
            <a:spLocks noGrp="1"/>
          </p:cNvSpPr>
          <p:nvPr>
            <p:ph type="title"/>
          </p:nvPr>
        </p:nvSpPr>
        <p:spPr/>
        <p:txBody>
          <a:bodyPr/>
          <a:lstStyle/>
          <a:p>
            <a:r>
              <a:rPr lang="en-US" dirty="0"/>
              <a:t>HWB</a:t>
            </a:r>
          </a:p>
        </p:txBody>
      </p:sp>
      <p:sp>
        <p:nvSpPr>
          <p:cNvPr id="3" name="Content Placeholder 2">
            <a:extLst>
              <a:ext uri="{FF2B5EF4-FFF2-40B4-BE49-F238E27FC236}">
                <a16:creationId xmlns:a16="http://schemas.microsoft.com/office/drawing/2014/main" id="{44CAEA05-37F9-4FF1-A898-7444D982E1FF}"/>
              </a:ext>
            </a:extLst>
          </p:cNvPr>
          <p:cNvSpPr>
            <a:spLocks noGrp="1"/>
          </p:cNvSpPr>
          <p:nvPr>
            <p:ph idx="1"/>
          </p:nvPr>
        </p:nvSpPr>
        <p:spPr/>
        <p:txBody>
          <a:bodyPr/>
          <a:lstStyle/>
          <a:p>
            <a:pPr marL="0" indent="0">
              <a:buNone/>
            </a:pPr>
            <a:r>
              <a:rPr lang="en-US" dirty="0"/>
              <a:t>Watch the video of the parade. Can you join in with any of the dancing?</a:t>
            </a:r>
          </a:p>
          <a:p>
            <a:pPr marL="0" indent="0">
              <a:buNone/>
            </a:pPr>
            <a:endParaRPr lang="en-US" dirty="0"/>
          </a:p>
          <a:p>
            <a:pPr marL="0" indent="0">
              <a:buNone/>
            </a:pPr>
            <a:r>
              <a:rPr lang="en-US" dirty="0">
                <a:hlinkClick r:id="rId2"/>
              </a:rPr>
              <a:t>https://www.youtube.com/watch?v=rR-KP8KH1Ng</a:t>
            </a:r>
            <a:endParaRPr lang="en-US" dirty="0"/>
          </a:p>
          <a:p>
            <a:pPr marL="0" indent="0">
              <a:buNone/>
            </a:pPr>
            <a:endParaRPr lang="en-US" dirty="0"/>
          </a:p>
          <a:p>
            <a:pPr marL="0" indent="0">
              <a:buNone/>
            </a:pPr>
            <a:r>
              <a:rPr lang="en-GB" sz="1800" dirty="0"/>
              <a:t>Learning Intention: I am learning to follow movements that I see.</a:t>
            </a:r>
          </a:p>
          <a:p>
            <a:pPr marL="0" indent="0">
              <a:buNone/>
            </a:pPr>
            <a:r>
              <a:rPr lang="en-GB" sz="1800" dirty="0"/>
              <a:t>Success Criteria: </a:t>
            </a:r>
            <a:endParaRPr lang="en-US" sz="1800" dirty="0"/>
          </a:p>
          <a:p>
            <a:r>
              <a:rPr lang="en-GB" sz="1800" dirty="0"/>
              <a:t>I can follow movements.</a:t>
            </a:r>
            <a:endParaRPr lang="en-US" sz="1800" dirty="0"/>
          </a:p>
          <a:p>
            <a:r>
              <a:rPr lang="en-GB" sz="1800" dirty="0"/>
              <a:t>I can create my own dance.</a:t>
            </a:r>
            <a:endParaRPr lang="en-US" sz="1800" dirty="0"/>
          </a:p>
        </p:txBody>
      </p:sp>
    </p:spTree>
    <p:extLst>
      <p:ext uri="{BB962C8B-B14F-4D97-AF65-F5344CB8AC3E}">
        <p14:creationId xmlns:p14="http://schemas.microsoft.com/office/powerpoint/2010/main" val="825501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87E1028-CEC4-4CE1-9786-2A33464B0024}"/>
              </a:ext>
            </a:extLst>
          </p:cNvPr>
          <p:cNvGrpSpPr/>
          <p:nvPr/>
        </p:nvGrpSpPr>
        <p:grpSpPr>
          <a:xfrm>
            <a:off x="1809433" y="643466"/>
            <a:ext cx="8573134" cy="5571067"/>
            <a:chOff x="0" y="2914650"/>
            <a:chExt cx="5915025" cy="3943350"/>
          </a:xfrm>
        </p:grpSpPr>
        <p:pic>
          <p:nvPicPr>
            <p:cNvPr id="1040" name="Picture 16" descr="Mickey turns 90, and the Disney marketing machine celebrates ...">
              <a:extLst>
                <a:ext uri="{FF2B5EF4-FFF2-40B4-BE49-F238E27FC236}">
                  <a16:creationId xmlns:a16="http://schemas.microsoft.com/office/drawing/2014/main" id="{D2C9DEFE-464C-4C26-A8F2-071C052C2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5915025" cy="394335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66D821B0-4F83-4C29-8AFC-28484FD89CA7}"/>
                </a:ext>
              </a:extLst>
            </p:cNvPr>
            <p:cNvSpPr/>
            <p:nvPr/>
          </p:nvSpPr>
          <p:spPr>
            <a:xfrm>
              <a:off x="2957512" y="3942203"/>
              <a:ext cx="851770" cy="8517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A274A9F-3383-455A-8FD0-A01CEBBAB8CA}"/>
              </a:ext>
            </a:extLst>
          </p:cNvPr>
          <p:cNvSpPr txBox="1"/>
          <p:nvPr/>
        </p:nvSpPr>
        <p:spPr>
          <a:xfrm>
            <a:off x="-1" y="0"/>
            <a:ext cx="11604171" cy="369332"/>
          </a:xfrm>
          <a:prstGeom prst="rect">
            <a:avLst/>
          </a:prstGeom>
          <a:noFill/>
        </p:spPr>
        <p:txBody>
          <a:bodyPr wrap="square" rtlCol="0">
            <a:spAutoFit/>
          </a:bodyPr>
          <a:lstStyle/>
          <a:p>
            <a:r>
              <a:rPr lang="en-GB" dirty="0"/>
              <a:t>Create a souvenir photo! Take a close photo of your face and add it to the template as your souvenir! </a:t>
            </a:r>
            <a:endParaRPr lang="en-US" dirty="0"/>
          </a:p>
        </p:txBody>
      </p:sp>
    </p:spTree>
    <p:extLst>
      <p:ext uri="{BB962C8B-B14F-4D97-AF65-F5344CB8AC3E}">
        <p14:creationId xmlns:p14="http://schemas.microsoft.com/office/powerpoint/2010/main" val="1926822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8F80-E227-4C86-9683-01C4E3D192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23293B-12D5-4547-ACA5-F04E163EA637}"/>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42B60530-6ED4-422A-9285-12C7698DD2AD}"/>
              </a:ext>
            </a:extLst>
          </p:cNvPr>
          <p:cNvGrpSpPr/>
          <p:nvPr/>
        </p:nvGrpSpPr>
        <p:grpSpPr>
          <a:xfrm>
            <a:off x="998806" y="0"/>
            <a:ext cx="10194387" cy="6858000"/>
            <a:chOff x="6276975" y="2914650"/>
            <a:chExt cx="5915025" cy="3943350"/>
          </a:xfrm>
        </p:grpSpPr>
        <p:pic>
          <p:nvPicPr>
            <p:cNvPr id="5" name="Picture 16" descr="Mickey turns 90, and the Disney marketing machine celebrates ...">
              <a:extLst>
                <a:ext uri="{FF2B5EF4-FFF2-40B4-BE49-F238E27FC236}">
                  <a16:creationId xmlns:a16="http://schemas.microsoft.com/office/drawing/2014/main" id="{E5933D5F-2E74-4FC4-A2E1-7731E9FAE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75" y="2914650"/>
              <a:ext cx="5915025" cy="39433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ABFC9C8A-097A-4585-8B83-56EE6A166059}"/>
                </a:ext>
              </a:extLst>
            </p:cNvPr>
            <p:cNvSpPr/>
            <p:nvPr/>
          </p:nvSpPr>
          <p:spPr>
            <a:xfrm>
              <a:off x="10611925" y="3932445"/>
              <a:ext cx="977030" cy="8893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8932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EB8B6FA-FF15-485F-8017-3480F39C44CC}"/>
              </a:ext>
            </a:extLst>
          </p:cNvPr>
          <p:cNvGrpSpPr/>
          <p:nvPr/>
        </p:nvGrpSpPr>
        <p:grpSpPr>
          <a:xfrm rot="16200000">
            <a:off x="4222474" y="-1348646"/>
            <a:ext cx="6583679" cy="9506056"/>
            <a:chOff x="8736715" y="2386316"/>
            <a:chExt cx="3248025" cy="4286250"/>
          </a:xfrm>
        </p:grpSpPr>
        <p:pic>
          <p:nvPicPr>
            <p:cNvPr id="8" name="Picture 7">
              <a:extLst>
                <a:ext uri="{FF2B5EF4-FFF2-40B4-BE49-F238E27FC236}">
                  <a16:creationId xmlns:a16="http://schemas.microsoft.com/office/drawing/2014/main" id="{9EB7E0B8-CC2D-4367-85F6-06F52FC4A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6715" y="2386316"/>
              <a:ext cx="3248025" cy="428625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CF692313-4B32-48F2-805E-A96F243D46CE}"/>
                </a:ext>
              </a:extLst>
            </p:cNvPr>
            <p:cNvSpPr/>
            <p:nvPr/>
          </p:nvSpPr>
          <p:spPr>
            <a:xfrm>
              <a:off x="10722279" y="2781670"/>
              <a:ext cx="631521" cy="875257"/>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020986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1E4A86E-E3C8-4470-9364-DE6AC3C0F5E9}"/>
              </a:ext>
            </a:extLst>
          </p:cNvPr>
          <p:cNvGrpSpPr/>
          <p:nvPr/>
        </p:nvGrpSpPr>
        <p:grpSpPr>
          <a:xfrm rot="16200000">
            <a:off x="4588406" y="-814246"/>
            <a:ext cx="6858001" cy="8486490"/>
            <a:chOff x="5309705" y="2386316"/>
            <a:chExt cx="3248025" cy="4286250"/>
          </a:xfrm>
        </p:grpSpPr>
        <p:pic>
          <p:nvPicPr>
            <p:cNvPr id="5" name="Picture 12">
              <a:extLst>
                <a:ext uri="{FF2B5EF4-FFF2-40B4-BE49-F238E27FC236}">
                  <a16:creationId xmlns:a16="http://schemas.microsoft.com/office/drawing/2014/main" id="{D20B18BB-3B73-4BF1-9CAA-1D2FAE0B3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705" y="2386316"/>
              <a:ext cx="3248025"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76DBAA-0696-4A49-A2A6-11A3109DFC5D}"/>
                </a:ext>
              </a:extLst>
            </p:cNvPr>
            <p:cNvSpPr/>
            <p:nvPr/>
          </p:nvSpPr>
          <p:spPr>
            <a:xfrm>
              <a:off x="6187857" y="3147164"/>
              <a:ext cx="501041" cy="5636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629175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404AF9-4464-4F7C-A53A-4FAD53F62E68}"/>
              </a:ext>
            </a:extLst>
          </p:cNvPr>
          <p:cNvGrpSpPr/>
          <p:nvPr/>
        </p:nvGrpSpPr>
        <p:grpSpPr>
          <a:xfrm>
            <a:off x="1491176" y="-2"/>
            <a:ext cx="9533206" cy="6858002"/>
            <a:chOff x="6096000" y="-2"/>
            <a:chExt cx="6096000" cy="4476409"/>
          </a:xfrm>
        </p:grpSpPr>
        <p:pic>
          <p:nvPicPr>
            <p:cNvPr id="11" name="Picture 10" descr="Moana and Maui | Children's Puzzles | Jigsaw Puzzles | Products ...">
              <a:extLst>
                <a:ext uri="{FF2B5EF4-FFF2-40B4-BE49-F238E27FC236}">
                  <a16:creationId xmlns:a16="http://schemas.microsoft.com/office/drawing/2014/main" id="{862424E5-0B91-4BEF-A974-E4DAA2C46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
              <a:ext cx="6096000" cy="447640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A6AB340F-7D8F-4F51-A650-7B30DDD66D73}"/>
                </a:ext>
              </a:extLst>
            </p:cNvPr>
            <p:cNvSpPr/>
            <p:nvPr/>
          </p:nvSpPr>
          <p:spPr>
            <a:xfrm>
              <a:off x="8166971" y="1326378"/>
              <a:ext cx="692496" cy="61897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569873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B11FE1A-2E72-44CF-B028-8AE7A2FA62F7}"/>
              </a:ext>
            </a:extLst>
          </p:cNvPr>
          <p:cNvGrpSpPr/>
          <p:nvPr/>
        </p:nvGrpSpPr>
        <p:grpSpPr>
          <a:xfrm>
            <a:off x="1087901" y="0"/>
            <a:ext cx="10016197" cy="6756444"/>
            <a:chOff x="0" y="-2"/>
            <a:chExt cx="6096000" cy="4476409"/>
          </a:xfrm>
        </p:grpSpPr>
        <p:pic>
          <p:nvPicPr>
            <p:cNvPr id="1034" name="Picture 10" descr="Moana and Maui | Children's Puzzles | Jigsaw Puzzles | Products ...">
              <a:extLst>
                <a:ext uri="{FF2B5EF4-FFF2-40B4-BE49-F238E27FC236}">
                  <a16:creationId xmlns:a16="http://schemas.microsoft.com/office/drawing/2014/main" id="{6D5485E1-74B5-431C-84A9-5B8FA642D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6096000" cy="447640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5208A3ED-86E4-46CD-AFDD-630213787724}"/>
                </a:ext>
              </a:extLst>
            </p:cNvPr>
            <p:cNvSpPr/>
            <p:nvPr/>
          </p:nvSpPr>
          <p:spPr>
            <a:xfrm>
              <a:off x="4446740" y="171895"/>
              <a:ext cx="569067" cy="61897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54573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6925-674F-4065-BF4D-2067F9676E78}"/>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76EB1D26-4F43-492A-BE67-5C5DA8CA7A1A}"/>
              </a:ext>
            </a:extLst>
          </p:cNvPr>
          <p:cNvSpPr>
            <a:spLocks noGrp="1"/>
          </p:cNvSpPr>
          <p:nvPr>
            <p:ph idx="1"/>
          </p:nvPr>
        </p:nvSpPr>
        <p:spPr>
          <a:xfrm>
            <a:off x="838200" y="1371600"/>
            <a:ext cx="10515600" cy="4805363"/>
          </a:xfrm>
        </p:spPr>
        <p:txBody>
          <a:bodyPr>
            <a:normAutofit fontScale="92500" lnSpcReduction="20000"/>
          </a:bodyPr>
          <a:lstStyle/>
          <a:p>
            <a:pPr marL="0" indent="0">
              <a:buNone/>
            </a:pPr>
            <a:r>
              <a:rPr lang="en-US" dirty="0"/>
              <a:t>Take a tour of Donald Duck’s house boat. What can you see? Draw and label 5 things that you can see inside his house.</a:t>
            </a:r>
          </a:p>
          <a:p>
            <a:pPr marL="0" indent="0">
              <a:buNone/>
            </a:pPr>
            <a:r>
              <a:rPr lang="en-US" dirty="0"/>
              <a:t>Challenge: Can you think of a story using Donald Duck’s house as the setting?</a:t>
            </a:r>
          </a:p>
          <a:p>
            <a:pPr marL="0" indent="0">
              <a:buNone/>
            </a:pPr>
            <a:r>
              <a:rPr lang="en-US" dirty="0"/>
              <a:t>P2/3: Write about how Donald Duck’s house is different to yours, for example, my windows are not circles and I do not dry my washing on my roof!</a:t>
            </a:r>
          </a:p>
          <a:p>
            <a:pPr marL="0" indent="0">
              <a:buNone/>
            </a:pPr>
            <a:r>
              <a:rPr lang="en-US" dirty="0">
                <a:hlinkClick r:id="rId2"/>
              </a:rPr>
              <a:t>https://www.youtube.com/watch?v=XERRGapwSVQ&amp;t=17s</a:t>
            </a:r>
            <a:endParaRPr lang="en-US" dirty="0"/>
          </a:p>
          <a:p>
            <a:pPr marL="0" indent="0">
              <a:buNone/>
            </a:pPr>
            <a:endParaRPr lang="en-US" dirty="0"/>
          </a:p>
          <a:p>
            <a:pPr marL="0" indent="0">
              <a:buNone/>
            </a:pPr>
            <a:r>
              <a:rPr lang="en-GB" sz="1900" dirty="0"/>
              <a:t>Learning Intention: </a:t>
            </a:r>
          </a:p>
          <a:p>
            <a:pPr marL="0" indent="0">
              <a:buNone/>
            </a:pPr>
            <a:r>
              <a:rPr lang="en-GB" sz="1900" b="1" dirty="0"/>
              <a:t>P1</a:t>
            </a:r>
            <a:r>
              <a:rPr lang="en-GB" sz="1900" dirty="0"/>
              <a:t>: I am learning to sound out words. </a:t>
            </a:r>
            <a:endParaRPr lang="en-US" sz="1900" dirty="0"/>
          </a:p>
          <a:p>
            <a:pPr marL="0" indent="0">
              <a:buNone/>
            </a:pPr>
            <a:r>
              <a:rPr lang="en-GB" sz="1900" b="1" dirty="0"/>
              <a:t>P2/3</a:t>
            </a:r>
            <a:r>
              <a:rPr lang="en-GB" sz="1900" dirty="0"/>
              <a:t>: I am learning to write about a setting.</a:t>
            </a:r>
          </a:p>
          <a:p>
            <a:pPr marL="0" indent="0">
              <a:buNone/>
            </a:pPr>
            <a:r>
              <a:rPr lang="en-GB" sz="1900" dirty="0"/>
              <a:t>Success Criteria: </a:t>
            </a:r>
            <a:endParaRPr lang="en-US" sz="1900" dirty="0"/>
          </a:p>
          <a:p>
            <a:pPr marL="0" indent="0">
              <a:buNone/>
            </a:pPr>
            <a:r>
              <a:rPr lang="en-GB" sz="1900" b="1" dirty="0"/>
              <a:t>P1</a:t>
            </a:r>
            <a:r>
              <a:rPr lang="en-GB" sz="1900" dirty="0"/>
              <a:t> - I can draw in detail. I can sound out short words to add labels.</a:t>
            </a:r>
            <a:endParaRPr lang="en-US" sz="1900" dirty="0"/>
          </a:p>
          <a:p>
            <a:pPr marL="0" indent="0">
              <a:buNone/>
            </a:pPr>
            <a:r>
              <a:rPr lang="en-GB" sz="1900" b="1" dirty="0"/>
              <a:t>P2/3</a:t>
            </a:r>
            <a:r>
              <a:rPr lang="en-GB" sz="1900" dirty="0"/>
              <a:t> – I can write in sentences. I can identify differences.</a:t>
            </a:r>
            <a:endParaRPr lang="en-US" sz="1900" dirty="0"/>
          </a:p>
        </p:txBody>
      </p:sp>
    </p:spTree>
    <p:extLst>
      <p:ext uri="{BB962C8B-B14F-4D97-AF65-F5344CB8AC3E}">
        <p14:creationId xmlns:p14="http://schemas.microsoft.com/office/powerpoint/2010/main" val="86471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t>IDL</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838200" y="1349829"/>
            <a:ext cx="10515600" cy="5143046"/>
          </a:xfrm>
        </p:spPr>
        <p:txBody>
          <a:bodyPr>
            <a:normAutofit fontScale="85000" lnSpcReduction="10000"/>
          </a:bodyPr>
          <a:lstStyle/>
          <a:p>
            <a:pPr marL="0" indent="0">
              <a:buNone/>
            </a:pPr>
            <a:r>
              <a:rPr lang="en-US" dirty="0"/>
              <a:t>Task: Enjoy the ‘It’s a Small World’ ride. The ride shows many countries and places around the world. </a:t>
            </a:r>
          </a:p>
          <a:p>
            <a:pPr marL="0" indent="0">
              <a:buNone/>
            </a:pPr>
            <a:r>
              <a:rPr lang="en-US" dirty="0"/>
              <a:t>P1: Find out 2 facts about another country. You could add photos/drawings/text to the template or record yourself saying what you have found out. </a:t>
            </a:r>
          </a:p>
          <a:p>
            <a:pPr marL="0" indent="0">
              <a:buNone/>
            </a:pPr>
            <a:r>
              <a:rPr lang="en-US" dirty="0"/>
              <a:t>P2/3: Compare Scotland with another country. You might think about: weather, food, attractions/scenery, events and celebrations, flags or anything else you are interested in. You could present your information in a poster or by speaking</a:t>
            </a:r>
          </a:p>
          <a:p>
            <a:pPr marL="0" indent="0">
              <a:buNone/>
            </a:pPr>
            <a:r>
              <a:rPr lang="en-US" dirty="0">
                <a:hlinkClick r:id="rId2"/>
              </a:rPr>
              <a:t>https://www.youtube.com/watch?v=I2Do309e4YU</a:t>
            </a:r>
            <a:endParaRPr lang="en-US" dirty="0"/>
          </a:p>
          <a:p>
            <a:pPr marL="0" indent="0">
              <a:buNone/>
            </a:pPr>
            <a:endParaRPr lang="en-US" dirty="0"/>
          </a:p>
          <a:p>
            <a:pPr marL="0" indent="0">
              <a:buNone/>
            </a:pPr>
            <a:r>
              <a:rPr lang="en-GB" sz="2300" dirty="0"/>
              <a:t>Learning Intention: I am learning about other countries and cultures.</a:t>
            </a:r>
          </a:p>
          <a:p>
            <a:pPr marL="0" indent="0">
              <a:buNone/>
            </a:pPr>
            <a:r>
              <a:rPr lang="en-GB" sz="2300" dirty="0"/>
              <a:t>Success Criteria: </a:t>
            </a:r>
            <a:endParaRPr lang="en-US" sz="2300" dirty="0"/>
          </a:p>
          <a:p>
            <a:pPr marL="0" indent="0">
              <a:buNone/>
            </a:pPr>
            <a:r>
              <a:rPr lang="en-GB" sz="2300" b="1" dirty="0"/>
              <a:t>P1:</a:t>
            </a:r>
            <a:r>
              <a:rPr lang="en-GB" sz="2300" dirty="0"/>
              <a:t> I can find out 3 facts about another country. </a:t>
            </a:r>
            <a:endParaRPr lang="en-US" sz="2300" dirty="0"/>
          </a:p>
          <a:p>
            <a:pPr marL="0" indent="0">
              <a:buNone/>
            </a:pPr>
            <a:r>
              <a:rPr lang="en-GB" sz="2300" b="1" dirty="0"/>
              <a:t>P2/3</a:t>
            </a:r>
            <a:r>
              <a:rPr lang="en-GB" sz="2300" dirty="0"/>
              <a:t>: I can find out information about a country. I can think about how this compares to Scotland.</a:t>
            </a:r>
            <a:endParaRPr lang="en-US" sz="2300" dirty="0"/>
          </a:p>
        </p:txBody>
      </p:sp>
    </p:spTree>
    <p:extLst>
      <p:ext uri="{BB962C8B-B14F-4D97-AF65-F5344CB8AC3E}">
        <p14:creationId xmlns:p14="http://schemas.microsoft.com/office/powerpoint/2010/main" val="175798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FFF2-4D15-4609-92A3-B040B4A9B1C7}"/>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64F42FDF-B426-486D-8CF3-73AEBF19F399}"/>
              </a:ext>
            </a:extLst>
          </p:cNvPr>
          <p:cNvSpPr>
            <a:spLocks noGrp="1"/>
          </p:cNvSpPr>
          <p:nvPr>
            <p:ph idx="1"/>
          </p:nvPr>
        </p:nvSpPr>
        <p:spPr/>
        <p:txBody>
          <a:bodyPr>
            <a:normAutofit fontScale="92500" lnSpcReduction="10000"/>
          </a:bodyPr>
          <a:lstStyle/>
          <a:p>
            <a:pPr marL="0" indent="0">
              <a:buNone/>
            </a:pPr>
            <a:r>
              <a:rPr lang="en-US" dirty="0"/>
              <a:t>Watch the Frozen ride –  how many words can you think of that rhyme with snow. Record yourself saying all of the words that you can think of.</a:t>
            </a:r>
          </a:p>
          <a:p>
            <a:pPr marL="0" indent="0">
              <a:buNone/>
            </a:pPr>
            <a:r>
              <a:rPr lang="en-US" dirty="0">
                <a:hlinkClick r:id="rId2"/>
              </a:rPr>
              <a:t>https://www.youtube.com/watch?v=J8OHP9OriMA&amp;t=33s</a:t>
            </a:r>
            <a:endParaRPr lang="en-US" dirty="0"/>
          </a:p>
          <a:p>
            <a:pPr marL="0" indent="0">
              <a:buNone/>
            </a:pPr>
            <a:r>
              <a:rPr lang="en-US" dirty="0"/>
              <a:t>Challenge: Make a silly sentence using as many of the words as you can.</a:t>
            </a:r>
          </a:p>
          <a:p>
            <a:pPr marL="0" indent="0">
              <a:buNone/>
            </a:pPr>
            <a:r>
              <a:rPr lang="en-US" dirty="0"/>
              <a:t>P2/3: Write down your list and create a silly story using lots of rhyming words.</a:t>
            </a:r>
          </a:p>
          <a:p>
            <a:pPr marL="0" indent="0">
              <a:buNone/>
            </a:pPr>
            <a:endParaRPr lang="en-US" dirty="0"/>
          </a:p>
          <a:p>
            <a:pPr marL="0" indent="0">
              <a:buNone/>
            </a:pPr>
            <a:r>
              <a:rPr lang="en-GB" sz="1900" dirty="0"/>
              <a:t>Learning Intention: I am learning to produce rhymes.</a:t>
            </a:r>
          </a:p>
          <a:p>
            <a:pPr marL="0" indent="0">
              <a:buNone/>
            </a:pPr>
            <a:r>
              <a:rPr lang="en-GB" sz="1900" dirty="0"/>
              <a:t>Success Criteria: </a:t>
            </a:r>
            <a:endParaRPr lang="en-US" sz="1900" dirty="0"/>
          </a:p>
          <a:p>
            <a:r>
              <a:rPr lang="en-GB" sz="1900" b="1" dirty="0"/>
              <a:t>P1</a:t>
            </a:r>
            <a:r>
              <a:rPr lang="en-GB" sz="1900" dirty="0"/>
              <a:t> - I can produce a rhyme.</a:t>
            </a:r>
            <a:endParaRPr lang="en-US" sz="1900" dirty="0"/>
          </a:p>
          <a:p>
            <a:r>
              <a:rPr lang="en-GB" sz="1900" b="1" dirty="0"/>
              <a:t>P2/3</a:t>
            </a:r>
            <a:r>
              <a:rPr lang="en-GB" sz="1900" dirty="0"/>
              <a:t> – I can write a silly sentence or story using rhyming words.</a:t>
            </a:r>
            <a:endParaRPr lang="en-US" sz="1900" dirty="0"/>
          </a:p>
        </p:txBody>
      </p:sp>
    </p:spTree>
    <p:extLst>
      <p:ext uri="{BB962C8B-B14F-4D97-AF65-F5344CB8AC3E}">
        <p14:creationId xmlns:p14="http://schemas.microsoft.com/office/powerpoint/2010/main" val="254731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391-EB21-4D10-AC6A-22F0EA7605A0}"/>
              </a:ext>
            </a:extLst>
          </p:cNvPr>
          <p:cNvSpPr>
            <a:spLocks noGrp="1"/>
          </p:cNvSpPr>
          <p:nvPr>
            <p:ph type="title"/>
          </p:nvPr>
        </p:nvSpPr>
        <p:spPr/>
        <p:txBody>
          <a:bodyPr/>
          <a:lstStyle/>
          <a:p>
            <a:r>
              <a:rPr lang="en-US" dirty="0"/>
              <a:t>Day 2</a:t>
            </a:r>
          </a:p>
        </p:txBody>
      </p:sp>
      <p:sp>
        <p:nvSpPr>
          <p:cNvPr id="3" name="Content Placeholder 2">
            <a:extLst>
              <a:ext uri="{FF2B5EF4-FFF2-40B4-BE49-F238E27FC236}">
                <a16:creationId xmlns:a16="http://schemas.microsoft.com/office/drawing/2014/main" id="{78F35963-9BBD-4EF2-B337-333238BF509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3224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E246-1F2D-4FE3-9A78-3967BEE0FE2A}"/>
              </a:ext>
            </a:extLst>
          </p:cNvPr>
          <p:cNvSpPr>
            <a:spLocks noGrp="1"/>
          </p:cNvSpPr>
          <p:nvPr>
            <p:ph type="title"/>
          </p:nvPr>
        </p:nvSpPr>
        <p:spPr/>
        <p:txBody>
          <a:bodyPr/>
          <a:lstStyle/>
          <a:p>
            <a:r>
              <a:rPr lang="en-US" dirty="0"/>
              <a:t>HWB</a:t>
            </a:r>
          </a:p>
        </p:txBody>
      </p:sp>
      <p:sp>
        <p:nvSpPr>
          <p:cNvPr id="3" name="Content Placeholder 2">
            <a:extLst>
              <a:ext uri="{FF2B5EF4-FFF2-40B4-BE49-F238E27FC236}">
                <a16:creationId xmlns:a16="http://schemas.microsoft.com/office/drawing/2014/main" id="{26C00BD7-D836-42AE-9767-05D82EAE7BD2}"/>
              </a:ext>
            </a:extLst>
          </p:cNvPr>
          <p:cNvSpPr>
            <a:spLocks noGrp="1"/>
          </p:cNvSpPr>
          <p:nvPr>
            <p:ph idx="1"/>
          </p:nvPr>
        </p:nvSpPr>
        <p:spPr>
          <a:xfrm>
            <a:off x="838200" y="1349829"/>
            <a:ext cx="10515600" cy="5143046"/>
          </a:xfrm>
        </p:spPr>
        <p:txBody>
          <a:bodyPr>
            <a:normAutofit lnSpcReduction="10000"/>
          </a:bodyPr>
          <a:lstStyle/>
          <a:p>
            <a:pPr marL="0" indent="0">
              <a:buNone/>
            </a:pPr>
            <a:r>
              <a:rPr lang="en-US" dirty="0"/>
              <a:t>Safety Rules</a:t>
            </a:r>
          </a:p>
          <a:p>
            <a:pPr marL="0" indent="0">
              <a:buNone/>
            </a:pPr>
            <a:r>
              <a:rPr lang="en-US" dirty="0"/>
              <a:t>Look at the video of Disney Land. Can you think of any rules or things that you would need to do to keep safe at the park? Think about what you should do on rides, who you would speak to and any extra rules that you can think of.</a:t>
            </a:r>
          </a:p>
          <a:p>
            <a:pPr marL="0" indent="0">
              <a:buNone/>
            </a:pPr>
            <a:r>
              <a:rPr lang="en-US" dirty="0"/>
              <a:t>Extension/P2/3: Create a safety poster to display the rules.</a:t>
            </a:r>
          </a:p>
          <a:p>
            <a:pPr marL="0" indent="0">
              <a:buNone/>
            </a:pPr>
            <a:r>
              <a:rPr lang="en-US" dirty="0">
                <a:hlinkClick r:id="rId2"/>
              </a:rPr>
              <a:t>https://www.youtube.com/watch?v=HyZfIlxwsfI</a:t>
            </a:r>
            <a:endParaRPr lang="en-US" dirty="0"/>
          </a:p>
          <a:p>
            <a:pPr marL="0" indent="0">
              <a:buNone/>
            </a:pPr>
            <a:endParaRPr lang="en-US" dirty="0"/>
          </a:p>
          <a:p>
            <a:pPr marL="0" indent="0">
              <a:buNone/>
            </a:pPr>
            <a:r>
              <a:rPr lang="en-GB" sz="1900" dirty="0"/>
              <a:t>Learning Intention: I am learning to identify ways to keep myself safe.</a:t>
            </a:r>
          </a:p>
          <a:p>
            <a:pPr marL="0" indent="0">
              <a:buNone/>
            </a:pPr>
            <a:r>
              <a:rPr lang="en-GB" sz="1900" dirty="0"/>
              <a:t>Success Criteria: </a:t>
            </a:r>
            <a:endParaRPr lang="en-US" sz="1900" dirty="0"/>
          </a:p>
          <a:p>
            <a:r>
              <a:rPr lang="en-GB" sz="1900" b="1" dirty="0"/>
              <a:t>P1:</a:t>
            </a:r>
            <a:r>
              <a:rPr lang="en-GB" sz="1900" dirty="0"/>
              <a:t> I can explain ways that I can keep myself safe. </a:t>
            </a:r>
            <a:endParaRPr lang="en-US" sz="1900" dirty="0"/>
          </a:p>
          <a:p>
            <a:r>
              <a:rPr lang="en-GB" sz="1900" b="1" dirty="0"/>
              <a:t>P2/3:</a:t>
            </a:r>
            <a:r>
              <a:rPr lang="en-GB" sz="1900" dirty="0"/>
              <a:t> I can explain how to keep myself and others safe. I can display my ideas in an effective way. </a:t>
            </a:r>
            <a:endParaRPr lang="en-US" sz="1900" dirty="0"/>
          </a:p>
        </p:txBody>
      </p:sp>
    </p:spTree>
    <p:extLst>
      <p:ext uri="{BB962C8B-B14F-4D97-AF65-F5344CB8AC3E}">
        <p14:creationId xmlns:p14="http://schemas.microsoft.com/office/powerpoint/2010/main" val="1060391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10574</TotalTime>
  <Words>3269</Words>
  <Application>Microsoft Office PowerPoint</Application>
  <PresentationFormat>Widescreen</PresentationFormat>
  <Paragraphs>376</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Comic Sans MS</vt:lpstr>
      <vt:lpstr>Sassoon Infant Std</vt:lpstr>
      <vt:lpstr>Office Theme</vt:lpstr>
      <vt:lpstr>Disney Virtual Trip</vt:lpstr>
      <vt:lpstr>Day 1</vt:lpstr>
      <vt:lpstr>Art</vt:lpstr>
      <vt:lpstr>Numeracy</vt:lpstr>
      <vt:lpstr>Writing</vt:lpstr>
      <vt:lpstr>IDL</vt:lpstr>
      <vt:lpstr>Reading</vt:lpstr>
      <vt:lpstr>Day 2</vt:lpstr>
      <vt:lpstr>HWB</vt:lpstr>
      <vt:lpstr>Numeracy</vt:lpstr>
      <vt:lpstr>PowerPoint Presentation</vt:lpstr>
      <vt:lpstr>Writing</vt:lpstr>
      <vt:lpstr>IDL</vt:lpstr>
      <vt:lpstr>PowerPoint Presentation</vt:lpstr>
      <vt:lpstr>Reading</vt:lpstr>
      <vt:lpstr>Day 3</vt:lpstr>
      <vt:lpstr>Reading</vt:lpstr>
      <vt:lpstr>PowerPoint Presentation</vt:lpstr>
      <vt:lpstr>PowerPoint Presentation</vt:lpstr>
      <vt:lpstr>PowerPoint Presentation</vt:lpstr>
      <vt:lpstr>Writing</vt:lpstr>
      <vt:lpstr>Numeracy</vt:lpstr>
      <vt:lpstr>Mickey’s Snack Menu</vt:lpstr>
      <vt:lpstr>Mickey’s Snack Menu</vt:lpstr>
      <vt:lpstr>Mickey’s Snack Menu</vt:lpstr>
      <vt:lpstr>HWB</vt:lpstr>
      <vt:lpstr>IDL</vt:lpstr>
      <vt:lpstr>Day 4</vt:lpstr>
      <vt:lpstr>Reading</vt:lpstr>
      <vt:lpstr>PowerPoint Presentation</vt:lpstr>
      <vt:lpstr>PowerPoint Presentation</vt:lpstr>
      <vt:lpstr>Writing</vt:lpstr>
      <vt:lpstr>Numeracy: Primary 1</vt:lpstr>
      <vt:lpstr>Numeracy: Primary 2/3</vt:lpstr>
      <vt:lpstr>IDL</vt:lpstr>
      <vt:lpstr>HWB</vt:lpstr>
      <vt:lpstr>Day 5</vt:lpstr>
      <vt:lpstr>IDL</vt:lpstr>
      <vt:lpstr>Reading</vt:lpstr>
      <vt:lpstr>Writing</vt:lpstr>
      <vt:lpstr>Numeracy</vt:lpstr>
      <vt:lpstr>PowerPoint Presentation</vt:lpstr>
      <vt:lpstr>HWB</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Disney Virtual Trip</dc:title>
  <dc:creator>emma cole</dc:creator>
  <cp:lastModifiedBy>Melissa Shaw</cp:lastModifiedBy>
  <cp:revision>14</cp:revision>
  <dcterms:created xsi:type="dcterms:W3CDTF">2020-06-02T14:45:15Z</dcterms:created>
  <dcterms:modified xsi:type="dcterms:W3CDTF">2020-06-14T19:56:26Z</dcterms:modified>
</cp:coreProperties>
</file>