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335" r:id="rId3"/>
    <p:sldId id="310" r:id="rId4"/>
    <p:sldId id="312" r:id="rId5"/>
    <p:sldId id="318" r:id="rId6"/>
    <p:sldId id="313" r:id="rId7"/>
    <p:sldId id="319" r:id="rId8"/>
    <p:sldId id="314" r:id="rId9"/>
    <p:sldId id="364" r:id="rId10"/>
    <p:sldId id="320" r:id="rId11"/>
    <p:sldId id="365" r:id="rId12"/>
    <p:sldId id="3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94" autoAdjust="0"/>
    <p:restoredTop sz="94660"/>
  </p:normalViewPr>
  <p:slideViewPr>
    <p:cSldViewPr snapToGrid="0">
      <p:cViewPr varScale="1">
        <p:scale>
          <a:sx n="93" d="100"/>
          <a:sy n="93" d="100"/>
        </p:scale>
        <p:origin x="108" y="552"/>
      </p:cViewPr>
      <p:guideLst/>
    </p:cSldViewPr>
  </p:slideViewPr>
  <p:notesTextViewPr>
    <p:cViewPr>
      <p:scale>
        <a:sx n="3" d="2"/>
        <a:sy n="3" d="2"/>
      </p:scale>
      <p:origin x="0" y="0"/>
    </p:cViewPr>
  </p:notesTextViewPr>
  <p:sorterViewPr>
    <p:cViewPr>
      <p:scale>
        <a:sx n="70" d="100"/>
        <a:sy n="70" d="100"/>
      </p:scale>
      <p:origin x="0" y="-126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7A7BEF-9D1B-41B1-9685-88B79395DB41}"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778B27-342A-4CC8-922B-858289FE0344}" type="slidenum">
              <a:rPr lang="en-GB" smtClean="0"/>
              <a:t>‹#›</a:t>
            </a:fld>
            <a:endParaRPr lang="en-GB"/>
          </a:p>
        </p:txBody>
      </p:sp>
    </p:spTree>
    <p:extLst>
      <p:ext uri="{BB962C8B-B14F-4D97-AF65-F5344CB8AC3E}">
        <p14:creationId xmlns:p14="http://schemas.microsoft.com/office/powerpoint/2010/main" val="431638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7A7BEF-9D1B-41B1-9685-88B79395DB41}"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778B27-342A-4CC8-922B-858289FE0344}" type="slidenum">
              <a:rPr lang="en-GB" smtClean="0"/>
              <a:t>‹#›</a:t>
            </a:fld>
            <a:endParaRPr lang="en-GB"/>
          </a:p>
        </p:txBody>
      </p:sp>
    </p:spTree>
    <p:extLst>
      <p:ext uri="{BB962C8B-B14F-4D97-AF65-F5344CB8AC3E}">
        <p14:creationId xmlns:p14="http://schemas.microsoft.com/office/powerpoint/2010/main" val="402191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7A7BEF-9D1B-41B1-9685-88B79395DB41}"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778B27-342A-4CC8-922B-858289FE0344}" type="slidenum">
              <a:rPr lang="en-GB" smtClean="0"/>
              <a:t>‹#›</a:t>
            </a:fld>
            <a:endParaRPr lang="en-GB"/>
          </a:p>
        </p:txBody>
      </p:sp>
    </p:spTree>
    <p:extLst>
      <p:ext uri="{BB962C8B-B14F-4D97-AF65-F5344CB8AC3E}">
        <p14:creationId xmlns:p14="http://schemas.microsoft.com/office/powerpoint/2010/main" val="205954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103632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xfrm>
            <a:off x="914400" y="6248400"/>
            <a:ext cx="2540000" cy="457200"/>
          </a:xfrm>
          <a:prstGeom prst="rect">
            <a:avLst/>
          </a:prstGeom>
          <a:ln/>
        </p:spPr>
        <p:txBody>
          <a:bodyPr/>
          <a:lstStyle>
            <a:lvl1pPr>
              <a:defRPr/>
            </a:lvl1pPr>
          </a:lstStyle>
          <a:p>
            <a:pPr>
              <a:defRPr/>
            </a:pPr>
            <a:endParaRPr lang="en-GB">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323232"/>
              </a:solidFill>
            </a:endParaRPr>
          </a:p>
        </p:txBody>
      </p:sp>
      <p:sp>
        <p:nvSpPr>
          <p:cNvPr id="5" name="Rectangle 6"/>
          <p:cNvSpPr>
            <a:spLocks noGrp="1" noChangeArrowheads="1"/>
          </p:cNvSpPr>
          <p:nvPr>
            <p:ph type="sldNum" sz="quarter" idx="12"/>
          </p:nvPr>
        </p:nvSpPr>
        <p:spPr>
          <a:ln/>
        </p:spPr>
        <p:txBody>
          <a:bodyPr/>
          <a:lstStyle>
            <a:lvl1pPr>
              <a:defRPr/>
            </a:lvl1pPr>
          </a:lstStyle>
          <a:p>
            <a:fld id="{A4E77DF9-ABAF-4FB2-A890-861DFF735E6A}" type="slidenum">
              <a:rPr lang="en-GB">
                <a:solidFill>
                  <a:srgbClr val="323232"/>
                </a:solidFill>
              </a:rPr>
              <a:pPr/>
              <a:t>‹#›</a:t>
            </a:fld>
            <a:endParaRPr lang="en-GB">
              <a:solidFill>
                <a:srgbClr val="323232"/>
              </a:solidFill>
            </a:endParaRPr>
          </a:p>
        </p:txBody>
      </p:sp>
    </p:spTree>
    <p:extLst>
      <p:ext uri="{BB962C8B-B14F-4D97-AF65-F5344CB8AC3E}">
        <p14:creationId xmlns:p14="http://schemas.microsoft.com/office/powerpoint/2010/main" val="4277182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7A7BEF-9D1B-41B1-9685-88B79395DB41}"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778B27-342A-4CC8-922B-858289FE0344}" type="slidenum">
              <a:rPr lang="en-GB" smtClean="0"/>
              <a:t>‹#›</a:t>
            </a:fld>
            <a:endParaRPr lang="en-GB"/>
          </a:p>
        </p:txBody>
      </p:sp>
    </p:spTree>
    <p:extLst>
      <p:ext uri="{BB962C8B-B14F-4D97-AF65-F5344CB8AC3E}">
        <p14:creationId xmlns:p14="http://schemas.microsoft.com/office/powerpoint/2010/main" val="124005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7A7BEF-9D1B-41B1-9685-88B79395DB41}"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778B27-342A-4CC8-922B-858289FE0344}" type="slidenum">
              <a:rPr lang="en-GB" smtClean="0"/>
              <a:t>‹#›</a:t>
            </a:fld>
            <a:endParaRPr lang="en-GB"/>
          </a:p>
        </p:txBody>
      </p:sp>
    </p:spTree>
    <p:extLst>
      <p:ext uri="{BB962C8B-B14F-4D97-AF65-F5344CB8AC3E}">
        <p14:creationId xmlns:p14="http://schemas.microsoft.com/office/powerpoint/2010/main" val="318377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7A7BEF-9D1B-41B1-9685-88B79395DB41}" type="datetimeFigureOut">
              <a:rPr lang="en-GB" smtClean="0"/>
              <a:t>08/01/2021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778B27-342A-4CC8-922B-858289FE0344}" type="slidenum">
              <a:rPr lang="en-GB" smtClean="0"/>
              <a:t>‹#›</a:t>
            </a:fld>
            <a:endParaRPr lang="en-GB"/>
          </a:p>
        </p:txBody>
      </p:sp>
    </p:spTree>
    <p:extLst>
      <p:ext uri="{BB962C8B-B14F-4D97-AF65-F5344CB8AC3E}">
        <p14:creationId xmlns:p14="http://schemas.microsoft.com/office/powerpoint/2010/main" val="44503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7A7BEF-9D1B-41B1-9685-88B79395DB41}" type="datetimeFigureOut">
              <a:rPr lang="en-GB" smtClean="0"/>
              <a:t>08/01/2021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778B27-342A-4CC8-922B-858289FE0344}" type="slidenum">
              <a:rPr lang="en-GB" smtClean="0"/>
              <a:t>‹#›</a:t>
            </a:fld>
            <a:endParaRPr lang="en-GB"/>
          </a:p>
        </p:txBody>
      </p:sp>
    </p:spTree>
    <p:extLst>
      <p:ext uri="{BB962C8B-B14F-4D97-AF65-F5344CB8AC3E}">
        <p14:creationId xmlns:p14="http://schemas.microsoft.com/office/powerpoint/2010/main" val="3522903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7A7BEF-9D1B-41B1-9685-88B79395DB41}" type="datetimeFigureOut">
              <a:rPr lang="en-GB" smtClean="0"/>
              <a:t>08/01/2021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778B27-342A-4CC8-922B-858289FE0344}" type="slidenum">
              <a:rPr lang="en-GB" smtClean="0"/>
              <a:t>‹#›</a:t>
            </a:fld>
            <a:endParaRPr lang="en-GB"/>
          </a:p>
        </p:txBody>
      </p:sp>
    </p:spTree>
    <p:extLst>
      <p:ext uri="{BB962C8B-B14F-4D97-AF65-F5344CB8AC3E}">
        <p14:creationId xmlns:p14="http://schemas.microsoft.com/office/powerpoint/2010/main" val="80741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A7BEF-9D1B-41B1-9685-88B79395DB41}" type="datetimeFigureOut">
              <a:rPr lang="en-GB" smtClean="0"/>
              <a:t>08/01/2021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778B27-342A-4CC8-922B-858289FE0344}" type="slidenum">
              <a:rPr lang="en-GB" smtClean="0"/>
              <a:t>‹#›</a:t>
            </a:fld>
            <a:endParaRPr lang="en-GB"/>
          </a:p>
        </p:txBody>
      </p:sp>
    </p:spTree>
    <p:extLst>
      <p:ext uri="{BB962C8B-B14F-4D97-AF65-F5344CB8AC3E}">
        <p14:creationId xmlns:p14="http://schemas.microsoft.com/office/powerpoint/2010/main" val="211123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7A7BEF-9D1B-41B1-9685-88B79395DB41}" type="datetimeFigureOut">
              <a:rPr lang="en-GB" smtClean="0"/>
              <a:t>08/01/2021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778B27-342A-4CC8-922B-858289FE0344}" type="slidenum">
              <a:rPr lang="en-GB" smtClean="0"/>
              <a:t>‹#›</a:t>
            </a:fld>
            <a:endParaRPr lang="en-GB"/>
          </a:p>
        </p:txBody>
      </p:sp>
    </p:spTree>
    <p:extLst>
      <p:ext uri="{BB962C8B-B14F-4D97-AF65-F5344CB8AC3E}">
        <p14:creationId xmlns:p14="http://schemas.microsoft.com/office/powerpoint/2010/main" val="2911839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7A7BEF-9D1B-41B1-9685-88B79395DB41}" type="datetimeFigureOut">
              <a:rPr lang="en-GB" smtClean="0"/>
              <a:t>08/01/2021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778B27-342A-4CC8-922B-858289FE0344}" type="slidenum">
              <a:rPr lang="en-GB" smtClean="0"/>
              <a:t>‹#›</a:t>
            </a:fld>
            <a:endParaRPr lang="en-GB"/>
          </a:p>
        </p:txBody>
      </p:sp>
    </p:spTree>
    <p:extLst>
      <p:ext uri="{BB962C8B-B14F-4D97-AF65-F5344CB8AC3E}">
        <p14:creationId xmlns:p14="http://schemas.microsoft.com/office/powerpoint/2010/main" val="4143510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A7BEF-9D1B-41B1-9685-88B79395DB41}" type="datetimeFigureOut">
              <a:rPr lang="en-GB" smtClean="0"/>
              <a:t>08/01/2021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78B27-342A-4CC8-922B-858289FE0344}" type="slidenum">
              <a:rPr lang="en-GB" smtClean="0"/>
              <a:t>‹#›</a:t>
            </a:fld>
            <a:endParaRPr lang="en-GB"/>
          </a:p>
        </p:txBody>
      </p:sp>
    </p:spTree>
    <p:extLst>
      <p:ext uri="{BB962C8B-B14F-4D97-AF65-F5344CB8AC3E}">
        <p14:creationId xmlns:p14="http://schemas.microsoft.com/office/powerpoint/2010/main" val="406116350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latin typeface="+mn-lt"/>
              </a:rPr>
              <a:t>S3 </a:t>
            </a:r>
            <a:r>
              <a:rPr lang="en-GB" dirty="0">
                <a:latin typeface="+mn-lt"/>
                <a:cs typeface="Calibri" panose="020F0502020204030204" pitchFamily="34" charset="0"/>
              </a:rPr>
              <a:t>Chemistry</a:t>
            </a:r>
          </a:p>
        </p:txBody>
      </p:sp>
      <p:sp>
        <p:nvSpPr>
          <p:cNvPr id="3" name="Subtitle 2"/>
          <p:cNvSpPr>
            <a:spLocks noGrp="1"/>
          </p:cNvSpPr>
          <p:nvPr>
            <p:ph type="subTitle" idx="1"/>
          </p:nvPr>
        </p:nvSpPr>
        <p:spPr/>
        <p:txBody>
          <a:bodyPr>
            <a:normAutofit/>
          </a:bodyPr>
          <a:lstStyle/>
          <a:p>
            <a:r>
              <a:rPr lang="en-GB" sz="4400" dirty="0"/>
              <a:t>Formulae and reaction quantities</a:t>
            </a:r>
          </a:p>
          <a:p>
            <a:r>
              <a:rPr lang="en-GB" sz="4400" dirty="0"/>
              <a:t>Lesson 1 - Prefixes</a:t>
            </a:r>
          </a:p>
        </p:txBody>
      </p:sp>
    </p:spTree>
    <p:extLst>
      <p:ext uri="{BB962C8B-B14F-4D97-AF65-F5344CB8AC3E}">
        <p14:creationId xmlns:p14="http://schemas.microsoft.com/office/powerpoint/2010/main" val="4291192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874346" y="236882"/>
            <a:ext cx="7886700" cy="1325563"/>
          </a:xfrm>
          <a:solidFill>
            <a:schemeClr val="bg1"/>
          </a:solidFill>
          <a:ln w="57150">
            <a:noFill/>
            <a:miter lim="800000"/>
            <a:headEnd/>
            <a:tailEnd/>
          </a:ln>
        </p:spPr>
        <p:txBody>
          <a:bodyPr/>
          <a:lstStyle/>
          <a:p>
            <a:pPr algn="ctr" eaLnBrk="1" hangingPunct="1"/>
            <a:r>
              <a:rPr lang="en-GB" dirty="0"/>
              <a:t>Compound names with prefixes</a:t>
            </a:r>
          </a:p>
        </p:txBody>
      </p:sp>
      <p:sp>
        <p:nvSpPr>
          <p:cNvPr id="26627" name="Rectangle 3"/>
          <p:cNvSpPr>
            <a:spLocks noGrp="1" noChangeArrowheads="1"/>
          </p:cNvSpPr>
          <p:nvPr>
            <p:ph idx="1"/>
          </p:nvPr>
        </p:nvSpPr>
        <p:spPr>
          <a:xfrm>
            <a:off x="1785099" y="1699565"/>
            <a:ext cx="2160240" cy="5040560"/>
          </a:xfrm>
        </p:spPr>
        <p:txBody>
          <a:bodyPr>
            <a:noAutofit/>
          </a:bodyPr>
          <a:lstStyle/>
          <a:p>
            <a:pPr marL="0" indent="0">
              <a:buNone/>
            </a:pPr>
            <a:r>
              <a:rPr lang="en-GB" b="1" dirty="0">
                <a:effectLst>
                  <a:outerShdw blurRad="38100" dist="38100" dir="2700000" algn="tl">
                    <a:srgbClr val="000000">
                      <a:alpha val="43137"/>
                    </a:srgbClr>
                  </a:outerShdw>
                </a:effectLst>
              </a:rPr>
              <a:t>MONO-</a:t>
            </a:r>
            <a:r>
              <a:rPr lang="en-GB" sz="2400" b="1" dirty="0">
                <a:effectLst>
                  <a:outerShdw blurRad="38100" dist="38100" dir="2700000" algn="tl">
                    <a:srgbClr val="000000">
                      <a:alpha val="43137"/>
                    </a:srgbClr>
                  </a:outerShdw>
                </a:effectLst>
              </a:rPr>
              <a:t>	</a:t>
            </a:r>
          </a:p>
          <a:p>
            <a:pPr marL="0" indent="0" eaLnBrk="1" hangingPunct="1">
              <a:buNone/>
            </a:pPr>
            <a:endParaRPr lang="en-GB" sz="2000" b="1" dirty="0">
              <a:effectLst>
                <a:outerShdw blurRad="38100" dist="38100" dir="2700000" algn="tl">
                  <a:srgbClr val="000000">
                    <a:alpha val="43137"/>
                  </a:srgbClr>
                </a:outerShdw>
              </a:effectLst>
            </a:endParaRPr>
          </a:p>
          <a:p>
            <a:pPr marL="0" indent="0" eaLnBrk="1" hangingPunct="1">
              <a:buNone/>
            </a:pPr>
            <a:r>
              <a:rPr lang="en-GB" b="1" dirty="0">
                <a:effectLst>
                  <a:outerShdw blurRad="38100" dist="38100" dir="2700000" algn="tl">
                    <a:srgbClr val="000000">
                      <a:alpha val="43137"/>
                    </a:srgbClr>
                  </a:outerShdw>
                </a:effectLst>
              </a:rPr>
              <a:t>DI</a:t>
            </a:r>
            <a:r>
              <a:rPr lang="en-GB" sz="2400" b="1" dirty="0">
                <a:effectLst>
                  <a:outerShdw blurRad="38100" dist="38100" dir="2700000" algn="tl">
                    <a:srgbClr val="000000">
                      <a:alpha val="43137"/>
                    </a:srgbClr>
                  </a:outerShdw>
                </a:effectLst>
              </a:rPr>
              <a:t> -	</a:t>
            </a:r>
          </a:p>
          <a:p>
            <a:pPr marL="0" indent="0">
              <a:buNone/>
            </a:pPr>
            <a:endParaRPr lang="en-GB" sz="2000" b="1" dirty="0">
              <a:effectLst>
                <a:outerShdw blurRad="38100" dist="38100" dir="2700000" algn="tl">
                  <a:srgbClr val="000000">
                    <a:alpha val="43137"/>
                  </a:srgbClr>
                </a:outerShdw>
              </a:effectLst>
            </a:endParaRPr>
          </a:p>
          <a:p>
            <a:pPr marL="0" indent="0" eaLnBrk="1" hangingPunct="1">
              <a:buNone/>
            </a:pPr>
            <a:r>
              <a:rPr lang="en-GB" b="1" dirty="0">
                <a:effectLst>
                  <a:outerShdw blurRad="38100" dist="38100" dir="2700000" algn="tl">
                    <a:srgbClr val="000000">
                      <a:alpha val="43137"/>
                    </a:srgbClr>
                  </a:outerShdw>
                </a:effectLst>
              </a:rPr>
              <a:t>TRI </a:t>
            </a:r>
            <a:r>
              <a:rPr lang="en-GB" sz="2400" b="1" dirty="0">
                <a:effectLst>
                  <a:outerShdw blurRad="38100" dist="38100" dir="2700000" algn="tl">
                    <a:srgbClr val="000000">
                      <a:alpha val="43137"/>
                    </a:srgbClr>
                  </a:outerShdw>
                </a:effectLst>
              </a:rPr>
              <a:t>-	</a:t>
            </a:r>
          </a:p>
          <a:p>
            <a:pPr marL="0" indent="0" eaLnBrk="1" hangingPunct="1">
              <a:buNone/>
            </a:pPr>
            <a:endParaRPr lang="en-GB" sz="2000" b="1" dirty="0">
              <a:effectLst>
                <a:outerShdw blurRad="38100" dist="38100" dir="2700000" algn="tl">
                  <a:srgbClr val="000000">
                    <a:alpha val="43137"/>
                  </a:srgbClr>
                </a:outerShdw>
              </a:effectLst>
            </a:endParaRPr>
          </a:p>
          <a:p>
            <a:pPr marL="0" indent="0" eaLnBrk="1" hangingPunct="1">
              <a:buNone/>
            </a:pPr>
            <a:r>
              <a:rPr lang="en-GB" b="1" dirty="0">
                <a:effectLst>
                  <a:outerShdw blurRad="38100" dist="38100" dir="2700000" algn="tl">
                    <a:srgbClr val="000000">
                      <a:alpha val="43137"/>
                    </a:srgbClr>
                  </a:outerShdw>
                </a:effectLst>
              </a:rPr>
              <a:t>TETRA </a:t>
            </a:r>
            <a:r>
              <a:rPr lang="en-GB" sz="2400" b="1" dirty="0">
                <a:effectLst>
                  <a:outerShdw blurRad="38100" dist="38100" dir="2700000" algn="tl">
                    <a:srgbClr val="000000">
                      <a:alpha val="43137"/>
                    </a:srgbClr>
                  </a:outerShdw>
                </a:effectLst>
              </a:rPr>
              <a:t>-</a:t>
            </a:r>
          </a:p>
          <a:p>
            <a:pPr marL="0" indent="0" eaLnBrk="1" hangingPunct="1">
              <a:buNone/>
            </a:pPr>
            <a:endParaRPr lang="en-GB" sz="2000" b="1" dirty="0">
              <a:effectLst>
                <a:outerShdw blurRad="38100" dist="38100" dir="2700000" algn="tl">
                  <a:srgbClr val="000000">
                    <a:alpha val="43137"/>
                  </a:srgbClr>
                </a:outerShdw>
              </a:effectLst>
            </a:endParaRPr>
          </a:p>
          <a:p>
            <a:pPr marL="0" indent="0" eaLnBrk="1" hangingPunct="1">
              <a:buNone/>
            </a:pPr>
            <a:r>
              <a:rPr lang="en-GB" b="1" dirty="0">
                <a:effectLst>
                  <a:outerShdw blurRad="38100" dist="38100" dir="2700000" algn="tl">
                    <a:srgbClr val="000000">
                      <a:alpha val="43137"/>
                    </a:srgbClr>
                  </a:outerShdw>
                </a:effectLst>
              </a:rPr>
              <a:t>PENTA </a:t>
            </a:r>
            <a:r>
              <a:rPr lang="en-GB" sz="2400" b="1" dirty="0">
                <a:effectLst>
                  <a:outerShdw blurRad="38100" dist="38100" dir="2700000" algn="tl">
                    <a:srgbClr val="000000">
                      <a:alpha val="43137"/>
                    </a:srgbClr>
                  </a:outerShdw>
                </a:effectLst>
              </a:rPr>
              <a:t>- </a:t>
            </a:r>
          </a:p>
          <a:p>
            <a:pPr marL="0" indent="0" eaLnBrk="1" hangingPunct="1">
              <a:buNone/>
            </a:pPr>
            <a:endParaRPr lang="en-GB" sz="2000" b="1" dirty="0">
              <a:effectLst>
                <a:outerShdw blurRad="38100" dist="38100" dir="2700000" algn="tl">
                  <a:srgbClr val="000000">
                    <a:alpha val="43137"/>
                  </a:srgbClr>
                </a:outerShdw>
              </a:effectLst>
            </a:endParaRPr>
          </a:p>
          <a:p>
            <a:pPr marL="0" indent="0" eaLnBrk="1" hangingPunct="1">
              <a:buNone/>
            </a:pPr>
            <a:r>
              <a:rPr lang="en-GB" b="1" dirty="0">
                <a:effectLst>
                  <a:outerShdw blurRad="38100" dist="38100" dir="2700000" algn="tl">
                    <a:srgbClr val="000000">
                      <a:alpha val="43137"/>
                    </a:srgbClr>
                  </a:outerShdw>
                </a:effectLst>
              </a:rPr>
              <a:t>HEXA </a:t>
            </a:r>
            <a:r>
              <a:rPr lang="en-GB" sz="2400" b="1" dirty="0">
                <a:effectLst>
                  <a:outerShdw blurRad="38100" dist="38100" dir="2700000" algn="tl">
                    <a:srgbClr val="000000">
                      <a:alpha val="43137"/>
                    </a:srgbClr>
                  </a:outerShdw>
                </a:effectLst>
              </a:rPr>
              <a:t>-	</a:t>
            </a:r>
          </a:p>
        </p:txBody>
      </p:sp>
      <p:sp>
        <p:nvSpPr>
          <p:cNvPr id="23556" name="Rectangle 4"/>
          <p:cNvSpPr>
            <a:spLocks noChangeArrowheads="1"/>
          </p:cNvSpPr>
          <p:nvPr/>
        </p:nvSpPr>
        <p:spPr bwMode="auto">
          <a:xfrm>
            <a:off x="3946034" y="1721178"/>
            <a:ext cx="1871662"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GB" sz="2800" b="1" dirty="0">
                <a:solidFill>
                  <a:prstClr val="black"/>
                </a:solidFill>
              </a:rPr>
              <a:t>One</a:t>
            </a:r>
          </a:p>
          <a:p>
            <a:pPr marL="342900" indent="-342900">
              <a:spcBef>
                <a:spcPct val="20000"/>
              </a:spcBef>
            </a:pPr>
            <a:endParaRPr lang="en-GB" sz="2000" b="1" dirty="0">
              <a:solidFill>
                <a:prstClr val="black"/>
              </a:solidFill>
            </a:endParaRPr>
          </a:p>
          <a:p>
            <a:pPr marL="342900" indent="-342900">
              <a:spcBef>
                <a:spcPct val="20000"/>
              </a:spcBef>
            </a:pPr>
            <a:r>
              <a:rPr lang="en-GB" sz="2800" b="1" dirty="0">
                <a:solidFill>
                  <a:prstClr val="black"/>
                </a:solidFill>
              </a:rPr>
              <a:t>Two</a:t>
            </a:r>
          </a:p>
          <a:p>
            <a:pPr marL="342900" indent="-342900">
              <a:spcBef>
                <a:spcPct val="20000"/>
              </a:spcBef>
            </a:pPr>
            <a:endParaRPr lang="en-GB" sz="2000" b="1" dirty="0">
              <a:solidFill>
                <a:prstClr val="black"/>
              </a:solidFill>
            </a:endParaRPr>
          </a:p>
          <a:p>
            <a:pPr marL="342900" indent="-342900">
              <a:spcBef>
                <a:spcPct val="20000"/>
              </a:spcBef>
            </a:pPr>
            <a:r>
              <a:rPr lang="en-GB" sz="2800" b="1" dirty="0">
                <a:solidFill>
                  <a:prstClr val="black"/>
                </a:solidFill>
              </a:rPr>
              <a:t>Three</a:t>
            </a:r>
          </a:p>
          <a:p>
            <a:pPr marL="342900" indent="-342900">
              <a:spcBef>
                <a:spcPct val="20000"/>
              </a:spcBef>
            </a:pPr>
            <a:endParaRPr lang="en-GB" sz="2000" b="1" dirty="0">
              <a:solidFill>
                <a:prstClr val="black"/>
              </a:solidFill>
            </a:endParaRPr>
          </a:p>
          <a:p>
            <a:pPr marL="342900" indent="-342900">
              <a:spcBef>
                <a:spcPct val="20000"/>
              </a:spcBef>
            </a:pPr>
            <a:r>
              <a:rPr lang="en-GB" sz="2800" b="1" dirty="0">
                <a:solidFill>
                  <a:prstClr val="black"/>
                </a:solidFill>
              </a:rPr>
              <a:t>Four </a:t>
            </a:r>
          </a:p>
          <a:p>
            <a:pPr marL="342900" indent="-342900">
              <a:spcBef>
                <a:spcPct val="20000"/>
              </a:spcBef>
            </a:pPr>
            <a:endParaRPr lang="en-GB" sz="2000" b="1" dirty="0">
              <a:solidFill>
                <a:prstClr val="black"/>
              </a:solidFill>
            </a:endParaRPr>
          </a:p>
          <a:p>
            <a:pPr marL="342900" indent="-342900">
              <a:spcBef>
                <a:spcPct val="20000"/>
              </a:spcBef>
            </a:pPr>
            <a:r>
              <a:rPr lang="en-GB" sz="2800" b="1" dirty="0">
                <a:solidFill>
                  <a:prstClr val="black"/>
                </a:solidFill>
              </a:rPr>
              <a:t>Five</a:t>
            </a:r>
          </a:p>
          <a:p>
            <a:pPr marL="342900" indent="-342900">
              <a:spcBef>
                <a:spcPct val="20000"/>
              </a:spcBef>
            </a:pPr>
            <a:endParaRPr lang="en-GB" sz="2000" b="1" dirty="0">
              <a:solidFill>
                <a:prstClr val="black"/>
              </a:solidFill>
            </a:endParaRPr>
          </a:p>
          <a:p>
            <a:pPr marL="342900" indent="-342900">
              <a:spcBef>
                <a:spcPct val="20000"/>
              </a:spcBef>
            </a:pPr>
            <a:r>
              <a:rPr lang="en-GB" sz="2800" b="1" dirty="0">
                <a:solidFill>
                  <a:prstClr val="black"/>
                </a:solidFill>
              </a:rPr>
              <a:t>Six</a:t>
            </a:r>
          </a:p>
        </p:txBody>
      </p:sp>
      <p:sp>
        <p:nvSpPr>
          <p:cNvPr id="23557" name="Rectangle 5"/>
          <p:cNvSpPr>
            <a:spLocks noChangeArrowheads="1"/>
          </p:cNvSpPr>
          <p:nvPr/>
        </p:nvSpPr>
        <p:spPr bwMode="auto">
          <a:xfrm>
            <a:off x="5353328" y="1684410"/>
            <a:ext cx="5783858" cy="530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GB" sz="2800" dirty="0">
                <a:solidFill>
                  <a:prstClr val="black"/>
                </a:solidFill>
              </a:rPr>
              <a:t>Carbon </a:t>
            </a:r>
            <a:r>
              <a:rPr lang="en-GB" sz="2800" b="1" dirty="0" err="1">
                <a:solidFill>
                  <a:prstClr val="black"/>
                </a:solidFill>
              </a:rPr>
              <a:t>MONO</a:t>
            </a:r>
            <a:r>
              <a:rPr lang="en-GB" sz="2800" dirty="0" err="1">
                <a:solidFill>
                  <a:prstClr val="black"/>
                </a:solidFill>
              </a:rPr>
              <a:t>xide</a:t>
            </a:r>
            <a:r>
              <a:rPr lang="en-GB" sz="2800" dirty="0">
                <a:solidFill>
                  <a:prstClr val="black"/>
                </a:solidFill>
              </a:rPr>
              <a:t>		</a:t>
            </a:r>
            <a:r>
              <a:rPr lang="en-GB" sz="3600" b="1" dirty="0">
                <a:solidFill>
                  <a:prstClr val="black"/>
                </a:solidFill>
              </a:rPr>
              <a:t>CO</a:t>
            </a:r>
            <a:endParaRPr lang="en-GB" dirty="0">
              <a:solidFill>
                <a:prstClr val="black"/>
              </a:solidFill>
            </a:endParaRPr>
          </a:p>
          <a:p>
            <a:pPr>
              <a:spcBef>
                <a:spcPct val="20000"/>
              </a:spcBef>
            </a:pPr>
            <a:endParaRPr lang="en-GB" sz="1200" dirty="0">
              <a:solidFill>
                <a:prstClr val="black"/>
              </a:solidFill>
            </a:endParaRPr>
          </a:p>
          <a:p>
            <a:pPr>
              <a:spcBef>
                <a:spcPct val="20000"/>
              </a:spcBef>
            </a:pPr>
            <a:r>
              <a:rPr lang="en-GB" sz="2800" dirty="0" err="1">
                <a:solidFill>
                  <a:prstClr val="black"/>
                </a:solidFill>
              </a:rPr>
              <a:t>Sulfur</a:t>
            </a:r>
            <a:r>
              <a:rPr lang="en-GB" sz="2800" dirty="0">
                <a:solidFill>
                  <a:prstClr val="black"/>
                </a:solidFill>
              </a:rPr>
              <a:t> </a:t>
            </a:r>
            <a:r>
              <a:rPr lang="en-GB" sz="2800" b="1" dirty="0" err="1">
                <a:solidFill>
                  <a:prstClr val="black"/>
                </a:solidFill>
              </a:rPr>
              <a:t>DI</a:t>
            </a:r>
            <a:r>
              <a:rPr lang="en-GB" sz="2800" dirty="0" err="1">
                <a:solidFill>
                  <a:prstClr val="black"/>
                </a:solidFill>
              </a:rPr>
              <a:t>oxide</a:t>
            </a:r>
            <a:r>
              <a:rPr lang="en-GB" sz="2800" dirty="0">
                <a:solidFill>
                  <a:prstClr val="black"/>
                </a:solidFill>
              </a:rPr>
              <a:t>			</a:t>
            </a:r>
            <a:r>
              <a:rPr lang="en-GB" sz="3600" b="1" dirty="0">
                <a:solidFill>
                  <a:prstClr val="black"/>
                </a:solidFill>
              </a:rPr>
              <a:t>SO</a:t>
            </a:r>
            <a:r>
              <a:rPr lang="en-GB" sz="3600" b="1" baseline="-25000" dirty="0">
                <a:solidFill>
                  <a:prstClr val="black"/>
                </a:solidFill>
              </a:rPr>
              <a:t>2</a:t>
            </a:r>
            <a:endParaRPr lang="en-GB" sz="3600" b="1" dirty="0">
              <a:solidFill>
                <a:prstClr val="black"/>
              </a:solidFill>
            </a:endParaRPr>
          </a:p>
          <a:p>
            <a:pPr>
              <a:spcBef>
                <a:spcPct val="20000"/>
              </a:spcBef>
            </a:pPr>
            <a:endParaRPr lang="en-GB" sz="1100" dirty="0">
              <a:solidFill>
                <a:prstClr val="black"/>
              </a:solidFill>
            </a:endParaRPr>
          </a:p>
          <a:p>
            <a:pPr>
              <a:spcBef>
                <a:spcPct val="20000"/>
              </a:spcBef>
            </a:pPr>
            <a:r>
              <a:rPr lang="en-GB" sz="2800" dirty="0">
                <a:solidFill>
                  <a:prstClr val="black"/>
                </a:solidFill>
              </a:rPr>
              <a:t>Nitrogen </a:t>
            </a:r>
            <a:r>
              <a:rPr lang="en-GB" sz="2800" b="1" dirty="0" err="1">
                <a:solidFill>
                  <a:prstClr val="black"/>
                </a:solidFill>
              </a:rPr>
              <a:t>TRI</a:t>
            </a:r>
            <a:r>
              <a:rPr lang="en-GB" sz="2800" dirty="0" err="1">
                <a:solidFill>
                  <a:prstClr val="black"/>
                </a:solidFill>
              </a:rPr>
              <a:t>bromide</a:t>
            </a:r>
            <a:r>
              <a:rPr lang="en-GB" sz="2800" dirty="0">
                <a:solidFill>
                  <a:prstClr val="black"/>
                </a:solidFill>
              </a:rPr>
              <a:t>		</a:t>
            </a:r>
            <a:r>
              <a:rPr lang="en-GB" sz="3600" b="1" dirty="0">
                <a:solidFill>
                  <a:prstClr val="black"/>
                </a:solidFill>
              </a:rPr>
              <a:t>NBr</a:t>
            </a:r>
            <a:r>
              <a:rPr lang="en-GB" sz="3600" b="1" baseline="-25000" dirty="0">
                <a:solidFill>
                  <a:prstClr val="black"/>
                </a:solidFill>
              </a:rPr>
              <a:t>3</a:t>
            </a:r>
            <a:endParaRPr lang="en-GB" sz="3600" b="1" dirty="0">
              <a:solidFill>
                <a:prstClr val="black"/>
              </a:solidFill>
            </a:endParaRPr>
          </a:p>
          <a:p>
            <a:pPr>
              <a:spcBef>
                <a:spcPct val="20000"/>
              </a:spcBef>
            </a:pPr>
            <a:endParaRPr lang="en-GB" sz="1050" dirty="0">
              <a:solidFill>
                <a:prstClr val="black"/>
              </a:solidFill>
            </a:endParaRPr>
          </a:p>
          <a:p>
            <a:pPr>
              <a:spcBef>
                <a:spcPct val="20000"/>
              </a:spcBef>
            </a:pPr>
            <a:r>
              <a:rPr lang="en-GB" sz="2800" dirty="0">
                <a:solidFill>
                  <a:prstClr val="black"/>
                </a:solidFill>
              </a:rPr>
              <a:t>Carbon </a:t>
            </a:r>
            <a:r>
              <a:rPr lang="en-GB" sz="2800" b="1" dirty="0" err="1">
                <a:solidFill>
                  <a:prstClr val="black"/>
                </a:solidFill>
              </a:rPr>
              <a:t>TETRA</a:t>
            </a:r>
            <a:r>
              <a:rPr lang="en-GB" sz="2800" dirty="0" err="1">
                <a:solidFill>
                  <a:prstClr val="black"/>
                </a:solidFill>
              </a:rPr>
              <a:t>fluoride</a:t>
            </a:r>
            <a:r>
              <a:rPr lang="en-GB" sz="2800" dirty="0">
                <a:solidFill>
                  <a:prstClr val="black"/>
                </a:solidFill>
              </a:rPr>
              <a:t>		</a:t>
            </a:r>
            <a:r>
              <a:rPr lang="en-GB" sz="3600" b="1" dirty="0">
                <a:solidFill>
                  <a:prstClr val="black"/>
                </a:solidFill>
              </a:rPr>
              <a:t>CF</a:t>
            </a:r>
            <a:r>
              <a:rPr lang="en-GB" sz="3600" b="1" baseline="-25000" dirty="0">
                <a:solidFill>
                  <a:prstClr val="black"/>
                </a:solidFill>
              </a:rPr>
              <a:t>4</a:t>
            </a:r>
          </a:p>
          <a:p>
            <a:pPr>
              <a:spcBef>
                <a:spcPct val="20000"/>
              </a:spcBef>
            </a:pPr>
            <a:endParaRPr lang="en-GB" sz="1200" dirty="0">
              <a:solidFill>
                <a:prstClr val="black"/>
              </a:solidFill>
            </a:endParaRPr>
          </a:p>
          <a:p>
            <a:pPr>
              <a:spcBef>
                <a:spcPct val="20000"/>
              </a:spcBef>
            </a:pPr>
            <a:r>
              <a:rPr lang="en-GB" sz="2800" dirty="0">
                <a:solidFill>
                  <a:prstClr val="black"/>
                </a:solidFill>
              </a:rPr>
              <a:t>Phosphorous </a:t>
            </a:r>
            <a:r>
              <a:rPr lang="en-GB" sz="2800" b="1" dirty="0" err="1">
                <a:solidFill>
                  <a:prstClr val="black"/>
                </a:solidFill>
              </a:rPr>
              <a:t>PENTA</a:t>
            </a:r>
            <a:r>
              <a:rPr lang="en-GB" sz="2800" dirty="0" err="1">
                <a:solidFill>
                  <a:prstClr val="black"/>
                </a:solidFill>
              </a:rPr>
              <a:t>iodide</a:t>
            </a:r>
            <a:r>
              <a:rPr lang="en-GB" sz="2800" dirty="0">
                <a:solidFill>
                  <a:prstClr val="black"/>
                </a:solidFill>
              </a:rPr>
              <a:t>  	</a:t>
            </a:r>
            <a:r>
              <a:rPr lang="en-GB" sz="3200" b="1" dirty="0">
                <a:solidFill>
                  <a:prstClr val="black"/>
                </a:solidFill>
              </a:rPr>
              <a:t>PI</a:t>
            </a:r>
            <a:r>
              <a:rPr lang="en-GB" sz="3200" b="1" baseline="-25000" dirty="0">
                <a:solidFill>
                  <a:prstClr val="black"/>
                </a:solidFill>
              </a:rPr>
              <a:t>5</a:t>
            </a:r>
          </a:p>
          <a:p>
            <a:pPr>
              <a:spcBef>
                <a:spcPct val="20000"/>
              </a:spcBef>
            </a:pPr>
            <a:endParaRPr lang="en-GB" sz="1200" dirty="0">
              <a:solidFill>
                <a:prstClr val="black"/>
              </a:solidFill>
            </a:endParaRPr>
          </a:p>
          <a:p>
            <a:pPr>
              <a:spcBef>
                <a:spcPct val="20000"/>
              </a:spcBef>
            </a:pPr>
            <a:r>
              <a:rPr lang="en-GB" sz="2800" dirty="0">
                <a:solidFill>
                  <a:prstClr val="black"/>
                </a:solidFill>
              </a:rPr>
              <a:t>Uranium </a:t>
            </a:r>
            <a:r>
              <a:rPr lang="en-GB" sz="2800" b="1" dirty="0" err="1">
                <a:solidFill>
                  <a:prstClr val="black"/>
                </a:solidFill>
              </a:rPr>
              <a:t>HEXA</a:t>
            </a:r>
            <a:r>
              <a:rPr lang="en-GB" sz="2800" dirty="0" err="1">
                <a:solidFill>
                  <a:prstClr val="black"/>
                </a:solidFill>
              </a:rPr>
              <a:t>chloride</a:t>
            </a:r>
            <a:r>
              <a:rPr lang="en-GB" sz="2800" dirty="0">
                <a:solidFill>
                  <a:prstClr val="black"/>
                </a:solidFill>
              </a:rPr>
              <a:t>     	</a:t>
            </a:r>
            <a:r>
              <a:rPr lang="en-GB" sz="3600" b="1" dirty="0">
                <a:solidFill>
                  <a:prstClr val="black"/>
                </a:solidFill>
              </a:rPr>
              <a:t>UCl</a:t>
            </a:r>
            <a:r>
              <a:rPr lang="en-GB" sz="3600" b="1" baseline="-25000" dirty="0">
                <a:solidFill>
                  <a:prstClr val="black"/>
                </a:solidFill>
              </a:rPr>
              <a:t>6</a:t>
            </a:r>
            <a:endParaRPr lang="en-GB" sz="2800" b="1" dirty="0">
              <a:solidFill>
                <a:prstClr val="black"/>
              </a:solidFill>
            </a:endParaRPr>
          </a:p>
          <a:p>
            <a:pPr marL="457200" indent="-457200">
              <a:spcBef>
                <a:spcPct val="20000"/>
              </a:spcBef>
              <a:buFont typeface="Arial" pitchFamily="34" charset="0"/>
              <a:buChar char="•"/>
            </a:pPr>
            <a:endParaRPr lang="en-GB" sz="2800" baseline="-25000" dirty="0">
              <a:solidFill>
                <a:prstClr val="black"/>
              </a:solidFill>
            </a:endParaRPr>
          </a:p>
          <a:p>
            <a:pPr marL="342900" indent="-342900">
              <a:spcBef>
                <a:spcPct val="20000"/>
              </a:spcBef>
            </a:pPr>
            <a:endParaRPr lang="en-GB" sz="2800" dirty="0">
              <a:solidFill>
                <a:prstClr val="black"/>
              </a:solidFill>
            </a:endParaRPr>
          </a:p>
        </p:txBody>
      </p:sp>
      <p:sp>
        <p:nvSpPr>
          <p:cNvPr id="6" name="Rectangle 2">
            <a:extLst>
              <a:ext uri="{FF2B5EF4-FFF2-40B4-BE49-F238E27FC236}">
                <a16:creationId xmlns:a16="http://schemas.microsoft.com/office/drawing/2014/main" id="{E8AFCFB4-4F66-4A04-9E6F-8742EE59225E}"/>
              </a:ext>
            </a:extLst>
          </p:cNvPr>
          <p:cNvSpPr txBox="1">
            <a:spLocks noChangeArrowheads="1"/>
          </p:cNvSpPr>
          <p:nvPr/>
        </p:nvSpPr>
        <p:spPr>
          <a:xfrm>
            <a:off x="9846954" y="214746"/>
            <a:ext cx="2076325" cy="1225734"/>
          </a:xfrm>
          <a:prstGeom prst="rect">
            <a:avLst/>
          </a:prstGeom>
          <a:solidFill>
            <a:schemeClr val="bg1"/>
          </a:solidFill>
          <a:ln w="57150">
            <a:solidFill>
              <a:srgbClr val="FF0000"/>
            </a:solidFill>
            <a:miter lim="800000"/>
            <a:headEnd/>
            <a:tailEnd/>
          </a:ln>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dirty="0">
                <a:latin typeface="+mn-lt"/>
              </a:rPr>
              <a:t>Copy this slide into your jotters</a:t>
            </a:r>
          </a:p>
        </p:txBody>
      </p:sp>
    </p:spTree>
    <p:extLst>
      <p:ext uri="{BB962C8B-B14F-4D97-AF65-F5344CB8AC3E}">
        <p14:creationId xmlns:p14="http://schemas.microsoft.com/office/powerpoint/2010/main" val="5350723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56">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23557">
                                            <p:txEl>
                                              <p:pRg st="0" end="0"/>
                                            </p:txEl>
                                          </p:spTgt>
                                        </p:tgtEl>
                                        <p:attrNameLst>
                                          <p:attrName>style.visibility</p:attrName>
                                        </p:attrNameLst>
                                      </p:cBhvr>
                                      <p:to>
                                        <p:strVal val="visible"/>
                                      </p:to>
                                    </p:set>
                                    <p:animEffect transition="in" filter="slide(fromBottom)">
                                      <p:cBhvr>
                                        <p:cTn id="31" dur="500"/>
                                        <p:tgtEl>
                                          <p:spTgt spid="2355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23557">
                                            <p:txEl>
                                              <p:pRg st="2" end="2"/>
                                            </p:txEl>
                                          </p:spTgt>
                                        </p:tgtEl>
                                        <p:attrNameLst>
                                          <p:attrName>style.visibility</p:attrName>
                                        </p:attrNameLst>
                                      </p:cBhvr>
                                      <p:to>
                                        <p:strVal val="visible"/>
                                      </p:to>
                                    </p:set>
                                    <p:animEffect transition="in" filter="slide(fromBottom)">
                                      <p:cBhvr>
                                        <p:cTn id="36" dur="500"/>
                                        <p:tgtEl>
                                          <p:spTgt spid="23557">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23557">
                                            <p:txEl>
                                              <p:pRg st="4" end="4"/>
                                            </p:txEl>
                                          </p:spTgt>
                                        </p:tgtEl>
                                        <p:attrNameLst>
                                          <p:attrName>style.visibility</p:attrName>
                                        </p:attrNameLst>
                                      </p:cBhvr>
                                      <p:to>
                                        <p:strVal val="visible"/>
                                      </p:to>
                                    </p:set>
                                    <p:animEffect transition="in" filter="slide(fromBottom)">
                                      <p:cBhvr>
                                        <p:cTn id="41" dur="500"/>
                                        <p:tgtEl>
                                          <p:spTgt spid="23557">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4" fill="hold" grpId="0" nodeType="clickEffect">
                                  <p:stCondLst>
                                    <p:cond delay="0"/>
                                  </p:stCondLst>
                                  <p:childTnLst>
                                    <p:set>
                                      <p:cBhvr>
                                        <p:cTn id="45" dur="1" fill="hold">
                                          <p:stCondLst>
                                            <p:cond delay="0"/>
                                          </p:stCondLst>
                                        </p:cTn>
                                        <p:tgtEl>
                                          <p:spTgt spid="23557">
                                            <p:txEl>
                                              <p:pRg st="6" end="6"/>
                                            </p:txEl>
                                          </p:spTgt>
                                        </p:tgtEl>
                                        <p:attrNameLst>
                                          <p:attrName>style.visibility</p:attrName>
                                        </p:attrNameLst>
                                      </p:cBhvr>
                                      <p:to>
                                        <p:strVal val="visible"/>
                                      </p:to>
                                    </p:set>
                                    <p:animEffect transition="in" filter="slide(fromBottom)">
                                      <p:cBhvr>
                                        <p:cTn id="46" dur="500"/>
                                        <p:tgtEl>
                                          <p:spTgt spid="23557">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23557">
                                            <p:txEl>
                                              <p:pRg st="8" end="8"/>
                                            </p:txEl>
                                          </p:spTgt>
                                        </p:tgtEl>
                                        <p:attrNameLst>
                                          <p:attrName>style.visibility</p:attrName>
                                        </p:attrNameLst>
                                      </p:cBhvr>
                                      <p:to>
                                        <p:strVal val="visible"/>
                                      </p:to>
                                    </p:set>
                                    <p:animEffect transition="in" filter="slide(fromBottom)">
                                      <p:cBhvr>
                                        <p:cTn id="51" dur="500"/>
                                        <p:tgtEl>
                                          <p:spTgt spid="23557">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4" fill="hold" grpId="0" nodeType="clickEffect">
                                  <p:stCondLst>
                                    <p:cond delay="0"/>
                                  </p:stCondLst>
                                  <p:childTnLst>
                                    <p:set>
                                      <p:cBhvr>
                                        <p:cTn id="55" dur="1" fill="hold">
                                          <p:stCondLst>
                                            <p:cond delay="0"/>
                                          </p:stCondLst>
                                        </p:cTn>
                                        <p:tgtEl>
                                          <p:spTgt spid="23557">
                                            <p:txEl>
                                              <p:pRg st="10" end="10"/>
                                            </p:txEl>
                                          </p:spTgt>
                                        </p:tgtEl>
                                        <p:attrNameLst>
                                          <p:attrName>style.visibility</p:attrName>
                                        </p:attrNameLst>
                                      </p:cBhvr>
                                      <p:to>
                                        <p:strVal val="visible"/>
                                      </p:to>
                                    </p:set>
                                    <p:animEffect transition="in" filter="slide(fromBottom)">
                                      <p:cBhvr>
                                        <p:cTn id="56" dur="500"/>
                                        <p:tgtEl>
                                          <p:spTgt spid="2355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P spid="2355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ph/>
            <p:extLst>
              <p:ext uri="{D42A27DB-BD31-4B8C-83A1-F6EECF244321}">
                <p14:modId xmlns:p14="http://schemas.microsoft.com/office/powerpoint/2010/main" val="1981382211"/>
              </p:ext>
            </p:extLst>
          </p:nvPr>
        </p:nvGraphicFramePr>
        <p:xfrm>
          <a:off x="268721" y="985055"/>
          <a:ext cx="9308387" cy="5542334"/>
        </p:xfrm>
        <a:graphic>
          <a:graphicData uri="http://schemas.openxmlformats.org/drawingml/2006/table">
            <a:tbl>
              <a:tblPr/>
              <a:tblGrid>
                <a:gridCol w="3370725">
                  <a:extLst>
                    <a:ext uri="{9D8B030D-6E8A-4147-A177-3AD203B41FA5}">
                      <a16:colId xmlns:a16="http://schemas.microsoft.com/office/drawing/2014/main" val="20000"/>
                    </a:ext>
                  </a:extLst>
                </a:gridCol>
                <a:gridCol w="2834866">
                  <a:extLst>
                    <a:ext uri="{9D8B030D-6E8A-4147-A177-3AD203B41FA5}">
                      <a16:colId xmlns:a16="http://schemas.microsoft.com/office/drawing/2014/main" val="20001"/>
                    </a:ext>
                  </a:extLst>
                </a:gridCol>
                <a:gridCol w="3102796">
                  <a:extLst>
                    <a:ext uri="{9D8B030D-6E8A-4147-A177-3AD203B41FA5}">
                      <a16:colId xmlns:a16="http://schemas.microsoft.com/office/drawing/2014/main" val="20002"/>
                    </a:ext>
                  </a:extLst>
                </a:gridCol>
              </a:tblGrid>
              <a:tr h="9448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dirty="0">
                          <a:ln>
                            <a:noFill/>
                          </a:ln>
                          <a:solidFill>
                            <a:schemeClr val="tx1"/>
                          </a:solidFill>
                          <a:effectLst/>
                          <a:latin typeface="+mn-lt"/>
                          <a:cs typeface="Calibri" panose="020F0502020204030204" pitchFamily="34" charset="0"/>
                        </a:rPr>
                        <a:t>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a:ln>
                            <a:noFill/>
                          </a:ln>
                          <a:solidFill>
                            <a:schemeClr val="tx1"/>
                          </a:solidFill>
                          <a:effectLst/>
                          <a:latin typeface="+mn-lt"/>
                        </a:rPr>
                        <a:t>Elements present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dirty="0">
                          <a:ln>
                            <a:noFill/>
                          </a:ln>
                          <a:solidFill>
                            <a:schemeClr val="tx1"/>
                          </a:solidFill>
                          <a:effectLst/>
                          <a:latin typeface="+mn-lt"/>
                        </a:rPr>
                        <a:t>Formula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8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Silicon dioxide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omic Sans MS" pitchFamily="66"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omic Sans MS" pitchFamily="66"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29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Carbon tetrachloride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omic Sans MS" pitchFamily="66"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omic Sans MS" pitchFamily="66"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528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Sulfur</a:t>
                      </a:r>
                      <a:r>
                        <a:rPr kumimoji="0" lang="en-GB"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trioxide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omic Sans MS" pitchFamily="66"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omic Sans MS" pitchFamily="66"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29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Nitrogen monoxide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omic Sans MS" pitchFamily="66"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omic Sans MS" pitchFamily="66"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229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Phosphorous </a:t>
                      </a:r>
                      <a:r>
                        <a:rPr kumimoji="0" lang="en-GB" sz="24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pentachloride</a:t>
                      </a:r>
                      <a:endParaRPr kumimoji="0" lang="en-GB"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omic Sans MS" pitchFamily="66"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omic Sans MS" pitchFamily="66"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229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Dihydrogen</a:t>
                      </a:r>
                      <a:r>
                        <a:rPr kumimoji="0" lang="en-GB"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monoxide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omic Sans MS" pitchFamily="66"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omic Sans MS" pitchFamily="66"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4" name="Rectangle 3"/>
          <p:cNvSpPr/>
          <p:nvPr/>
        </p:nvSpPr>
        <p:spPr>
          <a:xfrm>
            <a:off x="4523173" y="1972617"/>
            <a:ext cx="1011815"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none">
            <a:spAutoFit/>
          </a:bodyPr>
          <a:lstStyle/>
          <a:p>
            <a:pPr fontAlgn="base">
              <a:spcBef>
                <a:spcPct val="20000"/>
              </a:spcBef>
              <a:spcAft>
                <a:spcPct val="0"/>
              </a:spcAft>
            </a:pPr>
            <a:r>
              <a:rPr lang="en-US" sz="2800" dirty="0">
                <a:solidFill>
                  <a:prstClr val="black"/>
                </a:solidFill>
                <a:latin typeface="Calibri" panose="020F0502020204030204" pitchFamily="34" charset="0"/>
                <a:cs typeface="Calibri" panose="020F0502020204030204" pitchFamily="34" charset="0"/>
              </a:rPr>
              <a:t>Si + O</a:t>
            </a:r>
          </a:p>
        </p:txBody>
      </p:sp>
      <p:sp>
        <p:nvSpPr>
          <p:cNvPr id="11" name="Rectangle 10"/>
          <p:cNvSpPr/>
          <p:nvPr/>
        </p:nvSpPr>
        <p:spPr>
          <a:xfrm>
            <a:off x="7764277" y="1972617"/>
            <a:ext cx="790601" cy="523220"/>
          </a:xfrm>
          <a:prstGeom prst="rect">
            <a:avLst/>
          </a:prstGeom>
          <a:ln>
            <a:noFill/>
          </a:ln>
        </p:spPr>
        <p:style>
          <a:lnRef idx="2">
            <a:schemeClr val="accent4"/>
          </a:lnRef>
          <a:fillRef idx="1">
            <a:schemeClr val="lt1"/>
          </a:fillRef>
          <a:effectRef idx="0">
            <a:schemeClr val="accent4"/>
          </a:effectRef>
          <a:fontRef idx="minor">
            <a:schemeClr val="dk1"/>
          </a:fontRef>
        </p:style>
        <p:txBody>
          <a:bodyPr wrap="none">
            <a:spAutoFit/>
          </a:bodyPr>
          <a:lstStyle/>
          <a:p>
            <a:pPr fontAlgn="base">
              <a:spcBef>
                <a:spcPct val="20000"/>
              </a:spcBef>
              <a:spcAft>
                <a:spcPct val="0"/>
              </a:spcAft>
            </a:pPr>
            <a:r>
              <a:rPr lang="en-US" sz="2800" dirty="0">
                <a:solidFill>
                  <a:prstClr val="black"/>
                </a:solidFill>
                <a:latin typeface="Calibri" panose="020F0502020204030204" pitchFamily="34" charset="0"/>
                <a:cs typeface="Calibri" panose="020F0502020204030204" pitchFamily="34" charset="0"/>
              </a:rPr>
              <a:t>SiO</a:t>
            </a:r>
            <a:r>
              <a:rPr lang="en-US" sz="2800" baseline="-25000" dirty="0">
                <a:solidFill>
                  <a:prstClr val="black"/>
                </a:solidFill>
                <a:latin typeface="Calibri" panose="020F0502020204030204" pitchFamily="34" charset="0"/>
                <a:cs typeface="Calibri" panose="020F0502020204030204" pitchFamily="34" charset="0"/>
              </a:rPr>
              <a:t>2</a:t>
            </a:r>
            <a:endParaRPr lang="en-US" sz="2800" dirty="0">
              <a:solidFill>
                <a:prstClr val="black"/>
              </a:solidFill>
              <a:latin typeface="Calibri" panose="020F0502020204030204" pitchFamily="34" charset="0"/>
              <a:cs typeface="Calibri" panose="020F0502020204030204" pitchFamily="34" charset="0"/>
            </a:endParaRPr>
          </a:p>
        </p:txBody>
      </p:sp>
      <p:sp>
        <p:nvSpPr>
          <p:cNvPr id="18" name="Title 1">
            <a:extLst>
              <a:ext uri="{FF2B5EF4-FFF2-40B4-BE49-F238E27FC236}">
                <a16:creationId xmlns:a16="http://schemas.microsoft.com/office/drawing/2014/main" id="{3B20ECB6-DD34-4852-9D1F-2BABC69A0FA1}"/>
              </a:ext>
            </a:extLst>
          </p:cNvPr>
          <p:cNvSpPr txBox="1">
            <a:spLocks/>
          </p:cNvSpPr>
          <p:nvPr/>
        </p:nvSpPr>
        <p:spPr>
          <a:xfrm>
            <a:off x="-302702" y="330611"/>
            <a:ext cx="105156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dirty="0"/>
              <a:t>Copy and complete the table below for the compounds shown.</a:t>
            </a:r>
          </a:p>
          <a:p>
            <a:pPr marL="0" indent="0" algn="ctr">
              <a:buNone/>
            </a:pPr>
            <a:endParaRPr lang="en-GB" dirty="0"/>
          </a:p>
        </p:txBody>
      </p:sp>
      <p:sp>
        <p:nvSpPr>
          <p:cNvPr id="19" name="Rectangle 2">
            <a:extLst>
              <a:ext uri="{FF2B5EF4-FFF2-40B4-BE49-F238E27FC236}">
                <a16:creationId xmlns:a16="http://schemas.microsoft.com/office/drawing/2014/main" id="{A377E471-F9AE-4B23-84BC-61B14D68207F}"/>
              </a:ext>
            </a:extLst>
          </p:cNvPr>
          <p:cNvSpPr txBox="1">
            <a:spLocks noChangeArrowheads="1"/>
          </p:cNvSpPr>
          <p:nvPr/>
        </p:nvSpPr>
        <p:spPr>
          <a:xfrm>
            <a:off x="9846954" y="214746"/>
            <a:ext cx="2076325" cy="1225734"/>
          </a:xfrm>
          <a:prstGeom prst="rect">
            <a:avLst/>
          </a:prstGeom>
          <a:solidFill>
            <a:schemeClr val="bg1"/>
          </a:solidFill>
          <a:ln w="57150">
            <a:solidFill>
              <a:srgbClr val="FF0000"/>
            </a:solidFill>
            <a:miter lim="800000"/>
            <a:headEnd/>
            <a:tailEnd/>
          </a:ln>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dirty="0">
                <a:latin typeface="+mn-lt"/>
              </a:rPr>
              <a:t>Copy this slide into your jotters</a:t>
            </a:r>
          </a:p>
        </p:txBody>
      </p:sp>
    </p:spTree>
    <p:extLst>
      <p:ext uri="{BB962C8B-B14F-4D97-AF65-F5344CB8AC3E}">
        <p14:creationId xmlns:p14="http://schemas.microsoft.com/office/powerpoint/2010/main" val="1181442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3437"/>
            <a:ext cx="10515600" cy="1325563"/>
          </a:xfrm>
        </p:spPr>
        <p:txBody>
          <a:bodyPr>
            <a:noAutofit/>
          </a:bodyPr>
          <a:lstStyle/>
          <a:p>
            <a:br>
              <a:rPr lang="en-GB" sz="3600" dirty="0"/>
            </a:br>
            <a:br>
              <a:rPr lang="en-GB" sz="3600" dirty="0"/>
            </a:br>
            <a:r>
              <a:rPr lang="en-GB" sz="3600" dirty="0"/>
              <a:t>You can check your answers to the table by downloading the answers PowerPoint that will be posted in the comments under the lesson.</a:t>
            </a:r>
            <a:br>
              <a:rPr lang="en-GB" sz="3600" dirty="0"/>
            </a:br>
            <a:br>
              <a:rPr lang="en-GB" sz="3600" dirty="0"/>
            </a:br>
            <a:r>
              <a:rPr lang="en-GB" sz="3600" dirty="0"/>
              <a:t>When you feel comfortable working with prefixes, complete the Assignment. It will auto-mark, but I will review each submission and give you feedback.</a:t>
            </a:r>
          </a:p>
        </p:txBody>
      </p:sp>
    </p:spTree>
    <p:extLst>
      <p:ext uri="{BB962C8B-B14F-4D97-AF65-F5344CB8AC3E}">
        <p14:creationId xmlns:p14="http://schemas.microsoft.com/office/powerpoint/2010/main" val="4274496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9276" y="863984"/>
            <a:ext cx="8898108" cy="4832092"/>
          </a:xfrm>
          <a:prstGeom prst="rect">
            <a:avLst/>
          </a:prstGeom>
          <a:noFill/>
        </p:spPr>
        <p:txBody>
          <a:bodyPr wrap="square" rtlCol="0">
            <a:spAutoFit/>
          </a:bodyPr>
          <a:lstStyle/>
          <a:p>
            <a:r>
              <a:rPr lang="en-GB" sz="2800" b="1" dirty="0">
                <a:solidFill>
                  <a:srgbClr val="FF0000"/>
                </a:solidFill>
              </a:rPr>
              <a:t>Learning Intention</a:t>
            </a:r>
          </a:p>
          <a:p>
            <a:endParaRPr lang="en-GB" sz="2800" dirty="0"/>
          </a:p>
          <a:p>
            <a:r>
              <a:rPr lang="en-GB" sz="2800" dirty="0"/>
              <a:t>To learn about the writing chemical formulae using prefixes</a:t>
            </a:r>
          </a:p>
          <a:p>
            <a:endParaRPr lang="en-GB" sz="2800" dirty="0"/>
          </a:p>
          <a:p>
            <a:r>
              <a:rPr lang="en-GB" sz="2800" b="1" dirty="0">
                <a:solidFill>
                  <a:schemeClr val="accent5">
                    <a:lumMod val="50000"/>
                  </a:schemeClr>
                </a:solidFill>
                <a:cs typeface="Calibri" panose="020F0502020204030204" pitchFamily="34" charset="0"/>
              </a:rPr>
              <a:t>Success</a:t>
            </a:r>
            <a:r>
              <a:rPr lang="en-GB" sz="2800" b="1" dirty="0">
                <a:solidFill>
                  <a:schemeClr val="accent5">
                    <a:lumMod val="50000"/>
                  </a:schemeClr>
                </a:solidFill>
              </a:rPr>
              <a:t> Criteria</a:t>
            </a:r>
          </a:p>
          <a:p>
            <a:endParaRPr lang="en-GB" sz="2800" dirty="0"/>
          </a:p>
          <a:p>
            <a:r>
              <a:rPr lang="en-GB" sz="2800" dirty="0"/>
              <a:t>By the end of this lesson I should be able to:</a:t>
            </a:r>
          </a:p>
          <a:p>
            <a:endParaRPr lang="en-GB" sz="2800" dirty="0"/>
          </a:p>
          <a:p>
            <a:pPr marL="457200" indent="-457200">
              <a:buFont typeface="Arial" panose="020B0604020202020204" pitchFamily="34" charset="0"/>
              <a:buChar char="•"/>
            </a:pPr>
            <a:r>
              <a:rPr lang="en-GB" sz="2800" dirty="0"/>
              <a:t>Write the formula of a compound given its name that includes prefixes</a:t>
            </a:r>
          </a:p>
          <a:p>
            <a:pPr marL="457200" indent="-457200">
              <a:buFont typeface="Arial" panose="020B0604020202020204" pitchFamily="34" charset="0"/>
              <a:buChar char="•"/>
            </a:pPr>
            <a:r>
              <a:rPr lang="en-GB" sz="2800" dirty="0"/>
              <a:t>Name compound using prefixes when given the formula</a:t>
            </a:r>
          </a:p>
        </p:txBody>
      </p:sp>
    </p:spTree>
    <p:extLst>
      <p:ext uri="{BB962C8B-B14F-4D97-AF65-F5344CB8AC3E}">
        <p14:creationId xmlns:p14="http://schemas.microsoft.com/office/powerpoint/2010/main" val="335166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Today we will cover three main points.</a:t>
            </a:r>
          </a:p>
        </p:txBody>
      </p:sp>
      <p:sp>
        <p:nvSpPr>
          <p:cNvPr id="3" name="Content Placeholder 2"/>
          <p:cNvSpPr>
            <a:spLocks noGrp="1"/>
          </p:cNvSpPr>
          <p:nvPr>
            <p:ph idx="1"/>
          </p:nvPr>
        </p:nvSpPr>
        <p:spPr>
          <a:xfrm>
            <a:off x="838200" y="2141537"/>
            <a:ext cx="10515600" cy="4351338"/>
          </a:xfrm>
        </p:spPr>
        <p:txBody>
          <a:bodyPr/>
          <a:lstStyle/>
          <a:p>
            <a:pPr marL="514350" indent="-514350">
              <a:buFont typeface="+mj-lt"/>
              <a:buAutoNum type="arabicPeriod"/>
            </a:pPr>
            <a:r>
              <a:rPr lang="en-GB" dirty="0"/>
              <a:t>Revision: What does the ending –IDE mean?</a:t>
            </a:r>
          </a:p>
          <a:p>
            <a:pPr marL="514350" indent="-514350">
              <a:buFont typeface="+mj-lt"/>
              <a:buAutoNum type="arabicPeriod"/>
            </a:pPr>
            <a:endParaRPr lang="en-GB" dirty="0"/>
          </a:p>
          <a:p>
            <a:pPr marL="514350" indent="-514350">
              <a:buFont typeface="+mj-lt"/>
              <a:buAutoNum type="arabicPeriod"/>
            </a:pPr>
            <a:r>
              <a:rPr lang="en-GB" dirty="0"/>
              <a:t>Revision: What do the endings –ATE and –ITE mean?</a:t>
            </a:r>
          </a:p>
          <a:p>
            <a:pPr marL="514350" indent="-514350">
              <a:buFont typeface="+mj-lt"/>
              <a:buAutoNum type="arabicPeriod"/>
            </a:pPr>
            <a:endParaRPr lang="en-GB" dirty="0"/>
          </a:p>
          <a:p>
            <a:pPr marL="514350" indent="-514350">
              <a:buFont typeface="+mj-lt"/>
              <a:buAutoNum type="arabicPeriod"/>
            </a:pPr>
            <a:r>
              <a:rPr lang="en-GB" dirty="0"/>
              <a:t>What are the prefixes used to tell you how many of an element there are in a formula? (1-6)</a:t>
            </a:r>
          </a:p>
          <a:p>
            <a:pPr marL="0" indent="0">
              <a:buNone/>
            </a:pPr>
            <a:endParaRPr lang="en-GB" dirty="0"/>
          </a:p>
        </p:txBody>
      </p:sp>
      <p:sp>
        <p:nvSpPr>
          <p:cNvPr id="4" name="Rectangle 2">
            <a:extLst>
              <a:ext uri="{FF2B5EF4-FFF2-40B4-BE49-F238E27FC236}">
                <a16:creationId xmlns:a16="http://schemas.microsoft.com/office/drawing/2014/main" id="{2CA52B5F-7A86-4639-9FE5-996F78D55292}"/>
              </a:ext>
            </a:extLst>
          </p:cNvPr>
          <p:cNvSpPr txBox="1">
            <a:spLocks noChangeArrowheads="1"/>
          </p:cNvSpPr>
          <p:nvPr/>
        </p:nvSpPr>
        <p:spPr>
          <a:xfrm>
            <a:off x="8865443" y="5272054"/>
            <a:ext cx="2076325" cy="1225734"/>
          </a:xfrm>
          <a:prstGeom prst="rect">
            <a:avLst/>
          </a:prstGeom>
          <a:solidFill>
            <a:schemeClr val="bg1"/>
          </a:solidFill>
          <a:ln w="57150">
            <a:solidFill>
              <a:srgbClr val="FF0000"/>
            </a:solidFill>
            <a:miter lim="800000"/>
            <a:headEnd/>
            <a:tailEnd/>
          </a:ln>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dirty="0">
                <a:latin typeface="+mn-lt"/>
              </a:rPr>
              <a:t>Copy this slide into your jotters</a:t>
            </a:r>
          </a:p>
        </p:txBody>
      </p:sp>
      <p:sp>
        <p:nvSpPr>
          <p:cNvPr id="5" name="Content Placeholder 2">
            <a:extLst>
              <a:ext uri="{FF2B5EF4-FFF2-40B4-BE49-F238E27FC236}">
                <a16:creationId xmlns:a16="http://schemas.microsoft.com/office/drawing/2014/main" id="{E615131F-DF79-4D97-9C2A-091531B42DE8}"/>
              </a:ext>
            </a:extLst>
          </p:cNvPr>
          <p:cNvSpPr txBox="1">
            <a:spLocks/>
          </p:cNvSpPr>
          <p:nvPr/>
        </p:nvSpPr>
        <p:spPr>
          <a:xfrm>
            <a:off x="838200" y="5458177"/>
            <a:ext cx="8632972"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Look out for this box in the top right corner of a slide:</a:t>
            </a:r>
          </a:p>
          <a:p>
            <a:pPr marL="0" indent="0">
              <a:buNone/>
            </a:pPr>
            <a:r>
              <a:rPr lang="en-GB" dirty="0"/>
              <a:t>(Note: you don’t need to copy </a:t>
            </a:r>
            <a:r>
              <a:rPr lang="en-GB" u="sng" dirty="0"/>
              <a:t>this</a:t>
            </a:r>
            <a:r>
              <a:rPr lang="en-GB" dirty="0"/>
              <a:t> slide)</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217417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1. Revision: What does the ending –IDE mean?</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3256923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solidFill>
            <a:schemeClr val="bg1"/>
          </a:solidFill>
          <a:ln w="57150">
            <a:solidFill>
              <a:srgbClr val="FF0066"/>
            </a:solidFill>
            <a:miter lim="800000"/>
            <a:headEnd/>
            <a:tailEnd/>
          </a:ln>
        </p:spPr>
        <p:txBody>
          <a:bodyPr/>
          <a:lstStyle/>
          <a:p>
            <a:pPr algn="ctr" eaLnBrk="1" hangingPunct="1"/>
            <a:r>
              <a:rPr lang="en-GB" altLang="en-US" dirty="0">
                <a:latin typeface="+mn-lt"/>
              </a:rPr>
              <a:t>-IDE</a:t>
            </a:r>
          </a:p>
        </p:txBody>
      </p:sp>
      <p:sp>
        <p:nvSpPr>
          <p:cNvPr id="18435" name="Rectangle 3"/>
          <p:cNvSpPr>
            <a:spLocks noGrp="1" noChangeArrowheads="1"/>
          </p:cNvSpPr>
          <p:nvPr>
            <p:ph idx="1"/>
          </p:nvPr>
        </p:nvSpPr>
        <p:spPr>
          <a:xfrm>
            <a:off x="2208213" y="1989138"/>
            <a:ext cx="7772400" cy="4616450"/>
          </a:xfrm>
        </p:spPr>
        <p:txBody>
          <a:bodyPr/>
          <a:lstStyle/>
          <a:p>
            <a:pPr marL="0" indent="0">
              <a:buNone/>
            </a:pPr>
            <a:r>
              <a:rPr lang="en-GB" altLang="en-US" dirty="0"/>
              <a:t>If the name of a compound ends in </a:t>
            </a:r>
            <a:r>
              <a:rPr lang="en-GB" altLang="en-US" b="1" dirty="0">
                <a:solidFill>
                  <a:srgbClr val="FF0000"/>
                </a:solidFill>
              </a:rPr>
              <a:t>“-IDE”</a:t>
            </a:r>
            <a:r>
              <a:rPr lang="en-GB" altLang="en-US" dirty="0"/>
              <a:t>  then it only contains TWO elements.</a:t>
            </a:r>
          </a:p>
          <a:p>
            <a:pPr eaLnBrk="1" hangingPunct="1">
              <a:buFontTx/>
              <a:buNone/>
            </a:pPr>
            <a:endParaRPr lang="en-GB" altLang="en-US" dirty="0"/>
          </a:p>
          <a:p>
            <a:pPr eaLnBrk="1" hangingPunct="1">
              <a:buFontTx/>
              <a:buNone/>
            </a:pPr>
            <a:r>
              <a:rPr lang="en-GB" altLang="en-US" dirty="0"/>
              <a:t>	Sodium chloride</a:t>
            </a:r>
          </a:p>
          <a:p>
            <a:pPr eaLnBrk="1" hangingPunct="1">
              <a:buFontTx/>
              <a:buNone/>
            </a:pPr>
            <a:endParaRPr lang="en-GB" altLang="en-US" dirty="0"/>
          </a:p>
          <a:p>
            <a:pPr eaLnBrk="1" hangingPunct="1">
              <a:buFontTx/>
              <a:buNone/>
            </a:pPr>
            <a:r>
              <a:rPr lang="en-GB" altLang="en-US" dirty="0"/>
              <a:t>	Iron nitride</a:t>
            </a:r>
          </a:p>
          <a:p>
            <a:pPr eaLnBrk="1" hangingPunct="1">
              <a:buFontTx/>
              <a:buNone/>
            </a:pPr>
            <a:endParaRPr lang="en-GB" altLang="en-US" dirty="0"/>
          </a:p>
          <a:p>
            <a:pPr eaLnBrk="1" hangingPunct="1">
              <a:buFontTx/>
              <a:buNone/>
            </a:pPr>
            <a:r>
              <a:rPr lang="en-GB" altLang="en-US" dirty="0"/>
              <a:t>	Calcium </a:t>
            </a:r>
            <a:r>
              <a:rPr lang="en-GB" altLang="en-US" dirty="0" err="1"/>
              <a:t>sulfide</a:t>
            </a:r>
            <a:endParaRPr lang="en-GB" altLang="en-US" dirty="0"/>
          </a:p>
        </p:txBody>
      </p:sp>
      <p:sp>
        <p:nvSpPr>
          <p:cNvPr id="18436" name="Text Box 4"/>
          <p:cNvSpPr txBox="1">
            <a:spLocks noChangeArrowheads="1"/>
          </p:cNvSpPr>
          <p:nvPr/>
        </p:nvSpPr>
        <p:spPr bwMode="auto">
          <a:xfrm>
            <a:off x="6094413" y="3269530"/>
            <a:ext cx="3666388" cy="584775"/>
          </a:xfrm>
          <a:prstGeom prst="rect">
            <a:avLst/>
          </a:prstGeom>
          <a:solidFill>
            <a:schemeClr val="bg1"/>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en-GB" altLang="en-US" sz="3200" dirty="0">
                <a:latin typeface="+mn-lt"/>
                <a:cs typeface="Times New Roman" panose="02020603050405020304" pitchFamily="18" charset="0"/>
              </a:rPr>
              <a:t>sodium and </a:t>
            </a:r>
            <a:r>
              <a:rPr lang="en-GB" altLang="en-US" sz="3200" dirty="0">
                <a:latin typeface="+mn-lt"/>
                <a:cs typeface="Calibri" panose="020F0502020204030204" pitchFamily="34" charset="0"/>
              </a:rPr>
              <a:t>chlorine</a:t>
            </a:r>
          </a:p>
        </p:txBody>
      </p:sp>
      <p:sp>
        <p:nvSpPr>
          <p:cNvPr id="18437" name="Text Box 5"/>
          <p:cNvSpPr txBox="1">
            <a:spLocks noChangeArrowheads="1"/>
          </p:cNvSpPr>
          <p:nvPr/>
        </p:nvSpPr>
        <p:spPr bwMode="auto">
          <a:xfrm>
            <a:off x="6352860" y="4272800"/>
            <a:ext cx="3133615" cy="584775"/>
          </a:xfrm>
          <a:prstGeom prst="rect">
            <a:avLst/>
          </a:prstGeom>
          <a:solidFill>
            <a:schemeClr val="bg1"/>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en-GB" altLang="en-US" sz="3200" dirty="0">
                <a:latin typeface="+mn-lt"/>
                <a:cs typeface="Times New Roman" panose="02020603050405020304" pitchFamily="18" charset="0"/>
              </a:rPr>
              <a:t>iron and nitrogen</a:t>
            </a:r>
          </a:p>
        </p:txBody>
      </p:sp>
      <p:sp>
        <p:nvSpPr>
          <p:cNvPr id="18438" name="Text Box 6"/>
          <p:cNvSpPr txBox="1">
            <a:spLocks noChangeArrowheads="1"/>
          </p:cNvSpPr>
          <p:nvPr/>
        </p:nvSpPr>
        <p:spPr bwMode="auto">
          <a:xfrm>
            <a:off x="6265209" y="5365176"/>
            <a:ext cx="3308919" cy="584775"/>
          </a:xfrm>
          <a:prstGeom prst="rect">
            <a:avLst/>
          </a:prstGeom>
          <a:solidFill>
            <a:schemeClr val="bg1"/>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en-GB" altLang="en-US" sz="3200" dirty="0">
                <a:latin typeface="+mn-lt"/>
                <a:cs typeface="Times New Roman" panose="02020603050405020304" pitchFamily="18" charset="0"/>
              </a:rPr>
              <a:t>calcium and </a:t>
            </a:r>
            <a:r>
              <a:rPr lang="en-GB" altLang="en-US" sz="3200" dirty="0" err="1">
                <a:latin typeface="+mn-lt"/>
                <a:cs typeface="Times New Roman" panose="02020603050405020304" pitchFamily="18" charset="0"/>
              </a:rPr>
              <a:t>sulfur</a:t>
            </a:r>
            <a:endParaRPr lang="en-GB" altLang="en-US" sz="3200" dirty="0">
              <a:latin typeface="+mn-lt"/>
              <a:cs typeface="Times New Roman" panose="02020603050405020304" pitchFamily="18" charset="0"/>
            </a:endParaRPr>
          </a:p>
        </p:txBody>
      </p:sp>
    </p:spTree>
    <p:extLst>
      <p:ext uri="{BB962C8B-B14F-4D97-AF65-F5344CB8AC3E}">
        <p14:creationId xmlns:p14="http://schemas.microsoft.com/office/powerpoint/2010/main" val="13141667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1" dur="500"/>
                                        <p:tgtEl>
                                          <p:spTgt spid="18435">
                                            <p:txEl>
                                              <p:pRg st="2" end="2"/>
                                            </p:txEl>
                                          </p:spTgt>
                                        </p:tgtEl>
                                      </p:cBhvr>
                                    </p:animEffect>
                                  </p:childTnLst>
                                </p:cTn>
                              </p:par>
                            </p:childTnLst>
                          </p:cTn>
                        </p:par>
                        <p:par>
                          <p:cTn id="12" fill="hold" nodeType="with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15" dur="500"/>
                                        <p:tgtEl>
                                          <p:spTgt spid="18435">
                                            <p:txEl>
                                              <p:pRg st="4" end="4"/>
                                            </p:txEl>
                                          </p:spTgt>
                                        </p:tgtEl>
                                      </p:cBhvr>
                                    </p:animEffect>
                                  </p:childTnLst>
                                </p:cTn>
                              </p:par>
                            </p:childTnLst>
                          </p:cTn>
                        </p:par>
                        <p:par>
                          <p:cTn id="16" fill="hold" nodeType="with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8435">
                                            <p:txEl>
                                              <p:pRg st="6" end="6"/>
                                            </p:txEl>
                                          </p:spTgt>
                                        </p:tgtEl>
                                        <p:attrNameLst>
                                          <p:attrName>style.visibility</p:attrName>
                                        </p:attrNameLst>
                                      </p:cBhvr>
                                      <p:to>
                                        <p:strVal val="visible"/>
                                      </p:to>
                                    </p:set>
                                    <p:animEffect transition="in" filter="blinds(horizontal)">
                                      <p:cBhvr>
                                        <p:cTn id="19" dur="500"/>
                                        <p:tgtEl>
                                          <p:spTgt spid="18435">
                                            <p:txEl>
                                              <p:pRg st="6" end="6"/>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18436"/>
                                        </p:tgtEl>
                                        <p:attrNameLst>
                                          <p:attrName>style.visibility</p:attrName>
                                        </p:attrNameLst>
                                      </p:cBhvr>
                                      <p:to>
                                        <p:strVal val="visible"/>
                                      </p:to>
                                    </p:set>
                                    <p:animEffect transition="in" filter="slide(fromBottom)">
                                      <p:cBhvr>
                                        <p:cTn id="24" dur="500"/>
                                        <p:tgtEl>
                                          <p:spTgt spid="18436"/>
                                        </p:tgtEl>
                                      </p:cBhvr>
                                    </p:animEffect>
                                  </p:childTnLst>
                                </p:cTn>
                              </p:par>
                            </p:childTnLst>
                          </p:cTn>
                        </p:par>
                        <p:par>
                          <p:cTn id="25" fill="hold" nodeType="withGroup">
                            <p:stCondLst>
                              <p:cond delay="500"/>
                            </p:stCondLst>
                            <p:childTnLst>
                              <p:par>
                                <p:cTn id="26" presetID="12" presetClass="entr" presetSubtype="4" fill="hold" grpId="0" nodeType="afterEffect">
                                  <p:stCondLst>
                                    <p:cond delay="0"/>
                                  </p:stCondLst>
                                  <p:childTnLst>
                                    <p:set>
                                      <p:cBhvr>
                                        <p:cTn id="27" dur="1" fill="hold">
                                          <p:stCondLst>
                                            <p:cond delay="0"/>
                                          </p:stCondLst>
                                        </p:cTn>
                                        <p:tgtEl>
                                          <p:spTgt spid="18437"/>
                                        </p:tgtEl>
                                        <p:attrNameLst>
                                          <p:attrName>style.visibility</p:attrName>
                                        </p:attrNameLst>
                                      </p:cBhvr>
                                      <p:to>
                                        <p:strVal val="visible"/>
                                      </p:to>
                                    </p:set>
                                    <p:animEffect transition="in" filter="slide(fromBottom)">
                                      <p:cBhvr>
                                        <p:cTn id="28" dur="500"/>
                                        <p:tgtEl>
                                          <p:spTgt spid="18437"/>
                                        </p:tgtEl>
                                      </p:cBhvr>
                                    </p:animEffect>
                                  </p:childTnLst>
                                </p:cTn>
                              </p:par>
                            </p:childTnLst>
                          </p:cTn>
                        </p:par>
                        <p:par>
                          <p:cTn id="29" fill="hold" nodeType="withGroup">
                            <p:stCondLst>
                              <p:cond delay="1000"/>
                            </p:stCondLst>
                            <p:childTnLst>
                              <p:par>
                                <p:cTn id="30" presetID="12" presetClass="entr" presetSubtype="4" fill="hold" grpId="0" nodeType="afterEffect">
                                  <p:stCondLst>
                                    <p:cond delay="0"/>
                                  </p:stCondLst>
                                  <p:childTnLst>
                                    <p:set>
                                      <p:cBhvr>
                                        <p:cTn id="31" dur="1" fill="hold">
                                          <p:stCondLst>
                                            <p:cond delay="0"/>
                                          </p:stCondLst>
                                        </p:cTn>
                                        <p:tgtEl>
                                          <p:spTgt spid="18438"/>
                                        </p:tgtEl>
                                        <p:attrNameLst>
                                          <p:attrName>style.visibility</p:attrName>
                                        </p:attrNameLst>
                                      </p:cBhvr>
                                      <p:to>
                                        <p:strVal val="visible"/>
                                      </p:to>
                                    </p:set>
                                    <p:animEffect transition="in" filter="slide(fromBottom)">
                                      <p:cBhvr>
                                        <p:cTn id="32"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P spid="18436" grpId="0" animBg="1"/>
      <p:bldP spid="18437" grpId="0" animBg="1"/>
      <p:bldP spid="184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2. Revision: What do the endings –ATE and –ITE mean? </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226217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209800" y="609600"/>
            <a:ext cx="7772400" cy="1143000"/>
          </a:xfrm>
          <a:prstGeom prst="rect">
            <a:avLst/>
          </a:prstGeom>
          <a:solidFill>
            <a:schemeClr val="bg1"/>
          </a:solidFill>
          <a:ln w="5715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eaLnBrk="1" hangingPunct="1"/>
            <a:r>
              <a:rPr lang="en-GB" altLang="en-US" sz="4400" dirty="0">
                <a:solidFill>
                  <a:schemeClr val="tx2"/>
                </a:solidFill>
                <a:latin typeface="Calibri" panose="020F0502020204030204" pitchFamily="34" charset="0"/>
                <a:cs typeface="Calibri" panose="020F0502020204030204" pitchFamily="34" charset="0"/>
              </a:rPr>
              <a:t>-ATE and -ITE</a:t>
            </a:r>
          </a:p>
        </p:txBody>
      </p:sp>
      <p:sp>
        <p:nvSpPr>
          <p:cNvPr id="19459" name="Rectangle 3"/>
          <p:cNvSpPr>
            <a:spLocks noChangeArrowheads="1"/>
          </p:cNvSpPr>
          <p:nvPr/>
        </p:nvSpPr>
        <p:spPr bwMode="auto">
          <a:xfrm>
            <a:off x="2209800" y="1981200"/>
            <a:ext cx="7772400" cy="461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marL="0" indent="0" eaLnBrk="1" hangingPunct="1">
              <a:spcBef>
                <a:spcPct val="20000"/>
              </a:spcBef>
            </a:pPr>
            <a:r>
              <a:rPr lang="en-GB" altLang="en-US" sz="2800" dirty="0">
                <a:latin typeface="Calibri" panose="020F0502020204030204" pitchFamily="34" charset="0"/>
                <a:cs typeface="Calibri" panose="020F0502020204030204" pitchFamily="34" charset="0"/>
              </a:rPr>
              <a:t>If the name of a compound ends in </a:t>
            </a:r>
            <a:r>
              <a:rPr lang="en-GB" altLang="en-US" sz="2800" b="1" dirty="0">
                <a:solidFill>
                  <a:srgbClr val="FF0000"/>
                </a:solidFill>
                <a:latin typeface="Calibri" panose="020F0502020204030204" pitchFamily="34" charset="0"/>
                <a:cs typeface="Calibri" panose="020F0502020204030204" pitchFamily="34" charset="0"/>
              </a:rPr>
              <a:t>“-ATE”</a:t>
            </a:r>
            <a:r>
              <a:rPr lang="en-GB" altLang="en-US" sz="2800" dirty="0">
                <a:latin typeface="Calibri" panose="020F0502020204030204" pitchFamily="34" charset="0"/>
                <a:cs typeface="Calibri" panose="020F0502020204030204" pitchFamily="34" charset="0"/>
              </a:rPr>
              <a:t>  or </a:t>
            </a:r>
            <a:r>
              <a:rPr lang="en-GB" altLang="en-US" sz="2800" b="1" dirty="0">
                <a:solidFill>
                  <a:srgbClr val="FF0000"/>
                </a:solidFill>
                <a:latin typeface="Calibri" panose="020F0502020204030204" pitchFamily="34" charset="0"/>
                <a:cs typeface="Calibri" panose="020F0502020204030204" pitchFamily="34" charset="0"/>
              </a:rPr>
              <a:t>“-ITE”</a:t>
            </a:r>
            <a:r>
              <a:rPr lang="en-GB" altLang="en-US" sz="2800" dirty="0">
                <a:latin typeface="Calibri" panose="020F0502020204030204" pitchFamily="34" charset="0"/>
                <a:cs typeface="Calibri" panose="020F0502020204030204" pitchFamily="34" charset="0"/>
              </a:rPr>
              <a:t> then it contains three (or more) elements, one of which is OXYGEN.</a:t>
            </a:r>
          </a:p>
          <a:p>
            <a:pPr eaLnBrk="1" hangingPunct="1">
              <a:spcBef>
                <a:spcPct val="20000"/>
              </a:spcBef>
            </a:pPr>
            <a:endParaRPr lang="en-GB" altLang="en-US" sz="2800" dirty="0">
              <a:latin typeface="Calibri" panose="020F0502020204030204" pitchFamily="34" charset="0"/>
              <a:cs typeface="Calibri" panose="020F0502020204030204" pitchFamily="34" charset="0"/>
            </a:endParaRPr>
          </a:p>
          <a:p>
            <a:pPr eaLnBrk="1" hangingPunct="1">
              <a:spcBef>
                <a:spcPct val="20000"/>
              </a:spcBef>
            </a:pPr>
            <a:r>
              <a:rPr lang="en-GB" altLang="en-US" sz="2800" dirty="0">
                <a:latin typeface="Calibri" panose="020F0502020204030204" pitchFamily="34" charset="0"/>
                <a:cs typeface="Calibri" panose="020F0502020204030204" pitchFamily="34" charset="0"/>
              </a:rPr>
              <a:t>	Sodium chlorate</a:t>
            </a:r>
          </a:p>
          <a:p>
            <a:pPr eaLnBrk="1" hangingPunct="1">
              <a:spcBef>
                <a:spcPct val="20000"/>
              </a:spcBef>
            </a:pPr>
            <a:endParaRPr lang="en-GB" altLang="en-US" sz="2800" dirty="0">
              <a:latin typeface="Calibri" panose="020F0502020204030204" pitchFamily="34" charset="0"/>
              <a:cs typeface="Calibri" panose="020F0502020204030204" pitchFamily="34" charset="0"/>
            </a:endParaRPr>
          </a:p>
          <a:p>
            <a:pPr eaLnBrk="1" hangingPunct="1">
              <a:spcBef>
                <a:spcPct val="20000"/>
              </a:spcBef>
            </a:pPr>
            <a:r>
              <a:rPr lang="en-GB" altLang="en-US" sz="2800" dirty="0">
                <a:latin typeface="Calibri" panose="020F0502020204030204" pitchFamily="34" charset="0"/>
                <a:cs typeface="Calibri" panose="020F0502020204030204" pitchFamily="34" charset="0"/>
              </a:rPr>
              <a:t>	Iron nitrate</a:t>
            </a:r>
          </a:p>
          <a:p>
            <a:pPr eaLnBrk="1" hangingPunct="1">
              <a:spcBef>
                <a:spcPct val="20000"/>
              </a:spcBef>
            </a:pPr>
            <a:endParaRPr lang="en-GB" altLang="en-US" sz="2800" dirty="0">
              <a:latin typeface="Calibri" panose="020F0502020204030204" pitchFamily="34" charset="0"/>
              <a:cs typeface="Calibri" panose="020F0502020204030204" pitchFamily="34" charset="0"/>
            </a:endParaRPr>
          </a:p>
          <a:p>
            <a:pPr eaLnBrk="1" hangingPunct="1">
              <a:spcBef>
                <a:spcPct val="20000"/>
              </a:spcBef>
            </a:pPr>
            <a:r>
              <a:rPr lang="en-GB" altLang="en-US" sz="2800" dirty="0">
                <a:latin typeface="Calibri" panose="020F0502020204030204" pitchFamily="34" charset="0"/>
                <a:cs typeface="Calibri" panose="020F0502020204030204" pitchFamily="34" charset="0"/>
              </a:rPr>
              <a:t>	Calcium </a:t>
            </a:r>
            <a:r>
              <a:rPr lang="en-GB" altLang="en-US" sz="2800" dirty="0" err="1">
                <a:latin typeface="Calibri" panose="020F0502020204030204" pitchFamily="34" charset="0"/>
                <a:cs typeface="Calibri" panose="020F0502020204030204" pitchFamily="34" charset="0"/>
              </a:rPr>
              <a:t>sulfite</a:t>
            </a:r>
            <a:endParaRPr lang="en-GB" altLang="en-US" sz="2800" dirty="0">
              <a:latin typeface="Calibri" panose="020F0502020204030204" pitchFamily="34" charset="0"/>
              <a:cs typeface="Calibri" panose="020F0502020204030204" pitchFamily="34" charset="0"/>
            </a:endParaRPr>
          </a:p>
        </p:txBody>
      </p:sp>
      <p:sp>
        <p:nvSpPr>
          <p:cNvPr id="19460" name="Text Box 4"/>
          <p:cNvSpPr txBox="1">
            <a:spLocks noChangeArrowheads="1"/>
          </p:cNvSpPr>
          <p:nvPr/>
        </p:nvSpPr>
        <p:spPr bwMode="auto">
          <a:xfrm>
            <a:off x="6035791" y="3827761"/>
            <a:ext cx="3855864" cy="461665"/>
          </a:xfrm>
          <a:prstGeom prst="rect">
            <a:avLst/>
          </a:prstGeom>
          <a:solidFill>
            <a:schemeClr val="bg1"/>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en-GB" altLang="en-US" sz="2400" dirty="0">
                <a:latin typeface="Calibri" panose="020F0502020204030204" pitchFamily="34" charset="0"/>
                <a:cs typeface="Calibri" panose="020F0502020204030204" pitchFamily="34" charset="0"/>
              </a:rPr>
              <a:t>sodium, chlorine AND oxygen</a:t>
            </a:r>
          </a:p>
        </p:txBody>
      </p:sp>
      <p:sp>
        <p:nvSpPr>
          <p:cNvPr id="19461" name="Text Box 5"/>
          <p:cNvSpPr txBox="1">
            <a:spLocks noChangeArrowheads="1"/>
          </p:cNvSpPr>
          <p:nvPr/>
        </p:nvSpPr>
        <p:spPr bwMode="auto">
          <a:xfrm>
            <a:off x="6228761" y="4981873"/>
            <a:ext cx="3469924" cy="461665"/>
          </a:xfrm>
          <a:prstGeom prst="rect">
            <a:avLst/>
          </a:prstGeom>
          <a:solidFill>
            <a:schemeClr val="bg1"/>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en-GB" altLang="en-US" sz="2400" dirty="0">
                <a:latin typeface="Calibri" panose="020F0502020204030204" pitchFamily="34" charset="0"/>
                <a:cs typeface="Calibri" panose="020F0502020204030204" pitchFamily="34" charset="0"/>
              </a:rPr>
              <a:t>iron, nitrogen AND oxygen</a:t>
            </a:r>
          </a:p>
        </p:txBody>
      </p:sp>
      <p:sp>
        <p:nvSpPr>
          <p:cNvPr id="19462" name="Text Box 6"/>
          <p:cNvSpPr txBox="1">
            <a:spLocks noChangeArrowheads="1"/>
          </p:cNvSpPr>
          <p:nvPr/>
        </p:nvSpPr>
        <p:spPr bwMode="auto">
          <a:xfrm>
            <a:off x="6170925" y="5905152"/>
            <a:ext cx="3585597" cy="461665"/>
          </a:xfrm>
          <a:prstGeom prst="rect">
            <a:avLst/>
          </a:prstGeom>
          <a:solidFill>
            <a:schemeClr val="bg1"/>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r>
              <a:rPr lang="en-GB" altLang="en-US" sz="2400" dirty="0">
                <a:latin typeface="Calibri" panose="020F0502020204030204" pitchFamily="34" charset="0"/>
                <a:cs typeface="Calibri" panose="020F0502020204030204" pitchFamily="34" charset="0"/>
              </a:rPr>
              <a:t>calcium, </a:t>
            </a:r>
            <a:r>
              <a:rPr lang="en-GB" altLang="en-US" sz="2400" dirty="0" err="1">
                <a:latin typeface="Calibri" panose="020F0502020204030204" pitchFamily="34" charset="0"/>
                <a:cs typeface="Calibri" panose="020F0502020204030204" pitchFamily="34" charset="0"/>
              </a:rPr>
              <a:t>sulfur</a:t>
            </a:r>
            <a:r>
              <a:rPr lang="en-GB" altLang="en-US" sz="2400" dirty="0">
                <a:latin typeface="Calibri" panose="020F0502020204030204" pitchFamily="34" charset="0"/>
                <a:cs typeface="Calibri" panose="020F0502020204030204" pitchFamily="34" charset="0"/>
              </a:rPr>
              <a:t> AND oxygen</a:t>
            </a:r>
          </a:p>
        </p:txBody>
      </p:sp>
    </p:spTree>
    <p:extLst>
      <p:ext uri="{BB962C8B-B14F-4D97-AF65-F5344CB8AC3E}">
        <p14:creationId xmlns:p14="http://schemas.microsoft.com/office/powerpoint/2010/main" val="10642338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7" dur="500"/>
                                        <p:tgtEl>
                                          <p:spTgt spid="19459">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1" dur="500"/>
                                        <p:tgtEl>
                                          <p:spTgt spid="19459">
                                            <p:txEl>
                                              <p:pRg st="2" end="2"/>
                                            </p:txEl>
                                          </p:spTgt>
                                        </p:tgtEl>
                                      </p:cBhvr>
                                    </p:animEffect>
                                  </p:childTnLst>
                                </p:cTn>
                              </p:par>
                            </p:childTnLst>
                          </p:cTn>
                        </p:par>
                        <p:par>
                          <p:cTn id="12" fill="hold" nodeType="with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animEffect transition="in" filter="blinds(horizontal)">
                                      <p:cBhvr>
                                        <p:cTn id="15" dur="500"/>
                                        <p:tgtEl>
                                          <p:spTgt spid="19459">
                                            <p:txEl>
                                              <p:pRg st="4" end="4"/>
                                            </p:txEl>
                                          </p:spTgt>
                                        </p:tgtEl>
                                      </p:cBhvr>
                                    </p:animEffect>
                                  </p:childTnLst>
                                </p:cTn>
                              </p:par>
                            </p:childTnLst>
                          </p:cTn>
                        </p:par>
                        <p:par>
                          <p:cTn id="16" fill="hold" nodeType="with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9459">
                                            <p:txEl>
                                              <p:pRg st="6" end="6"/>
                                            </p:txEl>
                                          </p:spTgt>
                                        </p:tgtEl>
                                        <p:attrNameLst>
                                          <p:attrName>style.visibility</p:attrName>
                                        </p:attrNameLst>
                                      </p:cBhvr>
                                      <p:to>
                                        <p:strVal val="visible"/>
                                      </p:to>
                                    </p:set>
                                    <p:animEffect transition="in" filter="blinds(horizontal)">
                                      <p:cBhvr>
                                        <p:cTn id="19" dur="500"/>
                                        <p:tgtEl>
                                          <p:spTgt spid="19459">
                                            <p:txEl>
                                              <p:pRg st="6" end="6"/>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19460"/>
                                        </p:tgtEl>
                                        <p:attrNameLst>
                                          <p:attrName>style.visibility</p:attrName>
                                        </p:attrNameLst>
                                      </p:cBhvr>
                                      <p:to>
                                        <p:strVal val="visible"/>
                                      </p:to>
                                    </p:set>
                                    <p:animEffect transition="in" filter="slide(fromBottom)">
                                      <p:cBhvr>
                                        <p:cTn id="24" dur="500"/>
                                        <p:tgtEl>
                                          <p:spTgt spid="19460"/>
                                        </p:tgtEl>
                                      </p:cBhvr>
                                    </p:animEffect>
                                  </p:childTnLst>
                                </p:cTn>
                              </p:par>
                            </p:childTnLst>
                          </p:cTn>
                        </p:par>
                        <p:par>
                          <p:cTn id="25" fill="hold" nodeType="withGroup">
                            <p:stCondLst>
                              <p:cond delay="500"/>
                            </p:stCondLst>
                            <p:childTnLst>
                              <p:par>
                                <p:cTn id="26" presetID="12" presetClass="entr" presetSubtype="4" fill="hold" grpId="0" nodeType="afterEffect">
                                  <p:stCondLst>
                                    <p:cond delay="0"/>
                                  </p:stCondLst>
                                  <p:childTnLst>
                                    <p:set>
                                      <p:cBhvr>
                                        <p:cTn id="27" dur="1" fill="hold">
                                          <p:stCondLst>
                                            <p:cond delay="0"/>
                                          </p:stCondLst>
                                        </p:cTn>
                                        <p:tgtEl>
                                          <p:spTgt spid="19461"/>
                                        </p:tgtEl>
                                        <p:attrNameLst>
                                          <p:attrName>style.visibility</p:attrName>
                                        </p:attrNameLst>
                                      </p:cBhvr>
                                      <p:to>
                                        <p:strVal val="visible"/>
                                      </p:to>
                                    </p:set>
                                    <p:animEffect transition="in" filter="slide(fromBottom)">
                                      <p:cBhvr>
                                        <p:cTn id="28" dur="500"/>
                                        <p:tgtEl>
                                          <p:spTgt spid="19461"/>
                                        </p:tgtEl>
                                      </p:cBhvr>
                                    </p:animEffect>
                                  </p:childTnLst>
                                </p:cTn>
                              </p:par>
                            </p:childTnLst>
                          </p:cTn>
                        </p:par>
                        <p:par>
                          <p:cTn id="29" fill="hold" nodeType="withGroup">
                            <p:stCondLst>
                              <p:cond delay="1000"/>
                            </p:stCondLst>
                            <p:childTnLst>
                              <p:par>
                                <p:cTn id="30" presetID="12" presetClass="entr" presetSubtype="4" fill="hold" grpId="0" nodeType="afterEffect">
                                  <p:stCondLst>
                                    <p:cond delay="0"/>
                                  </p:stCondLst>
                                  <p:childTnLst>
                                    <p:set>
                                      <p:cBhvr>
                                        <p:cTn id="31" dur="1" fill="hold">
                                          <p:stCondLst>
                                            <p:cond delay="0"/>
                                          </p:stCondLst>
                                        </p:cTn>
                                        <p:tgtEl>
                                          <p:spTgt spid="19462"/>
                                        </p:tgtEl>
                                        <p:attrNameLst>
                                          <p:attrName>style.visibility</p:attrName>
                                        </p:attrNameLst>
                                      </p:cBhvr>
                                      <p:to>
                                        <p:strVal val="visible"/>
                                      </p:to>
                                    </p:set>
                                    <p:animEffect transition="in" filter="slide(fromBottom)">
                                      <p:cBhvr>
                                        <p:cTn id="32"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P spid="19460" grpId="0" animBg="1"/>
      <p:bldP spid="19461" grpId="0" animBg="1"/>
      <p:bldP spid="1946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3. What are the prefixes used to tell you how many of an element there are in a formula? (1-6)</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974591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Greek Prefixes</a:t>
            </a:r>
          </a:p>
        </p:txBody>
      </p:sp>
      <p:sp>
        <p:nvSpPr>
          <p:cNvPr id="4" name="TextBox 3"/>
          <p:cNvSpPr txBox="1"/>
          <p:nvPr/>
        </p:nvSpPr>
        <p:spPr>
          <a:xfrm>
            <a:off x="838199" y="1816925"/>
            <a:ext cx="10820401" cy="461665"/>
          </a:xfrm>
          <a:prstGeom prst="rect">
            <a:avLst/>
          </a:prstGeom>
          <a:noFill/>
        </p:spPr>
        <p:txBody>
          <a:bodyPr wrap="square" rtlCol="0">
            <a:spAutoFit/>
          </a:bodyPr>
          <a:lstStyle/>
          <a:p>
            <a:r>
              <a:rPr lang="en-GB" sz="2400" dirty="0"/>
              <a:t>Chemists use prefixes (at the start of words) from Greek to indicate numbers.</a:t>
            </a:r>
          </a:p>
        </p:txBody>
      </p:sp>
      <p:sp>
        <p:nvSpPr>
          <p:cNvPr id="5" name="TextBox 4"/>
          <p:cNvSpPr txBox="1"/>
          <p:nvPr/>
        </p:nvSpPr>
        <p:spPr>
          <a:xfrm>
            <a:off x="1561439" y="2478248"/>
            <a:ext cx="8379032" cy="369332"/>
          </a:xfrm>
          <a:prstGeom prst="rect">
            <a:avLst/>
          </a:prstGeom>
          <a:noFill/>
        </p:spPr>
        <p:txBody>
          <a:bodyPr wrap="square" rtlCol="0">
            <a:spAutoFit/>
          </a:bodyPr>
          <a:lstStyle/>
          <a:p>
            <a:r>
              <a:rPr lang="en-GB" dirty="0"/>
              <a:t>Mono – 1     Di – 2     Tri – 3     Tetra – 4     Penta – 5     </a:t>
            </a:r>
            <a:r>
              <a:rPr lang="en-GB" dirty="0" err="1"/>
              <a:t>Hexa</a:t>
            </a:r>
            <a:r>
              <a:rPr lang="en-GB" dirty="0"/>
              <a:t> – 6     </a:t>
            </a:r>
            <a:r>
              <a:rPr lang="en-GB" dirty="0" err="1"/>
              <a:t>Hepta</a:t>
            </a:r>
            <a:r>
              <a:rPr lang="en-GB" dirty="0"/>
              <a:t> – 7     </a:t>
            </a:r>
            <a:r>
              <a:rPr lang="en-GB" dirty="0" err="1"/>
              <a:t>Octa</a:t>
            </a:r>
            <a:r>
              <a:rPr lang="en-GB" dirty="0"/>
              <a:t> – 8 </a:t>
            </a:r>
          </a:p>
        </p:txBody>
      </p:sp>
      <p:sp>
        <p:nvSpPr>
          <p:cNvPr id="12" name="TextBox 11"/>
          <p:cNvSpPr txBox="1"/>
          <p:nvPr/>
        </p:nvSpPr>
        <p:spPr>
          <a:xfrm>
            <a:off x="838200" y="3118966"/>
            <a:ext cx="10704615" cy="1200329"/>
          </a:xfrm>
          <a:prstGeom prst="rect">
            <a:avLst/>
          </a:prstGeom>
          <a:noFill/>
        </p:spPr>
        <p:txBody>
          <a:bodyPr wrap="square" rtlCol="0">
            <a:spAutoFit/>
          </a:bodyPr>
          <a:lstStyle/>
          <a:p>
            <a:r>
              <a:rPr lang="en-GB" sz="2400" dirty="0"/>
              <a:t>When used in front of a chemical name, they can tell you how many atoms / ions / molecules of a substance is present. </a:t>
            </a:r>
          </a:p>
          <a:p>
            <a:r>
              <a:rPr lang="en-GB" sz="2400" dirty="0"/>
              <a:t>For example</a:t>
            </a:r>
          </a:p>
        </p:txBody>
      </p:sp>
      <p:sp>
        <p:nvSpPr>
          <p:cNvPr id="13" name="TextBox 12"/>
          <p:cNvSpPr txBox="1"/>
          <p:nvPr/>
        </p:nvSpPr>
        <p:spPr>
          <a:xfrm>
            <a:off x="1828408" y="5722459"/>
            <a:ext cx="2560122" cy="646331"/>
          </a:xfrm>
          <a:prstGeom prst="rect">
            <a:avLst/>
          </a:prstGeom>
          <a:noFill/>
        </p:spPr>
        <p:txBody>
          <a:bodyPr wrap="square" rtlCol="0">
            <a:spAutoFit/>
          </a:bodyPr>
          <a:lstStyle/>
          <a:p>
            <a:pPr algn="ctr"/>
            <a:r>
              <a:rPr lang="en-GB" dirty="0"/>
              <a:t>Dihydrogen Monoxide</a:t>
            </a:r>
          </a:p>
          <a:p>
            <a:pPr algn="ctr"/>
            <a:r>
              <a:rPr lang="en-GB" dirty="0"/>
              <a:t>2 hydrogen, 1 oxygen</a:t>
            </a:r>
          </a:p>
        </p:txBody>
      </p:sp>
      <p:sp>
        <p:nvSpPr>
          <p:cNvPr id="21" name="TextBox 20"/>
          <p:cNvSpPr txBox="1"/>
          <p:nvPr/>
        </p:nvSpPr>
        <p:spPr>
          <a:xfrm>
            <a:off x="5449289" y="5722459"/>
            <a:ext cx="5924550" cy="646331"/>
          </a:xfrm>
          <a:prstGeom prst="rect">
            <a:avLst/>
          </a:prstGeom>
          <a:noFill/>
        </p:spPr>
        <p:txBody>
          <a:bodyPr wrap="square" rtlCol="0">
            <a:spAutoFit/>
          </a:bodyPr>
          <a:lstStyle/>
          <a:p>
            <a:pPr algn="ctr"/>
            <a:r>
              <a:rPr lang="en-GB" dirty="0" err="1"/>
              <a:t>Monocarbon</a:t>
            </a:r>
            <a:r>
              <a:rPr lang="en-GB" dirty="0"/>
              <a:t> Tetrafluoride (usually just carbon tetrafluoride) </a:t>
            </a:r>
          </a:p>
          <a:p>
            <a:pPr algn="ctr"/>
            <a:r>
              <a:rPr lang="en-GB" dirty="0"/>
              <a:t>1 carbon, 4 fluorine</a:t>
            </a:r>
          </a:p>
        </p:txBody>
      </p:sp>
      <p:grpSp>
        <p:nvGrpSpPr>
          <p:cNvPr id="40" name="Group 39"/>
          <p:cNvGrpSpPr/>
          <p:nvPr/>
        </p:nvGrpSpPr>
        <p:grpSpPr>
          <a:xfrm>
            <a:off x="2361518" y="4316204"/>
            <a:ext cx="1484462" cy="1141607"/>
            <a:chOff x="1205549" y="4051968"/>
            <a:chExt cx="1484462" cy="1141607"/>
          </a:xfrm>
        </p:grpSpPr>
        <p:grpSp>
          <p:nvGrpSpPr>
            <p:cNvPr id="16" name="Group 15"/>
            <p:cNvGrpSpPr/>
            <p:nvPr/>
          </p:nvGrpSpPr>
          <p:grpSpPr>
            <a:xfrm>
              <a:off x="1548739" y="4411045"/>
              <a:ext cx="807522" cy="782530"/>
              <a:chOff x="1175657" y="4110104"/>
              <a:chExt cx="807522" cy="782530"/>
            </a:xfrm>
          </p:grpSpPr>
          <p:sp>
            <p:nvSpPr>
              <p:cNvPr id="14" name="Oval 13"/>
              <p:cNvSpPr/>
              <p:nvPr/>
            </p:nvSpPr>
            <p:spPr>
              <a:xfrm>
                <a:off x="1175657" y="4110104"/>
                <a:ext cx="807522" cy="782530"/>
              </a:xfrm>
              <a:prstGeom prst="ellips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408937" y="4286772"/>
                <a:ext cx="340962" cy="369332"/>
              </a:xfrm>
              <a:prstGeom prst="rect">
                <a:avLst/>
              </a:prstGeom>
              <a:noFill/>
            </p:spPr>
            <p:txBody>
              <a:bodyPr wrap="square" rtlCol="0">
                <a:spAutoFit/>
              </a:bodyPr>
              <a:lstStyle/>
              <a:p>
                <a:r>
                  <a:rPr lang="en-GB" dirty="0"/>
                  <a:t>O</a:t>
                </a:r>
              </a:p>
            </p:txBody>
          </p:sp>
        </p:grpSp>
        <p:grpSp>
          <p:nvGrpSpPr>
            <p:cNvPr id="34" name="Group 33"/>
            <p:cNvGrpSpPr/>
            <p:nvPr/>
          </p:nvGrpSpPr>
          <p:grpSpPr>
            <a:xfrm>
              <a:off x="2118261" y="4051968"/>
              <a:ext cx="571750" cy="521951"/>
              <a:chOff x="1175657" y="4110104"/>
              <a:chExt cx="807522" cy="782530"/>
            </a:xfrm>
            <a:solidFill>
              <a:srgbClr val="FF0000"/>
            </a:solidFill>
          </p:grpSpPr>
          <p:sp>
            <p:nvSpPr>
              <p:cNvPr id="35" name="Oval 34"/>
              <p:cNvSpPr/>
              <p:nvPr/>
            </p:nvSpPr>
            <p:spPr>
              <a:xfrm>
                <a:off x="1175657" y="4110104"/>
                <a:ext cx="807522" cy="782530"/>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1343148" y="4224510"/>
                <a:ext cx="472539" cy="553717"/>
              </a:xfrm>
              <a:prstGeom prst="rect">
                <a:avLst/>
              </a:prstGeom>
              <a:grpFill/>
            </p:spPr>
            <p:txBody>
              <a:bodyPr wrap="square" rtlCol="0">
                <a:spAutoFit/>
              </a:bodyPr>
              <a:lstStyle/>
              <a:p>
                <a:r>
                  <a:rPr lang="en-GB" dirty="0"/>
                  <a:t>H</a:t>
                </a:r>
              </a:p>
            </p:txBody>
          </p:sp>
        </p:grpSp>
        <p:grpSp>
          <p:nvGrpSpPr>
            <p:cNvPr id="37" name="Group 36"/>
            <p:cNvGrpSpPr/>
            <p:nvPr/>
          </p:nvGrpSpPr>
          <p:grpSpPr>
            <a:xfrm>
              <a:off x="1205549" y="4054129"/>
              <a:ext cx="571750" cy="521951"/>
              <a:chOff x="1175657" y="4110104"/>
              <a:chExt cx="807522" cy="782530"/>
            </a:xfrm>
            <a:solidFill>
              <a:srgbClr val="FF0000"/>
            </a:solidFill>
          </p:grpSpPr>
          <p:sp>
            <p:nvSpPr>
              <p:cNvPr id="38" name="Oval 37"/>
              <p:cNvSpPr/>
              <p:nvPr/>
            </p:nvSpPr>
            <p:spPr>
              <a:xfrm>
                <a:off x="1175657" y="4110104"/>
                <a:ext cx="807522" cy="782530"/>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p:cNvSpPr txBox="1"/>
              <p:nvPr/>
            </p:nvSpPr>
            <p:spPr>
              <a:xfrm>
                <a:off x="1343148" y="4224510"/>
                <a:ext cx="472539" cy="553717"/>
              </a:xfrm>
              <a:prstGeom prst="rect">
                <a:avLst/>
              </a:prstGeom>
              <a:grpFill/>
            </p:spPr>
            <p:txBody>
              <a:bodyPr wrap="square" rtlCol="0">
                <a:spAutoFit/>
              </a:bodyPr>
              <a:lstStyle/>
              <a:p>
                <a:r>
                  <a:rPr lang="en-GB" dirty="0"/>
                  <a:t>H</a:t>
                </a:r>
              </a:p>
            </p:txBody>
          </p:sp>
        </p:grpSp>
      </p:grpSp>
      <p:grpSp>
        <p:nvGrpSpPr>
          <p:cNvPr id="57" name="Group 56"/>
          <p:cNvGrpSpPr/>
          <p:nvPr/>
        </p:nvGrpSpPr>
        <p:grpSpPr>
          <a:xfrm>
            <a:off x="7154898" y="3751994"/>
            <a:ext cx="1929707" cy="1816103"/>
            <a:chOff x="6287999" y="3733084"/>
            <a:chExt cx="1929707" cy="1816103"/>
          </a:xfrm>
        </p:grpSpPr>
        <p:grpSp>
          <p:nvGrpSpPr>
            <p:cNvPr id="42" name="Group 41"/>
            <p:cNvGrpSpPr/>
            <p:nvPr/>
          </p:nvGrpSpPr>
          <p:grpSpPr>
            <a:xfrm>
              <a:off x="6855029" y="4244706"/>
              <a:ext cx="807522" cy="782530"/>
              <a:chOff x="1175657" y="4110104"/>
              <a:chExt cx="807522" cy="782530"/>
            </a:xfrm>
          </p:grpSpPr>
          <p:sp>
            <p:nvSpPr>
              <p:cNvPr id="49" name="Oval 48"/>
              <p:cNvSpPr/>
              <p:nvPr/>
            </p:nvSpPr>
            <p:spPr>
              <a:xfrm>
                <a:off x="1175657" y="4110104"/>
                <a:ext cx="807522" cy="782530"/>
              </a:xfrm>
              <a:prstGeom prst="ellipse">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p:cNvSpPr txBox="1"/>
              <p:nvPr/>
            </p:nvSpPr>
            <p:spPr>
              <a:xfrm>
                <a:off x="1408937" y="4286772"/>
                <a:ext cx="340962" cy="369332"/>
              </a:xfrm>
              <a:prstGeom prst="rect">
                <a:avLst/>
              </a:prstGeom>
              <a:noFill/>
            </p:spPr>
            <p:txBody>
              <a:bodyPr wrap="square" rtlCol="0">
                <a:spAutoFit/>
              </a:bodyPr>
              <a:lstStyle/>
              <a:p>
                <a:r>
                  <a:rPr lang="en-GB" dirty="0"/>
                  <a:t>C</a:t>
                </a:r>
              </a:p>
            </p:txBody>
          </p:sp>
        </p:grpSp>
        <p:grpSp>
          <p:nvGrpSpPr>
            <p:cNvPr id="43" name="Group 42"/>
            <p:cNvGrpSpPr/>
            <p:nvPr/>
          </p:nvGrpSpPr>
          <p:grpSpPr>
            <a:xfrm>
              <a:off x="6972915" y="3733084"/>
              <a:ext cx="571750" cy="521951"/>
              <a:chOff x="1175657" y="4110104"/>
              <a:chExt cx="807522" cy="782530"/>
            </a:xfrm>
            <a:solidFill>
              <a:srgbClr val="FFC000"/>
            </a:solidFill>
          </p:grpSpPr>
          <p:sp>
            <p:nvSpPr>
              <p:cNvPr id="47" name="Oval 46"/>
              <p:cNvSpPr/>
              <p:nvPr/>
            </p:nvSpPr>
            <p:spPr>
              <a:xfrm>
                <a:off x="1175657" y="4110104"/>
                <a:ext cx="807522" cy="782530"/>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47"/>
              <p:cNvSpPr txBox="1"/>
              <p:nvPr/>
            </p:nvSpPr>
            <p:spPr>
              <a:xfrm>
                <a:off x="1343148" y="4224510"/>
                <a:ext cx="472539" cy="553717"/>
              </a:xfrm>
              <a:prstGeom prst="rect">
                <a:avLst/>
              </a:prstGeom>
              <a:grpFill/>
            </p:spPr>
            <p:txBody>
              <a:bodyPr wrap="square" rtlCol="0">
                <a:spAutoFit/>
              </a:bodyPr>
              <a:lstStyle/>
              <a:p>
                <a:r>
                  <a:rPr lang="en-GB" dirty="0"/>
                  <a:t>F</a:t>
                </a:r>
              </a:p>
            </p:txBody>
          </p:sp>
        </p:grpSp>
        <p:grpSp>
          <p:nvGrpSpPr>
            <p:cNvPr id="44" name="Group 43"/>
            <p:cNvGrpSpPr/>
            <p:nvPr/>
          </p:nvGrpSpPr>
          <p:grpSpPr>
            <a:xfrm>
              <a:off x="6287999" y="4374995"/>
              <a:ext cx="571750" cy="521951"/>
              <a:chOff x="1175657" y="4110103"/>
              <a:chExt cx="807522" cy="782530"/>
            </a:xfrm>
            <a:solidFill>
              <a:srgbClr val="FFC000"/>
            </a:solidFill>
          </p:grpSpPr>
          <p:sp>
            <p:nvSpPr>
              <p:cNvPr id="45" name="Oval 44"/>
              <p:cNvSpPr/>
              <p:nvPr/>
            </p:nvSpPr>
            <p:spPr>
              <a:xfrm>
                <a:off x="1175657" y="4110103"/>
                <a:ext cx="807522" cy="782530"/>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Box 45"/>
              <p:cNvSpPr txBox="1"/>
              <p:nvPr/>
            </p:nvSpPr>
            <p:spPr>
              <a:xfrm>
                <a:off x="1343148" y="4224510"/>
                <a:ext cx="472539" cy="553717"/>
              </a:xfrm>
              <a:prstGeom prst="rect">
                <a:avLst/>
              </a:prstGeom>
              <a:grpFill/>
            </p:spPr>
            <p:txBody>
              <a:bodyPr wrap="square" rtlCol="0">
                <a:spAutoFit/>
              </a:bodyPr>
              <a:lstStyle/>
              <a:p>
                <a:r>
                  <a:rPr lang="en-GB" dirty="0"/>
                  <a:t>F</a:t>
                </a:r>
              </a:p>
            </p:txBody>
          </p:sp>
        </p:grpSp>
        <p:grpSp>
          <p:nvGrpSpPr>
            <p:cNvPr id="51" name="Group 50"/>
            <p:cNvGrpSpPr/>
            <p:nvPr/>
          </p:nvGrpSpPr>
          <p:grpSpPr>
            <a:xfrm>
              <a:off x="6972915" y="5027236"/>
              <a:ext cx="571750" cy="521951"/>
              <a:chOff x="1175657" y="4110104"/>
              <a:chExt cx="807522" cy="782530"/>
            </a:xfrm>
            <a:solidFill>
              <a:srgbClr val="FFC000"/>
            </a:solidFill>
          </p:grpSpPr>
          <p:sp>
            <p:nvSpPr>
              <p:cNvPr id="52" name="Oval 51"/>
              <p:cNvSpPr/>
              <p:nvPr/>
            </p:nvSpPr>
            <p:spPr>
              <a:xfrm>
                <a:off x="1175657" y="4110104"/>
                <a:ext cx="807522" cy="782530"/>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p:cNvSpPr txBox="1"/>
              <p:nvPr/>
            </p:nvSpPr>
            <p:spPr>
              <a:xfrm>
                <a:off x="1343148" y="4224510"/>
                <a:ext cx="472539" cy="553717"/>
              </a:xfrm>
              <a:prstGeom prst="rect">
                <a:avLst/>
              </a:prstGeom>
              <a:grpFill/>
            </p:spPr>
            <p:txBody>
              <a:bodyPr wrap="square" rtlCol="0">
                <a:spAutoFit/>
              </a:bodyPr>
              <a:lstStyle/>
              <a:p>
                <a:r>
                  <a:rPr lang="en-GB" dirty="0"/>
                  <a:t>F</a:t>
                </a:r>
              </a:p>
            </p:txBody>
          </p:sp>
        </p:grpSp>
        <p:grpSp>
          <p:nvGrpSpPr>
            <p:cNvPr id="54" name="Group 53"/>
            <p:cNvGrpSpPr/>
            <p:nvPr/>
          </p:nvGrpSpPr>
          <p:grpSpPr>
            <a:xfrm>
              <a:off x="7645956" y="4374994"/>
              <a:ext cx="571750" cy="521951"/>
              <a:chOff x="1158885" y="4110103"/>
              <a:chExt cx="807522" cy="782530"/>
            </a:xfrm>
            <a:solidFill>
              <a:srgbClr val="FFC000"/>
            </a:solidFill>
          </p:grpSpPr>
          <p:sp>
            <p:nvSpPr>
              <p:cNvPr id="55" name="Oval 54"/>
              <p:cNvSpPr/>
              <p:nvPr/>
            </p:nvSpPr>
            <p:spPr>
              <a:xfrm>
                <a:off x="1158885" y="4110103"/>
                <a:ext cx="807522" cy="782530"/>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1343148" y="4224510"/>
                <a:ext cx="472539" cy="553717"/>
              </a:xfrm>
              <a:prstGeom prst="rect">
                <a:avLst/>
              </a:prstGeom>
              <a:grpFill/>
            </p:spPr>
            <p:txBody>
              <a:bodyPr wrap="square" rtlCol="0">
                <a:spAutoFit/>
              </a:bodyPr>
              <a:lstStyle/>
              <a:p>
                <a:r>
                  <a:rPr lang="en-GB" dirty="0"/>
                  <a:t>F</a:t>
                </a:r>
              </a:p>
            </p:txBody>
          </p:sp>
        </p:grpSp>
      </p:grpSp>
      <p:sp>
        <p:nvSpPr>
          <p:cNvPr id="41" name="Rectangle 2">
            <a:extLst>
              <a:ext uri="{FF2B5EF4-FFF2-40B4-BE49-F238E27FC236}">
                <a16:creationId xmlns:a16="http://schemas.microsoft.com/office/drawing/2014/main" id="{64C27D38-4628-4A9D-8C8E-5F5FDA8AEF42}"/>
              </a:ext>
            </a:extLst>
          </p:cNvPr>
          <p:cNvSpPr txBox="1">
            <a:spLocks noChangeArrowheads="1"/>
          </p:cNvSpPr>
          <p:nvPr/>
        </p:nvSpPr>
        <p:spPr>
          <a:xfrm>
            <a:off x="9846954" y="214746"/>
            <a:ext cx="2076325" cy="1225734"/>
          </a:xfrm>
          <a:prstGeom prst="rect">
            <a:avLst/>
          </a:prstGeom>
          <a:solidFill>
            <a:schemeClr val="bg1"/>
          </a:solidFill>
          <a:ln w="57150">
            <a:solidFill>
              <a:srgbClr val="FF0000"/>
            </a:solidFill>
            <a:miter lim="800000"/>
            <a:headEnd/>
            <a:tailEnd/>
          </a:ln>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dirty="0">
                <a:latin typeface="+mn-lt"/>
              </a:rPr>
              <a:t>Copy this slide into your jotters</a:t>
            </a:r>
          </a:p>
        </p:txBody>
      </p:sp>
    </p:spTree>
    <p:custDataLst>
      <p:tags r:id="rId1"/>
    </p:custDataLst>
    <p:extLst>
      <p:ext uri="{BB962C8B-B14F-4D97-AF65-F5344CB8AC3E}">
        <p14:creationId xmlns:p14="http://schemas.microsoft.com/office/powerpoint/2010/main" val="135814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200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7"/>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200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2" grpId="0"/>
      <p:bldP spid="13" grpId="0"/>
      <p:bldP spid="21" grpId="0"/>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1883</TotalTime>
  <Words>544</Words>
  <Application>Microsoft Office PowerPoint</Application>
  <PresentationFormat>Widescreen</PresentationFormat>
  <Paragraphs>114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Comic Sans MS</vt:lpstr>
      <vt:lpstr>Office Theme</vt:lpstr>
      <vt:lpstr>S3 Chemistry</vt:lpstr>
      <vt:lpstr>PowerPoint Presentation</vt:lpstr>
      <vt:lpstr>Today we will cover three main points.</vt:lpstr>
      <vt:lpstr>1. Revision: What does the ending –IDE mean?</vt:lpstr>
      <vt:lpstr>-IDE</vt:lpstr>
      <vt:lpstr>2. Revision: What do the endings –ATE and –ITE mean? </vt:lpstr>
      <vt:lpstr>PowerPoint Presentation</vt:lpstr>
      <vt:lpstr>3. What are the prefixes used to tell you how many of an element there are in a formula? (1-6)</vt:lpstr>
      <vt:lpstr>Greek Prefixes</vt:lpstr>
      <vt:lpstr>Compound names with prefixes</vt:lpstr>
      <vt:lpstr>PowerPoint Presentation</vt:lpstr>
      <vt:lpstr>  You can check your answers to the table by downloading the answers PowerPoint that will be posted in the comments under the lesson.  When you feel comfortable working with prefixes, complete the Assignment. It will auto-mark, but I will review each submission and give you feedback.</vt:lpstr>
    </vt:vector>
  </TitlesOfParts>
  <Company>North Lanarkshire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S3 Chemistry</dc:title>
  <dc:creator>Paul McCranor</dc:creator>
  <cp:lastModifiedBy>Paul McCranor</cp:lastModifiedBy>
  <cp:revision>73</cp:revision>
  <dcterms:created xsi:type="dcterms:W3CDTF">2017-01-19T10:33:51Z</dcterms:created>
  <dcterms:modified xsi:type="dcterms:W3CDTF">2021-01-08T15:10:42Z</dcterms:modified>
</cp:coreProperties>
</file>