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16" r:id="rId2"/>
    <p:sldId id="395" r:id="rId3"/>
    <p:sldId id="291" r:id="rId4"/>
    <p:sldId id="322" r:id="rId5"/>
    <p:sldId id="341" r:id="rId6"/>
    <p:sldId id="328" r:id="rId7"/>
    <p:sldId id="412" r:id="rId8"/>
    <p:sldId id="413" r:id="rId9"/>
    <p:sldId id="367" r:id="rId10"/>
    <p:sldId id="368" r:id="rId11"/>
    <p:sldId id="325" r:id="rId12"/>
    <p:sldId id="342" r:id="rId13"/>
    <p:sldId id="373" r:id="rId14"/>
    <p:sldId id="396" r:id="rId15"/>
    <p:sldId id="393" r:id="rId16"/>
    <p:sldId id="394" r:id="rId17"/>
    <p:sldId id="397" r:id="rId18"/>
    <p:sldId id="398" r:id="rId19"/>
    <p:sldId id="400" r:id="rId20"/>
    <p:sldId id="411" r:id="rId21"/>
    <p:sldId id="399" r:id="rId22"/>
    <p:sldId id="402" r:id="rId23"/>
    <p:sldId id="403" r:id="rId24"/>
    <p:sldId id="345" r:id="rId25"/>
    <p:sldId id="334" r:id="rId26"/>
    <p:sldId id="331" r:id="rId27"/>
    <p:sldId id="405" r:id="rId28"/>
    <p:sldId id="414" r:id="rId29"/>
    <p:sldId id="323" r:id="rId30"/>
    <p:sldId id="408" r:id="rId31"/>
    <p:sldId id="409" r:id="rId32"/>
    <p:sldId id="406" r:id="rId33"/>
    <p:sldId id="407" r:id="rId34"/>
    <p:sldId id="415" r:id="rId35"/>
    <p:sldId id="382" r:id="rId36"/>
    <p:sldId id="410" r:id="rId37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332" autoAdjust="0"/>
    <p:restoredTop sz="94660"/>
  </p:normalViewPr>
  <p:slideViewPr>
    <p:cSldViewPr>
      <p:cViewPr varScale="1">
        <p:scale>
          <a:sx n="53" d="100"/>
          <a:sy n="53" d="100"/>
        </p:scale>
        <p:origin x="1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A57A4-EC7E-4439-BBC2-2A5D9D115FE6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34928-000C-4A03-BFAF-A4917746546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6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.de/medien/sendungen/x-factor/castings/20951-10650d-9b24-13/x-factor-2012-drei-neue-jury-kollegen-fuer-sarah-connor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vox.de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21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http://www.bravo.de/fun/games/psychotest-bist-du-handy-suechtig</a:t>
            </a:r>
            <a:endParaRPr lang="en-US" dirty="0" smtClean="0"/>
          </a:p>
          <a:p>
            <a:r>
              <a:rPr lang="en-US" smtClean="0"/>
              <a:t>http://www.n-joy.de/news_wissen/handysuchttest101.html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0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Lilipuzhttp://www.bit.bremerhaven.de/medien/287/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8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http://www.kiraka.de/spielen-und-hoeren/nachrichten/erklaer-mal/beitrag/b/gibt-es-bald-facebook-fuer-kinder/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27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Sag mal auf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Tes</a:t>
            </a:r>
            <a:r>
              <a:rPr lang="en-US" baseline="0" dirty="0" smtClean="0"/>
              <a:t>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584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TES materials</a:t>
            </a:r>
            <a:r>
              <a:rPr lang="en-GB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Culcha</a:t>
            </a:r>
            <a:r>
              <a:rPr lang="en-GB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Candela – Berlin City Girl</a:t>
            </a:r>
            <a:endParaRPr lang="en-GB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 mal auf P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2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Sag mal auf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44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http://www.lpr-hessen.de/schlundz-quiz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3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Sag mal auf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hlinkClick r:id="rId3"/>
              </a:rPr>
              <a:t>X Factor 2012: Drei neue Jury-Kollegen für Sarah Connor - VOX.de bei </a:t>
            </a:r>
            <a:r>
              <a:rPr lang="en-US" sz="1200" dirty="0" smtClean="0">
                <a:hlinkClick r:id="rId4"/>
              </a:rPr>
              <a:t>www.vox.de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12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www.danielakatzenberger.de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968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http://www.ohrenblick.de/p4052699005_459.html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34928-000C-4A03-BFAF-A4917746546A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63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DCA8-F537-42B4-A1AD-67B2B5D69797}" type="datetimeFigureOut">
              <a:rPr lang="en-GB" smtClean="0"/>
              <a:pPr/>
              <a:t>13/11/2015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EF41-D34D-4D6B-B6FD-C10248B6219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19400"/>
            <a:ext cx="6012160" cy="6858000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743200" y="0"/>
            <a:ext cx="34563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Arial Black" pitchFamily="34" charset="0"/>
              </a:rPr>
              <a:t>National 5</a:t>
            </a:r>
            <a:br>
              <a:rPr lang="en-GB" sz="54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GB" sz="5400" b="1" dirty="0" smtClean="0">
                <a:solidFill>
                  <a:schemeClr val="bg1"/>
                </a:solidFill>
                <a:latin typeface="Arial Black" pitchFamily="34" charset="0"/>
              </a:rPr>
              <a:t>German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/>
          <a:stretch/>
        </p:blipFill>
        <p:spPr>
          <a:xfrm>
            <a:off x="-324544" y="0"/>
            <a:ext cx="5260713" cy="6858000"/>
          </a:xfrm>
          <a:prstGeom prst="rect">
            <a:avLst/>
          </a:prstGeom>
        </p:spPr>
      </p:pic>
      <p:pic>
        <p:nvPicPr>
          <p:cNvPr id="83972" name="Picture 4" descr="http://www.travlang.com/blog/wp-content/uploads/2010/04/brandenburg-gate-at-s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32" y="0"/>
            <a:ext cx="4311754" cy="233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http://t3.gstatic.com/images?q=tbn:ANd9GcRVDKBLVH1dLbDWQD9NrnLsDhi-LWX-XWLICsDlvrkwxDgf6HWrkw&amp;t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632" y="2299713"/>
            <a:ext cx="4311754" cy="23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24544" y="836712"/>
            <a:ext cx="517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NATIONAL 4/5 </a:t>
            </a:r>
            <a:endParaRPr lang="en-GB" sz="4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55848" y="5301109"/>
            <a:ext cx="517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itchFamily="34" charset="0"/>
                <a:cs typeface="Calibri" pitchFamily="34" charset="0"/>
              </a:rPr>
              <a:t>GERMAN</a:t>
            </a:r>
            <a:endParaRPr lang="en-GB" sz="4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3970" name="Picture 2" descr="http://www.schloesser.bayern.de/bilder/schloss/neusch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"/>
          <a:stretch/>
        </p:blipFill>
        <p:spPr bwMode="auto">
          <a:xfrm>
            <a:off x="4878418" y="4605711"/>
            <a:ext cx="4283968" cy="231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632" y="2924944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+mj-lt"/>
              </a:rPr>
              <a:t>UNIT SIX</a:t>
            </a:r>
            <a:endParaRPr lang="en-GB" sz="44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Brauch</a:t>
            </a:r>
            <a:r>
              <a:rPr lang="en-US" sz="2400" dirty="0" smtClean="0"/>
              <a:t>, </a:t>
            </a:r>
            <a:r>
              <a:rPr lang="en-US" sz="2400" dirty="0" err="1" smtClean="0"/>
              <a:t>Karneval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Fastnacht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feiern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sehr</a:t>
            </a:r>
            <a:r>
              <a:rPr lang="en-US" sz="2400" dirty="0" smtClean="0"/>
              <a:t> alt. </a:t>
            </a:r>
            <a:r>
              <a:rPr lang="en-US" sz="2400" dirty="0" err="1" smtClean="0"/>
              <a:t>Karneval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, um </a:t>
            </a:r>
            <a:r>
              <a:rPr lang="en-US" sz="2400" dirty="0" err="1" smtClean="0"/>
              <a:t>einmal</a:t>
            </a:r>
            <a:r>
              <a:rPr lang="en-US" sz="2400" dirty="0" smtClean="0"/>
              <a:t> </a:t>
            </a:r>
            <a:r>
              <a:rPr lang="en-US" sz="2400" dirty="0" err="1" smtClean="0"/>
              <a:t>richtig</a:t>
            </a:r>
            <a:r>
              <a:rPr lang="en-US" sz="2400" dirty="0" smtClean="0"/>
              <a:t> </a:t>
            </a:r>
            <a:r>
              <a:rPr lang="en-US" sz="2400" dirty="0" err="1" smtClean="0"/>
              <a:t>lustig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sein</a:t>
            </a:r>
            <a:r>
              <a:rPr lang="en-US" sz="2400" dirty="0" smtClean="0"/>
              <a:t>. Man </a:t>
            </a:r>
            <a:r>
              <a:rPr lang="en-US" sz="2400" dirty="0" err="1" smtClean="0"/>
              <a:t>verkleidet</a:t>
            </a:r>
            <a:r>
              <a:rPr lang="en-US" sz="2400" dirty="0" smtClean="0"/>
              <a:t> </a:t>
            </a:r>
            <a:r>
              <a:rPr lang="en-US" sz="2400" dirty="0" err="1" smtClean="0"/>
              <a:t>sich</a:t>
            </a:r>
            <a:r>
              <a:rPr lang="en-US" sz="2400" dirty="0" smtClean="0"/>
              <a:t> und </a:t>
            </a:r>
            <a:r>
              <a:rPr lang="en-US" sz="2400" dirty="0" err="1" smtClean="0"/>
              <a:t>zieht</a:t>
            </a:r>
            <a:r>
              <a:rPr lang="en-US" sz="2400" dirty="0" smtClean="0"/>
              <a:t> </a:t>
            </a:r>
            <a:r>
              <a:rPr lang="en-US" sz="2400" dirty="0" err="1" smtClean="0"/>
              <a:t>bunte</a:t>
            </a:r>
            <a:r>
              <a:rPr lang="en-US" sz="2400" dirty="0" smtClean="0"/>
              <a:t> </a:t>
            </a:r>
            <a:r>
              <a:rPr lang="en-US" sz="2400" dirty="0" err="1" smtClean="0"/>
              <a:t>Kleider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Masken</a:t>
            </a:r>
            <a:r>
              <a:rPr lang="en-US" sz="2400" dirty="0" smtClean="0"/>
              <a:t> an. </a:t>
            </a:r>
            <a:r>
              <a:rPr lang="en-US" sz="2400" dirty="0" err="1" smtClean="0"/>
              <a:t>Dann</a:t>
            </a:r>
            <a:r>
              <a:rPr lang="en-US" sz="2400" dirty="0" smtClean="0"/>
              <a:t> </a:t>
            </a:r>
            <a:r>
              <a:rPr lang="en-US" sz="2400" dirty="0" err="1" smtClean="0"/>
              <a:t>geht</a:t>
            </a:r>
            <a:r>
              <a:rPr lang="en-US" sz="2400" dirty="0" smtClean="0"/>
              <a:t> man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Karnevalsfeiern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auf </a:t>
            </a:r>
            <a:r>
              <a:rPr lang="en-US" sz="2400" dirty="0" err="1" smtClean="0"/>
              <a:t>Karnevalsumzüge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großen</a:t>
            </a:r>
            <a:r>
              <a:rPr lang="en-US" sz="2400" dirty="0" smtClean="0"/>
              <a:t> bunt </a:t>
            </a:r>
            <a:r>
              <a:rPr lang="en-US" sz="2400" dirty="0" err="1" smtClean="0"/>
              <a:t>geschmückten</a:t>
            </a:r>
            <a:r>
              <a:rPr lang="en-US" sz="2400" dirty="0" smtClean="0"/>
              <a:t> </a:t>
            </a:r>
            <a:r>
              <a:rPr lang="en-US" sz="2400" dirty="0" err="1" smtClean="0"/>
              <a:t>Wagen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3124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dieser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 </a:t>
            </a:r>
            <a:r>
              <a:rPr lang="en-US" sz="2400" dirty="0" err="1" smtClean="0"/>
              <a:t>versteckt</a:t>
            </a:r>
            <a:r>
              <a:rPr lang="en-US" sz="2400" dirty="0" smtClean="0"/>
              <a:t> man </a:t>
            </a:r>
            <a:r>
              <a:rPr lang="en-US" sz="2400" dirty="0" err="1" smtClean="0"/>
              <a:t>gekochte</a:t>
            </a:r>
            <a:r>
              <a:rPr lang="en-US" sz="2400" dirty="0" smtClean="0"/>
              <a:t> und  </a:t>
            </a:r>
            <a:r>
              <a:rPr lang="en-US" sz="2400" dirty="0" err="1" smtClean="0"/>
              <a:t>gefärbte</a:t>
            </a:r>
            <a:r>
              <a:rPr lang="en-US" sz="2400" dirty="0" smtClean="0"/>
              <a:t> </a:t>
            </a:r>
            <a:r>
              <a:rPr lang="en-US" sz="2400" dirty="0" err="1" smtClean="0"/>
              <a:t>Eier</a:t>
            </a:r>
            <a:r>
              <a:rPr lang="en-US" sz="2400" dirty="0" smtClean="0"/>
              <a:t>. </a:t>
            </a:r>
            <a:r>
              <a:rPr lang="en-US" sz="2400" dirty="0" err="1" smtClean="0"/>
              <a:t>Viele</a:t>
            </a:r>
            <a:r>
              <a:rPr lang="en-US" sz="2400" dirty="0" smtClean="0"/>
              <a:t> </a:t>
            </a:r>
            <a:r>
              <a:rPr lang="en-US" sz="2400" dirty="0" err="1" smtClean="0"/>
              <a:t>sagen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, das tut der </a:t>
            </a:r>
            <a:r>
              <a:rPr lang="en-US" sz="2400" dirty="0" err="1" smtClean="0"/>
              <a:t>Osterhase</a:t>
            </a:r>
            <a:r>
              <a:rPr lang="en-US" sz="2400" dirty="0" smtClean="0"/>
              <a:t>. Die Kinder </a:t>
            </a:r>
            <a:r>
              <a:rPr lang="en-US" sz="2400" dirty="0" err="1" smtClean="0"/>
              <a:t>müssen</a:t>
            </a:r>
            <a:r>
              <a:rPr lang="en-US" sz="2400" dirty="0" smtClean="0"/>
              <a:t> </a:t>
            </a:r>
            <a:r>
              <a:rPr lang="en-US" sz="2400" dirty="0" err="1" smtClean="0"/>
              <a:t>dann</a:t>
            </a:r>
            <a:r>
              <a:rPr lang="en-US" sz="2400" dirty="0" smtClean="0"/>
              <a:t> die </a:t>
            </a:r>
            <a:r>
              <a:rPr lang="en-US" sz="2400" dirty="0" err="1" smtClean="0"/>
              <a:t>Eier</a:t>
            </a:r>
            <a:r>
              <a:rPr lang="en-US" sz="2400" dirty="0" smtClean="0"/>
              <a:t> </a:t>
            </a:r>
            <a:r>
              <a:rPr lang="en-US" sz="2400" dirty="0" err="1" smtClean="0"/>
              <a:t>suchen</a:t>
            </a:r>
            <a:r>
              <a:rPr lang="en-US" sz="2400" dirty="0" smtClean="0"/>
              <a:t>.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rohe</a:t>
            </a:r>
            <a:r>
              <a:rPr lang="en-US" sz="2400" dirty="0" smtClean="0"/>
              <a:t> </a:t>
            </a:r>
            <a:r>
              <a:rPr lang="en-US" sz="2400" dirty="0" err="1" smtClean="0"/>
              <a:t>Eier</a:t>
            </a:r>
            <a:r>
              <a:rPr lang="en-US" sz="2400" dirty="0" smtClean="0"/>
              <a:t> </a:t>
            </a:r>
            <a:r>
              <a:rPr lang="en-US" sz="2400" dirty="0" err="1" smtClean="0"/>
              <a:t>ausgeblasen</a:t>
            </a:r>
            <a:r>
              <a:rPr lang="en-US" sz="2400" dirty="0" smtClean="0"/>
              <a:t>, bunt </a:t>
            </a:r>
            <a:r>
              <a:rPr lang="en-US" sz="2400" dirty="0" err="1" smtClean="0"/>
              <a:t>bemalt</a:t>
            </a:r>
            <a:r>
              <a:rPr lang="en-US" sz="2400" dirty="0" smtClean="0"/>
              <a:t> und </a:t>
            </a:r>
            <a:r>
              <a:rPr lang="en-US" sz="2400" dirty="0" err="1" smtClean="0"/>
              <a:t>als</a:t>
            </a:r>
            <a:r>
              <a:rPr lang="en-US" sz="2400" dirty="0" smtClean="0"/>
              <a:t> Schmuck </a:t>
            </a:r>
            <a:r>
              <a:rPr lang="en-US" sz="2400" dirty="0" err="1" smtClean="0"/>
              <a:t>aufgehängt</a:t>
            </a:r>
            <a:r>
              <a:rPr lang="en-US" sz="2400" dirty="0" smtClean="0"/>
              <a:t>. Das </a:t>
            </a:r>
            <a:r>
              <a:rPr lang="en-US" sz="2400" dirty="0" err="1" smtClean="0"/>
              <a:t>Ei</a:t>
            </a:r>
            <a:r>
              <a:rPr lang="en-US" sz="2400" dirty="0" smtClean="0"/>
              <a:t> </a:t>
            </a:r>
            <a:r>
              <a:rPr lang="en-US" sz="2400" dirty="0" err="1" smtClean="0"/>
              <a:t>symbolisiert</a:t>
            </a:r>
            <a:r>
              <a:rPr lang="en-US" sz="2400" dirty="0" smtClean="0"/>
              <a:t> das </a:t>
            </a:r>
            <a:r>
              <a:rPr lang="en-US" sz="2400" dirty="0" err="1" smtClean="0"/>
              <a:t>neue</a:t>
            </a:r>
            <a:r>
              <a:rPr lang="en-US" sz="2400" dirty="0" smtClean="0"/>
              <a:t> </a:t>
            </a:r>
            <a:r>
              <a:rPr lang="en-US" sz="2400" dirty="0" err="1" smtClean="0"/>
              <a:t>Leben</a:t>
            </a:r>
            <a:r>
              <a:rPr lang="en-US" sz="2400" dirty="0" smtClean="0"/>
              <a:t>, das </a:t>
            </a:r>
            <a:r>
              <a:rPr lang="en-US" sz="2400" dirty="0" err="1" smtClean="0"/>
              <a:t>durch</a:t>
            </a:r>
            <a:r>
              <a:rPr lang="en-US" sz="2400" dirty="0" smtClean="0"/>
              <a:t> Jesus </a:t>
            </a:r>
            <a:r>
              <a:rPr lang="en-US" sz="2400" dirty="0" err="1" smtClean="0"/>
              <a:t>Christus</a:t>
            </a:r>
            <a:r>
              <a:rPr lang="en-US" sz="2400" dirty="0" smtClean="0"/>
              <a:t> </a:t>
            </a:r>
            <a:r>
              <a:rPr lang="en-US" sz="2400" dirty="0" err="1" smtClean="0"/>
              <a:t>gekommen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00200" y="0"/>
            <a:ext cx="5869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6: ANDERE FESTE!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Read the three descriptions of festivals in German and note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down 3 facts in English on each one</a:t>
            </a:r>
            <a:endParaRPr lang="fr-FR" sz="2000" dirty="0" smtClean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054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Nacht</a:t>
            </a:r>
            <a:r>
              <a:rPr lang="en-US" sz="2400" dirty="0" smtClean="0"/>
              <a:t> </a:t>
            </a:r>
            <a:r>
              <a:rPr lang="en-US" sz="2400" dirty="0" err="1" smtClean="0"/>
              <a:t>vom</a:t>
            </a:r>
            <a:r>
              <a:rPr lang="en-US" sz="2400" dirty="0" smtClean="0"/>
              <a:t> 30. April auf den 1. Mai </a:t>
            </a:r>
            <a:r>
              <a:rPr lang="en-US" sz="2400" dirty="0" err="1" smtClean="0"/>
              <a:t>ist</a:t>
            </a:r>
            <a:r>
              <a:rPr lang="en-US" sz="2400" dirty="0" smtClean="0"/>
              <a:t> die </a:t>
            </a:r>
            <a:r>
              <a:rPr lang="en-US" sz="2400" dirty="0" err="1" smtClean="0"/>
              <a:t>Walpurgisnacht</a:t>
            </a:r>
            <a:r>
              <a:rPr lang="en-US" sz="2400" dirty="0" smtClean="0"/>
              <a:t>. </a:t>
            </a:r>
            <a:r>
              <a:rPr lang="en-US" sz="2400" dirty="0" err="1" smtClean="0"/>
              <a:t>Dann</a:t>
            </a:r>
            <a:r>
              <a:rPr lang="en-US" sz="2400" dirty="0" smtClean="0"/>
              <a:t> </a:t>
            </a:r>
            <a:r>
              <a:rPr lang="en-US" sz="2400" dirty="0" err="1" smtClean="0"/>
              <a:t>sollen</a:t>
            </a:r>
            <a:r>
              <a:rPr lang="en-US" sz="2400" dirty="0" smtClean="0"/>
              <a:t> </a:t>
            </a:r>
            <a:r>
              <a:rPr lang="en-US" sz="2400" dirty="0" err="1" smtClean="0"/>
              <a:t>sich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altem</a:t>
            </a:r>
            <a:r>
              <a:rPr lang="en-US" sz="2400" dirty="0" smtClean="0"/>
              <a:t> </a:t>
            </a:r>
            <a:r>
              <a:rPr lang="en-US" sz="2400" dirty="0" err="1" smtClean="0"/>
              <a:t>Volksglauben</a:t>
            </a:r>
            <a:r>
              <a:rPr lang="en-US" sz="2400" dirty="0" smtClean="0"/>
              <a:t> die </a:t>
            </a:r>
            <a:r>
              <a:rPr lang="en-US" sz="2400" dirty="0" err="1" smtClean="0"/>
              <a:t>Hexen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Teufel</a:t>
            </a:r>
            <a:r>
              <a:rPr lang="en-US" sz="2400" dirty="0" smtClean="0"/>
              <a:t> auf </a:t>
            </a:r>
            <a:r>
              <a:rPr lang="en-US" sz="2400" dirty="0" err="1" smtClean="0"/>
              <a:t>dem</a:t>
            </a:r>
            <a:r>
              <a:rPr lang="en-US" sz="2400" dirty="0" smtClean="0"/>
              <a:t> Brocken </a:t>
            </a:r>
            <a:r>
              <a:rPr lang="en-US" sz="2400" dirty="0" err="1" smtClean="0"/>
              <a:t>im</a:t>
            </a:r>
            <a:r>
              <a:rPr lang="en-US" sz="2400" dirty="0" smtClean="0"/>
              <a:t> Harz </a:t>
            </a:r>
            <a:r>
              <a:rPr lang="en-US" sz="2400" dirty="0" err="1" smtClean="0"/>
              <a:t>versammeln</a:t>
            </a:r>
            <a:r>
              <a:rPr lang="en-US" sz="2400" dirty="0" smtClean="0"/>
              <a:t>.  </a:t>
            </a:r>
            <a:r>
              <a:rPr lang="en-US" sz="2400" dirty="0" err="1"/>
              <a:t>H</a:t>
            </a:r>
            <a:r>
              <a:rPr lang="en-US" sz="2400" dirty="0" err="1" smtClean="0"/>
              <a:t>eute</a:t>
            </a:r>
            <a:r>
              <a:rPr lang="en-US" sz="2400" dirty="0" smtClean="0"/>
              <a:t>  </a:t>
            </a:r>
            <a:r>
              <a:rPr lang="en-US" sz="2400" dirty="0" err="1" smtClean="0"/>
              <a:t>wird</a:t>
            </a:r>
            <a:r>
              <a:rPr lang="en-US" sz="2400" dirty="0" smtClean="0"/>
              <a:t> das </a:t>
            </a:r>
            <a:r>
              <a:rPr lang="en-US" sz="2400" dirty="0" err="1" smtClean="0"/>
              <a:t>Hexenfest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Touristen</a:t>
            </a:r>
            <a:r>
              <a:rPr lang="en-US" sz="2400" dirty="0" smtClean="0"/>
              <a:t> </a:t>
            </a:r>
            <a:r>
              <a:rPr lang="en-US" sz="2400" dirty="0" err="1" smtClean="0"/>
              <a:t>gefeiert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1764" y="0"/>
            <a:ext cx="1702236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632857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2:FERNSEHEN UND KINO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In this topic you will learn about:</a:t>
            </a: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How to talk about TV programmes</a:t>
            </a: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Advantages and disadvantages of TV</a:t>
            </a: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Cinema</a:t>
            </a: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797300"/>
            <a:ext cx="4457700" cy="306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77716"/>
            <a:ext cx="3632200" cy="2980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7: WIR SEHEN FERN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Say a sentence in German expressing your like or dislike of these types of programmes.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	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Zeichentrickfilme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Nachrichten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die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Wettervorhersage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Seifenopern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amerikanische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Serien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Komödien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Kriegsfilme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Liebesfilme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Jugendsendungen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Krimis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Dokumentarfilme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Unterhaltungssendungen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>
                <a:latin typeface="Calibri" pitchFamily="34" charset="0"/>
                <a:cs typeface="Calibri" pitchFamily="34" charset="0"/>
              </a:rPr>
              <a:t>w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issentschaftliche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Sendungen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857250" lvl="1" indent="-457200">
              <a:buNone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066800"/>
            <a:ext cx="1771323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209800"/>
            <a:ext cx="1722859" cy="2282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038600"/>
            <a:ext cx="1476474" cy="2184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8:VORTEILE UND NACHTEILE DES FERNSEHENS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cs typeface="Calibri" pitchFamily="34" charset="0"/>
              </a:rPr>
              <a:t>Fill in the missing word in each sentence:</a:t>
            </a:r>
          </a:p>
          <a:p>
            <a:pPr algn="ctr">
              <a:buNone/>
            </a:pP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leben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herunterladen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verbringt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entspannen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kann</a:t>
            </a:r>
            <a:endParaRPr lang="en-GB" sz="2400" b="1" dirty="0" smtClean="0"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erweitern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ist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gibt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sieht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informiert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GB" sz="2400" b="1" dirty="0" smtClean="0"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hilft</a:t>
            </a:r>
            <a:r>
              <a:rPr lang="en-GB" sz="2400" dirty="0">
                <a:latin typeface="Calibri" pitchFamily="34" charset="0"/>
                <a:cs typeface="Calibri" pitchFamily="34" charset="0"/>
              </a:rPr>
              <a:t>,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unsere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Horizonte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zu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hilft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sich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nach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einem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harten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Tag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zu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  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Man ______________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zu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viel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Zeit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vor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Fernseher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Es______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unterhaltsam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Es_______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zu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viele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Seifenopern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und Reality-TV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Sendungen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Es _____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lehrreich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sein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Man ____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zu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viele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Werbungen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Viele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Leute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können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ohne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Fernseher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nicht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u="sng" dirty="0" smtClean="0">
                <a:latin typeface="Calibri" pitchFamily="34" charset="0"/>
                <a:cs typeface="Calibri" pitchFamily="34" charset="0"/>
              </a:rPr>
              <a:t>______  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Man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kann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Lieblingssendungen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________, um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sie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später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anzuschauen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Man _______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sich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wenn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 man 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Dokumentarfilme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wissentschaftliche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Sendungen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anschaut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7180" y="2057400"/>
            <a:ext cx="1226820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9: VORTEILE UND NACHTEILE DES FERNSEHENS FÜR KINDER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cs typeface="Calibri" pitchFamily="34" charset="0"/>
              </a:rPr>
              <a:t>Decide if these statements about TV for kids are positive or negative</a:t>
            </a:r>
          </a:p>
          <a:p>
            <a:pPr algn="ctr">
              <a:buNone/>
            </a:pPr>
            <a:endParaRPr lang="en-GB" sz="2000" b="1" dirty="0" smtClean="0"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Ihr</a:t>
            </a:r>
            <a:r>
              <a:rPr lang="en-US" sz="2400" dirty="0" smtClean="0"/>
              <a:t> Kind </a:t>
            </a:r>
            <a:r>
              <a:rPr lang="en-US" sz="2400" dirty="0" err="1" smtClean="0"/>
              <a:t>erfährt</a:t>
            </a:r>
            <a:r>
              <a:rPr lang="en-US" sz="2400" dirty="0" smtClean="0"/>
              <a:t> </a:t>
            </a:r>
            <a:r>
              <a:rPr lang="en-US" sz="2400" dirty="0" err="1" smtClean="0"/>
              <a:t>etwas</a:t>
            </a:r>
            <a:r>
              <a:rPr lang="en-US" sz="2400" dirty="0" smtClean="0"/>
              <a:t> </a:t>
            </a:r>
            <a:r>
              <a:rPr lang="en-US" sz="2400" dirty="0" err="1" smtClean="0"/>
              <a:t>über</a:t>
            </a:r>
            <a:r>
              <a:rPr lang="en-US" sz="2400" dirty="0" smtClean="0"/>
              <a:t> Menschen und </a:t>
            </a:r>
            <a:r>
              <a:rPr lang="en-US" sz="2400" dirty="0" err="1" smtClean="0"/>
              <a:t>Orten</a:t>
            </a:r>
            <a:r>
              <a:rPr lang="en-US" sz="2400" dirty="0" smtClean="0"/>
              <a:t> </a:t>
            </a:r>
            <a:r>
              <a:rPr lang="en-US" sz="2400" dirty="0" err="1" smtClean="0"/>
              <a:t>überall</a:t>
            </a:r>
            <a:r>
              <a:rPr lang="en-US" sz="2400" dirty="0" smtClean="0"/>
              <a:t> auf der Welt.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Fernsehen</a:t>
            </a:r>
            <a:r>
              <a:rPr lang="en-US" sz="2400" dirty="0" smtClean="0"/>
              <a:t> </a:t>
            </a:r>
            <a:r>
              <a:rPr lang="en-US" sz="2400" dirty="0" err="1" smtClean="0"/>
              <a:t>ermuntert</a:t>
            </a:r>
            <a:r>
              <a:rPr lang="en-US" sz="2400" dirty="0" smtClean="0"/>
              <a:t> </a:t>
            </a:r>
            <a:r>
              <a:rPr lang="en-US" sz="2400" dirty="0" err="1" smtClean="0"/>
              <a:t>ihr</a:t>
            </a:r>
            <a:r>
              <a:rPr lang="en-US" sz="2400" dirty="0" smtClean="0"/>
              <a:t> Kind, </a:t>
            </a:r>
            <a:r>
              <a:rPr lang="en-US" sz="2400" dirty="0" err="1" smtClean="0"/>
              <a:t>passiv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bleiben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Das </a:t>
            </a:r>
            <a:r>
              <a:rPr lang="en-US" sz="2400" dirty="0" err="1" smtClean="0"/>
              <a:t>Fernsehen</a:t>
            </a:r>
            <a:r>
              <a:rPr lang="en-US" sz="2400" dirty="0" smtClean="0"/>
              <a:t> </a:t>
            </a:r>
            <a:r>
              <a:rPr lang="en-US" sz="2400" dirty="0" err="1" smtClean="0"/>
              <a:t>verschwendet</a:t>
            </a:r>
            <a:r>
              <a:rPr lang="en-US" sz="2400" dirty="0" smtClean="0"/>
              <a:t>  </a:t>
            </a:r>
            <a:r>
              <a:rPr lang="en-US" sz="2400" dirty="0" err="1" smtClean="0"/>
              <a:t>Zeit</a:t>
            </a:r>
            <a:r>
              <a:rPr lang="en-US" sz="2400" dirty="0" smtClean="0"/>
              <a:t>, die 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Lesen</a:t>
            </a:r>
            <a:r>
              <a:rPr lang="en-US" sz="2400" dirty="0" smtClean="0"/>
              <a:t>, </a:t>
            </a:r>
            <a:r>
              <a:rPr lang="en-US" sz="2400" dirty="0" err="1" smtClean="0"/>
              <a:t>Malen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Hobbys</a:t>
            </a:r>
            <a:r>
              <a:rPr lang="en-US" sz="2400" dirty="0" smtClean="0"/>
              <a:t> </a:t>
            </a:r>
            <a:r>
              <a:rPr lang="en-US" sz="2400" dirty="0" err="1" smtClean="0"/>
              <a:t>verloren</a:t>
            </a:r>
            <a:r>
              <a:rPr lang="en-US" sz="2400" dirty="0" smtClean="0"/>
              <a:t> </a:t>
            </a:r>
            <a:r>
              <a:rPr lang="en-US" sz="2400" dirty="0" err="1" smtClean="0"/>
              <a:t>geht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Ihr</a:t>
            </a:r>
            <a:r>
              <a:rPr lang="en-US" sz="2400" dirty="0" smtClean="0"/>
              <a:t> Kind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seinen</a:t>
            </a:r>
            <a:r>
              <a:rPr lang="en-US" sz="2400" dirty="0" smtClean="0"/>
              <a:t> </a:t>
            </a:r>
            <a:r>
              <a:rPr lang="en-US" sz="2400" dirty="0" err="1" smtClean="0"/>
              <a:t>Wortschatz</a:t>
            </a:r>
            <a:r>
              <a:rPr lang="en-US" sz="2400" dirty="0" smtClean="0"/>
              <a:t> </a:t>
            </a:r>
            <a:r>
              <a:rPr lang="en-US" sz="2400" dirty="0" err="1" smtClean="0"/>
              <a:t>erweitern</a:t>
            </a:r>
            <a:r>
              <a:rPr lang="en-US" sz="2400" dirty="0" smtClean="0"/>
              <a:t>, </a:t>
            </a:r>
            <a:r>
              <a:rPr lang="en-US" sz="2400" dirty="0" err="1" smtClean="0"/>
              <a:t>Farben</a:t>
            </a:r>
            <a:r>
              <a:rPr lang="en-US" sz="2400" dirty="0" smtClean="0"/>
              <a:t> </a:t>
            </a:r>
            <a:r>
              <a:rPr lang="en-US" sz="2400" dirty="0" err="1" smtClean="0"/>
              <a:t>lernen</a:t>
            </a:r>
            <a:r>
              <a:rPr lang="en-US" sz="2400" dirty="0" smtClean="0"/>
              <a:t>, </a:t>
            </a:r>
            <a:r>
              <a:rPr lang="en-US" sz="2400" dirty="0" err="1" smtClean="0"/>
              <a:t>Formen</a:t>
            </a:r>
            <a:r>
              <a:rPr lang="en-US" sz="2400" dirty="0" smtClean="0"/>
              <a:t> und </a:t>
            </a:r>
            <a:r>
              <a:rPr lang="en-US" sz="2400" dirty="0" err="1" smtClean="0"/>
              <a:t>Zahlen</a:t>
            </a:r>
            <a:r>
              <a:rPr lang="en-US" sz="2400" dirty="0" smtClean="0"/>
              <a:t> </a:t>
            </a:r>
            <a:r>
              <a:rPr lang="en-US" sz="2400" dirty="0" err="1" smtClean="0"/>
              <a:t>erkennen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Das  </a:t>
            </a:r>
            <a:r>
              <a:rPr lang="en-US" sz="2400" dirty="0" err="1" smtClean="0"/>
              <a:t>Fernsehen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Ihr</a:t>
            </a:r>
            <a:r>
              <a:rPr lang="en-US" sz="2400" dirty="0" smtClean="0"/>
              <a:t> Kind </a:t>
            </a:r>
            <a:r>
              <a:rPr lang="en-US" sz="2400" dirty="0" err="1" smtClean="0"/>
              <a:t>daran</a:t>
            </a:r>
            <a:r>
              <a:rPr lang="en-US" sz="2400" dirty="0" smtClean="0"/>
              <a:t> </a:t>
            </a:r>
            <a:r>
              <a:rPr lang="en-US" sz="2400" dirty="0" err="1" smtClean="0"/>
              <a:t>hindern</a:t>
            </a:r>
            <a:r>
              <a:rPr lang="en-US" sz="2400" dirty="0" smtClean="0"/>
              <a:t>, </a:t>
            </a:r>
            <a:r>
              <a:rPr lang="en-US" sz="2400" dirty="0" err="1" smtClean="0"/>
              <a:t>Fantasie</a:t>
            </a:r>
            <a:r>
              <a:rPr lang="en-US" sz="2400" dirty="0" smtClean="0"/>
              <a:t> und </a:t>
            </a:r>
            <a:r>
              <a:rPr lang="en-US" sz="2400" dirty="0" err="1" smtClean="0"/>
              <a:t>Kreativität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entwickeln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Ihr</a:t>
            </a:r>
            <a:r>
              <a:rPr lang="en-US" sz="2400" dirty="0" smtClean="0"/>
              <a:t> Kind </a:t>
            </a:r>
            <a:r>
              <a:rPr lang="en-US" sz="2400" dirty="0" err="1" smtClean="0"/>
              <a:t>lernt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Konflikte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Freundlichkeit</a:t>
            </a:r>
            <a:r>
              <a:rPr lang="en-US" sz="2400" dirty="0" smtClean="0"/>
              <a:t> und </a:t>
            </a:r>
            <a:r>
              <a:rPr lang="en-US" sz="2400" dirty="0" err="1" smtClean="0"/>
              <a:t>ohne</a:t>
            </a:r>
            <a:r>
              <a:rPr lang="en-US" sz="2400" dirty="0" smtClean="0"/>
              <a:t> </a:t>
            </a:r>
            <a:r>
              <a:rPr lang="en-US" sz="2400" dirty="0" err="1" smtClean="0"/>
              <a:t>Gewalt</a:t>
            </a:r>
            <a:r>
              <a:rPr lang="en-US" sz="2400" dirty="0" smtClean="0"/>
              <a:t> </a:t>
            </a:r>
            <a:r>
              <a:rPr lang="en-US" sz="2400" dirty="0" err="1" smtClean="0"/>
              <a:t>gelöst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/>
              <a:t>.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Ihr</a:t>
            </a:r>
            <a:r>
              <a:rPr lang="en-US" sz="2400" dirty="0" smtClean="0"/>
              <a:t> Kind  </a:t>
            </a:r>
            <a:r>
              <a:rPr lang="en-US" sz="2400" dirty="0" err="1" smtClean="0"/>
              <a:t>lernt</a:t>
            </a:r>
            <a:r>
              <a:rPr lang="en-US" sz="2400" dirty="0" smtClean="0"/>
              <a:t> die </a:t>
            </a:r>
            <a:r>
              <a:rPr lang="en-US" sz="2400" dirty="0" err="1" smtClean="0"/>
              <a:t>Wichtigkeit</a:t>
            </a:r>
            <a:r>
              <a:rPr lang="en-US" sz="2400" dirty="0" smtClean="0"/>
              <a:t> der </a:t>
            </a:r>
            <a:r>
              <a:rPr lang="en-US" sz="2400" dirty="0" err="1" smtClean="0"/>
              <a:t>Höflichkeit</a:t>
            </a:r>
            <a:r>
              <a:rPr lang="en-US" sz="2400" dirty="0" smtClean="0"/>
              <a:t>, des </a:t>
            </a:r>
            <a:r>
              <a:rPr lang="en-US" sz="2400" dirty="0" err="1" smtClean="0"/>
              <a:t>Respekts</a:t>
            </a:r>
            <a:r>
              <a:rPr lang="en-US" sz="2400" dirty="0" smtClean="0"/>
              <a:t> und </a:t>
            </a:r>
            <a:r>
              <a:rPr lang="en-US" sz="2400" dirty="0" err="1" smtClean="0"/>
              <a:t>Teilens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Ihr</a:t>
            </a:r>
            <a:r>
              <a:rPr lang="en-US" sz="2400" dirty="0" smtClean="0"/>
              <a:t> Kind </a:t>
            </a:r>
            <a:r>
              <a:rPr lang="en-US" sz="2400" dirty="0" err="1" smtClean="0"/>
              <a:t>wird</a:t>
            </a:r>
            <a:r>
              <a:rPr lang="en-US" sz="2400" dirty="0" smtClean="0"/>
              <a:t> </a:t>
            </a:r>
            <a:r>
              <a:rPr lang="en-US" sz="2400" dirty="0" err="1" smtClean="0"/>
              <a:t>ständig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Reklame</a:t>
            </a:r>
            <a:r>
              <a:rPr lang="en-US" sz="2400" dirty="0" smtClean="0"/>
              <a:t> </a:t>
            </a:r>
            <a:r>
              <a:rPr lang="en-US" sz="2400" dirty="0" err="1" smtClean="0"/>
              <a:t>konfrontiert</a:t>
            </a:r>
            <a:r>
              <a:rPr lang="en-US" sz="2400" dirty="0" smtClean="0"/>
              <a:t>.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1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10: WIR GEHEN INS KINO</a:t>
            </a: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Match the type of film to the title. Some could fit into more than one category</a:t>
            </a:r>
          </a:p>
          <a:p>
            <a:pPr algn="ctr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	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Tierfilme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	a Die Frau in Schwarz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Zeichentrickfilme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Diktator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Gruselfilme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Das Boot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Kriegsfilme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	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Tatsächlich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Liebe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Liebesfilme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Pate 1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Komödien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	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Herr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Ringe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Abenteuerfilme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Schindlers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Liste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Kriminalfilme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h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Für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eine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Handvolle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Dollar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Westerfilme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            	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i.2001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Odyssee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im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Weltraum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Dokumentarfilme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	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j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Die Kinder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vom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Napf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Science-Fiction-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Filme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Hotel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Transilvanien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Schwarzwei</a:t>
            </a:r>
            <a:r>
              <a:rPr lang="en-US" sz="2400" dirty="0" err="1" smtClean="0"/>
              <a:t>ßfilme</a:t>
            </a:r>
            <a:r>
              <a:rPr lang="en-US" sz="2400" dirty="0" smtClean="0"/>
              <a:t>				l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Ruf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Wale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600200"/>
            <a:ext cx="1143000" cy="1618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628800"/>
            <a:ext cx="1152716" cy="1631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3276600"/>
            <a:ext cx="1066920" cy="1708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3284984"/>
            <a:ext cx="114837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99060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Dokumentarfilm</a:t>
            </a:r>
            <a:r>
              <a:rPr lang="en-US" sz="2400" dirty="0" smtClean="0"/>
              <a:t> von Alice </a:t>
            </a:r>
            <a:r>
              <a:rPr lang="en-US" sz="2400" dirty="0" err="1" smtClean="0"/>
              <a:t>Schmid</a:t>
            </a:r>
            <a:r>
              <a:rPr lang="en-US" sz="2400" dirty="0" smtClean="0"/>
              <a:t> </a:t>
            </a:r>
            <a:r>
              <a:rPr lang="en-US" sz="2400" dirty="0" err="1" smtClean="0"/>
              <a:t>über</a:t>
            </a:r>
            <a:r>
              <a:rPr lang="en-US" sz="2400" dirty="0" smtClean="0"/>
              <a:t> </a:t>
            </a:r>
            <a:r>
              <a:rPr lang="en-US" sz="2400" dirty="0" err="1" smtClean="0"/>
              <a:t>Schulkinder</a:t>
            </a:r>
            <a:r>
              <a:rPr lang="en-US" sz="2400" dirty="0" smtClean="0"/>
              <a:t>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Schweizer</a:t>
            </a:r>
            <a:r>
              <a:rPr lang="en-US" sz="2400" dirty="0" smtClean="0"/>
              <a:t> </a:t>
            </a:r>
            <a:r>
              <a:rPr lang="en-US" sz="2400" dirty="0" err="1" smtClean="0"/>
              <a:t>Bergdorfes</a:t>
            </a:r>
            <a:r>
              <a:rPr lang="en-US" sz="2400" dirty="0" smtClean="0"/>
              <a:t> </a:t>
            </a:r>
            <a:r>
              <a:rPr lang="en-US" sz="2400" dirty="0" err="1" smtClean="0"/>
              <a:t>zeigt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 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unbekümmerte</a:t>
            </a:r>
            <a:r>
              <a:rPr lang="en-US" sz="2400" dirty="0" smtClean="0"/>
              <a:t> </a:t>
            </a:r>
            <a:r>
              <a:rPr lang="en-US" sz="2400" dirty="0" err="1" smtClean="0"/>
              <a:t>Kindheit</a:t>
            </a:r>
            <a:r>
              <a:rPr lang="en-US" sz="2400" dirty="0" smtClean="0"/>
              <a:t> auf </a:t>
            </a:r>
            <a:r>
              <a:rPr lang="en-US" sz="2400" dirty="0" err="1" smtClean="0"/>
              <a:t>dem</a:t>
            </a:r>
            <a:r>
              <a:rPr lang="en-US" sz="2400" dirty="0" smtClean="0"/>
              <a:t> </a:t>
            </a:r>
            <a:r>
              <a:rPr lang="en-US" sz="2400" dirty="0" err="1" smtClean="0"/>
              <a:t>Lande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</a:t>
            </a:r>
            <a:r>
              <a:rPr lang="en-US" sz="2400" dirty="0" err="1" smtClean="0"/>
              <a:t>gibt</a:t>
            </a:r>
            <a:r>
              <a:rPr lang="en-US" sz="2400" dirty="0" smtClean="0"/>
              <a:t>.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Laufe</a:t>
            </a:r>
            <a:r>
              <a:rPr lang="en-US" sz="2400" dirty="0" smtClean="0"/>
              <a:t> </a:t>
            </a:r>
            <a:r>
              <a:rPr lang="en-US" sz="2400" dirty="0" err="1" smtClean="0"/>
              <a:t>eines</a:t>
            </a:r>
            <a:r>
              <a:rPr lang="en-US" sz="2400" dirty="0" smtClean="0"/>
              <a:t> </a:t>
            </a:r>
            <a:r>
              <a:rPr lang="en-US" sz="2400" dirty="0" err="1" smtClean="0"/>
              <a:t>Jahres</a:t>
            </a:r>
            <a:r>
              <a:rPr lang="en-US" sz="2400" dirty="0" smtClean="0"/>
              <a:t> </a:t>
            </a:r>
            <a:r>
              <a:rPr lang="en-US" sz="2400" dirty="0" err="1" smtClean="0"/>
              <a:t>lernen</a:t>
            </a:r>
            <a:r>
              <a:rPr lang="en-US" sz="2400" dirty="0" smtClean="0"/>
              <a:t> die 50 Kinder </a:t>
            </a:r>
            <a:r>
              <a:rPr lang="en-US" sz="2400" dirty="0" err="1" smtClean="0"/>
              <a:t>lesen</a:t>
            </a:r>
            <a:r>
              <a:rPr lang="en-US" sz="2400" dirty="0" smtClean="0"/>
              <a:t>, </a:t>
            </a:r>
            <a:r>
              <a:rPr lang="en-US" sz="2400" dirty="0" err="1" smtClean="0"/>
              <a:t>helfen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Heu</a:t>
            </a:r>
            <a:r>
              <a:rPr lang="en-US" sz="2400" dirty="0" smtClean="0"/>
              <a:t>- und </a:t>
            </a:r>
            <a:r>
              <a:rPr lang="en-US" sz="2400" dirty="0" err="1" smtClean="0"/>
              <a:t>Apfelernte</a:t>
            </a:r>
            <a:r>
              <a:rPr lang="en-US" sz="2400" dirty="0" smtClean="0"/>
              <a:t> und </a:t>
            </a:r>
            <a:r>
              <a:rPr lang="en-US" sz="2400" dirty="0" err="1" smtClean="0"/>
              <a:t>backen</a:t>
            </a:r>
            <a:r>
              <a:rPr lang="en-US" sz="2400" dirty="0" smtClean="0"/>
              <a:t> </a:t>
            </a:r>
            <a:r>
              <a:rPr lang="en-US" sz="2400" dirty="0" err="1" smtClean="0"/>
              <a:t>Weihnachtsplätzchen</a:t>
            </a:r>
            <a:r>
              <a:rPr lang="en-US" sz="2400" dirty="0" smtClean="0"/>
              <a:t>. Alice </a:t>
            </a:r>
            <a:r>
              <a:rPr lang="en-US" sz="2400" dirty="0" err="1" smtClean="0"/>
              <a:t>Schmid</a:t>
            </a:r>
            <a:r>
              <a:rPr lang="en-US" sz="2400" dirty="0" smtClean="0"/>
              <a:t> </a:t>
            </a:r>
            <a:r>
              <a:rPr lang="en-US" sz="2400" dirty="0" err="1" smtClean="0"/>
              <a:t>versteht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, den </a:t>
            </a:r>
            <a:r>
              <a:rPr lang="en-US" sz="2400" dirty="0" err="1" smtClean="0"/>
              <a:t>Blick</a:t>
            </a:r>
            <a:r>
              <a:rPr lang="en-US" sz="2400" dirty="0" smtClean="0"/>
              <a:t> </a:t>
            </a:r>
            <a:r>
              <a:rPr lang="en-US" sz="2400" dirty="0" err="1" smtClean="0"/>
              <a:t>ausschließlich</a:t>
            </a:r>
            <a:r>
              <a:rPr lang="en-US" sz="2400" dirty="0" smtClean="0"/>
              <a:t> auf die Kinder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richten</a:t>
            </a:r>
            <a:r>
              <a:rPr lang="en-US" sz="2400" dirty="0" smtClean="0"/>
              <a:t>.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gelungener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Dokumentarfilm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3505200" cy="5081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3161" y="0"/>
            <a:ext cx="679737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11 : DIE KINDER VON NAPF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Read the review of the documentary and  write down  six facts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3: WERBUNG/REALITY-TV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 this unit you will learn: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talk about the impact of advertising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talk about the impact of reality TV shows</a:t>
            </a:r>
          </a:p>
          <a:p>
            <a:pPr marL="457200" indent="-457200" algn="ctr">
              <a:buFont typeface="+mj-lt"/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708400"/>
            <a:ext cx="3149600" cy="314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533400"/>
            <a:ext cx="2705100" cy="1803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038600"/>
            <a:ext cx="2552700" cy="2478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5720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371600"/>
            <a:ext cx="34290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Fernsehen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Filme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Radio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Internet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/Soaps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Zeitschriften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smtClean="0">
                <a:solidFill>
                  <a:srgbClr val="000000"/>
                </a:solidFill>
              </a:rPr>
              <a:t>Zeitungen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Einkaufszentren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Merchandising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Plakatwänden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Sponsoring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Autos</a:t>
            </a:r>
          </a:p>
          <a:p>
            <a:pPr marL="457200" marR="0" lvl="0" indent="-457200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+mj-lt"/>
              <a:buAutoNum type="arabicPeriod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2400" kern="0" noProof="0" dirty="0" err="1" smtClean="0">
                <a:solidFill>
                  <a:srgbClr val="000000"/>
                </a:solidFill>
              </a:rPr>
              <a:t>Schleichwerbung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38138" marR="0" lvl="0" indent="-338138" algn="l" defTabSz="449263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Wingdings" pitchFamily="17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cs typeface="Calibri" pitchFamily="34" charset="0"/>
              </a:rPr>
              <a:t>AUFGABE 12: DIREKTE/ INDIREKTE WERBUNG</a:t>
            </a:r>
          </a:p>
          <a:p>
            <a:pPr algn="ctr">
              <a:buNone/>
            </a:pPr>
            <a:r>
              <a:rPr lang="en-GB" b="1" dirty="0" smtClean="0">
                <a:cs typeface="Calibri" pitchFamily="34" charset="0"/>
              </a:rPr>
              <a:t>Decide if the following media  is used directly or indirectly to advertise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838200"/>
            <a:ext cx="27940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343400"/>
            <a:ext cx="350520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667000"/>
            <a:ext cx="2563957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6358"/>
            <a:ext cx="86868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Product Placement – </a:t>
            </a:r>
            <a:r>
              <a:rPr lang="en-US" sz="2400" dirty="0" err="1" smtClean="0"/>
              <a:t>Beispiel</a:t>
            </a:r>
            <a:endParaRPr lang="en-US" sz="2400" dirty="0" smtClean="0"/>
          </a:p>
          <a:p>
            <a:endParaRPr lang="en-US" sz="2400" dirty="0" smtClean="0"/>
          </a:p>
          <a:p>
            <a:pPr algn="ctr"/>
            <a:r>
              <a:rPr lang="en-US" sz="2400" b="1" dirty="0" smtClean="0"/>
              <a:t>"James Bond - </a:t>
            </a:r>
            <a:r>
              <a:rPr lang="en-US" sz="2400" b="1" dirty="0" err="1" smtClean="0"/>
              <a:t>Stirb</a:t>
            </a:r>
            <a:r>
              <a:rPr lang="en-US" sz="2400" b="1" dirty="0" smtClean="0"/>
              <a:t> an </a:t>
            </a:r>
            <a:r>
              <a:rPr lang="en-US" sz="2400" b="1" dirty="0" err="1" smtClean="0"/>
              <a:t>einem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anderen</a:t>
            </a:r>
            <a:r>
              <a:rPr lang="en-US" sz="2400" b="1" dirty="0" smtClean="0"/>
              <a:t> Tag”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rund</a:t>
            </a:r>
            <a:r>
              <a:rPr lang="en-US" sz="2400" dirty="0" smtClean="0"/>
              <a:t> 120 Mio. Euro </a:t>
            </a:r>
            <a:r>
              <a:rPr lang="en-US" sz="2400" dirty="0" err="1" smtClean="0"/>
              <a:t>Einnahmen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Product Placement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ca. 20 </a:t>
            </a:r>
            <a:r>
              <a:rPr lang="en-US" sz="2400" dirty="0" err="1" smtClean="0"/>
              <a:t>Marken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sehen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z.B</a:t>
            </a:r>
            <a:r>
              <a:rPr lang="en-US" sz="2400" dirty="0" smtClean="0"/>
              <a:t>. 7Up, </a:t>
            </a:r>
            <a:r>
              <a:rPr lang="en-US" sz="2400" dirty="0" err="1" smtClean="0"/>
              <a:t>Finlandia-Wodka</a:t>
            </a:r>
            <a:r>
              <a:rPr lang="en-US" sz="2400" dirty="0" smtClean="0"/>
              <a:t>, Bollinger-</a:t>
            </a:r>
            <a:r>
              <a:rPr lang="en-US" sz="2400" dirty="0" err="1" smtClean="0"/>
              <a:t>Champagner</a:t>
            </a:r>
            <a:r>
              <a:rPr lang="en-US" sz="2400" dirty="0" smtClean="0"/>
              <a:t>, Ford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seinen</a:t>
            </a:r>
            <a:r>
              <a:rPr lang="en-US" sz="2400" dirty="0" smtClean="0"/>
              <a:t> </a:t>
            </a:r>
            <a:r>
              <a:rPr lang="en-US" sz="2400" dirty="0" err="1" smtClean="0"/>
              <a:t>Marken</a:t>
            </a:r>
            <a:r>
              <a:rPr lang="en-US" sz="2400" dirty="0" smtClean="0"/>
              <a:t> Aston Martin, Jaguar und Thunderbird </a:t>
            </a:r>
            <a:r>
              <a:rPr lang="en-US" sz="2400" dirty="0" err="1" smtClean="0"/>
              <a:t>sowie</a:t>
            </a:r>
            <a:r>
              <a:rPr lang="en-US" sz="2400" dirty="0" smtClean="0"/>
              <a:t> Range Rover</a:t>
            </a:r>
          </a:p>
          <a:p>
            <a:pPr marL="457200" indent="-457200">
              <a:buFont typeface="Arial"/>
              <a:buChar char="•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English title of the film?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the figure 120 million Euros refer to?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many brands are to be seen?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62000" y="0"/>
            <a:ext cx="7924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13: SCHLEICHWERBUNG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Read the example about product placement and answer the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3962400"/>
            <a:ext cx="177436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61048"/>
          </a:xfrm>
        </p:spPr>
        <p:txBody>
          <a:bodyPr>
            <a:noAutofit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6000" b="1" dirty="0" smtClean="0"/>
              <a:t>South Ayrshire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b="1" dirty="0" smtClean="0"/>
              <a:t>Modern Languages</a:t>
            </a:r>
            <a:endParaRPr lang="en-GB" sz="6000" b="1" dirty="0"/>
          </a:p>
        </p:txBody>
      </p:sp>
      <p:pic>
        <p:nvPicPr>
          <p:cNvPr id="7" name="Picture 6" descr="ailsacraig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653136"/>
            <a:ext cx="4500000" cy="1800000"/>
          </a:xfrm>
          <a:prstGeom prst="rect">
            <a:avLst/>
          </a:prstGeom>
        </p:spPr>
      </p:pic>
      <p:pic>
        <p:nvPicPr>
          <p:cNvPr id="8" name="Picture 7" descr="MH900400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979861" cy="1979861"/>
          </a:xfrm>
          <a:prstGeom prst="rect">
            <a:avLst/>
          </a:prstGeom>
        </p:spPr>
      </p:pic>
      <p:pic>
        <p:nvPicPr>
          <p:cNvPr id="9" name="Picture 8" descr="MH900400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0648"/>
            <a:ext cx="1979861" cy="1979861"/>
          </a:xfrm>
          <a:prstGeom prst="rect">
            <a:avLst/>
          </a:prstGeom>
        </p:spPr>
      </p:pic>
      <p:pic>
        <p:nvPicPr>
          <p:cNvPr id="10" name="Picture 9" descr="MH9004007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1979861" cy="1979861"/>
          </a:xfrm>
          <a:prstGeom prst="rect">
            <a:avLst/>
          </a:prstGeom>
        </p:spPr>
      </p:pic>
      <p:pic>
        <p:nvPicPr>
          <p:cNvPr id="11" name="Picture 10" descr="MH9003626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0"/>
            <a:ext cx="2088232" cy="2420888"/>
          </a:xfrm>
          <a:prstGeom prst="rect">
            <a:avLst/>
          </a:prstGeom>
        </p:spPr>
      </p:pic>
      <p:pic>
        <p:nvPicPr>
          <p:cNvPr id="12" name="Picture 11" descr="robert-bur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013176"/>
            <a:ext cx="1891525" cy="1260000"/>
          </a:xfrm>
          <a:prstGeom prst="rect">
            <a:avLst/>
          </a:prstGeom>
        </p:spPr>
      </p:pic>
      <p:pic>
        <p:nvPicPr>
          <p:cNvPr id="13" name="Picture 12" descr="MH9003994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4797152"/>
            <a:ext cx="1872208" cy="161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914400"/>
            <a:ext cx="8839200" cy="710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Kinder werden schnell von Werbung beeinflusst</a:t>
            </a:r>
            <a:r>
              <a:rPr lang="en-GB" sz="2400" dirty="0" smtClean="0"/>
              <a:t>.</a:t>
            </a:r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lernt</a:t>
            </a:r>
            <a:r>
              <a:rPr lang="en-US" sz="2400" dirty="0" smtClean="0"/>
              <a:t> </a:t>
            </a:r>
            <a:r>
              <a:rPr lang="en-US" sz="2400" dirty="0" err="1" smtClean="0"/>
              <a:t>über</a:t>
            </a:r>
            <a:r>
              <a:rPr lang="en-US" sz="2400" dirty="0" smtClean="0"/>
              <a:t> </a:t>
            </a:r>
            <a:r>
              <a:rPr lang="en-US" sz="2400" dirty="0" err="1" smtClean="0"/>
              <a:t>neue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Produkte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Die </a:t>
            </a:r>
            <a:r>
              <a:rPr lang="en-US" sz="2400" dirty="0" err="1" smtClean="0"/>
              <a:t>meisten</a:t>
            </a:r>
            <a:r>
              <a:rPr lang="en-US" sz="2400" dirty="0" smtClean="0"/>
              <a:t>  </a:t>
            </a:r>
            <a:r>
              <a:rPr lang="en-US" sz="2400" dirty="0" err="1" smtClean="0"/>
              <a:t>Fernsehsender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</a:t>
            </a:r>
            <a:r>
              <a:rPr lang="en-US" sz="2400" dirty="0" err="1" smtClean="0"/>
              <a:t>Werbung</a:t>
            </a:r>
            <a:r>
              <a:rPr lang="en-US" sz="2400" dirty="0" smtClean="0"/>
              <a:t> </a:t>
            </a:r>
            <a:r>
              <a:rPr lang="en-US" sz="2400" dirty="0" err="1" smtClean="0"/>
              <a:t>finanziert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Manche</a:t>
            </a:r>
            <a:r>
              <a:rPr lang="en-US" sz="2400" dirty="0" smtClean="0"/>
              <a:t> </a:t>
            </a:r>
            <a:r>
              <a:rPr lang="en-US" sz="2400" dirty="0" err="1" smtClean="0"/>
              <a:t>Werbespots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echt</a:t>
            </a:r>
            <a:r>
              <a:rPr lang="en-US" sz="2400" dirty="0" smtClean="0"/>
              <a:t> </a:t>
            </a:r>
            <a:r>
              <a:rPr lang="en-US" sz="2400" dirty="0" err="1" smtClean="0"/>
              <a:t>lustig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lernt</a:t>
            </a:r>
            <a:r>
              <a:rPr lang="en-US" sz="2400" dirty="0" smtClean="0"/>
              <a:t> </a:t>
            </a:r>
            <a:r>
              <a:rPr lang="en-US" sz="2400" dirty="0" err="1" smtClean="0"/>
              <a:t>über</a:t>
            </a:r>
            <a:r>
              <a:rPr lang="en-US" sz="2400" dirty="0" smtClean="0"/>
              <a:t> </a:t>
            </a:r>
            <a:r>
              <a:rPr lang="en-US" sz="2400" dirty="0" err="1" smtClean="0"/>
              <a:t>neuen</a:t>
            </a:r>
            <a:r>
              <a:rPr lang="en-US" sz="2400" dirty="0" smtClean="0"/>
              <a:t> </a:t>
            </a:r>
            <a:r>
              <a:rPr lang="en-US" sz="2400" dirty="0" err="1" smtClean="0"/>
              <a:t>Filmen</a:t>
            </a:r>
            <a:r>
              <a:rPr lang="en-US" sz="2400" dirty="0" smtClean="0"/>
              <a:t>, die ins Kino </a:t>
            </a:r>
            <a:r>
              <a:rPr lang="en-US" sz="2400" dirty="0" err="1" smtClean="0"/>
              <a:t>laufen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Die Werbung unterbricht das </a:t>
            </a:r>
            <a:r>
              <a:rPr lang="de-DE" sz="2400" dirty="0" err="1" smtClean="0"/>
              <a:t>Fernsehhprogramm</a:t>
            </a:r>
            <a:r>
              <a:rPr lang="de-DE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Viele Produkte sind schlecht für die Gesundheit.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Man kauft Produkte, die man eigentlich nicht braucht.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endParaRPr lang="de-DE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14: VORTEILE UND NACHTEILE DER WERBUNGEN IM FERNSEHEN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Decide if the statements on advertising are positive or negative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410200"/>
            <a:ext cx="170688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996952"/>
            <a:ext cx="1979712" cy="180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5776976"/>
            <a:ext cx="3860800" cy="1081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cs typeface="Calibri" pitchFamily="34" charset="0"/>
              </a:rPr>
              <a:t>AUFGABE 15:REALITY-TV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cs typeface="Calibri" pitchFamily="34" charset="0"/>
              </a:rPr>
              <a:t>Decide if the statements by young people are positive or negative about reality TV shows</a:t>
            </a:r>
            <a:endParaRPr lang="en-GB" sz="2000" u="sng" dirty="0" smtClean="0">
              <a:solidFill>
                <a:srgbClr val="008000"/>
              </a:solidFill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/>
          </a:p>
          <a:p>
            <a:pPr marL="514350" indent="-514350">
              <a:buAutoNum type="arabicPeriod"/>
            </a:pPr>
            <a:r>
              <a:rPr lang="en-GB" sz="2400" dirty="0" smtClean="0"/>
              <a:t>Man </a:t>
            </a:r>
            <a:r>
              <a:rPr lang="en-GB" sz="2400" dirty="0" err="1" smtClean="0"/>
              <a:t>kann</a:t>
            </a:r>
            <a:r>
              <a:rPr lang="en-GB" sz="2400" dirty="0" smtClean="0"/>
              <a:t> </a:t>
            </a:r>
            <a:r>
              <a:rPr lang="en-GB" sz="2400" dirty="0" err="1" smtClean="0"/>
              <a:t>neue</a:t>
            </a:r>
            <a:r>
              <a:rPr lang="en-GB" sz="2400" dirty="0" smtClean="0"/>
              <a:t> Talent </a:t>
            </a:r>
            <a:r>
              <a:rPr lang="en-GB" sz="2400" dirty="0" err="1" smtClean="0"/>
              <a:t>entdecken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Sie</a:t>
            </a:r>
            <a:r>
              <a:rPr lang="en-GB" sz="2400" dirty="0" smtClean="0"/>
              <a:t> </a:t>
            </a:r>
            <a:r>
              <a:rPr lang="en-GB" sz="2400" dirty="0" err="1" smtClean="0"/>
              <a:t>sind</a:t>
            </a:r>
            <a:r>
              <a:rPr lang="en-GB" sz="2400" dirty="0" smtClean="0"/>
              <a:t> </a:t>
            </a:r>
            <a:r>
              <a:rPr lang="en-GB" sz="2400" dirty="0" err="1" smtClean="0"/>
              <a:t>lustig</a:t>
            </a:r>
            <a:r>
              <a:rPr lang="en-GB" sz="2400" dirty="0" smtClean="0"/>
              <a:t>!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Man </a:t>
            </a:r>
            <a:r>
              <a:rPr lang="en-GB" sz="2400" dirty="0" err="1" smtClean="0"/>
              <a:t>kann</a:t>
            </a:r>
            <a:r>
              <a:rPr lang="en-GB" sz="2400" dirty="0" smtClean="0"/>
              <a:t> </a:t>
            </a:r>
            <a:r>
              <a:rPr lang="en-GB" sz="2400" dirty="0" err="1" smtClean="0"/>
              <a:t>viel</a:t>
            </a:r>
            <a:r>
              <a:rPr lang="en-GB" sz="2400" dirty="0" smtClean="0"/>
              <a:t> Geld </a:t>
            </a:r>
            <a:r>
              <a:rPr lang="en-GB" sz="2400" dirty="0" err="1" smtClean="0"/>
              <a:t>gewinnen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Man </a:t>
            </a:r>
            <a:r>
              <a:rPr lang="en-GB" sz="2400" dirty="0" err="1" smtClean="0"/>
              <a:t>lernt</a:t>
            </a:r>
            <a:r>
              <a:rPr lang="en-GB" sz="2400" dirty="0" smtClean="0"/>
              <a:t> </a:t>
            </a:r>
            <a:r>
              <a:rPr lang="en-GB" sz="2400" dirty="0" err="1" smtClean="0"/>
              <a:t>viel</a:t>
            </a:r>
            <a:r>
              <a:rPr lang="en-GB" sz="2400" dirty="0" smtClean="0"/>
              <a:t> </a:t>
            </a:r>
            <a:r>
              <a:rPr lang="en-GB" sz="2400" dirty="0" err="1" smtClean="0"/>
              <a:t>zu</a:t>
            </a:r>
            <a:r>
              <a:rPr lang="en-GB" sz="2400" dirty="0" smtClean="0"/>
              <a:t> </a:t>
            </a:r>
            <a:r>
              <a:rPr lang="en-GB" sz="2400" dirty="0" err="1" smtClean="0"/>
              <a:t>viel</a:t>
            </a:r>
            <a:r>
              <a:rPr lang="en-GB" sz="2400" dirty="0" smtClean="0"/>
              <a:t> </a:t>
            </a:r>
            <a:r>
              <a:rPr lang="en-GB" sz="2400" dirty="0" err="1" smtClean="0"/>
              <a:t>über</a:t>
            </a:r>
            <a:r>
              <a:rPr lang="en-GB" sz="2400" dirty="0" smtClean="0"/>
              <a:t> das </a:t>
            </a:r>
            <a:r>
              <a:rPr lang="en-GB" sz="2400" dirty="0" err="1" smtClean="0"/>
              <a:t>Privatleben</a:t>
            </a:r>
            <a:r>
              <a:rPr lang="en-GB" sz="2400" dirty="0" smtClean="0"/>
              <a:t> der </a:t>
            </a:r>
            <a:r>
              <a:rPr lang="en-GB" sz="2400" dirty="0" err="1" smtClean="0"/>
              <a:t>Kandidäten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Ich</a:t>
            </a:r>
            <a:r>
              <a:rPr lang="en-GB" sz="2400" dirty="0" smtClean="0"/>
              <a:t> </a:t>
            </a:r>
            <a:r>
              <a:rPr lang="en-GB" sz="2400" dirty="0" err="1" smtClean="0"/>
              <a:t>liebe</a:t>
            </a:r>
            <a:r>
              <a:rPr lang="en-GB" sz="2400" dirty="0" smtClean="0"/>
              <a:t> die </a:t>
            </a:r>
            <a:r>
              <a:rPr lang="en-GB" sz="2400" dirty="0" err="1" smtClean="0"/>
              <a:t>Juroren</a:t>
            </a:r>
            <a:r>
              <a:rPr lang="en-GB" sz="2400" dirty="0" smtClean="0"/>
              <a:t> von Reality-TV.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Man </a:t>
            </a:r>
            <a:r>
              <a:rPr lang="en-GB" sz="2400" dirty="0" err="1" smtClean="0"/>
              <a:t>kann</a:t>
            </a:r>
            <a:r>
              <a:rPr lang="en-GB" sz="2400" dirty="0" smtClean="0"/>
              <a:t> </a:t>
            </a:r>
            <a:r>
              <a:rPr lang="en-GB" sz="2400" dirty="0" err="1" smtClean="0"/>
              <a:t>berühmte</a:t>
            </a:r>
            <a:r>
              <a:rPr lang="en-GB" sz="2400" dirty="0" smtClean="0"/>
              <a:t> Stars </a:t>
            </a:r>
            <a:r>
              <a:rPr lang="en-GB" sz="2400" dirty="0" err="1" smtClean="0"/>
              <a:t>kennenlernen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gewinnt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</a:t>
            </a:r>
            <a:r>
              <a:rPr lang="en-US" sz="2400" dirty="0" err="1" smtClean="0"/>
              <a:t>exklusiven</a:t>
            </a:r>
            <a:r>
              <a:rPr lang="en-US" sz="2400" dirty="0" smtClean="0"/>
              <a:t> </a:t>
            </a:r>
            <a:r>
              <a:rPr lang="en-US" sz="2400" dirty="0" err="1" smtClean="0"/>
              <a:t>Vertrag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Musiklabel</a:t>
            </a:r>
            <a:r>
              <a:rPr lang="en-US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Die </a:t>
            </a:r>
            <a:r>
              <a:rPr lang="en-US" sz="2400" dirty="0" err="1" smtClean="0"/>
              <a:t>ganze</a:t>
            </a:r>
            <a:r>
              <a:rPr lang="en-US" sz="2400" dirty="0" smtClean="0"/>
              <a:t> </a:t>
            </a:r>
            <a:r>
              <a:rPr lang="en-US" sz="2400" dirty="0" err="1" smtClean="0"/>
              <a:t>Familie</a:t>
            </a:r>
            <a:r>
              <a:rPr lang="en-US" sz="2400" dirty="0" smtClean="0"/>
              <a:t> </a:t>
            </a:r>
            <a:r>
              <a:rPr lang="en-US" sz="2400" dirty="0" err="1" smtClean="0"/>
              <a:t>schaut</a:t>
            </a:r>
            <a:r>
              <a:rPr lang="en-US" sz="2400" dirty="0" smtClean="0"/>
              <a:t> </a:t>
            </a:r>
            <a:r>
              <a:rPr lang="en-US" sz="2400" dirty="0" err="1" smtClean="0"/>
              <a:t>Sendungen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X-Factor </a:t>
            </a:r>
            <a:r>
              <a:rPr lang="en-US" sz="2400" dirty="0" err="1" smtClean="0"/>
              <a:t>zusammen</a:t>
            </a:r>
            <a:r>
              <a:rPr lang="en-US" sz="2400" dirty="0" smtClean="0"/>
              <a:t> an.</a:t>
            </a:r>
          </a:p>
          <a:p>
            <a:pPr marL="514350" indent="-514350">
              <a:buAutoNum type="arabicPeriod"/>
            </a:pPr>
            <a:r>
              <a:rPr lang="en-GB" sz="2400" dirty="0" err="1" smtClean="0"/>
              <a:t>Nicht</a:t>
            </a:r>
            <a:r>
              <a:rPr lang="en-GB" sz="2400" dirty="0" smtClean="0"/>
              <a:t> </a:t>
            </a:r>
            <a:r>
              <a:rPr lang="en-GB" sz="2400" dirty="0" err="1" smtClean="0"/>
              <a:t>alle</a:t>
            </a:r>
            <a:r>
              <a:rPr lang="en-GB" sz="2400" dirty="0" smtClean="0"/>
              <a:t> </a:t>
            </a:r>
            <a:r>
              <a:rPr lang="en-GB" sz="2400" dirty="0" err="1" smtClean="0"/>
              <a:t>Gewinner</a:t>
            </a:r>
            <a:r>
              <a:rPr lang="en-GB" sz="2400" dirty="0" smtClean="0"/>
              <a:t> </a:t>
            </a:r>
            <a:r>
              <a:rPr lang="en-GB" sz="2400" dirty="0" err="1" smtClean="0"/>
              <a:t>haben</a:t>
            </a:r>
            <a:r>
              <a:rPr lang="en-GB" sz="2400" dirty="0" smtClean="0"/>
              <a:t> </a:t>
            </a:r>
            <a:r>
              <a:rPr lang="en-GB" sz="2400" dirty="0" err="1" smtClean="0"/>
              <a:t>Erfolg</a:t>
            </a:r>
            <a:r>
              <a:rPr lang="en-GB" sz="24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400" dirty="0" smtClean="0"/>
              <a:t>Es </a:t>
            </a:r>
            <a:r>
              <a:rPr lang="en-GB" sz="2400" dirty="0" err="1" smtClean="0"/>
              <a:t>ist</a:t>
            </a:r>
            <a:r>
              <a:rPr lang="en-GB" sz="2400" dirty="0" smtClean="0"/>
              <a:t> </a:t>
            </a:r>
            <a:r>
              <a:rPr lang="en-GB" sz="2400" dirty="0" err="1" smtClean="0"/>
              <a:t>unterhaltsam</a:t>
            </a:r>
            <a:r>
              <a:rPr lang="en-GB" sz="2400" dirty="0" smtClean="0"/>
              <a:t>.</a:t>
            </a: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990600"/>
            <a:ext cx="2416863" cy="1746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95131"/>
            <a:ext cx="9144000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atin typeface="Times-Bold"/>
              </a:rPr>
              <a:t>Daniela </a:t>
            </a:r>
            <a:r>
              <a:rPr lang="en-US" sz="4000" b="1" dirty="0" err="1" smtClean="0">
                <a:latin typeface="Times-Bold"/>
              </a:rPr>
              <a:t>Katzenberger</a:t>
            </a:r>
            <a:endParaRPr lang="en-US" sz="4000" b="1" dirty="0" smtClean="0">
              <a:latin typeface="Times-Bold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Daniela </a:t>
            </a:r>
            <a:r>
              <a:rPr lang="en-US" sz="2400" dirty="0" err="1" smtClean="0"/>
              <a:t>Katzenberger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die </a:t>
            </a:r>
            <a:r>
              <a:rPr lang="en-US" sz="2400" dirty="0" err="1" smtClean="0"/>
              <a:t>Kult-Blondine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deutschen</a:t>
            </a:r>
            <a:r>
              <a:rPr lang="en-US" sz="2400" dirty="0" smtClean="0"/>
              <a:t> TV.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modelt</a:t>
            </a:r>
            <a:r>
              <a:rPr lang="en-US" sz="2400" dirty="0" smtClean="0"/>
              <a:t>, </a:t>
            </a:r>
            <a:r>
              <a:rPr lang="en-US" sz="2400" dirty="0" err="1" smtClean="0"/>
              <a:t>singt</a:t>
            </a:r>
            <a:r>
              <a:rPr lang="en-US" sz="2400" dirty="0" smtClean="0"/>
              <a:t>, </a:t>
            </a:r>
            <a:r>
              <a:rPr lang="en-US" sz="2400" dirty="0" err="1" smtClean="0"/>
              <a:t>betreibt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Café auf Mallorca und hat </a:t>
            </a:r>
            <a:r>
              <a:rPr lang="en-US" sz="2400" dirty="0" err="1" smtClean="0"/>
              <a:t>ihre</a:t>
            </a:r>
            <a:r>
              <a:rPr lang="en-US" sz="2400" dirty="0" smtClean="0"/>
              <a:t> </a:t>
            </a:r>
            <a:r>
              <a:rPr lang="en-US" sz="2400" dirty="0" err="1" smtClean="0"/>
              <a:t>eigene</a:t>
            </a:r>
            <a:r>
              <a:rPr lang="en-US" sz="2400" dirty="0" smtClean="0"/>
              <a:t> </a:t>
            </a:r>
            <a:r>
              <a:rPr lang="en-US" sz="2400" dirty="0" err="1" smtClean="0"/>
              <a:t>Dokusoap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VOX. </a:t>
            </a:r>
            <a:r>
              <a:rPr lang="en-US" sz="2400" dirty="0" err="1" smtClean="0"/>
              <a:t>Vor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ganz</a:t>
            </a:r>
            <a:r>
              <a:rPr lang="en-US" sz="2400" dirty="0" smtClean="0"/>
              <a:t> </a:t>
            </a:r>
            <a:r>
              <a:rPr lang="en-US" sz="2400" dirty="0" err="1" smtClean="0"/>
              <a:t>vier</a:t>
            </a:r>
            <a:r>
              <a:rPr lang="en-US" sz="2400" dirty="0" smtClean="0"/>
              <a:t> </a:t>
            </a:r>
            <a:r>
              <a:rPr lang="en-US" sz="2400" dirty="0" err="1" smtClean="0"/>
              <a:t>Jahren</a:t>
            </a:r>
            <a:r>
              <a:rPr lang="en-US" sz="2400" dirty="0" smtClean="0"/>
              <a:t> war </a:t>
            </a:r>
            <a:r>
              <a:rPr lang="en-US" sz="2400" dirty="0" err="1" smtClean="0"/>
              <a:t>Deutschlands</a:t>
            </a:r>
            <a:r>
              <a:rPr lang="en-US" sz="2400" dirty="0" smtClean="0"/>
              <a:t> </a:t>
            </a:r>
            <a:r>
              <a:rPr lang="en-US" sz="2400" dirty="0" err="1" smtClean="0"/>
              <a:t>blondierteste</a:t>
            </a:r>
            <a:r>
              <a:rPr lang="en-US" sz="2400" dirty="0" smtClean="0"/>
              <a:t> </a:t>
            </a:r>
            <a:r>
              <a:rPr lang="en-US" sz="2400" dirty="0" err="1" smtClean="0"/>
              <a:t>Blondine</a:t>
            </a:r>
            <a:r>
              <a:rPr lang="en-US" sz="2400" dirty="0" smtClean="0"/>
              <a:t> Daniela </a:t>
            </a:r>
            <a:r>
              <a:rPr lang="en-US" sz="2400" dirty="0" err="1" smtClean="0"/>
              <a:t>Katzenberger</a:t>
            </a:r>
            <a:r>
              <a:rPr lang="en-US" sz="2400" dirty="0" smtClean="0"/>
              <a:t> 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Kosmetikerin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</a:t>
            </a:r>
            <a:r>
              <a:rPr lang="en-US" sz="2400" dirty="0" err="1" smtClean="0"/>
              <a:t>Oggersheim</a:t>
            </a:r>
            <a:r>
              <a:rPr lang="en-US" sz="2400" dirty="0" smtClean="0"/>
              <a:t>. </a:t>
            </a:r>
            <a:r>
              <a:rPr lang="en-US" sz="2400" dirty="0" err="1" smtClean="0"/>
              <a:t>Heute</a:t>
            </a:r>
            <a:r>
              <a:rPr lang="en-US" sz="2400" dirty="0" smtClean="0"/>
              <a:t> hat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ihre</a:t>
            </a:r>
            <a:r>
              <a:rPr lang="en-US" sz="2400" dirty="0" smtClean="0"/>
              <a:t> </a:t>
            </a:r>
            <a:r>
              <a:rPr lang="en-US" sz="2400" dirty="0" err="1" smtClean="0"/>
              <a:t>eigene</a:t>
            </a:r>
            <a:r>
              <a:rPr lang="en-US" sz="2400" dirty="0" smtClean="0"/>
              <a:t> </a:t>
            </a:r>
            <a:r>
              <a:rPr lang="en-US" sz="2400" dirty="0" err="1" smtClean="0"/>
              <a:t>Klamotten</a:t>
            </a:r>
            <a:r>
              <a:rPr lang="en-US" sz="2400" dirty="0" smtClean="0"/>
              <a:t> und </a:t>
            </a:r>
            <a:r>
              <a:rPr lang="en-US" sz="2400" dirty="0" err="1" smtClean="0"/>
              <a:t>Schuhkollektion</a:t>
            </a:r>
            <a:r>
              <a:rPr lang="en-US" sz="2400" dirty="0" smtClean="0"/>
              <a:t> und </a:t>
            </a:r>
            <a:r>
              <a:rPr lang="en-US" sz="2400" dirty="0" err="1" smtClean="0"/>
              <a:t>sogar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Parfüm</a:t>
            </a:r>
            <a:r>
              <a:rPr lang="en-US" sz="2400" dirty="0" smtClean="0"/>
              <a:t> auf den </a:t>
            </a:r>
            <a:r>
              <a:rPr lang="en-US" sz="2400" dirty="0" err="1" smtClean="0"/>
              <a:t>Markt</a:t>
            </a:r>
            <a:r>
              <a:rPr lang="en-US" sz="2400" dirty="0" smtClean="0"/>
              <a:t> </a:t>
            </a:r>
            <a:r>
              <a:rPr lang="en-US" sz="2400" dirty="0" err="1" smtClean="0"/>
              <a:t>verbracht</a:t>
            </a:r>
            <a:r>
              <a:rPr lang="en-US" sz="2400" dirty="0" smtClean="0"/>
              <a:t>. </a:t>
            </a:r>
            <a:r>
              <a:rPr lang="en-US" sz="2400" dirty="0" err="1" smtClean="0"/>
              <a:t>Sie</a:t>
            </a:r>
            <a:r>
              <a:rPr lang="en-US" sz="2400" dirty="0" smtClean="0"/>
              <a:t> hat </a:t>
            </a:r>
            <a:r>
              <a:rPr lang="en-US" sz="2400" dirty="0" err="1" smtClean="0"/>
              <a:t>sich</a:t>
            </a:r>
            <a:r>
              <a:rPr lang="en-US" sz="2400" dirty="0" smtClean="0"/>
              <a:t> die </a:t>
            </a:r>
            <a:r>
              <a:rPr lang="en-US" sz="2400" dirty="0" err="1" smtClean="0"/>
              <a:t>Brüste</a:t>
            </a:r>
            <a:r>
              <a:rPr lang="en-US" sz="2400" dirty="0" smtClean="0"/>
              <a:t> </a:t>
            </a:r>
            <a:r>
              <a:rPr lang="en-US" sz="2400" dirty="0" err="1" smtClean="0"/>
              <a:t>vergrößern</a:t>
            </a:r>
            <a:r>
              <a:rPr lang="en-US" sz="2400" dirty="0" smtClean="0"/>
              <a:t> </a:t>
            </a:r>
            <a:r>
              <a:rPr lang="en-US" sz="2400" dirty="0" err="1" smtClean="0"/>
              <a:t>lassen</a:t>
            </a:r>
            <a:r>
              <a:rPr lang="en-US" sz="2400" dirty="0" smtClean="0"/>
              <a:t>, die </a:t>
            </a:r>
            <a:r>
              <a:rPr lang="en-US" sz="2400" dirty="0" err="1" smtClean="0"/>
              <a:t>Augenbrauen</a:t>
            </a:r>
            <a:r>
              <a:rPr lang="en-US" sz="2400" dirty="0" smtClean="0"/>
              <a:t> </a:t>
            </a:r>
            <a:r>
              <a:rPr lang="en-US" sz="2400" dirty="0" err="1" smtClean="0"/>
              <a:t>abrasiert</a:t>
            </a:r>
            <a:r>
              <a:rPr lang="en-US" sz="2400" dirty="0" smtClean="0"/>
              <a:t> und </a:t>
            </a:r>
            <a:r>
              <a:rPr lang="en-US" sz="2400" dirty="0" err="1" smtClean="0"/>
              <a:t>neue</a:t>
            </a:r>
            <a:r>
              <a:rPr lang="en-US" sz="2400" dirty="0" smtClean="0"/>
              <a:t> </a:t>
            </a:r>
            <a:r>
              <a:rPr lang="en-US" sz="2400" dirty="0" err="1" smtClean="0"/>
              <a:t>Augenbrauen</a:t>
            </a:r>
            <a:r>
              <a:rPr lang="en-US" sz="2400" dirty="0" smtClean="0"/>
              <a:t>  </a:t>
            </a:r>
            <a:r>
              <a:rPr lang="en-US" sz="2400" dirty="0" err="1" smtClean="0"/>
              <a:t>tätowiert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685800"/>
            <a:ext cx="1258205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0"/>
            <a:ext cx="7956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16: REALITY TV DANIELA KATZENBERGER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Read the newspaper article below and note down six of her many talents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609600"/>
            <a:ext cx="1752600" cy="1456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85800"/>
            <a:ext cx="1752600" cy="1482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4: TECHNOLOGY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 this unit you will learn:</a:t>
            </a: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talk about the new media used by young people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discuss the advantages and disadvantages of mobiles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To discuss the advantages and disadvantages of internet use for children and young people</a:t>
            </a:r>
          </a:p>
          <a:p>
            <a:pPr marL="457200" indent="-457200" algn="ctr">
              <a:buFont typeface="+mj-lt"/>
              <a:buAutoNum type="arabicPeriod"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amazon_kindle_wifi_3rd_generation_html_587794_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343400"/>
            <a:ext cx="1949678" cy="2223148"/>
          </a:xfrm>
          <a:prstGeom prst="rect">
            <a:avLst/>
          </a:prstGeom>
        </p:spPr>
      </p:pic>
      <p:pic>
        <p:nvPicPr>
          <p:cNvPr id="6" name="Picture 5" descr="250px-BlackBerry_Bold_9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2591" y="4572000"/>
            <a:ext cx="1381409" cy="1602434"/>
          </a:xfrm>
          <a:prstGeom prst="rect">
            <a:avLst/>
          </a:prstGeom>
        </p:spPr>
      </p:pic>
      <p:pic>
        <p:nvPicPr>
          <p:cNvPr id="8" name="Picture 7" descr="iphone-chromatic8-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4373724"/>
            <a:ext cx="4968552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17 : TECHNOLOGIE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cs typeface="Calibri" pitchFamily="34" charset="0"/>
              </a:rPr>
              <a:t>Rank the technology items which young people own from most common to least.</a:t>
            </a:r>
            <a:endParaRPr lang="en-GB" sz="20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der DVD-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Spieler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Flachbildschirm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Fernseher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die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Satellitenschüssel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der  MP3-Spieler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die  UMTS Handy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die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Spielkonsole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Internetzugang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das Handy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der Computer/Notebook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Digitalkamera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438400"/>
            <a:ext cx="3355672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534400" cy="63246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Schaltest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du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dein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Handy je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aus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?		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Lädst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du oft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Musik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herunter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 smtClean="0"/>
              <a:t>Verschickst</a:t>
            </a:r>
            <a:r>
              <a:rPr lang="en-US" sz="2400" dirty="0" smtClean="0"/>
              <a:t> du pro Tag </a:t>
            </a:r>
            <a:r>
              <a:rPr lang="en-US" sz="2400" dirty="0" err="1" smtClean="0"/>
              <a:t>mehr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100 SMS? 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 smtClean="0"/>
              <a:t>Wechselst</a:t>
            </a:r>
            <a:r>
              <a:rPr lang="en-US" sz="2400" dirty="0" smtClean="0"/>
              <a:t> du oft </a:t>
            </a:r>
            <a:r>
              <a:rPr lang="en-US" sz="2400" dirty="0" err="1" smtClean="0"/>
              <a:t>deinen</a:t>
            </a:r>
            <a:r>
              <a:rPr lang="en-US" sz="2400" dirty="0" smtClean="0"/>
              <a:t> </a:t>
            </a:r>
            <a:r>
              <a:rPr lang="en-US" sz="2400" dirty="0" err="1" smtClean="0"/>
              <a:t>Klingelton</a:t>
            </a:r>
            <a:r>
              <a:rPr lang="en-US" sz="2400" dirty="0" smtClean="0"/>
              <a:t>?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	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Spielst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 du oft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Computerspiele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auf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dein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Handy?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Hat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dein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Handy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eine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Facebook-Funktion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Verbringst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du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viel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Zeit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am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?		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 smtClean="0"/>
              <a:t>Überprüfst</a:t>
            </a:r>
            <a:r>
              <a:rPr lang="en-US" sz="2400" dirty="0" smtClean="0"/>
              <a:t> du oft, ob du </a:t>
            </a:r>
            <a:r>
              <a:rPr lang="en-US" sz="2400" dirty="0" err="1" smtClean="0"/>
              <a:t>eine</a:t>
            </a:r>
            <a:r>
              <a:rPr lang="en-US" sz="2400" dirty="0" smtClean="0"/>
              <a:t> SMS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</a:t>
            </a:r>
            <a:r>
              <a:rPr lang="en-US" sz="2400" dirty="0" err="1" smtClean="0"/>
              <a:t>Anruf</a:t>
            </a:r>
            <a:r>
              <a:rPr lang="en-US" sz="2400" dirty="0" smtClean="0"/>
              <a:t> </a:t>
            </a:r>
            <a:r>
              <a:rPr lang="en-US" sz="2400" dirty="0" err="1" smtClean="0"/>
              <a:t>bekommen</a:t>
            </a:r>
            <a:r>
              <a:rPr lang="en-US" sz="2400" dirty="0" smtClean="0"/>
              <a:t> hast?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marL="457200" indent="-457200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				</a:t>
            </a:r>
          </a:p>
          <a:p>
            <a:pPr marL="457200" indent="-457200">
              <a:buAutoNum type="arabicPeriod" startAt="6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galaxy-tab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0520" y="1219200"/>
            <a:ext cx="1653480" cy="1241947"/>
          </a:xfrm>
          <a:prstGeom prst="rect">
            <a:avLst/>
          </a:prstGeom>
        </p:spPr>
      </p:pic>
      <p:pic>
        <p:nvPicPr>
          <p:cNvPr id="11" name="Picture 10" descr="250px-BlackBerry_Bold_9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0206" y="3810000"/>
            <a:ext cx="1313794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0"/>
            <a:ext cx="8458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cs typeface="Calibri" pitchFamily="34" charset="0"/>
              </a:rPr>
              <a:t>AUFGABE 18 : KANNST DU OHNE TECHNOLOGIE LEBEN?</a:t>
            </a:r>
          </a:p>
          <a:p>
            <a:pPr algn="ctr"/>
            <a:r>
              <a:rPr lang="en-GB" sz="2000" dirty="0" smtClean="0">
                <a:solidFill>
                  <a:srgbClr val="008000"/>
                </a:solidFill>
                <a:cs typeface="Calibri" pitchFamily="34" charset="0"/>
              </a:rPr>
              <a:t>Work with a partner: ask each other the following questions about mobile phones and social networking and how often you use it.</a:t>
            </a:r>
          </a:p>
          <a:p>
            <a:pPr algn="ctr">
              <a:buNone/>
            </a:pPr>
            <a:endParaRPr lang="en-GB" dirty="0" smtClean="0">
              <a:solidFill>
                <a:srgbClr val="008000"/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sz="2400" b="1" u="sng" dirty="0" smtClean="0">
                <a:solidFill>
                  <a:srgbClr val="008000"/>
                </a:solidFill>
                <a:latin typeface="+mj-lt"/>
                <a:cs typeface="Calibri" pitchFamily="34" charset="0"/>
              </a:rPr>
              <a:t>AUFGABE 19: HANDYS – DAFÜR ODER DAGEGEN?</a:t>
            </a:r>
            <a:endParaRPr lang="en-GB" sz="2400" dirty="0" smtClean="0">
              <a:solidFill>
                <a:srgbClr val="008000"/>
              </a:solidFill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+mj-lt"/>
                <a:cs typeface="Calibri" pitchFamily="34" charset="0"/>
              </a:rPr>
              <a:t> </a:t>
            </a: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+mj-lt"/>
                <a:cs typeface="Calibri" pitchFamily="34" charset="0"/>
              </a:rPr>
              <a:t>W</a:t>
            </a:r>
            <a:r>
              <a:rPr lang="en-GB" sz="2353" dirty="0" smtClean="0">
                <a:solidFill>
                  <a:srgbClr val="008000"/>
                </a:solidFill>
                <a:latin typeface="+mj-lt"/>
                <a:cs typeface="Calibri" pitchFamily="34" charset="0"/>
              </a:rPr>
              <a:t>ork with a partner: decide whether each of the following statements on mobile phones are positive or negative</a:t>
            </a:r>
          </a:p>
          <a:p>
            <a:pPr algn="ctr">
              <a:buNone/>
            </a:pP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200" dirty="0" smtClean="0">
              <a:latin typeface="+mj-lt"/>
              <a:cs typeface="Calibri" pitchFamily="34" charset="0"/>
            </a:endParaRPr>
          </a:p>
          <a:p>
            <a:pPr algn="ctr">
              <a:buNone/>
            </a:pPr>
            <a:endParaRPr lang="en-GB" sz="2824" dirty="0" smtClean="0">
              <a:latin typeface="+mj-lt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GB" sz="2824" dirty="0" err="1" smtClean="0">
                <a:latin typeface="+mj-lt"/>
              </a:rPr>
              <a:t>Ich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habe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ein</a:t>
            </a:r>
            <a:r>
              <a:rPr lang="en-GB" sz="2824" dirty="0" smtClean="0">
                <a:latin typeface="+mj-lt"/>
              </a:rPr>
              <a:t> Handy, um in </a:t>
            </a:r>
            <a:r>
              <a:rPr lang="en-GB" sz="2824" dirty="0" err="1" smtClean="0">
                <a:latin typeface="+mj-lt"/>
              </a:rPr>
              <a:t>Kontakt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mit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meinen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Freunden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zu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bleiben</a:t>
            </a:r>
            <a:r>
              <a:rPr lang="en-GB" sz="2824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24" dirty="0" smtClean="0">
                <a:latin typeface="+mj-lt"/>
              </a:rPr>
              <a:t>Man </a:t>
            </a:r>
            <a:r>
              <a:rPr lang="en-GB" sz="2824" dirty="0" err="1" smtClean="0">
                <a:latin typeface="+mj-lt"/>
              </a:rPr>
              <a:t>sagt</a:t>
            </a:r>
            <a:r>
              <a:rPr lang="en-GB" sz="2824" dirty="0" smtClean="0">
                <a:latin typeface="+mj-lt"/>
              </a:rPr>
              <a:t>, </a:t>
            </a:r>
            <a:r>
              <a:rPr lang="en-GB" sz="2824" dirty="0" err="1" smtClean="0">
                <a:latin typeface="+mj-lt"/>
              </a:rPr>
              <a:t>dass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Handys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schlecht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für</a:t>
            </a:r>
            <a:r>
              <a:rPr lang="en-GB" sz="2824" dirty="0" smtClean="0">
                <a:latin typeface="+mj-lt"/>
              </a:rPr>
              <a:t> die </a:t>
            </a:r>
            <a:r>
              <a:rPr lang="en-GB" sz="2824" dirty="0" err="1" smtClean="0">
                <a:latin typeface="+mj-lt"/>
              </a:rPr>
              <a:t>Gesundheit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sind</a:t>
            </a:r>
            <a:r>
              <a:rPr lang="en-GB" sz="2824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24" dirty="0" err="1" smtClean="0">
                <a:latin typeface="+mj-lt"/>
              </a:rPr>
              <a:t>Eltern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können</a:t>
            </a:r>
            <a:r>
              <a:rPr lang="en-GB" sz="2824" dirty="0" smtClean="0">
                <a:latin typeface="+mj-lt"/>
              </a:rPr>
              <a:t> in </a:t>
            </a:r>
            <a:r>
              <a:rPr lang="en-GB" sz="2824" dirty="0" err="1" smtClean="0">
                <a:latin typeface="+mj-lt"/>
              </a:rPr>
              <a:t>Kontakt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mit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ihren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Kindern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bleiben</a:t>
            </a:r>
            <a:r>
              <a:rPr lang="en-GB" sz="2824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24" dirty="0" err="1" smtClean="0">
                <a:latin typeface="+mj-lt"/>
              </a:rPr>
              <a:t>Klingtonen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stören</a:t>
            </a:r>
            <a:r>
              <a:rPr lang="en-GB" sz="2824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24" dirty="0" smtClean="0">
                <a:latin typeface="+mj-lt"/>
              </a:rPr>
              <a:t>Man </a:t>
            </a:r>
            <a:r>
              <a:rPr lang="en-GB" sz="2824" dirty="0" err="1" smtClean="0">
                <a:latin typeface="+mj-lt"/>
              </a:rPr>
              <a:t>kann</a:t>
            </a:r>
            <a:r>
              <a:rPr lang="en-GB" sz="2824" dirty="0" smtClean="0">
                <a:latin typeface="+mj-lt"/>
              </a:rPr>
              <a:t> SMS </a:t>
            </a:r>
            <a:r>
              <a:rPr lang="en-GB" sz="2824" dirty="0" err="1" smtClean="0">
                <a:latin typeface="+mj-lt"/>
              </a:rPr>
              <a:t>schicken</a:t>
            </a:r>
            <a:r>
              <a:rPr lang="en-GB" sz="2824" dirty="0" smtClean="0">
                <a:latin typeface="+mj-lt"/>
              </a:rPr>
              <a:t> und </a:t>
            </a:r>
            <a:r>
              <a:rPr lang="en-GB" sz="2824" dirty="0" err="1" smtClean="0">
                <a:latin typeface="+mj-lt"/>
              </a:rPr>
              <a:t>im</a:t>
            </a:r>
            <a:r>
              <a:rPr lang="en-GB" sz="2824" dirty="0" smtClean="0">
                <a:latin typeface="+mj-lt"/>
              </a:rPr>
              <a:t> Internet </a:t>
            </a:r>
            <a:r>
              <a:rPr lang="en-GB" sz="2824" dirty="0" err="1" smtClean="0">
                <a:latin typeface="+mj-lt"/>
              </a:rPr>
              <a:t>surfen</a:t>
            </a:r>
            <a:r>
              <a:rPr lang="en-GB" sz="2824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24" dirty="0" err="1" smtClean="0">
                <a:latin typeface="+mj-lt"/>
              </a:rPr>
              <a:t>Handys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kosten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viel</a:t>
            </a:r>
            <a:r>
              <a:rPr lang="en-GB" sz="2824" dirty="0" smtClean="0">
                <a:latin typeface="+mj-lt"/>
              </a:rPr>
              <a:t> Geld</a:t>
            </a:r>
          </a:p>
          <a:p>
            <a:pPr marL="514350" indent="-514350">
              <a:buAutoNum type="arabicPeriod"/>
            </a:pPr>
            <a:r>
              <a:rPr lang="en-GB" sz="2824" dirty="0" err="1" smtClean="0">
                <a:latin typeface="+mj-lt"/>
              </a:rPr>
              <a:t>Ein</a:t>
            </a:r>
            <a:r>
              <a:rPr lang="en-GB" sz="2824" dirty="0" smtClean="0">
                <a:latin typeface="+mj-lt"/>
              </a:rPr>
              <a:t> Handy </a:t>
            </a:r>
            <a:r>
              <a:rPr lang="en-GB" sz="2824" dirty="0" err="1" smtClean="0">
                <a:latin typeface="+mj-lt"/>
              </a:rPr>
              <a:t>ist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auch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ein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Wecker</a:t>
            </a:r>
            <a:r>
              <a:rPr lang="en-GB" sz="2824" dirty="0" smtClean="0">
                <a:latin typeface="+mj-lt"/>
              </a:rPr>
              <a:t>, </a:t>
            </a:r>
            <a:r>
              <a:rPr lang="en-GB" sz="2824" dirty="0" err="1" smtClean="0">
                <a:latin typeface="+mj-lt"/>
              </a:rPr>
              <a:t>ein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Fotoapparat</a:t>
            </a:r>
            <a:r>
              <a:rPr lang="en-GB" sz="2824" dirty="0" smtClean="0">
                <a:latin typeface="+mj-lt"/>
              </a:rPr>
              <a:t> und </a:t>
            </a:r>
            <a:r>
              <a:rPr lang="en-GB" sz="2824" dirty="0" err="1" smtClean="0">
                <a:latin typeface="+mj-lt"/>
              </a:rPr>
              <a:t>eine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Uhr</a:t>
            </a:r>
            <a:r>
              <a:rPr lang="en-GB" sz="2824" dirty="0" smtClean="0">
                <a:latin typeface="+mj-lt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24" dirty="0" err="1" smtClean="0">
                <a:latin typeface="+mj-lt"/>
              </a:rPr>
              <a:t>Handys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stören</a:t>
            </a:r>
            <a:r>
              <a:rPr lang="en-GB" sz="2824" dirty="0" smtClean="0">
                <a:latin typeface="+mj-lt"/>
              </a:rPr>
              <a:t>, </a:t>
            </a:r>
            <a:r>
              <a:rPr lang="en-GB" sz="2824" dirty="0" err="1" smtClean="0">
                <a:latin typeface="+mj-lt"/>
              </a:rPr>
              <a:t>wenn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sie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während</a:t>
            </a:r>
            <a:r>
              <a:rPr lang="en-GB" sz="2824" dirty="0" smtClean="0">
                <a:latin typeface="+mj-lt"/>
              </a:rPr>
              <a:t> der </a:t>
            </a:r>
            <a:r>
              <a:rPr lang="en-GB" sz="2824" dirty="0" err="1" smtClean="0">
                <a:latin typeface="+mj-lt"/>
              </a:rPr>
              <a:t>Stunde</a:t>
            </a:r>
            <a:r>
              <a:rPr lang="en-GB" sz="2824" dirty="0" smtClean="0">
                <a:latin typeface="+mj-lt"/>
              </a:rPr>
              <a:t> </a:t>
            </a:r>
            <a:r>
              <a:rPr lang="en-GB" sz="2824" dirty="0" err="1" smtClean="0">
                <a:latin typeface="+mj-lt"/>
              </a:rPr>
              <a:t>klingeln</a:t>
            </a:r>
            <a:r>
              <a:rPr lang="en-GB" sz="2824" dirty="0" smtClean="0">
                <a:latin typeface="+mj-lt"/>
              </a:rPr>
              <a:t>.</a:t>
            </a:r>
          </a:p>
          <a:p>
            <a:pPr marL="514350" indent="-514350"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iphone-chromatic8-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219200"/>
            <a:ext cx="4968552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0"/>
            <a:ext cx="8610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cs typeface="Calibri" pitchFamily="34" charset="0"/>
              </a:rPr>
              <a:t>AUFGABE 20:  KINDERSCHUTZ IM INTERNET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cs typeface="Calibri" pitchFamily="34" charset="0"/>
              </a:rPr>
              <a:t>Read the advice for children and decide if the statements are true or false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6858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Wenn</a:t>
            </a:r>
            <a:r>
              <a:rPr lang="en-US" sz="2400" dirty="0" smtClean="0"/>
              <a:t> </a:t>
            </a:r>
            <a:r>
              <a:rPr lang="en-US" sz="2400" dirty="0" err="1" smtClean="0"/>
              <a:t>ihr</a:t>
            </a:r>
            <a:r>
              <a:rPr lang="en-US" sz="2400" dirty="0" smtClean="0"/>
              <a:t> auf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Seite</a:t>
            </a:r>
            <a:r>
              <a:rPr lang="en-US" sz="2400" dirty="0" smtClean="0"/>
              <a:t> </a:t>
            </a:r>
            <a:r>
              <a:rPr lang="en-US" sz="2400" dirty="0" err="1" smtClean="0"/>
              <a:t>kommt</a:t>
            </a:r>
            <a:r>
              <a:rPr lang="en-US" sz="2400" dirty="0" smtClean="0"/>
              <a:t>, </a:t>
            </a:r>
            <a:r>
              <a:rPr lang="en-US" sz="2400" dirty="0" err="1" smtClean="0"/>
              <a:t>wo</a:t>
            </a:r>
            <a:r>
              <a:rPr lang="en-US" sz="2400" dirty="0" smtClean="0"/>
              <a:t> </a:t>
            </a:r>
            <a:r>
              <a:rPr lang="en-US" sz="2400" dirty="0" err="1" smtClean="0"/>
              <a:t>ihr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komisches</a:t>
            </a:r>
            <a:r>
              <a:rPr lang="en-US" sz="2400" dirty="0" smtClean="0"/>
              <a:t> </a:t>
            </a:r>
            <a:r>
              <a:rPr lang="en-US" sz="2400" dirty="0" err="1" smtClean="0"/>
              <a:t>Gefühl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sogar</a:t>
            </a:r>
            <a:r>
              <a:rPr lang="en-US" sz="2400" dirty="0" smtClean="0"/>
              <a:t> Angst </a:t>
            </a:r>
            <a:r>
              <a:rPr lang="en-US" sz="2400" dirty="0" err="1" smtClean="0"/>
              <a:t>habt</a:t>
            </a:r>
            <a:r>
              <a:rPr lang="en-US" sz="2400" dirty="0" smtClean="0"/>
              <a:t>, </a:t>
            </a:r>
            <a:r>
              <a:rPr lang="en-US" sz="2400" dirty="0" err="1" smtClean="0"/>
              <a:t>sollt</a:t>
            </a:r>
            <a:r>
              <a:rPr lang="en-US" sz="2400" dirty="0" smtClean="0"/>
              <a:t> </a:t>
            </a:r>
            <a:r>
              <a:rPr lang="en-US" sz="2400" dirty="0" err="1" smtClean="0"/>
              <a:t>ihr</a:t>
            </a:r>
            <a:r>
              <a:rPr lang="en-US" sz="2400" dirty="0" smtClean="0"/>
              <a:t> </a:t>
            </a:r>
            <a:r>
              <a:rPr lang="en-US" sz="2400" dirty="0" err="1" smtClean="0"/>
              <a:t>direkt</a:t>
            </a:r>
            <a:r>
              <a:rPr lang="en-US" sz="2400" dirty="0" smtClean="0"/>
              <a:t> </a:t>
            </a:r>
            <a:r>
              <a:rPr lang="en-US" sz="2400" dirty="0" err="1" smtClean="0"/>
              <a:t>darüber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euren</a:t>
            </a:r>
            <a:r>
              <a:rPr lang="en-US" sz="2400" dirty="0" smtClean="0"/>
              <a:t> </a:t>
            </a:r>
            <a:r>
              <a:rPr lang="en-US" sz="2400" dirty="0" err="1" smtClean="0"/>
              <a:t>Eltern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Lehrern</a:t>
            </a:r>
            <a:r>
              <a:rPr lang="en-US" sz="2400" dirty="0" smtClean="0"/>
              <a:t> </a:t>
            </a:r>
            <a:r>
              <a:rPr lang="en-US" sz="2400" dirty="0" err="1" smtClean="0"/>
              <a:t>sprechen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Dann</a:t>
            </a:r>
            <a:r>
              <a:rPr lang="en-US" sz="2400" dirty="0" smtClean="0"/>
              <a:t> </a:t>
            </a:r>
            <a:r>
              <a:rPr lang="en-US" sz="2400" dirty="0" err="1" smtClean="0"/>
              <a:t>würde</a:t>
            </a:r>
            <a:r>
              <a:rPr lang="en-US" sz="2400" dirty="0" smtClean="0"/>
              <a:t>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euch</a:t>
            </a:r>
            <a:r>
              <a:rPr lang="en-US" sz="2400" dirty="0" smtClean="0"/>
              <a:t> </a:t>
            </a:r>
            <a:r>
              <a:rPr lang="en-US" sz="2400" dirty="0" err="1" smtClean="0"/>
              <a:t>empfehlen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ihr</a:t>
            </a:r>
            <a:r>
              <a:rPr lang="en-US" sz="2400" dirty="0" smtClean="0"/>
              <a:t> </a:t>
            </a:r>
            <a:r>
              <a:rPr lang="en-US" sz="2400" dirty="0" err="1" smtClean="0"/>
              <a:t>euch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eigene</a:t>
            </a:r>
            <a:r>
              <a:rPr lang="en-US" sz="2400" dirty="0" smtClean="0"/>
              <a:t> E-Mail-</a:t>
            </a:r>
            <a:r>
              <a:rPr lang="en-US" sz="2400" dirty="0" err="1" smtClean="0"/>
              <a:t>Adresse</a:t>
            </a:r>
            <a:r>
              <a:rPr lang="en-US" sz="2400" dirty="0" smtClean="0"/>
              <a:t> </a:t>
            </a:r>
            <a:r>
              <a:rPr lang="en-US" sz="2400" dirty="0" err="1" smtClean="0"/>
              <a:t>einrichtet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Leute</a:t>
            </a:r>
            <a:r>
              <a:rPr lang="en-US" sz="2400" dirty="0" smtClean="0"/>
              <a:t>, die </a:t>
            </a:r>
            <a:r>
              <a:rPr lang="en-US" sz="2400" dirty="0" err="1" smtClean="0"/>
              <a:t>ihr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so </a:t>
            </a:r>
            <a:r>
              <a:rPr lang="en-US" sz="2400" dirty="0" err="1" smtClean="0"/>
              <a:t>richtig</a:t>
            </a:r>
            <a:r>
              <a:rPr lang="en-US" sz="2400" dirty="0" smtClean="0"/>
              <a:t> </a:t>
            </a:r>
            <a:r>
              <a:rPr lang="en-US" sz="2400" dirty="0" err="1" smtClean="0"/>
              <a:t>kennt</a:t>
            </a:r>
            <a:r>
              <a:rPr lang="en-US" sz="2400" dirty="0" smtClean="0"/>
              <a:t> und </a:t>
            </a:r>
            <a:r>
              <a:rPr lang="en-US" sz="2400" dirty="0" err="1" smtClean="0"/>
              <a:t>erst</a:t>
            </a:r>
            <a:r>
              <a:rPr lang="en-US" sz="2400" dirty="0" smtClean="0"/>
              <a:t> </a:t>
            </a:r>
            <a:r>
              <a:rPr lang="en-US" sz="2400" dirty="0" err="1" smtClean="0"/>
              <a:t>kennen</a:t>
            </a:r>
            <a:r>
              <a:rPr lang="en-US" sz="2400" dirty="0" smtClean="0"/>
              <a:t> </a:t>
            </a:r>
            <a:r>
              <a:rPr lang="en-US" sz="2400" dirty="0" err="1" smtClean="0"/>
              <a:t>lernen</a:t>
            </a:r>
            <a:r>
              <a:rPr lang="en-US" sz="2400" dirty="0" smtClean="0"/>
              <a:t> </a:t>
            </a:r>
            <a:r>
              <a:rPr lang="en-US" sz="2400" dirty="0" err="1" smtClean="0"/>
              <a:t>wollt</a:t>
            </a:r>
            <a:r>
              <a:rPr lang="en-US" sz="2400" dirty="0" smtClean="0"/>
              <a:t>. </a:t>
            </a:r>
            <a:r>
              <a:rPr lang="en-US" sz="2400" dirty="0" err="1" smtClean="0"/>
              <a:t>Eure</a:t>
            </a:r>
            <a:r>
              <a:rPr lang="en-US" sz="2400" dirty="0" smtClean="0"/>
              <a:t> </a:t>
            </a:r>
            <a:r>
              <a:rPr lang="en-US" sz="2400" dirty="0" err="1" smtClean="0"/>
              <a:t>eigene</a:t>
            </a:r>
            <a:r>
              <a:rPr lang="en-US" sz="2400" dirty="0" smtClean="0"/>
              <a:t> – private – E-Mail-</a:t>
            </a:r>
            <a:r>
              <a:rPr lang="en-US" sz="2400" dirty="0" err="1" smtClean="0"/>
              <a:t>Adresse</a:t>
            </a:r>
            <a:r>
              <a:rPr lang="en-US" sz="2400" dirty="0" smtClean="0"/>
              <a:t> </a:t>
            </a:r>
            <a:r>
              <a:rPr lang="en-US" sz="2400" dirty="0" err="1" smtClean="0"/>
              <a:t>solltet</a:t>
            </a:r>
            <a:r>
              <a:rPr lang="en-US" sz="2400" dirty="0" smtClean="0"/>
              <a:t> </a:t>
            </a:r>
            <a:r>
              <a:rPr lang="en-US" sz="2400" dirty="0" err="1" smtClean="0"/>
              <a:t>ihr</a:t>
            </a:r>
            <a:r>
              <a:rPr lang="en-US" sz="2400" dirty="0" smtClean="0"/>
              <a:t> </a:t>
            </a:r>
            <a:r>
              <a:rPr lang="en-US" sz="2400" dirty="0" err="1" smtClean="0"/>
              <a:t>dann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euren</a:t>
            </a:r>
            <a:r>
              <a:rPr lang="en-US" sz="2400" dirty="0" smtClean="0"/>
              <a:t> </a:t>
            </a:r>
            <a:r>
              <a:rPr lang="en-US" sz="2400" dirty="0" err="1" smtClean="0"/>
              <a:t>engsten</a:t>
            </a:r>
            <a:r>
              <a:rPr lang="en-US" sz="2400" dirty="0" smtClean="0"/>
              <a:t> </a:t>
            </a:r>
            <a:r>
              <a:rPr lang="en-US" sz="2400" dirty="0" err="1" smtClean="0"/>
              <a:t>Freunden</a:t>
            </a:r>
            <a:r>
              <a:rPr lang="en-US" sz="2400" dirty="0" smtClean="0"/>
              <a:t> </a:t>
            </a:r>
            <a:r>
              <a:rPr lang="en-US" sz="2400" dirty="0" err="1" smtClean="0"/>
              <a:t>geben</a:t>
            </a:r>
            <a:r>
              <a:rPr lang="en-US" sz="2400" dirty="0" smtClean="0"/>
              <a:t> und auf </a:t>
            </a:r>
            <a:r>
              <a:rPr lang="en-US" sz="2400" dirty="0" err="1" smtClean="0"/>
              <a:t>jeden</a:t>
            </a:r>
            <a:r>
              <a:rPr lang="en-US" sz="2400" dirty="0" smtClean="0"/>
              <a:t> Fall </a:t>
            </a:r>
            <a:r>
              <a:rPr lang="en-US" sz="2400" dirty="0" err="1" smtClean="0"/>
              <a:t>niemals</a:t>
            </a:r>
            <a:r>
              <a:rPr lang="en-US" sz="2400" dirty="0" smtClean="0"/>
              <a:t> </a:t>
            </a:r>
            <a:r>
              <a:rPr lang="en-US" sz="2400" dirty="0" err="1" smtClean="0"/>
              <a:t>persönliche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Netz</a:t>
            </a:r>
            <a:r>
              <a:rPr lang="en-US" sz="2400" dirty="0" smtClean="0"/>
              <a:t> </a:t>
            </a:r>
            <a:r>
              <a:rPr lang="en-US" sz="2400" dirty="0" err="1" smtClean="0"/>
              <a:t>veröffentlichen</a:t>
            </a:r>
            <a:r>
              <a:rPr lang="en-US" sz="2400" dirty="0" smtClean="0"/>
              <a:t>, also </a:t>
            </a:r>
            <a:r>
              <a:rPr lang="en-US" sz="2400" dirty="0" err="1" smtClean="0"/>
              <a:t>zum</a:t>
            </a:r>
            <a:r>
              <a:rPr lang="en-US" sz="2400" dirty="0" smtClean="0"/>
              <a:t> </a:t>
            </a:r>
            <a:r>
              <a:rPr lang="en-US" sz="2400" dirty="0" err="1" smtClean="0"/>
              <a:t>Beispiel</a:t>
            </a:r>
            <a:r>
              <a:rPr lang="en-US" sz="2400" dirty="0" smtClean="0"/>
              <a:t> </a:t>
            </a:r>
            <a:r>
              <a:rPr lang="en-US" sz="2400" dirty="0" err="1" smtClean="0"/>
              <a:t>euren</a:t>
            </a:r>
            <a:r>
              <a:rPr lang="en-US" sz="2400" dirty="0" smtClean="0"/>
              <a:t> </a:t>
            </a:r>
            <a:r>
              <a:rPr lang="en-US" sz="2400" dirty="0" err="1" smtClean="0"/>
              <a:t>Namen</a:t>
            </a:r>
            <a:r>
              <a:rPr lang="en-US" sz="2400" dirty="0" smtClean="0"/>
              <a:t>, </a:t>
            </a:r>
            <a:r>
              <a:rPr lang="en-US" sz="2400" dirty="0" err="1" smtClean="0"/>
              <a:t>Adresse</a:t>
            </a:r>
            <a:r>
              <a:rPr lang="en-US" sz="2400" dirty="0" smtClean="0"/>
              <a:t> und </a:t>
            </a:r>
            <a:r>
              <a:rPr lang="en-US" sz="2400" dirty="0" err="1" smtClean="0"/>
              <a:t>Telefonnummer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1095" y="990600"/>
            <a:ext cx="2202905" cy="426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657672"/>
            <a:ext cx="9144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you are frightened online you should speak to a parent or teacher.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should only have one e-mail address.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You should never share personal data in public.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28343"/>
            <a:ext cx="9144000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Kritiker</a:t>
            </a:r>
            <a:r>
              <a:rPr lang="en-US" sz="2400" dirty="0" smtClean="0"/>
              <a:t> </a:t>
            </a:r>
            <a:r>
              <a:rPr lang="en-US" sz="2400" dirty="0" err="1" smtClean="0"/>
              <a:t>befürchten</a:t>
            </a:r>
            <a:r>
              <a:rPr lang="en-US" sz="2400" dirty="0" smtClean="0"/>
              <a:t> nun, </a:t>
            </a:r>
            <a:r>
              <a:rPr lang="en-US" sz="2400" dirty="0" err="1" smtClean="0"/>
              <a:t>dass</a:t>
            </a:r>
            <a:r>
              <a:rPr lang="en-US" sz="2400" dirty="0" smtClean="0"/>
              <a:t> der </a:t>
            </a:r>
            <a:r>
              <a:rPr lang="en-US" sz="2400" dirty="0" err="1" smtClean="0"/>
              <a:t>Firmengründer</a:t>
            </a:r>
            <a:r>
              <a:rPr lang="en-US" sz="2400" dirty="0" smtClean="0"/>
              <a:t> Mark </a:t>
            </a:r>
            <a:r>
              <a:rPr lang="en-US" sz="2400" dirty="0" err="1" smtClean="0"/>
              <a:t>Zuckerberg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den </a:t>
            </a:r>
            <a:r>
              <a:rPr lang="en-US" sz="2400" dirty="0" err="1" smtClean="0"/>
              <a:t>gesammelten</a:t>
            </a:r>
            <a:r>
              <a:rPr lang="en-US" sz="2400" dirty="0" smtClean="0"/>
              <a:t> </a:t>
            </a:r>
            <a:r>
              <a:rPr lang="en-US" sz="2400" dirty="0" err="1" smtClean="0"/>
              <a:t>Daten</a:t>
            </a:r>
            <a:r>
              <a:rPr lang="en-US" sz="2400" dirty="0" smtClean="0"/>
              <a:t> der Kinder 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</a:t>
            </a:r>
            <a:r>
              <a:rPr lang="en-US" sz="2400" dirty="0" err="1" smtClean="0"/>
              <a:t>mehr</a:t>
            </a:r>
            <a:r>
              <a:rPr lang="en-US" sz="2400" dirty="0" smtClean="0"/>
              <a:t> Geld </a:t>
            </a:r>
            <a:r>
              <a:rPr lang="en-US" sz="2400" dirty="0" err="1" smtClean="0"/>
              <a:t>verdienen</a:t>
            </a:r>
            <a:r>
              <a:rPr lang="en-US" sz="2400" dirty="0" smtClean="0"/>
              <a:t> will, </a:t>
            </a:r>
            <a:r>
              <a:rPr lang="en-US" sz="2400" dirty="0" err="1"/>
              <a:t>z</a:t>
            </a:r>
            <a:r>
              <a:rPr lang="en-US" sz="2400" dirty="0" err="1" smtClean="0"/>
              <a:t>um</a:t>
            </a:r>
            <a:r>
              <a:rPr lang="en-US" sz="2400" dirty="0" smtClean="0"/>
              <a:t> </a:t>
            </a:r>
            <a:r>
              <a:rPr lang="en-US" sz="2400" dirty="0" err="1" smtClean="0"/>
              <a:t>Beispiel</a:t>
            </a:r>
            <a:r>
              <a:rPr lang="en-US" sz="2400" dirty="0" smtClean="0"/>
              <a:t>, </a:t>
            </a:r>
            <a:r>
              <a:rPr lang="en-US" sz="2400" dirty="0" err="1" smtClean="0"/>
              <a:t>durch</a:t>
            </a:r>
            <a:r>
              <a:rPr lang="en-US" sz="2400" dirty="0" smtClean="0"/>
              <a:t> </a:t>
            </a:r>
            <a:r>
              <a:rPr lang="en-US" sz="2400" dirty="0" err="1" smtClean="0"/>
              <a:t>Werbung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</a:t>
            </a:r>
            <a:r>
              <a:rPr lang="en-US" sz="2400" dirty="0" err="1" smtClean="0"/>
              <a:t>Computerspiele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sagen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</a:t>
            </a:r>
            <a:r>
              <a:rPr lang="en-US" sz="2400" dirty="0" err="1" smtClean="0"/>
              <a:t>viele</a:t>
            </a:r>
            <a:r>
              <a:rPr lang="en-US" sz="2400" dirty="0" smtClean="0"/>
              <a:t> </a:t>
            </a:r>
            <a:r>
              <a:rPr lang="en-US" sz="2400" dirty="0" err="1" smtClean="0"/>
              <a:t>Zehnjährigen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gar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richtig</a:t>
            </a:r>
            <a:r>
              <a:rPr lang="en-US" sz="2400" dirty="0" smtClean="0"/>
              <a:t> </a:t>
            </a:r>
            <a:r>
              <a:rPr lang="en-US" sz="2400" dirty="0" err="1" smtClean="0"/>
              <a:t>verstehen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das Internet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Spaß</a:t>
            </a:r>
            <a:r>
              <a:rPr lang="en-US" sz="2400" dirty="0" smtClean="0"/>
              <a:t> </a:t>
            </a:r>
            <a:r>
              <a:rPr lang="en-US" sz="2400" dirty="0" err="1" smtClean="0"/>
              <a:t>macht</a:t>
            </a:r>
            <a:r>
              <a:rPr lang="en-US" sz="2400" dirty="0" smtClean="0"/>
              <a:t>, </a:t>
            </a:r>
            <a:r>
              <a:rPr lang="en-US" sz="2400" dirty="0" err="1" smtClean="0"/>
              <a:t>sondern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gefährlich</a:t>
            </a:r>
            <a:r>
              <a:rPr lang="en-US" sz="2400" dirty="0" smtClean="0"/>
              <a:t> </a:t>
            </a:r>
            <a:r>
              <a:rPr lang="en-US" sz="2400" dirty="0" err="1" smtClean="0"/>
              <a:t>sein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. </a:t>
            </a:r>
            <a:r>
              <a:rPr lang="en-US" sz="2400" dirty="0" err="1" smtClean="0"/>
              <a:t>Viele</a:t>
            </a:r>
            <a:r>
              <a:rPr lang="en-US" sz="2400" dirty="0" smtClean="0"/>
              <a:t> Kinder </a:t>
            </a:r>
            <a:r>
              <a:rPr lang="en-US" sz="2400" dirty="0" err="1" smtClean="0"/>
              <a:t>geben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viele</a:t>
            </a:r>
            <a:r>
              <a:rPr lang="en-US" sz="2400" dirty="0" smtClean="0"/>
              <a:t> </a:t>
            </a:r>
            <a:r>
              <a:rPr lang="en-US" sz="2400" dirty="0" err="1" smtClean="0"/>
              <a:t>persönliche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Informationen</a:t>
            </a:r>
            <a:r>
              <a:rPr lang="en-US" sz="2400" dirty="0" smtClean="0"/>
              <a:t> </a:t>
            </a:r>
            <a:r>
              <a:rPr lang="en-US" sz="2400" dirty="0" err="1" smtClean="0"/>
              <a:t>aus</a:t>
            </a:r>
            <a:r>
              <a:rPr lang="en-US" sz="2400" dirty="0" smtClean="0"/>
              <a:t> und </a:t>
            </a:r>
            <a:r>
              <a:rPr lang="en-US" sz="2400" dirty="0" err="1" smtClean="0"/>
              <a:t>immer</a:t>
            </a:r>
            <a:r>
              <a:rPr lang="en-US" sz="2400" dirty="0" smtClean="0"/>
              <a:t> </a:t>
            </a:r>
            <a:r>
              <a:rPr lang="en-US" sz="2400" dirty="0" err="1" smtClean="0"/>
              <a:t>mehr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Opfer</a:t>
            </a:r>
            <a:r>
              <a:rPr lang="en-US" sz="2400" dirty="0" smtClean="0"/>
              <a:t> </a:t>
            </a:r>
            <a:r>
              <a:rPr lang="en-US" sz="2400" dirty="0" err="1" smtClean="0"/>
              <a:t>vom</a:t>
            </a:r>
            <a:r>
              <a:rPr lang="en-US" sz="2400" dirty="0" smtClean="0"/>
              <a:t> </a:t>
            </a:r>
            <a:r>
              <a:rPr lang="en-US" sz="2400" dirty="0" err="1" smtClean="0"/>
              <a:t>sogenannten</a:t>
            </a:r>
            <a:r>
              <a:rPr lang="en-US" sz="2400" dirty="0" smtClean="0"/>
              <a:t> Cyber-Mobbing.</a:t>
            </a:r>
          </a:p>
          <a:p>
            <a:r>
              <a:rPr lang="en-US" sz="2400" dirty="0" err="1" smtClean="0"/>
              <a:t>Für</a:t>
            </a:r>
            <a:r>
              <a:rPr lang="en-US" sz="2400" dirty="0" smtClean="0"/>
              <a:t> die </a:t>
            </a:r>
            <a:r>
              <a:rPr lang="en-US" sz="2400" dirty="0" err="1" smtClean="0"/>
              <a:t>Kritiker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Aktion</a:t>
            </a:r>
            <a:r>
              <a:rPr lang="en-US" sz="2400" dirty="0" smtClean="0"/>
              <a:t> '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Kinder' </a:t>
            </a:r>
            <a:r>
              <a:rPr lang="en-US" sz="2400" dirty="0" err="1" smtClean="0"/>
              <a:t>steht</a:t>
            </a:r>
            <a:r>
              <a:rPr lang="en-US" sz="2400" dirty="0" smtClean="0"/>
              <a:t> fest, </a:t>
            </a:r>
            <a:r>
              <a:rPr lang="en-US" sz="2400" dirty="0" err="1" smtClean="0"/>
              <a:t>dass</a:t>
            </a:r>
            <a:r>
              <a:rPr lang="en-US" sz="2400" dirty="0" smtClean="0"/>
              <a:t> die </a:t>
            </a:r>
            <a:r>
              <a:rPr lang="en-US" sz="2400" dirty="0" err="1" smtClean="0"/>
              <a:t>Seite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in </a:t>
            </a:r>
            <a:r>
              <a:rPr lang="en-US" sz="2400" dirty="0" err="1" smtClean="0"/>
              <a:t>Zukunft</a:t>
            </a:r>
            <a:r>
              <a:rPr lang="en-US" sz="2400" dirty="0" smtClean="0"/>
              <a:t> </a:t>
            </a:r>
            <a:r>
              <a:rPr lang="en-US" sz="2400" dirty="0" err="1" smtClean="0"/>
              <a:t>erst</a:t>
            </a:r>
            <a:r>
              <a:rPr lang="en-US" sz="2400" dirty="0" smtClean="0"/>
              <a:t> </a:t>
            </a:r>
            <a:r>
              <a:rPr lang="en-US" sz="2400" dirty="0" err="1" smtClean="0"/>
              <a:t>ab</a:t>
            </a:r>
            <a:r>
              <a:rPr lang="en-US" sz="2400" dirty="0" smtClean="0"/>
              <a:t> 13 </a:t>
            </a:r>
            <a:r>
              <a:rPr lang="en-US" sz="2400" dirty="0" err="1" smtClean="0"/>
              <a:t>Jahren</a:t>
            </a:r>
            <a:r>
              <a:rPr lang="en-US" sz="2400" dirty="0" smtClean="0"/>
              <a:t> </a:t>
            </a:r>
            <a:r>
              <a:rPr lang="en-US" sz="2400" dirty="0" err="1" smtClean="0"/>
              <a:t>zugänglich</a:t>
            </a:r>
            <a:r>
              <a:rPr lang="en-US" sz="2400" dirty="0" smtClean="0"/>
              <a:t> </a:t>
            </a:r>
            <a:r>
              <a:rPr lang="en-US" sz="2400" dirty="0" err="1" smtClean="0"/>
              <a:t>sein</a:t>
            </a:r>
            <a:r>
              <a:rPr lang="en-US" sz="2400" dirty="0" smtClean="0"/>
              <a:t> </a:t>
            </a:r>
            <a:r>
              <a:rPr lang="en-US" sz="2400" dirty="0" err="1" smtClean="0"/>
              <a:t>sollte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 critics fear is behind the move?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 ten year olds not understand?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can happen to them?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the recommendation  in the last line?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447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8000"/>
                </a:solidFill>
              </a:rPr>
              <a:t>AUFGABE 21: FACEBOOK FÜR KINDER</a:t>
            </a:r>
          </a:p>
          <a:p>
            <a:pPr algn="ctr"/>
            <a:r>
              <a:rPr lang="en-US" b="1" dirty="0" smtClean="0"/>
              <a:t>Read an extract on what critics have to say on reducing the age limit for </a:t>
            </a:r>
            <a:r>
              <a:rPr lang="en-US" b="1" dirty="0" err="1" smtClean="0"/>
              <a:t>Facebook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5: GERMAN LITERATURE, CINEMA, &amp; MUSIC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In this topic you will study:</a:t>
            </a: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German reading habits</a:t>
            </a: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 German poem</a:t>
            </a: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 German film</a:t>
            </a: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A German song</a:t>
            </a: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2286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762000"/>
            <a:ext cx="1254760" cy="193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114800"/>
            <a:ext cx="1701800" cy="2412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2672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901014" cy="288032"/>
          </a:xfrm>
        </p:spPr>
        <p:txBody>
          <a:bodyPr>
            <a:normAutofit fontScale="90000"/>
          </a:bodyPr>
          <a:lstStyle/>
          <a:p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fr-FR" b="1" u="sng" dirty="0" smtClean="0">
                <a:latin typeface="Comic Sans MS" pitchFamily="66" charset="0"/>
              </a:rPr>
              <a:t/>
            </a:r>
            <a:br>
              <a:rPr lang="fr-FR" b="1" u="sng" dirty="0" smtClean="0">
                <a:latin typeface="Comic Sans MS" pitchFamily="66" charset="0"/>
              </a:rPr>
            </a:br>
            <a:r>
              <a:rPr lang="en-GB" b="1" u="sng" dirty="0" smtClean="0">
                <a:latin typeface="Calibri" pitchFamily="34" charset="0"/>
                <a:cs typeface="Calibri" pitchFamily="34" charset="0"/>
              </a:rPr>
              <a:t>UNIT 6: KULTUR</a:t>
            </a:r>
            <a:r>
              <a:rPr lang="en-GB" b="1" u="sng" dirty="0" smtClean="0">
                <a:latin typeface="Comic Sans MS" pitchFamily="66" charset="0"/>
              </a:rPr>
              <a:t/>
            </a:r>
            <a:br>
              <a:rPr lang="en-GB" b="1" u="sng" dirty="0" smtClean="0">
                <a:latin typeface="Comic Sans MS" pitchFamily="66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14818"/>
            <a:ext cx="8929718" cy="2643182"/>
          </a:xfrm>
        </p:spPr>
        <p:txBody>
          <a:bodyPr>
            <a:normAutofit/>
          </a:bodyPr>
          <a:lstStyle/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Festivals</a:t>
            </a:r>
          </a:p>
          <a:p>
            <a:pPr marL="457200" indent="-457200" algn="ctr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2. TV and Cinema</a:t>
            </a:r>
          </a:p>
          <a:p>
            <a:pPr marL="457200" indent="-457200" algn="ctr">
              <a:buAutoNum type="arabicPeriod" startAt="3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Reality  TV shows</a:t>
            </a:r>
            <a:r>
              <a:rPr lang="en-GB" sz="2400" smtClean="0">
                <a:latin typeface="Calibri" pitchFamily="34" charset="0"/>
                <a:cs typeface="Calibri" pitchFamily="34" charset="0"/>
              </a:rPr>
              <a:t>/Adverts</a:t>
            </a:r>
          </a:p>
          <a:p>
            <a:pPr marL="457200" indent="-457200" algn="ctr">
              <a:buAutoNum type="arabicPeriod" startAt="3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Technology</a:t>
            </a:r>
          </a:p>
          <a:p>
            <a:pPr marL="457200" indent="-457200" algn="ctr">
              <a:buAutoNum type="arabicPeriod" startAt="3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Films and Literature</a:t>
            </a:r>
          </a:p>
          <a:p>
            <a:pPr algn="ctr">
              <a:buNone/>
            </a:pPr>
            <a:endParaRPr lang="en-GB" sz="2400" b="1" dirty="0" smtClean="0">
              <a:latin typeface="Comic Sans MS" pitchFamily="66" charset="0"/>
            </a:endParaRPr>
          </a:p>
          <a:p>
            <a:pPr>
              <a:buNone/>
            </a:pPr>
            <a:endParaRPr lang="en-GB" sz="2000" dirty="0"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952220"/>
            <a:ext cx="1700784" cy="25499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1711102" cy="2565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2133600"/>
            <a:ext cx="3234690" cy="2152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295400"/>
            <a:ext cx="1981200" cy="11321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4648200"/>
            <a:ext cx="1483563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22: WIR LESEN GERN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Can you recognise these reading categories on </a:t>
            </a:r>
            <a:r>
              <a:rPr lang="en-GB" sz="2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Amazon.de</a:t>
            </a: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?	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Liebesgeschichten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Abenteuerromane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Sachbücher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Biografien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Erinnerungen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Reiseführer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Ratgeber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Freizeit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Sprachbücher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Wörterbücher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Fachbücher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Romane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Erzählungen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Kurzgeschichten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Märchen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und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Sagen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Fremdsprachige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Bücher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267200"/>
            <a:ext cx="2009374" cy="2097786"/>
          </a:xfrm>
          <a:prstGeom prst="rect">
            <a:avLst/>
          </a:prstGeom>
        </p:spPr>
      </p:pic>
      <p:pic>
        <p:nvPicPr>
          <p:cNvPr id="5" name="Picture 4" descr="harry-potter-and-the-chamber-of-secrets-german-movie-poster-2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980728"/>
            <a:ext cx="2664296" cy="355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8839200" cy="6432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viele</a:t>
            </a:r>
            <a:r>
              <a:rPr lang="en-US" sz="2400" dirty="0" smtClean="0"/>
              <a:t> </a:t>
            </a:r>
            <a:r>
              <a:rPr lang="en-US" sz="2400" dirty="0" err="1" smtClean="0"/>
              <a:t>Titel</a:t>
            </a:r>
            <a:r>
              <a:rPr lang="en-US" sz="2400" dirty="0" smtClean="0"/>
              <a:t> </a:t>
            </a:r>
            <a:r>
              <a:rPr lang="en-US" sz="2400" dirty="0" err="1" smtClean="0"/>
              <a:t>kostenlose</a:t>
            </a:r>
            <a:r>
              <a:rPr lang="en-US" sz="2400" dirty="0" smtClean="0"/>
              <a:t> </a:t>
            </a:r>
            <a:r>
              <a:rPr lang="en-US" sz="2400" dirty="0" err="1" smtClean="0"/>
              <a:t>herunterladen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sehr</a:t>
            </a:r>
            <a:r>
              <a:rPr lang="en-US" sz="2400" dirty="0" smtClean="0"/>
              <a:t> </a:t>
            </a:r>
            <a:r>
              <a:rPr lang="en-US" sz="2400" dirty="0" err="1" smtClean="0"/>
              <a:t>leicht</a:t>
            </a:r>
            <a:r>
              <a:rPr lang="en-US" sz="2400" dirty="0" smtClean="0"/>
              <a:t>,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wiegen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200 Gramm.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 smtClean="0"/>
              <a:t> </a:t>
            </a:r>
            <a:r>
              <a:rPr lang="en-US" sz="2400" dirty="0" err="1" smtClean="0"/>
              <a:t>ihren</a:t>
            </a:r>
            <a:r>
              <a:rPr lang="en-US" sz="2400" dirty="0" smtClean="0"/>
              <a:t> </a:t>
            </a:r>
            <a:r>
              <a:rPr lang="en-US" sz="2400" dirty="0" err="1" smtClean="0"/>
              <a:t>eigenen</a:t>
            </a:r>
            <a:r>
              <a:rPr lang="en-US" sz="2400" dirty="0" smtClean="0"/>
              <a:t> </a:t>
            </a:r>
            <a:r>
              <a:rPr lang="en-US" sz="2400" dirty="0" err="1" smtClean="0"/>
              <a:t>Geruch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kaputt</a:t>
            </a:r>
            <a:r>
              <a:rPr lang="en-US" sz="2400" dirty="0" smtClean="0"/>
              <a:t> </a:t>
            </a:r>
            <a:r>
              <a:rPr lang="en-US" sz="2400" dirty="0" err="1" smtClean="0"/>
              <a:t>gehen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mehrere</a:t>
            </a:r>
            <a:r>
              <a:rPr lang="en-US" sz="2400" dirty="0" smtClean="0"/>
              <a:t> </a:t>
            </a:r>
            <a:r>
              <a:rPr lang="en-US" sz="2400" dirty="0" err="1" smtClean="0"/>
              <a:t>Titel</a:t>
            </a:r>
            <a:r>
              <a:rPr lang="en-US" sz="2400" dirty="0" smtClean="0"/>
              <a:t> </a:t>
            </a:r>
            <a:r>
              <a:rPr lang="en-US" sz="2400" dirty="0" err="1" smtClean="0"/>
              <a:t>speichern</a:t>
            </a:r>
            <a:r>
              <a:rPr lang="en-US" sz="2400" dirty="0" smtClean="0"/>
              <a:t>, die </a:t>
            </a:r>
            <a:r>
              <a:rPr lang="en-US" sz="2400" dirty="0" err="1" smtClean="0"/>
              <a:t>nacheinander</a:t>
            </a:r>
            <a:r>
              <a:rPr lang="en-US" sz="2400" dirty="0" smtClean="0"/>
              <a:t> </a:t>
            </a:r>
            <a:r>
              <a:rPr lang="en-US" sz="2400" dirty="0" err="1" smtClean="0"/>
              <a:t>gelesen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spart</a:t>
            </a:r>
            <a:r>
              <a:rPr lang="en-US" sz="2400" dirty="0" smtClean="0"/>
              <a:t> </a:t>
            </a:r>
            <a:r>
              <a:rPr lang="en-US" sz="2400" dirty="0" err="1" smtClean="0"/>
              <a:t>Papiertonen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die </a:t>
            </a:r>
            <a:r>
              <a:rPr lang="en-US" sz="2400" dirty="0" err="1" smtClean="0"/>
              <a:t>Bücher</a:t>
            </a:r>
            <a:r>
              <a:rPr lang="en-US" sz="2400" dirty="0" smtClean="0"/>
              <a:t> </a:t>
            </a:r>
            <a:r>
              <a:rPr lang="en-US" sz="2400" dirty="0" err="1" smtClean="0"/>
              <a:t>löschen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die </a:t>
            </a:r>
            <a:r>
              <a:rPr lang="en-US" sz="2400" dirty="0" err="1" smtClean="0"/>
              <a:t>Schrift</a:t>
            </a:r>
            <a:r>
              <a:rPr lang="en-US" sz="2400" dirty="0" smtClean="0"/>
              <a:t> </a:t>
            </a:r>
            <a:r>
              <a:rPr lang="en-US" sz="2400" dirty="0" err="1" smtClean="0"/>
              <a:t>vergrößern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Titel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herunterladen</a:t>
            </a:r>
            <a:r>
              <a:rPr lang="en-US" sz="24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Man muss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aufladen</a:t>
            </a:r>
            <a:r>
              <a:rPr lang="en-US" sz="2400" dirty="0" smtClean="0"/>
              <a:t>. </a:t>
            </a:r>
          </a:p>
          <a:p>
            <a:pPr algn="ctr">
              <a:buNone/>
            </a:pPr>
            <a:r>
              <a:rPr lang="fr-FR" sz="1600" b="1" u="sng" dirty="0" smtClean="0"/>
              <a:t> </a:t>
            </a:r>
            <a:endParaRPr lang="en-GB" sz="16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0"/>
            <a:ext cx="555071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AUFGAGE 23: BÜCHER GEGEN E-BÜCHER</a:t>
            </a:r>
          </a:p>
          <a:p>
            <a:pPr algn="ctr">
              <a:buNone/>
            </a:pPr>
            <a:r>
              <a:rPr lang="en-GB" sz="2000" b="1" u="sng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Decide if the statements support books or e-books</a:t>
            </a:r>
            <a:endParaRPr lang="fr-FR" sz="2000" b="1" u="sng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4724400"/>
            <a:ext cx="1242255" cy="1835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1900" y="381000"/>
            <a:ext cx="1562100" cy="156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88392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8000"/>
                </a:solidFill>
              </a:rPr>
              <a:t>AUFGABE 24 :  AAA DER WINTER IST DA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Hoffmann von Fallersleben(1798 to 1874) was a German poet. Match the vocabulary before reading the poem.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8610600" cy="615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der Herbst					a snow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schrecken 					b Christmas </a:t>
            </a:r>
            <a:r>
              <a:rPr lang="de-DE" sz="2400" dirty="0" err="1" smtClean="0"/>
              <a:t>tree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zudecken					c to </a:t>
            </a:r>
            <a:r>
              <a:rPr lang="de-DE" sz="2400" dirty="0" err="1" smtClean="0"/>
              <a:t>begin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der Schnee 				d </a:t>
            </a:r>
            <a:r>
              <a:rPr lang="de-DE" sz="2400" dirty="0" err="1" smtClean="0"/>
              <a:t>cold</a:t>
            </a:r>
            <a:r>
              <a:rPr lang="de-DE" sz="2400" dirty="0" smtClean="0"/>
              <a:t>	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anfangen					e to </a:t>
            </a:r>
            <a:r>
              <a:rPr lang="de-DE" sz="2400" dirty="0" err="1" smtClean="0"/>
              <a:t>freeze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die Kälte 					f </a:t>
            </a:r>
            <a:r>
              <a:rPr lang="de-DE" sz="2400" dirty="0" err="1" smtClean="0"/>
              <a:t>autumn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der Niklaus				g </a:t>
            </a:r>
            <a:r>
              <a:rPr lang="de-DE" sz="2400" dirty="0" err="1" smtClean="0"/>
              <a:t>ponds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der Tannenbaum  				i to cover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 die Teiche 				j </a:t>
            </a:r>
            <a:r>
              <a:rPr lang="de-DE" sz="2400" dirty="0" err="1" smtClean="0"/>
              <a:t>ice</a:t>
            </a:r>
            <a:endParaRPr lang="de-DE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400" dirty="0" smtClean="0"/>
              <a:t> frieren					k Saint Nicolas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96752"/>
            <a:ext cx="2572254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5638800" cy="350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A, a, a, </a:t>
            </a:r>
            <a:r>
              <a:rPr lang="en-US" sz="2200" dirty="0" err="1" smtClean="0"/>
              <a:t>der</a:t>
            </a:r>
            <a:r>
              <a:rPr lang="en-US" sz="2200" dirty="0" smtClean="0"/>
              <a:t> Winter </a:t>
            </a:r>
            <a:r>
              <a:rPr lang="en-US" sz="2200" dirty="0" err="1" smtClean="0"/>
              <a:t>der</a:t>
            </a:r>
            <a:r>
              <a:rPr lang="en-US" sz="2200" dirty="0" smtClean="0"/>
              <a:t> </a:t>
            </a:r>
            <a:r>
              <a:rPr lang="en-US" sz="2200" dirty="0" err="1" smtClean="0"/>
              <a:t>ist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A, a, a, </a:t>
            </a:r>
            <a:r>
              <a:rPr lang="en-US" sz="2200" dirty="0" err="1" smtClean="0"/>
              <a:t>der</a:t>
            </a:r>
            <a:r>
              <a:rPr lang="en-US" sz="2200" dirty="0" smtClean="0"/>
              <a:t> Winter </a:t>
            </a:r>
            <a:r>
              <a:rPr lang="en-US" sz="2200" dirty="0" err="1" smtClean="0"/>
              <a:t>der</a:t>
            </a:r>
            <a:r>
              <a:rPr lang="en-US" sz="2200" dirty="0" smtClean="0"/>
              <a:t> </a:t>
            </a:r>
            <a:r>
              <a:rPr lang="en-US" sz="2200" dirty="0" err="1" smtClean="0"/>
              <a:t>ist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Herbst</a:t>
            </a:r>
            <a:r>
              <a:rPr lang="en-US" sz="2200" dirty="0" smtClean="0"/>
              <a:t> und </a:t>
            </a:r>
            <a:r>
              <a:rPr lang="en-US" sz="2200" dirty="0" err="1" smtClean="0"/>
              <a:t>Sommer</a:t>
            </a:r>
            <a:r>
              <a:rPr lang="en-US" sz="2200" dirty="0" smtClean="0"/>
              <a:t> </a:t>
            </a:r>
            <a:r>
              <a:rPr lang="en-US" sz="2200" dirty="0" err="1" smtClean="0"/>
              <a:t>sind</a:t>
            </a:r>
            <a:r>
              <a:rPr lang="en-US" sz="2200" dirty="0" smtClean="0"/>
              <a:t> </a:t>
            </a:r>
            <a:r>
              <a:rPr lang="en-US" sz="2200" dirty="0" err="1" smtClean="0"/>
              <a:t>vergangen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Winter, </a:t>
            </a:r>
            <a:r>
              <a:rPr lang="en-US" sz="2200" dirty="0" err="1" smtClean="0"/>
              <a:t>der</a:t>
            </a:r>
            <a:r>
              <a:rPr lang="en-US" sz="2200" dirty="0" smtClean="0"/>
              <a:t> hat </a:t>
            </a:r>
            <a:r>
              <a:rPr lang="en-US" sz="2200" dirty="0" err="1" smtClean="0"/>
              <a:t>angefangen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A, a, a, </a:t>
            </a:r>
            <a:r>
              <a:rPr lang="en-US" sz="2200" dirty="0" err="1" smtClean="0"/>
              <a:t>der</a:t>
            </a:r>
            <a:r>
              <a:rPr lang="en-US" sz="2200" dirty="0" smtClean="0"/>
              <a:t> Winter </a:t>
            </a:r>
            <a:r>
              <a:rPr lang="en-US" sz="2200" dirty="0" err="1" smtClean="0"/>
              <a:t>der</a:t>
            </a:r>
            <a:r>
              <a:rPr lang="en-US" sz="2200" dirty="0" smtClean="0"/>
              <a:t> </a:t>
            </a:r>
            <a:r>
              <a:rPr lang="en-US" sz="2200" dirty="0" err="1" smtClean="0"/>
              <a:t>ist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E, </a:t>
            </a:r>
            <a:r>
              <a:rPr lang="en-US" sz="2200" dirty="0" err="1" smtClean="0"/>
              <a:t>e</a:t>
            </a:r>
            <a:r>
              <a:rPr lang="en-US" sz="2200" dirty="0" smtClean="0"/>
              <a:t>, </a:t>
            </a:r>
            <a:r>
              <a:rPr lang="en-US" sz="2200" dirty="0" err="1" smtClean="0"/>
              <a:t>e</a:t>
            </a:r>
            <a:r>
              <a:rPr lang="en-US" sz="2200" dirty="0" smtClean="0"/>
              <a:t>, nun </a:t>
            </a:r>
            <a:r>
              <a:rPr lang="en-US" sz="2200" dirty="0" err="1" smtClean="0"/>
              <a:t>gibt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Eis</a:t>
            </a:r>
            <a:r>
              <a:rPr lang="en-US" sz="2200" dirty="0" smtClean="0"/>
              <a:t> und </a:t>
            </a:r>
            <a:r>
              <a:rPr lang="en-US" sz="2200" dirty="0" err="1" smtClean="0"/>
              <a:t>Schnee</a:t>
            </a:r>
            <a:r>
              <a:rPr lang="en-US" sz="2200" dirty="0" smtClean="0"/>
              <a:t>.</a:t>
            </a:r>
          </a:p>
          <a:p>
            <a:r>
              <a:rPr lang="en-US" sz="2200" dirty="0" err="1" smtClean="0"/>
              <a:t>Blumen</a:t>
            </a:r>
            <a:r>
              <a:rPr lang="en-US" sz="2200" dirty="0" smtClean="0"/>
              <a:t> </a:t>
            </a:r>
            <a:r>
              <a:rPr lang="en-US" sz="2200" dirty="0" err="1" smtClean="0"/>
              <a:t>blüh'n</a:t>
            </a:r>
            <a:r>
              <a:rPr lang="en-US" sz="2200" dirty="0" smtClean="0"/>
              <a:t> an </a:t>
            </a:r>
            <a:r>
              <a:rPr lang="en-US" sz="2200" dirty="0" err="1" smtClean="0"/>
              <a:t>Fensterscheiben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Sind </a:t>
            </a:r>
            <a:r>
              <a:rPr lang="en-US" sz="2200" dirty="0" err="1" smtClean="0"/>
              <a:t>sonst</a:t>
            </a:r>
            <a:r>
              <a:rPr lang="en-US" sz="2200" dirty="0" smtClean="0"/>
              <a:t> </a:t>
            </a:r>
            <a:r>
              <a:rPr lang="en-US" sz="2200" dirty="0" err="1" smtClean="0"/>
              <a:t>nirgends</a:t>
            </a:r>
            <a:r>
              <a:rPr lang="en-US" sz="2200" dirty="0" smtClean="0"/>
              <a:t> </a:t>
            </a:r>
            <a:r>
              <a:rPr lang="en-US" sz="2200" dirty="0" err="1" smtClean="0"/>
              <a:t>aufzutreiben</a:t>
            </a:r>
            <a:r>
              <a:rPr lang="en-US" sz="2200" dirty="0" smtClean="0"/>
              <a:t>,</a:t>
            </a:r>
          </a:p>
          <a:p>
            <a:r>
              <a:rPr lang="en-US" sz="2200" dirty="0" smtClean="0"/>
              <a:t>E, </a:t>
            </a:r>
            <a:r>
              <a:rPr lang="en-US" sz="2200" dirty="0" err="1" smtClean="0"/>
              <a:t>e</a:t>
            </a:r>
            <a:r>
              <a:rPr lang="en-US" sz="2200" dirty="0" smtClean="0"/>
              <a:t>, </a:t>
            </a:r>
            <a:r>
              <a:rPr lang="en-US" sz="2200" dirty="0" err="1" smtClean="0"/>
              <a:t>e</a:t>
            </a:r>
            <a:r>
              <a:rPr lang="en-US" sz="2200" dirty="0" smtClean="0"/>
              <a:t>, nun </a:t>
            </a:r>
            <a:r>
              <a:rPr lang="en-US" sz="2200" dirty="0" err="1" smtClean="0"/>
              <a:t>gibt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Eis</a:t>
            </a:r>
            <a:r>
              <a:rPr lang="en-US" sz="2200" dirty="0" smtClean="0"/>
              <a:t> und </a:t>
            </a:r>
            <a:r>
              <a:rPr lang="en-US" sz="2200" dirty="0" err="1" smtClean="0"/>
              <a:t>Schnee</a:t>
            </a:r>
            <a:r>
              <a:rPr lang="en-US" sz="2400" dirty="0" smtClean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600" y="914400"/>
            <a:ext cx="5029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200" dirty="0" smtClean="0"/>
              <a:t>, 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 err="1" smtClean="0"/>
              <a:t>vergiss</a:t>
            </a:r>
            <a:r>
              <a:rPr lang="en-US" sz="2200" dirty="0" smtClean="0"/>
              <a:t> des </a:t>
            </a:r>
            <a:r>
              <a:rPr lang="en-US" sz="2200" dirty="0" err="1" smtClean="0"/>
              <a:t>Armen</a:t>
            </a:r>
            <a:r>
              <a:rPr lang="en-US" sz="2200" dirty="0" smtClean="0"/>
              <a:t> </a:t>
            </a:r>
            <a:r>
              <a:rPr lang="en-US" sz="2200" dirty="0" err="1" smtClean="0"/>
              <a:t>nie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Hat oft </a:t>
            </a:r>
            <a:r>
              <a:rPr lang="en-US" sz="2200" dirty="0" err="1" smtClean="0"/>
              <a:t>nichts</a:t>
            </a:r>
            <a:r>
              <a:rPr lang="en-US" sz="2200" dirty="0" smtClean="0"/>
              <a:t>, </a:t>
            </a:r>
            <a:r>
              <a:rPr lang="en-US" sz="2200" dirty="0" err="1" smtClean="0"/>
              <a:t>sich</a:t>
            </a:r>
            <a:r>
              <a:rPr lang="en-US" sz="2200" dirty="0" smtClean="0"/>
              <a:t> </a:t>
            </a:r>
            <a:r>
              <a:rPr lang="en-US" sz="2200" dirty="0" err="1" smtClean="0"/>
              <a:t>zuzudecken</a:t>
            </a:r>
            <a:r>
              <a:rPr lang="en-US" sz="2200" dirty="0" smtClean="0"/>
              <a:t>,</a:t>
            </a:r>
          </a:p>
          <a:p>
            <a:r>
              <a:rPr lang="en-US" sz="2200" dirty="0" err="1" smtClean="0"/>
              <a:t>Wenn</a:t>
            </a:r>
            <a:r>
              <a:rPr lang="en-US" sz="2200" dirty="0" smtClean="0"/>
              <a:t> nun Frost und </a:t>
            </a:r>
            <a:r>
              <a:rPr lang="en-US" sz="2200" dirty="0" err="1" smtClean="0"/>
              <a:t>Kält</a:t>
            </a:r>
            <a:r>
              <a:rPr lang="en-US" sz="2200" dirty="0" smtClean="0"/>
              <a:t>' </a:t>
            </a:r>
            <a:r>
              <a:rPr lang="en-US" sz="2200" dirty="0" err="1" smtClean="0"/>
              <a:t>ihn</a:t>
            </a:r>
            <a:r>
              <a:rPr lang="en-US" sz="2200" dirty="0" smtClean="0"/>
              <a:t> </a:t>
            </a:r>
            <a:r>
              <a:rPr lang="en-US" sz="2200" dirty="0" err="1" smtClean="0"/>
              <a:t>schrecken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I, 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 err="1" smtClean="0"/>
              <a:t>i</a:t>
            </a:r>
            <a:r>
              <a:rPr lang="en-US" sz="2200" dirty="0" smtClean="0"/>
              <a:t>, </a:t>
            </a:r>
            <a:r>
              <a:rPr lang="en-US" sz="2200" dirty="0" err="1" smtClean="0"/>
              <a:t>vergiss</a:t>
            </a:r>
            <a:r>
              <a:rPr lang="en-US" sz="2200" dirty="0" smtClean="0"/>
              <a:t> des </a:t>
            </a:r>
            <a:r>
              <a:rPr lang="en-US" sz="2200" dirty="0" err="1" smtClean="0"/>
              <a:t>Armen</a:t>
            </a:r>
            <a:r>
              <a:rPr lang="en-US" sz="2200" dirty="0" smtClean="0"/>
              <a:t> </a:t>
            </a:r>
            <a:r>
              <a:rPr lang="en-US" sz="2200" dirty="0" err="1" smtClean="0"/>
              <a:t>nie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O, </a:t>
            </a:r>
            <a:r>
              <a:rPr lang="en-US" sz="2200" dirty="0" err="1" smtClean="0"/>
              <a:t>o</a:t>
            </a:r>
            <a:r>
              <a:rPr lang="en-US" sz="2200" dirty="0" smtClean="0"/>
              <a:t>, </a:t>
            </a:r>
            <a:r>
              <a:rPr lang="en-US" sz="2200" dirty="0" err="1" smtClean="0"/>
              <a:t>o</a:t>
            </a:r>
            <a:r>
              <a:rPr lang="en-US" sz="2200" dirty="0" smtClean="0"/>
              <a:t>, </a:t>
            </a:r>
            <a:r>
              <a:rPr lang="en-US" sz="2200" dirty="0" err="1" smtClean="0"/>
              <a:t>wie</a:t>
            </a:r>
            <a:r>
              <a:rPr lang="en-US" sz="2200" dirty="0" smtClean="0"/>
              <a:t> </a:t>
            </a:r>
            <a:r>
              <a:rPr lang="en-US" sz="2200" dirty="0" err="1" smtClean="0"/>
              <a:t>sind</a:t>
            </a:r>
            <a:r>
              <a:rPr lang="en-US" sz="2200" dirty="0" smtClean="0"/>
              <a:t> </a:t>
            </a:r>
            <a:r>
              <a:rPr lang="en-US" sz="2200" dirty="0" err="1" smtClean="0"/>
              <a:t>wir</a:t>
            </a:r>
            <a:r>
              <a:rPr lang="en-US" sz="2200" dirty="0" smtClean="0"/>
              <a:t> </a:t>
            </a:r>
            <a:r>
              <a:rPr lang="en-US" sz="2200" dirty="0" err="1" smtClean="0"/>
              <a:t>alle</a:t>
            </a:r>
            <a:r>
              <a:rPr lang="en-US" sz="2200" dirty="0" smtClean="0"/>
              <a:t> </a:t>
            </a:r>
            <a:r>
              <a:rPr lang="en-US" sz="2200" dirty="0" err="1" smtClean="0"/>
              <a:t>froh</a:t>
            </a:r>
            <a:endParaRPr lang="en-US" sz="2200" dirty="0" smtClean="0"/>
          </a:p>
          <a:p>
            <a:r>
              <a:rPr lang="en-US" sz="2200" dirty="0" err="1" smtClean="0"/>
              <a:t>wenn</a:t>
            </a:r>
            <a:r>
              <a:rPr lang="en-US" sz="2200" dirty="0" smtClean="0"/>
              <a:t> </a:t>
            </a:r>
            <a:r>
              <a:rPr lang="en-US" sz="2200" dirty="0" err="1" smtClean="0"/>
              <a:t>der</a:t>
            </a:r>
            <a:r>
              <a:rPr lang="en-US" sz="2200" dirty="0" smtClean="0"/>
              <a:t> </a:t>
            </a:r>
            <a:r>
              <a:rPr lang="en-US" sz="2200" dirty="0" err="1" smtClean="0"/>
              <a:t>Niklaus</a:t>
            </a:r>
            <a:r>
              <a:rPr lang="en-US" sz="2200" dirty="0" smtClean="0"/>
              <a:t> </a:t>
            </a:r>
            <a:r>
              <a:rPr lang="en-US" sz="2200" dirty="0" err="1" smtClean="0"/>
              <a:t>wird</a:t>
            </a:r>
            <a:r>
              <a:rPr lang="en-US" sz="2200" dirty="0" smtClean="0"/>
              <a:t> was </a:t>
            </a:r>
            <a:r>
              <a:rPr lang="en-US" sz="2200" dirty="0" err="1" smtClean="0"/>
              <a:t>bringen</a:t>
            </a:r>
            <a:endParaRPr lang="en-US" sz="2200" dirty="0" smtClean="0"/>
          </a:p>
          <a:p>
            <a:r>
              <a:rPr lang="en-US" sz="2200" dirty="0" smtClean="0"/>
              <a:t>und </a:t>
            </a:r>
            <a:r>
              <a:rPr lang="en-US" sz="2200" dirty="0" err="1" smtClean="0"/>
              <a:t>vom</a:t>
            </a:r>
            <a:r>
              <a:rPr lang="en-US" sz="2200" dirty="0" smtClean="0"/>
              <a:t> </a:t>
            </a:r>
            <a:r>
              <a:rPr lang="en-US" sz="2200" dirty="0" err="1" smtClean="0"/>
              <a:t>Tannenbaum</a:t>
            </a:r>
            <a:r>
              <a:rPr lang="en-US" sz="2200" dirty="0" smtClean="0"/>
              <a:t> </a:t>
            </a:r>
            <a:r>
              <a:rPr lang="en-US" sz="2200" dirty="0" err="1" smtClean="0"/>
              <a:t>wir</a:t>
            </a:r>
            <a:r>
              <a:rPr lang="en-US" sz="2200" dirty="0" smtClean="0"/>
              <a:t> </a:t>
            </a:r>
            <a:r>
              <a:rPr lang="en-US" sz="2200" dirty="0" err="1" smtClean="0"/>
              <a:t>singen</a:t>
            </a:r>
            <a:endParaRPr lang="en-US" sz="2200" dirty="0" smtClean="0"/>
          </a:p>
          <a:p>
            <a:r>
              <a:rPr lang="en-US" sz="2200" dirty="0" smtClean="0"/>
              <a:t>O, </a:t>
            </a:r>
            <a:r>
              <a:rPr lang="en-US" sz="2200" dirty="0" err="1" smtClean="0"/>
              <a:t>o</a:t>
            </a:r>
            <a:r>
              <a:rPr lang="en-US" sz="2200" dirty="0" smtClean="0"/>
              <a:t>, </a:t>
            </a:r>
            <a:r>
              <a:rPr lang="en-US" sz="2200" dirty="0" err="1" smtClean="0"/>
              <a:t>o</a:t>
            </a:r>
            <a:r>
              <a:rPr lang="en-US" sz="2200" dirty="0" smtClean="0"/>
              <a:t>, </a:t>
            </a:r>
            <a:r>
              <a:rPr lang="en-US" sz="2200" dirty="0" err="1" smtClean="0"/>
              <a:t>wie</a:t>
            </a:r>
            <a:r>
              <a:rPr lang="en-US" sz="2200" dirty="0" smtClean="0"/>
              <a:t> </a:t>
            </a:r>
            <a:r>
              <a:rPr lang="en-US" sz="2200" dirty="0" err="1" smtClean="0"/>
              <a:t>sind</a:t>
            </a:r>
            <a:r>
              <a:rPr lang="en-US" sz="2200" dirty="0" smtClean="0"/>
              <a:t> </a:t>
            </a:r>
            <a:r>
              <a:rPr lang="en-US" sz="2200" dirty="0" err="1" smtClean="0"/>
              <a:t>wir</a:t>
            </a:r>
            <a:r>
              <a:rPr lang="en-US" sz="2200" dirty="0" smtClean="0"/>
              <a:t> Kinder </a:t>
            </a:r>
            <a:r>
              <a:rPr lang="en-US" sz="2200" dirty="0" err="1" smtClean="0"/>
              <a:t>froh</a:t>
            </a:r>
            <a:r>
              <a:rPr lang="en-US" sz="2200" dirty="0" smtClean="0"/>
              <a:t>.   </a:t>
            </a:r>
          </a:p>
          <a:p>
            <a:r>
              <a:rPr lang="en-US" sz="2200" dirty="0" smtClean="0"/>
              <a:t>U, </a:t>
            </a:r>
            <a:r>
              <a:rPr lang="en-US" sz="2200" dirty="0" err="1" smtClean="0"/>
              <a:t>u</a:t>
            </a:r>
            <a:r>
              <a:rPr lang="en-US" sz="2200" dirty="0" smtClean="0"/>
              <a:t>, </a:t>
            </a:r>
            <a:r>
              <a:rPr lang="en-US" sz="2200" dirty="0" err="1" smtClean="0"/>
              <a:t>u</a:t>
            </a:r>
            <a:r>
              <a:rPr lang="en-US" sz="2200" dirty="0" smtClean="0"/>
              <a:t>, die </a:t>
            </a:r>
            <a:r>
              <a:rPr lang="en-US" sz="2200" dirty="0" err="1" smtClean="0"/>
              <a:t>Teiche</a:t>
            </a:r>
            <a:r>
              <a:rPr lang="en-US" sz="2200" dirty="0" smtClean="0"/>
              <a:t> </a:t>
            </a:r>
            <a:r>
              <a:rPr lang="en-US" sz="2200" dirty="0" err="1" smtClean="0"/>
              <a:t>frieren</a:t>
            </a:r>
            <a:r>
              <a:rPr lang="en-US" sz="2200" dirty="0" smtClean="0"/>
              <a:t> </a:t>
            </a:r>
            <a:r>
              <a:rPr lang="en-US" sz="2200" dirty="0" err="1" smtClean="0"/>
              <a:t>zu</a:t>
            </a:r>
            <a:endParaRPr lang="en-US" sz="2200" dirty="0" smtClean="0"/>
          </a:p>
          <a:p>
            <a:r>
              <a:rPr lang="en-US" sz="2200" dirty="0" err="1" smtClean="0"/>
              <a:t>hei</a:t>
            </a:r>
            <a:r>
              <a:rPr lang="en-US" sz="2200" dirty="0" smtClean="0"/>
              <a:t>, nun </a:t>
            </a:r>
            <a:r>
              <a:rPr lang="en-US" sz="2200" dirty="0" err="1" smtClean="0"/>
              <a:t>geht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wie</a:t>
            </a:r>
            <a:r>
              <a:rPr lang="en-US" sz="2200" dirty="0" smtClean="0"/>
              <a:t> </a:t>
            </a:r>
            <a:r>
              <a:rPr lang="en-US" sz="2200" dirty="0" err="1" smtClean="0"/>
              <a:t>der</a:t>
            </a:r>
            <a:r>
              <a:rPr lang="en-US" sz="2200" dirty="0" smtClean="0"/>
              <a:t> Wind</a:t>
            </a:r>
          </a:p>
          <a:p>
            <a:r>
              <a:rPr lang="en-US" sz="2200" dirty="0" err="1" smtClean="0"/>
              <a:t>übers</a:t>
            </a:r>
            <a:r>
              <a:rPr lang="en-US" sz="2200" dirty="0" smtClean="0"/>
              <a:t> </a:t>
            </a:r>
            <a:r>
              <a:rPr lang="en-US" sz="2200" dirty="0" err="1" smtClean="0"/>
              <a:t>blanke</a:t>
            </a:r>
            <a:r>
              <a:rPr lang="en-US" sz="2200" dirty="0" smtClean="0"/>
              <a:t> </a:t>
            </a:r>
            <a:r>
              <a:rPr lang="en-US" sz="2200" dirty="0" err="1" smtClean="0"/>
              <a:t>Eis</a:t>
            </a:r>
            <a:r>
              <a:rPr lang="en-US" sz="2200" dirty="0" smtClean="0"/>
              <a:t> </a:t>
            </a:r>
            <a:r>
              <a:rPr lang="en-US" sz="2200" dirty="0" err="1" smtClean="0"/>
              <a:t>geschwind</a:t>
            </a:r>
            <a:endParaRPr lang="en-US" sz="2200" dirty="0" smtClean="0"/>
          </a:p>
          <a:p>
            <a:r>
              <a:rPr lang="en-US" sz="2200" dirty="0" smtClean="0"/>
              <a:t>U, </a:t>
            </a:r>
            <a:r>
              <a:rPr lang="en-US" sz="2200" dirty="0" err="1" smtClean="0"/>
              <a:t>u</a:t>
            </a:r>
            <a:r>
              <a:rPr lang="en-US" sz="2200" dirty="0" smtClean="0"/>
              <a:t>, </a:t>
            </a:r>
            <a:r>
              <a:rPr lang="en-US" sz="2200" dirty="0" err="1" smtClean="0"/>
              <a:t>u</a:t>
            </a:r>
            <a:r>
              <a:rPr lang="en-US" sz="2200" dirty="0" smtClean="0"/>
              <a:t>, die </a:t>
            </a:r>
            <a:r>
              <a:rPr lang="en-US" sz="2200" dirty="0" err="1" smtClean="0"/>
              <a:t>Teiche</a:t>
            </a:r>
            <a:r>
              <a:rPr lang="en-US" sz="2200" dirty="0" smtClean="0"/>
              <a:t> </a:t>
            </a:r>
            <a:r>
              <a:rPr lang="en-US" sz="2200" dirty="0" err="1" smtClean="0"/>
              <a:t>frieren</a:t>
            </a:r>
            <a:r>
              <a:rPr lang="en-US" sz="2200" dirty="0" smtClean="0"/>
              <a:t> </a:t>
            </a:r>
            <a:r>
              <a:rPr lang="en-US" sz="2200" dirty="0" err="1" smtClean="0"/>
              <a:t>zu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0" y="4495800"/>
            <a:ext cx="6477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Candara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>
                <a:latin typeface="Candara" pitchFamily="34" charset="0"/>
              </a:rPr>
              <a:t>Winter has just begun.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>
                <a:latin typeface="Candara" pitchFamily="34" charset="0"/>
              </a:rPr>
              <a:t>It is warm outside.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>
                <a:latin typeface="Candara" pitchFamily="34" charset="0"/>
              </a:rPr>
              <a:t>The poem tells  us not to forget the poor.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>
                <a:latin typeface="Candara" pitchFamily="34" charset="0"/>
              </a:rPr>
              <a:t>Children are unhappy at winter time.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2400" dirty="0" smtClean="0">
                <a:latin typeface="Candara" pitchFamily="34" charset="0"/>
              </a:rPr>
              <a:t>The poem mentions ice-skating.</a:t>
            </a:r>
            <a:endParaRPr lang="en-GB" sz="2400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8000"/>
                </a:solidFill>
              </a:rPr>
              <a:t>AUFGABE 25:  DAS GEDICHT</a:t>
            </a:r>
          </a:p>
          <a:p>
            <a:pPr algn="ctr"/>
            <a:r>
              <a:rPr lang="en-US" sz="2000" dirty="0" smtClean="0">
                <a:solidFill>
                  <a:srgbClr val="008000"/>
                </a:solidFill>
              </a:rPr>
              <a:t>Read the poem and decide if the statements are true or false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7200" y="5105400"/>
            <a:ext cx="23368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14400"/>
            <a:ext cx="83820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Winterabend</a:t>
            </a:r>
            <a:r>
              <a:rPr lang="en-US" sz="2400" dirty="0" smtClean="0"/>
              <a:t>, das </a:t>
            </a:r>
            <a:r>
              <a:rPr lang="en-US" sz="2400" dirty="0" err="1" smtClean="0"/>
              <a:t>ist</a:t>
            </a:r>
            <a:r>
              <a:rPr lang="en-US" sz="2400" dirty="0" smtClean="0"/>
              <a:t> die </a:t>
            </a:r>
            <a:r>
              <a:rPr lang="en-US" sz="2400" dirty="0" err="1" smtClean="0"/>
              <a:t>Zeit</a:t>
            </a:r>
            <a:endParaRPr lang="en-US" sz="2400" dirty="0" smtClean="0"/>
          </a:p>
          <a:p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Arbeit</a:t>
            </a:r>
            <a:r>
              <a:rPr lang="en-US" sz="2400" dirty="0" smtClean="0"/>
              <a:t> und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Fröhlichkeit</a:t>
            </a:r>
            <a:r>
              <a:rPr lang="en-US" sz="2400" dirty="0" smtClean="0"/>
              <a:t>.   </a:t>
            </a:r>
          </a:p>
          <a:p>
            <a:r>
              <a:rPr lang="en-US" sz="2400" dirty="0" err="1" smtClean="0"/>
              <a:t>Wenn</a:t>
            </a:r>
            <a:r>
              <a:rPr lang="en-US" sz="2400" dirty="0" smtClean="0"/>
              <a:t> die </a:t>
            </a:r>
            <a:r>
              <a:rPr lang="en-US" sz="2400" dirty="0" err="1" smtClean="0"/>
              <a:t>andern</a:t>
            </a:r>
            <a:r>
              <a:rPr lang="en-US" sz="2400" dirty="0" smtClean="0"/>
              <a:t> </a:t>
            </a:r>
            <a:r>
              <a:rPr lang="en-US" sz="2400" dirty="0" err="1" smtClean="0"/>
              <a:t>nähen</a:t>
            </a:r>
            <a:r>
              <a:rPr lang="en-US" sz="2400" dirty="0" smtClean="0"/>
              <a:t>,  stricken und </a:t>
            </a:r>
            <a:r>
              <a:rPr lang="en-US" sz="2400" dirty="0" err="1" smtClean="0"/>
              <a:t>spinnen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dann</a:t>
            </a:r>
            <a:r>
              <a:rPr lang="en-US" sz="2400" dirty="0" smtClean="0"/>
              <a:t> </a:t>
            </a:r>
            <a:r>
              <a:rPr lang="en-US" sz="2400" dirty="0" err="1" smtClean="0"/>
              <a:t>müssen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Kinder </a:t>
            </a:r>
            <a:r>
              <a:rPr lang="en-US" sz="2400" dirty="0" err="1" smtClean="0"/>
              <a:t>auch</a:t>
            </a:r>
            <a:r>
              <a:rPr lang="en-US" sz="2400" dirty="0" smtClean="0"/>
              <a:t> was </a:t>
            </a:r>
            <a:r>
              <a:rPr lang="en-US" sz="2400" dirty="0" err="1" smtClean="0"/>
              <a:t>beginnen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dürfen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müßig</a:t>
            </a:r>
            <a:r>
              <a:rPr lang="en-US" sz="2400" dirty="0" smtClean="0"/>
              <a:t> </a:t>
            </a:r>
            <a:r>
              <a:rPr lang="en-US" sz="2400" dirty="0" err="1" smtClean="0"/>
              <a:t>sitzen</a:t>
            </a:r>
            <a:r>
              <a:rPr lang="en-US" sz="2400" dirty="0" smtClean="0"/>
              <a:t> und </a:t>
            </a:r>
            <a:r>
              <a:rPr lang="en-US" sz="2400" dirty="0" err="1" smtClean="0"/>
              <a:t>ruhn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haben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unser</a:t>
            </a:r>
            <a:r>
              <a:rPr lang="en-US" sz="2400" dirty="0" smtClean="0"/>
              <a:t> </a:t>
            </a:r>
            <a:r>
              <a:rPr lang="en-US" sz="2400" dirty="0" err="1" smtClean="0"/>
              <a:t>Teil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tun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müssen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morgen</a:t>
            </a:r>
            <a:r>
              <a:rPr lang="en-US" sz="2400" dirty="0" smtClean="0"/>
              <a:t> </a:t>
            </a:r>
            <a:r>
              <a:rPr lang="en-US" sz="2400" dirty="0" err="1" smtClean="0"/>
              <a:t>uns</a:t>
            </a:r>
            <a:r>
              <a:rPr lang="en-US" sz="2400" dirty="0" smtClean="0"/>
              <a:t> </a:t>
            </a:r>
            <a:r>
              <a:rPr lang="en-US" sz="2400" dirty="0" err="1" smtClean="0"/>
              <a:t>vorbereiten</a:t>
            </a:r>
            <a:endParaRPr lang="en-US" sz="2400" dirty="0" smtClean="0"/>
          </a:p>
          <a:p>
            <a:r>
              <a:rPr lang="en-US" sz="2400" dirty="0" smtClean="0"/>
              <a:t>und </a:t>
            </a:r>
            <a:r>
              <a:rPr lang="en-US" sz="2400" dirty="0" err="1" smtClean="0"/>
              <a:t>vollenden</a:t>
            </a:r>
            <a:r>
              <a:rPr lang="en-US" sz="2400" dirty="0" smtClean="0"/>
              <a:t> </a:t>
            </a:r>
            <a:r>
              <a:rPr lang="en-US" sz="2400" dirty="0" err="1" smtClean="0"/>
              <a:t>unsere</a:t>
            </a:r>
            <a:r>
              <a:rPr lang="en-US" sz="2400" dirty="0" smtClean="0"/>
              <a:t> </a:t>
            </a:r>
            <a:r>
              <a:rPr lang="en-US" sz="2400" dirty="0" err="1" smtClean="0"/>
              <a:t>Schularbeiten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Und </a:t>
            </a:r>
            <a:r>
              <a:rPr lang="en-US" sz="2400" dirty="0" err="1" smtClean="0"/>
              <a:t>sind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fertig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Lesen</a:t>
            </a:r>
            <a:r>
              <a:rPr lang="en-US" sz="2400" dirty="0" smtClean="0"/>
              <a:t> und </a:t>
            </a:r>
            <a:r>
              <a:rPr lang="en-US" sz="2400" dirty="0" err="1" smtClean="0"/>
              <a:t>Schreiben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dann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unsere</a:t>
            </a:r>
            <a:r>
              <a:rPr lang="en-US" sz="2400" dirty="0" smtClean="0"/>
              <a:t> </a:t>
            </a:r>
            <a:r>
              <a:rPr lang="en-US" sz="2400" dirty="0" err="1" smtClean="0"/>
              <a:t>Kurzweil</a:t>
            </a:r>
            <a:r>
              <a:rPr lang="en-US" sz="2400" dirty="0" smtClean="0"/>
              <a:t> </a:t>
            </a:r>
            <a:r>
              <a:rPr lang="en-US" sz="2400" dirty="0" err="1" smtClean="0"/>
              <a:t>treiben</a:t>
            </a:r>
            <a:r>
              <a:rPr lang="en-US" sz="2400" dirty="0" smtClean="0"/>
              <a:t>...</a:t>
            </a:r>
          </a:p>
          <a:p>
            <a:r>
              <a:rPr lang="en-US" sz="2400" dirty="0" smtClean="0"/>
              <a:t>Und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Abend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noch</a:t>
            </a:r>
            <a:r>
              <a:rPr lang="en-US" sz="2400" dirty="0" smtClean="0"/>
              <a:t> so </a:t>
            </a:r>
            <a:r>
              <a:rPr lang="en-US" sz="2400" dirty="0" err="1" smtClean="0"/>
              <a:t>lang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kürzen</a:t>
            </a:r>
            <a:r>
              <a:rPr lang="en-US" sz="2400" dirty="0" smtClean="0"/>
              <a:t> </a:t>
            </a:r>
            <a:r>
              <a:rPr lang="en-US" sz="2400" dirty="0" err="1" smtClean="0"/>
              <a:t>ihn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Spiel und </a:t>
            </a:r>
            <a:r>
              <a:rPr lang="en-US" sz="2400" dirty="0" err="1" smtClean="0"/>
              <a:t>Gesang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Und </a:t>
            </a:r>
            <a:r>
              <a:rPr lang="en-US" sz="2400" dirty="0" err="1" smtClean="0"/>
              <a:t>wer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hübsches</a:t>
            </a:r>
            <a:r>
              <a:rPr lang="en-US" sz="2400" dirty="0" smtClean="0"/>
              <a:t> </a:t>
            </a:r>
            <a:r>
              <a:rPr lang="en-US" sz="2400" dirty="0" err="1" smtClean="0"/>
              <a:t>Rätsel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, </a:t>
            </a:r>
          </a:p>
          <a:p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sagts</a:t>
            </a:r>
            <a:r>
              <a:rPr lang="en-US" sz="2400" dirty="0" smtClean="0"/>
              <a:t>,  und </a:t>
            </a:r>
            <a:r>
              <a:rPr lang="en-US" sz="2400" dirty="0" err="1" smtClean="0"/>
              <a:t>wir</a:t>
            </a:r>
            <a:r>
              <a:rPr lang="en-US" sz="2400" dirty="0" smtClean="0"/>
              <a:t> </a:t>
            </a:r>
            <a:r>
              <a:rPr lang="en-US" sz="2400" dirty="0" err="1" smtClean="0"/>
              <a:t>fangen</a:t>
            </a:r>
            <a:r>
              <a:rPr lang="en-US" sz="2400" dirty="0" smtClean="0"/>
              <a:t> </a:t>
            </a:r>
            <a:r>
              <a:rPr lang="en-US" sz="2400" dirty="0" err="1" smtClean="0"/>
              <a:t>zu</a:t>
            </a:r>
            <a:r>
              <a:rPr lang="en-US" sz="2400" dirty="0" smtClean="0"/>
              <a:t> </a:t>
            </a:r>
            <a:r>
              <a:rPr lang="en-US" sz="2400" dirty="0" err="1" smtClean="0"/>
              <a:t>raten</a:t>
            </a:r>
            <a:r>
              <a:rPr lang="en-US" sz="2400" dirty="0" smtClean="0"/>
              <a:t> an.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80511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008000"/>
                </a:solidFill>
              </a:rPr>
              <a:t>AUFGABE 26:  DER WINTERABEND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Read the poem below by the same author. How much can you understand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295400"/>
            <a:ext cx="3200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88392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Ende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1960er </a:t>
            </a:r>
            <a:r>
              <a:rPr lang="en-US" sz="2400" dirty="0" err="1" smtClean="0"/>
              <a:t>Jahre</a:t>
            </a:r>
            <a:r>
              <a:rPr lang="en-US" sz="2400" dirty="0" smtClean="0"/>
              <a:t> </a:t>
            </a:r>
            <a:r>
              <a:rPr lang="en-US" sz="2400" dirty="0" err="1" smtClean="0"/>
              <a:t>kommt</a:t>
            </a:r>
            <a:r>
              <a:rPr lang="en-US" sz="2400" dirty="0" smtClean="0"/>
              <a:t> </a:t>
            </a:r>
            <a:r>
              <a:rPr lang="en-US" sz="2400" dirty="0" err="1" smtClean="0"/>
              <a:t>Hüseyin</a:t>
            </a:r>
            <a:r>
              <a:rPr lang="en-US" sz="2400" dirty="0" smtClean="0"/>
              <a:t> </a:t>
            </a:r>
            <a:r>
              <a:rPr lang="en-US" sz="2400" dirty="0" err="1" smtClean="0"/>
              <a:t>Yilmaz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1.000.001 </a:t>
            </a:r>
            <a:r>
              <a:rPr lang="en-US" sz="2400" dirty="0" err="1" smtClean="0"/>
              <a:t>Gastarbeiter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Deutschland. </a:t>
            </a:r>
            <a:r>
              <a:rPr lang="en-US" sz="2400" dirty="0" err="1" smtClean="0"/>
              <a:t>Er</a:t>
            </a:r>
            <a:r>
              <a:rPr lang="en-US" sz="2400" dirty="0" smtClean="0"/>
              <a:t> will seiner </a:t>
            </a:r>
            <a:r>
              <a:rPr lang="en-US" sz="2400" dirty="0" err="1" smtClean="0"/>
              <a:t>Familie</a:t>
            </a:r>
            <a:r>
              <a:rPr lang="en-US" sz="2400" dirty="0" smtClean="0"/>
              <a:t>, die in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Türkei</a:t>
            </a:r>
            <a:r>
              <a:rPr lang="en-US" sz="2400" dirty="0" smtClean="0"/>
              <a:t> auf </a:t>
            </a:r>
            <a:r>
              <a:rPr lang="en-US" sz="2400" dirty="0" err="1" smtClean="0"/>
              <a:t>ihn</a:t>
            </a:r>
            <a:r>
              <a:rPr lang="en-US" sz="2400" dirty="0" smtClean="0"/>
              <a:t> </a:t>
            </a:r>
            <a:r>
              <a:rPr lang="en-US" sz="2400" dirty="0" err="1" smtClean="0"/>
              <a:t>wartet</a:t>
            </a:r>
            <a:r>
              <a:rPr lang="en-US" sz="2400" dirty="0" smtClean="0"/>
              <a:t>,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besseres</a:t>
            </a:r>
            <a:r>
              <a:rPr lang="en-US" sz="2400" dirty="0" smtClean="0"/>
              <a:t> </a:t>
            </a:r>
            <a:r>
              <a:rPr lang="en-US" sz="2400" dirty="0" err="1" smtClean="0"/>
              <a:t>Leben</a:t>
            </a:r>
            <a:r>
              <a:rPr lang="en-US" sz="2400" dirty="0" smtClean="0"/>
              <a:t> </a:t>
            </a:r>
            <a:r>
              <a:rPr lang="en-US" sz="2400" dirty="0" err="1" smtClean="0"/>
              <a:t>ermöglichen</a:t>
            </a:r>
            <a:r>
              <a:rPr lang="en-US" sz="2400" dirty="0" smtClean="0"/>
              <a:t>.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entschließt</a:t>
            </a:r>
            <a:r>
              <a:rPr lang="en-US" sz="2400" dirty="0" smtClean="0"/>
              <a:t> </a:t>
            </a:r>
            <a:r>
              <a:rPr lang="en-US" sz="2400" dirty="0" err="1" smtClean="0"/>
              <a:t>sich</a:t>
            </a:r>
            <a:r>
              <a:rPr lang="en-US" sz="2400" dirty="0" smtClean="0"/>
              <a:t>, seine Frau </a:t>
            </a:r>
            <a:r>
              <a:rPr lang="en-US" sz="2400" dirty="0" err="1" smtClean="0"/>
              <a:t>Fatma</a:t>
            </a:r>
            <a:r>
              <a:rPr lang="en-US" sz="2400" dirty="0" smtClean="0"/>
              <a:t> und seine Kinder </a:t>
            </a:r>
            <a:r>
              <a:rPr lang="en-US" sz="2400" dirty="0" err="1" smtClean="0"/>
              <a:t>Veli</a:t>
            </a:r>
            <a:r>
              <a:rPr lang="en-US" sz="2400" dirty="0" smtClean="0"/>
              <a:t>, </a:t>
            </a:r>
            <a:r>
              <a:rPr lang="en-US" sz="2400" dirty="0" err="1" smtClean="0"/>
              <a:t>Muhamed</a:t>
            </a:r>
            <a:r>
              <a:rPr lang="en-US" sz="2400" dirty="0" smtClean="0"/>
              <a:t> und </a:t>
            </a:r>
            <a:r>
              <a:rPr lang="en-US" sz="2400" dirty="0" err="1" smtClean="0"/>
              <a:t>Leyla</a:t>
            </a:r>
            <a:r>
              <a:rPr lang="en-US" sz="2400" dirty="0" smtClean="0"/>
              <a:t> </a:t>
            </a:r>
            <a:r>
              <a:rPr lang="en-US" sz="2400" dirty="0" err="1" smtClean="0"/>
              <a:t>nachzuholen</a:t>
            </a:r>
            <a:r>
              <a:rPr lang="en-US" sz="2400" dirty="0" smtClean="0"/>
              <a:t>. Am </a:t>
            </a:r>
            <a:r>
              <a:rPr lang="en-US" sz="2400" dirty="0" err="1" smtClean="0"/>
              <a:t>Anfang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die </a:t>
            </a:r>
            <a:r>
              <a:rPr lang="en-US" sz="2400" dirty="0" err="1" smtClean="0"/>
              <a:t>Familie</a:t>
            </a:r>
            <a:r>
              <a:rPr lang="en-US" sz="2400" dirty="0" smtClean="0"/>
              <a:t> </a:t>
            </a:r>
            <a:r>
              <a:rPr lang="en-US" sz="2400" dirty="0" err="1" smtClean="0"/>
              <a:t>Yilmaz</a:t>
            </a:r>
            <a:r>
              <a:rPr lang="en-US" sz="2400" dirty="0" smtClean="0"/>
              <a:t> </a:t>
            </a:r>
            <a:r>
              <a:rPr lang="en-US" sz="2400" dirty="0" err="1" smtClean="0"/>
              <a:t>schwer</a:t>
            </a:r>
            <a:r>
              <a:rPr lang="en-US" sz="2400" dirty="0" smtClean="0"/>
              <a:t>.: </a:t>
            </a:r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fremde</a:t>
            </a:r>
            <a:r>
              <a:rPr lang="en-US" sz="2400" dirty="0" smtClean="0"/>
              <a:t> </a:t>
            </a:r>
            <a:r>
              <a:rPr lang="en-US" sz="2400" dirty="0" err="1" smtClean="0"/>
              <a:t>Kultur</a:t>
            </a:r>
            <a:r>
              <a:rPr lang="en-US" sz="2400" dirty="0" smtClean="0"/>
              <a:t>, </a:t>
            </a:r>
            <a:r>
              <a:rPr lang="en-US" sz="2400" dirty="0" err="1" smtClean="0"/>
              <a:t>ungewohntes</a:t>
            </a:r>
            <a:r>
              <a:rPr lang="en-US" sz="2400" dirty="0" smtClean="0"/>
              <a:t> Essen, </a:t>
            </a:r>
            <a:r>
              <a:rPr lang="en-US" sz="2400" dirty="0" err="1" smtClean="0"/>
              <a:t>eine</a:t>
            </a:r>
            <a:r>
              <a:rPr lang="en-US" sz="2400" dirty="0" smtClean="0"/>
              <a:t> Religion, die </a:t>
            </a:r>
            <a:r>
              <a:rPr lang="en-US" sz="2400" dirty="0" err="1" smtClean="0"/>
              <a:t>nicht</a:t>
            </a:r>
            <a:r>
              <a:rPr lang="en-US" sz="2400" dirty="0" smtClean="0"/>
              <a:t> die </a:t>
            </a:r>
            <a:r>
              <a:rPr lang="en-US" sz="2400" dirty="0" err="1" smtClean="0"/>
              <a:t>ihre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. </a:t>
            </a:r>
            <a:r>
              <a:rPr lang="en-US" sz="2400" dirty="0" err="1" smtClean="0"/>
              <a:t>Doch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und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gewöhnen</a:t>
            </a:r>
            <a:r>
              <a:rPr lang="en-US" sz="2400" dirty="0" smtClean="0"/>
              <a:t> </a:t>
            </a:r>
            <a:r>
              <a:rPr lang="en-US" sz="2400" dirty="0" err="1" smtClean="0"/>
              <a:t>sich</a:t>
            </a:r>
            <a:r>
              <a:rPr lang="en-US" sz="2400" dirty="0" smtClean="0"/>
              <a:t> die </a:t>
            </a:r>
            <a:r>
              <a:rPr lang="en-US" sz="2400" dirty="0" err="1" smtClean="0"/>
              <a:t>Fünf</a:t>
            </a:r>
            <a:r>
              <a:rPr lang="en-US" sz="2400" dirty="0" smtClean="0"/>
              <a:t> an das </a:t>
            </a:r>
            <a:r>
              <a:rPr lang="en-US" sz="2400" dirty="0" err="1" smtClean="0"/>
              <a:t>Leben</a:t>
            </a:r>
            <a:r>
              <a:rPr lang="en-US" sz="2400" dirty="0" smtClean="0"/>
              <a:t> in Deutschland und 45 </a:t>
            </a:r>
            <a:r>
              <a:rPr lang="en-US" sz="2400" dirty="0" err="1" smtClean="0"/>
              <a:t>Jahre</a:t>
            </a:r>
            <a:r>
              <a:rPr lang="en-US" sz="2400" dirty="0" smtClean="0"/>
              <a:t> </a:t>
            </a:r>
            <a:r>
              <a:rPr lang="en-US" sz="2400" dirty="0" err="1" smtClean="0"/>
              <a:t>später</a:t>
            </a:r>
            <a:r>
              <a:rPr lang="en-US" sz="2400" dirty="0" smtClean="0"/>
              <a:t> </a:t>
            </a:r>
            <a:r>
              <a:rPr lang="en-US" sz="2400" dirty="0" err="1" smtClean="0"/>
              <a:t>freut</a:t>
            </a:r>
            <a:r>
              <a:rPr lang="en-US" sz="2400" dirty="0" smtClean="0"/>
              <a:t> </a:t>
            </a:r>
            <a:r>
              <a:rPr lang="en-US" sz="2400" dirty="0" err="1" smtClean="0"/>
              <a:t>sich</a:t>
            </a:r>
            <a:r>
              <a:rPr lang="en-US" sz="2400" dirty="0" smtClean="0"/>
              <a:t> </a:t>
            </a:r>
            <a:r>
              <a:rPr lang="en-US" sz="2400" dirty="0" err="1" smtClean="0"/>
              <a:t>Ehefrau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r>
              <a:rPr lang="en-US" sz="2400" dirty="0" smtClean="0"/>
              <a:t> </a:t>
            </a:r>
            <a:r>
              <a:rPr lang="en-US" sz="2400" dirty="0" err="1" smtClean="0"/>
              <a:t>über</a:t>
            </a:r>
            <a:r>
              <a:rPr lang="en-US" sz="2400" dirty="0" smtClean="0"/>
              <a:t> die deutsche </a:t>
            </a:r>
            <a:r>
              <a:rPr lang="en-US" sz="2400" dirty="0" err="1" smtClean="0"/>
              <a:t>Staatsbürgerschaft</a:t>
            </a:r>
            <a:r>
              <a:rPr lang="en-US" sz="2400" dirty="0" smtClean="0"/>
              <a:t>.  </a:t>
            </a:r>
            <a:r>
              <a:rPr lang="en-US" sz="2400" dirty="0" err="1" smtClean="0"/>
              <a:t>Hüseyin</a:t>
            </a:r>
            <a:r>
              <a:rPr lang="en-US" sz="2400" dirty="0" smtClean="0"/>
              <a:t> </a:t>
            </a:r>
            <a:r>
              <a:rPr lang="en-US" sz="2400" dirty="0" err="1" smtClean="0"/>
              <a:t>aber</a:t>
            </a:r>
            <a:r>
              <a:rPr lang="en-US" sz="2400" dirty="0" smtClean="0"/>
              <a:t> </a:t>
            </a:r>
            <a:r>
              <a:rPr lang="en-US" sz="2400" dirty="0" err="1" smtClean="0"/>
              <a:t>sehnt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Heimat</a:t>
            </a:r>
            <a:r>
              <a:rPr lang="en-US" sz="2400" dirty="0" smtClean="0"/>
              <a:t> und </a:t>
            </a:r>
            <a:r>
              <a:rPr lang="en-US" sz="2400" dirty="0" err="1" smtClean="0"/>
              <a:t>kauft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Haus</a:t>
            </a:r>
            <a:r>
              <a:rPr lang="en-US" sz="2400" dirty="0" smtClean="0"/>
              <a:t> in </a:t>
            </a:r>
            <a:r>
              <a:rPr lang="en-US" sz="2400" dirty="0" err="1" smtClean="0"/>
              <a:t>Anatolien</a:t>
            </a:r>
            <a:r>
              <a:rPr lang="en-US" sz="2400" dirty="0" smtClean="0"/>
              <a:t>. </a:t>
            </a:r>
            <a:r>
              <a:rPr lang="en-US" sz="2400" dirty="0" err="1" smtClean="0"/>
              <a:t>Er</a:t>
            </a:r>
            <a:r>
              <a:rPr lang="en-US" sz="2400" dirty="0" smtClean="0"/>
              <a:t> </a:t>
            </a:r>
            <a:r>
              <a:rPr lang="en-US" sz="2400" dirty="0" err="1" smtClean="0"/>
              <a:t>verlangt</a:t>
            </a:r>
            <a:r>
              <a:rPr lang="en-US" sz="2400" dirty="0" smtClean="0"/>
              <a:t>, </a:t>
            </a:r>
            <a:r>
              <a:rPr lang="en-US" sz="2400" dirty="0" err="1" smtClean="0"/>
              <a:t>dass</a:t>
            </a:r>
            <a:r>
              <a:rPr lang="en-US" sz="2400" dirty="0" smtClean="0"/>
              <a:t> die </a:t>
            </a:r>
            <a:r>
              <a:rPr lang="en-US" sz="2400" dirty="0" err="1" smtClean="0"/>
              <a:t>ganze</a:t>
            </a:r>
            <a:r>
              <a:rPr lang="en-US" sz="2400" dirty="0" smtClean="0"/>
              <a:t> </a:t>
            </a:r>
            <a:r>
              <a:rPr lang="en-US" sz="2400" dirty="0" err="1" smtClean="0"/>
              <a:t>Familie</a:t>
            </a:r>
            <a:r>
              <a:rPr lang="en-US" sz="2400" dirty="0" smtClean="0"/>
              <a:t> </a:t>
            </a:r>
            <a:r>
              <a:rPr lang="en-US" sz="2400" dirty="0" err="1" smtClean="0"/>
              <a:t>dorthin</a:t>
            </a:r>
            <a:r>
              <a:rPr lang="en-US" sz="2400" dirty="0" smtClean="0"/>
              <a:t> </a:t>
            </a:r>
            <a:r>
              <a:rPr lang="en-US" sz="2400" dirty="0" err="1" smtClean="0"/>
              <a:t>fährt</a:t>
            </a:r>
            <a:endParaRPr lang="en-US" sz="2400" dirty="0" smtClean="0"/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Why does </a:t>
            </a:r>
            <a:r>
              <a:rPr lang="en-US" sz="2400" dirty="0" err="1" smtClean="0"/>
              <a:t>Hüseyin</a:t>
            </a:r>
            <a:r>
              <a:rPr lang="en-US" sz="2400" dirty="0" smtClean="0"/>
              <a:t> come to Germany?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three things are difficult to accept?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 they finally achieve after 45 years?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</a:t>
            </a:r>
            <a:r>
              <a:rPr lang="en-US" sz="2400" dirty="0" err="1" smtClean="0"/>
              <a:t>Hüseyin</a:t>
            </a:r>
            <a:r>
              <a:rPr lang="en-US" sz="2400" dirty="0" smtClean="0"/>
              <a:t> demand of his family?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800" y="0"/>
            <a:ext cx="6248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27: ALMANYA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Read about the and answer the questions</a:t>
            </a:r>
            <a:r>
              <a:rPr lang="en-GB" b="1" u="sn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941168"/>
            <a:ext cx="2309031" cy="15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Make a list of the adjectives in the text which describe the girl.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 you think  a “</a:t>
            </a:r>
            <a:r>
              <a:rPr lang="en-US" sz="2400" dirty="0" err="1" smtClean="0"/>
              <a:t>Killa-Braut</a:t>
            </a:r>
            <a:r>
              <a:rPr lang="en-US" sz="2400" dirty="0" smtClean="0"/>
              <a:t>” is?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Explain the reaction she causes when boys look at 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Why do the boys compare her with a bomb?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type of man does she not need?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is her </a:t>
            </a:r>
            <a:r>
              <a:rPr lang="en-US" sz="2400" dirty="0" err="1" smtClean="0"/>
              <a:t>favourite</a:t>
            </a:r>
            <a:r>
              <a:rPr lang="en-US" sz="2400" dirty="0" smtClean="0"/>
              <a:t> food?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she like to drink?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she do at 1pm?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many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fans does she have and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Can this type of girl only be found in Berlin?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5029200"/>
            <a:ext cx="3098800" cy="14882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28: CULCHA CANDELA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Have the transcript of the song in front of you to answer the questions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286000"/>
            <a:ext cx="215900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800600"/>
            <a:ext cx="3098800" cy="1712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TOPIC 1: FESTE UND TRADITIONEN</a:t>
            </a:r>
            <a:endParaRPr lang="en-GB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In this topic you will learn about:</a:t>
            </a: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Popular holidays and festivals in Germany</a:t>
            </a:r>
          </a:p>
          <a:p>
            <a:pPr marL="457200" indent="-457200" algn="ctr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Special celebrations and traditions in Germany</a:t>
            </a: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971800"/>
            <a:ext cx="23622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429000"/>
            <a:ext cx="1792224" cy="2203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276600"/>
            <a:ext cx="1676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1: AUSDRÜCKE</a:t>
            </a:r>
          </a:p>
          <a:p>
            <a:pPr algn="ctr">
              <a:buNone/>
            </a:pPr>
            <a:endParaRPr lang="fr-FR" sz="2000" dirty="0" smtClean="0"/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Work with a partner: work out when exactly you might say the following to a German friend or colleague.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cs typeface="Calibri" pitchFamily="34" charset="0"/>
              </a:rPr>
              <a:t>Willkommen</a:t>
            </a:r>
            <a:r>
              <a:rPr lang="en-GB" sz="2400" dirty="0" smtClean="0">
                <a:cs typeface="Calibri" pitchFamily="34" charset="0"/>
              </a:rPr>
              <a:t> in </a:t>
            </a:r>
            <a:r>
              <a:rPr lang="en-GB" sz="2400" dirty="0" err="1" smtClean="0">
                <a:cs typeface="Calibri" pitchFamily="34" charset="0"/>
              </a:rPr>
              <a:t>Schottland</a:t>
            </a:r>
            <a:r>
              <a:rPr lang="en-GB" sz="2400" dirty="0" smtClean="0">
                <a:cs typeface="Calibri" pitchFamily="34" charset="0"/>
              </a:rPr>
              <a:t>		7 </a:t>
            </a:r>
            <a:r>
              <a:rPr lang="en-GB" sz="2400" dirty="0" err="1" smtClean="0">
                <a:cs typeface="Calibri" pitchFamily="34" charset="0"/>
              </a:rPr>
              <a:t>Wie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bitte</a:t>
            </a:r>
            <a:r>
              <a:rPr lang="en-GB" sz="2400" dirty="0" smtClean="0">
                <a:cs typeface="Calibri" pitchFamily="34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cs typeface="Calibri" pitchFamily="34" charset="0"/>
              </a:rPr>
              <a:t>Gute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Reise</a:t>
            </a:r>
            <a:r>
              <a:rPr lang="en-GB" sz="2400" dirty="0" smtClean="0">
                <a:cs typeface="Calibri" pitchFamily="34" charset="0"/>
              </a:rPr>
              <a:t>					8. </a:t>
            </a:r>
            <a:r>
              <a:rPr lang="en-GB" sz="2400" dirty="0" err="1" smtClean="0">
                <a:cs typeface="Calibri" pitchFamily="34" charset="0"/>
              </a:rPr>
              <a:t>Gesundheit</a:t>
            </a:r>
            <a:r>
              <a:rPr lang="en-GB" sz="2400" dirty="0" smtClean="0">
                <a:cs typeface="Calibri" pitchFamily="34" charset="0"/>
              </a:rPr>
              <a:t>!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cs typeface="Calibri" pitchFamily="34" charset="0"/>
              </a:rPr>
              <a:t>Guten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Appetit</a:t>
            </a:r>
            <a:r>
              <a:rPr lang="en-GB" sz="2400" dirty="0" smtClean="0">
                <a:cs typeface="Calibri" pitchFamily="34" charset="0"/>
              </a:rPr>
              <a:t>				9.  </a:t>
            </a:r>
            <a:r>
              <a:rPr lang="en-GB" sz="2400" dirty="0" err="1" smtClean="0">
                <a:cs typeface="Calibri" pitchFamily="34" charset="0"/>
              </a:rPr>
              <a:t>Viel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Glück</a:t>
            </a:r>
            <a:r>
              <a:rPr lang="en-GB" sz="2400" dirty="0" smtClean="0">
                <a:cs typeface="Calibri" pitchFamily="34" charset="0"/>
              </a:rPr>
              <a:t>!</a:t>
            </a:r>
          </a:p>
          <a:p>
            <a:pPr marL="457200" indent="-457200">
              <a:buAutoNum type="arabicPeriod"/>
            </a:pPr>
            <a:r>
              <a:rPr lang="en-GB" sz="2400" dirty="0" err="1" smtClean="0">
                <a:cs typeface="Calibri" pitchFamily="34" charset="0"/>
              </a:rPr>
              <a:t>Guten</a:t>
            </a:r>
            <a:r>
              <a:rPr lang="en-GB" sz="2400" dirty="0" smtClean="0">
                <a:cs typeface="Calibri" pitchFamily="34" charset="0"/>
              </a:rPr>
              <a:t> Tag!					10. </a:t>
            </a:r>
            <a:r>
              <a:rPr lang="en-GB" sz="2400" dirty="0" err="1" smtClean="0">
                <a:cs typeface="Calibri" pitchFamily="34" charset="0"/>
              </a:rPr>
              <a:t>Angenehm</a:t>
            </a:r>
            <a:endParaRPr lang="en-GB" sz="2400" dirty="0" smtClean="0"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cs typeface="Calibri" pitchFamily="34" charset="0"/>
              </a:rPr>
              <a:t>Herzlichen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Glückwunsch</a:t>
            </a:r>
            <a:r>
              <a:rPr lang="en-GB" sz="2400" dirty="0" smtClean="0">
                <a:cs typeface="Calibri" pitchFamily="34" charset="0"/>
              </a:rPr>
              <a:t> 			11.  </a:t>
            </a:r>
            <a:r>
              <a:rPr lang="en-GB" sz="2400" dirty="0" err="1" smtClean="0">
                <a:cs typeface="Calibri" pitchFamily="34" charset="0"/>
              </a:rPr>
              <a:t>Prost</a:t>
            </a:r>
            <a:endParaRPr lang="en-GB" sz="1600" dirty="0" smtClean="0"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cs typeface="Calibri" pitchFamily="34" charset="0"/>
              </a:rPr>
              <a:t>Frohes</a:t>
            </a:r>
            <a:r>
              <a:rPr lang="en-GB" sz="2400" dirty="0" smtClean="0">
                <a:cs typeface="Calibri" pitchFamily="34" charset="0"/>
              </a:rPr>
              <a:t> Fest				12 </a:t>
            </a:r>
            <a:r>
              <a:rPr lang="en-GB" sz="2400" dirty="0" err="1" smtClean="0">
                <a:cs typeface="Calibri" pitchFamily="34" charset="0"/>
              </a:rPr>
              <a:t>Gute</a:t>
            </a:r>
            <a:r>
              <a:rPr lang="en-GB" sz="2400" dirty="0" smtClean="0">
                <a:cs typeface="Calibri" pitchFamily="34" charset="0"/>
              </a:rPr>
              <a:t> </a:t>
            </a:r>
            <a:r>
              <a:rPr lang="en-GB" sz="2400" dirty="0" err="1" smtClean="0">
                <a:cs typeface="Calibri" pitchFamily="34" charset="0"/>
              </a:rPr>
              <a:t>Besserung</a:t>
            </a:r>
            <a:r>
              <a:rPr lang="en-GB" sz="2400" dirty="0" smtClean="0">
                <a:cs typeface="Calibri" pitchFamily="34" charset="0"/>
              </a:rPr>
              <a:t>!</a:t>
            </a:r>
          </a:p>
          <a:p>
            <a:pPr marL="457200" indent="-457200">
              <a:buNone/>
            </a:pPr>
            <a:r>
              <a:rPr lang="en-GB" sz="2400" dirty="0" smtClean="0">
                <a:latin typeface="Comic Sans MS"/>
                <a:cs typeface="Calibri" pitchFamily="34" charset="0"/>
              </a:rPr>
              <a:t>							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fr-FR" sz="2000" dirty="0" smtClean="0"/>
          </a:p>
          <a:p>
            <a:pPr marL="457200" indent="-457200">
              <a:buNone/>
            </a:pPr>
            <a:endParaRPr lang="fr-FR" sz="1800" dirty="0" smtClean="0"/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1447800"/>
            <a:ext cx="1454150" cy="1933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1498629" cy="2012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1524000"/>
            <a:ext cx="262890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2:FESTE IN DEUTSCHLAND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Work with a partner: match these special days to the pictures. How many do we celebrate in Scotland?</a:t>
            </a:r>
          </a:p>
          <a:p>
            <a:pPr algn="ctr">
              <a:buNone/>
            </a:pPr>
            <a:endParaRPr lang="en-GB" sz="2400" dirty="0" smtClean="0">
              <a:cs typeface="Calibri" pitchFamily="34" charset="0"/>
            </a:endParaRPr>
          </a:p>
          <a:p>
            <a:pPr>
              <a:buNone/>
            </a:pPr>
            <a:r>
              <a:rPr lang="en-GB" sz="2400" dirty="0" smtClean="0"/>
              <a:t>1 </a:t>
            </a:r>
            <a:r>
              <a:rPr lang="en-GB" sz="2400" dirty="0" err="1" smtClean="0"/>
              <a:t>Allerheiligen</a:t>
            </a:r>
            <a:r>
              <a:rPr lang="en-GB" sz="2400" dirty="0" smtClean="0"/>
              <a:t>						a 25.Dezember</a:t>
            </a:r>
          </a:p>
          <a:p>
            <a:pPr>
              <a:buNone/>
            </a:pPr>
            <a:r>
              <a:rPr lang="en-GB" sz="2400" dirty="0" smtClean="0"/>
              <a:t>2 Tag </a:t>
            </a:r>
            <a:r>
              <a:rPr lang="en-GB" sz="2400" dirty="0" err="1" smtClean="0"/>
              <a:t>d</a:t>
            </a:r>
            <a:r>
              <a:rPr lang="en-GB" sz="2400" dirty="0" smtClean="0"/>
              <a:t>. DT </a:t>
            </a:r>
            <a:r>
              <a:rPr lang="en-GB" sz="2400" dirty="0" err="1" smtClean="0"/>
              <a:t>Einheit</a:t>
            </a:r>
            <a:r>
              <a:rPr lang="en-GB" sz="2400" dirty="0" smtClean="0"/>
              <a:t>					b 11. November</a:t>
            </a:r>
          </a:p>
          <a:p>
            <a:pPr>
              <a:buNone/>
            </a:pPr>
            <a:r>
              <a:rPr lang="en-GB" sz="2400" dirty="0" smtClean="0"/>
              <a:t>3 </a:t>
            </a:r>
            <a:r>
              <a:rPr lang="en-GB" sz="2400" dirty="0" err="1" smtClean="0"/>
              <a:t>der</a:t>
            </a:r>
            <a:r>
              <a:rPr lang="en-GB" sz="2400" dirty="0" smtClean="0"/>
              <a:t> 1. </a:t>
            </a:r>
            <a:r>
              <a:rPr lang="en-GB" sz="2400" dirty="0" err="1" smtClean="0"/>
              <a:t>Weihnachtstag</a:t>
            </a:r>
            <a:r>
              <a:rPr lang="en-GB" sz="2400" dirty="0" smtClean="0"/>
              <a:t>				c 26. </a:t>
            </a:r>
            <a:r>
              <a:rPr lang="en-GB" sz="2400" dirty="0" err="1" smtClean="0"/>
              <a:t>Dezember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4 </a:t>
            </a:r>
            <a:r>
              <a:rPr lang="en-GB" sz="2400" dirty="0" err="1" smtClean="0"/>
              <a:t>der</a:t>
            </a:r>
            <a:r>
              <a:rPr lang="en-GB" sz="2400" dirty="0" smtClean="0"/>
              <a:t> 2. </a:t>
            </a:r>
            <a:r>
              <a:rPr lang="en-GB" sz="2400" dirty="0" err="1" smtClean="0"/>
              <a:t>Weihnachtstag</a:t>
            </a:r>
            <a:r>
              <a:rPr lang="en-GB" sz="2400" dirty="0" smtClean="0"/>
              <a:t>				d 1. November</a:t>
            </a:r>
          </a:p>
          <a:p>
            <a:pPr>
              <a:buNone/>
            </a:pPr>
            <a:r>
              <a:rPr lang="en-GB" sz="2400" dirty="0" smtClean="0"/>
              <a:t>5 </a:t>
            </a:r>
            <a:r>
              <a:rPr lang="en-GB" sz="2400" dirty="0" err="1" smtClean="0"/>
              <a:t>Nikolaustag</a:t>
            </a:r>
            <a:r>
              <a:rPr lang="en-GB" sz="2400" dirty="0" smtClean="0"/>
              <a:t>						e 6. </a:t>
            </a:r>
            <a:r>
              <a:rPr lang="en-GB" sz="2400" dirty="0" err="1" smtClean="0"/>
              <a:t>Dezember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6 Sylvester						f 1. Mai</a:t>
            </a:r>
          </a:p>
          <a:p>
            <a:pPr>
              <a:buNone/>
            </a:pPr>
            <a:r>
              <a:rPr lang="en-GB" sz="2400" dirty="0" smtClean="0"/>
              <a:t>7 </a:t>
            </a:r>
            <a:r>
              <a:rPr lang="en-GB" sz="2400" dirty="0" err="1" smtClean="0"/>
              <a:t>Fasching</a:t>
            </a:r>
            <a:r>
              <a:rPr lang="en-GB" sz="2400" dirty="0" smtClean="0"/>
              <a:t>/</a:t>
            </a:r>
            <a:r>
              <a:rPr lang="en-GB" sz="2400" dirty="0" err="1" smtClean="0"/>
              <a:t>Karneval</a:t>
            </a:r>
            <a:r>
              <a:rPr lang="en-GB" sz="2400" dirty="0" smtClean="0"/>
              <a:t>					g 3. </a:t>
            </a:r>
            <a:r>
              <a:rPr lang="en-GB" sz="2400" dirty="0" err="1" smtClean="0"/>
              <a:t>Oktober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8 </a:t>
            </a:r>
            <a:r>
              <a:rPr lang="en-GB" sz="2400" dirty="0" err="1" smtClean="0"/>
              <a:t>Heildreikönigtag</a:t>
            </a:r>
            <a:r>
              <a:rPr lang="en-GB" sz="2400" dirty="0" smtClean="0"/>
              <a:t>					h 31. </a:t>
            </a:r>
            <a:r>
              <a:rPr lang="en-GB" sz="2400" dirty="0" err="1" smtClean="0"/>
              <a:t>Dezember</a:t>
            </a:r>
            <a:endParaRPr lang="en-GB" sz="2400" dirty="0" smtClean="0"/>
          </a:p>
          <a:p>
            <a:pPr>
              <a:buNone/>
            </a:pPr>
            <a:r>
              <a:rPr lang="en-GB" sz="2400" dirty="0" smtClean="0"/>
              <a:t>9 </a:t>
            </a:r>
            <a:r>
              <a:rPr lang="en-GB" sz="2400" dirty="0" err="1" smtClean="0"/>
              <a:t>Heiligaben</a:t>
            </a:r>
            <a:r>
              <a:rPr lang="en-GB" sz="2400" dirty="0" smtClean="0"/>
              <a:t>						</a:t>
            </a:r>
            <a:r>
              <a:rPr lang="en-US" sz="2400" dirty="0" smtClean="0"/>
              <a:t>i</a:t>
            </a:r>
            <a:r>
              <a:rPr lang="en-GB" sz="2400" dirty="0" smtClean="0"/>
              <a:t> 6.Januar</a:t>
            </a:r>
          </a:p>
          <a:p>
            <a:pPr>
              <a:buNone/>
            </a:pPr>
            <a:r>
              <a:rPr lang="en-GB" sz="2400" dirty="0" smtClean="0"/>
              <a:t>10 Tag der </a:t>
            </a:r>
            <a:r>
              <a:rPr lang="en-GB" sz="2400" dirty="0" err="1" smtClean="0"/>
              <a:t>Arbeit</a:t>
            </a:r>
            <a:r>
              <a:rPr lang="en-GB" sz="2400" dirty="0" smtClean="0"/>
              <a:t>					j 24. </a:t>
            </a:r>
            <a:r>
              <a:rPr lang="en-GB" sz="2400" dirty="0" err="1" smtClean="0"/>
              <a:t>Dezember</a:t>
            </a:r>
            <a:endParaRPr lang="en-GB" sz="2400" dirty="0" smtClean="0"/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276872"/>
            <a:ext cx="2671936" cy="3740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43000"/>
            <a:ext cx="8382000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die </a:t>
            </a:r>
            <a:r>
              <a:rPr lang="en-GB" sz="2400" spc="30" dirty="0" err="1" smtClean="0"/>
              <a:t>Weihnachtskarte</a:t>
            </a:r>
            <a:r>
              <a:rPr lang="en-GB" sz="2400" spc="30" dirty="0" smtClean="0"/>
              <a:t>		a. Santa Claus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err="1" smtClean="0"/>
              <a:t>der</a:t>
            </a:r>
            <a:r>
              <a:rPr lang="en-GB" sz="2400" spc="30" dirty="0" smtClean="0"/>
              <a:t> </a:t>
            </a:r>
            <a:r>
              <a:rPr lang="en-GB" sz="2400" spc="30" dirty="0" err="1" smtClean="0"/>
              <a:t>Weihnachtsmarkt</a:t>
            </a:r>
            <a:r>
              <a:rPr lang="en-GB" sz="2400" spc="30" dirty="0" smtClean="0"/>
              <a:t>		</a:t>
            </a:r>
            <a:r>
              <a:rPr lang="en-GB" sz="2400" spc="30" dirty="0" err="1" smtClean="0"/>
              <a:t>b</a:t>
            </a:r>
            <a:r>
              <a:rPr lang="en-GB" sz="2400" spc="30" dirty="0" smtClean="0"/>
              <a:t>. Christmas carol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das </a:t>
            </a:r>
            <a:r>
              <a:rPr lang="en-GB" sz="2400" spc="30" dirty="0" err="1" smtClean="0"/>
              <a:t>Weihnachtslied</a:t>
            </a:r>
            <a:r>
              <a:rPr lang="en-GB" sz="2400" spc="30" dirty="0" smtClean="0"/>
              <a:t>		</a:t>
            </a:r>
            <a:r>
              <a:rPr lang="en-GB" sz="2400" spc="30" dirty="0" err="1" smtClean="0"/>
              <a:t>c</a:t>
            </a:r>
            <a:r>
              <a:rPr lang="en-GB" sz="2400" spc="30" dirty="0" smtClean="0"/>
              <a:t>. Christmas present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der </a:t>
            </a:r>
            <a:r>
              <a:rPr lang="en-GB" sz="2400" spc="30" dirty="0" err="1" smtClean="0"/>
              <a:t>Tannenbaum</a:t>
            </a:r>
            <a:r>
              <a:rPr lang="en-GB" sz="2400" spc="30" dirty="0" smtClean="0"/>
              <a:t> 			d. Christmas time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err="1" smtClean="0"/>
              <a:t>der</a:t>
            </a:r>
            <a:r>
              <a:rPr lang="en-GB" sz="2400" spc="30" dirty="0" smtClean="0"/>
              <a:t> </a:t>
            </a:r>
            <a:r>
              <a:rPr lang="en-GB" sz="2400" spc="30" dirty="0" err="1" smtClean="0"/>
              <a:t>Weihnachtsmann</a:t>
            </a:r>
            <a:r>
              <a:rPr lang="en-GB" sz="2400" spc="30" dirty="0" smtClean="0"/>
              <a:t>		</a:t>
            </a:r>
            <a:r>
              <a:rPr lang="en-GB" sz="2400" spc="30" dirty="0" err="1" smtClean="0"/>
              <a:t>e</a:t>
            </a:r>
            <a:r>
              <a:rPr lang="en-GB" sz="2400" spc="30" dirty="0" smtClean="0"/>
              <a:t>. Christmas celebrations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die </a:t>
            </a:r>
            <a:r>
              <a:rPr lang="en-GB" sz="2400" spc="30" dirty="0" err="1" smtClean="0"/>
              <a:t>Weihnachtszeit</a:t>
            </a:r>
            <a:r>
              <a:rPr lang="en-GB" sz="2400" spc="30" dirty="0" smtClean="0"/>
              <a:t>		</a:t>
            </a:r>
            <a:r>
              <a:rPr lang="en-GB" sz="2400" spc="30" dirty="0" err="1" smtClean="0"/>
              <a:t>f</a:t>
            </a:r>
            <a:r>
              <a:rPr lang="en-GB" sz="2400" spc="30" dirty="0" smtClean="0"/>
              <a:t>. Christmas eve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die </a:t>
            </a:r>
            <a:r>
              <a:rPr lang="en-GB" sz="2400" spc="30" dirty="0" err="1" smtClean="0"/>
              <a:t>Weihnachtsgans</a:t>
            </a:r>
            <a:r>
              <a:rPr lang="en-GB" sz="2400" spc="30" dirty="0" smtClean="0"/>
              <a:t>		</a:t>
            </a:r>
            <a:r>
              <a:rPr lang="en-GB" sz="2400" spc="30" dirty="0" err="1" smtClean="0"/>
              <a:t>g</a:t>
            </a:r>
            <a:r>
              <a:rPr lang="en-GB" sz="2400" spc="30" dirty="0" smtClean="0"/>
              <a:t>. Christmas market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der </a:t>
            </a:r>
            <a:r>
              <a:rPr lang="en-GB" sz="2400" spc="30" dirty="0" err="1" smtClean="0"/>
              <a:t>Heiligabend</a:t>
            </a:r>
            <a:r>
              <a:rPr lang="en-GB" sz="2400" spc="30" dirty="0" smtClean="0"/>
              <a:t>			h. Christmas card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die </a:t>
            </a:r>
            <a:r>
              <a:rPr lang="en-GB" sz="2400" spc="30" dirty="0" err="1" smtClean="0"/>
              <a:t>Weihnachtsfeier</a:t>
            </a:r>
            <a:r>
              <a:rPr lang="en-GB" sz="2400" spc="30" dirty="0" smtClean="0"/>
              <a:t>		</a:t>
            </a:r>
            <a:r>
              <a:rPr lang="en-GB" sz="2400" spc="30" dirty="0" err="1" smtClean="0"/>
              <a:t>i</a:t>
            </a:r>
            <a:r>
              <a:rPr lang="en-GB" sz="2400" spc="30" dirty="0" smtClean="0"/>
              <a:t>. Christmas tree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spc="30" dirty="0" smtClean="0"/>
              <a:t>das </a:t>
            </a:r>
            <a:r>
              <a:rPr lang="en-GB" sz="2400" spc="30" dirty="0" err="1" smtClean="0"/>
              <a:t>Weihnachtsgeschenk</a:t>
            </a:r>
            <a:r>
              <a:rPr lang="en-GB" sz="2400" spc="30" dirty="0" smtClean="0"/>
              <a:t>		j. Christmas goose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362200" y="0"/>
            <a:ext cx="4572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3: WEIHNACHTEN</a:t>
            </a:r>
          </a:p>
          <a:p>
            <a:pPr algn="ctr">
              <a:buNone/>
            </a:pPr>
            <a:endParaRPr lang="en-GB" b="1" u="sng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Match the German with the English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!</a:t>
            </a:r>
            <a:endParaRPr lang="fr-FR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592" y="1"/>
            <a:ext cx="1828407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676400" cy="1283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02470"/>
            <a:ext cx="9144000" cy="615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möchte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Laptop .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meine</a:t>
            </a:r>
            <a:r>
              <a:rPr lang="en-US" sz="2400" dirty="0" smtClean="0"/>
              <a:t> </a:t>
            </a:r>
            <a:r>
              <a:rPr lang="en-US" sz="2400" dirty="0" err="1" smtClean="0"/>
              <a:t>Hausaufgaben</a:t>
            </a:r>
            <a:r>
              <a:rPr lang="en-US" sz="2400" dirty="0" smtClean="0"/>
              <a:t> </a:t>
            </a:r>
            <a:r>
              <a:rPr lang="en-US" sz="2400" dirty="0" err="1" smtClean="0"/>
              <a:t>schneller</a:t>
            </a:r>
            <a:r>
              <a:rPr lang="en-US" sz="2400" dirty="0" smtClean="0"/>
              <a:t> </a:t>
            </a:r>
            <a:r>
              <a:rPr lang="en-US" sz="2400" dirty="0" err="1" smtClean="0"/>
              <a:t>machen</a:t>
            </a:r>
            <a:r>
              <a:rPr lang="en-US" sz="2400" dirty="0" smtClean="0"/>
              <a:t>.</a:t>
            </a:r>
          </a:p>
          <a:p>
            <a:pPr marL="601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möchte</a:t>
            </a:r>
            <a:r>
              <a:rPr lang="en-US" sz="2400" dirty="0" smtClean="0"/>
              <a:t> </a:t>
            </a:r>
            <a:r>
              <a:rPr lang="en-US" sz="2400" dirty="0" err="1" smtClean="0"/>
              <a:t>eine</a:t>
            </a:r>
            <a:r>
              <a:rPr lang="en-US" sz="2400" dirty="0" smtClean="0"/>
              <a:t> FC </a:t>
            </a:r>
            <a:r>
              <a:rPr lang="en-US" sz="2400" dirty="0" err="1" smtClean="0"/>
              <a:t>Bayernjahreskarte</a:t>
            </a:r>
            <a:r>
              <a:rPr lang="en-US" sz="2400" dirty="0" smtClean="0"/>
              <a:t>.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meine</a:t>
            </a:r>
            <a:r>
              <a:rPr lang="en-US" sz="2400" dirty="0" smtClean="0"/>
              <a:t>    </a:t>
            </a:r>
            <a:r>
              <a:rPr lang="en-US" sz="2400" dirty="0" err="1" smtClean="0"/>
              <a:t>Lieblingsmannschaft</a:t>
            </a:r>
            <a:r>
              <a:rPr lang="en-US" sz="2400" dirty="0" smtClean="0"/>
              <a:t>. </a:t>
            </a:r>
          </a:p>
          <a:p>
            <a:pPr marL="601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möchte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Bruno Mars </a:t>
            </a:r>
            <a:r>
              <a:rPr lang="en-US" sz="2400" dirty="0" err="1" smtClean="0"/>
              <a:t>Kalendar</a:t>
            </a:r>
            <a:r>
              <a:rPr lang="en-US" sz="2400" dirty="0" smtClean="0"/>
              <a:t>. </a:t>
            </a:r>
            <a:r>
              <a:rPr lang="en-US" sz="2400" dirty="0" err="1" smtClean="0"/>
              <a:t>Ich</a:t>
            </a:r>
            <a:r>
              <a:rPr lang="en-US" sz="2400" dirty="0" smtClean="0"/>
              <a:t> bin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großer</a:t>
            </a:r>
            <a:endParaRPr lang="en-US" sz="2400" dirty="0" smtClean="0"/>
          </a:p>
          <a:p>
            <a:pPr marL="601200" indent="-457200">
              <a:lnSpc>
                <a:spcPct val="150000"/>
              </a:lnSpc>
            </a:pPr>
            <a:r>
              <a:rPr lang="en-US" sz="2400" dirty="0" smtClean="0"/>
              <a:t>      Fan von </a:t>
            </a:r>
            <a:r>
              <a:rPr lang="en-US" sz="2400" dirty="0" err="1" smtClean="0"/>
              <a:t>ihm</a:t>
            </a:r>
            <a:r>
              <a:rPr lang="en-US" sz="2400" dirty="0" smtClean="0"/>
              <a:t>.</a:t>
            </a:r>
          </a:p>
          <a:p>
            <a:pPr marL="601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möchte</a:t>
            </a:r>
            <a:r>
              <a:rPr lang="en-US" sz="2400" dirty="0" smtClean="0"/>
              <a:t> </a:t>
            </a:r>
            <a:r>
              <a:rPr lang="en-US" sz="2400" dirty="0" err="1" smtClean="0"/>
              <a:t>einen</a:t>
            </a:r>
            <a:r>
              <a:rPr lang="en-US" sz="2400" dirty="0" smtClean="0"/>
              <a:t> Kindle Fire.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Musik</a:t>
            </a:r>
            <a:r>
              <a:rPr lang="en-US" sz="2400" dirty="0" smtClean="0"/>
              <a:t> und </a:t>
            </a:r>
          </a:p>
          <a:p>
            <a:pPr marL="601200" indent="-457200">
              <a:lnSpc>
                <a:spcPct val="150000"/>
              </a:lnSpc>
            </a:pPr>
            <a:r>
              <a:rPr lang="en-US" sz="2400" dirty="0" smtClean="0"/>
              <a:t>      </a:t>
            </a:r>
            <a:r>
              <a:rPr lang="en-US" sz="2400" dirty="0" err="1" smtClean="0"/>
              <a:t>Filme</a:t>
            </a:r>
            <a:r>
              <a:rPr lang="en-US" sz="2400" dirty="0" smtClean="0"/>
              <a:t> </a:t>
            </a:r>
            <a:r>
              <a:rPr lang="en-US" sz="2400" dirty="0" err="1" smtClean="0"/>
              <a:t>herunterladen</a:t>
            </a:r>
            <a:r>
              <a:rPr lang="en-US" sz="2400" dirty="0" smtClean="0"/>
              <a:t>.</a:t>
            </a:r>
          </a:p>
          <a:p>
            <a:pPr marL="601200" indent="-457200">
              <a:lnSpc>
                <a:spcPct val="150000"/>
              </a:lnSpc>
              <a:buFont typeface="+mj-lt"/>
              <a:buAutoNum type="arabicPeriod" startAt="5"/>
            </a:pP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möchte</a:t>
            </a:r>
            <a:r>
              <a:rPr lang="en-US" sz="2400" dirty="0" smtClean="0"/>
              <a:t> </a:t>
            </a:r>
            <a:r>
              <a:rPr lang="en-US" sz="2400" dirty="0" err="1" smtClean="0"/>
              <a:t>alle</a:t>
            </a:r>
            <a:r>
              <a:rPr lang="en-US" sz="2400" dirty="0" smtClean="0"/>
              <a:t> Herr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Ringe</a:t>
            </a:r>
            <a:r>
              <a:rPr lang="en-US" sz="2400" dirty="0" smtClean="0"/>
              <a:t> </a:t>
            </a:r>
            <a:r>
              <a:rPr lang="en-US" sz="2400" dirty="0" err="1" smtClean="0"/>
              <a:t>Filme</a:t>
            </a:r>
            <a:r>
              <a:rPr lang="en-US" sz="2400" dirty="0" smtClean="0"/>
              <a:t>  auf DVD.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gefallen</a:t>
            </a:r>
            <a:r>
              <a:rPr lang="en-US" sz="2400" dirty="0" smtClean="0"/>
              <a:t> </a:t>
            </a:r>
          </a:p>
          <a:p>
            <a:pPr marL="601200" indent="-457200">
              <a:lnSpc>
                <a:spcPct val="150000"/>
              </a:lnSpc>
            </a:pPr>
            <a:r>
              <a:rPr lang="en-US" sz="2400" dirty="0" smtClean="0"/>
              <a:t>     </a:t>
            </a:r>
            <a:r>
              <a:rPr lang="en-US" sz="2400" dirty="0" err="1" smtClean="0"/>
              <a:t>mir</a:t>
            </a:r>
            <a:r>
              <a:rPr lang="en-US" sz="2400" dirty="0" smtClean="0"/>
              <a:t> </a:t>
            </a:r>
            <a:r>
              <a:rPr lang="en-US" sz="2400" dirty="0" err="1" smtClean="0"/>
              <a:t>sehr</a:t>
            </a:r>
            <a:r>
              <a:rPr lang="en-US" sz="2400" dirty="0" smtClean="0"/>
              <a:t> gut.</a:t>
            </a:r>
          </a:p>
          <a:p>
            <a:pPr marL="601200" indent="-4572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möchte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 err="1" smtClean="0"/>
              <a:t>Pad</a:t>
            </a:r>
            <a:r>
              <a:rPr lang="en-US" sz="2400" dirty="0" smtClean="0"/>
              <a:t> mini. Es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kleiner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gewohntes</a:t>
            </a:r>
            <a:r>
              <a:rPr lang="en-US" sz="2400" dirty="0" smtClean="0"/>
              <a:t> </a:t>
            </a:r>
            <a:r>
              <a:rPr lang="en-US" sz="2400" dirty="0" err="1"/>
              <a:t>i</a:t>
            </a:r>
            <a:r>
              <a:rPr lang="en-US" sz="2400" dirty="0" err="1" smtClean="0"/>
              <a:t>Pad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981200" y="0"/>
            <a:ext cx="5895489" cy="984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4: WEIHNACHTSWÜNSCHE</a:t>
            </a:r>
          </a:p>
          <a:p>
            <a:pPr algn="ctr">
              <a:buNone/>
            </a:pPr>
            <a:endParaRPr lang="en-GB" sz="2000" u="sng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Join  the two sentences together using </a:t>
            </a:r>
            <a:r>
              <a:rPr lang="en-GB" sz="2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denn</a:t>
            </a: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GB" sz="2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weil</a:t>
            </a:r>
            <a:r>
              <a:rPr lang="en-GB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FR" sz="2000" dirty="0" smtClean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0"/>
            <a:ext cx="762000" cy="1021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600200"/>
            <a:ext cx="1312189" cy="1611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AUFGABE 5: WELCHES FEST IST DAS?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Work out what celebrations  are being described and put them into the correct chronological order, starting on 1st January and ending on 31st December.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 marL="457200" indent="-457200">
              <a:buFont typeface="+mj-lt"/>
              <a:buAutoNum type="alphaLcPeriod"/>
            </a:pPr>
            <a:r>
              <a:rPr lang="fr-FR" sz="2400" dirty="0" err="1" smtClean="0">
                <a:latin typeface="Calibri"/>
              </a:rPr>
              <a:t>Wir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feiern</a:t>
            </a:r>
            <a:r>
              <a:rPr lang="fr-FR" sz="2400" dirty="0" smtClean="0">
                <a:latin typeface="Calibri"/>
              </a:rPr>
              <a:t> mit </a:t>
            </a:r>
            <a:r>
              <a:rPr lang="fr-FR" sz="2400" dirty="0" err="1" smtClean="0">
                <a:latin typeface="Calibri"/>
              </a:rPr>
              <a:t>Raketen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und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Feuerwerk</a:t>
            </a:r>
            <a:r>
              <a:rPr lang="fr-FR" sz="2400" dirty="0" smtClean="0">
                <a:latin typeface="Calibri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err="1" smtClean="0">
                <a:latin typeface="Calibri"/>
              </a:rPr>
              <a:t>Wie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erinnern</a:t>
            </a:r>
            <a:r>
              <a:rPr lang="fr-FR" sz="2400" dirty="0" smtClean="0">
                <a:latin typeface="Calibri"/>
              </a:rPr>
              <a:t> uns an den </a:t>
            </a:r>
            <a:r>
              <a:rPr lang="fr-FR" sz="2400" dirty="0" err="1" smtClean="0">
                <a:latin typeface="Calibri"/>
              </a:rPr>
              <a:t>Fall</a:t>
            </a:r>
            <a:r>
              <a:rPr lang="fr-FR" sz="2400" dirty="0" smtClean="0">
                <a:latin typeface="Calibri"/>
              </a:rPr>
              <a:t> der Mauer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err="1" smtClean="0">
                <a:latin typeface="Calibri"/>
              </a:rPr>
              <a:t>Zu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dieser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Zeit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isst</a:t>
            </a:r>
            <a:r>
              <a:rPr lang="fr-FR" sz="2400" dirty="0" smtClean="0">
                <a:latin typeface="Calibri"/>
              </a:rPr>
              <a:t> man </a:t>
            </a:r>
            <a:r>
              <a:rPr lang="fr-FR" sz="2400" dirty="0" err="1" smtClean="0">
                <a:latin typeface="Calibri"/>
              </a:rPr>
              <a:t>zu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viel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Schokolade</a:t>
            </a:r>
            <a:r>
              <a:rPr lang="fr-FR" sz="2400" dirty="0" smtClean="0">
                <a:latin typeface="Calibri"/>
              </a:rPr>
              <a:t>. Die </a:t>
            </a:r>
            <a:r>
              <a:rPr lang="fr-FR" sz="2400" dirty="0" err="1" smtClean="0">
                <a:latin typeface="Calibri"/>
              </a:rPr>
              <a:t>Osterhase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bringt</a:t>
            </a:r>
            <a:r>
              <a:rPr lang="fr-FR" sz="2400" dirty="0" smtClean="0">
                <a:latin typeface="Calibri"/>
              </a:rPr>
              <a:t> die </a:t>
            </a:r>
            <a:r>
              <a:rPr lang="fr-FR" sz="2400" dirty="0" err="1" smtClean="0">
                <a:latin typeface="Calibri"/>
              </a:rPr>
              <a:t>Ostereier</a:t>
            </a:r>
            <a:r>
              <a:rPr lang="fr-FR" sz="2400" dirty="0" smtClean="0">
                <a:latin typeface="Calibri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err="1" smtClean="0">
                <a:latin typeface="Calibri"/>
              </a:rPr>
              <a:t>Wir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verkleiden</a:t>
            </a:r>
            <a:r>
              <a:rPr lang="fr-FR" sz="2400" dirty="0" smtClean="0">
                <a:latin typeface="Calibri"/>
              </a:rPr>
              <a:t> uns mit </a:t>
            </a:r>
            <a:r>
              <a:rPr lang="fr-FR" sz="2400" dirty="0" err="1" smtClean="0">
                <a:latin typeface="Calibri"/>
              </a:rPr>
              <a:t>Faschingskostümen</a:t>
            </a:r>
            <a:r>
              <a:rPr lang="fr-FR" sz="2400" dirty="0" smtClean="0">
                <a:latin typeface="Calibri"/>
              </a:rPr>
              <a:t>. </a:t>
            </a:r>
            <a:r>
              <a:rPr lang="fr-FR" sz="2400" dirty="0" err="1" smtClean="0">
                <a:latin typeface="Calibri"/>
              </a:rPr>
              <a:t>Das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Fest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beginnt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um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elf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Uhr</a:t>
            </a:r>
            <a:r>
              <a:rPr lang="fr-FR" sz="2400" dirty="0" smtClean="0">
                <a:latin typeface="Calibri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err="1" smtClean="0">
                <a:latin typeface="Calibri"/>
              </a:rPr>
              <a:t>Wir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verteilen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unsere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Geschenke</a:t>
            </a:r>
            <a:r>
              <a:rPr lang="fr-FR" sz="2400" dirty="0" smtClean="0">
                <a:latin typeface="Calibri"/>
              </a:rPr>
              <a:t>. Die </a:t>
            </a:r>
            <a:r>
              <a:rPr lang="fr-FR" sz="2400" dirty="0" err="1" smtClean="0">
                <a:latin typeface="Calibri"/>
              </a:rPr>
              <a:t>Eltern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schmucken</a:t>
            </a:r>
            <a:r>
              <a:rPr lang="fr-FR" sz="2400" dirty="0" smtClean="0">
                <a:latin typeface="Calibri"/>
              </a:rPr>
              <a:t> den </a:t>
            </a:r>
            <a:r>
              <a:rPr lang="fr-FR" sz="2400" dirty="0" err="1" smtClean="0">
                <a:latin typeface="Calibri"/>
              </a:rPr>
              <a:t>Tannenbaum</a:t>
            </a:r>
            <a:r>
              <a:rPr lang="fr-FR" sz="2400" dirty="0" smtClean="0">
                <a:latin typeface="Calibri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>
                <a:latin typeface="Calibri"/>
              </a:rPr>
              <a:t>An </a:t>
            </a:r>
            <a:r>
              <a:rPr lang="fr-FR" sz="2400" dirty="0" err="1" smtClean="0">
                <a:latin typeface="Calibri"/>
              </a:rPr>
              <a:t>diesem</a:t>
            </a:r>
            <a:r>
              <a:rPr lang="fr-FR" sz="2400" dirty="0" smtClean="0">
                <a:latin typeface="Calibri"/>
              </a:rPr>
              <a:t> Tag </a:t>
            </a:r>
            <a:r>
              <a:rPr lang="fr-FR" sz="2400" dirty="0" err="1" smtClean="0">
                <a:latin typeface="Calibri"/>
              </a:rPr>
              <a:t>demonstrieren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wir</a:t>
            </a:r>
            <a:r>
              <a:rPr lang="fr-FR" sz="2400" dirty="0" smtClean="0">
                <a:latin typeface="Calibri"/>
              </a:rPr>
              <a:t>, </a:t>
            </a:r>
            <a:r>
              <a:rPr lang="fr-FR" sz="2400" dirty="0" err="1" smtClean="0">
                <a:latin typeface="Calibri"/>
              </a:rPr>
              <a:t>um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unsere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Arbeitsbedingungen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zu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verbessern</a:t>
            </a:r>
            <a:r>
              <a:rPr lang="fr-FR" sz="2400" dirty="0" smtClean="0">
                <a:latin typeface="Calibri"/>
              </a:rPr>
              <a:t>.</a:t>
            </a:r>
          </a:p>
          <a:p>
            <a:pPr marL="457200" indent="-457200">
              <a:buFont typeface="+mj-lt"/>
              <a:buAutoNum type="alphaLcPeriod"/>
            </a:pPr>
            <a:endParaRPr lang="fr-FR" sz="2400" dirty="0" smtClean="0">
              <a:latin typeface="Comic Sans MS"/>
            </a:endParaRPr>
          </a:p>
          <a:p>
            <a:pPr marL="457200" indent="-457200">
              <a:buFont typeface="+mj-lt"/>
              <a:buAutoNum type="alphaLcPeriod"/>
            </a:pPr>
            <a:endParaRPr lang="fr-FR" sz="2400" dirty="0" smtClean="0">
              <a:latin typeface="Comic Sans MS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295400"/>
            <a:ext cx="1905000" cy="127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1380" y="1295400"/>
            <a:ext cx="1008550" cy="1260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219200"/>
            <a:ext cx="925830" cy="13871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</TotalTime>
  <Words>2380</Words>
  <Application>Microsoft Office PowerPoint</Application>
  <PresentationFormat>On-screen Show (4:3)</PresentationFormat>
  <Paragraphs>591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Candara</vt:lpstr>
      <vt:lpstr>Comic Sans MS</vt:lpstr>
      <vt:lpstr>Times-Bold</vt:lpstr>
      <vt:lpstr>Wingdings</vt:lpstr>
      <vt:lpstr>Office Theme</vt:lpstr>
      <vt:lpstr>     </vt:lpstr>
      <vt:lpstr>    South Ayrshire Modern Languages</vt:lpstr>
      <vt:lpstr>   UNIT 6: KULTUR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4/5 - Unit 6 - German</dc:title>
  <dc:creator>.</dc:creator>
  <cp:lastModifiedBy>Anne Hilda G Muir</cp:lastModifiedBy>
  <cp:revision>548</cp:revision>
  <cp:lastPrinted>2015-11-13T11:33:33Z</cp:lastPrinted>
  <dcterms:created xsi:type="dcterms:W3CDTF">2012-11-11T16:33:17Z</dcterms:created>
  <dcterms:modified xsi:type="dcterms:W3CDTF">2015-11-13T11:33:41Z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1730484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D5.1.5</vt:lpwstr>
  </property>
</Properties>
</file>