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8" r:id="rId2"/>
    <p:sldId id="284" r:id="rId3"/>
    <p:sldId id="285" r:id="rId4"/>
    <p:sldId id="289" r:id="rId5"/>
    <p:sldId id="294" r:id="rId6"/>
    <p:sldId id="295" r:id="rId7"/>
    <p:sldId id="296" r:id="rId8"/>
    <p:sldId id="297" r:id="rId9"/>
    <p:sldId id="298" r:id="rId10"/>
    <p:sldId id="299" r:id="rId11"/>
    <p:sldId id="300" r:id="rId12"/>
    <p:sldId id="301" r:id="rId13"/>
    <p:sldId id="302" r:id="rId14"/>
    <p:sldId id="303" r:id="rId15"/>
    <p:sldId id="304" r:id="rId16"/>
    <p:sldId id="290" r:id="rId17"/>
    <p:sldId id="312" r:id="rId18"/>
    <p:sldId id="313" r:id="rId19"/>
    <p:sldId id="314" r:id="rId20"/>
    <p:sldId id="315" r:id="rId21"/>
    <p:sldId id="316" r:id="rId22"/>
    <p:sldId id="317" r:id="rId23"/>
    <p:sldId id="291" r:id="rId24"/>
    <p:sldId id="305" r:id="rId25"/>
    <p:sldId id="306" r:id="rId26"/>
    <p:sldId id="307" r:id="rId27"/>
    <p:sldId id="310" r:id="rId28"/>
    <p:sldId id="311" r:id="rId29"/>
    <p:sldId id="308" r:id="rId30"/>
    <p:sldId id="309" r:id="rId31"/>
    <p:sldId id="292" r:id="rId32"/>
  </p:sldIdLst>
  <p:sldSz cx="9144000" cy="6858000" type="screen4x3"/>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F08"/>
    <a:srgbClr val="15D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2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image" Target="../media/image52.png"/><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11922C8E-2DB9-416E-8266-C00AD3D2C88C}" type="datetimeFigureOut">
              <a:rPr lang="en-GB" smtClean="0"/>
              <a:t>13/11/2015</a:t>
            </a:fld>
            <a:endParaRPr lang="en-GB"/>
          </a:p>
        </p:txBody>
      </p:sp>
      <p:sp>
        <p:nvSpPr>
          <p:cNvPr id="4" name="Slide Image Placeholder 3"/>
          <p:cNvSpPr>
            <a:spLocks noGrp="1" noRot="1" noChangeAspect="1"/>
          </p:cNvSpPr>
          <p:nvPr>
            <p:ph type="sldImg" idx="2"/>
          </p:nvPr>
        </p:nvSpPr>
        <p:spPr>
          <a:xfrm>
            <a:off x="935038" y="739775"/>
            <a:ext cx="4929187"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12BCD223-E352-4D59-8FF7-8AF61A16A90A}" type="slidenum">
              <a:rPr lang="en-GB" smtClean="0"/>
              <a:t>‹#›</a:t>
            </a:fld>
            <a:endParaRPr lang="en-GB"/>
          </a:p>
        </p:txBody>
      </p:sp>
    </p:spTree>
    <p:extLst>
      <p:ext uri="{BB962C8B-B14F-4D97-AF65-F5344CB8AC3E}">
        <p14:creationId xmlns:p14="http://schemas.microsoft.com/office/powerpoint/2010/main" val="2632718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934928-000C-4A03-BFAF-A4917746546A}" type="slidenum">
              <a:rPr lang="en-GB" smtClean="0"/>
              <a:pPr/>
              <a:t>1</a:t>
            </a:fld>
            <a:endParaRPr lang="en-GB"/>
          </a:p>
        </p:txBody>
      </p:sp>
    </p:spTree>
    <p:extLst>
      <p:ext uri="{BB962C8B-B14F-4D97-AF65-F5344CB8AC3E}">
        <p14:creationId xmlns:p14="http://schemas.microsoft.com/office/powerpoint/2010/main" val="227222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1036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41452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95221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90364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409256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46038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7879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2934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374720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244268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91CBFE-72B2-4FC8-8ABE-236549380B87}" type="datetimeFigureOut">
              <a:rPr lang="en-GB" smtClean="0"/>
              <a:pPr/>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5AD026-0D7F-41CB-B3E9-55D0F2CAEBDB}" type="slidenum">
              <a:rPr lang="en-GB" smtClean="0"/>
              <a:pPr/>
              <a:t>‹#›</a:t>
            </a:fld>
            <a:endParaRPr lang="en-GB"/>
          </a:p>
        </p:txBody>
      </p:sp>
    </p:spTree>
    <p:extLst>
      <p:ext uri="{BB962C8B-B14F-4D97-AF65-F5344CB8AC3E}">
        <p14:creationId xmlns:p14="http://schemas.microsoft.com/office/powerpoint/2010/main" val="72768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1CBFE-72B2-4FC8-8ABE-236549380B87}" type="datetimeFigureOut">
              <a:rPr lang="en-GB" smtClean="0"/>
              <a:pPr/>
              <a:t>13/11/2015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5AD026-0D7F-41CB-B3E9-55D0F2CAEBDB}" type="slidenum">
              <a:rPr lang="en-GB" smtClean="0"/>
              <a:pPr/>
              <a:t>‹#›</a:t>
            </a:fld>
            <a:endParaRPr lang="en-GB"/>
          </a:p>
        </p:txBody>
      </p:sp>
    </p:spTree>
    <p:extLst>
      <p:ext uri="{BB962C8B-B14F-4D97-AF65-F5344CB8AC3E}">
        <p14:creationId xmlns:p14="http://schemas.microsoft.com/office/powerpoint/2010/main" val="318153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3" Type="http://schemas.openxmlformats.org/officeDocument/2006/relationships/package" Target="../embeddings/Microsoft_Word_Document4.docx"/><Relationship Id="rId18" Type="http://schemas.openxmlformats.org/officeDocument/2006/relationships/oleObject" Target="../embeddings/oleObject6.bin"/><Relationship Id="rId26" Type="http://schemas.openxmlformats.org/officeDocument/2006/relationships/image" Target="../media/image59.png"/><Relationship Id="rId39" Type="http://schemas.openxmlformats.org/officeDocument/2006/relationships/oleObject" Target="../embeddings/oleObject13.bin"/><Relationship Id="rId3" Type="http://schemas.openxmlformats.org/officeDocument/2006/relationships/oleObject" Target="../embeddings/oleObject1.bin"/><Relationship Id="rId21" Type="http://schemas.openxmlformats.org/officeDocument/2006/relationships/oleObject" Target="../embeddings/oleObject7.bin"/><Relationship Id="rId34" Type="http://schemas.openxmlformats.org/officeDocument/2006/relationships/package" Target="../embeddings/Microsoft_Word_Document11.docx"/><Relationship Id="rId42" Type="http://schemas.openxmlformats.org/officeDocument/2006/relationships/oleObject" Target="../embeddings/oleObject14.bin"/><Relationship Id="rId47" Type="http://schemas.openxmlformats.org/officeDocument/2006/relationships/image" Target="../media/image66.png"/><Relationship Id="rId50" Type="http://schemas.openxmlformats.org/officeDocument/2006/relationships/image" Target="../media/image67.png"/><Relationship Id="rId7" Type="http://schemas.openxmlformats.org/officeDocument/2006/relationships/package" Target="../embeddings/Microsoft_Word_Document2.docx"/><Relationship Id="rId12" Type="http://schemas.openxmlformats.org/officeDocument/2006/relationships/oleObject" Target="../embeddings/oleObject4.bin"/><Relationship Id="rId17" Type="http://schemas.openxmlformats.org/officeDocument/2006/relationships/image" Target="../media/image56.png"/><Relationship Id="rId25" Type="http://schemas.openxmlformats.org/officeDocument/2006/relationships/package" Target="../embeddings/Microsoft_Word_Document8.docx"/><Relationship Id="rId33" Type="http://schemas.openxmlformats.org/officeDocument/2006/relationships/oleObject" Target="../embeddings/oleObject11.bin"/><Relationship Id="rId38" Type="http://schemas.openxmlformats.org/officeDocument/2006/relationships/image" Target="../media/image63.png"/><Relationship Id="rId46" Type="http://schemas.openxmlformats.org/officeDocument/2006/relationships/package" Target="../embeddings/Microsoft_Word_Document15.docx"/><Relationship Id="rId2" Type="http://schemas.openxmlformats.org/officeDocument/2006/relationships/slideLayout" Target="../slideLayouts/slideLayout2.xml"/><Relationship Id="rId16" Type="http://schemas.openxmlformats.org/officeDocument/2006/relationships/package" Target="../embeddings/Microsoft_Word_Document5.docx"/><Relationship Id="rId20" Type="http://schemas.openxmlformats.org/officeDocument/2006/relationships/image" Target="../media/image57.png"/><Relationship Id="rId29" Type="http://schemas.openxmlformats.org/officeDocument/2006/relationships/image" Target="../media/image60.png"/><Relationship Id="rId41" Type="http://schemas.openxmlformats.org/officeDocument/2006/relationships/image" Target="../media/image64.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4.png"/><Relationship Id="rId24" Type="http://schemas.openxmlformats.org/officeDocument/2006/relationships/oleObject" Target="../embeddings/oleObject8.bin"/><Relationship Id="rId32" Type="http://schemas.openxmlformats.org/officeDocument/2006/relationships/image" Target="../media/image61.png"/><Relationship Id="rId37" Type="http://schemas.openxmlformats.org/officeDocument/2006/relationships/package" Target="../embeddings/Microsoft_Word_Document12.docx"/><Relationship Id="rId40" Type="http://schemas.openxmlformats.org/officeDocument/2006/relationships/package" Target="../embeddings/Microsoft_Word_Document13.docx"/><Relationship Id="rId45" Type="http://schemas.openxmlformats.org/officeDocument/2006/relationships/oleObject" Target="../embeddings/oleObject15.bin"/><Relationship Id="rId5" Type="http://schemas.openxmlformats.org/officeDocument/2006/relationships/image" Target="../media/image52.png"/><Relationship Id="rId15" Type="http://schemas.openxmlformats.org/officeDocument/2006/relationships/oleObject" Target="../embeddings/oleObject5.bin"/><Relationship Id="rId23" Type="http://schemas.openxmlformats.org/officeDocument/2006/relationships/image" Target="../media/image58.png"/><Relationship Id="rId28" Type="http://schemas.openxmlformats.org/officeDocument/2006/relationships/package" Target="../embeddings/Microsoft_Word_Document9.docx"/><Relationship Id="rId36" Type="http://schemas.openxmlformats.org/officeDocument/2006/relationships/oleObject" Target="../embeddings/oleObject12.bin"/><Relationship Id="rId49" Type="http://schemas.openxmlformats.org/officeDocument/2006/relationships/package" Target="../embeddings/Microsoft_Word_Document16.docx"/><Relationship Id="rId10" Type="http://schemas.openxmlformats.org/officeDocument/2006/relationships/package" Target="../embeddings/Microsoft_Word_Document3.docx"/><Relationship Id="rId19" Type="http://schemas.openxmlformats.org/officeDocument/2006/relationships/package" Target="../embeddings/Microsoft_Word_Document6.docx"/><Relationship Id="rId31" Type="http://schemas.openxmlformats.org/officeDocument/2006/relationships/package" Target="../embeddings/Microsoft_Word_Document10.docx"/><Relationship Id="rId44" Type="http://schemas.openxmlformats.org/officeDocument/2006/relationships/image" Target="../media/image65.png"/><Relationship Id="rId4" Type="http://schemas.openxmlformats.org/officeDocument/2006/relationships/package" Target="../embeddings/Microsoft_Word_Document1.docx"/><Relationship Id="rId9" Type="http://schemas.openxmlformats.org/officeDocument/2006/relationships/oleObject" Target="../embeddings/oleObject3.bin"/><Relationship Id="rId14" Type="http://schemas.openxmlformats.org/officeDocument/2006/relationships/image" Target="../media/image55.png"/><Relationship Id="rId22" Type="http://schemas.openxmlformats.org/officeDocument/2006/relationships/package" Target="../embeddings/Microsoft_Word_Document7.docx"/><Relationship Id="rId27" Type="http://schemas.openxmlformats.org/officeDocument/2006/relationships/oleObject" Target="../embeddings/oleObject9.bin"/><Relationship Id="rId30" Type="http://schemas.openxmlformats.org/officeDocument/2006/relationships/oleObject" Target="../embeddings/oleObject10.bin"/><Relationship Id="rId35" Type="http://schemas.openxmlformats.org/officeDocument/2006/relationships/image" Target="../media/image62.png"/><Relationship Id="rId43" Type="http://schemas.openxmlformats.org/officeDocument/2006/relationships/package" Target="../embeddings/Microsoft_Word_Document14.docx"/><Relationship Id="rId48" Type="http://schemas.openxmlformats.org/officeDocument/2006/relationships/oleObject" Target="../embeddings/oleObject16.bin"/><Relationship Id="rId8"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6012160" cy="6858000"/>
          </a:xfrm>
        </p:spPr>
        <p:txBody>
          <a:bodyPr>
            <a:normAutofit/>
          </a:bodyPr>
          <a:lstStyle/>
          <a:p>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18" name="Rectangle 17"/>
          <p:cNvSpPr/>
          <p:nvPr/>
        </p:nvSpPr>
        <p:spPr>
          <a:xfrm>
            <a:off x="2743200" y="0"/>
            <a:ext cx="3456384" cy="2585323"/>
          </a:xfrm>
          <a:prstGeom prst="rect">
            <a:avLst/>
          </a:prstGeom>
        </p:spPr>
        <p:txBody>
          <a:bodyPr wrap="square">
            <a:spAutoFit/>
          </a:bodyPr>
          <a:lstStyle/>
          <a:p>
            <a:pPr algn="ctr"/>
            <a:r>
              <a:rPr lang="en-GB" sz="5400" b="1" dirty="0" smtClean="0">
                <a:solidFill>
                  <a:schemeClr val="bg1"/>
                </a:solidFill>
                <a:latin typeface="Arial Black" pitchFamily="34" charset="0"/>
              </a:rPr>
              <a:t>National 5</a:t>
            </a:r>
            <a:br>
              <a:rPr lang="en-GB" sz="5400" b="1" dirty="0" smtClean="0">
                <a:solidFill>
                  <a:schemeClr val="bg1"/>
                </a:solidFill>
                <a:latin typeface="Arial Black" pitchFamily="34" charset="0"/>
              </a:rPr>
            </a:br>
            <a:r>
              <a:rPr lang="en-GB" sz="5400" b="1" dirty="0" smtClean="0">
                <a:solidFill>
                  <a:schemeClr val="bg1"/>
                </a:solidFill>
                <a:latin typeface="Arial Black" pitchFamily="34" charset="0"/>
              </a:rPr>
              <a:t>German</a:t>
            </a:r>
            <a:endParaRPr lang="en-GB" sz="5400" dirty="0">
              <a:solidFill>
                <a:schemeClr val="bg1"/>
              </a:solidFill>
            </a:endParaRPr>
          </a:p>
        </p:txBody>
      </p:sp>
      <p:pic>
        <p:nvPicPr>
          <p:cNvPr id="12" name="Picture 11"/>
          <p:cNvPicPr>
            <a:picLocks noChangeAspect="1"/>
          </p:cNvPicPr>
          <p:nvPr/>
        </p:nvPicPr>
        <p:blipFill rotWithShape="1">
          <a:blip r:embed="rId3" cstate="print"/>
          <a:stretch/>
        </p:blipFill>
        <p:spPr>
          <a:xfrm>
            <a:off x="-324544" y="0"/>
            <a:ext cx="5260713" cy="6858000"/>
          </a:xfrm>
          <a:prstGeom prst="rect">
            <a:avLst/>
          </a:prstGeom>
        </p:spPr>
      </p:pic>
      <p:pic>
        <p:nvPicPr>
          <p:cNvPr id="83972" name="Picture 4" descr="http://www.travlang.com/blog/wp-content/uploads/2010/04/brandenburg-gate-at-se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0632" y="0"/>
            <a:ext cx="4311754" cy="2334119"/>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http://t3.gstatic.com/images?q=tbn:ANd9GcRVDKBLVH1dLbDWQD9NrnLsDhi-LWX-XWLICsDlvrkwxDgf6HWrkw&amp;t=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50632" y="2299713"/>
            <a:ext cx="4311754" cy="2353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544" y="836712"/>
            <a:ext cx="5175176" cy="769441"/>
          </a:xfrm>
          <a:prstGeom prst="rect">
            <a:avLst/>
          </a:prstGeom>
          <a:noFill/>
        </p:spPr>
        <p:txBody>
          <a:bodyPr wrap="square" rtlCol="0">
            <a:spAutoFit/>
          </a:bodyPr>
          <a:lstStyle/>
          <a:p>
            <a:pPr algn="ctr"/>
            <a:r>
              <a:rPr lang="en-GB" sz="4400" b="1" smtClean="0">
                <a:solidFill>
                  <a:schemeClr val="bg1"/>
                </a:solidFill>
                <a:latin typeface="Calibri" pitchFamily="34" charset="0"/>
                <a:cs typeface="Calibri" pitchFamily="34" charset="0"/>
              </a:rPr>
              <a:t>NATIONAL 4/5 </a:t>
            </a:r>
            <a:endParaRPr lang="en-GB" sz="4400" b="1" dirty="0">
              <a:solidFill>
                <a:schemeClr val="bg1"/>
              </a:solidFill>
              <a:latin typeface="Calibri" pitchFamily="34" charset="0"/>
              <a:cs typeface="Calibri" pitchFamily="34" charset="0"/>
            </a:endParaRPr>
          </a:p>
        </p:txBody>
      </p:sp>
      <p:sp>
        <p:nvSpPr>
          <p:cNvPr id="9" name="TextBox 8"/>
          <p:cNvSpPr txBox="1"/>
          <p:nvPr/>
        </p:nvSpPr>
        <p:spPr>
          <a:xfrm>
            <a:off x="-355848" y="5301109"/>
            <a:ext cx="5175176" cy="769441"/>
          </a:xfrm>
          <a:prstGeom prst="rect">
            <a:avLst/>
          </a:prstGeom>
          <a:noFill/>
        </p:spPr>
        <p:txBody>
          <a:bodyPr wrap="square" rtlCol="0">
            <a:spAutoFit/>
          </a:bodyPr>
          <a:lstStyle/>
          <a:p>
            <a:pPr algn="ctr"/>
            <a:r>
              <a:rPr lang="en-GB" sz="4400" b="1" dirty="0" smtClean="0">
                <a:latin typeface="Calibri" pitchFamily="34" charset="0"/>
                <a:cs typeface="Calibri" pitchFamily="34" charset="0"/>
              </a:rPr>
              <a:t>GERMAN</a:t>
            </a:r>
            <a:endParaRPr lang="en-GB" sz="4400" b="1" dirty="0">
              <a:latin typeface="Calibri" pitchFamily="34" charset="0"/>
              <a:cs typeface="Calibri" pitchFamily="34" charset="0"/>
            </a:endParaRPr>
          </a:p>
        </p:txBody>
      </p:sp>
      <p:pic>
        <p:nvPicPr>
          <p:cNvPr id="83970" name="Picture 2" descr="http://www.schloesser.bayern.de/bilder/schloss/neusch.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4"/>
          <a:stretch/>
        </p:blipFill>
        <p:spPr bwMode="auto">
          <a:xfrm>
            <a:off x="4878418" y="4605711"/>
            <a:ext cx="4283968" cy="2319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632" y="2924944"/>
            <a:ext cx="3240360" cy="769441"/>
          </a:xfrm>
          <a:prstGeom prst="rect">
            <a:avLst/>
          </a:prstGeom>
          <a:noFill/>
        </p:spPr>
        <p:txBody>
          <a:bodyPr wrap="square" rtlCol="0">
            <a:spAutoFit/>
          </a:bodyPr>
          <a:lstStyle/>
          <a:p>
            <a:r>
              <a:rPr lang="en-GB" sz="4400" b="1" smtClean="0">
                <a:latin typeface="+mj-lt"/>
              </a:rPr>
              <a:t>UNIT FIVE</a:t>
            </a:r>
            <a:endParaRPr lang="en-GB" sz="4400" b="1" dirty="0">
              <a:latin typeface="+mj-lt"/>
            </a:endParaRPr>
          </a:p>
        </p:txBody>
      </p:sp>
    </p:spTree>
    <p:extLst>
      <p:ext uri="{BB962C8B-B14F-4D97-AF65-F5344CB8AC3E}">
        <p14:creationId xmlns:p14="http://schemas.microsoft.com/office/powerpoint/2010/main" val="222343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457200" indent="-457200" algn="ctr">
              <a:buNone/>
            </a:pPr>
            <a:r>
              <a:rPr lang="en-GB" sz="2200" b="1" u="sng" dirty="0" smtClean="0">
                <a:solidFill>
                  <a:srgbClr val="008000"/>
                </a:solidFill>
                <a:latin typeface="Calibri" pitchFamily="34" charset="0"/>
                <a:cs typeface="Calibri" pitchFamily="34" charset="0"/>
              </a:rPr>
              <a:t>AUFGABE 4 CONT.: URLAUBSTYP</a:t>
            </a:r>
            <a:endParaRPr lang="en-GB" sz="2200" b="1" u="sng" dirty="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endParaRPr lang="en-GB" sz="2200" b="1" dirty="0" smtClean="0">
              <a:solidFill>
                <a:srgbClr val="008000"/>
              </a:solidFill>
              <a:latin typeface="Calibri" pitchFamily="34" charset="0"/>
              <a:cs typeface="Calibri" pitchFamily="34" charset="0"/>
            </a:endParaRPr>
          </a:p>
          <a:p>
            <a:pPr marL="457200" indent="-457200">
              <a:buAutoNum type="alphaUcPeriod"/>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Broschüre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noch</a:t>
            </a:r>
            <a:r>
              <a:rPr lang="en-GB" sz="2200" b="1" dirty="0" smtClean="0">
                <a:solidFill>
                  <a:srgbClr val="008000"/>
                </a:solidFill>
                <a:latin typeface="Calibri" pitchFamily="34" charset="0"/>
                <a:cs typeface="Calibri" pitchFamily="34" charset="0"/>
              </a:rPr>
              <a:t> mal.  </a:t>
            </a:r>
            <a:r>
              <a:rPr lang="en-GB" sz="2200" b="1" dirty="0" err="1" smtClean="0">
                <a:solidFill>
                  <a:srgbClr val="008000"/>
                </a:solidFill>
                <a:latin typeface="Calibri" pitchFamily="34" charset="0"/>
                <a:cs typeface="Calibri" pitchFamily="34" charset="0"/>
              </a:rPr>
              <a:t>Welcher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Urlaubsort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ist</a:t>
            </a:r>
            <a:r>
              <a:rPr lang="en-GB" sz="2200" b="1" dirty="0" smtClean="0">
                <a:solidFill>
                  <a:srgbClr val="008000"/>
                </a:solidFill>
                <a:latin typeface="Calibri" pitchFamily="34" charset="0"/>
                <a:cs typeface="Calibri" pitchFamily="34" charset="0"/>
              </a:rPr>
              <a:t> das: </a:t>
            </a:r>
            <a:r>
              <a:rPr lang="en-GB" sz="2200" b="1" dirty="0" err="1" smtClean="0">
                <a:solidFill>
                  <a:srgbClr val="008000"/>
                </a:solidFill>
                <a:latin typeface="Calibri" pitchFamily="34" charset="0"/>
                <a:cs typeface="Calibri" pitchFamily="34" charset="0"/>
              </a:rPr>
              <a:t>Sportcamp</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Ungarn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oder</a:t>
            </a:r>
            <a:r>
              <a:rPr lang="en-GB" sz="2200" b="1" dirty="0" smtClean="0">
                <a:solidFill>
                  <a:srgbClr val="008000"/>
                </a:solidFill>
                <a:latin typeface="Calibri" pitchFamily="34" charset="0"/>
                <a:cs typeface="Calibri" pitchFamily="34" charset="0"/>
              </a:rPr>
              <a:t> Camping?</a:t>
            </a:r>
          </a:p>
          <a:p>
            <a:pPr marL="895350" indent="-374650">
              <a:buAutoNum type="arabicPeriod"/>
            </a:pPr>
            <a:r>
              <a:rPr lang="en-GB" sz="2000" dirty="0" err="1" smtClean="0">
                <a:solidFill>
                  <a:srgbClr val="000000"/>
                </a:solidFill>
                <a:latin typeface="Calibri" pitchFamily="34" charset="0"/>
                <a:cs typeface="Calibri" pitchFamily="34" charset="0"/>
              </a:rPr>
              <a:t>Dieser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Urlaub</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ist</a:t>
            </a:r>
            <a:r>
              <a:rPr lang="en-GB" sz="2000" dirty="0" smtClean="0">
                <a:solidFill>
                  <a:srgbClr val="000000"/>
                </a:solidFill>
                <a:latin typeface="Calibri" pitchFamily="34" charset="0"/>
                <a:cs typeface="Calibri" pitchFamily="34" charset="0"/>
              </a:rPr>
              <a:t> der </a:t>
            </a:r>
            <a:r>
              <a:rPr lang="en-GB" sz="2000" dirty="0" err="1" smtClean="0">
                <a:solidFill>
                  <a:srgbClr val="000000"/>
                </a:solidFill>
                <a:latin typeface="Calibri" pitchFamily="34" charset="0"/>
                <a:cs typeface="Calibri" pitchFamily="34" charset="0"/>
              </a:rPr>
              <a:t>teuerste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Urlaub</a:t>
            </a:r>
            <a:r>
              <a:rPr lang="en-GB" sz="2000" dirty="0" smtClean="0">
                <a:solidFill>
                  <a:srgbClr val="000000"/>
                </a:solidFill>
                <a:latin typeface="Calibri" pitchFamily="34" charset="0"/>
                <a:cs typeface="Calibri" pitchFamily="34" charset="0"/>
              </a:rPr>
              <a:t>.</a:t>
            </a:r>
          </a:p>
          <a:p>
            <a:pPr marL="895350" indent="-374650">
              <a:buAutoNum type="arabicPeriod"/>
            </a:pPr>
            <a:r>
              <a:rPr lang="en-GB" sz="2000" dirty="0" err="1" smtClean="0">
                <a:solidFill>
                  <a:srgbClr val="000000"/>
                </a:solidFill>
                <a:latin typeface="Calibri" pitchFamily="34" charset="0"/>
                <a:cs typeface="Calibri" pitchFamily="34" charset="0"/>
              </a:rPr>
              <a:t>Dieser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Urlaub</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ist</a:t>
            </a:r>
            <a:r>
              <a:rPr lang="en-GB" sz="2000" dirty="0" smtClean="0">
                <a:solidFill>
                  <a:srgbClr val="000000"/>
                </a:solidFill>
                <a:latin typeface="Calibri" pitchFamily="34" charset="0"/>
                <a:cs typeface="Calibri" pitchFamily="34" charset="0"/>
              </a:rPr>
              <a:t> der </a:t>
            </a:r>
            <a:r>
              <a:rPr lang="en-GB" sz="2000" dirty="0" err="1" smtClean="0">
                <a:solidFill>
                  <a:srgbClr val="000000"/>
                </a:solidFill>
                <a:latin typeface="Calibri" pitchFamily="34" charset="0"/>
                <a:cs typeface="Calibri" pitchFamily="34" charset="0"/>
              </a:rPr>
              <a:t>billigste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Urlaub</a:t>
            </a:r>
            <a:r>
              <a:rPr lang="en-GB" sz="2000" dirty="0" smtClean="0">
                <a:solidFill>
                  <a:srgbClr val="000000"/>
                </a:solidFill>
                <a:latin typeface="Calibri" pitchFamily="34" charset="0"/>
                <a:cs typeface="Calibri" pitchFamily="34" charset="0"/>
              </a:rPr>
              <a:t>.</a:t>
            </a:r>
          </a:p>
          <a:p>
            <a:pPr marL="895350" indent="-374650">
              <a:buAutoNum type="arabicPeriod"/>
            </a:pPr>
            <a:r>
              <a:rPr lang="en-GB" sz="2000" dirty="0" err="1" smtClean="0">
                <a:solidFill>
                  <a:srgbClr val="000000"/>
                </a:solidFill>
                <a:latin typeface="Calibri" pitchFamily="34" charset="0"/>
                <a:cs typeface="Calibri" pitchFamily="34" charset="0"/>
              </a:rPr>
              <a:t>Dieser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Urlaub</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passt</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besonders</a:t>
            </a:r>
            <a:r>
              <a:rPr lang="en-GB" sz="2000" dirty="0" smtClean="0">
                <a:solidFill>
                  <a:srgbClr val="000000"/>
                </a:solidFill>
                <a:latin typeface="Calibri" pitchFamily="34" charset="0"/>
                <a:cs typeface="Calibri" pitchFamily="34" charset="0"/>
              </a:rPr>
              <a:t> gut </a:t>
            </a:r>
            <a:r>
              <a:rPr lang="en-GB" sz="2000" dirty="0" err="1" smtClean="0">
                <a:solidFill>
                  <a:srgbClr val="000000"/>
                </a:solidFill>
                <a:latin typeface="Calibri" pitchFamily="34" charset="0"/>
                <a:cs typeface="Calibri" pitchFamily="34" charset="0"/>
              </a:rPr>
              <a:t>zu</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sportlichen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Jugendlichen</a:t>
            </a:r>
            <a:r>
              <a:rPr lang="en-GB" sz="2000" dirty="0" smtClean="0">
                <a:solidFill>
                  <a:srgbClr val="000000"/>
                </a:solidFill>
                <a:latin typeface="Calibri" pitchFamily="34" charset="0"/>
                <a:cs typeface="Calibri" pitchFamily="34" charset="0"/>
              </a:rPr>
              <a:t>.</a:t>
            </a:r>
          </a:p>
          <a:p>
            <a:pPr marL="895350" indent="-374650">
              <a:buAutoNum type="arabicPeriod"/>
            </a:pPr>
            <a:r>
              <a:rPr lang="en-GB" sz="2000" dirty="0" err="1" smtClean="0">
                <a:solidFill>
                  <a:srgbClr val="000000"/>
                </a:solidFill>
                <a:latin typeface="Calibri" pitchFamily="34" charset="0"/>
                <a:cs typeface="Calibri" pitchFamily="34" charset="0"/>
              </a:rPr>
              <a:t>Wenn</a:t>
            </a:r>
            <a:r>
              <a:rPr lang="en-GB" sz="2000" dirty="0" smtClean="0">
                <a:solidFill>
                  <a:srgbClr val="000000"/>
                </a:solidFill>
                <a:latin typeface="Calibri" pitchFamily="34" charset="0"/>
                <a:cs typeface="Calibri" pitchFamily="34" charset="0"/>
              </a:rPr>
              <a:t> du </a:t>
            </a:r>
            <a:r>
              <a:rPr lang="en-GB" sz="2000" dirty="0" err="1" smtClean="0">
                <a:solidFill>
                  <a:srgbClr val="000000"/>
                </a:solidFill>
                <a:latin typeface="Calibri" pitchFamily="34" charset="0"/>
                <a:cs typeface="Calibri" pitchFamily="34" charset="0"/>
              </a:rPr>
              <a:t>diesen</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Urlaub</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wählst</a:t>
            </a:r>
            <a:r>
              <a:rPr lang="en-GB" sz="2000" dirty="0" smtClean="0">
                <a:solidFill>
                  <a:srgbClr val="000000"/>
                </a:solidFill>
                <a:latin typeface="Calibri" pitchFamily="34" charset="0"/>
                <a:cs typeface="Calibri" pitchFamily="34" charset="0"/>
              </a:rPr>
              <a:t>, bring </a:t>
            </a:r>
            <a:r>
              <a:rPr lang="en-GB" sz="2000" dirty="0" err="1" smtClean="0">
                <a:solidFill>
                  <a:srgbClr val="000000"/>
                </a:solidFill>
                <a:latin typeface="Calibri" pitchFamily="34" charset="0"/>
                <a:cs typeface="Calibri" pitchFamily="34" charset="0"/>
              </a:rPr>
              <a:t>deine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Wanderschuhe</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mit</a:t>
            </a:r>
            <a:r>
              <a:rPr lang="en-GB" sz="2000" dirty="0" smtClean="0">
                <a:solidFill>
                  <a:srgbClr val="000000"/>
                </a:solidFill>
                <a:latin typeface="Calibri" pitchFamily="34" charset="0"/>
                <a:cs typeface="Calibri" pitchFamily="34" charset="0"/>
              </a:rPr>
              <a:t>!</a:t>
            </a:r>
          </a:p>
          <a:p>
            <a:pPr marL="895350" indent="-374650">
              <a:buAutoNum type="arabicPeriod"/>
            </a:pPr>
            <a:r>
              <a:rPr lang="en-GB" sz="2000" dirty="0" err="1" smtClean="0">
                <a:solidFill>
                  <a:srgbClr val="000000"/>
                </a:solidFill>
                <a:latin typeface="Calibri" pitchFamily="34" charset="0"/>
                <a:cs typeface="Calibri" pitchFamily="34" charset="0"/>
              </a:rPr>
              <a:t>Bei</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diesem</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Urlaub</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schläft</a:t>
            </a:r>
            <a:r>
              <a:rPr lang="en-GB" sz="2000" dirty="0" smtClean="0">
                <a:solidFill>
                  <a:srgbClr val="000000"/>
                </a:solidFill>
                <a:latin typeface="Calibri" pitchFamily="34" charset="0"/>
                <a:cs typeface="Calibri" pitchFamily="34" charset="0"/>
              </a:rPr>
              <a:t> man in </a:t>
            </a:r>
            <a:r>
              <a:rPr lang="en-GB" sz="2000" dirty="0" err="1" smtClean="0">
                <a:solidFill>
                  <a:srgbClr val="000000"/>
                </a:solidFill>
                <a:latin typeface="Calibri" pitchFamily="34" charset="0"/>
                <a:cs typeface="Calibri" pitchFamily="34" charset="0"/>
              </a:rPr>
              <a:t>einem</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Gebäude</a:t>
            </a:r>
            <a:r>
              <a:rPr lang="en-GB" sz="2000" dirty="0" smtClean="0">
                <a:solidFill>
                  <a:srgbClr val="000000"/>
                </a:solidFill>
                <a:latin typeface="Calibri" pitchFamily="34" charset="0"/>
                <a:cs typeface="Calibri" pitchFamily="34" charset="0"/>
              </a:rPr>
              <a:t>.</a:t>
            </a:r>
          </a:p>
          <a:p>
            <a:pPr marL="895350" indent="-374650">
              <a:buAutoNum type="arabicPeriod"/>
            </a:pPr>
            <a:r>
              <a:rPr lang="en-GB" sz="2000" dirty="0" err="1" smtClean="0">
                <a:solidFill>
                  <a:srgbClr val="000000"/>
                </a:solidFill>
                <a:latin typeface="Calibri" pitchFamily="34" charset="0"/>
                <a:cs typeface="Calibri" pitchFamily="34" charset="0"/>
              </a:rPr>
              <a:t>Hier</a:t>
            </a:r>
            <a:r>
              <a:rPr lang="en-GB" sz="2000" dirty="0" smtClean="0">
                <a:solidFill>
                  <a:srgbClr val="000000"/>
                </a:solidFill>
                <a:latin typeface="Calibri" pitchFamily="34" charset="0"/>
                <a:cs typeface="Calibri" pitchFamily="34" charset="0"/>
              </a:rPr>
              <a:t> muss man </a:t>
            </a:r>
            <a:r>
              <a:rPr lang="en-GB" sz="2000" dirty="0" err="1" smtClean="0">
                <a:solidFill>
                  <a:srgbClr val="000000"/>
                </a:solidFill>
                <a:latin typeface="Calibri" pitchFamily="34" charset="0"/>
                <a:cs typeface="Calibri" pitchFamily="34" charset="0"/>
              </a:rPr>
              <a:t>selber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kochen</a:t>
            </a:r>
            <a:r>
              <a:rPr lang="en-GB" sz="2000" dirty="0" smtClean="0">
                <a:solidFill>
                  <a:srgbClr val="000000"/>
                </a:solidFill>
                <a:latin typeface="Calibri" pitchFamily="34" charset="0"/>
                <a:cs typeface="Calibri" pitchFamily="34" charset="0"/>
              </a:rPr>
              <a:t>.</a:t>
            </a:r>
          </a:p>
          <a:p>
            <a:pPr marL="895350" indent="-374650">
              <a:buAutoNum type="arabicPeriod"/>
            </a:pPr>
            <a:r>
              <a:rPr lang="en-GB" sz="2000" dirty="0" err="1" smtClean="0">
                <a:solidFill>
                  <a:srgbClr val="000000"/>
                </a:solidFill>
                <a:latin typeface="Calibri" pitchFamily="34" charset="0"/>
                <a:cs typeface="Calibri" pitchFamily="34" charset="0"/>
              </a:rPr>
              <a:t>Hier</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kann</a:t>
            </a:r>
            <a:r>
              <a:rPr lang="en-GB" sz="2000" dirty="0" smtClean="0">
                <a:solidFill>
                  <a:srgbClr val="000000"/>
                </a:solidFill>
                <a:latin typeface="Calibri" pitchFamily="34" charset="0"/>
                <a:cs typeface="Calibri" pitchFamily="34" charset="0"/>
              </a:rPr>
              <a:t> man </a:t>
            </a:r>
            <a:r>
              <a:rPr lang="en-GB" sz="2000" dirty="0" err="1" smtClean="0">
                <a:solidFill>
                  <a:srgbClr val="000000"/>
                </a:solidFill>
                <a:latin typeface="Calibri" pitchFamily="34" charset="0"/>
                <a:cs typeface="Calibri" pitchFamily="34" charset="0"/>
              </a:rPr>
              <a:t>auch</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im</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Juli</a:t>
            </a:r>
            <a:r>
              <a:rPr lang="en-GB" sz="2000" dirty="0" smtClean="0">
                <a:solidFill>
                  <a:srgbClr val="000000"/>
                </a:solidFill>
                <a:latin typeface="Calibri" pitchFamily="34" charset="0"/>
                <a:cs typeface="Calibri" pitchFamily="34" charset="0"/>
              </a:rPr>
              <a:t> </a:t>
            </a:r>
            <a:r>
              <a:rPr lang="en-GB" sz="2000" dirty="0" err="1" smtClean="0">
                <a:solidFill>
                  <a:srgbClr val="000000"/>
                </a:solidFill>
                <a:latin typeface="Calibri" pitchFamily="34" charset="0"/>
                <a:cs typeface="Calibri" pitchFamily="34" charset="0"/>
              </a:rPr>
              <a:t>hinfahren</a:t>
            </a:r>
            <a:r>
              <a:rPr lang="en-GB" sz="2000" dirty="0" smtClean="0">
                <a:solidFill>
                  <a:srgbClr val="000000"/>
                </a:solidFill>
                <a:latin typeface="Calibri" pitchFamily="34" charset="0"/>
                <a:cs typeface="Calibri" pitchFamily="34" charset="0"/>
              </a:rPr>
              <a:t>.</a:t>
            </a:r>
          </a:p>
          <a:p>
            <a:pPr marL="457200" indent="-457200" algn="ctr">
              <a:buAutoNum type="arabicPeriod"/>
            </a:pPr>
            <a:endParaRPr lang="en-GB" sz="2400" dirty="0" smtClean="0">
              <a:latin typeface="Calibri" pitchFamily="34" charset="0"/>
              <a:cs typeface="Calibri" pitchFamily="34" charset="0"/>
            </a:endParaRPr>
          </a:p>
          <a:p>
            <a:pPr marL="0" indent="0">
              <a:buNone/>
            </a:pPr>
            <a:r>
              <a:rPr lang="en-GB" sz="2400" b="1" dirty="0" smtClean="0">
                <a:solidFill>
                  <a:srgbClr val="008000"/>
                </a:solidFill>
                <a:latin typeface="Calibri" pitchFamily="34" charset="0"/>
                <a:cs typeface="Calibri" pitchFamily="34" charset="0"/>
              </a:rPr>
              <a:t>B. Which advert is addressed to: And justify your answer.</a:t>
            </a:r>
            <a:endParaRPr lang="en-GB" sz="2400" b="1" dirty="0">
              <a:solidFill>
                <a:srgbClr val="008000"/>
              </a:solidFill>
              <a:latin typeface="Calibri" pitchFamily="34" charset="0"/>
              <a:cs typeface="Calibri" pitchFamily="34" charset="0"/>
            </a:endParaRPr>
          </a:p>
          <a:p>
            <a:pPr marL="895350" indent="-374650">
              <a:buAutoNum type="arabicPeriod"/>
            </a:pPr>
            <a:r>
              <a:rPr lang="en-GB" sz="2000" dirty="0" smtClean="0">
                <a:solidFill>
                  <a:srgbClr val="000000"/>
                </a:solidFill>
                <a:latin typeface="Calibri" pitchFamily="34" charset="0"/>
                <a:cs typeface="Calibri" pitchFamily="34" charset="0"/>
              </a:rPr>
              <a:t>an individual young person?</a:t>
            </a:r>
            <a:endParaRPr lang="en-GB" sz="2000" dirty="0">
              <a:solidFill>
                <a:srgbClr val="000000"/>
              </a:solidFill>
              <a:latin typeface="Calibri" pitchFamily="34" charset="0"/>
              <a:cs typeface="Calibri" pitchFamily="34" charset="0"/>
            </a:endParaRPr>
          </a:p>
          <a:p>
            <a:pPr marL="895350" indent="-374650">
              <a:buAutoNum type="arabicPeriod"/>
            </a:pPr>
            <a:r>
              <a:rPr lang="en-GB" sz="2000" dirty="0" smtClean="0">
                <a:solidFill>
                  <a:srgbClr val="000000"/>
                </a:solidFill>
                <a:latin typeface="Calibri" pitchFamily="34" charset="0"/>
                <a:cs typeface="Calibri" pitchFamily="34" charset="0"/>
              </a:rPr>
              <a:t>an older person / older people?</a:t>
            </a:r>
            <a:endParaRPr lang="en-GB" sz="2000" dirty="0">
              <a:solidFill>
                <a:srgbClr val="000000"/>
              </a:solidFill>
              <a:latin typeface="Calibri" pitchFamily="34" charset="0"/>
              <a:cs typeface="Calibri" pitchFamily="34" charset="0"/>
            </a:endParaRPr>
          </a:p>
          <a:p>
            <a:pPr marL="895350" indent="-374650">
              <a:buAutoNum type="arabicPeriod"/>
            </a:pPr>
            <a:r>
              <a:rPr lang="en-GB" sz="2000" dirty="0" smtClean="0">
                <a:solidFill>
                  <a:srgbClr val="000000"/>
                </a:solidFill>
                <a:latin typeface="Calibri" pitchFamily="34" charset="0"/>
                <a:cs typeface="Calibri" pitchFamily="34" charset="0"/>
              </a:rPr>
              <a:t>a group of young people?</a:t>
            </a:r>
          </a:p>
          <a:p>
            <a:pPr marL="80963" indent="-80963">
              <a:buNone/>
            </a:pPr>
            <a:endParaRPr lang="en-GB" sz="2000" dirty="0">
              <a:solidFill>
                <a:srgbClr val="000000"/>
              </a:solidFill>
              <a:latin typeface="Calibri" pitchFamily="34" charset="0"/>
              <a:cs typeface="Calibri" pitchFamily="34" charset="0"/>
            </a:endParaRPr>
          </a:p>
          <a:p>
            <a:pPr algn="ct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spTree>
    <p:extLst>
      <p:ext uri="{BB962C8B-B14F-4D97-AF65-F5344CB8AC3E}">
        <p14:creationId xmlns:p14="http://schemas.microsoft.com/office/powerpoint/2010/main" val="951785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ctr">
              <a:buNone/>
            </a:pPr>
            <a:r>
              <a:rPr lang="en-GB" sz="2200" b="1" u="sng" dirty="0" smtClean="0">
                <a:solidFill>
                  <a:srgbClr val="008000"/>
                </a:solidFill>
                <a:latin typeface="Calibri" pitchFamily="34" charset="0"/>
                <a:cs typeface="Calibri" pitchFamily="34" charset="0"/>
              </a:rPr>
              <a:t>AUFGABE 5: DIE FERIENAKTIVITÄTEN</a:t>
            </a:r>
            <a:endParaRPr lang="en-GB" sz="2200"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 </a:t>
            </a:r>
            <a:endParaRPr lang="en-GB" sz="2200"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Partnerarbeit</a:t>
            </a:r>
            <a:r>
              <a:rPr lang="en-GB" sz="2200" b="1" dirty="0" smtClean="0">
                <a:solidFill>
                  <a:srgbClr val="008000"/>
                </a:solidFill>
                <a:latin typeface="Calibri" pitchFamily="34" charset="0"/>
                <a:cs typeface="Calibri" pitchFamily="34" charset="0"/>
              </a:rPr>
              <a:t>.  Du </a:t>
            </a:r>
            <a:r>
              <a:rPr lang="en-GB" sz="2200" b="1" dirty="0" err="1" smtClean="0">
                <a:solidFill>
                  <a:srgbClr val="008000"/>
                </a:solidFill>
                <a:latin typeface="Calibri" pitchFamily="34" charset="0"/>
                <a:cs typeface="Calibri" pitchFamily="34" charset="0"/>
              </a:rPr>
              <a:t>fährst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Woche</a:t>
            </a:r>
            <a:r>
              <a:rPr lang="en-GB" sz="2200" b="1" dirty="0" smtClean="0">
                <a:solidFill>
                  <a:srgbClr val="008000"/>
                </a:solidFill>
                <a:latin typeface="Calibri" pitchFamily="34" charset="0"/>
                <a:cs typeface="Calibri" pitchFamily="34" charset="0"/>
              </a:rPr>
              <a:t> in den </a:t>
            </a:r>
            <a:r>
              <a:rPr lang="en-GB" sz="2200" b="1" dirty="0" err="1" smtClean="0">
                <a:solidFill>
                  <a:srgbClr val="008000"/>
                </a:solidFill>
                <a:latin typeface="Calibri" pitchFamily="34" charset="0"/>
                <a:cs typeface="Calibri" pitchFamily="34" charset="0"/>
              </a:rPr>
              <a:t>Urlaub</a:t>
            </a:r>
            <a:r>
              <a:rPr lang="en-GB" sz="2200" b="1" dirty="0" smtClean="0">
                <a:solidFill>
                  <a:srgbClr val="008000"/>
                </a:solidFill>
                <a:latin typeface="Calibri" pitchFamily="34" charset="0"/>
                <a:cs typeface="Calibri" pitchFamily="34" charset="0"/>
              </a:rPr>
              <a:t> in die </a:t>
            </a:r>
            <a:r>
              <a:rPr lang="en-GB" sz="2200" b="1" dirty="0" err="1" smtClean="0">
                <a:solidFill>
                  <a:srgbClr val="008000"/>
                </a:solidFill>
                <a:latin typeface="Calibri" pitchFamily="34" charset="0"/>
                <a:cs typeface="Calibri" pitchFamily="34" charset="0"/>
              </a:rPr>
              <a:t>Schweiz</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es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gibt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große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Auswahl</a:t>
            </a:r>
            <a:r>
              <a:rPr lang="en-GB" sz="2200" b="1" dirty="0" smtClean="0">
                <a:solidFill>
                  <a:srgbClr val="008000"/>
                </a:solidFill>
                <a:latin typeface="Calibri" pitchFamily="34" charset="0"/>
                <a:cs typeface="Calibri" pitchFamily="34" charset="0"/>
              </a:rPr>
              <a:t> an </a:t>
            </a:r>
            <a:r>
              <a:rPr lang="en-GB" sz="2200" b="1" dirty="0" err="1" smtClean="0">
                <a:solidFill>
                  <a:srgbClr val="008000"/>
                </a:solidFill>
                <a:latin typeface="Calibri" pitchFamily="34" charset="0"/>
                <a:cs typeface="Calibri" pitchFamily="34" charset="0"/>
              </a:rPr>
              <a:t>Aktivitäten</a:t>
            </a:r>
            <a:r>
              <a:rPr lang="en-GB" sz="2200" b="1" dirty="0" smtClean="0">
                <a:solidFill>
                  <a:srgbClr val="008000"/>
                </a:solidFill>
                <a:latin typeface="Calibri" pitchFamily="34" charset="0"/>
                <a:cs typeface="Calibri" pitchFamily="34" charset="0"/>
              </a:rPr>
              <a:t>. Was </a:t>
            </a:r>
            <a:r>
              <a:rPr lang="en-GB" sz="2200" b="1" dirty="0" err="1" smtClean="0">
                <a:solidFill>
                  <a:srgbClr val="008000"/>
                </a:solidFill>
                <a:latin typeface="Calibri" pitchFamily="34" charset="0"/>
                <a:cs typeface="Calibri" pitchFamily="34" charset="0"/>
              </a:rPr>
              <a:t>haltet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ihr</a:t>
            </a:r>
            <a:r>
              <a:rPr lang="en-GB" sz="2200" b="1" dirty="0" smtClean="0">
                <a:solidFill>
                  <a:srgbClr val="008000"/>
                </a:solidFill>
                <a:latin typeface="Calibri" pitchFamily="34" charset="0"/>
                <a:cs typeface="Calibri" pitchFamily="34" charset="0"/>
              </a:rPr>
              <a:t> von </a:t>
            </a:r>
            <a:r>
              <a:rPr lang="en-GB" sz="2200" b="1" dirty="0" err="1" smtClean="0">
                <a:solidFill>
                  <a:srgbClr val="008000"/>
                </a:solidFill>
                <a:latin typeface="Calibri" pitchFamily="34" charset="0"/>
                <a:cs typeface="Calibri" pitchFamily="34" charset="0"/>
              </a:rPr>
              <a:t>diesen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Aktivitäten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Gebt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sie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Punkte</a:t>
            </a:r>
            <a:r>
              <a:rPr lang="en-GB" sz="2200" b="1" dirty="0" smtClean="0">
                <a:solidFill>
                  <a:srgbClr val="008000"/>
                </a:solidFill>
                <a:latin typeface="Calibri" pitchFamily="34" charset="0"/>
                <a:cs typeface="Calibri" pitchFamily="34" charset="0"/>
              </a:rPr>
              <a:t>! (3 – </a:t>
            </a:r>
            <a:r>
              <a:rPr lang="en-GB" sz="2200" b="1" dirty="0" err="1" smtClean="0">
                <a:solidFill>
                  <a:srgbClr val="008000"/>
                </a:solidFill>
                <a:latin typeface="Calibri" pitchFamily="34" charset="0"/>
                <a:cs typeface="Calibri" pitchFamily="34" charset="0"/>
              </a:rPr>
              <a:t>ja</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ich</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würde</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gern</a:t>
            </a:r>
            <a:r>
              <a:rPr lang="en-GB" sz="2200" b="1" dirty="0" smtClean="0">
                <a:solidFill>
                  <a:srgbClr val="008000"/>
                </a:solidFill>
                <a:latin typeface="Calibri" pitchFamily="34" charset="0"/>
                <a:cs typeface="Calibri" pitchFamily="34" charset="0"/>
              </a:rPr>
              <a:t>; 2- </a:t>
            </a:r>
            <a:r>
              <a:rPr lang="en-GB" sz="2200" b="1" dirty="0" err="1" smtClean="0">
                <a:solidFill>
                  <a:srgbClr val="008000"/>
                </a:solidFill>
                <a:latin typeface="Calibri" pitchFamily="34" charset="0"/>
                <a:cs typeface="Calibri" pitchFamily="34" charset="0"/>
              </a:rPr>
              <a:t>vielleicht</a:t>
            </a:r>
            <a:r>
              <a:rPr lang="en-GB" sz="2200" b="1" dirty="0" smtClean="0">
                <a:solidFill>
                  <a:srgbClr val="008000"/>
                </a:solidFill>
                <a:latin typeface="Calibri" pitchFamily="34" charset="0"/>
                <a:cs typeface="Calibri" pitchFamily="34" charset="0"/>
              </a:rPr>
              <a:t>; 1- das </a:t>
            </a:r>
            <a:r>
              <a:rPr lang="en-GB" sz="2200" b="1" dirty="0" err="1" smtClean="0">
                <a:solidFill>
                  <a:srgbClr val="008000"/>
                </a:solidFill>
                <a:latin typeface="Calibri" pitchFamily="34" charset="0"/>
                <a:cs typeface="Calibri" pitchFamily="34" charset="0"/>
              </a:rPr>
              <a:t>sagt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mir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nicht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zu</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dann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wählt</a:t>
            </a:r>
            <a:r>
              <a:rPr lang="en-GB" sz="2200" b="1" dirty="0" smtClean="0">
                <a:solidFill>
                  <a:srgbClr val="008000"/>
                </a:solidFill>
                <a:latin typeface="Calibri" pitchFamily="34" charset="0"/>
                <a:cs typeface="Calibri" pitchFamily="34" charset="0"/>
              </a:rPr>
              <a:t> 6 </a:t>
            </a:r>
            <a:r>
              <a:rPr lang="en-GB" sz="2200" b="1" dirty="0" err="1" smtClean="0">
                <a:solidFill>
                  <a:srgbClr val="008000"/>
                </a:solidFill>
                <a:latin typeface="Calibri" pitchFamily="34" charset="0"/>
                <a:cs typeface="Calibri" pitchFamily="34" charset="0"/>
              </a:rPr>
              <a:t>davon</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ihr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machen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würdet</a:t>
            </a:r>
            <a:r>
              <a:rPr lang="en-GB" sz="2200" b="1" dirty="0" smtClean="0">
                <a:solidFill>
                  <a:srgbClr val="008000"/>
                </a:solidFill>
                <a:latin typeface="Calibri" pitchFamily="34" charset="0"/>
                <a:cs typeface="Calibri" pitchFamily="34" charset="0"/>
              </a:rPr>
              <a:t>.</a:t>
            </a:r>
          </a:p>
          <a:p>
            <a:pPr algn="ctr">
              <a:buNone/>
            </a:pPr>
            <a:endParaRPr lang="en-GB" sz="2200" dirty="0" smtClean="0">
              <a:latin typeface="Calibri" pitchFamily="34" charset="0"/>
              <a:cs typeface="Calibri" pitchFamily="34" charset="0"/>
            </a:endParaRPr>
          </a:p>
          <a:p>
            <a:pPr>
              <a:buNone/>
            </a:pPr>
            <a:r>
              <a:rPr lang="en-GB" sz="2200" dirty="0" smtClean="0">
                <a:latin typeface="Calibri" pitchFamily="34" charset="0"/>
                <a:cs typeface="Calibri" pitchFamily="34" charset="0"/>
              </a:rPr>
              <a:t>1.	</a:t>
            </a:r>
            <a:r>
              <a:rPr lang="de-DE" sz="2200" dirty="0" smtClean="0">
                <a:latin typeface="Calibri" pitchFamily="34" charset="0"/>
                <a:cs typeface="Calibri" pitchFamily="34" charset="0"/>
              </a:rPr>
              <a:t>eine Radtour machen</a:t>
            </a:r>
          </a:p>
          <a:p>
            <a:pPr>
              <a:buNone/>
            </a:pPr>
            <a:r>
              <a:rPr lang="de-DE" sz="2200" dirty="0" smtClean="0">
                <a:latin typeface="Calibri" pitchFamily="34" charset="0"/>
                <a:cs typeface="Calibri" pitchFamily="34" charset="0"/>
              </a:rPr>
              <a:t>2.	klettern</a:t>
            </a:r>
          </a:p>
          <a:p>
            <a:pPr>
              <a:buNone/>
            </a:pPr>
            <a:r>
              <a:rPr lang="de-DE" sz="2200" dirty="0" smtClean="0">
                <a:latin typeface="Calibri" pitchFamily="34" charset="0"/>
                <a:cs typeface="Calibri" pitchFamily="34" charset="0"/>
              </a:rPr>
              <a:t>3.	Kanu fahren</a:t>
            </a:r>
          </a:p>
          <a:p>
            <a:pPr>
              <a:buNone/>
            </a:pPr>
            <a:r>
              <a:rPr lang="de-DE" sz="2200" dirty="0" smtClean="0">
                <a:latin typeface="Calibri" pitchFamily="34" charset="0"/>
                <a:cs typeface="Calibri" pitchFamily="34" charset="0"/>
              </a:rPr>
              <a:t>4.	windsurfen</a:t>
            </a:r>
          </a:p>
          <a:p>
            <a:pPr>
              <a:buNone/>
            </a:pPr>
            <a:r>
              <a:rPr lang="de-DE" sz="2200" dirty="0" smtClean="0">
                <a:latin typeface="Calibri" pitchFamily="34" charset="0"/>
                <a:cs typeface="Calibri" pitchFamily="34" charset="0"/>
              </a:rPr>
              <a:t>5.	bergsteigen</a:t>
            </a:r>
          </a:p>
          <a:p>
            <a:pPr>
              <a:buNone/>
            </a:pPr>
            <a:r>
              <a:rPr lang="de-DE" sz="2200" dirty="0" smtClean="0">
                <a:latin typeface="Calibri" pitchFamily="34" charset="0"/>
                <a:cs typeface="Calibri" pitchFamily="34" charset="0"/>
              </a:rPr>
              <a:t>6.	in den Bergen laufen</a:t>
            </a:r>
          </a:p>
          <a:p>
            <a:pPr>
              <a:buNone/>
            </a:pPr>
            <a:r>
              <a:rPr lang="de-DE" sz="2200" dirty="0" smtClean="0">
                <a:latin typeface="Calibri" pitchFamily="34" charset="0"/>
                <a:cs typeface="Calibri" pitchFamily="34" charset="0"/>
              </a:rPr>
              <a:t>7.	die Stadt besichtigen</a:t>
            </a:r>
          </a:p>
          <a:p>
            <a:pPr>
              <a:buNone/>
            </a:pPr>
            <a:r>
              <a:rPr lang="de-DE" sz="2200" dirty="0" smtClean="0">
                <a:latin typeface="Calibri" pitchFamily="34" charset="0"/>
                <a:cs typeface="Calibri" pitchFamily="34" charset="0"/>
              </a:rPr>
              <a:t>8.	eine Wanderung machen</a:t>
            </a:r>
          </a:p>
          <a:p>
            <a:pPr>
              <a:buNone/>
            </a:pPr>
            <a:r>
              <a:rPr lang="de-DE" sz="2200" dirty="0" smtClean="0">
                <a:latin typeface="Calibri" pitchFamily="34" charset="0"/>
                <a:cs typeface="Calibri" pitchFamily="34" charset="0"/>
              </a:rPr>
              <a:t>9.	einen Stadtrundgang machen</a:t>
            </a:r>
          </a:p>
          <a:p>
            <a:pPr>
              <a:buNone/>
            </a:pPr>
            <a:r>
              <a:rPr lang="de-DE" sz="2200" dirty="0" smtClean="0">
                <a:latin typeface="Calibri" pitchFamily="34" charset="0"/>
                <a:cs typeface="Calibri" pitchFamily="34" charset="0"/>
              </a:rPr>
              <a:t>10.	 die Altstadt besuchen</a:t>
            </a:r>
          </a:p>
          <a:p>
            <a:pPr>
              <a:buNone/>
            </a:pPr>
            <a:r>
              <a:rPr lang="de-DE" sz="2200" dirty="0" smtClean="0">
                <a:latin typeface="Calibri" pitchFamily="34" charset="0"/>
                <a:cs typeface="Calibri" pitchFamily="34" charset="0"/>
              </a:rPr>
              <a:t>11.	 schwimmen gehen</a:t>
            </a:r>
          </a:p>
          <a:p>
            <a:pPr>
              <a:buNone/>
            </a:pPr>
            <a:r>
              <a:rPr lang="de-DE" sz="2200" dirty="0" smtClean="0">
                <a:latin typeface="Calibri" pitchFamily="34" charset="0"/>
                <a:cs typeface="Calibri" pitchFamily="34" charset="0"/>
              </a:rPr>
              <a:t>12.	 angeln gehen</a:t>
            </a:r>
          </a:p>
          <a:p>
            <a:pPr>
              <a:buNone/>
            </a:pPr>
            <a:r>
              <a:rPr lang="de-DE" sz="2200" dirty="0" smtClean="0">
                <a:latin typeface="Calibri" pitchFamily="34" charset="0"/>
                <a:cs typeface="Calibri" pitchFamily="34" charset="0"/>
              </a:rPr>
              <a:t>13.	 ins Kino gehen</a:t>
            </a:r>
          </a:p>
          <a:p>
            <a:pPr>
              <a:buNone/>
            </a:pPr>
            <a:r>
              <a:rPr lang="de-DE" sz="2200" dirty="0" smtClean="0">
                <a:latin typeface="Calibri" pitchFamily="34" charset="0"/>
                <a:cs typeface="Calibri" pitchFamily="34" charset="0"/>
              </a:rPr>
              <a:t>14. </a:t>
            </a:r>
            <a:r>
              <a:rPr lang="de-DE" sz="2200" dirty="0">
                <a:latin typeface="Calibri" pitchFamily="34" charset="0"/>
                <a:cs typeface="Calibri" pitchFamily="34" charset="0"/>
              </a:rPr>
              <a:t> </a:t>
            </a:r>
            <a:r>
              <a:rPr lang="de-DE" sz="2200" dirty="0" smtClean="0">
                <a:latin typeface="Calibri" pitchFamily="34" charset="0"/>
                <a:cs typeface="Calibri" pitchFamily="34" charset="0"/>
              </a:rPr>
              <a:t>segeln</a:t>
            </a:r>
          </a:p>
          <a:p>
            <a:pPr marL="457200" indent="-457200">
              <a:buAutoNum type="arabicPeriod" startAt="15"/>
            </a:pPr>
            <a:r>
              <a:rPr lang="de-DE" sz="2200" dirty="0" smtClean="0">
                <a:latin typeface="Calibri" pitchFamily="34" charset="0"/>
                <a:cs typeface="Calibri" pitchFamily="34" charset="0"/>
              </a:rPr>
              <a:t>einen Deutschkurs besuchen</a:t>
            </a:r>
          </a:p>
          <a:p>
            <a:pPr marL="457200" indent="-457200">
              <a:buAutoNum type="arabicPeriod" startAt="15"/>
            </a:pPr>
            <a:r>
              <a:rPr lang="de-DE" sz="2200" dirty="0" smtClean="0">
                <a:latin typeface="Calibri" pitchFamily="34" charset="0"/>
                <a:cs typeface="Calibri" pitchFamily="34" charset="0"/>
              </a:rPr>
              <a:t>ein Ruderboot mieten</a:t>
            </a:r>
          </a:p>
          <a:p>
            <a:pPr>
              <a:buAutoNum type="alphaUcPeriod"/>
            </a:pPr>
            <a:endParaRPr lang="en-GB" sz="1800" dirty="0" smtClean="0">
              <a:latin typeface="Comic Sans MS" pitchFamily="66" charset="0"/>
            </a:endParaRPr>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11"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6056" y="3357152"/>
            <a:ext cx="2304256" cy="1872208"/>
          </a:xfrm>
          <a:prstGeom prst="rect">
            <a:avLst/>
          </a:prstGeom>
          <a:noFill/>
          <a:ln w="9525">
            <a:noFill/>
            <a:miter lim="800000"/>
            <a:headEnd/>
            <a:tailEnd/>
          </a:ln>
          <a:effectLst/>
        </p:spPr>
      </p:pic>
      <p:pic>
        <p:nvPicPr>
          <p:cNvPr id="1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35896" y="1772976"/>
            <a:ext cx="2160000" cy="1440000"/>
          </a:xfrm>
          <a:prstGeom prst="rect">
            <a:avLst/>
          </a:prstGeom>
          <a:noFill/>
          <a:ln w="9525">
            <a:noFill/>
            <a:miter lim="800000"/>
            <a:headEnd/>
            <a:tailEnd/>
          </a:ln>
          <a:effectLst/>
        </p:spPr>
      </p:pic>
      <p:pic>
        <p:nvPicPr>
          <p:cNvPr id="21"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04248" y="5373376"/>
            <a:ext cx="2165414" cy="1440000"/>
          </a:xfrm>
          <a:prstGeom prst="rect">
            <a:avLst/>
          </a:prstGeom>
          <a:noFill/>
          <a:ln w="9525">
            <a:noFill/>
            <a:miter lim="800000"/>
            <a:headEnd/>
            <a:tailEnd/>
          </a:ln>
          <a:effectLst/>
        </p:spPr>
      </p:pic>
      <p:pic>
        <p:nvPicPr>
          <p:cNvPr id="25"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4248" y="1772976"/>
            <a:ext cx="2160844" cy="1440000"/>
          </a:xfrm>
          <a:prstGeom prst="rect">
            <a:avLst/>
          </a:prstGeom>
          <a:noFill/>
          <a:ln w="9525">
            <a:noFill/>
            <a:miter lim="800000"/>
            <a:headEnd/>
            <a:tailEnd/>
          </a:ln>
          <a:effectLst/>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35896" y="5301207"/>
            <a:ext cx="2440045" cy="1543521"/>
          </a:xfrm>
          <a:prstGeom prst="rect">
            <a:avLst/>
          </a:prstGeom>
        </p:spPr>
      </p:pic>
    </p:spTree>
    <p:extLst>
      <p:ext uri="{BB962C8B-B14F-4D97-AF65-F5344CB8AC3E}">
        <p14:creationId xmlns:p14="http://schemas.microsoft.com/office/powerpoint/2010/main" val="385603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de-DE" sz="2000" b="1" u="sng" dirty="0" smtClean="0">
                <a:solidFill>
                  <a:srgbClr val="008000"/>
                </a:solidFill>
                <a:latin typeface="Calibri" pitchFamily="34" charset="0"/>
                <a:cs typeface="Calibri" pitchFamily="34" charset="0"/>
              </a:rPr>
              <a:t>AUFGABE 6: URLAUBSZIELE</a:t>
            </a:r>
            <a:endParaRPr lang="de-DE" sz="2000" dirty="0" smtClean="0">
              <a:solidFill>
                <a:srgbClr val="008000"/>
              </a:solidFill>
              <a:latin typeface="Calibri" pitchFamily="34" charset="0"/>
              <a:cs typeface="Calibri" pitchFamily="34" charset="0"/>
            </a:endParaRPr>
          </a:p>
          <a:p>
            <a:pPr algn="ctr">
              <a:buNone/>
            </a:pPr>
            <a:r>
              <a:rPr lang="de-DE" sz="2000" b="1" dirty="0" smtClean="0">
                <a:solidFill>
                  <a:srgbClr val="008000"/>
                </a:solidFill>
                <a:latin typeface="Calibri" pitchFamily="34" charset="0"/>
                <a:cs typeface="Calibri" pitchFamily="34" charset="0"/>
              </a:rPr>
              <a:t> </a:t>
            </a:r>
            <a:endParaRPr lang="de-DE" sz="2000" dirty="0" smtClean="0">
              <a:solidFill>
                <a:srgbClr val="008000"/>
              </a:solidFill>
              <a:latin typeface="Calibri" pitchFamily="34" charset="0"/>
              <a:cs typeface="Calibri" pitchFamily="34" charset="0"/>
            </a:endParaRPr>
          </a:p>
          <a:p>
            <a:pPr algn="ctr">
              <a:buNone/>
            </a:pPr>
            <a:r>
              <a:rPr lang="de-DE" sz="2000" b="1" dirty="0" smtClean="0">
                <a:solidFill>
                  <a:srgbClr val="008000"/>
                </a:solidFill>
                <a:latin typeface="Calibri" pitchFamily="34" charset="0"/>
                <a:cs typeface="Calibri" pitchFamily="34" charset="0"/>
              </a:rPr>
              <a:t>Partnerarbeit.  Verbinde diese 6 Leute zu einem </a:t>
            </a:r>
            <a:r>
              <a:rPr lang="de-DE" sz="2000" b="1" dirty="0" err="1" smtClean="0">
                <a:solidFill>
                  <a:srgbClr val="008000"/>
                </a:solidFill>
                <a:latin typeface="Calibri" pitchFamily="34" charset="0"/>
                <a:cs typeface="Calibri" pitchFamily="34" charset="0"/>
              </a:rPr>
              <a:t>angepassenden</a:t>
            </a:r>
            <a:r>
              <a:rPr lang="de-DE" sz="2000" b="1" dirty="0" smtClean="0">
                <a:solidFill>
                  <a:srgbClr val="008000"/>
                </a:solidFill>
                <a:latin typeface="Calibri" pitchFamily="34" charset="0"/>
                <a:cs typeface="Calibri" pitchFamily="34" charset="0"/>
              </a:rPr>
              <a:t> Ziel/Urlaub.  Dann auf Deutsch besprecht, wohin ihr gehen möchtet und warum. </a:t>
            </a:r>
          </a:p>
          <a:p>
            <a:pPr algn="ctr">
              <a:buNone/>
            </a:pPr>
            <a:endParaRPr lang="de-DE" sz="2000" dirty="0" smtClean="0">
              <a:solidFill>
                <a:srgbClr val="008000"/>
              </a:solidFill>
              <a:cs typeface="Calibri" pitchFamily="34" charset="0"/>
            </a:endParaRPr>
          </a:p>
          <a:p>
            <a:pPr>
              <a:buNone/>
            </a:pPr>
            <a:r>
              <a:rPr lang="de-DE" sz="2000" dirty="0" smtClean="0"/>
              <a:t>1.  </a:t>
            </a:r>
            <a:r>
              <a:rPr lang="de-DE" sz="2000" b="1" dirty="0" smtClean="0">
                <a:solidFill>
                  <a:srgbClr val="008000"/>
                </a:solidFill>
              </a:rPr>
              <a:t>Paul</a:t>
            </a:r>
            <a:r>
              <a:rPr lang="de-DE" sz="2000" dirty="0" smtClean="0"/>
              <a:t>: Ich fahre gern Ski und verbringe meinen Urlaub in den Bergen.</a:t>
            </a:r>
          </a:p>
          <a:p>
            <a:pPr>
              <a:buNone/>
            </a:pPr>
            <a:r>
              <a:rPr lang="de-DE" sz="2000" dirty="0" smtClean="0"/>
              <a:t>2.  </a:t>
            </a:r>
            <a:r>
              <a:rPr lang="de-DE" sz="2000" b="1" dirty="0" smtClean="0">
                <a:solidFill>
                  <a:srgbClr val="008000"/>
                </a:solidFill>
              </a:rPr>
              <a:t>Anna</a:t>
            </a:r>
            <a:r>
              <a:rPr lang="de-DE" sz="2000" dirty="0" smtClean="0"/>
              <a:t>: Ich mag mich auf einem Strand während der Ferien entspannen. </a:t>
            </a:r>
          </a:p>
          <a:p>
            <a:pPr>
              <a:buNone/>
            </a:pPr>
            <a:r>
              <a:rPr lang="de-DE" sz="2000" dirty="0" smtClean="0"/>
              <a:t>3.  </a:t>
            </a:r>
            <a:r>
              <a:rPr lang="de-DE" sz="2000" b="1" dirty="0" smtClean="0">
                <a:solidFill>
                  <a:srgbClr val="008000"/>
                </a:solidFill>
              </a:rPr>
              <a:t>Thomas</a:t>
            </a:r>
            <a:r>
              <a:rPr lang="de-DE" sz="2000" dirty="0" smtClean="0"/>
              <a:t>: Ich liebe neue Leute kennenzulernen, wenn ich reise. </a:t>
            </a:r>
          </a:p>
          <a:p>
            <a:pPr marL="276225" indent="-276225">
              <a:buAutoNum type="arabicPeriod" startAt="4"/>
            </a:pPr>
            <a:r>
              <a:rPr lang="de-DE" sz="2000" dirty="0" smtClean="0"/>
              <a:t> </a:t>
            </a:r>
            <a:r>
              <a:rPr lang="de-DE" sz="2000" b="1" dirty="0" smtClean="0">
                <a:solidFill>
                  <a:srgbClr val="008000"/>
                </a:solidFill>
              </a:rPr>
              <a:t>Amar</a:t>
            </a:r>
            <a:r>
              <a:rPr lang="de-DE" sz="2000" dirty="0" smtClean="0"/>
              <a:t>: Ich möchte Schottland besuchen, um in die Bergen zu wandern.</a:t>
            </a:r>
            <a:endParaRPr lang="de-DE" sz="2000" dirty="0"/>
          </a:p>
          <a:p>
            <a:pPr marL="276225" indent="-276225">
              <a:buAutoNum type="arabicPeriod" startAt="4"/>
            </a:pPr>
            <a:r>
              <a:rPr lang="de-DE" sz="2000" dirty="0" smtClean="0"/>
              <a:t> </a:t>
            </a:r>
            <a:r>
              <a:rPr lang="de-DE" sz="2000" b="1" dirty="0" smtClean="0">
                <a:solidFill>
                  <a:srgbClr val="008000"/>
                </a:solidFill>
              </a:rPr>
              <a:t>Michael</a:t>
            </a:r>
            <a:r>
              <a:rPr lang="de-DE" sz="2000" dirty="0" smtClean="0"/>
              <a:t>: Ich möchte mein Spanisch verbessern. </a:t>
            </a:r>
          </a:p>
          <a:p>
            <a:pPr marL="0" indent="0">
              <a:buNone/>
            </a:pPr>
            <a:r>
              <a:rPr lang="de-DE" sz="2000" dirty="0" smtClean="0"/>
              <a:t>6.  </a:t>
            </a:r>
            <a:r>
              <a:rPr lang="de-DE" sz="2000" b="1" dirty="0" smtClean="0">
                <a:solidFill>
                  <a:srgbClr val="008000"/>
                </a:solidFill>
              </a:rPr>
              <a:t>Lisette</a:t>
            </a:r>
            <a:r>
              <a:rPr lang="de-DE" sz="2000" dirty="0" smtClean="0"/>
              <a:t>: Ich habe zwei Katzen, also ich kann nicht lange wegbleiben. </a:t>
            </a:r>
          </a:p>
          <a:p>
            <a:pPr marL="0" indent="0">
              <a:buNone/>
            </a:pPr>
            <a:endParaRPr lang="de-DE" sz="2000" dirty="0" smtClean="0"/>
          </a:p>
          <a:p>
            <a:pPr marL="457200" indent="-457200">
              <a:buAutoNum type="alphaUcPeriod"/>
            </a:pPr>
            <a:r>
              <a:rPr lang="de-DE" sz="2000" dirty="0" smtClean="0"/>
              <a:t>ein Pauschalurlaub in Mexiko </a:t>
            </a:r>
          </a:p>
          <a:p>
            <a:pPr marL="457200" indent="-457200">
              <a:buAutoNum type="alphaUcPeriod"/>
            </a:pPr>
            <a:r>
              <a:rPr lang="de-DE" sz="2000" dirty="0" smtClean="0"/>
              <a:t>eine Woche in einer Jugendherberge in </a:t>
            </a:r>
            <a:r>
              <a:rPr lang="de-DE" sz="2000" dirty="0" err="1" smtClean="0"/>
              <a:t>Inverness</a:t>
            </a:r>
            <a:r>
              <a:rPr lang="de-DE" sz="2000" dirty="0" smtClean="0"/>
              <a:t>.</a:t>
            </a:r>
          </a:p>
          <a:p>
            <a:pPr marL="457200" indent="-457200">
              <a:buAutoNum type="alphaUcPeriod"/>
            </a:pPr>
            <a:r>
              <a:rPr lang="de-DE" sz="2000" dirty="0" smtClean="0"/>
              <a:t>vier Tage in einem Wintersportort in den Alpen  </a:t>
            </a:r>
          </a:p>
          <a:p>
            <a:pPr marL="457200" indent="-457200">
              <a:buAutoNum type="alphaUcPeriod"/>
            </a:pPr>
            <a:r>
              <a:rPr lang="de-DE" sz="2000" dirty="0" smtClean="0"/>
              <a:t>eine Bahnreise nach München fürs Wochenende </a:t>
            </a:r>
          </a:p>
          <a:p>
            <a:pPr marL="457200" indent="-457200">
              <a:buAutoNum type="alphaUcPeriod"/>
            </a:pPr>
            <a:r>
              <a:rPr lang="de-DE" sz="2000" dirty="0" smtClean="0"/>
              <a:t>zehn Tage am Meer in Nizza</a:t>
            </a:r>
          </a:p>
          <a:p>
            <a:pPr marL="457200" indent="-457200">
              <a:buAutoNum type="alphaUcPeriod"/>
            </a:pPr>
            <a:r>
              <a:rPr lang="de-DE" sz="2000" dirty="0" smtClean="0"/>
              <a:t>eine Bahnreise durch Skandinavien – Übernachtung in Jugendherbergen</a:t>
            </a:r>
          </a:p>
          <a:p>
            <a:pPr>
              <a:buAutoNum type="alphaUcPeriod"/>
            </a:pPr>
            <a:endParaRPr lang="de-DE" sz="2000" dirty="0" smtClean="0"/>
          </a:p>
          <a:p>
            <a:pPr>
              <a:buNone/>
            </a:pPr>
            <a:endParaRPr lang="de-DE" sz="2000" b="1" u="sng" dirty="0" smtClean="0">
              <a:latin typeface="Comic Sans MS" pitchFamily="66" charset="0"/>
            </a:endParaRPr>
          </a:p>
          <a:p>
            <a:pPr>
              <a:buNone/>
            </a:pPr>
            <a:endParaRPr lang="de-DE" sz="2400" b="1" u="sng" dirty="0" smtClean="0">
              <a:latin typeface="Comic Sans MS" pitchFamily="66" charset="0"/>
            </a:endParaRPr>
          </a:p>
          <a:p>
            <a:pPr>
              <a:buNone/>
            </a:pPr>
            <a:endParaRPr lang="de-DE" sz="2400" b="1" u="sng" dirty="0" smtClean="0">
              <a:latin typeface="Comic Sans MS" pitchFamily="66" charset="0"/>
            </a:endParaRPr>
          </a:p>
          <a:p>
            <a:pPr>
              <a:buNone/>
            </a:pPr>
            <a:endParaRPr lang="de-DE" sz="2400" b="1" u="sng" dirty="0" smtClean="0">
              <a:latin typeface="Comic Sans MS" pitchFamily="66" charset="0"/>
            </a:endParaRPr>
          </a:p>
          <a:p>
            <a:pPr>
              <a:buNone/>
            </a:pPr>
            <a:endParaRPr lang="de-DE" sz="2400" b="1" u="sng" dirty="0" smtClean="0">
              <a:latin typeface="Comic Sans MS" pitchFamily="66" charset="0"/>
            </a:endParaRPr>
          </a:p>
          <a:p>
            <a:pPr>
              <a:buNone/>
            </a:pPr>
            <a:endParaRPr lang="de-DE" sz="2400" b="1" u="sng" dirty="0" smtClean="0">
              <a:latin typeface="Comic Sans MS" pitchFamily="66" charset="0"/>
            </a:endParaRPr>
          </a:p>
          <a:p>
            <a:endParaRPr lang="de-DE" dirty="0"/>
          </a:p>
        </p:txBody>
      </p:sp>
      <p:pic>
        <p:nvPicPr>
          <p:cNvPr id="8" name="Picture 7" descr="gallery_225_ZZ-HKSC-F01_01_scotland_hiking_west_highland_way_walk_01.jpg"/>
          <p:cNvPicPr>
            <a:picLocks noChangeAspect="1"/>
          </p:cNvPicPr>
          <p:nvPr/>
        </p:nvPicPr>
        <p:blipFill>
          <a:blip r:embed="rId2" cstate="print"/>
          <a:stretch>
            <a:fillRect/>
          </a:stretch>
        </p:blipFill>
        <p:spPr>
          <a:xfrm>
            <a:off x="7452320" y="3212975"/>
            <a:ext cx="1497165" cy="1284649"/>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0192" y="4617742"/>
            <a:ext cx="1815852" cy="1518340"/>
          </a:xfrm>
          <a:prstGeom prst="rect">
            <a:avLst/>
          </a:prstGeom>
        </p:spPr>
      </p:pic>
    </p:spTree>
    <p:extLst>
      <p:ext uri="{BB962C8B-B14F-4D97-AF65-F5344CB8AC3E}">
        <p14:creationId xmlns:p14="http://schemas.microsoft.com/office/powerpoint/2010/main" val="3535767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de-DE" sz="2000" b="1" u="sng" dirty="0" smtClean="0">
                <a:solidFill>
                  <a:srgbClr val="008000"/>
                </a:solidFill>
                <a:cs typeface="Calibri" pitchFamily="34" charset="0"/>
              </a:rPr>
              <a:t>AUFGABE 7: AKTIVFERIEN</a:t>
            </a:r>
            <a:r>
              <a:rPr lang="de-DE" sz="2000" b="1" dirty="0" smtClean="0">
                <a:solidFill>
                  <a:srgbClr val="008000"/>
                </a:solidFill>
                <a:cs typeface="Calibri" pitchFamily="34" charset="0"/>
              </a:rPr>
              <a:t> </a:t>
            </a:r>
          </a:p>
          <a:p>
            <a:pPr algn="ctr">
              <a:buNone/>
            </a:pPr>
            <a:r>
              <a:rPr lang="de-DE" sz="2000" b="1" dirty="0" smtClean="0">
                <a:solidFill>
                  <a:srgbClr val="008000"/>
                </a:solidFill>
                <a:cs typeface="Calibri" pitchFamily="34" charset="0"/>
              </a:rPr>
              <a:t>Partnerarbeit.  Lest die Texte über ungewöhnliche Urlaube.  Macht Notizen und wählt einen aus.</a:t>
            </a:r>
            <a:endParaRPr lang="de-DE" sz="2000" dirty="0" smtClean="0">
              <a:solidFill>
                <a:srgbClr val="008000"/>
              </a:solidFill>
              <a:cs typeface="Calibri" pitchFamily="34" charset="0"/>
            </a:endParaRPr>
          </a:p>
          <a:p>
            <a:pPr algn="ctr">
              <a:buNone/>
            </a:pPr>
            <a:endParaRPr lang="de-DE" sz="2000" dirty="0" smtClean="0">
              <a:cs typeface="Calibri" pitchFamily="34" charset="0"/>
            </a:endParaRPr>
          </a:p>
          <a:p>
            <a:pPr algn="ctr">
              <a:buNone/>
            </a:pPr>
            <a:endParaRPr lang="de-DE" sz="2000" dirty="0" smtClean="0">
              <a:cs typeface="Calibri" pitchFamily="34" charset="0"/>
            </a:endParaRPr>
          </a:p>
          <a:p>
            <a:pPr algn="ctr">
              <a:buNone/>
            </a:pPr>
            <a:endParaRPr lang="de-DE" sz="2000" dirty="0" smtClean="0">
              <a:cs typeface="Calibri" pitchFamily="34" charset="0"/>
            </a:endParaRPr>
          </a:p>
          <a:p>
            <a:pPr algn="ctr">
              <a:buNone/>
            </a:pPr>
            <a:endParaRPr lang="de-DE" sz="2000" dirty="0" smtClean="0">
              <a:cs typeface="Calibri" pitchFamily="34" charset="0"/>
            </a:endParaRPr>
          </a:p>
          <a:p>
            <a:pPr algn="ctr">
              <a:buNone/>
            </a:pPr>
            <a:endParaRPr lang="de-DE" sz="2000" dirty="0" smtClean="0">
              <a:cs typeface="Calibri" pitchFamily="34" charset="0"/>
            </a:endParaRPr>
          </a:p>
          <a:p>
            <a:pPr marL="457200" indent="-457200">
              <a:buAutoNum type="arabicPeriod"/>
            </a:pPr>
            <a:r>
              <a:rPr lang="de-DE" sz="2000" b="1" dirty="0" smtClean="0"/>
              <a:t>Paul</a:t>
            </a:r>
            <a:r>
              <a:rPr lang="de-DE" sz="2000" dirty="0" smtClean="0"/>
              <a:t>: Ich </a:t>
            </a:r>
            <a:r>
              <a:rPr lang="de-DE" sz="2000" b="1" dirty="0" smtClean="0">
                <a:solidFill>
                  <a:srgbClr val="008000"/>
                </a:solidFill>
              </a:rPr>
              <a:t>würde</a:t>
            </a:r>
            <a:r>
              <a:rPr lang="de-DE" sz="2000" dirty="0" smtClean="0">
                <a:solidFill>
                  <a:srgbClr val="008000"/>
                </a:solidFill>
              </a:rPr>
              <a:t> </a:t>
            </a:r>
            <a:r>
              <a:rPr lang="de-DE" sz="2000" dirty="0" smtClean="0"/>
              <a:t>gern nach China </a:t>
            </a:r>
            <a:r>
              <a:rPr lang="de-DE" sz="2000" b="1" dirty="0" smtClean="0">
                <a:solidFill>
                  <a:srgbClr val="008000"/>
                </a:solidFill>
              </a:rPr>
              <a:t>fahren</a:t>
            </a:r>
            <a:r>
              <a:rPr lang="de-DE" sz="2000" dirty="0" smtClean="0"/>
              <a:t>, weil ich die Kultur, die Sprache und die Menschen interessant </a:t>
            </a:r>
            <a:r>
              <a:rPr lang="de-DE" sz="2000" b="1" dirty="0" smtClean="0">
                <a:solidFill>
                  <a:srgbClr val="008000"/>
                </a:solidFill>
              </a:rPr>
              <a:t>finde</a:t>
            </a:r>
            <a:r>
              <a:rPr lang="de-DE" sz="2000" dirty="0" smtClean="0"/>
              <a:t>. </a:t>
            </a:r>
          </a:p>
          <a:p>
            <a:pPr marL="457200" indent="-457200">
              <a:buAutoNum type="arabicPeriod"/>
            </a:pPr>
            <a:r>
              <a:rPr lang="de-DE" sz="2000" b="1" dirty="0" smtClean="0"/>
              <a:t>Marie</a:t>
            </a:r>
            <a:r>
              <a:rPr lang="de-DE" sz="2000" dirty="0" smtClean="0"/>
              <a:t>: Ich </a:t>
            </a:r>
            <a:r>
              <a:rPr lang="de-DE" sz="2000" b="1" dirty="0" smtClean="0">
                <a:solidFill>
                  <a:srgbClr val="008000"/>
                </a:solidFill>
              </a:rPr>
              <a:t>möchte</a:t>
            </a:r>
            <a:r>
              <a:rPr lang="de-DE" sz="2000" dirty="0" smtClean="0">
                <a:solidFill>
                  <a:srgbClr val="008000"/>
                </a:solidFill>
              </a:rPr>
              <a:t> </a:t>
            </a:r>
            <a:r>
              <a:rPr lang="de-DE" sz="2000" dirty="0" smtClean="0"/>
              <a:t>eine Kanufahrt auf die Amazonas </a:t>
            </a:r>
            <a:r>
              <a:rPr lang="de-DE" sz="2000" b="1" dirty="0" smtClean="0">
                <a:solidFill>
                  <a:srgbClr val="008000"/>
                </a:solidFill>
              </a:rPr>
              <a:t>machen</a:t>
            </a:r>
            <a:r>
              <a:rPr lang="de-DE" sz="2000" dirty="0" smtClean="0"/>
              <a:t>.  Es </a:t>
            </a:r>
            <a:r>
              <a:rPr lang="de-DE" sz="2000" b="1" dirty="0" smtClean="0">
                <a:solidFill>
                  <a:srgbClr val="008000"/>
                </a:solidFill>
              </a:rPr>
              <a:t>wäre</a:t>
            </a:r>
            <a:r>
              <a:rPr lang="de-DE" sz="2000" dirty="0" smtClean="0">
                <a:solidFill>
                  <a:srgbClr val="008000"/>
                </a:solidFill>
              </a:rPr>
              <a:t> </a:t>
            </a:r>
            <a:r>
              <a:rPr lang="de-DE" sz="2000" dirty="0" smtClean="0"/>
              <a:t>eine unvergessliche Erfahrung. </a:t>
            </a:r>
          </a:p>
          <a:p>
            <a:pPr marL="457200" indent="-457200">
              <a:buAutoNum type="arabicPeriod"/>
            </a:pPr>
            <a:r>
              <a:rPr lang="de-DE" sz="2000" b="1" dirty="0" err="1" smtClean="0"/>
              <a:t>Vinzent</a:t>
            </a:r>
            <a:r>
              <a:rPr lang="de-DE" sz="2000" dirty="0" smtClean="0"/>
              <a:t>: Ich </a:t>
            </a:r>
            <a:r>
              <a:rPr lang="de-DE" sz="2000" b="1" dirty="0" smtClean="0">
                <a:solidFill>
                  <a:srgbClr val="008000"/>
                </a:solidFill>
              </a:rPr>
              <a:t>liebe</a:t>
            </a:r>
            <a:r>
              <a:rPr lang="de-DE" sz="2000" dirty="0" smtClean="0">
                <a:solidFill>
                  <a:srgbClr val="008000"/>
                </a:solidFill>
              </a:rPr>
              <a:t> </a:t>
            </a:r>
            <a:r>
              <a:rPr lang="de-DE" sz="2000" dirty="0" smtClean="0"/>
              <a:t>Tieren, also ich </a:t>
            </a:r>
            <a:r>
              <a:rPr lang="de-DE" sz="2000" b="1" dirty="0" smtClean="0">
                <a:solidFill>
                  <a:srgbClr val="008000"/>
                </a:solidFill>
              </a:rPr>
              <a:t>würde</a:t>
            </a:r>
            <a:r>
              <a:rPr lang="de-DE" sz="2000" dirty="0" smtClean="0">
                <a:solidFill>
                  <a:srgbClr val="008000"/>
                </a:solidFill>
              </a:rPr>
              <a:t> </a:t>
            </a:r>
            <a:r>
              <a:rPr lang="de-DE" sz="2000" dirty="0" smtClean="0"/>
              <a:t>gern ein Safaritour in Afrika </a:t>
            </a:r>
            <a:r>
              <a:rPr lang="de-DE" sz="2000" b="1" dirty="0" smtClean="0">
                <a:solidFill>
                  <a:srgbClr val="008000"/>
                </a:solidFill>
              </a:rPr>
              <a:t>machen</a:t>
            </a:r>
            <a:r>
              <a:rPr lang="de-DE" sz="2000" dirty="0" smtClean="0"/>
              <a:t>, so dass ich die Löwen in der Wildnis </a:t>
            </a:r>
            <a:r>
              <a:rPr lang="de-DE" sz="2000" b="1" dirty="0" smtClean="0">
                <a:solidFill>
                  <a:srgbClr val="008000"/>
                </a:solidFill>
              </a:rPr>
              <a:t>sehen könnte</a:t>
            </a:r>
            <a:r>
              <a:rPr lang="de-DE" sz="2000" dirty="0" smtClean="0"/>
              <a:t>.</a:t>
            </a:r>
          </a:p>
          <a:p>
            <a:pPr marL="457200" indent="-457200">
              <a:buAutoNum type="arabicPeriod"/>
            </a:pPr>
            <a:r>
              <a:rPr lang="de-DE" sz="2000" b="1" dirty="0" smtClean="0"/>
              <a:t>Uschi</a:t>
            </a:r>
            <a:r>
              <a:rPr lang="de-DE" sz="2000" dirty="0" smtClean="0"/>
              <a:t>: Bei mir zu Hause </a:t>
            </a:r>
            <a:r>
              <a:rPr lang="de-DE" sz="2000" b="1" dirty="0" smtClean="0">
                <a:solidFill>
                  <a:srgbClr val="008000"/>
                </a:solidFill>
              </a:rPr>
              <a:t>ist</a:t>
            </a:r>
            <a:r>
              <a:rPr lang="de-DE" sz="2000" dirty="0" smtClean="0">
                <a:solidFill>
                  <a:srgbClr val="008000"/>
                </a:solidFill>
              </a:rPr>
              <a:t> </a:t>
            </a:r>
            <a:r>
              <a:rPr lang="de-DE" sz="2000" dirty="0" smtClean="0"/>
              <a:t>es lärmig, also ich </a:t>
            </a:r>
            <a:r>
              <a:rPr lang="de-DE" sz="2000" b="1" dirty="0" smtClean="0">
                <a:solidFill>
                  <a:srgbClr val="008000"/>
                </a:solidFill>
              </a:rPr>
              <a:t>würde</a:t>
            </a:r>
            <a:r>
              <a:rPr lang="de-DE" sz="2000" dirty="0" smtClean="0">
                <a:solidFill>
                  <a:srgbClr val="008000"/>
                </a:solidFill>
              </a:rPr>
              <a:t> </a:t>
            </a:r>
            <a:r>
              <a:rPr lang="de-DE" sz="2000" dirty="0" smtClean="0"/>
              <a:t>gern Zeit allein auf eine unbewohnte Insel </a:t>
            </a:r>
            <a:r>
              <a:rPr lang="de-DE" sz="2000" b="1" dirty="0" smtClean="0">
                <a:solidFill>
                  <a:srgbClr val="008000"/>
                </a:solidFill>
              </a:rPr>
              <a:t>verbringen</a:t>
            </a:r>
            <a:r>
              <a:rPr lang="de-DE" sz="2000" dirty="0" smtClean="0"/>
              <a:t>.  Ich </a:t>
            </a:r>
            <a:r>
              <a:rPr lang="de-DE" sz="2000" b="1" dirty="0" smtClean="0">
                <a:solidFill>
                  <a:srgbClr val="008000"/>
                </a:solidFill>
              </a:rPr>
              <a:t>könnte</a:t>
            </a:r>
            <a:r>
              <a:rPr lang="de-DE" sz="2000" dirty="0" smtClean="0">
                <a:solidFill>
                  <a:srgbClr val="008000"/>
                </a:solidFill>
              </a:rPr>
              <a:t> </a:t>
            </a:r>
            <a:r>
              <a:rPr lang="de-DE" sz="2000" dirty="0" smtClean="0"/>
              <a:t>meinen </a:t>
            </a:r>
            <a:r>
              <a:rPr lang="de-DE" sz="2000" dirty="0" err="1" smtClean="0"/>
              <a:t>Kindle</a:t>
            </a:r>
            <a:r>
              <a:rPr lang="de-DE" sz="2000" dirty="0" smtClean="0"/>
              <a:t> </a:t>
            </a:r>
            <a:r>
              <a:rPr lang="de-DE" sz="2000" b="1" dirty="0" smtClean="0">
                <a:solidFill>
                  <a:srgbClr val="008000"/>
                </a:solidFill>
              </a:rPr>
              <a:t>lesen</a:t>
            </a:r>
            <a:r>
              <a:rPr lang="de-DE" sz="2000" dirty="0" smtClean="0">
                <a:solidFill>
                  <a:srgbClr val="008000"/>
                </a:solidFill>
              </a:rPr>
              <a:t> </a:t>
            </a:r>
            <a:r>
              <a:rPr lang="de-DE" sz="2000" dirty="0" smtClean="0"/>
              <a:t>und mich </a:t>
            </a:r>
            <a:r>
              <a:rPr lang="de-DE" sz="2000" b="1" dirty="0" smtClean="0">
                <a:solidFill>
                  <a:srgbClr val="008000"/>
                </a:solidFill>
              </a:rPr>
              <a:t>entspannen</a:t>
            </a:r>
            <a:r>
              <a:rPr lang="de-DE" sz="2000" dirty="0" smtClean="0"/>
              <a:t>. </a:t>
            </a:r>
          </a:p>
          <a:p>
            <a:pPr marL="457200" indent="-457200">
              <a:buAutoNum type="arabicPeriod"/>
            </a:pPr>
            <a:r>
              <a:rPr lang="de-DE" sz="2000" b="1" dirty="0" smtClean="0"/>
              <a:t>Maik</a:t>
            </a:r>
            <a:r>
              <a:rPr lang="de-DE" sz="2000" dirty="0" smtClean="0"/>
              <a:t>: Ich </a:t>
            </a:r>
            <a:r>
              <a:rPr lang="de-DE" sz="2000" b="1" dirty="0" smtClean="0">
                <a:solidFill>
                  <a:srgbClr val="008000"/>
                </a:solidFill>
              </a:rPr>
              <a:t>möchte</a:t>
            </a:r>
            <a:r>
              <a:rPr lang="de-DE" sz="2000" dirty="0" smtClean="0">
                <a:solidFill>
                  <a:srgbClr val="008000"/>
                </a:solidFill>
              </a:rPr>
              <a:t> </a:t>
            </a:r>
            <a:r>
              <a:rPr lang="de-DE" sz="2000" dirty="0" smtClean="0"/>
              <a:t>einen </a:t>
            </a:r>
            <a:r>
              <a:rPr lang="de-DE" sz="2000" dirty="0" err="1" smtClean="0"/>
              <a:t>Tauchenkurs</a:t>
            </a:r>
            <a:r>
              <a:rPr lang="de-DE" sz="2000" dirty="0" smtClean="0"/>
              <a:t> in den Antillen </a:t>
            </a:r>
            <a:r>
              <a:rPr lang="de-DE" sz="2000" b="1" dirty="0" smtClean="0">
                <a:solidFill>
                  <a:srgbClr val="008000"/>
                </a:solidFill>
              </a:rPr>
              <a:t>machen</a:t>
            </a:r>
            <a:r>
              <a:rPr lang="de-DE" sz="2000" dirty="0" smtClean="0">
                <a:solidFill>
                  <a:srgbClr val="008000"/>
                </a:solidFill>
              </a:rPr>
              <a:t> </a:t>
            </a:r>
            <a:r>
              <a:rPr lang="de-DE" sz="2000" dirty="0" smtClean="0"/>
              <a:t>und die tropischen Fische und die vielfärbigen Korallen </a:t>
            </a:r>
            <a:r>
              <a:rPr lang="de-DE" sz="2000" b="1" dirty="0" smtClean="0">
                <a:solidFill>
                  <a:srgbClr val="008000"/>
                </a:solidFill>
              </a:rPr>
              <a:t>sehen</a:t>
            </a:r>
            <a:r>
              <a:rPr lang="de-DE" sz="2000" dirty="0" smtClean="0"/>
              <a:t>. </a:t>
            </a:r>
          </a:p>
          <a:p>
            <a:pPr marL="457200" indent="-457200">
              <a:buAutoNum type="arabicPeriod"/>
            </a:pPr>
            <a:r>
              <a:rPr lang="de-DE" sz="2000" b="1" dirty="0" smtClean="0"/>
              <a:t>Sylvie</a:t>
            </a:r>
            <a:r>
              <a:rPr lang="de-DE" sz="2000" dirty="0" smtClean="0"/>
              <a:t>: Ich </a:t>
            </a:r>
            <a:r>
              <a:rPr lang="de-DE" sz="2000" b="1" dirty="0" smtClean="0">
                <a:solidFill>
                  <a:srgbClr val="008000"/>
                </a:solidFill>
              </a:rPr>
              <a:t>würde</a:t>
            </a:r>
            <a:r>
              <a:rPr lang="de-DE" sz="2000" dirty="0" smtClean="0">
                <a:solidFill>
                  <a:srgbClr val="008000"/>
                </a:solidFill>
              </a:rPr>
              <a:t> </a:t>
            </a:r>
            <a:r>
              <a:rPr lang="de-DE" sz="2000" dirty="0" smtClean="0"/>
              <a:t>gern Extremsportarten </a:t>
            </a:r>
            <a:r>
              <a:rPr lang="de-DE" sz="2000" b="1" dirty="0" smtClean="0">
                <a:solidFill>
                  <a:srgbClr val="008000"/>
                </a:solidFill>
              </a:rPr>
              <a:t>versuchen</a:t>
            </a:r>
            <a:r>
              <a:rPr lang="de-DE" sz="2000" dirty="0" smtClean="0"/>
              <a:t>, z.B. Gleitschirm fliegen</a:t>
            </a:r>
          </a:p>
          <a:p>
            <a:pPr marL="457200" indent="-457200">
              <a:buAutoNum type="arabicPeriod"/>
            </a:pPr>
            <a:endParaRPr lang="de-DE" sz="2400" dirty="0" smtClean="0"/>
          </a:p>
          <a:p>
            <a:pPr marL="457200" indent="-457200">
              <a:buAutoNum type="arabicPeriod"/>
            </a:pPr>
            <a:endParaRPr lang="de-DE" sz="2400" dirty="0" smtClean="0"/>
          </a:p>
          <a:p>
            <a:pPr>
              <a:buNone/>
            </a:pPr>
            <a:endParaRPr lang="de-DE" sz="2400" b="1" u="sng" dirty="0" smtClean="0">
              <a:latin typeface="Comic Sans MS" pitchFamily="66" charset="0"/>
            </a:endParaRPr>
          </a:p>
          <a:p>
            <a:endParaRPr lang="de-DE" dirty="0"/>
          </a:p>
        </p:txBody>
      </p:sp>
      <p:pic>
        <p:nvPicPr>
          <p:cNvPr id="6" name="Picture 2" descr="C:\Users\Currys\Downloads\MP9004435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00192" y="836712"/>
            <a:ext cx="2664296" cy="1773059"/>
          </a:xfrm>
          <a:prstGeom prst="rect">
            <a:avLst/>
          </a:prstGeom>
          <a:noFill/>
        </p:spPr>
      </p:pic>
      <p:pic>
        <p:nvPicPr>
          <p:cNvPr id="9" name="Picture 3" descr="C:\Users\Currys\Downloads\MP90040669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63888" y="1052736"/>
            <a:ext cx="2323728" cy="1549152"/>
          </a:xfrm>
          <a:prstGeom prst="rect">
            <a:avLst/>
          </a:prstGeom>
          <a:noFill/>
        </p:spPr>
      </p:pic>
      <p:pic>
        <p:nvPicPr>
          <p:cNvPr id="13" name="Picture 4" descr="C:\Users\Currys\Downloads\MP90028938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836712"/>
            <a:ext cx="2736304" cy="1801400"/>
          </a:xfrm>
          <a:prstGeom prst="rect">
            <a:avLst/>
          </a:prstGeom>
          <a:noFill/>
        </p:spPr>
      </p:pic>
    </p:spTree>
    <p:extLst>
      <p:ext uri="{BB962C8B-B14F-4D97-AF65-F5344CB8AC3E}">
        <p14:creationId xmlns:p14="http://schemas.microsoft.com/office/powerpoint/2010/main" val="88101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000" b="1" u="sng" dirty="0" smtClean="0">
                <a:solidFill>
                  <a:srgbClr val="008000"/>
                </a:solidFill>
                <a:latin typeface="Calibri" pitchFamily="34" charset="0"/>
                <a:cs typeface="Calibri" pitchFamily="34" charset="0"/>
              </a:rPr>
              <a:t>AUFGABE 8: WIESO MACHEN WIR URLAUB?</a:t>
            </a:r>
            <a:endParaRPr lang="en-GB" sz="2000" b="1" dirty="0" smtClean="0">
              <a:solidFill>
                <a:srgbClr val="008000"/>
              </a:solidFill>
              <a:latin typeface="Calibri" pitchFamily="34" charset="0"/>
              <a:cs typeface="Calibri" pitchFamily="34" charset="0"/>
            </a:endParaRPr>
          </a:p>
          <a:p>
            <a:pPr algn="ctr">
              <a:buNone/>
            </a:pPr>
            <a:r>
              <a:rPr lang="en-GB" sz="2000" b="1" dirty="0" smtClean="0">
                <a:solidFill>
                  <a:srgbClr val="008000"/>
                </a:solidFill>
                <a:latin typeface="Calibri" pitchFamily="34" charset="0"/>
                <a:cs typeface="Calibri" pitchFamily="34" charset="0"/>
              </a:rPr>
              <a:t> </a:t>
            </a:r>
          </a:p>
          <a:p>
            <a:pPr algn="ctr">
              <a:buNone/>
            </a:pPr>
            <a:r>
              <a:rPr lang="en-GB" sz="2000" b="1" dirty="0" err="1" smtClean="0">
                <a:solidFill>
                  <a:srgbClr val="008000"/>
                </a:solidFill>
                <a:latin typeface="Calibri" pitchFamily="34" charset="0"/>
                <a:cs typeface="Calibri" pitchFamily="34" charset="0"/>
              </a:rPr>
              <a:t>Partnerarbeit</a:t>
            </a:r>
            <a:r>
              <a:rPr lang="en-GB" sz="2000" b="1" dirty="0" smtClean="0">
                <a:solidFill>
                  <a:srgbClr val="008000"/>
                </a:solidFill>
                <a:latin typeface="Calibri" pitchFamily="34" charset="0"/>
                <a:cs typeface="Calibri" pitchFamily="34" charset="0"/>
              </a:rPr>
              <a:t>,  Lest </a:t>
            </a:r>
            <a:r>
              <a:rPr lang="en-GB" sz="2000" b="1" dirty="0" err="1" smtClean="0">
                <a:solidFill>
                  <a:srgbClr val="008000"/>
                </a:solidFill>
                <a:latin typeface="Calibri" pitchFamily="34" charset="0"/>
                <a:cs typeface="Calibri" pitchFamily="34" charset="0"/>
              </a:rPr>
              <a:t>diese</a:t>
            </a:r>
            <a:r>
              <a:rPr lang="en-GB" sz="2000" b="1" dirty="0" smtClean="0">
                <a:solidFill>
                  <a:srgbClr val="008000"/>
                </a:solidFill>
                <a:latin typeface="Calibri" pitchFamily="34" charset="0"/>
                <a:cs typeface="Calibri" pitchFamily="34" charset="0"/>
              </a:rPr>
              <a:t> 14 </a:t>
            </a:r>
            <a:r>
              <a:rPr lang="en-GB" sz="2000" b="1" dirty="0" err="1" smtClean="0">
                <a:solidFill>
                  <a:srgbClr val="008000"/>
                </a:solidFill>
                <a:latin typeface="Calibri" pitchFamily="34" charset="0"/>
                <a:cs typeface="Calibri" pitchFamily="34" charset="0"/>
              </a:rPr>
              <a:t>Gründe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warum</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Leute</a:t>
            </a:r>
            <a:r>
              <a:rPr lang="en-GB" sz="2000" b="1" dirty="0" smtClean="0">
                <a:solidFill>
                  <a:srgbClr val="008000"/>
                </a:solidFill>
                <a:latin typeface="Calibri" pitchFamily="34" charset="0"/>
                <a:cs typeface="Calibri" pitchFamily="34" charset="0"/>
              </a:rPr>
              <a:t> auf </a:t>
            </a:r>
            <a:r>
              <a:rPr lang="en-GB" sz="2000" b="1" dirty="0" err="1" smtClean="0">
                <a:solidFill>
                  <a:srgbClr val="008000"/>
                </a:solidFill>
                <a:latin typeface="Calibri" pitchFamily="34" charset="0"/>
                <a:cs typeface="Calibri" pitchFamily="34" charset="0"/>
              </a:rPr>
              <a:t>Urlaub</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fahren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Bewertet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sie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nach</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dem</a:t>
            </a:r>
            <a:r>
              <a:rPr lang="en-GB" sz="2000" b="1" dirty="0" smtClean="0">
                <a:solidFill>
                  <a:srgbClr val="008000"/>
                </a:solidFill>
                <a:latin typeface="Calibri" pitchFamily="34" charset="0"/>
                <a:cs typeface="Calibri" pitchFamily="34" charset="0"/>
              </a:rPr>
              <a:t> Muster.  (3 – </a:t>
            </a:r>
            <a:r>
              <a:rPr lang="en-GB" sz="2000" b="1" dirty="0" err="1" smtClean="0">
                <a:solidFill>
                  <a:srgbClr val="008000"/>
                </a:solidFill>
                <a:latin typeface="Calibri" pitchFamily="34" charset="0"/>
                <a:cs typeface="Calibri" pitchFamily="34" charset="0"/>
              </a:rPr>
              <a:t>sehr</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wichtig</a:t>
            </a:r>
            <a:r>
              <a:rPr lang="en-GB" sz="2000" b="1" dirty="0" smtClean="0">
                <a:solidFill>
                  <a:srgbClr val="008000"/>
                </a:solidFill>
                <a:latin typeface="Calibri" pitchFamily="34" charset="0"/>
                <a:cs typeface="Calibri" pitchFamily="34" charset="0"/>
              </a:rPr>
              <a:t>; 0 – </a:t>
            </a:r>
            <a:r>
              <a:rPr lang="en-GB" sz="2000" b="1" dirty="0" err="1" smtClean="0">
                <a:solidFill>
                  <a:srgbClr val="008000"/>
                </a:solidFill>
                <a:latin typeface="Calibri" pitchFamily="34" charset="0"/>
                <a:cs typeface="Calibri" pitchFamily="34" charset="0"/>
              </a:rPr>
              <a:t>es</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ist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mir</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egal</a:t>
            </a:r>
            <a:r>
              <a:rPr lang="en-GB" sz="2000" b="1" dirty="0" smtClean="0">
                <a:solidFill>
                  <a:srgbClr val="008000"/>
                </a:solidFill>
                <a:latin typeface="Calibri" pitchFamily="34" charset="0"/>
                <a:cs typeface="Calibri" pitchFamily="34" charset="0"/>
              </a:rPr>
              <a:t>; -3 </a:t>
            </a:r>
            <a:r>
              <a:rPr lang="en-GB" sz="2000" b="1" dirty="0" err="1" smtClean="0">
                <a:solidFill>
                  <a:srgbClr val="008000"/>
                </a:solidFill>
                <a:latin typeface="Calibri" pitchFamily="34" charset="0"/>
                <a:cs typeface="Calibri" pitchFamily="34" charset="0"/>
              </a:rPr>
              <a:t>unwichtig</a:t>
            </a:r>
            <a:r>
              <a:rPr lang="en-GB" sz="2000" b="1" dirty="0" smtClean="0">
                <a:solidFill>
                  <a:srgbClr val="008000"/>
                </a:solidFill>
                <a:latin typeface="Calibri" pitchFamily="34" charset="0"/>
                <a:cs typeface="Calibri" pitchFamily="34" charset="0"/>
              </a:rPr>
              <a:t>)</a:t>
            </a:r>
          </a:p>
          <a:p>
            <a:pPr>
              <a:buNone/>
            </a:pP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1.	</a:t>
            </a:r>
            <a:r>
              <a:rPr lang="en-GB" sz="2000" dirty="0" err="1" smtClean="0">
                <a:latin typeface="Calibri" pitchFamily="34" charset="0"/>
                <a:cs typeface="Calibri" pitchFamily="34" charset="0"/>
              </a:rPr>
              <a:t>sich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sonnen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2.	</a:t>
            </a:r>
            <a:r>
              <a:rPr lang="en-GB" sz="2000" dirty="0" err="1" smtClean="0">
                <a:latin typeface="Calibri" pitchFamily="34" charset="0"/>
                <a:cs typeface="Calibri" pitchFamily="34" charset="0"/>
              </a:rPr>
              <a:t>sich</a:t>
            </a:r>
            <a:r>
              <a:rPr lang="en-GB" sz="2000" dirty="0" smtClean="0">
                <a:latin typeface="Calibri" pitchFamily="34" charset="0"/>
                <a:cs typeface="Calibri" pitchFamily="34" charset="0"/>
              </a:rPr>
              <a:t> auf </a:t>
            </a:r>
            <a:r>
              <a:rPr lang="en-GB" sz="2000" dirty="0" err="1" smtClean="0">
                <a:latin typeface="Calibri" pitchFamily="34" charset="0"/>
                <a:cs typeface="Calibri" pitchFamily="34" charset="0"/>
              </a:rPr>
              <a:t>dem</a:t>
            </a:r>
            <a:r>
              <a:rPr lang="en-GB" sz="2000" dirty="0" smtClean="0">
                <a:latin typeface="Calibri" pitchFamily="34" charset="0"/>
                <a:cs typeface="Calibri" pitchFamily="34" charset="0"/>
              </a:rPr>
              <a:t> Strand </a:t>
            </a:r>
            <a:r>
              <a:rPr lang="en-GB" sz="2000" dirty="0" err="1" smtClean="0">
                <a:latin typeface="Calibri" pitchFamily="34" charset="0"/>
                <a:cs typeface="Calibri" pitchFamily="34" charset="0"/>
              </a:rPr>
              <a:t>entspannen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3.	ins </a:t>
            </a:r>
            <a:r>
              <a:rPr lang="en-GB" sz="2000" dirty="0" err="1" smtClean="0">
                <a:latin typeface="Calibri" pitchFamily="34" charset="0"/>
                <a:cs typeface="Calibri" pitchFamily="34" charset="0"/>
              </a:rPr>
              <a:t>Ausland</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fahren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4.	</a:t>
            </a:r>
            <a:r>
              <a:rPr lang="en-GB" sz="2000" dirty="0" err="1" smtClean="0">
                <a:latin typeface="Calibri" pitchFamily="34" charset="0"/>
                <a:cs typeface="Calibri" pitchFamily="34" charset="0"/>
              </a:rPr>
              <a:t>Besichtigungen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machen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5.	</a:t>
            </a:r>
            <a:r>
              <a:rPr lang="en-GB" sz="2000" dirty="0" err="1" smtClean="0">
                <a:latin typeface="Calibri" pitchFamily="34" charset="0"/>
                <a:cs typeface="Calibri" pitchFamily="34" charset="0"/>
              </a:rPr>
              <a:t>neue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Freunde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kennenlernen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6.	Stress, </a:t>
            </a:r>
            <a:r>
              <a:rPr lang="en-GB" sz="2000" dirty="0" err="1" smtClean="0">
                <a:latin typeface="Calibri" pitchFamily="34" charset="0"/>
                <a:cs typeface="Calibri" pitchFamily="34" charset="0"/>
              </a:rPr>
              <a:t>Druck</a:t>
            </a:r>
            <a:r>
              <a:rPr lang="en-GB" sz="2000" dirty="0" smtClean="0">
                <a:latin typeface="Calibri" pitchFamily="34" charset="0"/>
                <a:cs typeface="Calibri" pitchFamily="34" charset="0"/>
              </a:rPr>
              <a:t> und </a:t>
            </a:r>
            <a:r>
              <a:rPr lang="en-GB" sz="2000" dirty="0" err="1" smtClean="0">
                <a:latin typeface="Calibri" pitchFamily="34" charset="0"/>
                <a:cs typeface="Calibri" pitchFamily="34" charset="0"/>
              </a:rPr>
              <a:t>Probleme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vergessen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7.	</a:t>
            </a:r>
            <a:r>
              <a:rPr lang="en-GB" sz="2000" dirty="0" err="1" smtClean="0">
                <a:latin typeface="Calibri" pitchFamily="34" charset="0"/>
                <a:cs typeface="Calibri" pitchFamily="34" charset="0"/>
              </a:rPr>
              <a:t>etwas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Neues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machen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8.	</a:t>
            </a:r>
            <a:r>
              <a:rPr lang="en-GB" sz="2000" dirty="0" err="1" smtClean="0">
                <a:latin typeface="Calibri" pitchFamily="34" charset="0"/>
                <a:cs typeface="Calibri" pitchFamily="34" charset="0"/>
              </a:rPr>
              <a:t>allein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fahren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9.	</a:t>
            </a:r>
            <a:r>
              <a:rPr lang="en-GB" sz="2000" dirty="0" err="1" smtClean="0">
                <a:latin typeface="Calibri" pitchFamily="34" charset="0"/>
                <a:cs typeface="Calibri" pitchFamily="34" charset="0"/>
              </a:rPr>
              <a:t>sich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lockern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10.	der Routine </a:t>
            </a:r>
            <a:r>
              <a:rPr lang="en-GB" sz="2000" dirty="0" err="1" smtClean="0">
                <a:latin typeface="Calibri" pitchFamily="34" charset="0"/>
                <a:cs typeface="Calibri" pitchFamily="34" charset="0"/>
              </a:rPr>
              <a:t>entgehen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11.	</a:t>
            </a:r>
            <a:r>
              <a:rPr lang="en-GB" sz="2000" dirty="0" err="1" smtClean="0">
                <a:latin typeface="Calibri" pitchFamily="34" charset="0"/>
                <a:cs typeface="Calibri" pitchFamily="34" charset="0"/>
              </a:rPr>
              <a:t>ohne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Eltern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reisen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12.	in </a:t>
            </a:r>
            <a:r>
              <a:rPr lang="en-GB" sz="2000" dirty="0" err="1" smtClean="0">
                <a:latin typeface="Calibri" pitchFamily="34" charset="0"/>
                <a:cs typeface="Calibri" pitchFamily="34" charset="0"/>
              </a:rPr>
              <a:t>einem</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Luxushotel</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übernachten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13.	</a:t>
            </a:r>
            <a:r>
              <a:rPr lang="en-GB" sz="2000" dirty="0" err="1" smtClean="0">
                <a:latin typeface="Calibri" pitchFamily="34" charset="0"/>
                <a:cs typeface="Calibri" pitchFamily="34" charset="0"/>
              </a:rPr>
              <a:t>historische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Gebäude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besichtigen</a:t>
            </a:r>
            <a:endParaRPr lang="en-GB" sz="2000" dirty="0" smtClean="0">
              <a:latin typeface="Calibri" pitchFamily="34" charset="0"/>
              <a:cs typeface="Calibri" pitchFamily="34" charset="0"/>
            </a:endParaRPr>
          </a:p>
          <a:p>
            <a:pPr marL="457200" indent="-457200">
              <a:buNone/>
            </a:pPr>
            <a:r>
              <a:rPr lang="en-GB" sz="2000" dirty="0" smtClean="0">
                <a:latin typeface="Calibri" pitchFamily="34" charset="0"/>
                <a:cs typeface="Calibri" pitchFamily="34" charset="0"/>
              </a:rPr>
              <a:t>14.	gar </a:t>
            </a:r>
            <a:r>
              <a:rPr lang="en-GB" sz="2000" dirty="0" err="1" smtClean="0">
                <a:latin typeface="Calibri" pitchFamily="34" charset="0"/>
                <a:cs typeface="Calibri" pitchFamily="34" charset="0"/>
              </a:rPr>
              <a:t>nichts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machen</a:t>
            </a:r>
            <a:endParaRPr lang="en-GB" sz="2000" dirty="0" smtClean="0">
              <a:latin typeface="Calibri" pitchFamily="34" charset="0"/>
              <a:cs typeface="Calibri" pitchFamily="34" charset="0"/>
            </a:endParaRPr>
          </a:p>
          <a:p>
            <a:pPr marL="457200" indent="-457200">
              <a:buAutoNum type="alphaUcPeriod" startAt="2"/>
            </a:pPr>
            <a:endParaRPr lang="en-GB" sz="1800" dirty="0" smtClean="0">
              <a:latin typeface="Calibri" pitchFamily="34" charset="0"/>
              <a:cs typeface="Calibri" pitchFamily="34"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1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24128" y="3356992"/>
            <a:ext cx="1441040" cy="1440000"/>
          </a:xfrm>
          <a:prstGeom prst="rect">
            <a:avLst/>
          </a:prstGeom>
          <a:noFill/>
          <a:ln w="9525">
            <a:noFill/>
            <a:miter lim="800000"/>
            <a:headEnd/>
            <a:tailEnd/>
          </a:ln>
          <a:effectLst/>
        </p:spPr>
      </p:pic>
      <p:pic>
        <p:nvPicPr>
          <p:cNvPr id="1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83127" y="1700968"/>
            <a:ext cx="2189073" cy="1440000"/>
          </a:xfrm>
          <a:prstGeom prst="rect">
            <a:avLst/>
          </a:prstGeom>
          <a:noFill/>
          <a:ln w="9525">
            <a:noFill/>
            <a:miter lim="800000"/>
            <a:headEnd/>
            <a:tailEnd/>
          </a:ln>
          <a:effectLst/>
        </p:spPr>
      </p:pic>
      <p:pic>
        <p:nvPicPr>
          <p:cNvPr id="20"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04248" y="5157192"/>
            <a:ext cx="2160844" cy="1440000"/>
          </a:xfrm>
          <a:prstGeom prst="rect">
            <a:avLst/>
          </a:prstGeom>
          <a:noFill/>
          <a:ln w="9525">
            <a:noFill/>
            <a:miter lim="800000"/>
            <a:headEnd/>
            <a:tailEnd/>
          </a:ln>
          <a:effectLst/>
        </p:spPr>
      </p:pic>
      <p:pic>
        <p:nvPicPr>
          <p:cNvPr id="23"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4248" y="1700968"/>
            <a:ext cx="2163823" cy="1440000"/>
          </a:xfrm>
          <a:prstGeom prst="rect">
            <a:avLst/>
          </a:prstGeom>
          <a:noFill/>
          <a:ln w="9525">
            <a:noFill/>
            <a:miter lim="800000"/>
            <a:headEnd/>
            <a:tailEnd/>
          </a:ln>
          <a:effectLst/>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139952" y="5085184"/>
            <a:ext cx="2533430" cy="1506364"/>
          </a:xfrm>
          <a:prstGeom prst="rect">
            <a:avLst/>
          </a:prstGeom>
        </p:spPr>
      </p:pic>
    </p:spTree>
    <p:extLst>
      <p:ext uri="{BB962C8B-B14F-4D97-AF65-F5344CB8AC3E}">
        <p14:creationId xmlns:p14="http://schemas.microsoft.com/office/powerpoint/2010/main" val="164728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000" b="1" u="sng" dirty="0" smtClean="0">
                <a:solidFill>
                  <a:srgbClr val="008000"/>
                </a:solidFill>
                <a:latin typeface="Calibri" pitchFamily="34" charset="0"/>
                <a:cs typeface="Calibri" pitchFamily="34" charset="0"/>
              </a:rPr>
              <a:t>AUFGABE 9: FERIEN MIT ODER OHNE ELTERN</a:t>
            </a:r>
            <a:endParaRPr lang="en-GB" sz="2000" b="1" dirty="0" smtClean="0">
              <a:solidFill>
                <a:srgbClr val="008000"/>
              </a:solidFill>
              <a:latin typeface="Calibri" pitchFamily="34" charset="0"/>
              <a:cs typeface="Calibri" pitchFamily="34" charset="0"/>
            </a:endParaRPr>
          </a:p>
          <a:p>
            <a:pPr algn="ctr">
              <a:buNone/>
            </a:pPr>
            <a:r>
              <a:rPr lang="en-GB" sz="2000" b="1" dirty="0" smtClean="0">
                <a:solidFill>
                  <a:srgbClr val="008000"/>
                </a:solidFill>
                <a:latin typeface="Calibri" pitchFamily="34" charset="0"/>
                <a:cs typeface="Calibri" pitchFamily="34" charset="0"/>
              </a:rPr>
              <a:t> </a:t>
            </a:r>
          </a:p>
          <a:p>
            <a:pPr algn="ctr">
              <a:buNone/>
            </a:pPr>
            <a:r>
              <a:rPr lang="en-GB" sz="2000" b="1" dirty="0" err="1" smtClean="0">
                <a:solidFill>
                  <a:srgbClr val="008000"/>
                </a:solidFill>
                <a:latin typeface="Calibri" pitchFamily="34" charset="0"/>
                <a:cs typeface="Calibri" pitchFamily="34" charset="0"/>
              </a:rPr>
              <a:t>Partnerarbeit</a:t>
            </a:r>
            <a:r>
              <a:rPr lang="en-GB" sz="2000" b="1" dirty="0" smtClean="0">
                <a:solidFill>
                  <a:srgbClr val="008000"/>
                </a:solidFill>
                <a:latin typeface="Calibri" pitchFamily="34" charset="0"/>
                <a:cs typeface="Calibri" pitchFamily="34" charset="0"/>
              </a:rPr>
              <a:t>: lest </a:t>
            </a:r>
            <a:r>
              <a:rPr lang="en-GB" sz="2000" b="1" dirty="0" err="1" smtClean="0">
                <a:solidFill>
                  <a:srgbClr val="008000"/>
                </a:solidFill>
                <a:latin typeface="Calibri" pitchFamily="34" charset="0"/>
                <a:cs typeface="Calibri" pitchFamily="34" charset="0"/>
              </a:rPr>
              <a:t>diese</a:t>
            </a:r>
            <a:r>
              <a:rPr lang="en-GB" sz="2000" b="1" dirty="0" smtClean="0">
                <a:solidFill>
                  <a:srgbClr val="008000"/>
                </a:solidFill>
                <a:latin typeface="Calibri" pitchFamily="34" charset="0"/>
                <a:cs typeface="Calibri" pitchFamily="34" charset="0"/>
              </a:rPr>
              <a:t> 12 </a:t>
            </a:r>
            <a:r>
              <a:rPr lang="en-GB" sz="2000" b="1" dirty="0" err="1" smtClean="0">
                <a:solidFill>
                  <a:srgbClr val="008000"/>
                </a:solidFill>
                <a:latin typeface="Calibri" pitchFamily="34" charset="0"/>
                <a:cs typeface="Calibri" pitchFamily="34" charset="0"/>
              </a:rPr>
              <a:t>Aussagen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über</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Urlaub</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mit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oder</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ohne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Eltern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Entscheidet</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ob</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sie</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ein</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Vorteil</a:t>
            </a:r>
            <a:r>
              <a:rPr lang="en-GB" sz="2000" b="1" dirty="0" smtClean="0">
                <a:solidFill>
                  <a:srgbClr val="008000"/>
                </a:solidFill>
                <a:latin typeface="Calibri" pitchFamily="34" charset="0"/>
                <a:cs typeface="Calibri" pitchFamily="34" charset="0"/>
              </a:rPr>
              <a:t> (V) </a:t>
            </a:r>
            <a:r>
              <a:rPr lang="en-GB" sz="2000" b="1" dirty="0" err="1" smtClean="0">
                <a:solidFill>
                  <a:srgbClr val="008000"/>
                </a:solidFill>
                <a:latin typeface="Calibri" pitchFamily="34" charset="0"/>
                <a:cs typeface="Calibri" pitchFamily="34" charset="0"/>
              </a:rPr>
              <a:t>oder</a:t>
            </a:r>
            <a:r>
              <a:rPr lang="en-GB" sz="2000" b="1" dirty="0" smtClean="0">
                <a:solidFill>
                  <a:srgbClr val="008000"/>
                </a:solidFill>
                <a:latin typeface="Calibri" pitchFamily="34" charset="0"/>
                <a:cs typeface="Calibri" pitchFamily="34" charset="0"/>
              </a:rPr>
              <a:t> </a:t>
            </a:r>
            <a:r>
              <a:rPr lang="en-GB" sz="2000" b="1" dirty="0" err="1" smtClean="0">
                <a:solidFill>
                  <a:srgbClr val="008000"/>
                </a:solidFill>
                <a:latin typeface="Calibri" pitchFamily="34" charset="0"/>
                <a:cs typeface="Calibri" pitchFamily="34" charset="0"/>
              </a:rPr>
              <a:t>Nachteil</a:t>
            </a:r>
            <a:r>
              <a:rPr lang="en-GB" sz="2000" b="1" dirty="0" smtClean="0">
                <a:solidFill>
                  <a:srgbClr val="008000"/>
                </a:solidFill>
                <a:latin typeface="Calibri" pitchFamily="34" charset="0"/>
                <a:cs typeface="Calibri" pitchFamily="34" charset="0"/>
              </a:rPr>
              <a:t> (N) </a:t>
            </a:r>
            <a:r>
              <a:rPr lang="en-GB" sz="2000" b="1" dirty="0" err="1" smtClean="0">
                <a:solidFill>
                  <a:srgbClr val="008000"/>
                </a:solidFill>
                <a:latin typeface="Calibri" pitchFamily="34" charset="0"/>
                <a:cs typeface="Calibri" pitchFamily="34" charset="0"/>
              </a:rPr>
              <a:t>ist</a:t>
            </a:r>
            <a:r>
              <a:rPr lang="en-GB" sz="2000" b="1" dirty="0" smtClean="0">
                <a:solidFill>
                  <a:srgbClr val="008000"/>
                </a:solidFill>
                <a:latin typeface="Calibri" pitchFamily="34" charset="0"/>
                <a:cs typeface="Calibri" pitchFamily="34" charset="0"/>
              </a:rPr>
              <a:t>.</a:t>
            </a:r>
          </a:p>
          <a:p>
            <a:pPr algn="ctr">
              <a:buNone/>
            </a:pPr>
            <a:endParaRPr lang="en-GB" sz="2000" dirty="0" smtClean="0">
              <a:latin typeface="Calibri" pitchFamily="34" charset="0"/>
              <a:cs typeface="Calibri" pitchFamily="34" charset="0"/>
            </a:endParaRPr>
          </a:p>
          <a:p>
            <a:pPr marL="457200" indent="-457200">
              <a:buAutoNum type="arabicPeriod"/>
            </a:pPr>
            <a:r>
              <a:rPr lang="en-GB" sz="2000" dirty="0" err="1" smtClean="0">
                <a:latin typeface="Calibri" pitchFamily="34" charset="0"/>
                <a:cs typeface="Calibri" pitchFamily="34" charset="0"/>
              </a:rPr>
              <a:t>Sie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bezahlen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alles</a:t>
            </a:r>
            <a:r>
              <a:rPr lang="en-GB" sz="2000" dirty="0" smtClean="0">
                <a:latin typeface="Calibri" pitchFamily="34" charset="0"/>
                <a:cs typeface="Calibri" pitchFamily="34" charset="0"/>
              </a:rPr>
              <a:t>.</a:t>
            </a:r>
          </a:p>
          <a:p>
            <a:pPr marL="457200" indent="-457200">
              <a:buAutoNum type="arabicPeriod"/>
            </a:pPr>
            <a:r>
              <a:rPr lang="en-GB" sz="2000" dirty="0" err="1" smtClean="0">
                <a:latin typeface="Calibri" pitchFamily="34" charset="0"/>
                <a:cs typeface="Calibri" pitchFamily="34" charset="0"/>
              </a:rPr>
              <a:t>Sie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organisieren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Ausflüge</a:t>
            </a:r>
            <a:r>
              <a:rPr lang="en-GB" sz="2000" dirty="0" smtClean="0">
                <a:latin typeface="Calibri" pitchFamily="34" charset="0"/>
                <a:cs typeface="Calibri" pitchFamily="34" charset="0"/>
              </a:rPr>
              <a:t> und </a:t>
            </a:r>
            <a:r>
              <a:rPr lang="en-GB" sz="2000" dirty="0" err="1" smtClean="0">
                <a:latin typeface="Calibri" pitchFamily="34" charset="0"/>
                <a:cs typeface="Calibri" pitchFamily="34" charset="0"/>
              </a:rPr>
              <a:t>Besichtigungen</a:t>
            </a:r>
            <a:r>
              <a:rPr lang="en-GB" sz="2000" dirty="0" smtClean="0">
                <a:latin typeface="Calibri" pitchFamily="34" charset="0"/>
                <a:cs typeface="Calibri" pitchFamily="34" charset="0"/>
              </a:rPr>
              <a:t>.</a:t>
            </a:r>
          </a:p>
          <a:p>
            <a:pPr marL="457200" indent="-457200">
              <a:buAutoNum type="arabicPeriod"/>
            </a:pPr>
            <a:r>
              <a:rPr lang="en-GB" sz="2000" dirty="0" err="1" smtClean="0">
                <a:latin typeface="Calibri" pitchFamily="34" charset="0"/>
                <a:cs typeface="Calibri" pitchFamily="34" charset="0"/>
              </a:rPr>
              <a:t>Sie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haben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andere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Geschmäcke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als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a:t>
            </a:r>
          </a:p>
          <a:p>
            <a:pPr marL="457200" indent="-457200">
              <a:buAutoNum type="arabicPeriod"/>
            </a:pPr>
            <a:r>
              <a:rPr lang="en-GB" sz="2000" dirty="0" smtClean="0">
                <a:latin typeface="Calibri" pitchFamily="34" charset="0"/>
                <a:cs typeface="Calibri" pitchFamily="34" charset="0"/>
              </a:rPr>
              <a:t>Man muss </a:t>
            </a:r>
            <a:r>
              <a:rPr lang="en-GB" sz="2000" dirty="0" err="1" smtClean="0">
                <a:latin typeface="Calibri" pitchFamily="34" charset="0"/>
                <a:cs typeface="Calibri" pitchFamily="34" charset="0"/>
              </a:rPr>
              <a:t>fragen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wenn</a:t>
            </a:r>
            <a:r>
              <a:rPr lang="en-GB" sz="2000" dirty="0" smtClean="0">
                <a:latin typeface="Calibri" pitchFamily="34" charset="0"/>
                <a:cs typeface="Calibri" pitchFamily="34" charset="0"/>
              </a:rPr>
              <a:t> man </a:t>
            </a:r>
            <a:r>
              <a:rPr lang="en-GB" sz="2000" dirty="0" err="1" smtClean="0">
                <a:latin typeface="Calibri" pitchFamily="34" charset="0"/>
                <a:cs typeface="Calibri" pitchFamily="34" charset="0"/>
              </a:rPr>
              <a:t>spät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abends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wegbleiben</a:t>
            </a:r>
            <a:r>
              <a:rPr lang="en-GB" sz="2000" dirty="0" smtClean="0">
                <a:latin typeface="Calibri" pitchFamily="34" charset="0"/>
                <a:cs typeface="Calibri" pitchFamily="34" charset="0"/>
              </a:rPr>
              <a:t> will.</a:t>
            </a:r>
          </a:p>
          <a:p>
            <a:pPr marL="457200" indent="-457200">
              <a:buAutoNum type="arabicPeriod"/>
            </a:pPr>
            <a:r>
              <a:rPr lang="en-GB" sz="2000" dirty="0" smtClean="0">
                <a:latin typeface="Calibri" pitchFamily="34" charset="0"/>
                <a:cs typeface="Calibri" pitchFamily="34" charset="0"/>
              </a:rPr>
              <a:t>Man muss </a:t>
            </a:r>
            <a:r>
              <a:rPr lang="en-GB" sz="2000" dirty="0" err="1" smtClean="0">
                <a:latin typeface="Calibri" pitchFamily="34" charset="0"/>
                <a:cs typeface="Calibri" pitchFamily="34" charset="0"/>
              </a:rPr>
              <a:t>überall</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mit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ihnen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hin</a:t>
            </a:r>
            <a:r>
              <a:rPr lang="en-GB" sz="2000" dirty="0" smtClean="0">
                <a:latin typeface="Calibri" pitchFamily="34" charset="0"/>
                <a:cs typeface="Calibri" pitchFamily="34" charset="0"/>
              </a:rPr>
              <a:t> – </a:t>
            </a:r>
            <a:r>
              <a:rPr lang="en-GB" sz="2000" dirty="0" err="1" smtClean="0">
                <a:latin typeface="Calibri" pitchFamily="34" charset="0"/>
                <a:cs typeface="Calibri" pitchFamily="34" charset="0"/>
              </a:rPr>
              <a:t>z.B</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zu</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Museen</a:t>
            </a:r>
            <a:endParaRPr lang="en-GB" sz="2000" dirty="0" smtClean="0">
              <a:latin typeface="Calibri" pitchFamily="34" charset="0"/>
              <a:cs typeface="Calibri" pitchFamily="34" charset="0"/>
            </a:endParaRPr>
          </a:p>
          <a:p>
            <a:pPr marL="457200" indent="-457200">
              <a:buAutoNum type="arabicPeriod"/>
            </a:pPr>
            <a:r>
              <a:rPr lang="en-GB" sz="2000" dirty="0" smtClean="0">
                <a:latin typeface="Calibri" pitchFamily="34" charset="0"/>
                <a:cs typeface="Calibri" pitchFamily="34" charset="0"/>
              </a:rPr>
              <a:t>Man </a:t>
            </a:r>
            <a:r>
              <a:rPr lang="en-GB" sz="2000" dirty="0" err="1" smtClean="0">
                <a:latin typeface="Calibri" pitchFamily="34" charset="0"/>
                <a:cs typeface="Calibri" pitchFamily="34" charset="0"/>
              </a:rPr>
              <a:t>kann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interessante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Tätigkeiten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zusammen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machen</a:t>
            </a:r>
            <a:r>
              <a:rPr lang="en-GB" sz="2000" dirty="0" smtClean="0">
                <a:latin typeface="Calibri" pitchFamily="34" charset="0"/>
                <a:cs typeface="Calibri" pitchFamily="34" charset="0"/>
              </a:rPr>
              <a:t>.</a:t>
            </a:r>
            <a:endParaRPr lang="en-GB" sz="2000" dirty="0">
              <a:latin typeface="Calibri" pitchFamily="34" charset="0"/>
              <a:cs typeface="Calibri" pitchFamily="34" charset="0"/>
            </a:endParaRPr>
          </a:p>
          <a:p>
            <a:pPr marL="457200" indent="-457200">
              <a:buAutoNum type="arabicPeriod"/>
            </a:pPr>
            <a:r>
              <a:rPr lang="en-GB" sz="2000" dirty="0" err="1" smtClean="0">
                <a:latin typeface="Calibri" pitchFamily="34" charset="0"/>
                <a:cs typeface="Calibri" pitchFamily="34" charset="0"/>
              </a:rPr>
              <a:t>Sie</a:t>
            </a:r>
            <a:r>
              <a:rPr lang="en-GB" sz="2000" dirty="0" smtClean="0">
                <a:latin typeface="Calibri" pitchFamily="34" charset="0"/>
                <a:cs typeface="Calibri" pitchFamily="34" charset="0"/>
              </a:rPr>
              <a:t> laden </a:t>
            </a:r>
            <a:r>
              <a:rPr lang="en-GB" sz="2000" dirty="0" err="1" smtClean="0">
                <a:latin typeface="Calibri" pitchFamily="34" charset="0"/>
                <a:cs typeface="Calibri" pitchFamily="34" charset="0"/>
              </a:rPr>
              <a:t>uns</a:t>
            </a:r>
            <a:r>
              <a:rPr lang="en-GB" sz="2000" dirty="0" smtClean="0">
                <a:latin typeface="Calibri" pitchFamily="34" charset="0"/>
                <a:cs typeface="Calibri" pitchFamily="34" charset="0"/>
              </a:rPr>
              <a:t> in Restaurants </a:t>
            </a:r>
            <a:r>
              <a:rPr lang="en-GB" sz="2000" dirty="0" err="1" smtClean="0">
                <a:latin typeface="Calibri" pitchFamily="34" charset="0"/>
                <a:cs typeface="Calibri" pitchFamily="34" charset="0"/>
              </a:rPr>
              <a:t>ein</a:t>
            </a:r>
            <a:r>
              <a:rPr lang="en-GB" sz="2000" dirty="0" smtClean="0">
                <a:latin typeface="Calibri" pitchFamily="34" charset="0"/>
                <a:cs typeface="Calibri" pitchFamily="34" charset="0"/>
              </a:rPr>
              <a:t>.</a:t>
            </a:r>
          </a:p>
          <a:p>
            <a:pPr marL="457200" indent="-457200">
              <a:buAutoNum type="arabicPeriod"/>
            </a:pPr>
            <a:r>
              <a:rPr lang="en-GB" sz="2000" dirty="0" smtClean="0">
                <a:latin typeface="Calibri" pitchFamily="34" charset="0"/>
                <a:cs typeface="Calibri" pitchFamily="34" charset="0"/>
              </a:rPr>
              <a:t>Man </a:t>
            </a:r>
            <a:r>
              <a:rPr lang="en-GB" sz="2000" dirty="0" err="1" smtClean="0">
                <a:latin typeface="Calibri" pitchFamily="34" charset="0"/>
                <a:cs typeface="Calibri" pitchFamily="34" charset="0"/>
              </a:rPr>
              <a:t>fùhlt</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sicherer</a:t>
            </a:r>
            <a:r>
              <a:rPr lang="en-GB" sz="2000" dirty="0" smtClean="0">
                <a:latin typeface="Calibri" pitchFamily="34" charset="0"/>
                <a:cs typeface="Calibri" pitchFamily="34" charset="0"/>
              </a:rPr>
              <a:t>.</a:t>
            </a:r>
          </a:p>
          <a:p>
            <a:pPr marL="457200" indent="-457200">
              <a:buAutoNum type="arabicPeriod"/>
            </a:pPr>
            <a:r>
              <a:rPr lang="en-GB" sz="2000" dirty="0" err="1" smtClean="0">
                <a:latin typeface="Calibri" pitchFamily="34" charset="0"/>
                <a:cs typeface="Calibri" pitchFamily="34" charset="0"/>
              </a:rPr>
              <a:t>Wir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mögen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nicht</a:t>
            </a:r>
            <a:r>
              <a:rPr lang="en-GB" sz="2000" dirty="0" smtClean="0">
                <a:latin typeface="Calibri" pitchFamily="34" charset="0"/>
                <a:cs typeface="Calibri" pitchFamily="34" charset="0"/>
              </a:rPr>
              <a:t> die </a:t>
            </a:r>
            <a:r>
              <a:rPr lang="en-GB" sz="2000" dirty="0" err="1" smtClean="0">
                <a:latin typeface="Calibri" pitchFamily="34" charset="0"/>
                <a:cs typeface="Calibri" pitchFamily="34" charset="0"/>
              </a:rPr>
              <a:t>gleichen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Dingen</a:t>
            </a:r>
            <a:r>
              <a:rPr lang="en-GB" sz="2000" dirty="0" smtClean="0">
                <a:latin typeface="Calibri" pitchFamily="34" charset="0"/>
                <a:cs typeface="Calibri" pitchFamily="34" charset="0"/>
              </a:rPr>
              <a:t>.</a:t>
            </a:r>
          </a:p>
          <a:p>
            <a:pPr marL="457200" indent="-457200">
              <a:buAutoNum type="arabicPeriod"/>
            </a:pPr>
            <a:r>
              <a:rPr lang="en-GB" sz="2000" dirty="0" err="1" smtClean="0">
                <a:latin typeface="Calibri" pitchFamily="34" charset="0"/>
                <a:cs typeface="Calibri" pitchFamily="34" charset="0"/>
              </a:rPr>
              <a:t>Sie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sind</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zu</a:t>
            </a:r>
            <a:r>
              <a:rPr lang="en-GB" sz="2000" dirty="0" smtClean="0">
                <a:latin typeface="Calibri" pitchFamily="34" charset="0"/>
                <a:cs typeface="Calibri" pitchFamily="34" charset="0"/>
              </a:rPr>
              <a:t> alt und </a:t>
            </a:r>
            <a:r>
              <a:rPr lang="en-GB" sz="2000" dirty="0" err="1" smtClean="0">
                <a:latin typeface="Calibri" pitchFamily="34" charset="0"/>
                <a:cs typeface="Calibri" pitchFamily="34" charset="0"/>
              </a:rPr>
              <a:t>langweilig</a:t>
            </a:r>
            <a:r>
              <a:rPr lang="en-GB" sz="2000" dirty="0" smtClean="0">
                <a:latin typeface="Calibri" pitchFamily="34" charset="0"/>
                <a:cs typeface="Calibri" pitchFamily="34" charset="0"/>
              </a:rPr>
              <a:t>.</a:t>
            </a:r>
          </a:p>
          <a:p>
            <a:pPr marL="457200" indent="-457200">
              <a:buAutoNum type="arabicPeriod"/>
            </a:pPr>
            <a:r>
              <a:rPr lang="en-GB" sz="2000" dirty="0" err="1" smtClean="0">
                <a:latin typeface="Calibri" pitchFamily="34" charset="0"/>
                <a:cs typeface="Calibri" pitchFamily="34" charset="0"/>
              </a:rPr>
              <a:t>Wir</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verstehen</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uns</a:t>
            </a:r>
            <a:r>
              <a:rPr lang="en-GB" sz="2000" dirty="0" smtClean="0">
                <a:latin typeface="Calibri" pitchFamily="34" charset="0"/>
                <a:cs typeface="Calibri" pitchFamily="34" charset="0"/>
              </a:rPr>
              <a:t> prima.</a:t>
            </a:r>
          </a:p>
          <a:p>
            <a:pPr marL="457200" indent="-457200">
              <a:buAutoNum type="arabicPeriod"/>
            </a:pPr>
            <a:r>
              <a:rPr lang="en-GB" sz="2000" dirty="0" err="1" smtClean="0">
                <a:latin typeface="Calibri" pitchFamily="34" charset="0"/>
                <a:cs typeface="Calibri" pitchFamily="34" charset="0"/>
              </a:rPr>
              <a:t>Sie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sind</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nett</a:t>
            </a:r>
            <a:r>
              <a:rPr lang="en-GB" sz="2000" dirty="0" smtClean="0">
                <a:latin typeface="Calibri" pitchFamily="34" charset="0"/>
                <a:cs typeface="Calibri" pitchFamily="34" charset="0"/>
              </a:rPr>
              <a:t> und </a:t>
            </a:r>
            <a:r>
              <a:rPr lang="en-GB" sz="2000" dirty="0" err="1" smtClean="0">
                <a:latin typeface="Calibri" pitchFamily="34" charset="0"/>
                <a:cs typeface="Calibri" pitchFamily="34" charset="0"/>
              </a:rPr>
              <a:t>ich</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darf</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eine</a:t>
            </a:r>
            <a:r>
              <a:rPr lang="en-GB" sz="2000" dirty="0" smtClean="0">
                <a:latin typeface="Calibri" pitchFamily="34" charset="0"/>
                <a:cs typeface="Calibri" pitchFamily="34" charset="0"/>
              </a:rPr>
              <a:t>(n) Freund(in) </a:t>
            </a:r>
            <a:r>
              <a:rPr lang="en-GB" sz="2000" dirty="0" err="1" smtClean="0">
                <a:latin typeface="Calibri" pitchFamily="34" charset="0"/>
                <a:cs typeface="Calibri" pitchFamily="34" charset="0"/>
              </a:rPr>
              <a:t>einladen</a:t>
            </a:r>
            <a:r>
              <a:rPr lang="en-GB" sz="2000" dirty="0" smtClean="0">
                <a:latin typeface="Calibri" pitchFamily="34" charset="0"/>
                <a:cs typeface="Calibri" pitchFamily="34" charset="0"/>
              </a:rPr>
              <a:t>, </a:t>
            </a:r>
          </a:p>
          <a:p>
            <a:pPr marL="441325" indent="0">
              <a:buNone/>
            </a:pPr>
            <a:r>
              <a:rPr lang="en-GB" sz="2000" dirty="0" err="1" smtClean="0">
                <a:latin typeface="Calibri" pitchFamily="34" charset="0"/>
                <a:cs typeface="Calibri" pitchFamily="34" charset="0"/>
              </a:rPr>
              <a:t>mitzufahren</a:t>
            </a:r>
            <a:r>
              <a:rPr lang="en-GB" sz="2000" dirty="0" smtClean="0">
                <a:latin typeface="Calibri" pitchFamily="34" charset="0"/>
                <a:cs typeface="Calibri" pitchFamily="34" charset="0"/>
              </a:rPr>
              <a:t>.</a:t>
            </a:r>
            <a:endParaRPr lang="en-GB" sz="1800" dirty="0" smtClean="0">
              <a:latin typeface="Calibri" pitchFamily="34" charset="0"/>
              <a:cs typeface="Calibri" pitchFamily="34"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8" name="Picture 7" descr="MH900422290.JPG"/>
          <p:cNvPicPr>
            <a:picLocks noChangeAspect="1"/>
          </p:cNvPicPr>
          <p:nvPr/>
        </p:nvPicPr>
        <p:blipFill>
          <a:blip r:embed="rId2" cstate="print"/>
          <a:stretch>
            <a:fillRect/>
          </a:stretch>
        </p:blipFill>
        <p:spPr>
          <a:xfrm>
            <a:off x="6660232" y="1556792"/>
            <a:ext cx="2195884" cy="2195884"/>
          </a:xfrm>
          <a:prstGeom prst="rect">
            <a:avLst/>
          </a:prstGeom>
        </p:spPr>
      </p:pic>
      <p:pic>
        <p:nvPicPr>
          <p:cNvPr id="9" name="Picture 8" descr="MH900289042.JPG"/>
          <p:cNvPicPr>
            <a:picLocks noChangeAspect="1"/>
          </p:cNvPicPr>
          <p:nvPr/>
        </p:nvPicPr>
        <p:blipFill>
          <a:blip r:embed="rId3" cstate="print"/>
          <a:stretch>
            <a:fillRect/>
          </a:stretch>
        </p:blipFill>
        <p:spPr>
          <a:xfrm>
            <a:off x="6516216" y="4149080"/>
            <a:ext cx="2448272" cy="2448272"/>
          </a:xfrm>
          <a:prstGeom prst="rect">
            <a:avLst/>
          </a:prstGeom>
        </p:spPr>
      </p:pic>
    </p:spTree>
    <p:extLst>
      <p:ext uri="{BB962C8B-B14F-4D97-AF65-F5344CB8AC3E}">
        <p14:creationId xmlns:p14="http://schemas.microsoft.com/office/powerpoint/2010/main" val="78125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457200" indent="-457200" algn="ctr">
              <a:buNone/>
            </a:pPr>
            <a:r>
              <a:rPr lang="en-GB" sz="2400" b="1" u="sng" dirty="0">
                <a:solidFill>
                  <a:srgbClr val="008000"/>
                </a:solidFill>
                <a:latin typeface="Calibri" pitchFamily="34" charset="0"/>
                <a:cs typeface="Calibri" pitchFamily="34" charset="0"/>
              </a:rPr>
              <a:t>EINHEIT </a:t>
            </a:r>
            <a:r>
              <a:rPr lang="en-GB" sz="2400" b="1" u="sng" dirty="0" smtClean="0">
                <a:solidFill>
                  <a:srgbClr val="008000"/>
                </a:solidFill>
                <a:latin typeface="Calibri" pitchFamily="34" charset="0"/>
                <a:cs typeface="Calibri" pitchFamily="34" charset="0"/>
              </a:rPr>
              <a:t>2: </a:t>
            </a:r>
            <a:r>
              <a:rPr lang="en-GB" sz="2400" b="1" u="sng" dirty="0">
                <a:solidFill>
                  <a:srgbClr val="008000"/>
                </a:solidFill>
                <a:latin typeface="Calibri" pitchFamily="34" charset="0"/>
                <a:cs typeface="Calibri" pitchFamily="34" charset="0"/>
              </a:rPr>
              <a:t>NACH DEM WEG IN DEUTSCHLAND </a:t>
            </a:r>
            <a:r>
              <a:rPr lang="en-GB" sz="2400" b="1" u="sng" dirty="0" smtClean="0">
                <a:solidFill>
                  <a:srgbClr val="008000"/>
                </a:solidFill>
                <a:latin typeface="Calibri" pitchFamily="34" charset="0"/>
                <a:cs typeface="Calibri" pitchFamily="34" charset="0"/>
              </a:rPr>
              <a:t>FRAGEN</a:t>
            </a:r>
            <a:endParaRPr lang="en-GB" sz="2400" b="1" u="sng" dirty="0">
              <a:solidFill>
                <a:srgbClr val="008000"/>
              </a:solidFill>
              <a:latin typeface="Calibri" pitchFamily="34" charset="0"/>
              <a:cs typeface="Calibri" pitchFamily="34" charset="0"/>
            </a:endParaRPr>
          </a:p>
          <a:p>
            <a:pPr algn="ctr">
              <a:buNone/>
            </a:pPr>
            <a:endParaRPr lang="en-GB" sz="2400" b="1" u="sng"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a:solidFill>
                  <a:srgbClr val="008000"/>
                </a:solidFill>
                <a:latin typeface="Calibri" pitchFamily="34" charset="0"/>
                <a:cs typeface="Calibri" pitchFamily="34" charset="0"/>
              </a:rPr>
              <a:t>dieser</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nach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dem</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Weg</a:t>
            </a:r>
            <a:r>
              <a:rPr lang="en-GB" sz="2400" dirty="0" smtClean="0">
                <a:latin typeface="Calibri" pitchFamily="34" charset="0"/>
                <a:cs typeface="Calibri" pitchFamily="34" charset="0"/>
              </a:rPr>
              <a:t> in </a:t>
            </a:r>
            <a:r>
              <a:rPr lang="en-GB" sz="2400" dirty="0" err="1" smtClean="0">
                <a:latin typeface="Calibri" pitchFamily="34" charset="0"/>
                <a:cs typeface="Calibri" pitchFamily="34" charset="0"/>
              </a:rPr>
              <a:t>einer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deutschen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Stadt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fragen</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Richtungen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geben</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verstehen</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verschiedene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Verkehrsmittel</a:t>
            </a:r>
            <a:endParaRPr lang="en-GB" sz="2400" dirty="0" smtClean="0">
              <a:latin typeface="Calibri" pitchFamily="34" charset="0"/>
              <a:cs typeface="Calibri" pitchFamily="34" charset="0"/>
            </a:endParaRPr>
          </a:p>
          <a:p>
            <a:pPr marL="457200" indent="-45720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3933056"/>
            <a:ext cx="2435101" cy="1824112"/>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15816" y="3861048"/>
            <a:ext cx="3289548" cy="1964350"/>
          </a:xfrm>
          <a:prstGeom prst="rect">
            <a:avLst/>
          </a:prstGeom>
        </p:spPr>
      </p:pic>
      <p:pic>
        <p:nvPicPr>
          <p:cNvPr id="5" name="Picture 4"/>
          <p:cNvPicPr>
            <a:picLocks noChangeAspect="1"/>
          </p:cNvPicPr>
          <p:nvPr/>
        </p:nvPicPr>
        <p:blipFill>
          <a:blip r:embed="rId4" cstate="print"/>
          <a:stretch>
            <a:fillRect/>
          </a:stretch>
        </p:blipFill>
        <p:spPr>
          <a:xfrm>
            <a:off x="6588224" y="3212976"/>
            <a:ext cx="2281128" cy="2989064"/>
          </a:xfrm>
          <a:prstGeom prst="rect">
            <a:avLst/>
          </a:prstGeom>
        </p:spPr>
      </p:pic>
    </p:spTree>
    <p:extLst>
      <p:ext uri="{BB962C8B-B14F-4D97-AF65-F5344CB8AC3E}">
        <p14:creationId xmlns:p14="http://schemas.microsoft.com/office/powerpoint/2010/main" val="353835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05301865"/>
              </p:ext>
            </p:extLst>
          </p:nvPr>
        </p:nvGraphicFramePr>
        <p:xfrm>
          <a:off x="323528" y="640794"/>
          <a:ext cx="8568952" cy="6244590"/>
        </p:xfrm>
        <a:graphic>
          <a:graphicData uri="http://schemas.openxmlformats.org/drawingml/2006/table">
            <a:tbl>
              <a:tblPr firstRow="1" bandRow="1">
                <a:tableStyleId>{2D5ABB26-0587-4C30-8999-92F81FD0307C}</a:tableStyleId>
              </a:tblPr>
              <a:tblGrid>
                <a:gridCol w="438142"/>
                <a:gridCol w="3846334"/>
                <a:gridCol w="607316"/>
                <a:gridCol w="3677160"/>
              </a:tblGrid>
              <a:tr h="297776">
                <a:tc>
                  <a:txBody>
                    <a:bodyPr/>
                    <a:lstStyle/>
                    <a:p>
                      <a:pPr>
                        <a:lnSpc>
                          <a:spcPct val="200000"/>
                        </a:lnSpc>
                        <a:spcAft>
                          <a:spcPts val="0"/>
                        </a:spcAft>
                      </a:pPr>
                      <a:r>
                        <a:rPr lang="en-US" sz="1800" b="0" dirty="0">
                          <a:effectLst/>
                          <a:latin typeface="Calibri"/>
                          <a:ea typeface="Times New Roman"/>
                          <a:cs typeface="Calibri"/>
                        </a:rPr>
                        <a:t>1.</a:t>
                      </a:r>
                      <a:endParaRPr lang="en-GB" sz="1800" b="0" dirty="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dirty="0">
                          <a:effectLst/>
                          <a:latin typeface="Calibri"/>
                          <a:ea typeface="Times New Roman"/>
                          <a:cs typeface="Calibri"/>
                        </a:rPr>
                        <a:t>Take the 1st road on the right</a:t>
                      </a:r>
                      <a:endParaRPr lang="en-GB" sz="1800" b="0" dirty="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a.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de-DE" sz="1800" b="0">
                          <a:effectLst/>
                          <a:latin typeface="Calibri"/>
                          <a:ea typeface="Times New Roman"/>
                          <a:cs typeface="Calibri"/>
                        </a:rPr>
                        <a:t>Gehen Sie bis zur Ampel</a:t>
                      </a:r>
                      <a:endParaRPr lang="en-GB" sz="1800" b="0">
                        <a:effectLst/>
                        <a:latin typeface="Calibri"/>
                        <a:ea typeface="Times New Roman"/>
                        <a:cs typeface="Calibri"/>
                      </a:endParaRPr>
                    </a:p>
                  </a:txBody>
                  <a:tcPr marL="9525" marR="9525" marT="9525" marB="9525"/>
                </a:tc>
              </a:tr>
              <a:tr h="458996">
                <a:tc>
                  <a:txBody>
                    <a:bodyPr/>
                    <a:lstStyle/>
                    <a:p>
                      <a:pPr>
                        <a:lnSpc>
                          <a:spcPct val="200000"/>
                        </a:lnSpc>
                        <a:spcAft>
                          <a:spcPts val="0"/>
                        </a:spcAft>
                      </a:pPr>
                      <a:r>
                        <a:rPr lang="en-US" sz="1800" b="0">
                          <a:effectLst/>
                          <a:latin typeface="Calibri"/>
                          <a:ea typeface="Times New Roman"/>
                          <a:cs typeface="Calibri"/>
                        </a:rPr>
                        <a:t>2.</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Take the 2nd road on the right</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b.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en-US" sz="1800" b="0">
                          <a:effectLst/>
                          <a:latin typeface="Calibri"/>
                          <a:ea typeface="Times New Roman"/>
                          <a:cs typeface="Calibri"/>
                        </a:rPr>
                        <a:t>Gehen Sie geradeaus</a:t>
                      </a:r>
                      <a:endParaRPr lang="en-GB" sz="1800" b="0">
                        <a:effectLst/>
                        <a:latin typeface="Calibri"/>
                        <a:ea typeface="Times New Roman"/>
                        <a:cs typeface="Calibri"/>
                      </a:endParaRPr>
                    </a:p>
                  </a:txBody>
                  <a:tcPr marL="9525" marR="9525" marT="9525" marB="9525"/>
                </a:tc>
              </a:tr>
              <a:tr h="458996">
                <a:tc>
                  <a:txBody>
                    <a:bodyPr/>
                    <a:lstStyle/>
                    <a:p>
                      <a:pPr>
                        <a:lnSpc>
                          <a:spcPct val="200000"/>
                        </a:lnSpc>
                        <a:spcAft>
                          <a:spcPts val="0"/>
                        </a:spcAft>
                      </a:pPr>
                      <a:r>
                        <a:rPr lang="en-US" sz="1800" b="0">
                          <a:effectLst/>
                          <a:latin typeface="Calibri"/>
                          <a:ea typeface="Times New Roman"/>
                          <a:cs typeface="Calibri"/>
                        </a:rPr>
                        <a:t>3.</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Take the 2nd road on the left</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c.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de-DE" sz="1800" b="0">
                          <a:effectLst/>
                          <a:latin typeface="Calibri"/>
                          <a:ea typeface="Times New Roman"/>
                          <a:cs typeface="Calibri"/>
                        </a:rPr>
                        <a:t>Nehmen Sie die erste Straße links</a:t>
                      </a:r>
                      <a:endParaRPr lang="en-GB" sz="1800" b="0">
                        <a:effectLst/>
                        <a:latin typeface="Calibri"/>
                        <a:ea typeface="Times New Roman"/>
                        <a:cs typeface="Calibri"/>
                      </a:endParaRPr>
                    </a:p>
                  </a:txBody>
                  <a:tcPr marL="9525" marR="9525" marT="9525" marB="9525"/>
                </a:tc>
              </a:tr>
              <a:tr h="458996">
                <a:tc>
                  <a:txBody>
                    <a:bodyPr/>
                    <a:lstStyle/>
                    <a:p>
                      <a:pPr>
                        <a:lnSpc>
                          <a:spcPct val="200000"/>
                        </a:lnSpc>
                        <a:spcAft>
                          <a:spcPts val="0"/>
                        </a:spcAft>
                      </a:pPr>
                      <a:r>
                        <a:rPr lang="en-US" sz="1800" b="0">
                          <a:effectLst/>
                          <a:latin typeface="Calibri"/>
                          <a:ea typeface="Times New Roman"/>
                          <a:cs typeface="Calibri"/>
                        </a:rPr>
                        <a:t>4.</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Go up to the traffic lights</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d.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de-DE" sz="1800" b="0" dirty="0">
                          <a:effectLst/>
                          <a:latin typeface="Calibri"/>
                          <a:ea typeface="Times New Roman"/>
                          <a:cs typeface="Calibri"/>
                        </a:rPr>
                        <a:t>Nehmen Sie die erste Straße rechts</a:t>
                      </a:r>
                      <a:endParaRPr lang="en-GB" sz="1800" b="0" dirty="0">
                        <a:effectLst/>
                        <a:latin typeface="Calibri"/>
                        <a:ea typeface="Times New Roman"/>
                        <a:cs typeface="Calibri"/>
                      </a:endParaRPr>
                    </a:p>
                  </a:txBody>
                  <a:tcPr marL="9525" marR="9525" marT="9525" marB="9525"/>
                </a:tc>
              </a:tr>
              <a:tr h="458996">
                <a:tc>
                  <a:txBody>
                    <a:bodyPr/>
                    <a:lstStyle/>
                    <a:p>
                      <a:pPr>
                        <a:lnSpc>
                          <a:spcPct val="200000"/>
                        </a:lnSpc>
                        <a:spcAft>
                          <a:spcPts val="0"/>
                        </a:spcAft>
                      </a:pPr>
                      <a:r>
                        <a:rPr lang="en-US" sz="1800" b="0">
                          <a:effectLst/>
                          <a:latin typeface="Calibri"/>
                          <a:ea typeface="Times New Roman"/>
                          <a:cs typeface="Calibri"/>
                        </a:rPr>
                        <a:t>5.</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Go up to the bridge</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e.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de-DE" sz="1800" b="0" dirty="0">
                          <a:effectLst/>
                          <a:latin typeface="Calibri"/>
                          <a:ea typeface="Times New Roman"/>
                          <a:cs typeface="Calibri"/>
                        </a:rPr>
                        <a:t>Gehen Sie über die Ampel</a:t>
                      </a:r>
                      <a:endParaRPr lang="en-GB" sz="1800" b="0" dirty="0">
                        <a:effectLst/>
                        <a:latin typeface="Calibri"/>
                        <a:ea typeface="Times New Roman"/>
                        <a:cs typeface="Calibri"/>
                      </a:endParaRPr>
                    </a:p>
                  </a:txBody>
                  <a:tcPr marL="9525" marR="9525" marT="9525" marB="9525"/>
                </a:tc>
              </a:tr>
              <a:tr h="458996">
                <a:tc>
                  <a:txBody>
                    <a:bodyPr/>
                    <a:lstStyle/>
                    <a:p>
                      <a:pPr>
                        <a:lnSpc>
                          <a:spcPct val="200000"/>
                        </a:lnSpc>
                        <a:spcAft>
                          <a:spcPts val="0"/>
                        </a:spcAft>
                      </a:pPr>
                      <a:r>
                        <a:rPr lang="en-US" sz="1800" b="0">
                          <a:effectLst/>
                          <a:latin typeface="Calibri"/>
                          <a:ea typeface="Times New Roman"/>
                          <a:cs typeface="Calibri"/>
                        </a:rPr>
                        <a:t>6.</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Turn left</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f.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de-DE" sz="1800" b="0">
                          <a:effectLst/>
                          <a:latin typeface="Calibri"/>
                          <a:ea typeface="Times New Roman"/>
                          <a:cs typeface="Calibri"/>
                        </a:rPr>
                        <a:t>Gehen Sie über die Brücke</a:t>
                      </a:r>
                      <a:endParaRPr lang="en-GB" sz="1800" b="0">
                        <a:effectLst/>
                        <a:latin typeface="Calibri"/>
                        <a:ea typeface="Times New Roman"/>
                        <a:cs typeface="Calibri"/>
                      </a:endParaRPr>
                    </a:p>
                  </a:txBody>
                  <a:tcPr marL="9525" marR="9525" marT="9525" marB="9525"/>
                </a:tc>
              </a:tr>
              <a:tr h="458996">
                <a:tc>
                  <a:txBody>
                    <a:bodyPr/>
                    <a:lstStyle/>
                    <a:p>
                      <a:pPr>
                        <a:lnSpc>
                          <a:spcPct val="200000"/>
                        </a:lnSpc>
                        <a:spcAft>
                          <a:spcPts val="0"/>
                        </a:spcAft>
                      </a:pPr>
                      <a:r>
                        <a:rPr lang="en-US" sz="1800" b="0">
                          <a:effectLst/>
                          <a:latin typeface="Calibri"/>
                          <a:ea typeface="Times New Roman"/>
                          <a:cs typeface="Calibri"/>
                        </a:rPr>
                        <a:t>7.</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Go straight on</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g.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de-DE" sz="1800" b="0">
                          <a:effectLst/>
                          <a:latin typeface="Calibri"/>
                          <a:ea typeface="Times New Roman"/>
                          <a:cs typeface="Calibri"/>
                        </a:rPr>
                        <a:t>Gehen Sie bis zur Brücke</a:t>
                      </a:r>
                      <a:endParaRPr lang="en-GB" sz="1800" b="0">
                        <a:effectLst/>
                        <a:latin typeface="Calibri"/>
                        <a:ea typeface="Times New Roman"/>
                        <a:cs typeface="Calibri"/>
                      </a:endParaRPr>
                    </a:p>
                  </a:txBody>
                  <a:tcPr marL="9525" marR="9525" marT="9525" marB="9525"/>
                </a:tc>
              </a:tr>
              <a:tr h="458996">
                <a:tc>
                  <a:txBody>
                    <a:bodyPr/>
                    <a:lstStyle/>
                    <a:p>
                      <a:pPr>
                        <a:lnSpc>
                          <a:spcPct val="200000"/>
                        </a:lnSpc>
                        <a:spcAft>
                          <a:spcPts val="0"/>
                        </a:spcAft>
                      </a:pPr>
                      <a:r>
                        <a:rPr lang="en-US" sz="1800" b="0">
                          <a:effectLst/>
                          <a:latin typeface="Calibri"/>
                          <a:ea typeface="Times New Roman"/>
                          <a:cs typeface="Calibri"/>
                        </a:rPr>
                        <a:t>8.</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Turn right</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h.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en-US" sz="1800" b="0">
                          <a:effectLst/>
                          <a:latin typeface="Calibri"/>
                          <a:ea typeface="Times New Roman"/>
                          <a:cs typeface="Calibri"/>
                        </a:rPr>
                        <a:t>Gehen Sie rechts</a:t>
                      </a:r>
                      <a:endParaRPr lang="en-GB" sz="1800" b="0">
                        <a:effectLst/>
                        <a:latin typeface="Calibri"/>
                        <a:ea typeface="Times New Roman"/>
                        <a:cs typeface="Calibri"/>
                      </a:endParaRPr>
                    </a:p>
                  </a:txBody>
                  <a:tcPr marL="9525" marR="9525" marT="9525" marB="9525"/>
                </a:tc>
              </a:tr>
              <a:tr h="458996">
                <a:tc>
                  <a:txBody>
                    <a:bodyPr/>
                    <a:lstStyle/>
                    <a:p>
                      <a:pPr>
                        <a:lnSpc>
                          <a:spcPct val="200000"/>
                        </a:lnSpc>
                        <a:spcAft>
                          <a:spcPts val="0"/>
                        </a:spcAft>
                      </a:pPr>
                      <a:r>
                        <a:rPr lang="en-US" sz="1800" b="0">
                          <a:effectLst/>
                          <a:latin typeface="Calibri"/>
                          <a:ea typeface="Times New Roman"/>
                          <a:cs typeface="Calibri"/>
                        </a:rPr>
                        <a:t>9.</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Take the 1st road on the left</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i.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de-DE" sz="1800" b="0">
                          <a:effectLst/>
                          <a:latin typeface="Calibri"/>
                          <a:ea typeface="Times New Roman"/>
                          <a:cs typeface="Calibri"/>
                        </a:rPr>
                        <a:t>Nehmen Sie die zweite Straße links</a:t>
                      </a:r>
                      <a:endParaRPr lang="en-GB" sz="1800" b="0">
                        <a:effectLst/>
                        <a:latin typeface="Calibri"/>
                        <a:ea typeface="Times New Roman"/>
                        <a:cs typeface="Calibri"/>
                      </a:endParaRPr>
                    </a:p>
                  </a:txBody>
                  <a:tcPr marL="9525" marR="9525" marT="9525" marB="9525"/>
                </a:tc>
              </a:tr>
              <a:tr h="458996">
                <a:tc>
                  <a:txBody>
                    <a:bodyPr/>
                    <a:lstStyle/>
                    <a:p>
                      <a:pPr>
                        <a:lnSpc>
                          <a:spcPct val="200000"/>
                        </a:lnSpc>
                        <a:spcAft>
                          <a:spcPts val="0"/>
                        </a:spcAft>
                      </a:pPr>
                      <a:r>
                        <a:rPr lang="en-US" sz="1800" b="0">
                          <a:effectLst/>
                          <a:latin typeface="Calibri"/>
                          <a:ea typeface="Times New Roman"/>
                          <a:cs typeface="Calibri"/>
                        </a:rPr>
                        <a:t>10.</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Go over the bridge</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j.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de-DE" sz="1800" b="0">
                          <a:effectLst/>
                          <a:latin typeface="Calibri"/>
                          <a:ea typeface="Times New Roman"/>
                          <a:cs typeface="Calibri"/>
                        </a:rPr>
                        <a:t>Nehmen Sie die zweite Straße rechts</a:t>
                      </a:r>
                      <a:endParaRPr lang="en-GB" sz="1800" b="0">
                        <a:effectLst/>
                        <a:latin typeface="Calibri"/>
                        <a:ea typeface="Times New Roman"/>
                        <a:cs typeface="Calibri"/>
                      </a:endParaRPr>
                    </a:p>
                  </a:txBody>
                  <a:tcPr marL="9525" marR="9525" marT="9525" marB="9525"/>
                </a:tc>
              </a:tr>
              <a:tr h="299764">
                <a:tc>
                  <a:txBody>
                    <a:bodyPr/>
                    <a:lstStyle/>
                    <a:p>
                      <a:pPr>
                        <a:lnSpc>
                          <a:spcPct val="200000"/>
                        </a:lnSpc>
                        <a:spcAft>
                          <a:spcPts val="0"/>
                        </a:spcAft>
                      </a:pPr>
                      <a:r>
                        <a:rPr lang="en-US" sz="1800" b="0" dirty="0">
                          <a:effectLst/>
                          <a:latin typeface="Calibri"/>
                          <a:ea typeface="Times New Roman"/>
                          <a:cs typeface="Calibri"/>
                        </a:rPr>
                        <a:t>11.</a:t>
                      </a:r>
                      <a:endParaRPr lang="en-GB" sz="1800" b="0" dirty="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Go over the traffic lights</a:t>
                      </a:r>
                      <a:endParaRPr lang="en-GB" sz="1800" b="0">
                        <a:effectLst/>
                        <a:latin typeface="Calibri"/>
                        <a:ea typeface="Times New Roman"/>
                        <a:cs typeface="Calibri"/>
                      </a:endParaRPr>
                    </a:p>
                  </a:txBody>
                  <a:tcPr marL="9525" marR="9525" marT="9525" marB="9525" anchor="b"/>
                </a:tc>
                <a:tc>
                  <a:txBody>
                    <a:bodyPr/>
                    <a:lstStyle/>
                    <a:p>
                      <a:pPr>
                        <a:lnSpc>
                          <a:spcPct val="200000"/>
                        </a:lnSpc>
                        <a:spcAft>
                          <a:spcPts val="0"/>
                        </a:spcAft>
                      </a:pPr>
                      <a:r>
                        <a:rPr lang="en-US" sz="1800" b="0">
                          <a:effectLst/>
                          <a:latin typeface="Calibri"/>
                          <a:ea typeface="Times New Roman"/>
                          <a:cs typeface="Calibri"/>
                        </a:rPr>
                        <a:t>k. </a:t>
                      </a:r>
                      <a:endParaRPr lang="en-GB" sz="1800" b="0">
                        <a:effectLst/>
                        <a:latin typeface="Calibri"/>
                        <a:ea typeface="Times New Roman"/>
                        <a:cs typeface="Calibri"/>
                      </a:endParaRPr>
                    </a:p>
                  </a:txBody>
                  <a:tcPr marL="190500" marR="9525" marT="9525" marB="9525"/>
                </a:tc>
                <a:tc>
                  <a:txBody>
                    <a:bodyPr/>
                    <a:lstStyle/>
                    <a:p>
                      <a:pPr>
                        <a:lnSpc>
                          <a:spcPct val="200000"/>
                        </a:lnSpc>
                        <a:spcAft>
                          <a:spcPts val="0"/>
                        </a:spcAft>
                      </a:pPr>
                      <a:r>
                        <a:rPr lang="en-US" sz="1800" b="0" dirty="0" err="1">
                          <a:effectLst/>
                          <a:latin typeface="Calibri"/>
                          <a:ea typeface="Times New Roman"/>
                          <a:cs typeface="Calibri"/>
                        </a:rPr>
                        <a:t>Gehen</a:t>
                      </a:r>
                      <a:r>
                        <a:rPr lang="en-US" sz="1800" b="0" dirty="0">
                          <a:effectLst/>
                          <a:latin typeface="Calibri"/>
                          <a:ea typeface="Times New Roman"/>
                          <a:cs typeface="Calibri"/>
                        </a:rPr>
                        <a:t> </a:t>
                      </a:r>
                      <a:r>
                        <a:rPr lang="en-US" sz="1800" b="0" dirty="0" err="1">
                          <a:effectLst/>
                          <a:latin typeface="Calibri"/>
                          <a:ea typeface="Times New Roman"/>
                          <a:cs typeface="Calibri"/>
                        </a:rPr>
                        <a:t>Sie</a:t>
                      </a:r>
                      <a:r>
                        <a:rPr lang="en-US" sz="1800" b="0" dirty="0">
                          <a:effectLst/>
                          <a:latin typeface="Calibri"/>
                          <a:ea typeface="Times New Roman"/>
                          <a:cs typeface="Calibri"/>
                        </a:rPr>
                        <a:t> links</a:t>
                      </a:r>
                      <a:endParaRPr lang="en-GB" sz="1800" b="0" dirty="0">
                        <a:effectLst/>
                        <a:latin typeface="Calibri"/>
                        <a:ea typeface="Times New Roman"/>
                        <a:cs typeface="Calibri"/>
                      </a:endParaRPr>
                    </a:p>
                  </a:txBody>
                  <a:tcPr marL="9525" marR="9525" marT="9525" marB="9525"/>
                </a:tc>
              </a:tr>
            </a:tbl>
          </a:graphicData>
        </a:graphic>
      </p:graphicFrame>
      <p:sp>
        <p:nvSpPr>
          <p:cNvPr id="6" name="Content Placeholder 2"/>
          <p:cNvSpPr>
            <a:spLocks noGrp="1"/>
          </p:cNvSpPr>
          <p:nvPr>
            <p:ph idx="1"/>
          </p:nvPr>
        </p:nvSpPr>
        <p:spPr>
          <a:xfrm>
            <a:off x="0" y="0"/>
            <a:ext cx="9144000" cy="2708920"/>
          </a:xfrm>
        </p:spPr>
        <p:txBody>
          <a:bodyPr>
            <a:normAutofit/>
          </a:bodyPr>
          <a:lstStyle/>
          <a:p>
            <a:pPr algn="ctr">
              <a:buNone/>
            </a:pPr>
            <a:r>
              <a:rPr lang="en-GB" sz="1800" b="1" u="sng" dirty="0" smtClean="0">
                <a:solidFill>
                  <a:srgbClr val="008000"/>
                </a:solidFill>
                <a:latin typeface="Calibri" pitchFamily="34" charset="0"/>
                <a:cs typeface="Calibri" pitchFamily="34" charset="0"/>
              </a:rPr>
              <a:t>AUFGABE 10: WEGBESCHREIBUNG</a:t>
            </a:r>
            <a:endParaRPr lang="en-GB" sz="1800" dirty="0" smtClean="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r>
              <a:rPr lang="en-GB" sz="1800" b="1" dirty="0" err="1" smtClean="0">
                <a:solidFill>
                  <a:srgbClr val="008000"/>
                </a:solidFill>
                <a:latin typeface="Calibri" pitchFamily="34" charset="0"/>
                <a:cs typeface="Calibri" pitchFamily="34" charset="0"/>
              </a:rPr>
              <a:t>Verbinde</a:t>
            </a:r>
            <a:r>
              <a:rPr lang="en-GB" sz="1800" b="1" dirty="0" smtClean="0">
                <a:solidFill>
                  <a:srgbClr val="008000"/>
                </a:solidFill>
                <a:latin typeface="Calibri" pitchFamily="34" charset="0"/>
                <a:cs typeface="Calibri" pitchFamily="34" charset="0"/>
              </a:rPr>
              <a:t> das Deutsche </a:t>
            </a:r>
            <a:r>
              <a:rPr lang="en-GB" sz="1800" b="1" dirty="0" err="1" smtClean="0">
                <a:solidFill>
                  <a:srgbClr val="008000"/>
                </a:solidFill>
                <a:latin typeface="Calibri" pitchFamily="34" charset="0"/>
                <a:cs typeface="Calibri" pitchFamily="34" charset="0"/>
              </a:rPr>
              <a:t>mit</a:t>
            </a:r>
            <a:r>
              <a:rPr lang="en-GB" sz="1800" b="1" dirty="0" smtClean="0">
                <a:solidFill>
                  <a:srgbClr val="008000"/>
                </a:solidFill>
                <a:latin typeface="Calibri" pitchFamily="34" charset="0"/>
                <a:cs typeface="Calibri" pitchFamily="34" charset="0"/>
              </a:rPr>
              <a:t> </a:t>
            </a:r>
            <a:r>
              <a:rPr lang="en-GB" sz="1800" b="1" dirty="0" err="1" smtClean="0">
                <a:solidFill>
                  <a:srgbClr val="008000"/>
                </a:solidFill>
                <a:latin typeface="Calibri" pitchFamily="34" charset="0"/>
                <a:cs typeface="Calibri" pitchFamily="34" charset="0"/>
              </a:rPr>
              <a:t>dem</a:t>
            </a:r>
            <a:r>
              <a:rPr lang="en-GB" sz="1800" b="1" dirty="0" smtClean="0">
                <a:solidFill>
                  <a:srgbClr val="008000"/>
                </a:solidFill>
                <a:latin typeface="Calibri" pitchFamily="34" charset="0"/>
                <a:cs typeface="Calibri" pitchFamily="34" charset="0"/>
              </a:rPr>
              <a:t> </a:t>
            </a:r>
            <a:r>
              <a:rPr lang="en-GB" sz="1800" b="1" dirty="0" err="1" smtClean="0">
                <a:solidFill>
                  <a:srgbClr val="008000"/>
                </a:solidFill>
                <a:latin typeface="Calibri" pitchFamily="34" charset="0"/>
                <a:cs typeface="Calibri" pitchFamily="34" charset="0"/>
              </a:rPr>
              <a:t>Englischen</a:t>
            </a:r>
            <a:r>
              <a:rPr lang="en-GB" sz="1800" b="1" dirty="0" smtClean="0">
                <a:solidFill>
                  <a:srgbClr val="008000"/>
                </a:solidFill>
                <a:latin typeface="Calibri" pitchFamily="34" charset="0"/>
                <a:cs typeface="Calibri" pitchFamily="34" charset="0"/>
              </a:rPr>
              <a:t>.</a:t>
            </a:r>
          </a:p>
          <a:p>
            <a:pPr algn="ctr">
              <a:buNone/>
            </a:pPr>
            <a:endParaRPr lang="en-GB" sz="1800" dirty="0" smtClean="0">
              <a:latin typeface="Calibri" pitchFamily="34" charset="0"/>
              <a:cs typeface="Calibri" pitchFamily="34" charset="0"/>
            </a:endParaRPr>
          </a:p>
          <a:p>
            <a:pPr>
              <a:buNone/>
            </a:pPr>
            <a:endParaRPr lang="en-GB" sz="1800" dirty="0" smtClean="0">
              <a:latin typeface="Calibri" pitchFamily="34" charset="0"/>
              <a:cs typeface="Calibri" pitchFamily="34" charset="0"/>
            </a:endParaRPr>
          </a:p>
          <a:p>
            <a:pPr>
              <a:buNone/>
            </a:pPr>
            <a:endParaRPr lang="en-GB" sz="26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43808" y="3140968"/>
            <a:ext cx="1590737" cy="2022684"/>
          </a:xfrm>
          <a:prstGeom prst="rect">
            <a:avLst/>
          </a:prstGeom>
        </p:spPr>
      </p:pic>
    </p:spTree>
    <p:extLst>
      <p:ext uri="{BB962C8B-B14F-4D97-AF65-F5344CB8AC3E}">
        <p14:creationId xmlns:p14="http://schemas.microsoft.com/office/powerpoint/2010/main" val="792247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0"/>
            <a:ext cx="9144000" cy="764704"/>
          </a:xfrm>
        </p:spPr>
        <p:txBody>
          <a:bodyPr>
            <a:normAutofit/>
          </a:bodyPr>
          <a:lstStyle/>
          <a:p>
            <a:pPr algn="ctr">
              <a:buNone/>
            </a:pPr>
            <a:r>
              <a:rPr lang="en-GB" sz="1800" b="1" u="sng" dirty="0" smtClean="0">
                <a:solidFill>
                  <a:srgbClr val="008000"/>
                </a:solidFill>
                <a:latin typeface="Calibri" pitchFamily="34" charset="0"/>
                <a:cs typeface="Calibri" pitchFamily="34" charset="0"/>
              </a:rPr>
              <a:t>AUFGABE 11: WEGBESCHREIBUNG</a:t>
            </a:r>
            <a:endParaRPr lang="en-GB" sz="1800" dirty="0" smtClean="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endParaRPr lang="en-GB" sz="1800" dirty="0" smtClean="0">
              <a:latin typeface="Calibri" pitchFamily="34" charset="0"/>
              <a:cs typeface="Calibri" pitchFamily="34" charset="0"/>
            </a:endParaRPr>
          </a:p>
          <a:p>
            <a:pPr>
              <a:buNone/>
            </a:pPr>
            <a:endParaRPr lang="en-GB" sz="1800" dirty="0" smtClean="0">
              <a:latin typeface="Calibri" pitchFamily="34" charset="0"/>
              <a:cs typeface="Calibri" pitchFamily="34"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43608" y="1260565"/>
            <a:ext cx="7042244" cy="4961969"/>
          </a:xfrm>
          <a:prstGeom prst="rect">
            <a:avLst/>
          </a:prstGeom>
        </p:spPr>
      </p:pic>
      <p:sp>
        <p:nvSpPr>
          <p:cNvPr id="3" name="TextBox 2"/>
          <p:cNvSpPr txBox="1"/>
          <p:nvPr/>
        </p:nvSpPr>
        <p:spPr>
          <a:xfrm>
            <a:off x="4788024" y="1578278"/>
            <a:ext cx="648072" cy="338554"/>
          </a:xfrm>
          <a:prstGeom prst="rect">
            <a:avLst/>
          </a:prstGeom>
          <a:solidFill>
            <a:schemeClr val="bg1"/>
          </a:solidFill>
        </p:spPr>
        <p:txBody>
          <a:bodyPr wrap="square" rtlCol="0">
            <a:spAutoFit/>
          </a:bodyPr>
          <a:lstStyle/>
          <a:p>
            <a:r>
              <a:rPr lang="en-US" sz="1600" b="1" dirty="0" smtClean="0"/>
              <a:t>Hotel</a:t>
            </a:r>
            <a:endParaRPr lang="en-US" sz="1600" b="1" dirty="0"/>
          </a:p>
        </p:txBody>
      </p:sp>
      <p:sp>
        <p:nvSpPr>
          <p:cNvPr id="9" name="TextBox 8"/>
          <p:cNvSpPr txBox="1"/>
          <p:nvPr/>
        </p:nvSpPr>
        <p:spPr>
          <a:xfrm>
            <a:off x="7164288" y="1578278"/>
            <a:ext cx="576064" cy="338554"/>
          </a:xfrm>
          <a:prstGeom prst="rect">
            <a:avLst/>
          </a:prstGeom>
          <a:solidFill>
            <a:schemeClr val="bg1"/>
          </a:solidFill>
        </p:spPr>
        <p:txBody>
          <a:bodyPr wrap="square" rtlCol="0">
            <a:spAutoFit/>
          </a:bodyPr>
          <a:lstStyle/>
          <a:p>
            <a:r>
              <a:rPr lang="en-US" sz="1600" b="1" dirty="0" smtClean="0"/>
              <a:t>Café</a:t>
            </a:r>
          </a:p>
        </p:txBody>
      </p:sp>
      <p:sp>
        <p:nvSpPr>
          <p:cNvPr id="10" name="TextBox 9"/>
          <p:cNvSpPr txBox="1"/>
          <p:nvPr/>
        </p:nvSpPr>
        <p:spPr>
          <a:xfrm>
            <a:off x="4860032" y="3933056"/>
            <a:ext cx="1071736" cy="338554"/>
          </a:xfrm>
          <a:prstGeom prst="rect">
            <a:avLst/>
          </a:prstGeom>
          <a:solidFill>
            <a:schemeClr val="bg1"/>
          </a:solidFill>
        </p:spPr>
        <p:txBody>
          <a:bodyPr wrap="square" rtlCol="0">
            <a:spAutoFit/>
          </a:bodyPr>
          <a:lstStyle/>
          <a:p>
            <a:pPr algn="ctr"/>
            <a:r>
              <a:rPr lang="en-US" sz="1600" b="1" dirty="0" err="1" smtClean="0"/>
              <a:t>Apotheke</a:t>
            </a:r>
            <a:endParaRPr lang="en-US" sz="1600" b="1" dirty="0"/>
          </a:p>
        </p:txBody>
      </p:sp>
      <p:sp>
        <p:nvSpPr>
          <p:cNvPr id="11" name="TextBox 10"/>
          <p:cNvSpPr txBox="1"/>
          <p:nvPr/>
        </p:nvSpPr>
        <p:spPr>
          <a:xfrm>
            <a:off x="4788024" y="5157192"/>
            <a:ext cx="648000" cy="292388"/>
          </a:xfrm>
          <a:prstGeom prst="rect">
            <a:avLst/>
          </a:prstGeom>
          <a:solidFill>
            <a:schemeClr val="bg1"/>
          </a:solidFill>
        </p:spPr>
        <p:txBody>
          <a:bodyPr wrap="square" rtlCol="0">
            <a:spAutoFit/>
          </a:bodyPr>
          <a:lstStyle/>
          <a:p>
            <a:pPr>
              <a:tabLst>
                <a:tab pos="358775" algn="l"/>
              </a:tabLst>
            </a:pPr>
            <a:r>
              <a:rPr lang="en-US" sz="1300" b="1" dirty="0" err="1" smtClean="0"/>
              <a:t>Schule</a:t>
            </a:r>
            <a:endParaRPr lang="en-US" sz="1300" b="1" dirty="0"/>
          </a:p>
        </p:txBody>
      </p:sp>
      <p:sp>
        <p:nvSpPr>
          <p:cNvPr id="12" name="TextBox 11"/>
          <p:cNvSpPr txBox="1"/>
          <p:nvPr/>
        </p:nvSpPr>
        <p:spPr>
          <a:xfrm>
            <a:off x="5724128" y="5157192"/>
            <a:ext cx="648072" cy="338554"/>
          </a:xfrm>
          <a:prstGeom prst="rect">
            <a:avLst/>
          </a:prstGeom>
          <a:solidFill>
            <a:schemeClr val="bg1"/>
          </a:solidFill>
        </p:spPr>
        <p:txBody>
          <a:bodyPr wrap="square" rtlCol="0">
            <a:spAutoFit/>
          </a:bodyPr>
          <a:lstStyle/>
          <a:p>
            <a:r>
              <a:rPr lang="en-US" sz="1600" b="1" dirty="0" smtClean="0"/>
              <a:t>Kino</a:t>
            </a:r>
            <a:endParaRPr lang="en-US" sz="1600" b="1" dirty="0"/>
          </a:p>
        </p:txBody>
      </p:sp>
      <p:sp>
        <p:nvSpPr>
          <p:cNvPr id="13" name="TextBox 12"/>
          <p:cNvSpPr txBox="1"/>
          <p:nvPr/>
        </p:nvSpPr>
        <p:spPr>
          <a:xfrm>
            <a:off x="2483768" y="3933056"/>
            <a:ext cx="648072" cy="338554"/>
          </a:xfrm>
          <a:prstGeom prst="rect">
            <a:avLst/>
          </a:prstGeom>
          <a:solidFill>
            <a:schemeClr val="bg1"/>
          </a:solidFill>
        </p:spPr>
        <p:txBody>
          <a:bodyPr wrap="square" rtlCol="0">
            <a:spAutoFit/>
          </a:bodyPr>
          <a:lstStyle/>
          <a:p>
            <a:r>
              <a:rPr lang="en-US" sz="1600" b="1" dirty="0" smtClean="0"/>
              <a:t>Post</a:t>
            </a:r>
            <a:endParaRPr lang="en-US" sz="1600" b="1" dirty="0"/>
          </a:p>
        </p:txBody>
      </p:sp>
      <p:sp>
        <p:nvSpPr>
          <p:cNvPr id="14" name="TextBox 13"/>
          <p:cNvSpPr txBox="1"/>
          <p:nvPr/>
        </p:nvSpPr>
        <p:spPr>
          <a:xfrm>
            <a:off x="3419872" y="3933056"/>
            <a:ext cx="720080" cy="307777"/>
          </a:xfrm>
          <a:prstGeom prst="rect">
            <a:avLst/>
          </a:prstGeom>
          <a:solidFill>
            <a:schemeClr val="bg1"/>
          </a:solidFill>
        </p:spPr>
        <p:txBody>
          <a:bodyPr wrap="square" rtlCol="0">
            <a:spAutoFit/>
          </a:bodyPr>
          <a:lstStyle/>
          <a:p>
            <a:r>
              <a:rPr lang="en-US" sz="1400" b="1" dirty="0" err="1" smtClean="0"/>
              <a:t>Polizei</a:t>
            </a:r>
            <a:endParaRPr lang="en-US" sz="1400" b="1" dirty="0"/>
          </a:p>
        </p:txBody>
      </p:sp>
      <p:sp>
        <p:nvSpPr>
          <p:cNvPr id="15" name="TextBox 14"/>
          <p:cNvSpPr txBox="1"/>
          <p:nvPr/>
        </p:nvSpPr>
        <p:spPr>
          <a:xfrm>
            <a:off x="3421033" y="1988840"/>
            <a:ext cx="430887" cy="792088"/>
          </a:xfrm>
          <a:prstGeom prst="rect">
            <a:avLst/>
          </a:prstGeom>
          <a:solidFill>
            <a:schemeClr val="bg1"/>
          </a:solidFill>
        </p:spPr>
        <p:txBody>
          <a:bodyPr vert="vert270" wrap="square" rtlCol="0">
            <a:spAutoFit/>
          </a:bodyPr>
          <a:lstStyle/>
          <a:p>
            <a:r>
              <a:rPr lang="en-US" sz="1600" b="1" dirty="0" err="1" smtClean="0"/>
              <a:t>Kirche</a:t>
            </a:r>
            <a:endParaRPr lang="en-US" sz="1600" b="1" dirty="0"/>
          </a:p>
        </p:txBody>
      </p:sp>
      <p:sp>
        <p:nvSpPr>
          <p:cNvPr id="16" name="TextBox 15"/>
          <p:cNvSpPr txBox="1"/>
          <p:nvPr/>
        </p:nvSpPr>
        <p:spPr>
          <a:xfrm>
            <a:off x="1835696" y="5157192"/>
            <a:ext cx="1152128" cy="338554"/>
          </a:xfrm>
          <a:prstGeom prst="rect">
            <a:avLst/>
          </a:prstGeom>
          <a:solidFill>
            <a:schemeClr val="bg1"/>
          </a:solidFill>
        </p:spPr>
        <p:txBody>
          <a:bodyPr wrap="square" rtlCol="0">
            <a:spAutoFit/>
          </a:bodyPr>
          <a:lstStyle/>
          <a:p>
            <a:pPr algn="ctr"/>
            <a:r>
              <a:rPr lang="en-US" sz="1600" b="1" dirty="0" smtClean="0"/>
              <a:t>Restaurant</a:t>
            </a:r>
            <a:endParaRPr lang="en-US" sz="1600" b="1" dirty="0"/>
          </a:p>
        </p:txBody>
      </p:sp>
      <p:sp>
        <p:nvSpPr>
          <p:cNvPr id="17" name="TextBox 16"/>
          <p:cNvSpPr txBox="1"/>
          <p:nvPr/>
        </p:nvSpPr>
        <p:spPr>
          <a:xfrm>
            <a:off x="4716016" y="5852011"/>
            <a:ext cx="1512168" cy="169277"/>
          </a:xfrm>
          <a:prstGeom prst="rect">
            <a:avLst/>
          </a:prstGeom>
          <a:solidFill>
            <a:schemeClr val="bg1"/>
          </a:solidFill>
        </p:spPr>
        <p:txBody>
          <a:bodyPr wrap="square" rtlCol="0">
            <a:spAutoFit/>
          </a:bodyPr>
          <a:lstStyle/>
          <a:p>
            <a:endParaRPr lang="en-US" sz="500" b="1" dirty="0"/>
          </a:p>
        </p:txBody>
      </p:sp>
      <p:sp>
        <p:nvSpPr>
          <p:cNvPr id="18" name="TextBox 17"/>
          <p:cNvSpPr txBox="1"/>
          <p:nvPr/>
        </p:nvSpPr>
        <p:spPr>
          <a:xfrm>
            <a:off x="4860032" y="5775067"/>
            <a:ext cx="2448272" cy="246221"/>
          </a:xfrm>
          <a:prstGeom prst="rect">
            <a:avLst/>
          </a:prstGeom>
          <a:noFill/>
        </p:spPr>
        <p:txBody>
          <a:bodyPr wrap="square" rtlCol="0">
            <a:spAutoFit/>
          </a:bodyPr>
          <a:lstStyle/>
          <a:p>
            <a:r>
              <a:rPr lang="en-US" sz="1000" b="1" dirty="0" smtClean="0"/>
              <a:t>X </a:t>
            </a:r>
            <a:r>
              <a:rPr lang="en-US" sz="1000" b="1" dirty="0" err="1" smtClean="0"/>
              <a:t>Sie</a:t>
            </a:r>
            <a:r>
              <a:rPr lang="en-US" sz="1000" b="1" dirty="0" smtClean="0"/>
              <a:t> </a:t>
            </a:r>
            <a:r>
              <a:rPr lang="en-US" sz="1000" b="1" dirty="0" err="1" smtClean="0"/>
              <a:t>sind</a:t>
            </a:r>
            <a:r>
              <a:rPr lang="en-US" sz="1000" b="1" dirty="0" smtClean="0"/>
              <a:t> </a:t>
            </a:r>
            <a:r>
              <a:rPr lang="en-US" sz="1000" b="1" dirty="0" err="1" smtClean="0"/>
              <a:t>hier</a:t>
            </a:r>
            <a:endParaRPr lang="en-US" sz="1000" b="1" dirty="0"/>
          </a:p>
        </p:txBody>
      </p:sp>
      <p:sp>
        <p:nvSpPr>
          <p:cNvPr id="19" name="TextBox 18"/>
          <p:cNvSpPr txBox="1"/>
          <p:nvPr/>
        </p:nvSpPr>
        <p:spPr>
          <a:xfrm>
            <a:off x="2051720" y="5852011"/>
            <a:ext cx="1512168" cy="169277"/>
          </a:xfrm>
          <a:prstGeom prst="rect">
            <a:avLst/>
          </a:prstGeom>
          <a:solidFill>
            <a:schemeClr val="bg1"/>
          </a:solidFill>
        </p:spPr>
        <p:txBody>
          <a:bodyPr wrap="square" rtlCol="0">
            <a:spAutoFit/>
          </a:bodyPr>
          <a:lstStyle/>
          <a:p>
            <a:endParaRPr lang="en-US" sz="500" b="1" dirty="0"/>
          </a:p>
        </p:txBody>
      </p:sp>
      <p:sp>
        <p:nvSpPr>
          <p:cNvPr id="20" name="TextBox 19"/>
          <p:cNvSpPr txBox="1"/>
          <p:nvPr/>
        </p:nvSpPr>
        <p:spPr>
          <a:xfrm>
            <a:off x="1691680" y="3429000"/>
            <a:ext cx="1512168" cy="169277"/>
          </a:xfrm>
          <a:prstGeom prst="rect">
            <a:avLst/>
          </a:prstGeom>
          <a:solidFill>
            <a:schemeClr val="bg1"/>
          </a:solidFill>
        </p:spPr>
        <p:txBody>
          <a:bodyPr wrap="square" rtlCol="0">
            <a:spAutoFit/>
          </a:bodyPr>
          <a:lstStyle/>
          <a:p>
            <a:endParaRPr lang="en-US" sz="500" b="1" dirty="0"/>
          </a:p>
        </p:txBody>
      </p:sp>
      <p:sp>
        <p:nvSpPr>
          <p:cNvPr id="21" name="TextBox 20"/>
          <p:cNvSpPr txBox="1"/>
          <p:nvPr/>
        </p:nvSpPr>
        <p:spPr>
          <a:xfrm>
            <a:off x="5580112" y="2276873"/>
            <a:ext cx="1728192" cy="184666"/>
          </a:xfrm>
          <a:prstGeom prst="rect">
            <a:avLst/>
          </a:prstGeom>
          <a:solidFill>
            <a:schemeClr val="bg1"/>
          </a:solidFill>
        </p:spPr>
        <p:txBody>
          <a:bodyPr wrap="square" rtlCol="0">
            <a:spAutoFit/>
          </a:bodyPr>
          <a:lstStyle/>
          <a:p>
            <a:endParaRPr lang="en-US" sz="600" b="1" dirty="0"/>
          </a:p>
        </p:txBody>
      </p:sp>
      <p:sp>
        <p:nvSpPr>
          <p:cNvPr id="22" name="TextBox 21"/>
          <p:cNvSpPr txBox="1"/>
          <p:nvPr/>
        </p:nvSpPr>
        <p:spPr>
          <a:xfrm>
            <a:off x="3851920" y="4627875"/>
            <a:ext cx="1512168" cy="169277"/>
          </a:xfrm>
          <a:prstGeom prst="rect">
            <a:avLst/>
          </a:prstGeom>
          <a:solidFill>
            <a:schemeClr val="bg1"/>
          </a:solidFill>
        </p:spPr>
        <p:txBody>
          <a:bodyPr wrap="square" rtlCol="0">
            <a:spAutoFit/>
          </a:bodyPr>
          <a:lstStyle/>
          <a:p>
            <a:endParaRPr lang="en-US" sz="500" b="1" dirty="0"/>
          </a:p>
        </p:txBody>
      </p:sp>
      <p:sp>
        <p:nvSpPr>
          <p:cNvPr id="23" name="TextBox 22"/>
          <p:cNvSpPr txBox="1"/>
          <p:nvPr/>
        </p:nvSpPr>
        <p:spPr>
          <a:xfrm rot="16200000">
            <a:off x="3731277" y="3092333"/>
            <a:ext cx="1512168" cy="169277"/>
          </a:xfrm>
          <a:prstGeom prst="rect">
            <a:avLst/>
          </a:prstGeom>
          <a:solidFill>
            <a:schemeClr val="bg1"/>
          </a:solidFill>
        </p:spPr>
        <p:txBody>
          <a:bodyPr wrap="square" rtlCol="0">
            <a:spAutoFit/>
          </a:bodyPr>
          <a:lstStyle/>
          <a:p>
            <a:endParaRPr lang="en-US" sz="500" b="1" dirty="0"/>
          </a:p>
        </p:txBody>
      </p:sp>
      <p:sp>
        <p:nvSpPr>
          <p:cNvPr id="24" name="TextBox 23"/>
          <p:cNvSpPr txBox="1"/>
          <p:nvPr/>
        </p:nvSpPr>
        <p:spPr>
          <a:xfrm>
            <a:off x="2483768" y="3356992"/>
            <a:ext cx="2448272" cy="246221"/>
          </a:xfrm>
          <a:prstGeom prst="rect">
            <a:avLst/>
          </a:prstGeom>
          <a:noFill/>
        </p:spPr>
        <p:txBody>
          <a:bodyPr wrap="square" rtlCol="0">
            <a:spAutoFit/>
          </a:bodyPr>
          <a:lstStyle/>
          <a:p>
            <a:r>
              <a:rPr lang="en-US" sz="1000" b="1" dirty="0" err="1" smtClean="0"/>
              <a:t>Goethestraße</a:t>
            </a:r>
            <a:endParaRPr lang="en-US" sz="1000" b="1" dirty="0"/>
          </a:p>
        </p:txBody>
      </p:sp>
      <p:sp>
        <p:nvSpPr>
          <p:cNvPr id="25" name="TextBox 24"/>
          <p:cNvSpPr txBox="1"/>
          <p:nvPr/>
        </p:nvSpPr>
        <p:spPr>
          <a:xfrm>
            <a:off x="5508104" y="2204864"/>
            <a:ext cx="2448272" cy="246221"/>
          </a:xfrm>
          <a:prstGeom prst="rect">
            <a:avLst/>
          </a:prstGeom>
          <a:noFill/>
        </p:spPr>
        <p:txBody>
          <a:bodyPr wrap="square" rtlCol="0">
            <a:spAutoFit/>
          </a:bodyPr>
          <a:lstStyle/>
          <a:p>
            <a:r>
              <a:rPr lang="en-US" sz="1000" b="1" dirty="0" err="1" smtClean="0"/>
              <a:t>Brandenburgerstrasse</a:t>
            </a:r>
            <a:endParaRPr lang="en-US" sz="1000" b="1" dirty="0"/>
          </a:p>
        </p:txBody>
      </p:sp>
      <p:sp>
        <p:nvSpPr>
          <p:cNvPr id="26" name="TextBox 25"/>
          <p:cNvSpPr txBox="1"/>
          <p:nvPr/>
        </p:nvSpPr>
        <p:spPr>
          <a:xfrm>
            <a:off x="4067944" y="4581128"/>
            <a:ext cx="2448272" cy="246221"/>
          </a:xfrm>
          <a:prstGeom prst="rect">
            <a:avLst/>
          </a:prstGeom>
          <a:noFill/>
        </p:spPr>
        <p:txBody>
          <a:bodyPr wrap="square" rtlCol="0">
            <a:spAutoFit/>
          </a:bodyPr>
          <a:lstStyle/>
          <a:p>
            <a:r>
              <a:rPr lang="en-US" sz="1000" b="1" dirty="0" err="1" smtClean="0"/>
              <a:t>Schillerstrasse</a:t>
            </a:r>
            <a:endParaRPr lang="en-US" sz="1000" b="1" dirty="0"/>
          </a:p>
        </p:txBody>
      </p:sp>
      <p:sp>
        <p:nvSpPr>
          <p:cNvPr id="27" name="TextBox 26"/>
          <p:cNvSpPr txBox="1"/>
          <p:nvPr/>
        </p:nvSpPr>
        <p:spPr>
          <a:xfrm>
            <a:off x="1835696" y="5805264"/>
            <a:ext cx="2448272" cy="246221"/>
          </a:xfrm>
          <a:prstGeom prst="rect">
            <a:avLst/>
          </a:prstGeom>
          <a:noFill/>
        </p:spPr>
        <p:txBody>
          <a:bodyPr wrap="square" rtlCol="0">
            <a:spAutoFit/>
          </a:bodyPr>
          <a:lstStyle/>
          <a:p>
            <a:r>
              <a:rPr lang="en-US" sz="1000" b="1" dirty="0" err="1" smtClean="0"/>
              <a:t>Lessingstrasse</a:t>
            </a:r>
            <a:endParaRPr lang="en-US" sz="1000" b="1" dirty="0"/>
          </a:p>
        </p:txBody>
      </p:sp>
      <p:sp>
        <p:nvSpPr>
          <p:cNvPr id="28" name="TextBox 27"/>
          <p:cNvSpPr txBox="1"/>
          <p:nvPr/>
        </p:nvSpPr>
        <p:spPr>
          <a:xfrm rot="16200000">
            <a:off x="3254951" y="2513801"/>
            <a:ext cx="2448272" cy="246221"/>
          </a:xfrm>
          <a:prstGeom prst="rect">
            <a:avLst/>
          </a:prstGeom>
          <a:noFill/>
        </p:spPr>
        <p:txBody>
          <a:bodyPr wrap="square" rtlCol="0">
            <a:spAutoFit/>
          </a:bodyPr>
          <a:lstStyle/>
          <a:p>
            <a:r>
              <a:rPr lang="en-US" sz="1000" b="1" dirty="0" err="1" smtClean="0"/>
              <a:t>Bismarckstrasse</a:t>
            </a:r>
            <a:endParaRPr lang="en-US" sz="1000" b="1" dirty="0"/>
          </a:p>
        </p:txBody>
      </p:sp>
      <p:sp>
        <p:nvSpPr>
          <p:cNvPr id="29" name="TextBox 28"/>
          <p:cNvSpPr txBox="1"/>
          <p:nvPr/>
        </p:nvSpPr>
        <p:spPr>
          <a:xfrm>
            <a:off x="1835696" y="2420888"/>
            <a:ext cx="648072" cy="338554"/>
          </a:xfrm>
          <a:prstGeom prst="rect">
            <a:avLst/>
          </a:prstGeom>
          <a:solidFill>
            <a:schemeClr val="bg1"/>
          </a:solidFill>
        </p:spPr>
        <p:txBody>
          <a:bodyPr wrap="square" rtlCol="0">
            <a:spAutoFit/>
          </a:bodyPr>
          <a:lstStyle/>
          <a:p>
            <a:pPr algn="ctr"/>
            <a:r>
              <a:rPr lang="en-US" sz="1600" b="1" dirty="0" smtClean="0"/>
              <a:t>a</a:t>
            </a:r>
            <a:endParaRPr lang="en-US" sz="1600" b="1" dirty="0"/>
          </a:p>
        </p:txBody>
      </p:sp>
      <p:sp>
        <p:nvSpPr>
          <p:cNvPr id="30" name="TextBox 29"/>
          <p:cNvSpPr txBox="1"/>
          <p:nvPr/>
        </p:nvSpPr>
        <p:spPr>
          <a:xfrm>
            <a:off x="1547664" y="3933056"/>
            <a:ext cx="576064" cy="338554"/>
          </a:xfrm>
          <a:prstGeom prst="rect">
            <a:avLst/>
          </a:prstGeom>
          <a:solidFill>
            <a:schemeClr val="bg1"/>
          </a:solidFill>
        </p:spPr>
        <p:txBody>
          <a:bodyPr wrap="square" rtlCol="0">
            <a:spAutoFit/>
          </a:bodyPr>
          <a:lstStyle/>
          <a:p>
            <a:pPr algn="ctr"/>
            <a:r>
              <a:rPr lang="en-US" sz="1600" b="1" dirty="0" smtClean="0"/>
              <a:t>b</a:t>
            </a:r>
            <a:endParaRPr lang="en-US" sz="1600" b="1" dirty="0"/>
          </a:p>
        </p:txBody>
      </p:sp>
      <p:sp>
        <p:nvSpPr>
          <p:cNvPr id="31" name="TextBox 30"/>
          <p:cNvSpPr txBox="1"/>
          <p:nvPr/>
        </p:nvSpPr>
        <p:spPr>
          <a:xfrm>
            <a:off x="5940152" y="1556792"/>
            <a:ext cx="648072" cy="338554"/>
          </a:xfrm>
          <a:prstGeom prst="rect">
            <a:avLst/>
          </a:prstGeom>
          <a:solidFill>
            <a:schemeClr val="bg1"/>
          </a:solidFill>
        </p:spPr>
        <p:txBody>
          <a:bodyPr wrap="square" rtlCol="0">
            <a:spAutoFit/>
          </a:bodyPr>
          <a:lstStyle/>
          <a:p>
            <a:pPr algn="ctr"/>
            <a:r>
              <a:rPr lang="en-US" sz="1600" b="1" dirty="0"/>
              <a:t>c</a:t>
            </a:r>
          </a:p>
        </p:txBody>
      </p:sp>
      <p:sp>
        <p:nvSpPr>
          <p:cNvPr id="32" name="TextBox 31"/>
          <p:cNvSpPr txBox="1"/>
          <p:nvPr/>
        </p:nvSpPr>
        <p:spPr>
          <a:xfrm>
            <a:off x="4932040" y="2780928"/>
            <a:ext cx="360040" cy="338554"/>
          </a:xfrm>
          <a:prstGeom prst="rect">
            <a:avLst/>
          </a:prstGeom>
          <a:solidFill>
            <a:schemeClr val="bg1"/>
          </a:solidFill>
        </p:spPr>
        <p:txBody>
          <a:bodyPr wrap="square" rtlCol="0">
            <a:spAutoFit/>
          </a:bodyPr>
          <a:lstStyle/>
          <a:p>
            <a:pPr algn="ctr"/>
            <a:r>
              <a:rPr lang="en-US" sz="1600" b="1" dirty="0"/>
              <a:t>d</a:t>
            </a:r>
          </a:p>
        </p:txBody>
      </p:sp>
      <p:sp>
        <p:nvSpPr>
          <p:cNvPr id="33" name="TextBox 32"/>
          <p:cNvSpPr txBox="1"/>
          <p:nvPr/>
        </p:nvSpPr>
        <p:spPr>
          <a:xfrm>
            <a:off x="6300192" y="2780928"/>
            <a:ext cx="648072" cy="338554"/>
          </a:xfrm>
          <a:prstGeom prst="rect">
            <a:avLst/>
          </a:prstGeom>
          <a:solidFill>
            <a:schemeClr val="bg1"/>
          </a:solidFill>
        </p:spPr>
        <p:txBody>
          <a:bodyPr wrap="square" rtlCol="0">
            <a:spAutoFit/>
          </a:bodyPr>
          <a:lstStyle/>
          <a:p>
            <a:pPr algn="ctr"/>
            <a:r>
              <a:rPr lang="en-US" sz="1600" b="1" dirty="0"/>
              <a:t>e</a:t>
            </a:r>
          </a:p>
        </p:txBody>
      </p:sp>
      <p:sp>
        <p:nvSpPr>
          <p:cNvPr id="34" name="TextBox 33"/>
          <p:cNvSpPr txBox="1"/>
          <p:nvPr/>
        </p:nvSpPr>
        <p:spPr>
          <a:xfrm>
            <a:off x="6660232" y="3954542"/>
            <a:ext cx="648072" cy="338554"/>
          </a:xfrm>
          <a:prstGeom prst="rect">
            <a:avLst/>
          </a:prstGeom>
          <a:solidFill>
            <a:schemeClr val="bg1"/>
          </a:solidFill>
        </p:spPr>
        <p:txBody>
          <a:bodyPr wrap="square" rtlCol="0">
            <a:spAutoFit/>
          </a:bodyPr>
          <a:lstStyle/>
          <a:p>
            <a:pPr algn="ctr"/>
            <a:r>
              <a:rPr lang="en-US" sz="1600" b="1" dirty="0"/>
              <a:t>f</a:t>
            </a:r>
          </a:p>
        </p:txBody>
      </p:sp>
      <p:sp>
        <p:nvSpPr>
          <p:cNvPr id="35" name="TextBox 34"/>
          <p:cNvSpPr txBox="1"/>
          <p:nvPr/>
        </p:nvSpPr>
        <p:spPr>
          <a:xfrm>
            <a:off x="3491880" y="5157192"/>
            <a:ext cx="648072" cy="338554"/>
          </a:xfrm>
          <a:prstGeom prst="rect">
            <a:avLst/>
          </a:prstGeom>
          <a:solidFill>
            <a:schemeClr val="bg1"/>
          </a:solidFill>
        </p:spPr>
        <p:txBody>
          <a:bodyPr wrap="square" rtlCol="0">
            <a:spAutoFit/>
          </a:bodyPr>
          <a:lstStyle/>
          <a:p>
            <a:pPr algn="ctr"/>
            <a:r>
              <a:rPr lang="en-US" sz="1600" b="1" dirty="0"/>
              <a:t>g</a:t>
            </a:r>
          </a:p>
        </p:txBody>
      </p:sp>
      <p:sp>
        <p:nvSpPr>
          <p:cNvPr id="36" name="TextBox 35"/>
          <p:cNvSpPr txBox="1"/>
          <p:nvPr/>
        </p:nvSpPr>
        <p:spPr>
          <a:xfrm>
            <a:off x="6804248" y="5157192"/>
            <a:ext cx="648072" cy="338554"/>
          </a:xfrm>
          <a:prstGeom prst="rect">
            <a:avLst/>
          </a:prstGeom>
          <a:solidFill>
            <a:schemeClr val="bg1"/>
          </a:solidFill>
        </p:spPr>
        <p:txBody>
          <a:bodyPr wrap="square" rtlCol="0">
            <a:spAutoFit/>
          </a:bodyPr>
          <a:lstStyle/>
          <a:p>
            <a:pPr algn="ctr"/>
            <a:r>
              <a:rPr lang="en-US" sz="1600" b="1" dirty="0"/>
              <a:t>h</a:t>
            </a:r>
          </a:p>
        </p:txBody>
      </p:sp>
    </p:spTree>
    <p:extLst>
      <p:ext uri="{BB962C8B-B14F-4D97-AF65-F5344CB8AC3E}">
        <p14:creationId xmlns:p14="http://schemas.microsoft.com/office/powerpoint/2010/main" val="3042854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0"/>
            <a:ext cx="9144000" cy="764704"/>
          </a:xfrm>
        </p:spPr>
        <p:txBody>
          <a:bodyPr>
            <a:normAutofit/>
          </a:bodyPr>
          <a:lstStyle/>
          <a:p>
            <a:pPr algn="ctr">
              <a:buNone/>
            </a:pPr>
            <a:r>
              <a:rPr lang="en-GB" sz="1800" b="1" u="sng" dirty="0" smtClean="0">
                <a:solidFill>
                  <a:srgbClr val="008000"/>
                </a:solidFill>
                <a:latin typeface="Calibri" pitchFamily="34" charset="0"/>
                <a:cs typeface="Calibri" pitchFamily="34" charset="0"/>
              </a:rPr>
              <a:t>AUFGABE 12: WEGBESCHREIBUNG</a:t>
            </a:r>
            <a:endParaRPr lang="en-GB" sz="1800" dirty="0" smtClean="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endParaRPr lang="en-GB" sz="1800" dirty="0" smtClean="0">
              <a:latin typeface="Calibri" pitchFamily="34" charset="0"/>
              <a:cs typeface="Calibri" pitchFamily="34" charset="0"/>
            </a:endParaRPr>
          </a:p>
          <a:p>
            <a:pPr>
              <a:buNone/>
            </a:pPr>
            <a:endParaRPr lang="en-GB" sz="1800" dirty="0" smtClean="0">
              <a:latin typeface="Calibri" pitchFamily="34" charset="0"/>
              <a:cs typeface="Calibri" pitchFamily="34"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5" name="Picture 4"/>
          <p:cNvPicPr>
            <a:picLocks noChangeAspect="1"/>
          </p:cNvPicPr>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755576" y="908657"/>
            <a:ext cx="7740352" cy="5472671"/>
          </a:xfrm>
          <a:prstGeom prst="rect">
            <a:avLst/>
          </a:prstGeom>
        </p:spPr>
      </p:pic>
      <p:sp>
        <p:nvSpPr>
          <p:cNvPr id="7" name="TextBox 6"/>
          <p:cNvSpPr txBox="1"/>
          <p:nvPr/>
        </p:nvSpPr>
        <p:spPr>
          <a:xfrm>
            <a:off x="5381432" y="6642556"/>
            <a:ext cx="3762568" cy="215444"/>
          </a:xfrm>
          <a:prstGeom prst="rect">
            <a:avLst/>
          </a:prstGeom>
          <a:noFill/>
        </p:spPr>
        <p:txBody>
          <a:bodyPr wrap="none" rtlCol="0">
            <a:spAutoFit/>
          </a:bodyPr>
          <a:lstStyle/>
          <a:p>
            <a:r>
              <a:rPr lang="en-US" sz="800" dirty="0"/>
              <a:t>http://</a:t>
            </a:r>
            <a:r>
              <a:rPr lang="en-US" sz="800" dirty="0" err="1"/>
              <a:t>www.infowurm.de</a:t>
            </a:r>
            <a:r>
              <a:rPr lang="en-US" sz="800" dirty="0"/>
              <a:t>/</a:t>
            </a:r>
            <a:r>
              <a:rPr lang="en-US" sz="800" dirty="0" err="1"/>
              <a:t>wp</a:t>
            </a:r>
            <a:r>
              <a:rPr lang="en-US" sz="800" dirty="0"/>
              <a:t>-content/uploads/2012/11/s-u-</a:t>
            </a:r>
            <a:r>
              <a:rPr lang="en-US" sz="800" dirty="0" err="1"/>
              <a:t>bahn</a:t>
            </a:r>
            <a:r>
              <a:rPr lang="en-US" sz="800" dirty="0"/>
              <a:t>-plan-</a:t>
            </a:r>
            <a:r>
              <a:rPr lang="en-US" sz="800" dirty="0" err="1"/>
              <a:t>muenchen.gif</a:t>
            </a:r>
            <a:endParaRPr lang="en-US" sz="800" dirty="0"/>
          </a:p>
        </p:txBody>
      </p:sp>
    </p:spTree>
    <p:extLst>
      <p:ext uri="{BB962C8B-B14F-4D97-AF65-F5344CB8AC3E}">
        <p14:creationId xmlns:p14="http://schemas.microsoft.com/office/powerpoint/2010/main" val="1307514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3861048"/>
          </a:xfrm>
        </p:spPr>
        <p:txBody>
          <a:bodyPr>
            <a:noAutofit/>
          </a:bodyPr>
          <a:lstStyle/>
          <a:p>
            <a:r>
              <a:rPr lang="en-GB" b="1" dirty="0" smtClean="0"/>
              <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sz="6000" b="1" dirty="0" smtClean="0"/>
              <a:t>South Ayrshire</a:t>
            </a:r>
            <a:r>
              <a:rPr lang="en-GB" sz="6000" dirty="0" smtClean="0"/>
              <a:t/>
            </a:r>
            <a:br>
              <a:rPr lang="en-GB" sz="6000" dirty="0" smtClean="0"/>
            </a:br>
            <a:r>
              <a:rPr lang="en-GB" sz="6000" b="1" dirty="0" smtClean="0"/>
              <a:t>Modern Languages</a:t>
            </a:r>
            <a:endParaRPr lang="en-GB" sz="6000" b="1" dirty="0"/>
          </a:p>
        </p:txBody>
      </p:sp>
      <p:pic>
        <p:nvPicPr>
          <p:cNvPr id="7" name="Picture 6" descr="ailsacraigre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752" y="4653136"/>
            <a:ext cx="4500000" cy="1800000"/>
          </a:xfrm>
          <a:prstGeom prst="rect">
            <a:avLst/>
          </a:prstGeom>
        </p:spPr>
      </p:pic>
      <p:pic>
        <p:nvPicPr>
          <p:cNvPr id="8" name="Picture 7" descr="MH900400811.JPG"/>
          <p:cNvPicPr>
            <a:picLocks noChangeAspect="1"/>
          </p:cNvPicPr>
          <p:nvPr/>
        </p:nvPicPr>
        <p:blipFill>
          <a:blip r:embed="rId3" cstate="print"/>
          <a:stretch>
            <a:fillRect/>
          </a:stretch>
        </p:blipFill>
        <p:spPr>
          <a:xfrm>
            <a:off x="179512" y="260648"/>
            <a:ext cx="1979861" cy="1979861"/>
          </a:xfrm>
          <a:prstGeom prst="rect">
            <a:avLst/>
          </a:prstGeom>
        </p:spPr>
      </p:pic>
      <p:pic>
        <p:nvPicPr>
          <p:cNvPr id="9" name="Picture 8" descr="MH900400803.JPG"/>
          <p:cNvPicPr>
            <a:picLocks noChangeAspect="1"/>
          </p:cNvPicPr>
          <p:nvPr/>
        </p:nvPicPr>
        <p:blipFill>
          <a:blip r:embed="rId4" cstate="print"/>
          <a:stretch>
            <a:fillRect/>
          </a:stretch>
        </p:blipFill>
        <p:spPr>
          <a:xfrm>
            <a:off x="2411760" y="260648"/>
            <a:ext cx="1979861" cy="1979861"/>
          </a:xfrm>
          <a:prstGeom prst="rect">
            <a:avLst/>
          </a:prstGeom>
        </p:spPr>
      </p:pic>
      <p:pic>
        <p:nvPicPr>
          <p:cNvPr id="10" name="Picture 9" descr="MH900400798.JPG"/>
          <p:cNvPicPr>
            <a:picLocks noChangeAspect="1"/>
          </p:cNvPicPr>
          <p:nvPr/>
        </p:nvPicPr>
        <p:blipFill>
          <a:blip r:embed="rId5" cstate="print"/>
          <a:stretch>
            <a:fillRect/>
          </a:stretch>
        </p:blipFill>
        <p:spPr>
          <a:xfrm>
            <a:off x="4716016" y="260648"/>
            <a:ext cx="1979861" cy="1979861"/>
          </a:xfrm>
          <a:prstGeom prst="rect">
            <a:avLst/>
          </a:prstGeom>
        </p:spPr>
      </p:pic>
      <p:pic>
        <p:nvPicPr>
          <p:cNvPr id="11" name="Picture 10" descr="MH900362643.JPG"/>
          <p:cNvPicPr>
            <a:picLocks noChangeAspect="1"/>
          </p:cNvPicPr>
          <p:nvPr/>
        </p:nvPicPr>
        <p:blipFill>
          <a:blip r:embed="rId6" cstate="print"/>
          <a:stretch>
            <a:fillRect/>
          </a:stretch>
        </p:blipFill>
        <p:spPr>
          <a:xfrm>
            <a:off x="6876256" y="0"/>
            <a:ext cx="2088232" cy="2420888"/>
          </a:xfrm>
          <a:prstGeom prst="rect">
            <a:avLst/>
          </a:prstGeom>
        </p:spPr>
      </p:pic>
      <p:pic>
        <p:nvPicPr>
          <p:cNvPr id="12" name="Picture 11" descr="robert-burns.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1520" y="5013176"/>
            <a:ext cx="1891525" cy="1260000"/>
          </a:xfrm>
          <a:prstGeom prst="rect">
            <a:avLst/>
          </a:prstGeom>
        </p:spPr>
      </p:pic>
      <p:pic>
        <p:nvPicPr>
          <p:cNvPr id="13" name="Picture 12" descr="MH900399406.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92280" y="4797152"/>
            <a:ext cx="1872208" cy="1619821"/>
          </a:xfrm>
          <a:prstGeom prst="rect">
            <a:avLst/>
          </a:prstGeom>
        </p:spPr>
      </p:pic>
    </p:spTree>
    <p:extLst>
      <p:ext uri="{BB962C8B-B14F-4D97-AF65-F5344CB8AC3E}">
        <p14:creationId xmlns:p14="http://schemas.microsoft.com/office/powerpoint/2010/main" val="1153905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00904825"/>
              </p:ext>
            </p:extLst>
          </p:nvPr>
        </p:nvGraphicFramePr>
        <p:xfrm>
          <a:off x="3707904" y="3429000"/>
          <a:ext cx="1346297" cy="1114902"/>
        </p:xfrm>
        <a:graphic>
          <a:graphicData uri="http://schemas.openxmlformats.org/presentationml/2006/ole">
            <mc:AlternateContent xmlns:mc="http://schemas.openxmlformats.org/markup-compatibility/2006">
              <mc:Choice xmlns:v="urn:schemas-microsoft-com:vml" Requires="v">
                <p:oleObj spid="_x0000_s1186" name="Document" r:id="rId4" imgW="1625540" imgH="1346150" progId="Word.Document.12">
                  <p:embed/>
                </p:oleObj>
              </mc:Choice>
              <mc:Fallback>
                <p:oleObj name="Document" r:id="rId4" imgW="1625540" imgH="1346150" progId="Word.Document.12">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429000"/>
                        <a:ext cx="1346297" cy="1114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92246433"/>
              </p:ext>
            </p:extLst>
          </p:nvPr>
        </p:nvGraphicFramePr>
        <p:xfrm>
          <a:off x="3608397" y="5229200"/>
          <a:ext cx="1504065" cy="1051794"/>
        </p:xfrm>
        <a:graphic>
          <a:graphicData uri="http://schemas.openxmlformats.org/presentationml/2006/ole">
            <mc:AlternateContent xmlns:mc="http://schemas.openxmlformats.org/markup-compatibility/2006">
              <mc:Choice xmlns:v="urn:schemas-microsoft-com:vml" Requires="v">
                <p:oleObj spid="_x0000_s1187" name="Document" r:id="rId7" imgW="1816033" imgH="1269953" progId="Word.Document.12">
                  <p:embed/>
                </p:oleObj>
              </mc:Choice>
              <mc:Fallback>
                <p:oleObj name="Document" r:id="rId7" imgW="1816033" imgH="1269953" progId="Word.Document.12">
                  <p:embed/>
                  <p:pic>
                    <p:nvPicPr>
                      <p:cNvPr id="0"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8397" y="5229200"/>
                        <a:ext cx="1504065" cy="10517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76135888"/>
              </p:ext>
            </p:extLst>
          </p:nvPr>
        </p:nvGraphicFramePr>
        <p:xfrm>
          <a:off x="5364088" y="3284991"/>
          <a:ext cx="1430440" cy="936097"/>
        </p:xfrm>
        <a:graphic>
          <a:graphicData uri="http://schemas.openxmlformats.org/presentationml/2006/ole">
            <mc:AlternateContent xmlns:mc="http://schemas.openxmlformats.org/markup-compatibility/2006">
              <mc:Choice xmlns:v="urn:schemas-microsoft-com:vml" Requires="v">
                <p:oleObj spid="_x0000_s1188" name="Document" r:id="rId10" imgW="1727136" imgH="1130258" progId="Word.Document.12">
                  <p:embed/>
                </p:oleObj>
              </mc:Choice>
              <mc:Fallback>
                <p:oleObj name="Document" r:id="rId10" imgW="1727136" imgH="1130258" progId="Word.Document.12">
                  <p:embed/>
                  <p:pic>
                    <p:nvPicPr>
                      <p:cNvPr id="0" name="Picture 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4088" y="3284991"/>
                        <a:ext cx="1430440" cy="9360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94233705"/>
              </p:ext>
            </p:extLst>
          </p:nvPr>
        </p:nvGraphicFramePr>
        <p:xfrm>
          <a:off x="5580112" y="1412776"/>
          <a:ext cx="1188528" cy="925579"/>
        </p:xfrm>
        <a:graphic>
          <a:graphicData uri="http://schemas.openxmlformats.org/presentationml/2006/ole">
            <mc:AlternateContent xmlns:mc="http://schemas.openxmlformats.org/markup-compatibility/2006">
              <mc:Choice xmlns:v="urn:schemas-microsoft-com:vml" Requires="v">
                <p:oleObj spid="_x0000_s1189" name="Document" r:id="rId13" imgW="1435047" imgH="1117559" progId="Word.Document.12">
                  <p:embed/>
                </p:oleObj>
              </mc:Choice>
              <mc:Fallback>
                <p:oleObj name="Document" r:id="rId13" imgW="1435047" imgH="1117559" progId="Word.Document.12">
                  <p:embed/>
                  <p:pic>
                    <p:nvPicPr>
                      <p:cNvPr id="0" name="Picture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0112" y="1412776"/>
                        <a:ext cx="1188528" cy="9255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677645553"/>
              </p:ext>
            </p:extLst>
          </p:nvPr>
        </p:nvGraphicFramePr>
        <p:xfrm>
          <a:off x="5696629" y="5157192"/>
          <a:ext cx="1251635" cy="1114902"/>
        </p:xfrm>
        <a:graphic>
          <a:graphicData uri="http://schemas.openxmlformats.org/presentationml/2006/ole">
            <mc:AlternateContent xmlns:mc="http://schemas.openxmlformats.org/markup-compatibility/2006">
              <mc:Choice xmlns:v="urn:schemas-microsoft-com:vml" Requires="v">
                <p:oleObj spid="_x0000_s1190" name="Document" r:id="rId16" imgW="1511244" imgH="1346150" progId="Word.Document.12">
                  <p:embed/>
                </p:oleObj>
              </mc:Choice>
              <mc:Fallback>
                <p:oleObj name="Document" r:id="rId16" imgW="1511244" imgH="1346150" progId="Word.Document.12">
                  <p:embed/>
                  <p:pic>
                    <p:nvPicPr>
                      <p:cNvPr id="0" name="Picture 7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96629" y="5157192"/>
                        <a:ext cx="1251635" cy="1114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668072731"/>
              </p:ext>
            </p:extLst>
          </p:nvPr>
        </p:nvGraphicFramePr>
        <p:xfrm>
          <a:off x="7452320" y="5085184"/>
          <a:ext cx="1388368" cy="1188527"/>
        </p:xfrm>
        <a:graphic>
          <a:graphicData uri="http://schemas.openxmlformats.org/presentationml/2006/ole">
            <mc:AlternateContent xmlns:mc="http://schemas.openxmlformats.org/markup-compatibility/2006">
              <mc:Choice xmlns:v="urn:schemas-microsoft-com:vml" Requires="v">
                <p:oleObj spid="_x0000_s1191" name="Document" r:id="rId19" imgW="1676338" imgH="1435047" progId="Word.Document.12">
                  <p:embed/>
                </p:oleObj>
              </mc:Choice>
              <mc:Fallback>
                <p:oleObj name="Document" r:id="rId19" imgW="1676338" imgH="1435047" progId="Word.Document.12">
                  <p:embed/>
                  <p:pic>
                    <p:nvPicPr>
                      <p:cNvPr id="0" name="Picture 7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52320" y="5085184"/>
                        <a:ext cx="1388368" cy="1188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045278731"/>
              </p:ext>
            </p:extLst>
          </p:nvPr>
        </p:nvGraphicFramePr>
        <p:xfrm>
          <a:off x="9540552" y="3573016"/>
          <a:ext cx="1504065" cy="1178009"/>
        </p:xfrm>
        <a:graphic>
          <a:graphicData uri="http://schemas.openxmlformats.org/presentationml/2006/ole">
            <mc:AlternateContent xmlns:mc="http://schemas.openxmlformats.org/markup-compatibility/2006">
              <mc:Choice xmlns:v="urn:schemas-microsoft-com:vml" Requires="v">
                <p:oleObj spid="_x0000_s1192" name="Document" r:id="rId22" imgW="1816033" imgH="1422348" progId="Word.Document.12">
                  <p:embed/>
                </p:oleObj>
              </mc:Choice>
              <mc:Fallback>
                <p:oleObj name="Document" r:id="rId22" imgW="1816033" imgH="1422348" progId="Word.Document.12">
                  <p:embed/>
                  <p:pic>
                    <p:nvPicPr>
                      <p:cNvPr id="0" name="Picture 7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40552" y="3573016"/>
                        <a:ext cx="1504065" cy="1178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15464994"/>
              </p:ext>
            </p:extLst>
          </p:nvPr>
        </p:nvGraphicFramePr>
        <p:xfrm>
          <a:off x="7380312" y="3429007"/>
          <a:ext cx="1419923" cy="757292"/>
        </p:xfrm>
        <a:graphic>
          <a:graphicData uri="http://schemas.openxmlformats.org/presentationml/2006/ole">
            <mc:AlternateContent xmlns:mc="http://schemas.openxmlformats.org/markup-compatibility/2006">
              <mc:Choice xmlns:v="urn:schemas-microsoft-com:vml" Requires="v">
                <p:oleObj spid="_x0000_s1193" name="Document" r:id="rId25" imgW="1714437" imgH="914366" progId="Word.Document.12">
                  <p:embed/>
                </p:oleObj>
              </mc:Choice>
              <mc:Fallback>
                <p:oleObj name="Document" r:id="rId25" imgW="1714437" imgH="914366" progId="Word.Document.12">
                  <p:embed/>
                  <p:pic>
                    <p:nvPicPr>
                      <p:cNvPr id="0" name="Picture 7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80312" y="3429007"/>
                        <a:ext cx="1419923" cy="757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705535479"/>
              </p:ext>
            </p:extLst>
          </p:nvPr>
        </p:nvGraphicFramePr>
        <p:xfrm>
          <a:off x="1926325" y="3383176"/>
          <a:ext cx="1493547" cy="1167491"/>
        </p:xfrm>
        <a:graphic>
          <a:graphicData uri="http://schemas.openxmlformats.org/presentationml/2006/ole">
            <mc:AlternateContent xmlns:mc="http://schemas.openxmlformats.org/markup-compatibility/2006">
              <mc:Choice xmlns:v="urn:schemas-microsoft-com:vml" Requires="v">
                <p:oleObj spid="_x0000_s1194" name="Document" r:id="rId28" imgW="1803334" imgH="1409648" progId="Word.Document.12">
                  <p:embed/>
                </p:oleObj>
              </mc:Choice>
              <mc:Fallback>
                <p:oleObj name="Document" r:id="rId28" imgW="1803334" imgH="1409648" progId="Word.Document.12">
                  <p:embed/>
                  <p:pic>
                    <p:nvPicPr>
                      <p:cNvPr id="0" name="Picture 7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26325" y="3383176"/>
                        <a:ext cx="1493547" cy="1167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257524921"/>
              </p:ext>
            </p:extLst>
          </p:nvPr>
        </p:nvGraphicFramePr>
        <p:xfrm>
          <a:off x="1932871" y="5246656"/>
          <a:ext cx="1178010" cy="1125420"/>
        </p:xfrm>
        <a:graphic>
          <a:graphicData uri="http://schemas.openxmlformats.org/presentationml/2006/ole">
            <mc:AlternateContent xmlns:mc="http://schemas.openxmlformats.org/markup-compatibility/2006">
              <mc:Choice xmlns:v="urn:schemas-microsoft-com:vml" Requires="v">
                <p:oleObj spid="_x0000_s1195" name="Document" r:id="rId31" imgW="1422348" imgH="1358850" progId="Word.Document.12">
                  <p:embed/>
                </p:oleObj>
              </mc:Choice>
              <mc:Fallback>
                <p:oleObj name="Document" r:id="rId31" imgW="1422348" imgH="1358850" progId="Word.Document.12">
                  <p:embed/>
                  <p:pic>
                    <p:nvPicPr>
                      <p:cNvPr id="0" name="Picture 7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32871" y="5246656"/>
                        <a:ext cx="1178010" cy="11254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762985680"/>
              </p:ext>
            </p:extLst>
          </p:nvPr>
        </p:nvGraphicFramePr>
        <p:xfrm>
          <a:off x="7380312" y="1484784"/>
          <a:ext cx="1346296" cy="1220081"/>
        </p:xfrm>
        <a:graphic>
          <a:graphicData uri="http://schemas.openxmlformats.org/presentationml/2006/ole">
            <mc:AlternateContent xmlns:mc="http://schemas.openxmlformats.org/markup-compatibility/2006">
              <mc:Choice xmlns:v="urn:schemas-microsoft-com:vml" Requires="v">
                <p:oleObj spid="_x0000_s1196" name="Document" r:id="rId34" imgW="1625540" imgH="1473146" progId="Word.Document.12">
                  <p:embed/>
                </p:oleObj>
              </mc:Choice>
              <mc:Fallback>
                <p:oleObj name="Document" r:id="rId34" imgW="1625540" imgH="1473146" progId="Word.Document.12">
                  <p:embed/>
                  <p:pic>
                    <p:nvPicPr>
                      <p:cNvPr id="0" name="Picture 7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380312" y="1484784"/>
                        <a:ext cx="1346296" cy="1220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218084118"/>
              </p:ext>
            </p:extLst>
          </p:nvPr>
        </p:nvGraphicFramePr>
        <p:xfrm>
          <a:off x="3635896" y="1484784"/>
          <a:ext cx="1346297" cy="904543"/>
        </p:xfrm>
        <a:graphic>
          <a:graphicData uri="http://schemas.openxmlformats.org/presentationml/2006/ole">
            <mc:AlternateContent xmlns:mc="http://schemas.openxmlformats.org/markup-compatibility/2006">
              <mc:Choice xmlns:v="urn:schemas-microsoft-com:vml" Requires="v">
                <p:oleObj spid="_x0000_s1197" name="Document" r:id="rId37" imgW="1625540" imgH="1092160" progId="Word.Document.12">
                  <p:embed/>
                </p:oleObj>
              </mc:Choice>
              <mc:Fallback>
                <p:oleObj name="Document" r:id="rId37" imgW="1625540" imgH="1092160" progId="Word.Document.12">
                  <p:embed/>
                  <p:pic>
                    <p:nvPicPr>
                      <p:cNvPr id="0" name="Picture 7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635896" y="1484784"/>
                        <a:ext cx="1346297" cy="904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247936934"/>
              </p:ext>
            </p:extLst>
          </p:nvPr>
        </p:nvGraphicFramePr>
        <p:xfrm>
          <a:off x="1786673" y="1332040"/>
          <a:ext cx="1167491" cy="1346296"/>
        </p:xfrm>
        <a:graphic>
          <a:graphicData uri="http://schemas.openxmlformats.org/presentationml/2006/ole">
            <mc:AlternateContent xmlns:mc="http://schemas.openxmlformats.org/markup-compatibility/2006">
              <mc:Choice xmlns:v="urn:schemas-microsoft-com:vml" Requires="v">
                <p:oleObj spid="_x0000_s1198" name="Document" r:id="rId40" imgW="1409648" imgH="1625540" progId="Word.Document.12">
                  <p:embed/>
                </p:oleObj>
              </mc:Choice>
              <mc:Fallback>
                <p:oleObj name="Document" r:id="rId40" imgW="1409648" imgH="1625540" progId="Word.Document.12">
                  <p:embed/>
                  <p:pic>
                    <p:nvPicPr>
                      <p:cNvPr id="0" name="Picture 78"/>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786673" y="1332040"/>
                        <a:ext cx="1167491" cy="13462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72151403"/>
              </p:ext>
            </p:extLst>
          </p:nvPr>
        </p:nvGraphicFramePr>
        <p:xfrm>
          <a:off x="251520" y="5342666"/>
          <a:ext cx="1493548" cy="894025"/>
        </p:xfrm>
        <a:graphic>
          <a:graphicData uri="http://schemas.openxmlformats.org/presentationml/2006/ole">
            <mc:AlternateContent xmlns:mc="http://schemas.openxmlformats.org/markup-compatibility/2006">
              <mc:Choice xmlns:v="urn:schemas-microsoft-com:vml" Requires="v">
                <p:oleObj spid="_x0000_s1199" name="Document" r:id="rId43" imgW="1803334" imgH="1079460" progId="Word.Document.12">
                  <p:embed/>
                </p:oleObj>
              </mc:Choice>
              <mc:Fallback>
                <p:oleObj name="Document" r:id="rId43" imgW="1803334" imgH="1079460" progId="Word.Document.12">
                  <p:embed/>
                  <p:pic>
                    <p:nvPicPr>
                      <p:cNvPr id="0" name="Picture 7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51520" y="5342666"/>
                        <a:ext cx="1493548" cy="89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105280576"/>
              </p:ext>
            </p:extLst>
          </p:nvPr>
        </p:nvGraphicFramePr>
        <p:xfrm>
          <a:off x="292978" y="3544648"/>
          <a:ext cx="1346297" cy="904543"/>
        </p:xfrm>
        <a:graphic>
          <a:graphicData uri="http://schemas.openxmlformats.org/presentationml/2006/ole">
            <mc:AlternateContent xmlns:mc="http://schemas.openxmlformats.org/markup-compatibility/2006">
              <mc:Choice xmlns:v="urn:schemas-microsoft-com:vml" Requires="v">
                <p:oleObj spid="_x0000_s1200" name="Document" r:id="rId46" imgW="1625540" imgH="1092160" progId="Word.Document.12">
                  <p:embed/>
                </p:oleObj>
              </mc:Choice>
              <mc:Fallback>
                <p:oleObj name="Document" r:id="rId46" imgW="1625540" imgH="1092160" progId="Word.Document.12">
                  <p:embed/>
                  <p:pic>
                    <p:nvPicPr>
                      <p:cNvPr id="0" name="Picture 80"/>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292978" y="3544648"/>
                        <a:ext cx="1346297" cy="904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142624784"/>
              </p:ext>
            </p:extLst>
          </p:nvPr>
        </p:nvGraphicFramePr>
        <p:xfrm>
          <a:off x="323528" y="1464568"/>
          <a:ext cx="1230599" cy="1388368"/>
        </p:xfrm>
        <a:graphic>
          <a:graphicData uri="http://schemas.openxmlformats.org/presentationml/2006/ole">
            <mc:AlternateContent xmlns:mc="http://schemas.openxmlformats.org/markup-compatibility/2006">
              <mc:Choice xmlns:v="urn:schemas-microsoft-com:vml" Requires="v">
                <p:oleObj spid="_x0000_s1201" name="Document" r:id="rId49" imgW="1485845" imgH="1676338" progId="Word.Document.12">
                  <p:embed/>
                </p:oleObj>
              </mc:Choice>
              <mc:Fallback>
                <p:oleObj name="Document" r:id="rId49" imgW="1485845" imgH="1676338" progId="Word.Document.12">
                  <p:embed/>
                  <p:pic>
                    <p:nvPicPr>
                      <p:cNvPr id="0" name="Picture 8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23528" y="1464568"/>
                        <a:ext cx="1230599" cy="1388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Content Placeholder 2"/>
          <p:cNvSpPr>
            <a:spLocks noGrp="1"/>
          </p:cNvSpPr>
          <p:nvPr>
            <p:ph idx="1"/>
          </p:nvPr>
        </p:nvSpPr>
        <p:spPr>
          <a:xfrm>
            <a:off x="0" y="0"/>
            <a:ext cx="9144000" cy="1340768"/>
          </a:xfrm>
        </p:spPr>
        <p:txBody>
          <a:bodyPr>
            <a:normAutofit/>
          </a:bodyPr>
          <a:lstStyle/>
          <a:p>
            <a:pPr algn="ctr">
              <a:buNone/>
            </a:pPr>
            <a:r>
              <a:rPr lang="en-GB" sz="1800" b="1" u="sng" dirty="0" smtClean="0">
                <a:solidFill>
                  <a:srgbClr val="008000"/>
                </a:solidFill>
                <a:latin typeface="Calibri" pitchFamily="34" charset="0"/>
                <a:cs typeface="Calibri" pitchFamily="34" charset="0"/>
              </a:rPr>
              <a:t>AUFGABE 13: VERKEHRSMITTEL</a:t>
            </a:r>
          </a:p>
          <a:p>
            <a:pPr algn="ctr">
              <a:buNone/>
            </a:pPr>
            <a:endParaRPr lang="en-GB" sz="1800" b="1" u="sng" dirty="0">
              <a:solidFill>
                <a:srgbClr val="008000"/>
              </a:solidFill>
              <a:latin typeface="Calibri" pitchFamily="34" charset="0"/>
              <a:cs typeface="Calibri" pitchFamily="34" charset="0"/>
            </a:endParaRPr>
          </a:p>
          <a:p>
            <a:pPr algn="ctr">
              <a:buNone/>
            </a:pPr>
            <a:r>
              <a:rPr lang="en-GB" sz="1800" b="1" dirty="0" err="1" smtClean="0">
                <a:solidFill>
                  <a:srgbClr val="008000"/>
                </a:solidFill>
                <a:latin typeface="Calibri" pitchFamily="34" charset="0"/>
                <a:cs typeface="Calibri" pitchFamily="34" charset="0"/>
              </a:rPr>
              <a:t>Wie</a:t>
            </a:r>
            <a:r>
              <a:rPr lang="en-GB" sz="1800" b="1" dirty="0" smtClean="0">
                <a:solidFill>
                  <a:srgbClr val="008000"/>
                </a:solidFill>
                <a:latin typeface="Calibri" pitchFamily="34" charset="0"/>
                <a:cs typeface="Calibri" pitchFamily="34" charset="0"/>
              </a:rPr>
              <a:t> </a:t>
            </a:r>
            <a:r>
              <a:rPr lang="en-GB" sz="1800" b="1" dirty="0" err="1" smtClean="0">
                <a:solidFill>
                  <a:srgbClr val="008000"/>
                </a:solidFill>
                <a:latin typeface="Calibri" pitchFamily="34" charset="0"/>
                <a:cs typeface="Calibri" pitchFamily="34" charset="0"/>
              </a:rPr>
              <a:t>heißen</a:t>
            </a:r>
            <a:r>
              <a:rPr lang="en-GB" sz="1800" b="1" dirty="0" smtClean="0">
                <a:solidFill>
                  <a:srgbClr val="008000"/>
                </a:solidFill>
                <a:latin typeface="Calibri" pitchFamily="34" charset="0"/>
                <a:cs typeface="Calibri" pitchFamily="34" charset="0"/>
              </a:rPr>
              <a:t> </a:t>
            </a:r>
            <a:r>
              <a:rPr lang="en-GB" sz="1800" b="1" dirty="0" err="1" smtClean="0">
                <a:solidFill>
                  <a:srgbClr val="008000"/>
                </a:solidFill>
                <a:latin typeface="Calibri" pitchFamily="34" charset="0"/>
                <a:cs typeface="Calibri" pitchFamily="34" charset="0"/>
              </a:rPr>
              <a:t>diese</a:t>
            </a:r>
            <a:r>
              <a:rPr lang="en-GB" sz="1800" b="1" dirty="0" smtClean="0">
                <a:solidFill>
                  <a:srgbClr val="008000"/>
                </a:solidFill>
                <a:latin typeface="Calibri" pitchFamily="34" charset="0"/>
                <a:cs typeface="Calibri" pitchFamily="34" charset="0"/>
              </a:rPr>
              <a:t> </a:t>
            </a:r>
            <a:r>
              <a:rPr lang="en-GB" sz="1800" b="1" dirty="0" err="1" smtClean="0">
                <a:solidFill>
                  <a:srgbClr val="008000"/>
                </a:solidFill>
                <a:latin typeface="Calibri" pitchFamily="34" charset="0"/>
                <a:cs typeface="Calibri" pitchFamily="34" charset="0"/>
              </a:rPr>
              <a:t>Verkehrsmittel</a:t>
            </a:r>
            <a:r>
              <a:rPr lang="en-GB" sz="1800" b="1" dirty="0" smtClean="0">
                <a:solidFill>
                  <a:srgbClr val="008000"/>
                </a:solidFill>
                <a:latin typeface="Calibri" pitchFamily="34" charset="0"/>
                <a:cs typeface="Calibri" pitchFamily="34" charset="0"/>
              </a:rPr>
              <a:t>? </a:t>
            </a:r>
            <a:r>
              <a:rPr lang="en-GB" sz="1800" b="1" dirty="0" err="1" smtClean="0">
                <a:solidFill>
                  <a:srgbClr val="008000"/>
                </a:solidFill>
                <a:latin typeface="Calibri" pitchFamily="34" charset="0"/>
                <a:cs typeface="Calibri" pitchFamily="34" charset="0"/>
              </a:rPr>
              <a:t>Schreib</a:t>
            </a:r>
            <a:r>
              <a:rPr lang="en-GB" sz="1800" b="1" dirty="0" smtClean="0">
                <a:solidFill>
                  <a:srgbClr val="008000"/>
                </a:solidFill>
                <a:latin typeface="Calibri" pitchFamily="34" charset="0"/>
                <a:cs typeface="Calibri" pitchFamily="34" charset="0"/>
              </a:rPr>
              <a:t> auf Deutsch.</a:t>
            </a:r>
            <a:endParaRPr lang="en-GB" sz="1800" dirty="0" smtClean="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endParaRPr lang="en-GB" sz="1800" dirty="0" smtClean="0">
              <a:latin typeface="Calibri" pitchFamily="34" charset="0"/>
              <a:cs typeface="Calibri" pitchFamily="34" charset="0"/>
            </a:endParaRPr>
          </a:p>
          <a:p>
            <a:pPr>
              <a:buNone/>
            </a:pPr>
            <a:endParaRPr lang="en-GB" sz="1800" dirty="0" smtClean="0">
              <a:latin typeface="Calibri" pitchFamily="34" charset="0"/>
              <a:cs typeface="Calibri" pitchFamily="34"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spTree>
    <p:extLst>
      <p:ext uri="{BB962C8B-B14F-4D97-AF65-F5344CB8AC3E}">
        <p14:creationId xmlns:p14="http://schemas.microsoft.com/office/powerpoint/2010/main" val="3253911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cs typeface="Calibri" pitchFamily="34" charset="0"/>
              </a:rPr>
              <a:t>AUFGABE 14: VERKEHRSMITTEL</a:t>
            </a:r>
            <a:endParaRPr lang="en-GB" sz="2200" b="1" dirty="0" smtClean="0">
              <a:solidFill>
                <a:srgbClr val="008000"/>
              </a:solidFill>
              <a:cs typeface="Calibri" pitchFamily="34" charset="0"/>
            </a:endParaRPr>
          </a:p>
          <a:p>
            <a:pPr algn="ctr">
              <a:buNone/>
            </a:pPr>
            <a:endParaRPr lang="en-GB" sz="2200" b="1" dirty="0" smtClean="0">
              <a:solidFill>
                <a:srgbClr val="008000"/>
              </a:solidFill>
              <a:cs typeface="Calibri" pitchFamily="34" charset="0"/>
            </a:endParaRPr>
          </a:p>
          <a:p>
            <a:pPr algn="ctr">
              <a:buNone/>
            </a:pPr>
            <a:r>
              <a:rPr lang="en-GB" sz="2200" b="1" dirty="0" smtClean="0">
                <a:solidFill>
                  <a:srgbClr val="008000"/>
                </a:solidFill>
                <a:cs typeface="Calibri" pitchFamily="34" charset="0"/>
              </a:rPr>
              <a:t>Lies die </a:t>
            </a:r>
            <a:r>
              <a:rPr lang="en-GB" sz="2200" b="1" dirty="0" err="1" smtClean="0">
                <a:solidFill>
                  <a:srgbClr val="008000"/>
                </a:solidFill>
                <a:cs typeface="Calibri" pitchFamily="34" charset="0"/>
              </a:rPr>
              <a:t>Texte</a:t>
            </a:r>
            <a:r>
              <a:rPr lang="en-GB" sz="2200" b="1" dirty="0" smtClean="0">
                <a:solidFill>
                  <a:srgbClr val="008000"/>
                </a:solidFill>
                <a:cs typeface="Calibri" pitchFamily="34" charset="0"/>
              </a:rPr>
              <a:t>.</a:t>
            </a:r>
          </a:p>
          <a:p>
            <a:pPr marL="457200" indent="-457200" algn="ctr">
              <a:buNone/>
            </a:pPr>
            <a:endParaRPr lang="en-GB" sz="2200" dirty="0" smtClean="0">
              <a:cs typeface="Calibri" pitchFamily="34" charset="0"/>
            </a:endParaRPr>
          </a:p>
          <a:p>
            <a:pPr marL="457200" indent="-457200" algn="ctr">
              <a:buNone/>
            </a:pPr>
            <a:endParaRPr lang="en-GB" sz="1600" dirty="0" smtClean="0">
              <a:cs typeface="Calibri" pitchFamily="34" charset="0"/>
            </a:endParaRPr>
          </a:p>
          <a:p>
            <a:pPr marL="457200" indent="-457200">
              <a:buNone/>
            </a:pPr>
            <a:endParaRPr lang="en-GB" sz="1600" dirty="0" smtClean="0">
              <a:cs typeface="Calibri" pitchFamily="34" charset="0"/>
            </a:endParaRPr>
          </a:p>
          <a:p>
            <a:pPr marL="457200" indent="-457200">
              <a:buNone/>
            </a:pPr>
            <a:endParaRPr lang="en-GB" sz="1600" dirty="0" smtClean="0">
              <a:cs typeface="Calibri" pitchFamily="34" charset="0"/>
            </a:endParaRPr>
          </a:p>
          <a:p>
            <a:pPr marL="457200" indent="-457200">
              <a:buNone/>
            </a:pPr>
            <a:r>
              <a:rPr lang="en-GB" sz="1600" dirty="0" smtClean="0">
                <a:latin typeface="+mj-lt"/>
              </a:rPr>
              <a:t>.</a:t>
            </a:r>
          </a:p>
          <a:p>
            <a:endParaRPr lang="en-GB" sz="1600" dirty="0"/>
          </a:p>
        </p:txBody>
      </p:sp>
      <p:graphicFrame>
        <p:nvGraphicFramePr>
          <p:cNvPr id="2" name="Table 1"/>
          <p:cNvGraphicFramePr>
            <a:graphicFrameLocks noGrp="1"/>
          </p:cNvGraphicFramePr>
          <p:nvPr>
            <p:extLst>
              <p:ext uri="{D42A27DB-BD31-4B8C-83A1-F6EECF244321}">
                <p14:modId xmlns:p14="http://schemas.microsoft.com/office/powerpoint/2010/main" val="1727081954"/>
              </p:ext>
            </p:extLst>
          </p:nvPr>
        </p:nvGraphicFramePr>
        <p:xfrm>
          <a:off x="0" y="1731601"/>
          <a:ext cx="9144000" cy="4937760"/>
        </p:xfrm>
        <a:graphic>
          <a:graphicData uri="http://schemas.openxmlformats.org/drawingml/2006/table">
            <a:tbl>
              <a:tblPr firstRow="1" bandRow="1">
                <a:tableStyleId>{2D5ABB26-0587-4C30-8999-92F81FD0307C}</a:tableStyleId>
              </a:tblPr>
              <a:tblGrid>
                <a:gridCol w="9144000"/>
              </a:tblGrid>
              <a:tr h="370840">
                <a:tc>
                  <a:txBody>
                    <a:bodyPr/>
                    <a:lstStyle/>
                    <a:p>
                      <a:pPr algn="just"/>
                      <a:r>
                        <a:rPr lang="de-DE" noProof="0" dirty="0" smtClean="0"/>
                        <a:t>Letztes Jahr sind wir nach Spanien</a:t>
                      </a:r>
                      <a:r>
                        <a:rPr lang="de-DE" baseline="0" noProof="0" dirty="0" smtClean="0"/>
                        <a:t> in den Urlaub gefahren.  Wir sind dorthin geflogen.  Obwohl das nicht so gut für die Umwelt ist, war die Fahrt viel schneller als im Bus oder im Zug.  Wir wohnen ganz weit von der Schule und der Stadt weg, und deshalb benutzen wir oft das Auto.  Es gibt kein integriertes Verkehrssystem hier – nur einen Bus pro Stunde – und er ist oft verspätet.</a:t>
                      </a:r>
                    </a:p>
                    <a:p>
                      <a:pPr algn="r"/>
                      <a:r>
                        <a:rPr lang="de-DE" b="1" baseline="0" noProof="0" dirty="0" smtClean="0"/>
                        <a:t>Annette</a:t>
                      </a:r>
                      <a:endParaRPr lang="de-DE" b="1" noProof="0" dirty="0"/>
                    </a:p>
                  </a:txBody>
                  <a:tcPr>
                    <a:solidFill>
                      <a:schemeClr val="accent3">
                        <a:lumMod val="20000"/>
                        <a:lumOff val="80000"/>
                      </a:schemeClr>
                    </a:solidFill>
                  </a:tcPr>
                </a:tc>
              </a:tr>
              <a:tr h="370840">
                <a:tc>
                  <a:txBody>
                    <a:bodyPr/>
                    <a:lstStyle/>
                    <a:p>
                      <a:pPr algn="just"/>
                      <a:r>
                        <a:rPr lang="de-DE" noProof="0" dirty="0" smtClean="0"/>
                        <a:t>Wir verbringen den</a:t>
                      </a:r>
                      <a:r>
                        <a:rPr lang="de-DE" baseline="0" noProof="0" dirty="0" smtClean="0"/>
                        <a:t> Urlaub meistens in Deutschland und wir fahren mit einem Mietauto dorthin – wir haben kein eigenes Auto.  Letztes Jahr sind wir nach Bayern gefahren und das hat mir gut gefallen.  Wir wohnen in Berlin und mein Vater braucht das Auto für seine Arbeit – er macht </a:t>
                      </a:r>
                      <a:r>
                        <a:rPr lang="de-DE" baseline="0" noProof="0" dirty="0" err="1" smtClean="0"/>
                        <a:t>Carsharing</a:t>
                      </a:r>
                      <a:r>
                        <a:rPr lang="de-DE" baseline="0" noProof="0" dirty="0" smtClean="0"/>
                        <a:t>. Das ist besser für die Umwelt und auch viel billiger.  Ich gehe morgens zu Fuß zur Schule, obwohl ich mit dem Bus fahre, wenn es stark regnet.</a:t>
                      </a:r>
                    </a:p>
                    <a:p>
                      <a:pPr algn="r"/>
                      <a:r>
                        <a:rPr lang="de-DE" b="1" baseline="0" noProof="0" dirty="0" err="1" smtClean="0"/>
                        <a:t>Abby</a:t>
                      </a:r>
                      <a:endParaRPr lang="de-DE" b="1" noProof="0" dirty="0"/>
                    </a:p>
                  </a:txBody>
                  <a:tcPr>
                    <a:solidFill>
                      <a:schemeClr val="accent2">
                        <a:lumMod val="20000"/>
                        <a:lumOff val="80000"/>
                      </a:schemeClr>
                    </a:solidFill>
                  </a:tcPr>
                </a:tc>
              </a:tr>
              <a:tr h="370840">
                <a:tc>
                  <a:txBody>
                    <a:bodyPr/>
                    <a:lstStyle/>
                    <a:p>
                      <a:pPr algn="just"/>
                      <a:r>
                        <a:rPr lang="de-DE" baseline="0" noProof="0" dirty="0" smtClean="0"/>
                        <a:t>Letztes Jahr haben wir eine Seereise gemacht.  Wir sind mit dem Schiff nach Frankreich, Italien, Kroatien und Griechenland gefahren.  Das war bequemer und umweltfreundlicher als Fliegen.  Schnell ist nicht immer besser! Ich fahre mit der U-Bahn, wenn ich in die Stadt gehe und ich fahre mit dem Fahrrad zur Schule, weil es gesünder ist als überall mit dem Auto zu fahren.</a:t>
                      </a:r>
                    </a:p>
                    <a:p>
                      <a:pPr algn="r"/>
                      <a:r>
                        <a:rPr lang="de-DE" b="1" baseline="0" noProof="0" dirty="0" smtClean="0"/>
                        <a:t>Karl</a:t>
                      </a:r>
                      <a:endParaRPr lang="de-DE" b="1" noProof="0" dirty="0" smtClean="0"/>
                    </a:p>
                    <a:p>
                      <a:pPr algn="r"/>
                      <a:endParaRPr lang="de-DE" b="1" noProof="0" dirty="0"/>
                    </a:p>
                  </a:txBody>
                  <a:tcPr>
                    <a:solidFill>
                      <a:schemeClr val="accent5">
                        <a:lumMod val="20000"/>
                        <a:lumOff val="80000"/>
                      </a:schemeClr>
                    </a:solidFill>
                  </a:tcPr>
                </a:tc>
              </a:tr>
            </a:tbl>
          </a:graphicData>
        </a:graphic>
      </p:graphicFrame>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7313"/>
            <a:ext cx="2250035" cy="1676276"/>
          </a:xfrm>
          <a:prstGeom prst="rect">
            <a:avLst/>
          </a:prstGeom>
        </p:spPr>
      </p:pic>
    </p:spTree>
    <p:extLst>
      <p:ext uri="{BB962C8B-B14F-4D97-AF65-F5344CB8AC3E}">
        <p14:creationId xmlns:p14="http://schemas.microsoft.com/office/powerpoint/2010/main" val="1722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ctr">
              <a:buNone/>
            </a:pPr>
            <a:r>
              <a:rPr lang="en-GB" sz="2000" b="1" u="sng" dirty="0" smtClean="0">
                <a:solidFill>
                  <a:srgbClr val="008000"/>
                </a:solidFill>
                <a:latin typeface="Calibri" pitchFamily="34" charset="0"/>
                <a:cs typeface="Calibri" pitchFamily="34" charset="0"/>
              </a:rPr>
              <a:t>AUFGABE 14 CONT.: VERKEHRSMITTEL</a:t>
            </a:r>
            <a:endParaRPr lang="en-GB" sz="2000" b="1" dirty="0" smtClean="0">
              <a:solidFill>
                <a:srgbClr val="008000"/>
              </a:solidFill>
              <a:latin typeface="Calibri" pitchFamily="34" charset="0"/>
              <a:cs typeface="Calibri" pitchFamily="34" charset="0"/>
            </a:endParaRPr>
          </a:p>
          <a:p>
            <a:pPr algn="ctr">
              <a:buNone/>
            </a:pPr>
            <a:r>
              <a:rPr lang="en-GB" sz="2000" b="1" dirty="0" smtClean="0">
                <a:solidFill>
                  <a:srgbClr val="008000"/>
                </a:solidFill>
                <a:latin typeface="Calibri" pitchFamily="34" charset="0"/>
                <a:cs typeface="Calibri" pitchFamily="34" charset="0"/>
              </a:rPr>
              <a:t> </a:t>
            </a:r>
          </a:p>
          <a:p>
            <a:pPr>
              <a:buNone/>
            </a:pPr>
            <a:r>
              <a:rPr lang="en-GB" sz="2000" b="1" dirty="0" smtClean="0">
                <a:solidFill>
                  <a:srgbClr val="008000"/>
                </a:solidFill>
                <a:latin typeface="Calibri" pitchFamily="34" charset="0"/>
                <a:cs typeface="Calibri" pitchFamily="34" charset="0"/>
              </a:rPr>
              <a:t>A	</a:t>
            </a:r>
            <a:r>
              <a:rPr lang="en-GB" sz="2000" b="1" dirty="0" err="1" smtClean="0">
                <a:solidFill>
                  <a:srgbClr val="008000"/>
                </a:solidFill>
                <a:latin typeface="Calibri" pitchFamily="34" charset="0"/>
                <a:cs typeface="Calibri" pitchFamily="34" charset="0"/>
              </a:rPr>
              <a:t>Wer</a:t>
            </a:r>
            <a:r>
              <a:rPr lang="en-GB" sz="2000" b="1" dirty="0" smtClean="0">
                <a:solidFill>
                  <a:srgbClr val="008000"/>
                </a:solidFill>
                <a:latin typeface="Calibri" pitchFamily="34" charset="0"/>
                <a:cs typeface="Calibri" pitchFamily="34" charset="0"/>
              </a:rPr>
              <a:t>…</a:t>
            </a:r>
          </a:p>
          <a:p>
            <a:pPr algn="ctr">
              <a:buNone/>
            </a:pPr>
            <a:endParaRPr lang="en-GB" sz="2000" dirty="0" smtClean="0">
              <a:latin typeface="Calibri" pitchFamily="34" charset="0"/>
              <a:cs typeface="Calibri" pitchFamily="34" charset="0"/>
            </a:endParaRPr>
          </a:p>
          <a:p>
            <a:pPr marL="457200" indent="-457200">
              <a:buAutoNum type="arabicPeriod"/>
            </a:pPr>
            <a:r>
              <a:rPr lang="en-GB" sz="2000" dirty="0" smtClean="0">
                <a:latin typeface="Calibri" pitchFamily="34" charset="0"/>
                <a:cs typeface="Calibri" pitchFamily="34" charset="0"/>
              </a:rPr>
              <a:t>…lives in a family without their own car?</a:t>
            </a:r>
          </a:p>
          <a:p>
            <a:pPr marL="457200" indent="-457200">
              <a:buAutoNum type="arabicPeriod"/>
            </a:pPr>
            <a:r>
              <a:rPr lang="en-GB" sz="2000" dirty="0" smtClean="0">
                <a:latin typeface="Calibri" pitchFamily="34" charset="0"/>
                <a:cs typeface="Calibri" pitchFamily="34" charset="0"/>
              </a:rPr>
              <a:t>…doesn’t trust their public transport?</a:t>
            </a:r>
          </a:p>
          <a:p>
            <a:pPr marL="457200" indent="-457200">
              <a:buAutoNum type="arabicPeriod"/>
            </a:pPr>
            <a:r>
              <a:rPr lang="en-GB" sz="2000" dirty="0" smtClean="0">
                <a:latin typeface="Calibri" pitchFamily="34" charset="0"/>
                <a:cs typeface="Calibri" pitchFamily="34" charset="0"/>
              </a:rPr>
              <a:t>…takes the bus to school when it is raining?</a:t>
            </a:r>
          </a:p>
          <a:p>
            <a:pPr marL="457200" indent="-457200">
              <a:buAutoNum type="arabicPeriod"/>
            </a:pPr>
            <a:r>
              <a:rPr lang="en-GB" sz="2000" dirty="0" smtClean="0">
                <a:latin typeface="Calibri" pitchFamily="34" charset="0"/>
                <a:cs typeface="Calibri" pitchFamily="34" charset="0"/>
              </a:rPr>
              <a:t>…rides their bike to school?</a:t>
            </a:r>
          </a:p>
          <a:p>
            <a:pPr marL="457200" indent="-457200">
              <a:buAutoNum type="arabicPeriod"/>
            </a:pPr>
            <a:r>
              <a:rPr lang="en-GB" sz="2000" dirty="0" smtClean="0">
                <a:latin typeface="Calibri" pitchFamily="34" charset="0"/>
                <a:cs typeface="Calibri" pitchFamily="34" charset="0"/>
              </a:rPr>
              <a:t>…lives quite a way from school?</a:t>
            </a:r>
          </a:p>
          <a:p>
            <a:pPr marL="457200" indent="-457200">
              <a:buAutoNum type="arabicPeriod"/>
            </a:pPr>
            <a:r>
              <a:rPr lang="en-GB" sz="2000" dirty="0" smtClean="0">
                <a:latin typeface="Calibri" pitchFamily="34" charset="0"/>
                <a:cs typeface="Calibri" pitchFamily="34" charset="0"/>
              </a:rPr>
              <a:t>…flew to their holiday destination?</a:t>
            </a:r>
            <a:endParaRPr lang="en-GB" sz="1800" dirty="0" smtClean="0">
              <a:latin typeface="Calibri" pitchFamily="34" charset="0"/>
              <a:cs typeface="Calibri" pitchFamily="34" charset="0"/>
            </a:endParaRPr>
          </a:p>
          <a:p>
            <a:pPr>
              <a:buNone/>
            </a:pPr>
            <a:endParaRPr lang="en-GB" sz="2400" b="1" u="sng" dirty="0" smtClean="0">
              <a:latin typeface="Comic Sans MS" pitchFamily="66" charset="0"/>
            </a:endParaRPr>
          </a:p>
          <a:p>
            <a:pPr>
              <a:buNone/>
            </a:pPr>
            <a:r>
              <a:rPr lang="en-GB" sz="2400" b="1" dirty="0" smtClean="0">
                <a:solidFill>
                  <a:srgbClr val="008000"/>
                </a:solidFill>
                <a:latin typeface="Calibri" pitchFamily="34" charset="0"/>
                <a:cs typeface="Calibri" pitchFamily="34" charset="0"/>
              </a:rPr>
              <a:t>B</a:t>
            </a:r>
            <a:r>
              <a:rPr lang="en-GB" sz="2400" b="1" dirty="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Finde</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Komparativadjecktiven</a:t>
            </a:r>
            <a:endParaRPr lang="en-GB" sz="2400" b="1" dirty="0" smtClean="0">
              <a:solidFill>
                <a:srgbClr val="008000"/>
              </a:solidFill>
              <a:latin typeface="Calibri" pitchFamily="34" charset="0"/>
              <a:cs typeface="Calibri" pitchFamily="34" charset="0"/>
            </a:endParaRPr>
          </a:p>
        </p:txBody>
      </p:sp>
    </p:spTree>
    <p:extLst>
      <p:ext uri="{BB962C8B-B14F-4D97-AF65-F5344CB8AC3E}">
        <p14:creationId xmlns:p14="http://schemas.microsoft.com/office/powerpoint/2010/main" val="161994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457200" indent="-457200" algn="ctr">
              <a:buNone/>
            </a:pPr>
            <a:r>
              <a:rPr lang="en-GB" sz="2400" b="1" u="sng" dirty="0">
                <a:solidFill>
                  <a:srgbClr val="008000"/>
                </a:solidFill>
                <a:latin typeface="Calibri" pitchFamily="34" charset="0"/>
                <a:cs typeface="Calibri" pitchFamily="34" charset="0"/>
              </a:rPr>
              <a:t>EINHEIT 3</a:t>
            </a:r>
            <a:r>
              <a:rPr lang="en-GB" sz="2400" b="1" u="sng" dirty="0" smtClean="0">
                <a:solidFill>
                  <a:srgbClr val="008000"/>
                </a:solidFill>
                <a:latin typeface="Calibri" pitchFamily="34" charset="0"/>
                <a:cs typeface="Calibri" pitchFamily="34" charset="0"/>
              </a:rPr>
              <a:t>: </a:t>
            </a:r>
            <a:r>
              <a:rPr lang="en-GB" sz="2400" b="1" u="sng" dirty="0">
                <a:solidFill>
                  <a:srgbClr val="008000"/>
                </a:solidFill>
                <a:latin typeface="Calibri" pitchFamily="34" charset="0"/>
                <a:cs typeface="Calibri" pitchFamily="34" charset="0"/>
              </a:rPr>
              <a:t>DEINEN BESTEN URLAUB </a:t>
            </a:r>
            <a:r>
              <a:rPr lang="en-GB" sz="2400" b="1" u="sng" dirty="0" smtClean="0">
                <a:solidFill>
                  <a:srgbClr val="008000"/>
                </a:solidFill>
                <a:latin typeface="Calibri" pitchFamily="34" charset="0"/>
                <a:cs typeface="Calibri" pitchFamily="34" charset="0"/>
              </a:rPr>
              <a:t>BESCHREIBEN</a:t>
            </a:r>
            <a:endParaRPr lang="en-GB" sz="2400" b="1" u="sng" dirty="0">
              <a:solidFill>
                <a:srgbClr val="008000"/>
              </a:solidFill>
              <a:latin typeface="Calibri" pitchFamily="34" charset="0"/>
              <a:cs typeface="Calibri" pitchFamily="34" charset="0"/>
            </a:endParaRPr>
          </a:p>
          <a:p>
            <a:pPr algn="ctr">
              <a:buNone/>
            </a:pPr>
            <a:endParaRPr lang="en-GB" sz="2400" b="1" u="sng" dirty="0" smtClean="0">
              <a:solidFill>
                <a:srgbClr val="008000"/>
              </a:solidFill>
              <a:latin typeface="Calibri" pitchFamily="34" charset="0"/>
              <a:cs typeface="Calibri" pitchFamily="34" charset="0"/>
            </a:endParaRPr>
          </a:p>
          <a:p>
            <a:pPr algn="ctr">
              <a:buNone/>
            </a:pPr>
            <a:r>
              <a:rPr lang="en-GB" sz="2400" b="1" dirty="0" smtClean="0">
                <a:solidFill>
                  <a:srgbClr val="008000"/>
                </a:solidFill>
                <a:latin typeface="Calibri" pitchFamily="34" charset="0"/>
                <a:cs typeface="Calibri" pitchFamily="34" charset="0"/>
              </a:rPr>
              <a:t>In </a:t>
            </a:r>
            <a:r>
              <a:rPr lang="en-GB" sz="2400" b="1" dirty="0" err="1" smtClean="0">
                <a:solidFill>
                  <a:srgbClr val="008000"/>
                </a:solidFill>
                <a:latin typeface="Calibri" pitchFamily="34" charset="0"/>
                <a:cs typeface="Calibri" pitchFamily="34" charset="0"/>
              </a:rPr>
              <a:t>dieser</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Einheit</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lernt</a:t>
            </a:r>
            <a:r>
              <a:rPr lang="en-GB" sz="2400" b="1" dirty="0" smtClean="0">
                <a:solidFill>
                  <a:srgbClr val="008000"/>
                </a:solidFill>
                <a:latin typeface="Calibri" pitchFamily="34" charset="0"/>
                <a:cs typeface="Calibri" pitchFamily="34" charset="0"/>
              </a:rPr>
              <a:t> man </a:t>
            </a:r>
            <a:r>
              <a:rPr lang="en-GB" sz="2400" b="1" dirty="0" err="1" smtClean="0">
                <a:solidFill>
                  <a:srgbClr val="008000"/>
                </a:solidFill>
                <a:latin typeface="Calibri" pitchFamily="34" charset="0"/>
                <a:cs typeface="Calibri" pitchFamily="34" charset="0"/>
              </a:rPr>
              <a:t>über</a:t>
            </a:r>
            <a:r>
              <a:rPr lang="en-GB" sz="2400" b="1" dirty="0" smtClean="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s</a:t>
            </a:r>
            <a:r>
              <a:rPr lang="en-GB" sz="2400" b="1" dirty="0" err="1" smtClean="0">
                <a:solidFill>
                  <a:srgbClr val="008000"/>
                </a:solidFill>
                <a:latin typeface="Calibri" pitchFamily="34" charset="0"/>
                <a:cs typeface="Calibri" pitchFamily="34" charset="0"/>
              </a:rPr>
              <a:t>einen</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besten</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Urlaub</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zu</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sprechen</a:t>
            </a:r>
            <a:r>
              <a:rPr lang="en-GB" sz="2400" b="1" dirty="0" smtClean="0">
                <a:solidFill>
                  <a:srgbClr val="008000"/>
                </a:solidFill>
                <a:latin typeface="Calibri" pitchFamily="34" charset="0"/>
                <a:cs typeface="Calibri" pitchFamily="34" charset="0"/>
              </a:rPr>
              <a:t>:</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wohin</a:t>
            </a:r>
            <a:r>
              <a:rPr lang="en-GB" sz="2400" dirty="0" smtClean="0">
                <a:latin typeface="Calibri" pitchFamily="34" charset="0"/>
                <a:cs typeface="Calibri" pitchFamily="34" charset="0"/>
              </a:rPr>
              <a:t> du </a:t>
            </a:r>
            <a:r>
              <a:rPr lang="en-GB" sz="2400" dirty="0" err="1" smtClean="0">
                <a:latin typeface="Calibri" pitchFamily="34" charset="0"/>
                <a:cs typeface="Calibri" pitchFamily="34" charset="0"/>
              </a:rPr>
              <a:t>gegangen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bist</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wann</a:t>
            </a:r>
            <a:r>
              <a:rPr lang="en-GB" sz="2400" dirty="0" smtClean="0">
                <a:latin typeface="Calibri" pitchFamily="34" charset="0"/>
                <a:cs typeface="Calibri" pitchFamily="34" charset="0"/>
              </a:rPr>
              <a:t> </a:t>
            </a:r>
          </a:p>
          <a:p>
            <a:pPr marL="457200" indent="-457200" algn="ctr">
              <a:buAutoNum type="arabicPeriod"/>
            </a:pPr>
            <a:r>
              <a:rPr lang="en-GB" sz="2400" dirty="0" err="1" smtClean="0">
                <a:latin typeface="Calibri" pitchFamily="34" charset="0"/>
                <a:cs typeface="Calibri" pitchFamily="34" charset="0"/>
              </a:rPr>
              <a:t>mit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wem</a:t>
            </a:r>
            <a:r>
              <a:rPr lang="en-GB" sz="2400" dirty="0" smtClean="0">
                <a:latin typeface="Calibri" pitchFamily="34" charset="0"/>
                <a:cs typeface="Calibri" pitchFamily="34" charset="0"/>
              </a:rPr>
              <a:t> du </a:t>
            </a:r>
            <a:r>
              <a:rPr lang="en-GB" sz="2400" dirty="0" err="1" smtClean="0">
                <a:latin typeface="Calibri" pitchFamily="34" charset="0"/>
                <a:cs typeface="Calibri" pitchFamily="34" charset="0"/>
              </a:rPr>
              <a:t>gegangen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bist</a:t>
            </a:r>
            <a:endParaRPr lang="en-GB" sz="2400" dirty="0" smtClean="0">
              <a:latin typeface="Calibri" pitchFamily="34" charset="0"/>
              <a:cs typeface="Calibri" pitchFamily="34" charset="0"/>
            </a:endParaRPr>
          </a:p>
          <a:p>
            <a:pPr marL="457200" indent="-457200" algn="ctr">
              <a:buAutoNum type="arabicPeriod"/>
            </a:pPr>
            <a:r>
              <a:rPr lang="en-GB" sz="2400" dirty="0" smtClean="0">
                <a:latin typeface="Calibri" pitchFamily="34" charset="0"/>
                <a:cs typeface="Calibri" pitchFamily="34" charset="0"/>
              </a:rPr>
              <a:t>was du </a:t>
            </a:r>
            <a:r>
              <a:rPr lang="en-GB" sz="2400" dirty="0" err="1" smtClean="0">
                <a:latin typeface="Calibri" pitchFamily="34" charset="0"/>
                <a:cs typeface="Calibri" pitchFamily="34" charset="0"/>
              </a:rPr>
              <a:t>gemacht</a:t>
            </a:r>
            <a:r>
              <a:rPr lang="en-GB" sz="2400" dirty="0" smtClean="0">
                <a:latin typeface="Calibri" pitchFamily="34" charset="0"/>
                <a:cs typeface="Calibri" pitchFamily="34" charset="0"/>
              </a:rPr>
              <a:t> hast</a:t>
            </a:r>
          </a:p>
          <a:p>
            <a:pPr marL="457200" indent="-457200" algn="ctr">
              <a:buAutoNum type="arabicPeriod"/>
            </a:pPr>
            <a:r>
              <a:rPr lang="en-GB" sz="2400" dirty="0" err="1" smtClean="0">
                <a:latin typeface="Calibri" pitchFamily="34" charset="0"/>
                <a:cs typeface="Calibri" pitchFamily="34" charset="0"/>
              </a:rPr>
              <a:t>wie</a:t>
            </a:r>
            <a:r>
              <a:rPr lang="en-GB" sz="2400" dirty="0" smtClean="0">
                <a:latin typeface="Calibri" pitchFamily="34" charset="0"/>
                <a:cs typeface="Calibri" pitchFamily="34" charset="0"/>
              </a:rPr>
              <a:t> das Wetter war</a:t>
            </a:r>
          </a:p>
          <a:p>
            <a:pPr marL="457200" indent="-457200" algn="ctr">
              <a:buAutoNum type="arabicPeriod"/>
            </a:pPr>
            <a:r>
              <a:rPr lang="en-GB" sz="2400" dirty="0" smtClean="0">
                <a:latin typeface="Calibri" pitchFamily="34" charset="0"/>
                <a:cs typeface="Calibri" pitchFamily="34" charset="0"/>
              </a:rPr>
              <a:t>was du </a:t>
            </a:r>
            <a:r>
              <a:rPr lang="en-GB" sz="2400" dirty="0" err="1" smtClean="0">
                <a:latin typeface="Calibri" pitchFamily="34" charset="0"/>
                <a:cs typeface="Calibri" pitchFamily="34" charset="0"/>
              </a:rPr>
              <a:t>darüber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gedacht</a:t>
            </a:r>
            <a:r>
              <a:rPr lang="en-GB" sz="2400" dirty="0" smtClean="0">
                <a:latin typeface="Calibri" pitchFamily="34" charset="0"/>
                <a:cs typeface="Calibri" pitchFamily="34" charset="0"/>
              </a:rPr>
              <a:t> hast</a:t>
            </a:r>
          </a:p>
          <a:p>
            <a:pPr marL="457200" indent="-457200" algn="ctr">
              <a:buAutoNum type="arabicPeriod"/>
            </a:pPr>
            <a:endParaRPr lang="en-GB" sz="2400" dirty="0" smtClean="0">
              <a:latin typeface="Calibri" pitchFamily="34" charset="0"/>
              <a:cs typeface="Calibri" pitchFamily="34" charset="0"/>
            </a:endParaRPr>
          </a:p>
          <a:p>
            <a:pPr marL="457200" indent="-45720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3075" name="Picture 3" descr="C:\Documents and Settings\sa99dalexander\Local Settings\Temporary Internet Files\Content.IE5\GSPU7OPY\MP90043845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0364" y="4143380"/>
            <a:ext cx="3286147" cy="2193895"/>
          </a:xfrm>
          <a:prstGeom prst="rect">
            <a:avLst/>
          </a:prstGeom>
          <a:noFill/>
        </p:spPr>
      </p:pic>
      <p:pic>
        <p:nvPicPr>
          <p:cNvPr id="3076" name="Picture 4" descr="C:\Documents and Settings\sa99dalexander\Local Settings\Temporary Internet Files\Content.IE5\X0IHZ51A\MP90040353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16" y="3500438"/>
            <a:ext cx="1920938" cy="2880000"/>
          </a:xfrm>
          <a:prstGeom prst="rect">
            <a:avLst/>
          </a:prstGeom>
          <a:noFill/>
        </p:spPr>
      </p:pic>
      <p:pic>
        <p:nvPicPr>
          <p:cNvPr id="3077" name="Picture 5" descr="C:\Documents and Settings\sa99dalexander\Local Settings\Temporary Internet Files\Content.IE5\DADGBB54\MP900433025[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504" y="3500438"/>
            <a:ext cx="2229943" cy="2880000"/>
          </a:xfrm>
          <a:prstGeom prst="rect">
            <a:avLst/>
          </a:prstGeom>
          <a:noFill/>
        </p:spPr>
      </p:pic>
    </p:spTree>
    <p:extLst>
      <p:ext uri="{BB962C8B-B14F-4D97-AF65-F5344CB8AC3E}">
        <p14:creationId xmlns:p14="http://schemas.microsoft.com/office/powerpoint/2010/main" val="2357906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ctr">
              <a:buNone/>
            </a:pPr>
            <a:r>
              <a:rPr lang="en-GB" sz="2400" b="1" u="sng" dirty="0" smtClean="0">
                <a:solidFill>
                  <a:srgbClr val="008000"/>
                </a:solidFill>
                <a:latin typeface="Calibri" pitchFamily="34" charset="0"/>
                <a:cs typeface="Calibri" pitchFamily="34" charset="0"/>
              </a:rPr>
              <a:t>AUFGABE 15: MEINUNGEN</a:t>
            </a:r>
            <a:endParaRPr lang="en-GB" sz="2400" dirty="0" smtClean="0">
              <a:solidFill>
                <a:srgbClr val="008000"/>
              </a:solidFill>
              <a:latin typeface="Calibri" pitchFamily="34" charset="0"/>
              <a:cs typeface="Calibri" pitchFamily="34" charset="0"/>
            </a:endParaRPr>
          </a:p>
          <a:p>
            <a:pPr algn="ctr">
              <a:buNone/>
            </a:pPr>
            <a:r>
              <a:rPr lang="en-GB" sz="2400" b="1" dirty="0" smtClean="0">
                <a:solidFill>
                  <a:srgbClr val="008000"/>
                </a:solidFill>
                <a:latin typeface="Calibri" pitchFamily="34" charset="0"/>
                <a:cs typeface="Calibri" pitchFamily="34" charset="0"/>
              </a:rPr>
              <a:t> </a:t>
            </a:r>
            <a:endParaRPr lang="en-GB" sz="2400" dirty="0" smtClean="0">
              <a:solidFill>
                <a:srgbClr val="008000"/>
              </a:solidFill>
              <a:latin typeface="Calibri" pitchFamily="34" charset="0"/>
              <a:cs typeface="Calibri" pitchFamily="34" charset="0"/>
            </a:endParaRPr>
          </a:p>
          <a:p>
            <a:pPr algn="ctr">
              <a:buNone/>
            </a:pPr>
            <a:r>
              <a:rPr lang="en-GB" sz="2400" b="1" dirty="0" err="1" smtClean="0">
                <a:solidFill>
                  <a:srgbClr val="008000"/>
                </a:solidFill>
                <a:latin typeface="Calibri" pitchFamily="34" charset="0"/>
                <a:cs typeface="Calibri" pitchFamily="34" charset="0"/>
              </a:rPr>
              <a:t>Partnerarbeit</a:t>
            </a:r>
            <a:r>
              <a:rPr lang="en-GB" sz="2400" b="1" dirty="0" smtClean="0">
                <a:solidFill>
                  <a:srgbClr val="008000"/>
                </a:solidFill>
                <a:latin typeface="Calibri" pitchFamily="34" charset="0"/>
                <a:cs typeface="Calibri" pitchFamily="34" charset="0"/>
              </a:rPr>
              <a:t>.  Lest die </a:t>
            </a:r>
            <a:r>
              <a:rPr lang="en-GB" sz="2400" b="1" dirty="0" err="1" smtClean="0">
                <a:solidFill>
                  <a:srgbClr val="008000"/>
                </a:solidFill>
                <a:latin typeface="Calibri" pitchFamily="34" charset="0"/>
                <a:cs typeface="Calibri" pitchFamily="34" charset="0"/>
              </a:rPr>
              <a:t>folgenden</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Beschreibungen</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dieser</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Ferien</a:t>
            </a:r>
            <a:r>
              <a:rPr lang="en-GB" sz="2400" b="1" dirty="0" smtClean="0">
                <a:solidFill>
                  <a:srgbClr val="008000"/>
                </a:solidFill>
                <a:latin typeface="Calibri" pitchFamily="34" charset="0"/>
                <a:cs typeface="Calibri" pitchFamily="34" charset="0"/>
              </a:rPr>
              <a:t> und </a:t>
            </a:r>
            <a:r>
              <a:rPr lang="en-GB" sz="2400" b="1" dirty="0" err="1" smtClean="0">
                <a:solidFill>
                  <a:srgbClr val="008000"/>
                </a:solidFill>
                <a:latin typeface="Calibri" pitchFamily="34" charset="0"/>
                <a:cs typeface="Calibri" pitchFamily="34" charset="0"/>
              </a:rPr>
              <a:t>schreibt</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ob</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sie</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positiv</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oder</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negativ</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sind</a:t>
            </a:r>
            <a:r>
              <a:rPr lang="en-GB" sz="2400" b="1" dirty="0" smtClean="0">
                <a:solidFill>
                  <a:srgbClr val="008000"/>
                </a:solidFill>
                <a:latin typeface="Calibri" pitchFamily="34" charset="0"/>
                <a:cs typeface="Calibri" pitchFamily="34" charset="0"/>
              </a:rPr>
              <a:t>.  </a:t>
            </a:r>
            <a:endParaRPr lang="en-GB" sz="2400" dirty="0" smtClean="0">
              <a:solidFill>
                <a:srgbClr val="008000"/>
              </a:solidFill>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None/>
            </a:pPr>
            <a:endParaRPr lang="en-GB" sz="2400" dirty="0" smtClean="0">
              <a:latin typeface="Calibri" pitchFamily="34" charset="0"/>
              <a:cs typeface="Calibri" pitchFamily="34" charset="0"/>
            </a:endParaRPr>
          </a:p>
          <a:p>
            <a:pPr algn="ctr">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bin </a:t>
            </a:r>
            <a:r>
              <a:rPr lang="en-GB" sz="2400" dirty="0" err="1" smtClean="0">
                <a:latin typeface="Calibri" pitchFamily="34" charset="0"/>
                <a:cs typeface="Calibri" pitchFamily="34" charset="0"/>
              </a:rPr>
              <a:t>mit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meiner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Familie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weggefahren</a:t>
            </a:r>
            <a:r>
              <a:rPr lang="en-GB" sz="2400" dirty="0" smtClean="0">
                <a:latin typeface="Calibri" pitchFamily="34" charset="0"/>
                <a:cs typeface="Calibri" pitchFamily="34" charset="0"/>
              </a:rPr>
              <a:t> – </a:t>
            </a:r>
            <a:r>
              <a:rPr lang="en-GB" sz="2400" dirty="0" err="1" smtClean="0">
                <a:latin typeface="Calibri" pitchFamily="34" charset="0"/>
                <a:cs typeface="Calibri" pitchFamily="34" charset="0"/>
              </a:rPr>
              <a:t>es</a:t>
            </a:r>
            <a:r>
              <a:rPr lang="en-GB" sz="2400" dirty="0" smtClean="0">
                <a:latin typeface="Calibri" pitchFamily="34" charset="0"/>
                <a:cs typeface="Calibri" pitchFamily="34" charset="0"/>
              </a:rPr>
              <a:t> war </a:t>
            </a:r>
            <a:r>
              <a:rPr lang="en-GB" sz="2400" dirty="0" err="1" smtClean="0">
                <a:latin typeface="Calibri" pitchFamily="34" charset="0"/>
                <a:cs typeface="Calibri" pitchFamily="34" charset="0"/>
              </a:rPr>
              <a:t>schrecklich</a:t>
            </a:r>
            <a:r>
              <a:rPr lang="en-GB" sz="2400" dirty="0" smtClean="0">
                <a:latin typeface="Calibri" pitchFamily="34" charset="0"/>
                <a:cs typeface="Calibri" pitchFamily="34" charset="0"/>
              </a:rPr>
              <a:t>. </a:t>
            </a:r>
          </a:p>
          <a:p>
            <a:pPr algn="ctr">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meinen</a:t>
            </a:r>
            <a:r>
              <a:rPr lang="en-GB" sz="2400" dirty="0" smtClean="0">
                <a:latin typeface="Calibri" pitchFamily="34" charset="0"/>
                <a:cs typeface="Calibri" pitchFamily="34" charset="0"/>
              </a:rPr>
              <a:t> Pass </a:t>
            </a:r>
            <a:r>
              <a:rPr lang="en-GB" sz="2400" dirty="0" err="1" smtClean="0">
                <a:latin typeface="Calibri" pitchFamily="34" charset="0"/>
                <a:cs typeface="Calibri" pitchFamily="34" charset="0"/>
              </a:rPr>
              <a:t>vergessen</a:t>
            </a:r>
            <a:r>
              <a:rPr lang="en-GB" sz="2400" dirty="0" smtClean="0">
                <a:latin typeface="Calibri" pitchFamily="34" charset="0"/>
                <a:cs typeface="Calibri" pitchFamily="34" charset="0"/>
              </a:rPr>
              <a:t>.  </a:t>
            </a:r>
          </a:p>
          <a:p>
            <a:pPr algn="ctr">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neue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Leute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kennengelernt</a:t>
            </a:r>
            <a:r>
              <a:rPr lang="en-GB" sz="2400" dirty="0" smtClean="0">
                <a:latin typeface="Calibri" pitchFamily="34" charset="0"/>
                <a:cs typeface="Calibri" pitchFamily="34" charset="0"/>
              </a:rPr>
              <a:t>.</a:t>
            </a:r>
          </a:p>
          <a:p>
            <a:pPr algn="ctr">
              <a:buAutoNum type="arabicPeriod"/>
            </a:pPr>
            <a:r>
              <a:rPr lang="en-GB" sz="2400" dirty="0" smtClean="0">
                <a:latin typeface="Calibri" pitchFamily="34" charset="0"/>
                <a:cs typeface="Calibri" pitchFamily="34" charset="0"/>
              </a:rPr>
              <a:t>Das Wetter war </a:t>
            </a:r>
            <a:r>
              <a:rPr lang="en-GB" sz="2400" dirty="0" err="1" smtClean="0">
                <a:latin typeface="Calibri" pitchFamily="34" charset="0"/>
                <a:cs typeface="Calibri" pitchFamily="34" charset="0"/>
              </a:rPr>
              <a:t>echt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schön</a:t>
            </a:r>
            <a:r>
              <a:rPr lang="en-GB" sz="2400" dirty="0" smtClean="0">
                <a:latin typeface="Calibri" pitchFamily="34" charset="0"/>
                <a:cs typeface="Calibri" pitchFamily="34" charset="0"/>
              </a:rPr>
              <a:t>.</a:t>
            </a:r>
          </a:p>
          <a:p>
            <a:pPr algn="ctr">
              <a:buAutoNum type="arabicPeriod"/>
            </a:pPr>
            <a:r>
              <a:rPr lang="en-GB" sz="2400" dirty="0" err="1" smtClean="0">
                <a:latin typeface="Calibri" pitchFamily="34" charset="0"/>
                <a:cs typeface="Calibri" pitchFamily="34" charset="0"/>
              </a:rPr>
              <a:t>Wir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haben</a:t>
            </a:r>
            <a:r>
              <a:rPr lang="en-GB" sz="2400" dirty="0" smtClean="0">
                <a:latin typeface="Calibri" pitchFamily="34" charset="0"/>
                <a:cs typeface="Calibri" pitchFamily="34" charset="0"/>
              </a:rPr>
              <a:t> das </a:t>
            </a:r>
            <a:r>
              <a:rPr lang="en-GB" sz="2400" dirty="0" err="1" smtClean="0">
                <a:latin typeface="Calibri" pitchFamily="34" charset="0"/>
                <a:cs typeface="Calibri" pitchFamily="34" charset="0"/>
              </a:rPr>
              <a:t>Flugzeug</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verpasst</a:t>
            </a:r>
            <a:r>
              <a:rPr lang="en-GB" sz="2400" dirty="0" smtClean="0">
                <a:latin typeface="Calibri" pitchFamily="34" charset="0"/>
                <a:cs typeface="Calibri" pitchFamily="34" charset="0"/>
              </a:rPr>
              <a:t>.</a:t>
            </a:r>
          </a:p>
          <a:p>
            <a:pPr algn="ctr">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bin </a:t>
            </a:r>
            <a:r>
              <a:rPr lang="en-GB" sz="2400" dirty="0" err="1" smtClean="0">
                <a:latin typeface="Calibri" pitchFamily="34" charset="0"/>
                <a:cs typeface="Calibri" pitchFamily="34" charset="0"/>
              </a:rPr>
              <a:t>mit</a:t>
            </a:r>
            <a:r>
              <a:rPr lang="en-GB" sz="2400" dirty="0" smtClean="0">
                <a:latin typeface="Calibri" pitchFamily="34" charset="0"/>
                <a:cs typeface="Calibri" pitchFamily="34" charset="0"/>
              </a:rPr>
              <a:t> der </a:t>
            </a:r>
            <a:r>
              <a:rPr lang="en-GB" sz="2400" dirty="0" err="1" smtClean="0">
                <a:latin typeface="Calibri" pitchFamily="34" charset="0"/>
                <a:cs typeface="Calibri" pitchFamily="34" charset="0"/>
              </a:rPr>
              <a:t>Bahn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gereist</a:t>
            </a:r>
            <a:r>
              <a:rPr lang="en-GB" sz="2400" dirty="0" smtClean="0">
                <a:latin typeface="Calibri" pitchFamily="34" charset="0"/>
                <a:cs typeface="Calibri" pitchFamily="34" charset="0"/>
              </a:rPr>
              <a:t> – </a:t>
            </a:r>
            <a:r>
              <a:rPr lang="en-GB" sz="2400" dirty="0" err="1" smtClean="0">
                <a:latin typeface="Calibri" pitchFamily="34" charset="0"/>
                <a:cs typeface="Calibri" pitchFamily="34" charset="0"/>
              </a:rPr>
              <a:t>es</a:t>
            </a:r>
            <a:r>
              <a:rPr lang="en-GB" sz="2400" dirty="0" smtClean="0">
                <a:latin typeface="Calibri" pitchFamily="34" charset="0"/>
                <a:cs typeface="Calibri" pitchFamily="34" charset="0"/>
              </a:rPr>
              <a:t> warm </a:t>
            </a:r>
            <a:r>
              <a:rPr lang="en-GB" sz="2400" dirty="0" err="1" smtClean="0">
                <a:latin typeface="Calibri" pitchFamily="34" charset="0"/>
                <a:cs typeface="Calibri" pitchFamily="34" charset="0"/>
              </a:rPr>
              <a:t>bequem</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interessant</a:t>
            </a:r>
            <a:r>
              <a:rPr lang="en-GB" sz="2400" dirty="0" smtClean="0">
                <a:latin typeface="Calibri" pitchFamily="34" charset="0"/>
                <a:cs typeface="Calibri" pitchFamily="34" charset="0"/>
              </a:rPr>
              <a:t>.</a:t>
            </a:r>
          </a:p>
          <a:p>
            <a:pPr algn="ctr">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einen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Sonnenbrand</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bekommen</a:t>
            </a:r>
            <a:r>
              <a:rPr lang="en-GB" sz="2400" dirty="0" smtClean="0">
                <a:latin typeface="Calibri" pitchFamily="34" charset="0"/>
                <a:cs typeface="Calibri" pitchFamily="34" charset="0"/>
              </a:rPr>
              <a:t>.</a:t>
            </a:r>
          </a:p>
          <a:p>
            <a:pPr algn="ctr">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bin ins Meer </a:t>
            </a:r>
            <a:r>
              <a:rPr lang="en-GB" sz="2400" dirty="0" err="1" smtClean="0">
                <a:latin typeface="Calibri" pitchFamily="34" charset="0"/>
                <a:cs typeface="Calibri" pitchFamily="34" charset="0"/>
              </a:rPr>
              <a:t>geschwommen</a:t>
            </a:r>
            <a:r>
              <a:rPr lang="en-GB" sz="2400" dirty="0" smtClean="0">
                <a:latin typeface="Calibri" pitchFamily="34" charset="0"/>
                <a:cs typeface="Calibri" pitchFamily="34" charset="0"/>
              </a:rPr>
              <a:t> – das </a:t>
            </a:r>
            <a:r>
              <a:rPr lang="en-GB" sz="2400" dirty="0" err="1" smtClean="0">
                <a:latin typeface="Calibri" pitchFamily="34" charset="0"/>
                <a:cs typeface="Calibri" pitchFamily="34" charset="0"/>
              </a:rPr>
              <a:t>Wasser</a:t>
            </a:r>
            <a:r>
              <a:rPr lang="en-GB" sz="2400" dirty="0" smtClean="0">
                <a:latin typeface="Calibri" pitchFamily="34" charset="0"/>
                <a:cs typeface="Calibri" pitchFamily="34" charset="0"/>
              </a:rPr>
              <a:t> war </a:t>
            </a:r>
            <a:r>
              <a:rPr lang="en-GB" sz="2400" dirty="0" err="1" smtClean="0">
                <a:latin typeface="Calibri" pitchFamily="34" charset="0"/>
                <a:cs typeface="Calibri" pitchFamily="34" charset="0"/>
              </a:rPr>
              <a:t>herrlich</a:t>
            </a:r>
            <a:r>
              <a:rPr lang="en-GB" sz="2400" dirty="0" smtClean="0">
                <a:latin typeface="Calibri" pitchFamily="34" charset="0"/>
                <a:cs typeface="Calibri" pitchFamily="34" charset="0"/>
              </a:rPr>
              <a:t>.</a:t>
            </a:r>
          </a:p>
          <a:p>
            <a:pPr algn="ctr">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mein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Fotoapparat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verloren</a:t>
            </a:r>
            <a:r>
              <a:rPr lang="en-GB" sz="2400" dirty="0" smtClean="0">
                <a:latin typeface="Calibri" pitchFamily="34" charset="0"/>
                <a:cs typeface="Calibri" pitchFamily="34" charset="0"/>
              </a:rPr>
              <a:t>.</a:t>
            </a:r>
          </a:p>
          <a:p>
            <a:pPr algn="ctr">
              <a:buAutoNum type="arabicPeriod"/>
            </a:pPr>
            <a:r>
              <a:rPr lang="en-GB" sz="2400" dirty="0">
                <a:latin typeface="Calibri" pitchFamily="34" charset="0"/>
                <a:cs typeface="Calibri" pitchFamily="34" charset="0"/>
              </a:rPr>
              <a:t> </a:t>
            </a:r>
            <a:r>
              <a:rPr lang="en-GB" sz="2400" dirty="0" err="1" smtClean="0">
                <a:latin typeface="Calibri" pitchFamily="34" charset="0"/>
                <a:cs typeface="Calibri" pitchFamily="34" charset="0"/>
              </a:rPr>
              <a:t>Es</a:t>
            </a:r>
            <a:r>
              <a:rPr lang="en-GB" sz="2400" dirty="0" smtClean="0">
                <a:latin typeface="Calibri" pitchFamily="34" charset="0"/>
                <a:cs typeface="Calibri" pitchFamily="34" charset="0"/>
              </a:rPr>
              <a:t> hat </a:t>
            </a:r>
            <a:r>
              <a:rPr lang="en-GB" sz="2400" dirty="0" err="1" smtClean="0">
                <a:latin typeface="Calibri" pitchFamily="34" charset="0"/>
                <a:cs typeface="Calibri" pitchFamily="34" charset="0"/>
              </a:rPr>
              <a:t>geregnet</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es</a:t>
            </a:r>
            <a:r>
              <a:rPr lang="en-GB" sz="2400" dirty="0" smtClean="0">
                <a:latin typeface="Calibri" pitchFamily="34" charset="0"/>
                <a:cs typeface="Calibri" pitchFamily="34" charset="0"/>
              </a:rPr>
              <a:t> war </a:t>
            </a:r>
            <a:r>
              <a:rPr lang="en-GB" sz="2400" dirty="0" err="1" smtClean="0">
                <a:latin typeface="Calibri" pitchFamily="34" charset="0"/>
                <a:cs typeface="Calibri" pitchFamily="34" charset="0"/>
              </a:rPr>
              <a:t>kalt</a:t>
            </a:r>
            <a:r>
              <a:rPr lang="en-GB" sz="2400" dirty="0" smtClean="0">
                <a:latin typeface="Calibri" pitchFamily="34" charset="0"/>
                <a:cs typeface="Calibri" pitchFamily="34" charset="0"/>
              </a:rPr>
              <a:t>.</a:t>
            </a:r>
          </a:p>
          <a:p>
            <a:pPr algn="ctr">
              <a:buAutoNum type="arabicPeriod"/>
            </a:pPr>
            <a:r>
              <a:rPr lang="en-GB" sz="2400" dirty="0">
                <a:latin typeface="Calibri" pitchFamily="34" charset="0"/>
                <a:cs typeface="Calibri" pitchFamily="34" charset="0"/>
              </a:rPr>
              <a:t> </a:t>
            </a:r>
            <a:r>
              <a:rPr lang="en-GB" sz="2400" dirty="0" smtClean="0">
                <a:latin typeface="Calibri" pitchFamily="34" charset="0"/>
                <a:cs typeface="Calibri" pitchFamily="34" charset="0"/>
              </a:rPr>
              <a:t>Mein Geld </a:t>
            </a:r>
            <a:r>
              <a:rPr lang="en-GB" sz="2400" dirty="0" err="1" smtClean="0">
                <a:latin typeface="Calibri" pitchFamily="34" charset="0"/>
                <a:cs typeface="Calibri" pitchFamily="34" charset="0"/>
              </a:rPr>
              <a:t>wurde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gestohlen</a:t>
            </a:r>
            <a:r>
              <a:rPr lang="en-GB" sz="2400" dirty="0" smtClean="0">
                <a:latin typeface="Calibri" pitchFamily="34" charset="0"/>
                <a:cs typeface="Calibri" pitchFamily="34" charset="0"/>
              </a:rPr>
              <a:t>.</a:t>
            </a:r>
          </a:p>
          <a:p>
            <a:pPr>
              <a:buAutoNum type="arabicPeriod"/>
            </a:pPr>
            <a:endParaRPr lang="en-GB" sz="2400" dirty="0" smtClean="0">
              <a:latin typeface="Calibri" pitchFamily="34" charset="0"/>
              <a:cs typeface="Calibri" pitchFamily="34" charset="0"/>
            </a:endParaRPr>
          </a:p>
          <a:p>
            <a:pPr>
              <a:buAutoNum type="arabicPeriod"/>
            </a:pPr>
            <a:endParaRPr lang="en-GB" sz="2400" dirty="0" smtClean="0">
              <a:latin typeface="Calibri" pitchFamily="34" charset="0"/>
              <a:cs typeface="Calibri" pitchFamily="34" charset="0"/>
            </a:endParaRPr>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1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1340768"/>
            <a:ext cx="2304256" cy="1547065"/>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2240" y="1340768"/>
            <a:ext cx="2232248" cy="1484662"/>
          </a:xfrm>
          <a:prstGeom prst="rect">
            <a:avLst/>
          </a:prstGeom>
          <a:noFill/>
          <a:ln w="9525">
            <a:noFill/>
            <a:miter lim="800000"/>
            <a:headEnd/>
            <a:tailEnd/>
          </a:ln>
          <a:effectLst/>
        </p:spPr>
      </p:pic>
      <p:pic>
        <p:nvPicPr>
          <p:cNvPr id="2" name="Picture 1"/>
          <p:cNvPicPr>
            <a:picLocks noChangeAspect="1"/>
          </p:cNvPicPr>
          <p:nvPr/>
        </p:nvPicPr>
        <p:blipFill>
          <a:blip r:embed="rId4" cstate="print"/>
          <a:stretch>
            <a:fillRect/>
          </a:stretch>
        </p:blipFill>
        <p:spPr>
          <a:xfrm>
            <a:off x="2909168" y="1412776"/>
            <a:ext cx="3679056" cy="1596710"/>
          </a:xfrm>
          <a:prstGeom prst="rect">
            <a:avLst/>
          </a:prstGeom>
        </p:spPr>
      </p:pic>
    </p:spTree>
    <p:extLst>
      <p:ext uri="{BB962C8B-B14F-4D97-AF65-F5344CB8AC3E}">
        <p14:creationId xmlns:p14="http://schemas.microsoft.com/office/powerpoint/2010/main" val="3222069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ctr">
              <a:buNone/>
            </a:pPr>
            <a:r>
              <a:rPr lang="en-GB" sz="2400" b="1" u="sng" dirty="0" smtClean="0">
                <a:solidFill>
                  <a:srgbClr val="008000"/>
                </a:solidFill>
                <a:latin typeface="Calibri" pitchFamily="34" charset="0"/>
                <a:cs typeface="Calibri" pitchFamily="34" charset="0"/>
              </a:rPr>
              <a:t>AUFGABE 16: WAS HAST DU AUF URLAUB GEMACHT?</a:t>
            </a:r>
            <a:endParaRPr lang="en-GB" sz="2400" dirty="0" smtClean="0">
              <a:solidFill>
                <a:srgbClr val="008000"/>
              </a:solidFill>
              <a:latin typeface="Calibri" pitchFamily="34" charset="0"/>
              <a:cs typeface="Calibri" pitchFamily="34" charset="0"/>
            </a:endParaRPr>
          </a:p>
          <a:p>
            <a:pPr algn="ctr">
              <a:buNone/>
            </a:pPr>
            <a:r>
              <a:rPr lang="en-GB" sz="2400" b="1" dirty="0" smtClean="0">
                <a:solidFill>
                  <a:srgbClr val="008000"/>
                </a:solidFill>
                <a:latin typeface="Calibri" pitchFamily="34" charset="0"/>
                <a:cs typeface="Calibri" pitchFamily="34" charset="0"/>
              </a:rPr>
              <a:t> </a:t>
            </a:r>
            <a:endParaRPr lang="en-GB" sz="2400" dirty="0" smtClean="0">
              <a:solidFill>
                <a:srgbClr val="008000"/>
              </a:solidFill>
              <a:latin typeface="Calibri" pitchFamily="34" charset="0"/>
              <a:cs typeface="Calibri" pitchFamily="34" charset="0"/>
            </a:endParaRPr>
          </a:p>
          <a:p>
            <a:pPr algn="ctr">
              <a:buNone/>
            </a:pPr>
            <a:r>
              <a:rPr lang="en-GB" sz="2400" b="1" dirty="0" err="1" smtClean="0">
                <a:solidFill>
                  <a:srgbClr val="008000"/>
                </a:solidFill>
                <a:latin typeface="Calibri" pitchFamily="34" charset="0"/>
                <a:cs typeface="Calibri" pitchFamily="34" charset="0"/>
              </a:rPr>
              <a:t>Füll</a:t>
            </a:r>
            <a:r>
              <a:rPr lang="en-GB" sz="2400" b="1" dirty="0" smtClean="0">
                <a:solidFill>
                  <a:srgbClr val="008000"/>
                </a:solidFill>
                <a:latin typeface="Calibri" pitchFamily="34" charset="0"/>
                <a:cs typeface="Calibri" pitchFamily="34" charset="0"/>
              </a:rPr>
              <a:t> die </a:t>
            </a:r>
            <a:r>
              <a:rPr lang="en-GB" sz="2400" b="1" dirty="0" err="1" smtClean="0">
                <a:solidFill>
                  <a:srgbClr val="008000"/>
                </a:solidFill>
                <a:latin typeface="Calibri" pitchFamily="34" charset="0"/>
                <a:cs typeface="Calibri" pitchFamily="34" charset="0"/>
              </a:rPr>
              <a:t>Lücke</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mit</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einem</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untenstehenden</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Partizip</a:t>
            </a:r>
            <a:r>
              <a:rPr lang="en-GB" sz="2400" b="1" dirty="0" smtClean="0">
                <a:solidFill>
                  <a:srgbClr val="008000"/>
                </a:solidFill>
                <a:latin typeface="Calibri" pitchFamily="34" charset="0"/>
                <a:cs typeface="Calibri" pitchFamily="34" charset="0"/>
              </a:rPr>
              <a:t> II und </a:t>
            </a:r>
            <a:r>
              <a:rPr lang="en-GB" sz="2400" b="1" dirty="0" err="1" smtClean="0">
                <a:solidFill>
                  <a:srgbClr val="008000"/>
                </a:solidFill>
                <a:latin typeface="Calibri" pitchFamily="34" charset="0"/>
                <a:cs typeface="Calibri" pitchFamily="34" charset="0"/>
              </a:rPr>
              <a:t>dann</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übersetz</a:t>
            </a:r>
            <a:r>
              <a:rPr lang="en-GB" sz="2400" b="1" dirty="0" smtClean="0">
                <a:solidFill>
                  <a:srgbClr val="008000"/>
                </a:solidFill>
                <a:latin typeface="Calibri" pitchFamily="34" charset="0"/>
                <a:cs typeface="Calibri" pitchFamily="34" charset="0"/>
              </a:rPr>
              <a:t> ins </a:t>
            </a:r>
            <a:r>
              <a:rPr lang="en-GB" sz="2400" b="1" dirty="0" err="1" smtClean="0">
                <a:solidFill>
                  <a:srgbClr val="008000"/>
                </a:solidFill>
                <a:latin typeface="Calibri" pitchFamily="34" charset="0"/>
                <a:cs typeface="Calibri" pitchFamily="34" charset="0"/>
              </a:rPr>
              <a:t>Englische</a:t>
            </a:r>
            <a:r>
              <a:rPr lang="en-GB" sz="2400" b="1" dirty="0" smtClean="0">
                <a:solidFill>
                  <a:srgbClr val="008000"/>
                </a:solidFill>
                <a:latin typeface="Calibri" pitchFamily="34" charset="0"/>
                <a:cs typeface="Calibri" pitchFamily="34" charset="0"/>
              </a:rPr>
              <a:t>. </a:t>
            </a:r>
          </a:p>
          <a:p>
            <a:pPr algn="ctr">
              <a:buNone/>
            </a:pPr>
            <a:endParaRPr lang="en-GB" sz="2400" dirty="0" smtClean="0">
              <a:latin typeface="Calibri" pitchFamily="34" charset="0"/>
              <a:cs typeface="Calibri" pitchFamily="34" charset="0"/>
            </a:endParaRPr>
          </a:p>
          <a:p>
            <a:pPr marL="457200" indent="-457200">
              <a:buFont typeface="Arial" pitchFamily="34" charset="0"/>
              <a:buAutoNum type="arabicPeriod"/>
            </a:pPr>
            <a:r>
              <a:rPr lang="en-GB" sz="2400" dirty="0" err="1" smtClean="0">
                <a:latin typeface="Calibri" pitchFamily="34" charset="0"/>
                <a:cs typeface="Calibri" pitchFamily="34" charset="0"/>
              </a:rPr>
              <a:t>Während</a:t>
            </a:r>
            <a:r>
              <a:rPr lang="en-GB" sz="2400" dirty="0" smtClean="0">
                <a:latin typeface="Calibri" pitchFamily="34" charset="0"/>
                <a:cs typeface="Calibri" pitchFamily="34" charset="0"/>
              </a:rPr>
              <a:t> der </a:t>
            </a:r>
            <a:r>
              <a:rPr lang="en-GB" sz="2400" dirty="0" err="1" smtClean="0">
                <a:latin typeface="Calibri" pitchFamily="34" charset="0"/>
                <a:cs typeface="Calibri" pitchFamily="34" charset="0"/>
              </a:rPr>
              <a:t>Ferien</a:t>
            </a:r>
            <a:r>
              <a:rPr lang="en-GB" sz="2400" dirty="0" smtClean="0">
                <a:latin typeface="Calibri" pitchFamily="34" charset="0"/>
                <a:cs typeface="Calibri" pitchFamily="34" charset="0"/>
              </a:rPr>
              <a:t> bin </a:t>
            </a: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nach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Spanien</a:t>
            </a:r>
            <a:r>
              <a:rPr lang="en-GB" sz="2400" dirty="0" smtClean="0">
                <a:latin typeface="Calibri" pitchFamily="34" charset="0"/>
                <a:cs typeface="Calibri" pitchFamily="34" charset="0"/>
              </a:rPr>
              <a:t> </a:t>
            </a:r>
            <a:r>
              <a:rPr lang="en-GB" sz="2400" dirty="0">
                <a:latin typeface="Calibri" pitchFamily="34" charset="0"/>
                <a:cs typeface="Calibri" pitchFamily="34" charset="0"/>
              </a:rPr>
              <a:t>______________. </a:t>
            </a:r>
          </a:p>
          <a:p>
            <a:pPr marL="457200" indent="-457200">
              <a:buFont typeface="Arial" pitchFamily="34" charset="0"/>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den Zug </a:t>
            </a:r>
            <a:r>
              <a:rPr lang="en-GB" sz="2400" dirty="0">
                <a:latin typeface="Calibri" pitchFamily="34" charset="0"/>
                <a:cs typeface="Calibri" pitchFamily="34" charset="0"/>
              </a:rPr>
              <a:t>______________. </a:t>
            </a:r>
          </a:p>
          <a:p>
            <a:pPr marL="457200" indent="-457200">
              <a:buFont typeface="Arial" pitchFamily="34" charset="0"/>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in </a:t>
            </a:r>
            <a:r>
              <a:rPr lang="en-GB" sz="2400" dirty="0" err="1" smtClean="0">
                <a:latin typeface="Calibri" pitchFamily="34" charset="0"/>
                <a:cs typeface="Calibri" pitchFamily="34" charset="0"/>
              </a:rPr>
              <a:t>einem</a:t>
            </a:r>
            <a:r>
              <a:rPr lang="en-GB" sz="2400" dirty="0">
                <a:latin typeface="Calibri" pitchFamily="34" charset="0"/>
                <a:cs typeface="Calibri" pitchFamily="34" charset="0"/>
              </a:rPr>
              <a:t> 4-Sternhotel ______________. </a:t>
            </a:r>
            <a:endParaRPr lang="en-GB" sz="2400" dirty="0" smtClean="0">
              <a:latin typeface="Calibri" pitchFamily="34" charset="0"/>
              <a:cs typeface="Calibri" pitchFamily="34" charset="0"/>
            </a:endParaRPr>
          </a:p>
          <a:p>
            <a:pPr marL="457200" indent="-457200">
              <a:buFont typeface="Arial" pitchFamily="34" charset="0"/>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Madrid</a:t>
            </a:r>
            <a:r>
              <a:rPr lang="en-GB" sz="2400" dirty="0">
                <a:latin typeface="Calibri" pitchFamily="34" charset="0"/>
                <a:cs typeface="Calibri" pitchFamily="34" charset="0"/>
              </a:rPr>
              <a:t> ______________. </a:t>
            </a:r>
            <a:endParaRPr lang="en-GB" sz="2400" dirty="0" smtClean="0">
              <a:latin typeface="Calibri" pitchFamily="34" charset="0"/>
              <a:cs typeface="Calibri" pitchFamily="34" charset="0"/>
            </a:endParaRPr>
          </a:p>
          <a:p>
            <a:pPr marL="457200" indent="-457200">
              <a:buFont typeface="Arial" pitchFamily="34" charset="0"/>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einen</a:t>
            </a:r>
            <a:r>
              <a:rPr lang="en-GB" sz="2400" dirty="0">
                <a:latin typeface="Calibri" pitchFamily="34" charset="0"/>
                <a:cs typeface="Calibri" pitchFamily="34" charset="0"/>
              </a:rPr>
              <a:t> </a:t>
            </a:r>
            <a:r>
              <a:rPr lang="en-GB" sz="2400" dirty="0" err="1" smtClean="0">
                <a:latin typeface="Calibri" pitchFamily="34" charset="0"/>
                <a:cs typeface="Calibri" pitchFamily="34" charset="0"/>
              </a:rPr>
              <a:t>Stadtrundgang</a:t>
            </a:r>
            <a:r>
              <a:rPr lang="en-GB" sz="2400" dirty="0" smtClean="0">
                <a:latin typeface="Calibri" pitchFamily="34" charset="0"/>
                <a:cs typeface="Calibri" pitchFamily="34" charset="0"/>
              </a:rPr>
              <a:t> </a:t>
            </a:r>
            <a:r>
              <a:rPr lang="en-GB" sz="2400" dirty="0">
                <a:latin typeface="Calibri" pitchFamily="34" charset="0"/>
                <a:cs typeface="Calibri" pitchFamily="34" charset="0"/>
              </a:rPr>
              <a:t>______________</a:t>
            </a:r>
            <a:r>
              <a:rPr lang="en-GB" sz="2400" dirty="0" smtClean="0">
                <a:latin typeface="Calibri" pitchFamily="34" charset="0"/>
                <a:cs typeface="Calibri" pitchFamily="34" charset="0"/>
              </a:rPr>
              <a:t>.</a:t>
            </a:r>
          </a:p>
          <a:p>
            <a:pPr marL="457200" indent="-457200">
              <a:buFont typeface="Arial" pitchFamily="34" charset="0"/>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a:latin typeface="Calibri" pitchFamily="34" charset="0"/>
                <a:cs typeface="Calibri" pitchFamily="34" charset="0"/>
              </a:rPr>
              <a:t> Tennis ______________. </a:t>
            </a:r>
          </a:p>
          <a:p>
            <a:pPr marL="457200" indent="-457200">
              <a:buFont typeface="Arial" pitchFamily="34" charset="0"/>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a:latin typeface="Calibri" pitchFamily="34" charset="0"/>
                <a:cs typeface="Calibri" pitchFamily="34" charset="0"/>
              </a:rPr>
              <a:t> Paella ______________. </a:t>
            </a:r>
          </a:p>
          <a:p>
            <a:pPr marL="457200" indent="-457200">
              <a:buFont typeface="Arial" pitchFamily="34" charset="0"/>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a:latin typeface="Calibri" pitchFamily="34" charset="0"/>
                <a:cs typeface="Calibri" pitchFamily="34" charset="0"/>
              </a:rPr>
              <a:t> Sangria ______________. </a:t>
            </a:r>
          </a:p>
          <a:p>
            <a:pPr marL="457200" indent="-457200">
              <a:buFont typeface="Arial" pitchFamily="34" charset="0"/>
              <a:buAutoNum type="arabicPeriod"/>
            </a:pP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Andenken</a:t>
            </a:r>
            <a:r>
              <a:rPr lang="en-GB" sz="2400" dirty="0">
                <a:latin typeface="Calibri" pitchFamily="34" charset="0"/>
                <a:cs typeface="Calibri" pitchFamily="34" charset="0"/>
              </a:rPr>
              <a:t> ______________. </a:t>
            </a:r>
          </a:p>
          <a:p>
            <a:pPr marL="457200" indent="-457200">
              <a:buFont typeface="Arial" pitchFamily="34" charset="0"/>
              <a:buAutoNum type="arabicPeriod"/>
            </a:pPr>
            <a:r>
              <a:rPr lang="en-GB" sz="2400" dirty="0" smtClean="0">
                <a:latin typeface="Calibri" pitchFamily="34" charset="0"/>
                <a:cs typeface="Calibri" pitchFamily="34" charset="0"/>
              </a:rPr>
              <a:t>Die </a:t>
            </a:r>
            <a:r>
              <a:rPr lang="en-GB" sz="2400" dirty="0" err="1" smtClean="0">
                <a:latin typeface="Calibri" pitchFamily="34" charset="0"/>
                <a:cs typeface="Calibri" pitchFamily="34" charset="0"/>
              </a:rPr>
              <a:t>Sonne</a:t>
            </a:r>
            <a:r>
              <a:rPr lang="en-GB" sz="2400" dirty="0">
                <a:latin typeface="Calibri" pitchFamily="34" charset="0"/>
                <a:cs typeface="Calibri" pitchFamily="34" charset="0"/>
              </a:rPr>
              <a:t> hat ______________. </a:t>
            </a:r>
          </a:p>
          <a:p>
            <a:pPr marL="457200" indent="-457200">
              <a:buAutoNum type="arabicPeriod" startAt="2"/>
            </a:pPr>
            <a:endParaRPr lang="en-GB" sz="2400" dirty="0" smtClean="0">
              <a:latin typeface="Calibri" pitchFamily="34" charset="0"/>
              <a:cs typeface="Calibri" pitchFamily="34" charset="0"/>
            </a:endParaRPr>
          </a:p>
          <a:p>
            <a:pPr marL="457200" indent="-457200">
              <a:buNone/>
            </a:pPr>
            <a:r>
              <a:rPr lang="en-GB" sz="2400" b="1" dirty="0" smtClean="0">
                <a:latin typeface="Calibri" pitchFamily="34" charset="0"/>
                <a:cs typeface="Calibri" pitchFamily="34" charset="0"/>
              </a:rPr>
              <a:t>BESUCHT	GESPIELT	ÜBERNACHTET</a:t>
            </a:r>
          </a:p>
          <a:p>
            <a:pPr marL="457200" indent="-457200">
              <a:buNone/>
            </a:pPr>
            <a:r>
              <a:rPr lang="en-GB" sz="2400" b="1" dirty="0" smtClean="0">
                <a:latin typeface="Calibri" pitchFamily="34" charset="0"/>
                <a:cs typeface="Calibri" pitchFamily="34" charset="0"/>
              </a:rPr>
              <a:t>GEFAHREN	GENOMMEN	GESCHIENEN</a:t>
            </a:r>
          </a:p>
          <a:p>
            <a:pPr marL="457200" indent="-457200">
              <a:buNone/>
            </a:pPr>
            <a:r>
              <a:rPr lang="en-GB" sz="2400" b="1" dirty="0" smtClean="0">
                <a:latin typeface="Calibri" pitchFamily="34" charset="0"/>
                <a:cs typeface="Calibri" pitchFamily="34" charset="0"/>
              </a:rPr>
              <a:t>GEMACHT	GETRUNKEN</a:t>
            </a:r>
          </a:p>
          <a:p>
            <a:pPr marL="457200" indent="-457200">
              <a:buNone/>
            </a:pPr>
            <a:r>
              <a:rPr lang="en-GB" sz="2400" b="1" dirty="0" smtClean="0">
                <a:latin typeface="Calibri" pitchFamily="34" charset="0"/>
                <a:cs typeface="Calibri" pitchFamily="34" charset="0"/>
              </a:rPr>
              <a:t>GEKAUFT	GEGESSEN</a:t>
            </a:r>
          </a:p>
          <a:p>
            <a:pPr marL="457200" indent="-457200">
              <a:buNone/>
            </a:pPr>
            <a:endParaRPr lang="en-GB" sz="2400" dirty="0" smtClean="0">
              <a:latin typeface="Calibri" pitchFamily="34" charset="0"/>
              <a:cs typeface="Calibri" pitchFamily="34" charset="0"/>
            </a:endParaRPr>
          </a:p>
          <a:p>
            <a:pPr marL="457200" indent="-457200">
              <a:buNone/>
            </a:pPr>
            <a:endParaRPr lang="en-GB" sz="2400" dirty="0" smtClean="0">
              <a:latin typeface="Calibri" pitchFamily="34" charset="0"/>
              <a:cs typeface="Calibri" pitchFamily="34" charset="0"/>
            </a:endParaRPr>
          </a:p>
          <a:p>
            <a:pPr marL="457200" indent="-457200">
              <a:buAutoNum type="arabicPeriod" startAt="2"/>
            </a:pPr>
            <a:endParaRPr lang="en-GB" sz="2400" dirty="0" smtClean="0">
              <a:latin typeface="Calibri" pitchFamily="34" charset="0"/>
              <a:cs typeface="Calibri" pitchFamily="34" charset="0"/>
            </a:endParaRPr>
          </a:p>
          <a:p>
            <a:pPr marL="457200" indent="-457200">
              <a:buAutoNum type="arabicPeriod" startAt="2"/>
            </a:pPr>
            <a:endParaRPr lang="en-GB" sz="2400" dirty="0" smtClean="0">
              <a:latin typeface="Calibri" pitchFamily="34" charset="0"/>
              <a:cs typeface="Calibri" pitchFamily="34" charset="0"/>
            </a:endParaRPr>
          </a:p>
          <a:p>
            <a:pPr marL="457200" indent="-457200">
              <a:buAutoNum type="arabicPeriod" startAt="2"/>
            </a:pPr>
            <a:endParaRPr lang="en-GB" sz="2400" dirty="0" smtClean="0">
              <a:latin typeface="Calibri" pitchFamily="34" charset="0"/>
              <a:cs typeface="Calibri" pitchFamily="34" charset="0"/>
            </a:endParaRPr>
          </a:p>
          <a:p>
            <a:pPr>
              <a:buAutoNum type="arabicPeriod"/>
            </a:pPr>
            <a:endParaRPr lang="en-GB" sz="2400" dirty="0" smtClean="0">
              <a:latin typeface="Calibri" pitchFamily="34" charset="0"/>
              <a:cs typeface="Calibri" pitchFamily="34" charset="0"/>
            </a:endParaRPr>
          </a:p>
          <a:p>
            <a:pPr>
              <a:buAutoNum type="arabicPeriod"/>
            </a:pPr>
            <a:endParaRPr lang="en-GB" sz="2400" dirty="0" smtClean="0">
              <a:latin typeface="Calibri" pitchFamily="34" charset="0"/>
              <a:cs typeface="Calibri" pitchFamily="34" charset="0"/>
            </a:endParaRPr>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7171" name="Picture 3" descr="C:\Documents and Settings\sa99dalexander\Local Settings\Temporary Internet Files\Content.IE5\X0IHZ51A\MP900400803[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72200" y="2216264"/>
            <a:ext cx="2555087" cy="1716792"/>
          </a:xfrm>
          <a:prstGeom prst="rect">
            <a:avLst/>
          </a:prstGeom>
          <a:noFill/>
        </p:spPr>
      </p:pic>
      <p:pic>
        <p:nvPicPr>
          <p:cNvPr id="7172" name="Picture 4" descr="C:\Documents and Settings\sa99dalexander\Local Settings\Temporary Internet Files\Content.IE5\RUPIKNW7\MP90040375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3570" y="4500570"/>
            <a:ext cx="3241266" cy="2160000"/>
          </a:xfrm>
          <a:prstGeom prst="rect">
            <a:avLst/>
          </a:prstGeom>
          <a:noFill/>
        </p:spPr>
      </p:pic>
    </p:spTree>
    <p:extLst>
      <p:ext uri="{BB962C8B-B14F-4D97-AF65-F5344CB8AC3E}">
        <p14:creationId xmlns:p14="http://schemas.microsoft.com/office/powerpoint/2010/main" val="322539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cs typeface="Calibri" pitchFamily="34" charset="0"/>
              </a:rPr>
              <a:t>AUFGABE 17: FERIENALPTRÄUME</a:t>
            </a:r>
            <a:endParaRPr lang="en-GB" sz="2200" b="1" dirty="0" smtClean="0">
              <a:solidFill>
                <a:srgbClr val="008000"/>
              </a:solidFill>
              <a:cs typeface="Calibri" pitchFamily="34" charset="0"/>
            </a:endParaRPr>
          </a:p>
          <a:p>
            <a:pPr algn="ctr">
              <a:buNone/>
            </a:pPr>
            <a:endParaRPr lang="en-GB" sz="2200" b="1" dirty="0" smtClean="0">
              <a:solidFill>
                <a:srgbClr val="008000"/>
              </a:solidFill>
              <a:cs typeface="Calibri" pitchFamily="34" charset="0"/>
            </a:endParaRPr>
          </a:p>
          <a:p>
            <a:pPr algn="ctr">
              <a:buNone/>
            </a:pPr>
            <a:r>
              <a:rPr lang="en-GB" sz="2200" b="1" dirty="0" smtClean="0">
                <a:solidFill>
                  <a:srgbClr val="008000"/>
                </a:solidFill>
                <a:cs typeface="Calibri" pitchFamily="34" charset="0"/>
              </a:rPr>
              <a:t>Lies das </a:t>
            </a:r>
            <a:r>
              <a:rPr lang="en-GB" sz="2200" b="1" dirty="0" err="1" smtClean="0">
                <a:solidFill>
                  <a:srgbClr val="008000"/>
                </a:solidFill>
                <a:cs typeface="Calibri" pitchFamily="34" charset="0"/>
              </a:rPr>
              <a:t>Internetforum</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Welche</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Schlagzeile</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passt</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zu</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welcher</a:t>
            </a:r>
            <a:r>
              <a:rPr lang="en-GB" sz="2200" b="1" dirty="0" smtClean="0">
                <a:solidFill>
                  <a:srgbClr val="008000"/>
                </a:solidFill>
                <a:cs typeface="Calibri" pitchFamily="34" charset="0"/>
              </a:rPr>
              <a:t> Person!</a:t>
            </a:r>
          </a:p>
          <a:p>
            <a:pPr marL="457200" indent="-457200" algn="ctr">
              <a:buNone/>
            </a:pPr>
            <a:endParaRPr lang="en-GB" sz="2200" dirty="0" smtClean="0">
              <a:cs typeface="Calibri" pitchFamily="34" charset="0"/>
            </a:endParaRPr>
          </a:p>
          <a:p>
            <a:pPr marL="457200" indent="-457200" algn="ctr">
              <a:buNone/>
            </a:pPr>
            <a:r>
              <a:rPr lang="en-GB" sz="2200" b="1" dirty="0" err="1" smtClean="0">
                <a:solidFill>
                  <a:srgbClr val="FF0000"/>
                </a:solidFill>
                <a:cs typeface="Calibri" pitchFamily="34" charset="0"/>
              </a:rPr>
              <a:t>Vorsicht</a:t>
            </a:r>
            <a:r>
              <a:rPr lang="en-GB" sz="2200" b="1" dirty="0" smtClean="0">
                <a:solidFill>
                  <a:srgbClr val="FF0000"/>
                </a:solidFill>
                <a:cs typeface="Calibri" pitchFamily="34" charset="0"/>
              </a:rPr>
              <a:t> </a:t>
            </a:r>
            <a:r>
              <a:rPr lang="en-GB" sz="2200" b="1" dirty="0" err="1" smtClean="0">
                <a:solidFill>
                  <a:srgbClr val="FF0000"/>
                </a:solidFill>
                <a:cs typeface="Calibri" pitchFamily="34" charset="0"/>
              </a:rPr>
              <a:t>Taschendiebe</a:t>
            </a:r>
            <a:r>
              <a:rPr lang="en-GB" sz="2200" b="1" dirty="0" smtClean="0">
                <a:solidFill>
                  <a:srgbClr val="FF0000"/>
                </a:solidFill>
                <a:cs typeface="Calibri" pitchFamily="34" charset="0"/>
              </a:rPr>
              <a:t>	</a:t>
            </a:r>
            <a:r>
              <a:rPr lang="en-GB" sz="2200" dirty="0" smtClean="0">
                <a:cs typeface="Calibri" pitchFamily="34" charset="0"/>
              </a:rPr>
              <a:t>	</a:t>
            </a:r>
            <a:r>
              <a:rPr lang="en-GB" sz="2200" b="1" dirty="0" err="1" smtClean="0">
                <a:solidFill>
                  <a:schemeClr val="accent5">
                    <a:lumMod val="75000"/>
                  </a:schemeClr>
                </a:solidFill>
                <a:cs typeface="Calibri" pitchFamily="34" charset="0"/>
              </a:rPr>
              <a:t>Sommer</a:t>
            </a:r>
            <a:r>
              <a:rPr lang="en-GB" sz="2200" b="1" dirty="0" smtClean="0">
                <a:solidFill>
                  <a:schemeClr val="accent5">
                    <a:lumMod val="75000"/>
                  </a:schemeClr>
                </a:solidFill>
                <a:cs typeface="Calibri" pitchFamily="34" charset="0"/>
              </a:rPr>
              <a:t>, </a:t>
            </a:r>
            <a:r>
              <a:rPr lang="en-GB" sz="2200" b="1" dirty="0" err="1" smtClean="0">
                <a:solidFill>
                  <a:schemeClr val="accent5">
                    <a:lumMod val="75000"/>
                  </a:schemeClr>
                </a:solidFill>
                <a:cs typeface="Calibri" pitchFamily="34" charset="0"/>
              </a:rPr>
              <a:t>Sonne</a:t>
            </a:r>
            <a:r>
              <a:rPr lang="en-GB" sz="2200" b="1" dirty="0" smtClean="0">
                <a:solidFill>
                  <a:schemeClr val="accent5">
                    <a:lumMod val="75000"/>
                  </a:schemeClr>
                </a:solidFill>
                <a:cs typeface="Calibri" pitchFamily="34" charset="0"/>
              </a:rPr>
              <a:t>, </a:t>
            </a:r>
            <a:r>
              <a:rPr lang="en-GB" sz="2200" b="1" dirty="0" err="1" smtClean="0">
                <a:solidFill>
                  <a:schemeClr val="accent5">
                    <a:lumMod val="75000"/>
                  </a:schemeClr>
                </a:solidFill>
                <a:cs typeface="Calibri" pitchFamily="34" charset="0"/>
              </a:rPr>
              <a:t>Urlaub</a:t>
            </a:r>
            <a:r>
              <a:rPr lang="en-GB" sz="2200" b="1" dirty="0" smtClean="0">
                <a:solidFill>
                  <a:schemeClr val="accent5">
                    <a:lumMod val="75000"/>
                  </a:schemeClr>
                </a:solidFill>
                <a:cs typeface="Calibri" pitchFamily="34" charset="0"/>
              </a:rPr>
              <a:t> … und </a:t>
            </a:r>
            <a:r>
              <a:rPr lang="en-GB" sz="2200" b="1" dirty="0" err="1" smtClean="0">
                <a:solidFill>
                  <a:schemeClr val="accent5">
                    <a:lumMod val="75000"/>
                  </a:schemeClr>
                </a:solidFill>
                <a:cs typeface="Calibri" pitchFamily="34" charset="0"/>
              </a:rPr>
              <a:t>Krankheit</a:t>
            </a:r>
            <a:endParaRPr lang="en-GB" sz="2200" b="1" dirty="0" smtClean="0">
              <a:solidFill>
                <a:schemeClr val="accent5">
                  <a:lumMod val="75000"/>
                </a:schemeClr>
              </a:solidFill>
              <a:cs typeface="Calibri" pitchFamily="34" charset="0"/>
            </a:endParaRPr>
          </a:p>
          <a:p>
            <a:pPr marL="457200" indent="-457200" algn="ctr">
              <a:buNone/>
            </a:pPr>
            <a:r>
              <a:rPr lang="en-GB" sz="2200" b="1" dirty="0" err="1" smtClean="0">
                <a:solidFill>
                  <a:srgbClr val="FF6600"/>
                </a:solidFill>
                <a:cs typeface="Calibri" pitchFamily="34" charset="0"/>
              </a:rPr>
              <a:t>Achtung</a:t>
            </a:r>
            <a:r>
              <a:rPr lang="en-GB" sz="2200" b="1" dirty="0" smtClean="0">
                <a:solidFill>
                  <a:srgbClr val="FF6600"/>
                </a:solidFill>
                <a:cs typeface="Calibri" pitchFamily="34" charset="0"/>
              </a:rPr>
              <a:t> </a:t>
            </a:r>
            <a:r>
              <a:rPr lang="en-GB" sz="2200" b="1" dirty="0" err="1" smtClean="0">
                <a:solidFill>
                  <a:srgbClr val="FF6600"/>
                </a:solidFill>
                <a:cs typeface="Calibri" pitchFamily="34" charset="0"/>
              </a:rPr>
              <a:t>Autofahrer</a:t>
            </a:r>
            <a:r>
              <a:rPr lang="en-GB" sz="2200" b="1" dirty="0" smtClean="0">
                <a:solidFill>
                  <a:srgbClr val="FF6600"/>
                </a:solidFill>
                <a:cs typeface="Calibri" pitchFamily="34" charset="0"/>
              </a:rPr>
              <a:t> auf der Autobahn</a:t>
            </a:r>
            <a:r>
              <a:rPr lang="en-GB" sz="2200" b="1" dirty="0" smtClean="0">
                <a:cs typeface="Calibri" pitchFamily="34" charset="0"/>
              </a:rPr>
              <a:t>		</a:t>
            </a:r>
            <a:r>
              <a:rPr lang="en-GB" sz="2200" b="1" dirty="0" err="1" smtClean="0">
                <a:solidFill>
                  <a:schemeClr val="accent4">
                    <a:lumMod val="75000"/>
                  </a:schemeClr>
                </a:solidFill>
                <a:cs typeface="Calibri" pitchFamily="34" charset="0"/>
              </a:rPr>
              <a:t>Klick</a:t>
            </a:r>
            <a:r>
              <a:rPr lang="en-GB" sz="2200" b="1" dirty="0" smtClean="0">
                <a:solidFill>
                  <a:schemeClr val="accent4">
                    <a:lumMod val="75000"/>
                  </a:schemeClr>
                </a:solidFill>
                <a:cs typeface="Calibri" pitchFamily="34" charset="0"/>
              </a:rPr>
              <a:t> und </a:t>
            </a:r>
            <a:r>
              <a:rPr lang="en-GB" sz="2200" b="1" dirty="0" err="1" smtClean="0">
                <a:solidFill>
                  <a:schemeClr val="accent4">
                    <a:lumMod val="75000"/>
                  </a:schemeClr>
                </a:solidFill>
                <a:cs typeface="Calibri" pitchFamily="34" charset="0"/>
              </a:rPr>
              <a:t>weg</a:t>
            </a:r>
            <a:endParaRPr lang="en-GB" sz="2200" b="1" dirty="0" smtClean="0">
              <a:solidFill>
                <a:schemeClr val="accent4">
                  <a:lumMod val="75000"/>
                </a:schemeClr>
              </a:solidFill>
              <a:cs typeface="Calibri" pitchFamily="34" charset="0"/>
            </a:endParaRPr>
          </a:p>
          <a:p>
            <a:pPr marL="457200" indent="-457200" algn="ctr">
              <a:buNone/>
            </a:pPr>
            <a:endParaRPr lang="en-GB" sz="1600" dirty="0" smtClean="0">
              <a:cs typeface="Calibri" pitchFamily="34" charset="0"/>
            </a:endParaRPr>
          </a:p>
          <a:p>
            <a:pPr marL="457200" indent="-457200">
              <a:buNone/>
            </a:pPr>
            <a:endParaRPr lang="en-GB" sz="1600" dirty="0" smtClean="0">
              <a:cs typeface="Calibri" pitchFamily="34" charset="0"/>
            </a:endParaRPr>
          </a:p>
          <a:p>
            <a:pPr marL="457200" indent="-457200">
              <a:buNone/>
            </a:pPr>
            <a:endParaRPr lang="en-GB" sz="1600" dirty="0" smtClean="0">
              <a:cs typeface="Calibri" pitchFamily="34" charset="0"/>
            </a:endParaRPr>
          </a:p>
          <a:p>
            <a:pPr marL="457200" indent="-457200">
              <a:buNone/>
            </a:pPr>
            <a:r>
              <a:rPr lang="en-GB" sz="1600" dirty="0" smtClean="0">
                <a:latin typeface="+mj-lt"/>
              </a:rPr>
              <a:t>.</a:t>
            </a:r>
          </a:p>
          <a:p>
            <a:endParaRPr lang="en-GB" sz="1600" dirty="0"/>
          </a:p>
        </p:txBody>
      </p:sp>
      <p:graphicFrame>
        <p:nvGraphicFramePr>
          <p:cNvPr id="2" name="Table 1"/>
          <p:cNvGraphicFramePr>
            <a:graphicFrameLocks noGrp="1"/>
          </p:cNvGraphicFramePr>
          <p:nvPr>
            <p:extLst>
              <p:ext uri="{D42A27DB-BD31-4B8C-83A1-F6EECF244321}">
                <p14:modId xmlns:p14="http://schemas.microsoft.com/office/powerpoint/2010/main" val="2998576871"/>
              </p:ext>
            </p:extLst>
          </p:nvPr>
        </p:nvGraphicFramePr>
        <p:xfrm>
          <a:off x="29893" y="2718009"/>
          <a:ext cx="9144000" cy="4023360"/>
        </p:xfrm>
        <a:graphic>
          <a:graphicData uri="http://schemas.openxmlformats.org/drawingml/2006/table">
            <a:tbl>
              <a:tblPr firstRow="1" bandRow="1">
                <a:tableStyleId>{2D5ABB26-0587-4C30-8999-92F81FD0307C}</a:tableStyleId>
              </a:tblPr>
              <a:tblGrid>
                <a:gridCol w="9144000"/>
              </a:tblGrid>
              <a:tr h="370840">
                <a:tc>
                  <a:txBody>
                    <a:bodyPr/>
                    <a:lstStyle/>
                    <a:p>
                      <a:pPr algn="just"/>
                      <a:r>
                        <a:rPr lang="de-DE" noProof="0" dirty="0" smtClean="0"/>
                        <a:t>Die Schule ist aus, die Winterferien stehen vor der Tür und was haben wir gemacht? Wir sind ins Auto geklettert und mit Skiern</a:t>
                      </a:r>
                      <a:r>
                        <a:rPr lang="de-DE" baseline="0" noProof="0" dirty="0" smtClean="0"/>
                        <a:t> auf dem Dach in die Berge gefahren.  Das Problem?  Jede andere Familie hat anscheinend das gleiche Idee gehabt.  Auf der A8 waren wir nicht alleine.  Wir waren wie Schnecken.  Gas geben war unmöglich.  Es gab Baustellen, Stau, Unfälle, Stau und dann nur Stau und noch mal Stau.  Nächstes Jahr bleibe ich zu Hause und mache hier Langlauf im Naturpark.</a:t>
                      </a:r>
                    </a:p>
                    <a:p>
                      <a:pPr algn="r"/>
                      <a:r>
                        <a:rPr lang="de-DE" b="1" baseline="0" noProof="0" dirty="0" smtClean="0"/>
                        <a:t>Melina aus Stuttgart</a:t>
                      </a:r>
                      <a:endParaRPr lang="de-DE" b="1" noProof="0" dirty="0"/>
                    </a:p>
                  </a:txBody>
                  <a:tcPr>
                    <a:solidFill>
                      <a:schemeClr val="bg2">
                        <a:lumMod val="90000"/>
                      </a:schemeClr>
                    </a:solidFill>
                  </a:tcPr>
                </a:tc>
              </a:tr>
              <a:tr h="370840">
                <a:tc>
                  <a:txBody>
                    <a:bodyPr/>
                    <a:lstStyle/>
                    <a:p>
                      <a:pPr algn="just"/>
                      <a:r>
                        <a:rPr lang="de-DE" noProof="0" dirty="0" smtClean="0"/>
                        <a:t>In den Sommerferien bin ich mit meinem Vater und meiner</a:t>
                      </a:r>
                      <a:r>
                        <a:rPr lang="de-DE" baseline="0" noProof="0" dirty="0" smtClean="0"/>
                        <a:t> Schwester nach Kroatien gefahren.  Wie sind mit dem IC-Zug gefahren und in Ljubljana sind wir kurz ins Bahnhofscafé gegangen.  Ich habe meinen Rucksack neben den Tisch gestellt, aber ein Junge ist vorbeigekommen und hat ihn geklaut.  Wir haben den Jungen nicht erwischt, aber wir sind zur Polizei gegangen und haben den Diebstahl gemeldet.  Wir sind dann ohne Rucksack weitergefahren, aber ein Urlaub ohne Musik, Handy und Computerspiele hat gar keinen Spaß gemacht.</a:t>
                      </a:r>
                    </a:p>
                    <a:p>
                      <a:pPr algn="r"/>
                      <a:r>
                        <a:rPr lang="de-DE" b="1" baseline="0" noProof="0" dirty="0" err="1" smtClean="0"/>
                        <a:t>Yannis</a:t>
                      </a:r>
                      <a:r>
                        <a:rPr lang="de-DE" b="1" baseline="0" noProof="0" dirty="0" smtClean="0"/>
                        <a:t> aus Graz</a:t>
                      </a:r>
                      <a:endParaRPr lang="de-DE" b="1" noProof="0" dirty="0"/>
                    </a:p>
                  </a:txBody>
                  <a:tcPr>
                    <a:solidFill>
                      <a:schemeClr val="bg1">
                        <a:lumMod val="85000"/>
                      </a:schemeClr>
                    </a:solidFill>
                  </a:tcPr>
                </a:tc>
              </a:tr>
            </a:tbl>
          </a:graphicData>
        </a:graphic>
      </p:graphicFrame>
    </p:spTree>
    <p:extLst>
      <p:ext uri="{BB962C8B-B14F-4D97-AF65-F5344CB8AC3E}">
        <p14:creationId xmlns:p14="http://schemas.microsoft.com/office/powerpoint/2010/main" val="91927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GB" sz="2200" b="1" u="sng" dirty="0" smtClean="0">
                <a:solidFill>
                  <a:srgbClr val="008000"/>
                </a:solidFill>
                <a:cs typeface="Calibri" pitchFamily="34" charset="0"/>
              </a:rPr>
              <a:t>AUFGABE 17 CONT.: FERIENALPTRÄUME</a:t>
            </a:r>
            <a:endParaRPr lang="en-GB" sz="2200" b="1" dirty="0" smtClean="0">
              <a:solidFill>
                <a:srgbClr val="008000"/>
              </a:solidFill>
              <a:cs typeface="Calibri" pitchFamily="34" charset="0"/>
            </a:endParaRPr>
          </a:p>
          <a:p>
            <a:pPr algn="ctr">
              <a:buNone/>
            </a:pPr>
            <a:endParaRPr lang="en-GB" sz="2200" b="1" dirty="0" smtClean="0">
              <a:solidFill>
                <a:srgbClr val="008000"/>
              </a:solidFill>
              <a:cs typeface="Calibri" pitchFamily="34" charset="0"/>
            </a:endParaRPr>
          </a:p>
          <a:p>
            <a:pPr algn="ctr">
              <a:buNone/>
            </a:pPr>
            <a:r>
              <a:rPr lang="en-GB" sz="2200" b="1" dirty="0" smtClean="0">
                <a:solidFill>
                  <a:srgbClr val="008000"/>
                </a:solidFill>
                <a:cs typeface="Calibri" pitchFamily="34" charset="0"/>
              </a:rPr>
              <a:t>Lies das </a:t>
            </a:r>
            <a:r>
              <a:rPr lang="en-GB" sz="2200" b="1" dirty="0" err="1" smtClean="0">
                <a:solidFill>
                  <a:srgbClr val="008000"/>
                </a:solidFill>
                <a:cs typeface="Calibri" pitchFamily="34" charset="0"/>
              </a:rPr>
              <a:t>Internetforum</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Welche</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Schlagzeile</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passt</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zu</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welcher</a:t>
            </a:r>
            <a:r>
              <a:rPr lang="en-GB" sz="2200" b="1" dirty="0" smtClean="0">
                <a:solidFill>
                  <a:srgbClr val="008000"/>
                </a:solidFill>
                <a:cs typeface="Calibri" pitchFamily="34" charset="0"/>
              </a:rPr>
              <a:t> Person!</a:t>
            </a:r>
          </a:p>
          <a:p>
            <a:pPr marL="457200" indent="-457200" algn="ctr">
              <a:buNone/>
            </a:pPr>
            <a:endParaRPr lang="en-GB" sz="2200" dirty="0" smtClean="0">
              <a:cs typeface="Calibri" pitchFamily="34" charset="0"/>
            </a:endParaRPr>
          </a:p>
          <a:p>
            <a:pPr marL="457200" indent="-457200" algn="ctr">
              <a:buNone/>
            </a:pPr>
            <a:r>
              <a:rPr lang="en-GB" sz="2200" b="1" dirty="0" err="1" smtClean="0">
                <a:solidFill>
                  <a:srgbClr val="FF0000"/>
                </a:solidFill>
                <a:cs typeface="Calibri" pitchFamily="34" charset="0"/>
              </a:rPr>
              <a:t>Vorsicht</a:t>
            </a:r>
            <a:r>
              <a:rPr lang="en-GB" sz="2200" b="1" dirty="0" smtClean="0">
                <a:solidFill>
                  <a:srgbClr val="FF0000"/>
                </a:solidFill>
                <a:cs typeface="Calibri" pitchFamily="34" charset="0"/>
              </a:rPr>
              <a:t> </a:t>
            </a:r>
            <a:r>
              <a:rPr lang="en-GB" sz="2200" b="1" dirty="0" err="1" smtClean="0">
                <a:solidFill>
                  <a:srgbClr val="FF0000"/>
                </a:solidFill>
                <a:cs typeface="Calibri" pitchFamily="34" charset="0"/>
              </a:rPr>
              <a:t>Taschendiebe</a:t>
            </a:r>
            <a:r>
              <a:rPr lang="en-GB" sz="2200" b="1" dirty="0" smtClean="0">
                <a:solidFill>
                  <a:srgbClr val="FF0000"/>
                </a:solidFill>
                <a:cs typeface="Calibri" pitchFamily="34" charset="0"/>
              </a:rPr>
              <a:t>	</a:t>
            </a:r>
            <a:r>
              <a:rPr lang="en-GB" sz="2200" dirty="0" smtClean="0">
                <a:cs typeface="Calibri" pitchFamily="34" charset="0"/>
              </a:rPr>
              <a:t>	</a:t>
            </a:r>
            <a:r>
              <a:rPr lang="en-GB" sz="2200" b="1" dirty="0" err="1" smtClean="0">
                <a:solidFill>
                  <a:schemeClr val="accent5">
                    <a:lumMod val="75000"/>
                  </a:schemeClr>
                </a:solidFill>
                <a:cs typeface="Calibri" pitchFamily="34" charset="0"/>
              </a:rPr>
              <a:t>Sommer</a:t>
            </a:r>
            <a:r>
              <a:rPr lang="en-GB" sz="2200" b="1" dirty="0" smtClean="0">
                <a:solidFill>
                  <a:schemeClr val="accent5">
                    <a:lumMod val="75000"/>
                  </a:schemeClr>
                </a:solidFill>
                <a:cs typeface="Calibri" pitchFamily="34" charset="0"/>
              </a:rPr>
              <a:t>, </a:t>
            </a:r>
            <a:r>
              <a:rPr lang="en-GB" sz="2200" b="1" dirty="0" err="1" smtClean="0">
                <a:solidFill>
                  <a:schemeClr val="accent5">
                    <a:lumMod val="75000"/>
                  </a:schemeClr>
                </a:solidFill>
                <a:cs typeface="Calibri" pitchFamily="34" charset="0"/>
              </a:rPr>
              <a:t>Sonne</a:t>
            </a:r>
            <a:r>
              <a:rPr lang="en-GB" sz="2200" b="1" dirty="0" smtClean="0">
                <a:solidFill>
                  <a:schemeClr val="accent5">
                    <a:lumMod val="75000"/>
                  </a:schemeClr>
                </a:solidFill>
                <a:cs typeface="Calibri" pitchFamily="34" charset="0"/>
              </a:rPr>
              <a:t>, </a:t>
            </a:r>
            <a:r>
              <a:rPr lang="en-GB" sz="2200" b="1" dirty="0" err="1" smtClean="0">
                <a:solidFill>
                  <a:schemeClr val="accent5">
                    <a:lumMod val="75000"/>
                  </a:schemeClr>
                </a:solidFill>
                <a:cs typeface="Calibri" pitchFamily="34" charset="0"/>
              </a:rPr>
              <a:t>Urlaub</a:t>
            </a:r>
            <a:r>
              <a:rPr lang="en-GB" sz="2200" b="1" dirty="0" smtClean="0">
                <a:solidFill>
                  <a:schemeClr val="accent5">
                    <a:lumMod val="75000"/>
                  </a:schemeClr>
                </a:solidFill>
                <a:cs typeface="Calibri" pitchFamily="34" charset="0"/>
              </a:rPr>
              <a:t> … und </a:t>
            </a:r>
            <a:r>
              <a:rPr lang="en-GB" sz="2200" b="1" dirty="0" err="1" smtClean="0">
                <a:solidFill>
                  <a:schemeClr val="accent5">
                    <a:lumMod val="75000"/>
                  </a:schemeClr>
                </a:solidFill>
                <a:cs typeface="Calibri" pitchFamily="34" charset="0"/>
              </a:rPr>
              <a:t>Krankheit</a:t>
            </a:r>
            <a:endParaRPr lang="en-GB" sz="2200" b="1" dirty="0" smtClean="0">
              <a:solidFill>
                <a:schemeClr val="accent5">
                  <a:lumMod val="75000"/>
                </a:schemeClr>
              </a:solidFill>
              <a:cs typeface="Calibri" pitchFamily="34" charset="0"/>
            </a:endParaRPr>
          </a:p>
          <a:p>
            <a:pPr marL="457200" indent="-457200" algn="ctr">
              <a:buNone/>
            </a:pPr>
            <a:r>
              <a:rPr lang="en-GB" sz="2200" b="1" dirty="0" err="1" smtClean="0">
                <a:solidFill>
                  <a:srgbClr val="FF6600"/>
                </a:solidFill>
                <a:cs typeface="Calibri" pitchFamily="34" charset="0"/>
              </a:rPr>
              <a:t>Achtung</a:t>
            </a:r>
            <a:r>
              <a:rPr lang="en-GB" sz="2200" b="1" dirty="0" smtClean="0">
                <a:solidFill>
                  <a:srgbClr val="FF6600"/>
                </a:solidFill>
                <a:cs typeface="Calibri" pitchFamily="34" charset="0"/>
              </a:rPr>
              <a:t> </a:t>
            </a:r>
            <a:r>
              <a:rPr lang="en-GB" sz="2200" b="1" dirty="0" err="1" smtClean="0">
                <a:solidFill>
                  <a:srgbClr val="FF6600"/>
                </a:solidFill>
                <a:cs typeface="Calibri" pitchFamily="34" charset="0"/>
              </a:rPr>
              <a:t>Autofahrer</a:t>
            </a:r>
            <a:r>
              <a:rPr lang="en-GB" sz="2200" b="1" dirty="0" smtClean="0">
                <a:solidFill>
                  <a:srgbClr val="FF6600"/>
                </a:solidFill>
                <a:cs typeface="Calibri" pitchFamily="34" charset="0"/>
              </a:rPr>
              <a:t> auf der Autobahn</a:t>
            </a:r>
            <a:r>
              <a:rPr lang="en-GB" sz="2200" b="1" dirty="0" smtClean="0">
                <a:cs typeface="Calibri" pitchFamily="34" charset="0"/>
              </a:rPr>
              <a:t>		</a:t>
            </a:r>
            <a:r>
              <a:rPr lang="en-GB" sz="2200" b="1" dirty="0" err="1" smtClean="0">
                <a:solidFill>
                  <a:schemeClr val="accent4">
                    <a:lumMod val="75000"/>
                  </a:schemeClr>
                </a:solidFill>
                <a:cs typeface="Calibri" pitchFamily="34" charset="0"/>
              </a:rPr>
              <a:t>Klick</a:t>
            </a:r>
            <a:r>
              <a:rPr lang="en-GB" sz="2200" b="1" dirty="0" smtClean="0">
                <a:solidFill>
                  <a:schemeClr val="accent4">
                    <a:lumMod val="75000"/>
                  </a:schemeClr>
                </a:solidFill>
                <a:cs typeface="Calibri" pitchFamily="34" charset="0"/>
              </a:rPr>
              <a:t> und </a:t>
            </a:r>
            <a:r>
              <a:rPr lang="en-GB" sz="2200" b="1" dirty="0" err="1" smtClean="0">
                <a:solidFill>
                  <a:schemeClr val="accent4">
                    <a:lumMod val="75000"/>
                  </a:schemeClr>
                </a:solidFill>
                <a:cs typeface="Calibri" pitchFamily="34" charset="0"/>
              </a:rPr>
              <a:t>weg</a:t>
            </a:r>
            <a:endParaRPr lang="en-GB" sz="2200" b="1" dirty="0" smtClean="0">
              <a:solidFill>
                <a:schemeClr val="accent4">
                  <a:lumMod val="75000"/>
                </a:schemeClr>
              </a:solidFill>
              <a:cs typeface="Calibri" pitchFamily="34" charset="0"/>
            </a:endParaRPr>
          </a:p>
          <a:p>
            <a:pPr marL="457200" indent="-457200" algn="ctr">
              <a:buNone/>
            </a:pPr>
            <a:endParaRPr lang="en-GB" sz="1600" dirty="0" smtClean="0">
              <a:cs typeface="Calibri" pitchFamily="34" charset="0"/>
            </a:endParaRPr>
          </a:p>
          <a:p>
            <a:pPr marL="457200" indent="-457200">
              <a:buNone/>
            </a:pPr>
            <a:endParaRPr lang="en-GB" sz="1600" dirty="0" smtClean="0">
              <a:cs typeface="Calibri" pitchFamily="34" charset="0"/>
            </a:endParaRPr>
          </a:p>
          <a:p>
            <a:pPr marL="457200" indent="-457200">
              <a:buNone/>
            </a:pPr>
            <a:endParaRPr lang="en-GB" sz="1600" dirty="0" smtClean="0">
              <a:cs typeface="Calibri" pitchFamily="34" charset="0"/>
            </a:endParaRPr>
          </a:p>
          <a:p>
            <a:pPr marL="457200" indent="-457200">
              <a:buNone/>
            </a:pPr>
            <a:r>
              <a:rPr lang="en-GB" sz="1600" dirty="0" smtClean="0">
                <a:latin typeface="+mj-lt"/>
              </a:rPr>
              <a:t>.</a:t>
            </a:r>
          </a:p>
          <a:p>
            <a:endParaRPr lang="en-GB" sz="1600" dirty="0"/>
          </a:p>
        </p:txBody>
      </p:sp>
      <p:graphicFrame>
        <p:nvGraphicFramePr>
          <p:cNvPr id="2" name="Table 1"/>
          <p:cNvGraphicFramePr>
            <a:graphicFrameLocks noGrp="1"/>
          </p:cNvGraphicFramePr>
          <p:nvPr>
            <p:extLst>
              <p:ext uri="{D42A27DB-BD31-4B8C-83A1-F6EECF244321}">
                <p14:modId xmlns:p14="http://schemas.microsoft.com/office/powerpoint/2010/main" val="4155686270"/>
              </p:ext>
            </p:extLst>
          </p:nvPr>
        </p:nvGraphicFramePr>
        <p:xfrm>
          <a:off x="-36512" y="2718009"/>
          <a:ext cx="9144000" cy="4023360"/>
        </p:xfrm>
        <a:graphic>
          <a:graphicData uri="http://schemas.openxmlformats.org/drawingml/2006/table">
            <a:tbl>
              <a:tblPr firstRow="1" bandRow="1">
                <a:tableStyleId>{2D5ABB26-0587-4C30-8999-92F81FD0307C}</a:tableStyleId>
              </a:tblPr>
              <a:tblGrid>
                <a:gridCol w="9144000"/>
              </a:tblGrid>
              <a:tr h="370840">
                <a:tc>
                  <a:txBody>
                    <a:bodyPr/>
                    <a:lstStyle/>
                    <a:p>
                      <a:pPr algn="just"/>
                      <a:r>
                        <a:rPr lang="de-DE" noProof="0" dirty="0" smtClean="0"/>
                        <a:t>Vor zwei Jahren hatte ich einen tollen Urlaub in Spanien</a:t>
                      </a:r>
                      <a:r>
                        <a:rPr lang="de-DE" baseline="0" noProof="0" dirty="0" smtClean="0"/>
                        <a:t>.  Ich war zwei Wochen in einem Sportcamp.  Ich habe </a:t>
                      </a:r>
                      <a:r>
                        <a:rPr lang="de-DE" baseline="0" noProof="0" smtClean="0"/>
                        <a:t>viele nette </a:t>
                      </a:r>
                      <a:r>
                        <a:rPr lang="de-DE" baseline="0" noProof="0" dirty="0" smtClean="0"/>
                        <a:t>Leute aus ganz Europa kennengelernt und natürlich habe ich mich total in einem Mädchen verknallt.  Wir haben viel zusammen geredet und ich habe auch viele Fotos gemacht.  Nach der Rückkehr habe ich die Fotos auf dem Computer hochgeladen, aber es gab ein Problem und der blöde Computer hat alle Fotos auf einmal gelöscht.   Es war ein toller Urlaub, aber niemand hat mir die Geschichte mit dem Mädchen geglaubt.</a:t>
                      </a:r>
                    </a:p>
                    <a:p>
                      <a:pPr algn="r"/>
                      <a:r>
                        <a:rPr lang="de-DE" b="1" baseline="0" noProof="0" dirty="0" smtClean="0"/>
                        <a:t>Nils aus Frankfurt</a:t>
                      </a:r>
                      <a:endParaRPr lang="de-DE" b="1" noProof="0" dirty="0"/>
                    </a:p>
                  </a:txBody>
                  <a:tcPr>
                    <a:solidFill>
                      <a:schemeClr val="accent6">
                        <a:lumMod val="20000"/>
                        <a:lumOff val="80000"/>
                      </a:schemeClr>
                    </a:solidFill>
                  </a:tcPr>
                </a:tc>
              </a:tr>
              <a:tr h="370840">
                <a:tc>
                  <a:txBody>
                    <a:bodyPr/>
                    <a:lstStyle/>
                    <a:p>
                      <a:pPr algn="just"/>
                      <a:r>
                        <a:rPr lang="de-DE" noProof="0" dirty="0" smtClean="0"/>
                        <a:t>Letztes Jahr bin ich mit meiner Familie nach Thailand geflogen.  Der Flug hat elf Stunden gedauert!  Wir</a:t>
                      </a:r>
                      <a:r>
                        <a:rPr lang="de-DE" baseline="0" noProof="0" dirty="0" smtClean="0"/>
                        <a:t> haben fünf Tage im Hotel in Bangkok verbracht.  Am ersten Tag sind wir um halb 5 aufgestanden und zum schwimmenden Markt gegangen und habe auch eine Krokodilshow gesehen! Auf der Rückreise habe ich mich aber nicht so wohl gefühlt und bei der Ankunft am Hotel ging es mir sehr, sehr schlecht.  Ich habe den Rest des Urlaubs im Hotelzimmer verbracht und ich habe bloß ferngesehen, wie man es dauernd zu Hause macht!</a:t>
                      </a:r>
                    </a:p>
                    <a:p>
                      <a:pPr algn="r"/>
                      <a:r>
                        <a:rPr lang="de-DE" b="1" baseline="0" noProof="0" dirty="0" smtClean="0"/>
                        <a:t>Karoline aus Wuppertal</a:t>
                      </a:r>
                      <a:endParaRPr lang="de-DE" b="1" noProof="0"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142014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200" b="1" u="sng" dirty="0" smtClean="0">
                <a:solidFill>
                  <a:srgbClr val="008000"/>
                </a:solidFill>
                <a:cs typeface="Calibri" pitchFamily="34" charset="0"/>
              </a:rPr>
              <a:t>AUFGABE 18: FERIENALPTRÄUME</a:t>
            </a:r>
            <a:endParaRPr lang="en-GB" sz="2200" b="1" dirty="0" smtClean="0">
              <a:solidFill>
                <a:srgbClr val="008000"/>
              </a:solidFill>
              <a:cs typeface="Calibri" pitchFamily="34" charset="0"/>
            </a:endParaRPr>
          </a:p>
          <a:p>
            <a:pPr algn="ctr">
              <a:buNone/>
            </a:pPr>
            <a:endParaRPr lang="en-GB" sz="2200" b="1" dirty="0" smtClean="0">
              <a:solidFill>
                <a:srgbClr val="008000"/>
              </a:solidFill>
              <a:cs typeface="Calibri" pitchFamily="34" charset="0"/>
            </a:endParaRPr>
          </a:p>
          <a:p>
            <a:pPr algn="ctr">
              <a:buNone/>
            </a:pPr>
            <a:r>
              <a:rPr lang="en-GB" sz="2200" b="1" dirty="0" smtClean="0">
                <a:solidFill>
                  <a:srgbClr val="008000"/>
                </a:solidFill>
                <a:cs typeface="Calibri" pitchFamily="34" charset="0"/>
              </a:rPr>
              <a:t>Lies das </a:t>
            </a:r>
            <a:r>
              <a:rPr lang="en-GB" sz="2200" b="1" dirty="0" err="1" smtClean="0">
                <a:solidFill>
                  <a:srgbClr val="008000"/>
                </a:solidFill>
                <a:cs typeface="Calibri" pitchFamily="34" charset="0"/>
              </a:rPr>
              <a:t>Internetforum</a:t>
            </a:r>
            <a:r>
              <a:rPr lang="en-GB" sz="2200" b="1" dirty="0" smtClean="0">
                <a:solidFill>
                  <a:srgbClr val="008000"/>
                </a:solidFill>
                <a:cs typeface="Calibri" pitchFamily="34" charset="0"/>
              </a:rPr>
              <a:t> </a:t>
            </a:r>
            <a:r>
              <a:rPr lang="en-GB" sz="2200" b="1" dirty="0" err="1" smtClean="0">
                <a:solidFill>
                  <a:srgbClr val="008000"/>
                </a:solidFill>
                <a:cs typeface="Calibri" pitchFamily="34" charset="0"/>
              </a:rPr>
              <a:t>noch</a:t>
            </a:r>
            <a:r>
              <a:rPr lang="en-GB" sz="2200" b="1" dirty="0" smtClean="0">
                <a:solidFill>
                  <a:srgbClr val="008000"/>
                </a:solidFill>
                <a:cs typeface="Calibri" pitchFamily="34" charset="0"/>
              </a:rPr>
              <a:t> mal und </a:t>
            </a:r>
            <a:r>
              <a:rPr lang="en-GB" sz="2200" b="1" dirty="0" err="1" smtClean="0">
                <a:solidFill>
                  <a:srgbClr val="008000"/>
                </a:solidFill>
                <a:cs typeface="Calibri" pitchFamily="34" charset="0"/>
              </a:rPr>
              <a:t>beantworte</a:t>
            </a:r>
            <a:r>
              <a:rPr lang="en-GB" sz="2200" b="1" dirty="0" smtClean="0">
                <a:solidFill>
                  <a:srgbClr val="008000"/>
                </a:solidFill>
                <a:cs typeface="Calibri" pitchFamily="34" charset="0"/>
              </a:rPr>
              <a:t> die </a:t>
            </a:r>
            <a:r>
              <a:rPr lang="en-GB" sz="2200" b="1" dirty="0" err="1" smtClean="0">
                <a:solidFill>
                  <a:srgbClr val="008000"/>
                </a:solidFill>
                <a:cs typeface="Calibri" pitchFamily="34" charset="0"/>
              </a:rPr>
              <a:t>Fragen</a:t>
            </a:r>
            <a:r>
              <a:rPr lang="en-GB" sz="2200" b="1" dirty="0" smtClean="0">
                <a:solidFill>
                  <a:srgbClr val="008000"/>
                </a:solidFill>
                <a:cs typeface="Calibri" pitchFamily="34" charset="0"/>
              </a:rPr>
              <a:t>.</a:t>
            </a:r>
          </a:p>
          <a:p>
            <a:pPr algn="ctr">
              <a:buNone/>
            </a:pPr>
            <a:endParaRPr lang="en-GB" sz="2200" b="1" dirty="0">
              <a:solidFill>
                <a:srgbClr val="008000"/>
              </a:solidFill>
              <a:cs typeface="Calibri" pitchFamily="34" charset="0"/>
            </a:endParaRPr>
          </a:p>
          <a:p>
            <a:pPr>
              <a:buNone/>
            </a:pPr>
            <a:r>
              <a:rPr lang="en-GB" sz="2200" b="1" dirty="0" err="1" smtClean="0">
                <a:solidFill>
                  <a:srgbClr val="008000"/>
                </a:solidFill>
                <a:cs typeface="Calibri" pitchFamily="34" charset="0"/>
              </a:rPr>
              <a:t>Wer</a:t>
            </a:r>
            <a:r>
              <a:rPr lang="en-GB" sz="2200" b="1" dirty="0" smtClean="0">
                <a:solidFill>
                  <a:srgbClr val="008000"/>
                </a:solidFill>
                <a:cs typeface="Calibri" pitchFamily="34" charset="0"/>
              </a:rPr>
              <a:t>…</a:t>
            </a:r>
          </a:p>
          <a:p>
            <a:pPr marL="457200" indent="-457200">
              <a:buAutoNum type="arabicPeriod"/>
            </a:pPr>
            <a:r>
              <a:rPr lang="en-GB" sz="2000" dirty="0" smtClean="0">
                <a:cs typeface="Calibri" pitchFamily="34" charset="0"/>
              </a:rPr>
              <a:t>…hat </a:t>
            </a:r>
            <a:r>
              <a:rPr lang="en-GB" sz="2000" dirty="0" err="1" smtClean="0">
                <a:cs typeface="Calibri" pitchFamily="34" charset="0"/>
              </a:rPr>
              <a:t>im</a:t>
            </a:r>
            <a:r>
              <a:rPr lang="en-GB" sz="2000" dirty="0" smtClean="0">
                <a:cs typeface="Calibri" pitchFamily="34" charset="0"/>
              </a:rPr>
              <a:t> </a:t>
            </a:r>
            <a:r>
              <a:rPr lang="en-GB" sz="2000" dirty="0" err="1" smtClean="0">
                <a:cs typeface="Calibri" pitchFamily="34" charset="0"/>
              </a:rPr>
              <a:t>Urlaub</a:t>
            </a:r>
            <a:r>
              <a:rPr lang="en-GB" sz="2000" dirty="0" smtClean="0">
                <a:cs typeface="Calibri" pitchFamily="34" charset="0"/>
              </a:rPr>
              <a:t> </a:t>
            </a:r>
            <a:r>
              <a:rPr lang="en-GB" sz="2000" dirty="0" err="1" smtClean="0">
                <a:cs typeface="Calibri" pitchFamily="34" charset="0"/>
              </a:rPr>
              <a:t>geflirtet</a:t>
            </a:r>
            <a:r>
              <a:rPr lang="en-GB" sz="2000" dirty="0" smtClean="0">
                <a:cs typeface="Calibri" pitchFamily="34" charset="0"/>
              </a:rPr>
              <a:t>?</a:t>
            </a:r>
          </a:p>
          <a:p>
            <a:pPr marL="457200" indent="-457200">
              <a:buAutoNum type="arabicPeriod"/>
            </a:pPr>
            <a:r>
              <a:rPr lang="en-GB" sz="2000" dirty="0" smtClean="0">
                <a:cs typeface="Calibri" pitchFamily="34" charset="0"/>
              </a:rPr>
              <a:t>…</a:t>
            </a:r>
            <a:r>
              <a:rPr lang="en-GB" sz="2000" dirty="0" err="1" smtClean="0">
                <a:cs typeface="Calibri" pitchFamily="34" charset="0"/>
              </a:rPr>
              <a:t>hatte</a:t>
            </a:r>
            <a:r>
              <a:rPr lang="en-GB" sz="2000" dirty="0" smtClean="0">
                <a:cs typeface="Calibri" pitchFamily="34" charset="0"/>
              </a:rPr>
              <a:t> </a:t>
            </a:r>
            <a:r>
              <a:rPr lang="en-GB" sz="2000" dirty="0" err="1" smtClean="0">
                <a:cs typeface="Calibri" pitchFamily="34" charset="0"/>
              </a:rPr>
              <a:t>keine</a:t>
            </a:r>
            <a:r>
              <a:rPr lang="en-GB" sz="2000" dirty="0" smtClean="0">
                <a:cs typeface="Calibri" pitchFamily="34" charset="0"/>
              </a:rPr>
              <a:t> </a:t>
            </a:r>
            <a:r>
              <a:rPr lang="en-GB" sz="2000" dirty="0" err="1" smtClean="0">
                <a:cs typeface="Calibri" pitchFamily="34" charset="0"/>
              </a:rPr>
              <a:t>Musik</a:t>
            </a:r>
            <a:r>
              <a:rPr lang="en-GB" sz="2000" dirty="0" smtClean="0">
                <a:cs typeface="Calibri" pitchFamily="34" charset="0"/>
              </a:rPr>
              <a:t> </a:t>
            </a:r>
            <a:r>
              <a:rPr lang="en-GB" sz="2000" dirty="0" err="1" smtClean="0">
                <a:cs typeface="Calibri" pitchFamily="34" charset="0"/>
              </a:rPr>
              <a:t>im</a:t>
            </a:r>
            <a:r>
              <a:rPr lang="en-GB" sz="2000" dirty="0" smtClean="0">
                <a:cs typeface="Calibri" pitchFamily="34" charset="0"/>
              </a:rPr>
              <a:t> </a:t>
            </a:r>
            <a:r>
              <a:rPr lang="en-GB" sz="2000" dirty="0" err="1" smtClean="0">
                <a:cs typeface="Calibri" pitchFamily="34" charset="0"/>
              </a:rPr>
              <a:t>Urlaub</a:t>
            </a:r>
            <a:r>
              <a:rPr lang="en-GB" sz="2000" dirty="0" smtClean="0">
                <a:cs typeface="Calibri" pitchFamily="34" charset="0"/>
              </a:rPr>
              <a:t>?</a:t>
            </a:r>
          </a:p>
          <a:p>
            <a:pPr marL="457200" indent="-457200">
              <a:buAutoNum type="arabicPeriod"/>
            </a:pPr>
            <a:r>
              <a:rPr lang="en-GB" sz="2000" dirty="0" smtClean="0">
                <a:cs typeface="Calibri" pitchFamily="34" charset="0"/>
              </a:rPr>
              <a:t>…</a:t>
            </a:r>
            <a:r>
              <a:rPr lang="en-GB" sz="2000" dirty="0" err="1" smtClean="0">
                <a:cs typeface="Calibri" pitchFamily="34" charset="0"/>
              </a:rPr>
              <a:t>ist</a:t>
            </a:r>
            <a:r>
              <a:rPr lang="en-GB" sz="2000" dirty="0" smtClean="0">
                <a:cs typeface="Calibri" pitchFamily="34" charset="0"/>
              </a:rPr>
              <a:t> </a:t>
            </a:r>
            <a:r>
              <a:rPr lang="en-GB" sz="2000" dirty="0" err="1" smtClean="0">
                <a:cs typeface="Calibri" pitchFamily="34" charset="0"/>
              </a:rPr>
              <a:t>mit</a:t>
            </a:r>
            <a:r>
              <a:rPr lang="en-GB" sz="2000" dirty="0" smtClean="0">
                <a:cs typeface="Calibri" pitchFamily="34" charset="0"/>
              </a:rPr>
              <a:t> der </a:t>
            </a:r>
            <a:r>
              <a:rPr lang="en-GB" sz="2000" dirty="0" err="1" smtClean="0">
                <a:cs typeface="Calibri" pitchFamily="34" charset="0"/>
              </a:rPr>
              <a:t>Bahn</a:t>
            </a:r>
            <a:r>
              <a:rPr lang="en-GB" sz="2000" dirty="0" smtClean="0">
                <a:cs typeface="Calibri" pitchFamily="34" charset="0"/>
              </a:rPr>
              <a:t> </a:t>
            </a:r>
            <a:r>
              <a:rPr lang="en-GB" sz="2000" dirty="0" err="1" smtClean="0">
                <a:cs typeface="Calibri" pitchFamily="34" charset="0"/>
              </a:rPr>
              <a:t>gefahren</a:t>
            </a:r>
            <a:r>
              <a:rPr lang="en-GB" sz="2000" dirty="0" smtClean="0">
                <a:cs typeface="Calibri" pitchFamily="34" charset="0"/>
              </a:rPr>
              <a:t>?</a:t>
            </a:r>
          </a:p>
          <a:p>
            <a:pPr marL="457200" indent="-457200">
              <a:buAutoNum type="arabicPeriod"/>
            </a:pPr>
            <a:r>
              <a:rPr lang="en-GB" sz="2000" dirty="0" smtClean="0">
                <a:cs typeface="Calibri" pitchFamily="34" charset="0"/>
              </a:rPr>
              <a:t>…war </a:t>
            </a:r>
            <a:r>
              <a:rPr lang="en-GB" sz="2000" dirty="0" err="1" smtClean="0">
                <a:cs typeface="Calibri" pitchFamily="34" charset="0"/>
              </a:rPr>
              <a:t>mit</a:t>
            </a:r>
            <a:r>
              <a:rPr lang="en-GB" sz="2000" dirty="0" smtClean="0">
                <a:cs typeface="Calibri" pitchFamily="34" charset="0"/>
              </a:rPr>
              <a:t> </a:t>
            </a:r>
            <a:r>
              <a:rPr lang="en-GB" sz="2000" dirty="0" err="1" smtClean="0">
                <a:cs typeface="Calibri" pitchFamily="34" charset="0"/>
              </a:rPr>
              <a:t>anderen</a:t>
            </a:r>
            <a:r>
              <a:rPr lang="en-GB" sz="2000" dirty="0" smtClean="0">
                <a:cs typeface="Calibri" pitchFamily="34" charset="0"/>
              </a:rPr>
              <a:t> </a:t>
            </a:r>
            <a:r>
              <a:rPr lang="en-GB" sz="2000" dirty="0" err="1" smtClean="0">
                <a:cs typeface="Calibri" pitchFamily="34" charset="0"/>
              </a:rPr>
              <a:t>jungen</a:t>
            </a:r>
            <a:r>
              <a:rPr lang="en-GB" sz="2000" dirty="0" smtClean="0">
                <a:cs typeface="Calibri" pitchFamily="34" charset="0"/>
              </a:rPr>
              <a:t> </a:t>
            </a:r>
            <a:r>
              <a:rPr lang="en-GB" sz="2000" dirty="0" err="1" smtClean="0">
                <a:cs typeface="Calibri" pitchFamily="34" charset="0"/>
              </a:rPr>
              <a:t>Leute</a:t>
            </a:r>
            <a:r>
              <a:rPr lang="en-GB" sz="2000" dirty="0" smtClean="0">
                <a:cs typeface="Calibri" pitchFamily="34" charset="0"/>
              </a:rPr>
              <a:t> in </a:t>
            </a:r>
            <a:r>
              <a:rPr lang="en-GB" sz="2000" dirty="0" err="1" smtClean="0">
                <a:cs typeface="Calibri" pitchFamily="34" charset="0"/>
              </a:rPr>
              <a:t>Urlaub</a:t>
            </a:r>
            <a:r>
              <a:rPr lang="en-GB" sz="2000" dirty="0" smtClean="0">
                <a:cs typeface="Calibri" pitchFamily="34" charset="0"/>
              </a:rPr>
              <a:t>?</a:t>
            </a:r>
          </a:p>
          <a:p>
            <a:pPr marL="457200" indent="-457200">
              <a:buAutoNum type="arabicPeriod"/>
            </a:pPr>
            <a:r>
              <a:rPr lang="en-GB" sz="2000" dirty="0" smtClean="0">
                <a:cs typeface="Calibri" pitchFamily="34" charset="0"/>
              </a:rPr>
              <a:t>…war </a:t>
            </a:r>
            <a:r>
              <a:rPr lang="en-GB" sz="2000" dirty="0" err="1" smtClean="0">
                <a:cs typeface="Calibri" pitchFamily="34" charset="0"/>
              </a:rPr>
              <a:t>krank</a:t>
            </a:r>
            <a:r>
              <a:rPr lang="en-GB" sz="2000" dirty="0" smtClean="0">
                <a:cs typeface="Calibri" pitchFamily="34" charset="0"/>
              </a:rPr>
              <a:t>?</a:t>
            </a:r>
          </a:p>
          <a:p>
            <a:pPr marL="457200" indent="-457200">
              <a:buAutoNum type="arabicPeriod"/>
            </a:pPr>
            <a:r>
              <a:rPr lang="en-GB" sz="2000" dirty="0" smtClean="0">
                <a:cs typeface="Calibri" pitchFamily="34" charset="0"/>
              </a:rPr>
              <a:t>…</a:t>
            </a:r>
            <a:r>
              <a:rPr lang="en-GB" sz="2000" dirty="0" err="1" smtClean="0">
                <a:cs typeface="Calibri" pitchFamily="34" charset="0"/>
              </a:rPr>
              <a:t>ist</a:t>
            </a:r>
            <a:r>
              <a:rPr lang="en-GB" sz="2000" dirty="0" smtClean="0">
                <a:cs typeface="Calibri" pitchFamily="34" charset="0"/>
              </a:rPr>
              <a:t> </a:t>
            </a:r>
            <a:r>
              <a:rPr lang="en-GB" sz="2000" dirty="0" err="1" smtClean="0">
                <a:cs typeface="Calibri" pitchFamily="34" charset="0"/>
              </a:rPr>
              <a:t>einkaufen</a:t>
            </a:r>
            <a:r>
              <a:rPr lang="en-GB" sz="2000" dirty="0" smtClean="0">
                <a:cs typeface="Calibri" pitchFamily="34" charset="0"/>
              </a:rPr>
              <a:t> </a:t>
            </a:r>
            <a:r>
              <a:rPr lang="en-GB" sz="2000" dirty="0" err="1" smtClean="0">
                <a:cs typeface="Calibri" pitchFamily="34" charset="0"/>
              </a:rPr>
              <a:t>gegangen</a:t>
            </a:r>
            <a:r>
              <a:rPr lang="en-GB" sz="2000" dirty="0" smtClean="0">
                <a:cs typeface="Calibri" pitchFamily="34" charset="0"/>
              </a:rPr>
              <a:t>?</a:t>
            </a:r>
          </a:p>
          <a:p>
            <a:pPr marL="457200" indent="-457200">
              <a:buAutoNum type="arabicPeriod"/>
            </a:pPr>
            <a:r>
              <a:rPr lang="en-GB" sz="2000" dirty="0" smtClean="0">
                <a:cs typeface="Calibri" pitchFamily="34" charset="0"/>
              </a:rPr>
              <a:t>…</a:t>
            </a:r>
            <a:r>
              <a:rPr lang="en-GB" sz="2000" dirty="0" err="1" smtClean="0">
                <a:cs typeface="Calibri" pitchFamily="34" charset="0"/>
              </a:rPr>
              <a:t>berichtet</a:t>
            </a:r>
            <a:r>
              <a:rPr lang="en-GB" sz="2000" dirty="0" smtClean="0">
                <a:cs typeface="Calibri" pitchFamily="34" charset="0"/>
              </a:rPr>
              <a:t> </a:t>
            </a:r>
            <a:r>
              <a:rPr lang="en-GB" sz="2000" dirty="0" err="1" smtClean="0">
                <a:cs typeface="Calibri" pitchFamily="34" charset="0"/>
              </a:rPr>
              <a:t>nicht</a:t>
            </a:r>
            <a:r>
              <a:rPr lang="en-GB" sz="2000" dirty="0" smtClean="0">
                <a:cs typeface="Calibri" pitchFamily="34" charset="0"/>
              </a:rPr>
              <a:t> </a:t>
            </a:r>
            <a:r>
              <a:rPr lang="en-GB" sz="2000" dirty="0" err="1" smtClean="0">
                <a:cs typeface="Calibri" pitchFamily="34" charset="0"/>
              </a:rPr>
              <a:t>über</a:t>
            </a:r>
            <a:r>
              <a:rPr lang="en-GB" sz="2000" dirty="0" smtClean="0">
                <a:cs typeface="Calibri" pitchFamily="34" charset="0"/>
              </a:rPr>
              <a:t> die </a:t>
            </a:r>
            <a:r>
              <a:rPr lang="en-GB" sz="2000" dirty="0" err="1" smtClean="0">
                <a:cs typeface="Calibri" pitchFamily="34" charset="0"/>
              </a:rPr>
              <a:t>Sommerferien</a:t>
            </a:r>
            <a:r>
              <a:rPr lang="en-GB" sz="2000" dirty="0" smtClean="0">
                <a:cs typeface="Calibri" pitchFamily="34" charset="0"/>
              </a:rPr>
              <a:t>?</a:t>
            </a:r>
          </a:p>
          <a:p>
            <a:pPr marL="457200" indent="-457200">
              <a:buAutoNum type="arabicPeriod"/>
            </a:pPr>
            <a:r>
              <a:rPr lang="en-GB" sz="2000" dirty="0" smtClean="0">
                <a:cs typeface="Calibri" pitchFamily="34" charset="0"/>
              </a:rPr>
              <a:t>…</a:t>
            </a:r>
            <a:r>
              <a:rPr lang="en-GB" sz="2000" dirty="0" err="1" smtClean="0">
                <a:cs typeface="Calibri" pitchFamily="34" charset="0"/>
              </a:rPr>
              <a:t>ist</a:t>
            </a:r>
            <a:r>
              <a:rPr lang="en-GB" sz="2000" dirty="0" smtClean="0">
                <a:cs typeface="Calibri" pitchFamily="34" charset="0"/>
              </a:rPr>
              <a:t> in die </a:t>
            </a:r>
            <a:r>
              <a:rPr lang="en-GB" sz="2000" dirty="0" err="1" smtClean="0">
                <a:cs typeface="Calibri" pitchFamily="34" charset="0"/>
              </a:rPr>
              <a:t>Gebirge</a:t>
            </a:r>
            <a:r>
              <a:rPr lang="en-GB" sz="2000" dirty="0" smtClean="0">
                <a:cs typeface="Calibri" pitchFamily="34" charset="0"/>
              </a:rPr>
              <a:t> </a:t>
            </a:r>
            <a:r>
              <a:rPr lang="en-GB" sz="2000" dirty="0" err="1" smtClean="0">
                <a:cs typeface="Calibri" pitchFamily="34" charset="0"/>
              </a:rPr>
              <a:t>gefahren</a:t>
            </a:r>
            <a:r>
              <a:rPr lang="en-GB" sz="2000" dirty="0" smtClean="0">
                <a:cs typeface="Calibri" pitchFamily="34" charset="0"/>
              </a:rPr>
              <a:t>?</a:t>
            </a:r>
          </a:p>
          <a:p>
            <a:pPr marL="457200" indent="-457200">
              <a:buAutoNum type="arabicPeriod"/>
            </a:pPr>
            <a:r>
              <a:rPr lang="en-GB" sz="2000" dirty="0" smtClean="0">
                <a:cs typeface="Calibri" pitchFamily="34" charset="0"/>
              </a:rPr>
              <a:t>…hat </a:t>
            </a:r>
            <a:r>
              <a:rPr lang="en-GB" sz="2000" dirty="0" err="1" smtClean="0">
                <a:cs typeface="Calibri" pitchFamily="34" charset="0"/>
              </a:rPr>
              <a:t>ein</a:t>
            </a:r>
            <a:r>
              <a:rPr lang="en-GB" sz="2000" dirty="0" smtClean="0">
                <a:cs typeface="Calibri" pitchFamily="34" charset="0"/>
              </a:rPr>
              <a:t> </a:t>
            </a:r>
            <a:r>
              <a:rPr lang="en-GB" sz="2000" dirty="0" err="1" smtClean="0">
                <a:cs typeface="Calibri" pitchFamily="34" charset="0"/>
              </a:rPr>
              <a:t>Computerspiel</a:t>
            </a:r>
            <a:r>
              <a:rPr lang="en-GB" sz="2000" dirty="0" smtClean="0">
                <a:cs typeface="Calibri" pitchFamily="34" charset="0"/>
              </a:rPr>
              <a:t> </a:t>
            </a:r>
            <a:r>
              <a:rPr lang="en-GB" sz="2000" dirty="0" err="1" smtClean="0">
                <a:cs typeface="Calibri" pitchFamily="34" charset="0"/>
              </a:rPr>
              <a:t>gehabt</a:t>
            </a:r>
            <a:r>
              <a:rPr lang="en-GB" sz="2000" dirty="0" smtClean="0">
                <a:cs typeface="Calibri" pitchFamily="34" charset="0"/>
              </a:rPr>
              <a:t>?</a:t>
            </a:r>
          </a:p>
          <a:p>
            <a:pPr marL="457200" indent="-457200">
              <a:buAutoNum type="arabicPeriod"/>
            </a:pPr>
            <a:r>
              <a:rPr lang="en-GB" sz="2000" dirty="0" smtClean="0">
                <a:cs typeface="Calibri" pitchFamily="34" charset="0"/>
              </a:rPr>
              <a:t>…</a:t>
            </a:r>
            <a:r>
              <a:rPr lang="en-GB" sz="2000" dirty="0" err="1" smtClean="0">
                <a:cs typeface="Calibri" pitchFamily="34" charset="0"/>
              </a:rPr>
              <a:t>hatte</a:t>
            </a:r>
            <a:r>
              <a:rPr lang="en-GB" sz="2000" dirty="0" smtClean="0">
                <a:cs typeface="Calibri" pitchFamily="34" charset="0"/>
              </a:rPr>
              <a:t> </a:t>
            </a:r>
            <a:r>
              <a:rPr lang="en-GB" sz="2000" dirty="0" err="1" smtClean="0">
                <a:cs typeface="Calibri" pitchFamily="34" charset="0"/>
              </a:rPr>
              <a:t>deiner</a:t>
            </a:r>
            <a:r>
              <a:rPr lang="en-GB" sz="2000" dirty="0" smtClean="0">
                <a:cs typeface="Calibri" pitchFamily="34" charset="0"/>
              </a:rPr>
              <a:t> </a:t>
            </a:r>
            <a:r>
              <a:rPr lang="en-GB" sz="2000" dirty="0" err="1" smtClean="0">
                <a:cs typeface="Calibri" pitchFamily="34" charset="0"/>
              </a:rPr>
              <a:t>Meinung</a:t>
            </a:r>
            <a:r>
              <a:rPr lang="en-GB" sz="2000" dirty="0" smtClean="0">
                <a:cs typeface="Calibri" pitchFamily="34" charset="0"/>
              </a:rPr>
              <a:t> </a:t>
            </a:r>
            <a:r>
              <a:rPr lang="en-GB" sz="2000" dirty="0" err="1" smtClean="0">
                <a:cs typeface="Calibri" pitchFamily="34" charset="0"/>
              </a:rPr>
              <a:t>nach</a:t>
            </a:r>
            <a:r>
              <a:rPr lang="en-GB" sz="2000" dirty="0" smtClean="0">
                <a:cs typeface="Calibri" pitchFamily="34" charset="0"/>
              </a:rPr>
              <a:t> die </a:t>
            </a:r>
            <a:r>
              <a:rPr lang="en-GB" sz="2000" dirty="0" err="1" smtClean="0">
                <a:cs typeface="Calibri" pitchFamily="34" charset="0"/>
              </a:rPr>
              <a:t>schlimmste</a:t>
            </a:r>
            <a:r>
              <a:rPr lang="en-GB" sz="2000" dirty="0" smtClean="0">
                <a:cs typeface="Calibri" pitchFamily="34" charset="0"/>
              </a:rPr>
              <a:t> </a:t>
            </a:r>
            <a:r>
              <a:rPr lang="en-GB" sz="2000" dirty="0" err="1" smtClean="0">
                <a:cs typeface="Calibri" pitchFamily="34" charset="0"/>
              </a:rPr>
              <a:t>Urlaubserfahrung</a:t>
            </a:r>
            <a:r>
              <a:rPr lang="en-GB" sz="2000" dirty="0" smtClean="0">
                <a:cs typeface="Calibri" pitchFamily="34" charset="0"/>
              </a:rPr>
              <a:t>?</a:t>
            </a:r>
          </a:p>
          <a:p>
            <a:pPr marL="457200" indent="-457200" algn="ctr">
              <a:buNone/>
            </a:pPr>
            <a:endParaRPr lang="en-GB" sz="2200" dirty="0" smtClean="0">
              <a:cs typeface="Calibri" pitchFamily="34" charset="0"/>
            </a:endParaRPr>
          </a:p>
          <a:p>
            <a:pPr marL="457200" indent="-457200" algn="ctr">
              <a:buNone/>
            </a:pPr>
            <a:endParaRPr lang="en-GB" sz="1600" dirty="0" smtClean="0">
              <a:cs typeface="Calibri" pitchFamily="34" charset="0"/>
            </a:endParaRPr>
          </a:p>
          <a:p>
            <a:pPr marL="457200" indent="-457200">
              <a:buNone/>
            </a:pPr>
            <a:endParaRPr lang="en-GB" sz="1600" dirty="0" smtClean="0">
              <a:cs typeface="Calibri" pitchFamily="34" charset="0"/>
            </a:endParaRPr>
          </a:p>
          <a:p>
            <a:pPr marL="457200" indent="-457200">
              <a:buNone/>
            </a:pPr>
            <a:endParaRPr lang="en-GB" sz="1600" dirty="0" smtClean="0">
              <a:cs typeface="Calibri" pitchFamily="34" charset="0"/>
            </a:endParaRPr>
          </a:p>
          <a:p>
            <a:pPr marL="457200" indent="-457200">
              <a:buNone/>
            </a:pPr>
            <a:r>
              <a:rPr lang="en-GB" sz="1600" dirty="0" smtClean="0">
                <a:latin typeface="+mj-lt"/>
              </a:rPr>
              <a:t>.</a:t>
            </a:r>
          </a:p>
          <a:p>
            <a:endParaRPr lang="en-GB" sz="1600" dirty="0"/>
          </a:p>
        </p:txBody>
      </p:sp>
      <p:pic>
        <p:nvPicPr>
          <p:cNvPr id="4" name="Picture 3"/>
          <p:cNvPicPr>
            <a:picLocks noChangeAspect="1"/>
          </p:cNvPicPr>
          <p:nvPr/>
        </p:nvPicPr>
        <p:blipFill>
          <a:blip r:embed="rId2" cstate="print"/>
          <a:stretch>
            <a:fillRect/>
          </a:stretch>
        </p:blipFill>
        <p:spPr>
          <a:xfrm>
            <a:off x="5508104" y="1700808"/>
            <a:ext cx="3082110" cy="2091432"/>
          </a:xfrm>
          <a:prstGeom prst="rect">
            <a:avLst/>
          </a:prstGeom>
        </p:spPr>
      </p:pic>
    </p:spTree>
    <p:extLst>
      <p:ext uri="{BB962C8B-B14F-4D97-AF65-F5344CB8AC3E}">
        <p14:creationId xmlns:p14="http://schemas.microsoft.com/office/powerpoint/2010/main" val="2514268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ctr">
              <a:buNone/>
            </a:pPr>
            <a:r>
              <a:rPr lang="en-GB" sz="2400" b="1" u="sng" dirty="0" smtClean="0">
                <a:solidFill>
                  <a:srgbClr val="008000"/>
                </a:solidFill>
                <a:latin typeface="Calibri" pitchFamily="34" charset="0"/>
                <a:cs typeface="Calibri" pitchFamily="34" charset="0"/>
              </a:rPr>
              <a:t>AUFGABE 19: MEINE FERIEN</a:t>
            </a:r>
            <a:endParaRPr lang="en-GB" sz="2400" dirty="0" smtClean="0">
              <a:solidFill>
                <a:srgbClr val="008000"/>
              </a:solidFill>
              <a:latin typeface="Calibri" pitchFamily="34" charset="0"/>
              <a:cs typeface="Calibri" pitchFamily="34" charset="0"/>
            </a:endParaRPr>
          </a:p>
          <a:p>
            <a:pPr algn="ctr">
              <a:buNone/>
            </a:pPr>
            <a:r>
              <a:rPr lang="en-GB" sz="2400" b="1" dirty="0" smtClean="0">
                <a:solidFill>
                  <a:srgbClr val="008000"/>
                </a:solidFill>
                <a:latin typeface="Calibri" pitchFamily="34" charset="0"/>
                <a:cs typeface="Calibri" pitchFamily="34" charset="0"/>
              </a:rPr>
              <a:t> </a:t>
            </a:r>
            <a:endParaRPr lang="en-GB" sz="2400" dirty="0" smtClean="0">
              <a:solidFill>
                <a:srgbClr val="008000"/>
              </a:solidFill>
              <a:latin typeface="Calibri" pitchFamily="34" charset="0"/>
              <a:cs typeface="Calibri" pitchFamily="34" charset="0"/>
            </a:endParaRPr>
          </a:p>
          <a:p>
            <a:pPr algn="ctr">
              <a:buNone/>
            </a:pPr>
            <a:r>
              <a:rPr lang="en-GB" sz="2400" b="1" dirty="0" err="1" smtClean="0">
                <a:solidFill>
                  <a:srgbClr val="008000"/>
                </a:solidFill>
                <a:latin typeface="Calibri" pitchFamily="34" charset="0"/>
                <a:cs typeface="Calibri" pitchFamily="34" charset="0"/>
              </a:rPr>
              <a:t>Verbinde</a:t>
            </a:r>
            <a:r>
              <a:rPr lang="en-GB" sz="2400" b="1" dirty="0" smtClean="0">
                <a:solidFill>
                  <a:srgbClr val="008000"/>
                </a:solidFill>
                <a:latin typeface="Calibri" pitchFamily="34" charset="0"/>
                <a:cs typeface="Calibri" pitchFamily="34" charset="0"/>
              </a:rPr>
              <a:t> die </a:t>
            </a:r>
            <a:r>
              <a:rPr lang="en-GB" sz="2400" b="1" dirty="0" err="1" smtClean="0">
                <a:solidFill>
                  <a:srgbClr val="008000"/>
                </a:solidFill>
                <a:latin typeface="Calibri" pitchFamily="34" charset="0"/>
                <a:cs typeface="Calibri" pitchFamily="34" charset="0"/>
              </a:rPr>
              <a:t>Fragen</a:t>
            </a:r>
            <a:r>
              <a:rPr lang="en-GB" sz="2400" b="1" dirty="0" smtClean="0">
                <a:solidFill>
                  <a:srgbClr val="008000"/>
                </a:solidFill>
                <a:latin typeface="Calibri" pitchFamily="34" charset="0"/>
                <a:cs typeface="Calibri" pitchFamily="34" charset="0"/>
              </a:rPr>
              <a:t> und </a:t>
            </a:r>
            <a:r>
              <a:rPr lang="en-GB" sz="2400" b="1" dirty="0" err="1" smtClean="0">
                <a:solidFill>
                  <a:srgbClr val="008000"/>
                </a:solidFill>
                <a:latin typeface="Calibri" pitchFamily="34" charset="0"/>
                <a:cs typeface="Calibri" pitchFamily="34" charset="0"/>
              </a:rPr>
              <a:t>Antworten</a:t>
            </a:r>
            <a:r>
              <a:rPr lang="en-GB" sz="2400" b="1" dirty="0" smtClean="0">
                <a:solidFill>
                  <a:srgbClr val="008000"/>
                </a:solidFill>
                <a:latin typeface="Calibri" pitchFamily="34" charset="0"/>
                <a:cs typeface="Calibri" pitchFamily="34" charset="0"/>
              </a:rPr>
              <a:t> und </a:t>
            </a:r>
            <a:r>
              <a:rPr lang="en-GB" sz="2400" b="1" dirty="0" err="1" smtClean="0">
                <a:solidFill>
                  <a:srgbClr val="008000"/>
                </a:solidFill>
                <a:latin typeface="Calibri" pitchFamily="34" charset="0"/>
                <a:cs typeface="Calibri" pitchFamily="34" charset="0"/>
              </a:rPr>
              <a:t>übersetze</a:t>
            </a:r>
            <a:r>
              <a:rPr lang="en-GB" sz="2400" b="1" dirty="0" smtClean="0">
                <a:solidFill>
                  <a:srgbClr val="008000"/>
                </a:solidFill>
                <a:latin typeface="Calibri" pitchFamily="34" charset="0"/>
                <a:cs typeface="Calibri" pitchFamily="34" charset="0"/>
              </a:rPr>
              <a:t> ins </a:t>
            </a:r>
            <a:r>
              <a:rPr lang="en-GB" sz="2400" b="1" dirty="0" err="1" smtClean="0">
                <a:solidFill>
                  <a:srgbClr val="008000"/>
                </a:solidFill>
                <a:latin typeface="Calibri" pitchFamily="34" charset="0"/>
                <a:cs typeface="Calibri" pitchFamily="34" charset="0"/>
              </a:rPr>
              <a:t>Englische</a:t>
            </a:r>
            <a:r>
              <a:rPr lang="en-GB" sz="2400" b="1" dirty="0" smtClean="0">
                <a:solidFill>
                  <a:srgbClr val="008000"/>
                </a:solidFill>
                <a:latin typeface="Calibri" pitchFamily="34" charset="0"/>
                <a:cs typeface="Calibri" pitchFamily="34" charset="0"/>
              </a:rPr>
              <a:t>..</a:t>
            </a:r>
          </a:p>
          <a:p>
            <a:pPr algn="ctr">
              <a:buNone/>
            </a:pPr>
            <a:endParaRPr lang="en-GB" sz="2400" dirty="0" smtClean="0">
              <a:latin typeface="Calibri" pitchFamily="34" charset="0"/>
              <a:cs typeface="Calibri" pitchFamily="34" charset="0"/>
            </a:endParaRPr>
          </a:p>
          <a:p>
            <a:pPr>
              <a:buAutoNum type="arabicPeriod"/>
            </a:pPr>
            <a:r>
              <a:rPr lang="en-GB" sz="2400" dirty="0" err="1" smtClean="0">
                <a:latin typeface="Calibri" pitchFamily="34" charset="0"/>
                <a:cs typeface="Calibri" pitchFamily="34" charset="0"/>
              </a:rPr>
              <a:t>Wohin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bist</a:t>
            </a:r>
            <a:r>
              <a:rPr lang="en-GB" sz="2400" dirty="0" smtClean="0">
                <a:latin typeface="Calibri" pitchFamily="34" charset="0"/>
                <a:cs typeface="Calibri" pitchFamily="34" charset="0"/>
              </a:rPr>
              <a:t> du auf </a:t>
            </a:r>
            <a:r>
              <a:rPr lang="en-GB" sz="2400" dirty="0" err="1" smtClean="0">
                <a:latin typeface="Calibri" pitchFamily="34" charset="0"/>
                <a:cs typeface="Calibri" pitchFamily="34" charset="0"/>
              </a:rPr>
              <a:t>Urlaub</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gefahren</a:t>
            </a:r>
            <a:r>
              <a:rPr lang="en-GB" sz="2400" dirty="0" smtClean="0">
                <a:latin typeface="Calibri" pitchFamily="34" charset="0"/>
                <a:cs typeface="Calibri" pitchFamily="34" charset="0"/>
              </a:rPr>
              <a:t>? </a:t>
            </a:r>
          </a:p>
          <a:p>
            <a:pPr>
              <a:buAutoNum type="arabicPeriod"/>
            </a:pPr>
            <a:r>
              <a:rPr lang="en-GB" sz="2400" dirty="0" err="1" smtClean="0">
                <a:latin typeface="Calibri" pitchFamily="34" charset="0"/>
                <a:cs typeface="Calibri" pitchFamily="34" charset="0"/>
              </a:rPr>
              <a:t>Mit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wem</a:t>
            </a:r>
            <a:r>
              <a:rPr lang="en-GB" sz="2400" dirty="0" smtClean="0">
                <a:latin typeface="Calibri" pitchFamily="34" charset="0"/>
                <a:cs typeface="Calibri" pitchFamily="34" charset="0"/>
              </a:rPr>
              <a:t>?</a:t>
            </a:r>
          </a:p>
          <a:p>
            <a:pPr>
              <a:buAutoNum type="arabicPeriod"/>
            </a:pPr>
            <a:r>
              <a:rPr lang="en-GB" sz="2400" dirty="0" smtClean="0">
                <a:latin typeface="Calibri" pitchFamily="34" charset="0"/>
                <a:cs typeface="Calibri" pitchFamily="34" charset="0"/>
              </a:rPr>
              <a:t>Was hast du auf </a:t>
            </a:r>
            <a:r>
              <a:rPr lang="en-GB" sz="2400" dirty="0" err="1" smtClean="0">
                <a:latin typeface="Calibri" pitchFamily="34" charset="0"/>
                <a:cs typeface="Calibri" pitchFamily="34" charset="0"/>
              </a:rPr>
              <a:t>Urlaub</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gemacht</a:t>
            </a:r>
            <a:r>
              <a:rPr lang="en-GB" sz="2400" dirty="0" smtClean="0">
                <a:latin typeface="Calibri" pitchFamily="34" charset="0"/>
                <a:cs typeface="Calibri" pitchFamily="34" charset="0"/>
              </a:rPr>
              <a:t>?</a:t>
            </a:r>
          </a:p>
          <a:p>
            <a:pPr>
              <a:buAutoNum type="arabicPeriod"/>
            </a:pPr>
            <a:r>
              <a:rPr lang="en-GB" sz="2400" dirty="0" err="1" smtClean="0">
                <a:latin typeface="Calibri" pitchFamily="34" charset="0"/>
                <a:cs typeface="Calibri" pitchFamily="34" charset="0"/>
              </a:rPr>
              <a:t>Wie</a:t>
            </a:r>
            <a:r>
              <a:rPr lang="en-GB" sz="2400" dirty="0" smtClean="0">
                <a:latin typeface="Calibri" pitchFamily="34" charset="0"/>
                <a:cs typeface="Calibri" pitchFamily="34" charset="0"/>
              </a:rPr>
              <a:t> war das Wetter?</a:t>
            </a:r>
          </a:p>
          <a:p>
            <a:pPr>
              <a:buAutoNum type="arabicPeriod"/>
            </a:pPr>
            <a:r>
              <a:rPr lang="en-GB" sz="2400" dirty="0" smtClean="0">
                <a:latin typeface="Calibri" pitchFamily="34" charset="0"/>
                <a:cs typeface="Calibri" pitchFamily="34" charset="0"/>
              </a:rPr>
              <a:t>Was hast du </a:t>
            </a:r>
            <a:r>
              <a:rPr lang="en-GB" sz="2400" dirty="0" err="1" smtClean="0">
                <a:latin typeface="Calibri" pitchFamily="34" charset="0"/>
                <a:cs typeface="Calibri" pitchFamily="34" charset="0"/>
              </a:rPr>
              <a:t>gegessen</a:t>
            </a:r>
            <a:r>
              <a:rPr lang="en-GB" sz="2400" dirty="0" smtClean="0">
                <a:latin typeface="Calibri" pitchFamily="34" charset="0"/>
                <a:cs typeface="Calibri" pitchFamily="34" charset="0"/>
              </a:rPr>
              <a:t>?</a:t>
            </a:r>
          </a:p>
          <a:p>
            <a:pPr>
              <a:buAutoNum type="arabicPeriod"/>
            </a:pPr>
            <a:r>
              <a:rPr lang="en-GB" sz="2400" dirty="0" smtClean="0">
                <a:latin typeface="Calibri" pitchFamily="34" charset="0"/>
                <a:cs typeface="Calibri" pitchFamily="34" charset="0"/>
              </a:rPr>
              <a:t>Was hast du </a:t>
            </a:r>
            <a:r>
              <a:rPr lang="en-GB" sz="2400" dirty="0" err="1" smtClean="0">
                <a:latin typeface="Calibri" pitchFamily="34" charset="0"/>
                <a:cs typeface="Calibri" pitchFamily="34" charset="0"/>
              </a:rPr>
              <a:t>getrunken</a:t>
            </a:r>
            <a:r>
              <a:rPr lang="en-GB" sz="2400" dirty="0" smtClean="0">
                <a:latin typeface="Calibri" pitchFamily="34" charset="0"/>
                <a:cs typeface="Calibri" pitchFamily="34" charset="0"/>
              </a:rPr>
              <a:t>?</a:t>
            </a:r>
          </a:p>
          <a:p>
            <a:pPr>
              <a:buAutoNum type="arabicPeriod"/>
            </a:pPr>
            <a:r>
              <a:rPr lang="en-GB" sz="2400" dirty="0" smtClean="0">
                <a:latin typeface="Calibri" pitchFamily="34" charset="0"/>
                <a:cs typeface="Calibri" pitchFamily="34" charset="0"/>
              </a:rPr>
              <a:t>Hast du </a:t>
            </a:r>
            <a:r>
              <a:rPr lang="en-GB" sz="2400" dirty="0" err="1" smtClean="0">
                <a:latin typeface="Calibri" pitchFamily="34" charset="0"/>
                <a:cs typeface="Calibri" pitchFamily="34" charset="0"/>
              </a:rPr>
              <a:t>Andenken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gekauft</a:t>
            </a:r>
            <a:r>
              <a:rPr lang="en-GB" sz="2400" dirty="0" smtClean="0">
                <a:latin typeface="Calibri" pitchFamily="34" charset="0"/>
                <a:cs typeface="Calibri" pitchFamily="34" charset="0"/>
              </a:rPr>
              <a:t>?</a:t>
            </a:r>
          </a:p>
          <a:p>
            <a:pPr>
              <a:buNone/>
            </a:pPr>
            <a:endParaRPr lang="en-GB" sz="2400" dirty="0" smtClean="0">
              <a:latin typeface="Calibri" pitchFamily="34" charset="0"/>
              <a:cs typeface="Calibri" pitchFamily="34" charset="0"/>
            </a:endParaRPr>
          </a:p>
          <a:p>
            <a:pPr>
              <a:buNone/>
            </a:pPr>
            <a:r>
              <a:rPr lang="en-GB" sz="2400" dirty="0" smtClean="0">
                <a:latin typeface="Calibri" pitchFamily="34" charset="0"/>
                <a:cs typeface="Calibri" pitchFamily="34" charset="0"/>
              </a:rPr>
              <a:t>A.  </a:t>
            </a: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Cola und Bier </a:t>
            </a:r>
            <a:r>
              <a:rPr lang="en-GB" sz="2400" dirty="0" err="1" smtClean="0">
                <a:latin typeface="Calibri" pitchFamily="34" charset="0"/>
                <a:cs typeface="Calibri" pitchFamily="34" charset="0"/>
              </a:rPr>
              <a:t>getrunken</a:t>
            </a:r>
            <a:r>
              <a:rPr lang="en-GB" sz="2400" dirty="0" smtClean="0">
                <a:latin typeface="Calibri" pitchFamily="34" charset="0"/>
                <a:cs typeface="Calibri" pitchFamily="34" charset="0"/>
              </a:rPr>
              <a:t>.</a:t>
            </a:r>
          </a:p>
          <a:p>
            <a:pPr>
              <a:buNone/>
            </a:pPr>
            <a:r>
              <a:rPr lang="en-GB" sz="2400" dirty="0" smtClean="0">
                <a:latin typeface="Calibri" pitchFamily="34" charset="0"/>
                <a:cs typeface="Calibri" pitchFamily="34" charset="0"/>
              </a:rPr>
              <a:t>B.	</a:t>
            </a:r>
            <a:r>
              <a:rPr lang="en-GB" sz="2400" dirty="0" err="1" smtClean="0">
                <a:latin typeface="Calibri" pitchFamily="34" charset="0"/>
                <a:cs typeface="Calibri" pitchFamily="34" charset="0"/>
              </a:rPr>
              <a:t>Mit</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meiner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Familie</a:t>
            </a:r>
            <a:r>
              <a:rPr lang="en-GB" sz="2400" dirty="0" smtClean="0">
                <a:latin typeface="Calibri" pitchFamily="34" charset="0"/>
                <a:cs typeface="Calibri" pitchFamily="34" charset="0"/>
              </a:rPr>
              <a:t> </a:t>
            </a:r>
          </a:p>
          <a:p>
            <a:pPr>
              <a:buNone/>
            </a:pPr>
            <a:r>
              <a:rPr lang="en-GB" sz="2400" dirty="0" smtClean="0">
                <a:latin typeface="Calibri" pitchFamily="34" charset="0"/>
                <a:cs typeface="Calibri" pitchFamily="34" charset="0"/>
              </a:rPr>
              <a:t>C.	</a:t>
            </a: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ein</a:t>
            </a:r>
            <a:r>
              <a:rPr lang="en-GB" sz="2400" dirty="0" smtClean="0">
                <a:latin typeface="Calibri" pitchFamily="34" charset="0"/>
                <a:cs typeface="Calibri" pitchFamily="34" charset="0"/>
              </a:rPr>
              <a:t> T-shirt und </a:t>
            </a:r>
            <a:r>
              <a:rPr lang="en-GB" sz="2400" dirty="0" err="1" smtClean="0">
                <a:latin typeface="Calibri" pitchFamily="34" charset="0"/>
                <a:cs typeface="Calibri" pitchFamily="34" charset="0"/>
              </a:rPr>
              <a:t>eine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Halskette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gekauft</a:t>
            </a:r>
            <a:r>
              <a:rPr lang="en-GB" sz="2400" dirty="0" smtClean="0">
                <a:latin typeface="Calibri" pitchFamily="34" charset="0"/>
                <a:cs typeface="Calibri" pitchFamily="34" charset="0"/>
              </a:rPr>
              <a:t>.</a:t>
            </a:r>
          </a:p>
          <a:p>
            <a:pPr>
              <a:buNone/>
            </a:pPr>
            <a:r>
              <a:rPr lang="en-GB" sz="2400" dirty="0" smtClean="0">
                <a:latin typeface="Calibri" pitchFamily="34" charset="0"/>
                <a:cs typeface="Calibri" pitchFamily="34" charset="0"/>
              </a:rPr>
              <a:t>D.  </a:t>
            </a: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bin </a:t>
            </a:r>
            <a:r>
              <a:rPr lang="en-GB" sz="2400" dirty="0" err="1" smtClean="0">
                <a:latin typeface="Calibri" pitchFamily="34" charset="0"/>
                <a:cs typeface="Calibri" pitchFamily="34" charset="0"/>
              </a:rPr>
              <a:t>nach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Nizza</a:t>
            </a:r>
            <a:r>
              <a:rPr lang="en-GB" sz="2400" dirty="0" smtClean="0">
                <a:latin typeface="Calibri" pitchFamily="34" charset="0"/>
                <a:cs typeface="Calibri" pitchFamily="34" charset="0"/>
              </a:rPr>
              <a:t> in </a:t>
            </a:r>
            <a:r>
              <a:rPr lang="en-GB" sz="2400" dirty="0" err="1" smtClean="0">
                <a:latin typeface="Calibri" pitchFamily="34" charset="0"/>
                <a:cs typeface="Calibri" pitchFamily="34" charset="0"/>
              </a:rPr>
              <a:t>Südfrankreich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gefahren</a:t>
            </a:r>
            <a:r>
              <a:rPr lang="en-GB" sz="2400" dirty="0" smtClean="0">
                <a:latin typeface="Calibri" pitchFamily="34" charset="0"/>
                <a:cs typeface="Calibri" pitchFamily="34" charset="0"/>
              </a:rPr>
              <a:t>.</a:t>
            </a:r>
          </a:p>
          <a:p>
            <a:pPr>
              <a:buNone/>
            </a:pPr>
            <a:r>
              <a:rPr lang="en-GB" sz="2400" dirty="0" smtClean="0">
                <a:latin typeface="Calibri" pitchFamily="34" charset="0"/>
                <a:cs typeface="Calibri" pitchFamily="34" charset="0"/>
              </a:rPr>
              <a:t>E.  </a:t>
            </a: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Meeresfrüchte</a:t>
            </a:r>
            <a:r>
              <a:rPr lang="en-GB" sz="2400" dirty="0" smtClean="0">
                <a:latin typeface="Calibri" pitchFamily="34" charset="0"/>
                <a:cs typeface="Calibri" pitchFamily="34" charset="0"/>
              </a:rPr>
              <a:t> und Pizza </a:t>
            </a:r>
            <a:r>
              <a:rPr lang="en-GB" sz="2400" dirty="0" err="1" smtClean="0">
                <a:latin typeface="Calibri" pitchFamily="34" charset="0"/>
                <a:cs typeface="Calibri" pitchFamily="34" charset="0"/>
              </a:rPr>
              <a:t>gegessen</a:t>
            </a:r>
            <a:r>
              <a:rPr lang="en-GB" sz="2400" dirty="0" smtClean="0">
                <a:latin typeface="Calibri" pitchFamily="34" charset="0"/>
                <a:cs typeface="Calibri" pitchFamily="34" charset="0"/>
              </a:rPr>
              <a:t>.</a:t>
            </a:r>
          </a:p>
          <a:p>
            <a:pPr>
              <a:buNone/>
            </a:pPr>
            <a:r>
              <a:rPr lang="en-GB" sz="2400" dirty="0" smtClean="0">
                <a:latin typeface="Calibri" pitchFamily="34" charset="0"/>
                <a:cs typeface="Calibri" pitchFamily="34" charset="0"/>
              </a:rPr>
              <a:t>F.  </a:t>
            </a:r>
            <a:r>
              <a:rPr lang="en-GB" sz="2400" dirty="0" err="1" smtClean="0">
                <a:latin typeface="Calibri" pitchFamily="34" charset="0"/>
                <a:cs typeface="Calibri" pitchFamily="34" charset="0"/>
              </a:rPr>
              <a:t>Ich</a:t>
            </a:r>
            <a:r>
              <a:rPr lang="en-GB" sz="2400" dirty="0" smtClean="0">
                <a:latin typeface="Calibri" pitchFamily="34" charset="0"/>
                <a:cs typeface="Calibri" pitchFamily="34" charset="0"/>
              </a:rPr>
              <a:t> bin </a:t>
            </a:r>
            <a:r>
              <a:rPr lang="en-GB" sz="2400" dirty="0" err="1" smtClean="0">
                <a:latin typeface="Calibri" pitchFamily="34" charset="0"/>
                <a:cs typeface="Calibri" pitchFamily="34" charset="0"/>
              </a:rPr>
              <a:t>windsurfen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gegangen</a:t>
            </a:r>
            <a:r>
              <a:rPr lang="en-GB" sz="2400" dirty="0" smtClean="0">
                <a:latin typeface="Calibri" pitchFamily="34" charset="0"/>
                <a:cs typeface="Calibri" pitchFamily="34" charset="0"/>
              </a:rPr>
              <a:t> und </a:t>
            </a:r>
            <a:r>
              <a:rPr lang="en-GB" sz="2400" dirty="0" err="1" smtClean="0">
                <a:latin typeface="Calibri" pitchFamily="34" charset="0"/>
                <a:cs typeface="Calibri" pitchFamily="34" charset="0"/>
              </a:rPr>
              <a:t>habe</a:t>
            </a:r>
            <a:r>
              <a:rPr lang="en-GB" sz="2400" dirty="0" smtClean="0">
                <a:latin typeface="Calibri" pitchFamily="34" charset="0"/>
                <a:cs typeface="Calibri" pitchFamily="34" charset="0"/>
              </a:rPr>
              <a:t> Volleyball auf </a:t>
            </a:r>
            <a:r>
              <a:rPr lang="en-GB" sz="2400" dirty="0" err="1" smtClean="0">
                <a:latin typeface="Calibri" pitchFamily="34" charset="0"/>
                <a:cs typeface="Calibri" pitchFamily="34" charset="0"/>
              </a:rPr>
              <a:t>dem</a:t>
            </a:r>
            <a:r>
              <a:rPr lang="en-GB" sz="2400" dirty="0" smtClean="0">
                <a:latin typeface="Calibri" pitchFamily="34" charset="0"/>
                <a:cs typeface="Calibri" pitchFamily="34" charset="0"/>
              </a:rPr>
              <a:t> Strand </a:t>
            </a:r>
            <a:r>
              <a:rPr lang="en-GB" sz="2400" dirty="0" err="1" smtClean="0">
                <a:latin typeface="Calibri" pitchFamily="34" charset="0"/>
                <a:cs typeface="Calibri" pitchFamily="34" charset="0"/>
              </a:rPr>
              <a:t>gespielt</a:t>
            </a:r>
            <a:r>
              <a:rPr lang="en-GB" sz="2400" dirty="0" smtClean="0">
                <a:latin typeface="Calibri" pitchFamily="34" charset="0"/>
                <a:cs typeface="Calibri" pitchFamily="34" charset="0"/>
              </a:rPr>
              <a:t>.</a:t>
            </a:r>
          </a:p>
          <a:p>
            <a:pPr>
              <a:buNone/>
            </a:pPr>
            <a:r>
              <a:rPr lang="en-GB" sz="2400" dirty="0" smtClean="0">
                <a:latin typeface="Calibri" pitchFamily="34" charset="0"/>
                <a:cs typeface="Calibri" pitchFamily="34" charset="0"/>
              </a:rPr>
              <a:t>G.  Das Wetter war </a:t>
            </a:r>
            <a:r>
              <a:rPr lang="en-GB" sz="2400" dirty="0" err="1" smtClean="0">
                <a:latin typeface="Calibri" pitchFamily="34" charset="0"/>
                <a:cs typeface="Calibri" pitchFamily="34" charset="0"/>
              </a:rPr>
              <a:t>herrlich</a:t>
            </a:r>
            <a:r>
              <a:rPr lang="en-GB" sz="2400" dirty="0" smtClean="0">
                <a:latin typeface="Calibri" pitchFamily="34" charset="0"/>
                <a:cs typeface="Calibri" pitchFamily="34" charset="0"/>
              </a:rPr>
              <a:t>!</a:t>
            </a:r>
          </a:p>
          <a:p>
            <a:pPr>
              <a:buAutoNum type="arabicPeriod"/>
            </a:pPr>
            <a:endParaRPr lang="en-GB" sz="2400" dirty="0" smtClean="0">
              <a:latin typeface="Calibri" pitchFamily="34" charset="0"/>
              <a:cs typeface="Calibri" pitchFamily="34" charset="0"/>
            </a:endParaRPr>
          </a:p>
          <a:p>
            <a:pPr>
              <a:buAutoNum type="arabicPeriod"/>
            </a:pPr>
            <a:endParaRPr lang="en-GB" sz="2400" dirty="0" smtClean="0">
              <a:latin typeface="Calibri" pitchFamily="34" charset="0"/>
              <a:cs typeface="Calibri" pitchFamily="34" charset="0"/>
            </a:endParaRPr>
          </a:p>
          <a:p>
            <a:pPr>
              <a:buAutoNum type="alphaUcPeriod"/>
            </a:pPr>
            <a:endParaRPr lang="en-GB" sz="2400"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pPr>
              <a:buNone/>
            </a:pPr>
            <a:endParaRPr lang="en-GB" sz="2400" b="1" u="sng" dirty="0" smtClean="0">
              <a:latin typeface="Comic Sans MS" pitchFamily="66" charset="0"/>
            </a:endParaRPr>
          </a:p>
          <a:p>
            <a:endParaRPr lang="en-GB" dirty="0"/>
          </a:p>
        </p:txBody>
      </p:sp>
      <p:pic>
        <p:nvPicPr>
          <p:cNvPr id="6" name="Picture 5" descr="2193841048_b44b1af76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5904" y="3643314"/>
            <a:ext cx="2594568" cy="1945926"/>
          </a:xfrm>
          <a:prstGeom prst="rect">
            <a:avLst/>
          </a:prstGeom>
        </p:spPr>
      </p:pic>
      <p:pic>
        <p:nvPicPr>
          <p:cNvPr id="7" name="Picture 6" descr="big_nice_france.jpg"/>
          <p:cNvPicPr>
            <a:picLocks noChangeAspect="1"/>
          </p:cNvPicPr>
          <p:nvPr/>
        </p:nvPicPr>
        <p:blipFill>
          <a:blip r:embed="rId3" cstate="print"/>
          <a:stretch>
            <a:fillRect/>
          </a:stretch>
        </p:blipFill>
        <p:spPr>
          <a:xfrm>
            <a:off x="6221758" y="1285860"/>
            <a:ext cx="2566974" cy="1925231"/>
          </a:xfrm>
          <a:prstGeom prst="rect">
            <a:avLst/>
          </a:prstGeom>
        </p:spPr>
      </p:pic>
    </p:spTree>
    <p:extLst>
      <p:ext uri="{BB962C8B-B14F-4D97-AF65-F5344CB8AC3E}">
        <p14:creationId xmlns:p14="http://schemas.microsoft.com/office/powerpoint/2010/main" val="387022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72"/>
            <a:ext cx="9144000" cy="601216"/>
          </a:xfrm>
        </p:spPr>
        <p:txBody>
          <a:bodyPr>
            <a:normAutofit fontScale="90000"/>
          </a:bodyPr>
          <a:lstStyle/>
          <a:p>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fr-FR" b="1" u="sng" dirty="0" smtClean="0">
                <a:solidFill>
                  <a:srgbClr val="008000"/>
                </a:solidFill>
                <a:latin typeface="Comic Sans MS" pitchFamily="66" charset="0"/>
              </a:rPr>
              <a:t/>
            </a:r>
            <a:br>
              <a:rPr lang="fr-FR" b="1" u="sng" dirty="0" smtClean="0">
                <a:solidFill>
                  <a:srgbClr val="008000"/>
                </a:solidFill>
                <a:latin typeface="Comic Sans MS" pitchFamily="66" charset="0"/>
              </a:rPr>
            </a:br>
            <a:r>
              <a:rPr lang="en-GB" b="1" u="sng" dirty="0" smtClean="0">
                <a:solidFill>
                  <a:srgbClr val="008000"/>
                </a:solidFill>
                <a:latin typeface="Calibri" pitchFamily="34" charset="0"/>
                <a:cs typeface="Calibri" pitchFamily="34" charset="0"/>
              </a:rPr>
              <a:t>THEMA 5: REISEN UND FERIEN</a:t>
            </a:r>
            <a:r>
              <a:rPr lang="en-GB" b="1" u="sng" dirty="0" smtClean="0">
                <a:solidFill>
                  <a:srgbClr val="008000"/>
                </a:solidFill>
                <a:latin typeface="Comic Sans MS" pitchFamily="66" charset="0"/>
              </a:rPr>
              <a:t/>
            </a:r>
            <a:br>
              <a:rPr lang="en-GB" b="1" u="sng" dirty="0" smtClean="0">
                <a:solidFill>
                  <a:srgbClr val="008000"/>
                </a:solidFill>
                <a:latin typeface="Comic Sans MS" pitchFamily="66" charset="0"/>
              </a:rPr>
            </a:br>
            <a:r>
              <a:rPr lang="en-GB" dirty="0" smtClean="0">
                <a:solidFill>
                  <a:srgbClr val="008000"/>
                </a:solidFill>
              </a:rPr>
              <a:t/>
            </a:r>
            <a:br>
              <a:rPr lang="en-GB" dirty="0" smtClean="0">
                <a:solidFill>
                  <a:srgbClr val="008000"/>
                </a:solidFill>
              </a:rPr>
            </a:br>
            <a:r>
              <a:rPr lang="en-GB" dirty="0">
                <a:solidFill>
                  <a:srgbClr val="008000"/>
                </a:solidFill>
              </a:rPr>
              <a:t/>
            </a:r>
            <a:br>
              <a:rPr lang="en-GB" dirty="0">
                <a:solidFill>
                  <a:srgbClr val="008000"/>
                </a:solidFill>
              </a:rPr>
            </a:br>
            <a:endParaRPr lang="en-GB" dirty="0">
              <a:solidFill>
                <a:srgbClr val="008000"/>
              </a:solidFill>
            </a:endParaRPr>
          </a:p>
        </p:txBody>
      </p:sp>
      <p:sp>
        <p:nvSpPr>
          <p:cNvPr id="3" name="Content Placeholder 2"/>
          <p:cNvSpPr>
            <a:spLocks noGrp="1"/>
          </p:cNvSpPr>
          <p:nvPr>
            <p:ph idx="1"/>
          </p:nvPr>
        </p:nvSpPr>
        <p:spPr>
          <a:xfrm>
            <a:off x="0" y="4214818"/>
            <a:ext cx="9144000" cy="2643182"/>
          </a:xfrm>
        </p:spPr>
        <p:txBody>
          <a:bodyPr>
            <a:normAutofit fontScale="92500" lnSpcReduction="10000"/>
          </a:bodyPr>
          <a:lstStyle/>
          <a:p>
            <a:pPr algn="ctr">
              <a:buNone/>
            </a:pPr>
            <a:endParaRPr lang="en-GB" sz="2400" b="1" dirty="0" smtClean="0">
              <a:latin typeface="Comic Sans MS" pitchFamily="66" charset="0"/>
            </a:endParaRPr>
          </a:p>
          <a:p>
            <a:pPr algn="ctr">
              <a:buNone/>
            </a:pPr>
            <a:r>
              <a:rPr lang="en-GB" sz="2400" b="1" u="sng" dirty="0" smtClean="0">
                <a:solidFill>
                  <a:srgbClr val="008000"/>
                </a:solidFill>
                <a:latin typeface="Calibri" pitchFamily="34" charset="0"/>
                <a:cs typeface="Calibri" pitchFamily="34" charset="0"/>
              </a:rPr>
              <a:t>EINHEITEN</a:t>
            </a:r>
          </a:p>
          <a:p>
            <a:pPr algn="ctr">
              <a:buNone/>
            </a:pPr>
            <a:endParaRPr lang="en-GB" sz="2400" dirty="0" smtClean="0">
              <a:latin typeface="Calibri" pitchFamily="34" charset="0"/>
              <a:cs typeface="Calibri" pitchFamily="34" charset="0"/>
            </a:endParaRPr>
          </a:p>
          <a:p>
            <a:pPr marL="457200" indent="-457200" algn="ctr">
              <a:buNone/>
            </a:pPr>
            <a:r>
              <a:rPr lang="en-GB" sz="2400" dirty="0" smtClean="0">
                <a:latin typeface="Calibri" pitchFamily="34" charset="0"/>
                <a:cs typeface="Calibri" pitchFamily="34" charset="0"/>
              </a:rPr>
              <a:t>1. </a:t>
            </a:r>
            <a:r>
              <a:rPr lang="en-GB" sz="2400" dirty="0" err="1" smtClean="0">
                <a:latin typeface="Calibri" pitchFamily="34" charset="0"/>
                <a:cs typeface="Calibri" pitchFamily="34" charset="0"/>
              </a:rPr>
              <a:t>ein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Urlaubsziel</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wählen</a:t>
            </a:r>
            <a:endParaRPr lang="en-GB" sz="2400" dirty="0" smtClean="0">
              <a:latin typeface="Calibri" pitchFamily="34" charset="0"/>
              <a:cs typeface="Calibri" pitchFamily="34" charset="0"/>
            </a:endParaRPr>
          </a:p>
          <a:p>
            <a:pPr marL="457200" indent="-457200" algn="ctr">
              <a:buNone/>
            </a:pPr>
            <a:r>
              <a:rPr lang="en-GB" sz="2400" dirty="0" smtClean="0">
                <a:latin typeface="Calibri" pitchFamily="34" charset="0"/>
                <a:cs typeface="Calibri" pitchFamily="34" charset="0"/>
              </a:rPr>
              <a:t>2. </a:t>
            </a:r>
            <a:r>
              <a:rPr lang="en-GB" sz="2400" dirty="0" err="1" smtClean="0">
                <a:latin typeface="Calibri" pitchFamily="34" charset="0"/>
                <a:cs typeface="Calibri" pitchFamily="34" charset="0"/>
              </a:rPr>
              <a:t>nach</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dem</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Weg</a:t>
            </a:r>
            <a:r>
              <a:rPr lang="en-GB" sz="2400" dirty="0" smtClean="0">
                <a:latin typeface="Calibri" pitchFamily="34" charset="0"/>
                <a:cs typeface="Calibri" pitchFamily="34" charset="0"/>
              </a:rPr>
              <a:t> in Deutschland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fragen</a:t>
            </a:r>
            <a:endParaRPr lang="en-GB" sz="2400" dirty="0" smtClean="0">
              <a:latin typeface="Calibri" pitchFamily="34" charset="0"/>
              <a:cs typeface="Calibri" pitchFamily="34" charset="0"/>
            </a:endParaRPr>
          </a:p>
          <a:p>
            <a:pPr marL="457200" indent="-457200" algn="ctr">
              <a:buNone/>
            </a:pPr>
            <a:r>
              <a:rPr lang="en-GB" sz="2400" dirty="0">
                <a:latin typeface="Calibri" pitchFamily="34" charset="0"/>
                <a:cs typeface="Calibri" pitchFamily="34" charset="0"/>
              </a:rPr>
              <a:t>3</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deinen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besten</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Urlaub</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beschreiben</a:t>
            </a:r>
            <a:endParaRPr lang="en-GB" sz="2400" dirty="0" smtClean="0">
              <a:latin typeface="Calibri" pitchFamily="34" charset="0"/>
              <a:cs typeface="Calibri" pitchFamily="34" charset="0"/>
            </a:endParaRPr>
          </a:p>
          <a:p>
            <a:pPr marL="457200" indent="-457200" algn="ctr">
              <a:buNone/>
            </a:pPr>
            <a:r>
              <a:rPr lang="en-GB" sz="2400" dirty="0">
                <a:latin typeface="Calibri" pitchFamily="34" charset="0"/>
                <a:cs typeface="Calibri" pitchFamily="34" charset="0"/>
              </a:rPr>
              <a:t>4</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andere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Länder</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zu</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entdecken</a:t>
            </a:r>
            <a:endParaRPr lang="en-GB" sz="2400" dirty="0" smtClean="0">
              <a:latin typeface="Calibri" pitchFamily="34" charset="0"/>
              <a:cs typeface="Calibri" pitchFamily="34" charset="0"/>
            </a:endParaRPr>
          </a:p>
          <a:p>
            <a:pPr>
              <a:buNone/>
            </a:pPr>
            <a:endParaRPr lang="en-GB" dirty="0">
              <a:latin typeface="Comic Sans MS" pitchFamily="66" charset="0"/>
            </a:endParaRPr>
          </a:p>
        </p:txBody>
      </p:sp>
      <p:pic>
        <p:nvPicPr>
          <p:cNvPr id="102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496" y="3500438"/>
            <a:ext cx="2476872" cy="1655548"/>
          </a:xfrm>
          <a:prstGeom prst="rect">
            <a:avLst/>
          </a:prstGeom>
          <a:noFill/>
          <a:ln w="9525">
            <a:noFill/>
            <a:miter lim="800000"/>
            <a:headEnd/>
            <a:tailEnd/>
          </a:ln>
          <a:effectLst/>
        </p:spPr>
      </p:pic>
      <p:pic>
        <p:nvPicPr>
          <p:cNvPr id="1028" name="Picture 4" descr="C:\Users\Currys\AppData\Local\Microsoft\Windows\Temporary Internet Files\Low\Content.IE5\T7DKQ2LP\MC900440392[1].PNG"/>
          <p:cNvPicPr>
            <a:picLocks noChangeAspect="1" noChangeArrowheads="1"/>
          </p:cNvPicPr>
          <p:nvPr/>
        </p:nvPicPr>
        <p:blipFill>
          <a:blip r:embed="rId3" cstate="print"/>
          <a:srcRect/>
          <a:stretch>
            <a:fillRect/>
          </a:stretch>
        </p:blipFill>
        <p:spPr bwMode="auto">
          <a:xfrm>
            <a:off x="6437312" y="3356992"/>
            <a:ext cx="2743200" cy="2743200"/>
          </a:xfrm>
          <a:prstGeom prst="rect">
            <a:avLst/>
          </a:prstGeom>
          <a:noFill/>
        </p:spPr>
      </p:pic>
      <p:pic>
        <p:nvPicPr>
          <p:cNvPr id="1030"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2160" y="1052736"/>
            <a:ext cx="2853305" cy="2282180"/>
          </a:xfrm>
          <a:prstGeom prst="rect">
            <a:avLst/>
          </a:prstGeom>
          <a:noFill/>
          <a:ln w="9525">
            <a:noFill/>
            <a:miter lim="800000"/>
            <a:headEnd/>
            <a:tailEnd/>
          </a:ln>
          <a:effectLst/>
        </p:spPr>
      </p:pic>
      <p:pic>
        <p:nvPicPr>
          <p:cNvPr id="9" name="Picture 8" descr="flags1.gif"/>
          <p:cNvPicPr>
            <a:picLocks noChangeAspect="1"/>
          </p:cNvPicPr>
          <p:nvPr/>
        </p:nvPicPr>
        <p:blipFill>
          <a:blip r:embed="rId5" cstate="print"/>
          <a:stretch>
            <a:fillRect/>
          </a:stretch>
        </p:blipFill>
        <p:spPr>
          <a:xfrm>
            <a:off x="179512" y="1052736"/>
            <a:ext cx="2436862" cy="2436862"/>
          </a:xfrm>
          <a:prstGeom prst="rect">
            <a:avLst/>
          </a:prstGeom>
        </p:spPr>
      </p:pic>
      <p:pic>
        <p:nvPicPr>
          <p:cNvPr id="1031"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03847" y="1124745"/>
            <a:ext cx="2352355" cy="3232950"/>
          </a:xfrm>
          <a:prstGeom prst="rect">
            <a:avLst/>
          </a:prstGeom>
          <a:noFill/>
          <a:ln w="9525">
            <a:noFill/>
            <a:miter lim="800000"/>
            <a:headEnd/>
            <a:tailEnd/>
          </a:ln>
          <a:effectLst/>
        </p:spPr>
      </p:pic>
    </p:spTree>
    <p:extLst>
      <p:ext uri="{BB962C8B-B14F-4D97-AF65-F5344CB8AC3E}">
        <p14:creationId xmlns:p14="http://schemas.microsoft.com/office/powerpoint/2010/main" val="266305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ctr">
              <a:buNone/>
            </a:pPr>
            <a:r>
              <a:rPr lang="en-GB" sz="2600" b="1" u="sng" dirty="0" smtClean="0">
                <a:solidFill>
                  <a:srgbClr val="008000"/>
                </a:solidFill>
                <a:latin typeface="Calibri" pitchFamily="34" charset="0"/>
                <a:cs typeface="Calibri" pitchFamily="34" charset="0"/>
              </a:rPr>
              <a:t>AUFGABE 20: DIE BESTEN FERIEN</a:t>
            </a:r>
            <a:endParaRPr lang="en-GB" sz="2600" dirty="0" smtClean="0">
              <a:solidFill>
                <a:srgbClr val="008000"/>
              </a:solidFill>
              <a:latin typeface="Calibri" pitchFamily="34" charset="0"/>
              <a:cs typeface="Calibri" pitchFamily="34" charset="0"/>
            </a:endParaRPr>
          </a:p>
          <a:p>
            <a:pPr algn="ctr">
              <a:buNone/>
            </a:pPr>
            <a:endParaRPr lang="en-GB" sz="2600" b="1" u="sng" dirty="0" smtClean="0">
              <a:solidFill>
                <a:srgbClr val="008000"/>
              </a:solidFill>
              <a:latin typeface="Calibri" pitchFamily="34" charset="0"/>
              <a:cs typeface="Calibri" pitchFamily="34" charset="0"/>
            </a:endParaRPr>
          </a:p>
          <a:p>
            <a:pPr algn="ctr">
              <a:buNone/>
            </a:pPr>
            <a:r>
              <a:rPr lang="en-GB" sz="2600" b="1" dirty="0" err="1" smtClean="0">
                <a:solidFill>
                  <a:srgbClr val="008000"/>
                </a:solidFill>
                <a:latin typeface="Calibri" pitchFamily="34" charset="0"/>
                <a:cs typeface="Calibri" pitchFamily="34" charset="0"/>
              </a:rPr>
              <a:t>Antworte</a:t>
            </a:r>
            <a:r>
              <a:rPr lang="en-GB" sz="2600" b="1" dirty="0" smtClean="0">
                <a:solidFill>
                  <a:srgbClr val="008000"/>
                </a:solidFill>
                <a:latin typeface="Calibri" pitchFamily="34" charset="0"/>
                <a:cs typeface="Calibri" pitchFamily="34" charset="0"/>
              </a:rPr>
              <a:t> die </a:t>
            </a:r>
            <a:r>
              <a:rPr lang="en-GB" sz="2600" b="1" dirty="0" err="1" smtClean="0">
                <a:solidFill>
                  <a:srgbClr val="008000"/>
                </a:solidFill>
                <a:latin typeface="Calibri" pitchFamily="34" charset="0"/>
                <a:cs typeface="Calibri" pitchFamily="34" charset="0"/>
              </a:rPr>
              <a:t>folgenden</a:t>
            </a:r>
            <a:r>
              <a:rPr lang="en-GB" sz="2600" b="1" dirty="0" smtClean="0">
                <a:solidFill>
                  <a:srgbClr val="008000"/>
                </a:solidFill>
                <a:latin typeface="Calibri" pitchFamily="34" charset="0"/>
                <a:cs typeface="Calibri" pitchFamily="34" charset="0"/>
              </a:rPr>
              <a:t> </a:t>
            </a:r>
            <a:r>
              <a:rPr lang="en-GB" sz="2600" b="1" dirty="0" err="1" smtClean="0">
                <a:solidFill>
                  <a:srgbClr val="008000"/>
                </a:solidFill>
                <a:latin typeface="Calibri" pitchFamily="34" charset="0"/>
                <a:cs typeface="Calibri" pitchFamily="34" charset="0"/>
              </a:rPr>
              <a:t>Fragen</a:t>
            </a:r>
            <a:r>
              <a:rPr lang="en-GB" sz="2600" b="1" dirty="0" smtClean="0">
                <a:solidFill>
                  <a:srgbClr val="008000"/>
                </a:solidFill>
                <a:latin typeface="Calibri" pitchFamily="34" charset="0"/>
                <a:cs typeface="Calibri" pitchFamily="34" charset="0"/>
              </a:rPr>
              <a:t>!</a:t>
            </a:r>
          </a:p>
          <a:p>
            <a:pPr algn="ctr">
              <a:buNone/>
            </a:pPr>
            <a:endParaRPr lang="en-GB" sz="2600" dirty="0" smtClean="0">
              <a:latin typeface="Calibri" pitchFamily="34" charset="0"/>
              <a:cs typeface="Calibri" pitchFamily="34" charset="0"/>
            </a:endParaRPr>
          </a:p>
          <a:p>
            <a:pPr algn="ctr">
              <a:buAutoNum type="arabicPeriod"/>
            </a:pPr>
            <a:r>
              <a:rPr lang="en-GB" sz="2200" dirty="0" err="1">
                <a:latin typeface="Calibri" pitchFamily="34" charset="0"/>
                <a:cs typeface="Calibri" pitchFamily="34" charset="0"/>
              </a:rPr>
              <a:t>Wohin</a:t>
            </a:r>
            <a:r>
              <a:rPr lang="en-GB" sz="2200" dirty="0">
                <a:latin typeface="Calibri" pitchFamily="34" charset="0"/>
                <a:cs typeface="Calibri" pitchFamily="34" charset="0"/>
              </a:rPr>
              <a:t> </a:t>
            </a:r>
            <a:r>
              <a:rPr lang="en-GB" sz="2200" dirty="0" err="1">
                <a:latin typeface="Calibri" pitchFamily="34" charset="0"/>
                <a:cs typeface="Calibri" pitchFamily="34" charset="0"/>
              </a:rPr>
              <a:t>bist</a:t>
            </a:r>
            <a:r>
              <a:rPr lang="en-GB" sz="2200" dirty="0">
                <a:latin typeface="Calibri" pitchFamily="34" charset="0"/>
                <a:cs typeface="Calibri" pitchFamily="34" charset="0"/>
              </a:rPr>
              <a:t> du auf </a:t>
            </a:r>
            <a:r>
              <a:rPr lang="en-GB" sz="2200" dirty="0" err="1">
                <a:latin typeface="Calibri" pitchFamily="34" charset="0"/>
                <a:cs typeface="Calibri" pitchFamily="34" charset="0"/>
              </a:rPr>
              <a:t>Urlaub</a:t>
            </a:r>
            <a:r>
              <a:rPr lang="en-GB" sz="2200" dirty="0">
                <a:latin typeface="Calibri" pitchFamily="34" charset="0"/>
                <a:cs typeface="Calibri" pitchFamily="34" charset="0"/>
              </a:rPr>
              <a:t> </a:t>
            </a:r>
            <a:r>
              <a:rPr lang="en-GB" sz="2200" dirty="0" err="1">
                <a:latin typeface="Calibri" pitchFamily="34" charset="0"/>
                <a:cs typeface="Calibri" pitchFamily="34" charset="0"/>
              </a:rPr>
              <a:t>gefahren</a:t>
            </a:r>
            <a:r>
              <a:rPr lang="en-GB" sz="2200" dirty="0" smtClean="0">
                <a:latin typeface="Calibri" pitchFamily="34" charset="0"/>
                <a:cs typeface="Calibri" pitchFamily="34" charset="0"/>
              </a:rPr>
              <a:t>?</a:t>
            </a:r>
          </a:p>
          <a:p>
            <a:pPr algn="ctr">
              <a:buAutoNum type="arabicPeriod"/>
            </a:pPr>
            <a:r>
              <a:rPr lang="en-GB" sz="2200" dirty="0" err="1" smtClean="0">
                <a:latin typeface="Calibri" pitchFamily="34" charset="0"/>
                <a:cs typeface="Calibri" pitchFamily="34" charset="0"/>
              </a:rPr>
              <a:t>Wie</a:t>
            </a:r>
            <a:r>
              <a:rPr lang="en-GB" sz="2200" dirty="0" smtClean="0">
                <a:latin typeface="Calibri" pitchFamily="34" charset="0"/>
                <a:cs typeface="Calibri" pitchFamily="34" charset="0"/>
              </a:rPr>
              <a:t> </a:t>
            </a:r>
            <a:r>
              <a:rPr lang="en-GB" sz="2200" dirty="0" err="1" smtClean="0">
                <a:latin typeface="Calibri" pitchFamily="34" charset="0"/>
                <a:cs typeface="Calibri" pitchFamily="34" charset="0"/>
              </a:rPr>
              <a:t>bist</a:t>
            </a:r>
            <a:r>
              <a:rPr lang="en-GB" sz="2200" dirty="0" smtClean="0">
                <a:latin typeface="Calibri" pitchFamily="34" charset="0"/>
                <a:cs typeface="Calibri" pitchFamily="34" charset="0"/>
              </a:rPr>
              <a:t> du </a:t>
            </a:r>
            <a:r>
              <a:rPr lang="en-GB" sz="2200" dirty="0" err="1" smtClean="0">
                <a:latin typeface="Calibri" pitchFamily="34" charset="0"/>
                <a:cs typeface="Calibri" pitchFamily="34" charset="0"/>
              </a:rPr>
              <a:t>gefahren</a:t>
            </a:r>
            <a:r>
              <a:rPr lang="en-GB" sz="2200" dirty="0" smtClean="0">
                <a:latin typeface="Calibri" pitchFamily="34" charset="0"/>
                <a:cs typeface="Calibri" pitchFamily="34" charset="0"/>
              </a:rPr>
              <a:t>. </a:t>
            </a:r>
            <a:endParaRPr lang="en-GB" sz="2200" dirty="0">
              <a:latin typeface="Calibri" pitchFamily="34" charset="0"/>
              <a:cs typeface="Calibri" pitchFamily="34" charset="0"/>
            </a:endParaRPr>
          </a:p>
          <a:p>
            <a:pPr algn="ctr">
              <a:buAutoNum type="arabicPeriod"/>
            </a:pPr>
            <a:r>
              <a:rPr lang="en-GB" sz="2200" dirty="0" err="1">
                <a:latin typeface="Calibri" pitchFamily="34" charset="0"/>
                <a:cs typeface="Calibri" pitchFamily="34" charset="0"/>
              </a:rPr>
              <a:t>Mit</a:t>
            </a:r>
            <a:r>
              <a:rPr lang="en-GB" sz="2200" dirty="0">
                <a:latin typeface="Calibri" pitchFamily="34" charset="0"/>
                <a:cs typeface="Calibri" pitchFamily="34" charset="0"/>
              </a:rPr>
              <a:t> </a:t>
            </a:r>
            <a:r>
              <a:rPr lang="en-GB" sz="2200" dirty="0" err="1">
                <a:latin typeface="Calibri" pitchFamily="34" charset="0"/>
                <a:cs typeface="Calibri" pitchFamily="34" charset="0"/>
              </a:rPr>
              <a:t>wem</a:t>
            </a:r>
            <a:r>
              <a:rPr lang="en-GB" sz="2200" dirty="0">
                <a:latin typeface="Calibri" pitchFamily="34" charset="0"/>
                <a:cs typeface="Calibri" pitchFamily="34" charset="0"/>
              </a:rPr>
              <a:t>?</a:t>
            </a:r>
          </a:p>
          <a:p>
            <a:pPr algn="ctr">
              <a:buAutoNum type="arabicPeriod"/>
            </a:pPr>
            <a:r>
              <a:rPr lang="en-GB" sz="2200" dirty="0">
                <a:latin typeface="Calibri" pitchFamily="34" charset="0"/>
                <a:cs typeface="Calibri" pitchFamily="34" charset="0"/>
              </a:rPr>
              <a:t>Was hast du auf </a:t>
            </a:r>
            <a:r>
              <a:rPr lang="en-GB" sz="2200" dirty="0" err="1">
                <a:latin typeface="Calibri" pitchFamily="34" charset="0"/>
                <a:cs typeface="Calibri" pitchFamily="34" charset="0"/>
              </a:rPr>
              <a:t>Urlaub</a:t>
            </a:r>
            <a:r>
              <a:rPr lang="en-GB" sz="2200" dirty="0">
                <a:latin typeface="Calibri" pitchFamily="34" charset="0"/>
                <a:cs typeface="Calibri" pitchFamily="34" charset="0"/>
              </a:rPr>
              <a:t> </a:t>
            </a:r>
            <a:r>
              <a:rPr lang="en-GB" sz="2200" dirty="0" err="1">
                <a:latin typeface="Calibri" pitchFamily="34" charset="0"/>
                <a:cs typeface="Calibri" pitchFamily="34" charset="0"/>
              </a:rPr>
              <a:t>gemacht</a:t>
            </a:r>
            <a:r>
              <a:rPr lang="en-GB" sz="2200" dirty="0">
                <a:latin typeface="Calibri" pitchFamily="34" charset="0"/>
                <a:cs typeface="Calibri" pitchFamily="34" charset="0"/>
              </a:rPr>
              <a:t>?</a:t>
            </a:r>
          </a:p>
          <a:p>
            <a:pPr algn="ctr">
              <a:buAutoNum type="arabicPeriod"/>
            </a:pPr>
            <a:r>
              <a:rPr lang="en-GB" sz="2200" dirty="0" err="1">
                <a:latin typeface="Calibri" pitchFamily="34" charset="0"/>
                <a:cs typeface="Calibri" pitchFamily="34" charset="0"/>
              </a:rPr>
              <a:t>Wie</a:t>
            </a:r>
            <a:r>
              <a:rPr lang="en-GB" sz="2200" dirty="0">
                <a:latin typeface="Calibri" pitchFamily="34" charset="0"/>
                <a:cs typeface="Calibri" pitchFamily="34" charset="0"/>
              </a:rPr>
              <a:t> war das Wetter?</a:t>
            </a:r>
          </a:p>
          <a:p>
            <a:pPr algn="ctr">
              <a:buAutoNum type="arabicPeriod"/>
            </a:pPr>
            <a:r>
              <a:rPr lang="en-GB" sz="2200" dirty="0">
                <a:latin typeface="Calibri" pitchFamily="34" charset="0"/>
                <a:cs typeface="Calibri" pitchFamily="34" charset="0"/>
              </a:rPr>
              <a:t>Was hast du </a:t>
            </a:r>
            <a:r>
              <a:rPr lang="en-GB" sz="2200" dirty="0" err="1">
                <a:latin typeface="Calibri" pitchFamily="34" charset="0"/>
                <a:cs typeface="Calibri" pitchFamily="34" charset="0"/>
              </a:rPr>
              <a:t>gegessen</a:t>
            </a:r>
            <a:r>
              <a:rPr lang="en-GB" sz="2200" dirty="0">
                <a:latin typeface="Calibri" pitchFamily="34" charset="0"/>
                <a:cs typeface="Calibri" pitchFamily="34" charset="0"/>
              </a:rPr>
              <a:t>?</a:t>
            </a:r>
          </a:p>
          <a:p>
            <a:pPr algn="ctr">
              <a:buAutoNum type="arabicPeriod"/>
            </a:pPr>
            <a:r>
              <a:rPr lang="en-GB" sz="2200" dirty="0">
                <a:latin typeface="Calibri" pitchFamily="34" charset="0"/>
                <a:cs typeface="Calibri" pitchFamily="34" charset="0"/>
              </a:rPr>
              <a:t>Was hast du </a:t>
            </a:r>
            <a:r>
              <a:rPr lang="en-GB" sz="2200" dirty="0" err="1">
                <a:latin typeface="Calibri" pitchFamily="34" charset="0"/>
                <a:cs typeface="Calibri" pitchFamily="34" charset="0"/>
              </a:rPr>
              <a:t>getrunken</a:t>
            </a:r>
            <a:r>
              <a:rPr lang="en-GB" sz="2200" dirty="0">
                <a:latin typeface="Calibri" pitchFamily="34" charset="0"/>
                <a:cs typeface="Calibri" pitchFamily="34" charset="0"/>
              </a:rPr>
              <a:t>?</a:t>
            </a:r>
          </a:p>
          <a:p>
            <a:pPr algn="ctr">
              <a:buAutoNum type="arabicPeriod"/>
            </a:pPr>
            <a:r>
              <a:rPr lang="en-GB" sz="2200" dirty="0">
                <a:latin typeface="Calibri" pitchFamily="34" charset="0"/>
                <a:cs typeface="Calibri" pitchFamily="34" charset="0"/>
              </a:rPr>
              <a:t>Hast du </a:t>
            </a:r>
            <a:r>
              <a:rPr lang="en-GB" sz="2200" dirty="0" err="1">
                <a:latin typeface="Calibri" pitchFamily="34" charset="0"/>
                <a:cs typeface="Calibri" pitchFamily="34" charset="0"/>
              </a:rPr>
              <a:t>Andenken</a:t>
            </a:r>
            <a:r>
              <a:rPr lang="en-GB" sz="2200" dirty="0">
                <a:latin typeface="Calibri" pitchFamily="34" charset="0"/>
                <a:cs typeface="Calibri" pitchFamily="34" charset="0"/>
              </a:rPr>
              <a:t> </a:t>
            </a:r>
            <a:r>
              <a:rPr lang="en-GB" sz="2200" dirty="0" err="1">
                <a:latin typeface="Calibri" pitchFamily="34" charset="0"/>
                <a:cs typeface="Calibri" pitchFamily="34" charset="0"/>
              </a:rPr>
              <a:t>gekauft</a:t>
            </a:r>
            <a:r>
              <a:rPr lang="en-GB" sz="2200" dirty="0" smtClean="0">
                <a:latin typeface="Calibri" pitchFamily="34" charset="0"/>
                <a:cs typeface="Calibri" pitchFamily="34" charset="0"/>
              </a:rPr>
              <a:t>?</a:t>
            </a:r>
          </a:p>
          <a:p>
            <a:pPr algn="ctr">
              <a:buAutoNum type="arabicPeriod"/>
            </a:pPr>
            <a:r>
              <a:rPr lang="en-GB" sz="2200" dirty="0" err="1" smtClean="0">
                <a:latin typeface="Calibri" pitchFamily="34" charset="0"/>
                <a:cs typeface="Calibri" pitchFamily="34" charset="0"/>
              </a:rPr>
              <a:t>Wie</a:t>
            </a:r>
            <a:r>
              <a:rPr lang="en-GB" sz="2200" dirty="0" smtClean="0">
                <a:latin typeface="Calibri" pitchFamily="34" charset="0"/>
                <a:cs typeface="Calibri" pitchFamily="34" charset="0"/>
              </a:rPr>
              <a:t> war’s?</a:t>
            </a:r>
            <a:endParaRPr lang="en-GB" sz="2200" dirty="0">
              <a:latin typeface="Calibri" pitchFamily="34" charset="0"/>
              <a:cs typeface="Calibri" pitchFamily="34" charset="0"/>
            </a:endParaRPr>
          </a:p>
          <a:p>
            <a:pPr>
              <a:buNone/>
            </a:pPr>
            <a:endParaRPr lang="en-GB" sz="2600" dirty="0" smtClean="0">
              <a:latin typeface="Calibri" pitchFamily="34" charset="0"/>
              <a:cs typeface="Calibri" pitchFamily="34" charset="0"/>
            </a:endParaRPr>
          </a:p>
          <a:p>
            <a:pPr>
              <a:buNone/>
            </a:pPr>
            <a:endParaRPr lang="en-GB" sz="26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a:blip r:embed="rId2" cstate="print"/>
          <a:stretch>
            <a:fillRect/>
          </a:stretch>
        </p:blipFill>
        <p:spPr>
          <a:xfrm>
            <a:off x="475736" y="4725144"/>
            <a:ext cx="2728112" cy="2042757"/>
          </a:xfrm>
          <a:prstGeom prst="rect">
            <a:avLst/>
          </a:prstGeom>
        </p:spPr>
      </p:pic>
      <p:pic>
        <p:nvPicPr>
          <p:cNvPr id="4" name="Picture 3"/>
          <p:cNvPicPr>
            <a:picLocks noChangeAspect="1"/>
          </p:cNvPicPr>
          <p:nvPr/>
        </p:nvPicPr>
        <p:blipFill>
          <a:blip r:embed="rId3" cstate="print"/>
          <a:stretch>
            <a:fillRect/>
          </a:stretch>
        </p:blipFill>
        <p:spPr>
          <a:xfrm>
            <a:off x="5724128" y="4728872"/>
            <a:ext cx="3400690" cy="2129128"/>
          </a:xfrm>
          <a:prstGeom prst="rect">
            <a:avLst/>
          </a:prstGeom>
        </p:spPr>
      </p:pic>
    </p:spTree>
    <p:extLst>
      <p:ext uri="{BB962C8B-B14F-4D97-AF65-F5344CB8AC3E}">
        <p14:creationId xmlns:p14="http://schemas.microsoft.com/office/powerpoint/2010/main" val="108419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457200" indent="-457200" algn="ctr">
              <a:buNone/>
            </a:pPr>
            <a:r>
              <a:rPr lang="en-GB" sz="2400" b="1" u="sng" dirty="0">
                <a:solidFill>
                  <a:srgbClr val="008000"/>
                </a:solidFill>
                <a:latin typeface="Calibri" pitchFamily="34" charset="0"/>
                <a:cs typeface="Calibri" pitchFamily="34" charset="0"/>
              </a:rPr>
              <a:t>EINHEIT </a:t>
            </a:r>
            <a:r>
              <a:rPr lang="en-GB" sz="2400" b="1" u="sng" dirty="0" smtClean="0">
                <a:solidFill>
                  <a:srgbClr val="008000"/>
                </a:solidFill>
                <a:latin typeface="Calibri" pitchFamily="34" charset="0"/>
                <a:cs typeface="Calibri" pitchFamily="34" charset="0"/>
              </a:rPr>
              <a:t>4: </a:t>
            </a:r>
            <a:r>
              <a:rPr lang="en-GB" sz="2400" b="1" u="sng" dirty="0">
                <a:solidFill>
                  <a:srgbClr val="008000"/>
                </a:solidFill>
                <a:latin typeface="Calibri" pitchFamily="34" charset="0"/>
                <a:cs typeface="Calibri" pitchFamily="34" charset="0"/>
              </a:rPr>
              <a:t>ANDERE LÄNDER </a:t>
            </a:r>
            <a:r>
              <a:rPr lang="en-GB" sz="2400" b="1" u="sng" dirty="0" smtClean="0">
                <a:solidFill>
                  <a:srgbClr val="008000"/>
                </a:solidFill>
                <a:latin typeface="Calibri" pitchFamily="34" charset="0"/>
                <a:cs typeface="Calibri" pitchFamily="34" charset="0"/>
              </a:rPr>
              <a:t>ENTDECKEN</a:t>
            </a:r>
            <a:endParaRPr lang="en-GB" sz="2400" b="1" u="sng" dirty="0">
              <a:solidFill>
                <a:srgbClr val="008000"/>
              </a:solidFill>
              <a:latin typeface="Calibri" pitchFamily="34" charset="0"/>
              <a:cs typeface="Calibri" pitchFamily="34" charset="0"/>
            </a:endParaRPr>
          </a:p>
          <a:p>
            <a:pPr algn="ctr">
              <a:buNone/>
            </a:pPr>
            <a:endParaRPr lang="en-GB" sz="2400" b="1" u="sng" dirty="0" smtClean="0">
              <a:solidFill>
                <a:srgbClr val="008000"/>
              </a:solidFill>
              <a:latin typeface="Calibri" pitchFamily="34" charset="0"/>
              <a:cs typeface="Calibri" pitchFamily="34" charset="0"/>
            </a:endParaRPr>
          </a:p>
          <a:p>
            <a:pPr algn="ctr">
              <a:buNone/>
            </a:pPr>
            <a:r>
              <a:rPr lang="en-GB" sz="2400" b="1" dirty="0" smtClean="0">
                <a:solidFill>
                  <a:srgbClr val="008000"/>
                </a:solidFill>
                <a:latin typeface="Calibri" pitchFamily="34" charset="0"/>
                <a:cs typeface="Calibri" pitchFamily="34" charset="0"/>
              </a:rPr>
              <a:t>In </a:t>
            </a:r>
            <a:r>
              <a:rPr lang="en-GB" sz="2400" b="1" dirty="0" err="1" smtClean="0">
                <a:solidFill>
                  <a:srgbClr val="008000"/>
                </a:solidFill>
                <a:latin typeface="Calibri" pitchFamily="34" charset="0"/>
                <a:cs typeface="Calibri" pitchFamily="34" charset="0"/>
              </a:rPr>
              <a:t>dieser</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Einheit</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lernt</a:t>
            </a:r>
            <a:r>
              <a:rPr lang="en-GB" sz="2400" b="1" dirty="0" smtClean="0">
                <a:solidFill>
                  <a:srgbClr val="008000"/>
                </a:solidFill>
                <a:latin typeface="Calibri" pitchFamily="34" charset="0"/>
                <a:cs typeface="Calibri" pitchFamily="34" charset="0"/>
              </a:rPr>
              <a:t> man </a:t>
            </a:r>
            <a:r>
              <a:rPr lang="en-GB" sz="2400" b="1" dirty="0" err="1" smtClean="0">
                <a:solidFill>
                  <a:srgbClr val="008000"/>
                </a:solidFill>
                <a:latin typeface="Calibri" pitchFamily="34" charset="0"/>
                <a:cs typeface="Calibri" pitchFamily="34" charset="0"/>
              </a:rPr>
              <a:t>über</a:t>
            </a:r>
            <a:r>
              <a:rPr lang="en-GB" sz="2400" b="1" dirty="0" smtClean="0">
                <a:solidFill>
                  <a:srgbClr val="008000"/>
                </a:solidFill>
                <a:latin typeface="Calibri" pitchFamily="34" charset="0"/>
                <a:cs typeface="Calibri" pitchFamily="34" charset="0"/>
              </a:rPr>
              <a:t> die </a:t>
            </a:r>
            <a:r>
              <a:rPr lang="en-GB" sz="2400" b="1" dirty="0" err="1" smtClean="0">
                <a:solidFill>
                  <a:srgbClr val="008000"/>
                </a:solidFill>
                <a:latin typeface="Calibri" pitchFamily="34" charset="0"/>
                <a:cs typeface="Calibri" pitchFamily="34" charset="0"/>
              </a:rPr>
              <a:t>Leute</a:t>
            </a:r>
            <a:r>
              <a:rPr lang="en-GB" sz="2400" b="1" dirty="0" smtClean="0">
                <a:solidFill>
                  <a:srgbClr val="008000"/>
                </a:solidFill>
                <a:latin typeface="Calibri" pitchFamily="34" charset="0"/>
                <a:cs typeface="Calibri" pitchFamily="34" charset="0"/>
              </a:rPr>
              <a:t> und </a:t>
            </a:r>
            <a:r>
              <a:rPr lang="en-GB" sz="2400" b="1" dirty="0" err="1" smtClean="0">
                <a:solidFill>
                  <a:srgbClr val="008000"/>
                </a:solidFill>
                <a:latin typeface="Calibri" pitchFamily="34" charset="0"/>
                <a:cs typeface="Calibri" pitchFamily="34" charset="0"/>
              </a:rPr>
              <a:t>Kultur</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anderer</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deutschsprachigen</a:t>
            </a:r>
            <a:r>
              <a:rPr lang="en-GB" sz="2400" b="1" dirty="0" smtClean="0">
                <a:solidFill>
                  <a:srgbClr val="008000"/>
                </a:solidFill>
                <a:latin typeface="Calibri" pitchFamily="34" charset="0"/>
                <a:cs typeface="Calibri" pitchFamily="34" charset="0"/>
              </a:rPr>
              <a:t> </a:t>
            </a:r>
            <a:r>
              <a:rPr lang="en-GB" sz="2400" b="1" dirty="0" err="1" smtClean="0">
                <a:solidFill>
                  <a:srgbClr val="008000"/>
                </a:solidFill>
                <a:latin typeface="Calibri" pitchFamily="34" charset="0"/>
                <a:cs typeface="Calibri" pitchFamily="34" charset="0"/>
              </a:rPr>
              <a:t>Ländern</a:t>
            </a:r>
            <a:r>
              <a:rPr lang="en-GB" sz="2400" b="1" dirty="0" smtClean="0">
                <a:solidFill>
                  <a:srgbClr val="008000"/>
                </a:solidFill>
                <a:latin typeface="Calibri" pitchFamily="34" charset="0"/>
                <a:cs typeface="Calibri" pitchFamily="34" charset="0"/>
              </a:rPr>
              <a:t> der Welt:</a:t>
            </a:r>
          </a:p>
          <a:p>
            <a:pPr algn="ctr">
              <a:buNone/>
            </a:pPr>
            <a:endParaRPr lang="en-GB" sz="2400" b="1" dirty="0">
              <a:solidFill>
                <a:srgbClr val="008000"/>
              </a:solidFill>
              <a:latin typeface="Calibri" pitchFamily="34" charset="0"/>
              <a:cs typeface="Calibri" pitchFamily="34" charset="0"/>
            </a:endParaRPr>
          </a:p>
          <a:p>
            <a:pPr algn="ctr">
              <a:buNone/>
            </a:pPr>
            <a:endParaRPr lang="en-GB" sz="2400" dirty="0" smtClean="0">
              <a:solidFill>
                <a:srgbClr val="008000"/>
              </a:solidFill>
              <a:latin typeface="Calibri" pitchFamily="34" charset="0"/>
              <a:cs typeface="Calibri" pitchFamily="34" charset="0"/>
            </a:endParaRPr>
          </a:p>
          <a:p>
            <a:pPr marL="457200" indent="-457200" algn="ctr">
              <a:lnSpc>
                <a:spcPct val="150000"/>
              </a:lnSpc>
              <a:buAutoNum type="arabicPeriod"/>
            </a:pPr>
            <a:r>
              <a:rPr lang="en-GB" sz="2400" dirty="0" smtClean="0">
                <a:latin typeface="Calibri" pitchFamily="34" charset="0"/>
                <a:cs typeface="Calibri" pitchFamily="34" charset="0"/>
              </a:rPr>
              <a:t>die </a:t>
            </a:r>
            <a:r>
              <a:rPr lang="en-GB" sz="2400" dirty="0" err="1" smtClean="0">
                <a:latin typeface="Calibri" pitchFamily="34" charset="0"/>
                <a:cs typeface="Calibri" pitchFamily="34" charset="0"/>
              </a:rPr>
              <a:t>Schweiz</a:t>
            </a:r>
            <a:endParaRPr lang="en-GB" sz="2400" dirty="0" smtClean="0">
              <a:latin typeface="Calibri" pitchFamily="34" charset="0"/>
              <a:cs typeface="Calibri" pitchFamily="34" charset="0"/>
            </a:endParaRPr>
          </a:p>
          <a:p>
            <a:pPr marL="457200" indent="-457200" algn="ctr">
              <a:lnSpc>
                <a:spcPct val="150000"/>
              </a:lnSpc>
              <a:buAutoNum type="arabicPeriod"/>
            </a:pPr>
            <a:r>
              <a:rPr lang="en-GB" sz="2400" dirty="0" err="1" smtClean="0">
                <a:latin typeface="Calibri" pitchFamily="34" charset="0"/>
                <a:cs typeface="Calibri" pitchFamily="34" charset="0"/>
              </a:rPr>
              <a:t>Österreich</a:t>
            </a:r>
            <a:endParaRPr lang="en-GB" sz="2400" dirty="0" smtClean="0">
              <a:latin typeface="Calibri" pitchFamily="34" charset="0"/>
              <a:cs typeface="Calibri" pitchFamily="34" charset="0"/>
            </a:endParaRPr>
          </a:p>
          <a:p>
            <a:pPr marL="457200" indent="-457200" algn="ctr">
              <a:lnSpc>
                <a:spcPct val="150000"/>
              </a:lnSpc>
              <a:buAutoNum type="arabicPeriod"/>
            </a:pPr>
            <a:r>
              <a:rPr lang="en-GB" sz="2400" dirty="0" smtClean="0">
                <a:latin typeface="Calibri" pitchFamily="34" charset="0"/>
                <a:cs typeface="Calibri" pitchFamily="34" charset="0"/>
              </a:rPr>
              <a:t>Liechtenstein</a:t>
            </a:r>
          </a:p>
          <a:p>
            <a:pPr marL="0" indent="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marL="457200" indent="-45720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marL="457200" indent="-457200" algn="ctr">
              <a:buNone/>
            </a:pPr>
            <a:endParaRPr lang="en-GB" sz="2400" dirty="0" smtClean="0">
              <a:latin typeface="Calibri" pitchFamily="34" charset="0"/>
              <a:cs typeface="Calibri" pitchFamily="34" charset="0"/>
            </a:endParaRPr>
          </a:p>
          <a:p>
            <a:pPr marL="457200" indent="-45720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a:blip r:embed="rId2" cstate="print"/>
          <a:stretch>
            <a:fillRect/>
          </a:stretch>
        </p:blipFill>
        <p:spPr>
          <a:xfrm>
            <a:off x="395536" y="2852936"/>
            <a:ext cx="2485132" cy="203981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4726385"/>
            <a:ext cx="3932987" cy="1798959"/>
          </a:xfrm>
          <a:prstGeom prst="rect">
            <a:avLst/>
          </a:prstGeom>
        </p:spPr>
      </p:pic>
    </p:spTree>
    <p:extLst>
      <p:ext uri="{BB962C8B-B14F-4D97-AF65-F5344CB8AC3E}">
        <p14:creationId xmlns:p14="http://schemas.microsoft.com/office/powerpoint/2010/main" val="17097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457200" indent="-457200" algn="ctr">
              <a:buNone/>
            </a:pPr>
            <a:r>
              <a:rPr lang="en-GB" sz="2400" b="1" u="sng" dirty="0">
                <a:solidFill>
                  <a:srgbClr val="008000"/>
                </a:solidFill>
                <a:latin typeface="Calibri" pitchFamily="34" charset="0"/>
                <a:cs typeface="Calibri" pitchFamily="34" charset="0"/>
              </a:rPr>
              <a:t>EINHEIT </a:t>
            </a:r>
            <a:r>
              <a:rPr lang="en-GB" sz="2400" b="1" u="sng" dirty="0" smtClean="0">
                <a:solidFill>
                  <a:srgbClr val="008000"/>
                </a:solidFill>
                <a:latin typeface="Calibri" pitchFamily="34" charset="0"/>
                <a:cs typeface="Calibri" pitchFamily="34" charset="0"/>
              </a:rPr>
              <a:t>1: </a:t>
            </a:r>
            <a:r>
              <a:rPr lang="en-GB" sz="2400" b="1" u="sng" dirty="0">
                <a:solidFill>
                  <a:srgbClr val="008000"/>
                </a:solidFill>
                <a:latin typeface="Calibri" pitchFamily="34" charset="0"/>
                <a:cs typeface="Calibri" pitchFamily="34" charset="0"/>
              </a:rPr>
              <a:t>EIN URLAUBSZIEL </a:t>
            </a:r>
            <a:r>
              <a:rPr lang="en-GB" sz="2400" b="1" u="sng" dirty="0" smtClean="0">
                <a:solidFill>
                  <a:srgbClr val="008000"/>
                </a:solidFill>
                <a:latin typeface="Calibri" pitchFamily="34" charset="0"/>
                <a:cs typeface="Calibri" pitchFamily="34" charset="0"/>
              </a:rPr>
              <a:t>WÄHLEN</a:t>
            </a:r>
            <a:endParaRPr lang="en-GB" sz="2400" b="1" u="sng" dirty="0">
              <a:solidFill>
                <a:srgbClr val="008000"/>
              </a:solidFill>
              <a:latin typeface="Calibri" pitchFamily="34" charset="0"/>
              <a:cs typeface="Calibri" pitchFamily="34" charset="0"/>
            </a:endParaRPr>
          </a:p>
          <a:p>
            <a:pPr algn="ctr">
              <a:buNone/>
            </a:pPr>
            <a:endParaRPr lang="en-GB" sz="2400" b="1" u="sng" dirty="0" smtClean="0">
              <a:solidFill>
                <a:srgbClr val="008000"/>
              </a:solidFill>
              <a:latin typeface="Calibri" pitchFamily="34" charset="0"/>
              <a:cs typeface="Calibri" pitchFamily="34" charset="0"/>
            </a:endParaRPr>
          </a:p>
          <a:p>
            <a:pPr algn="ctr">
              <a:buNone/>
            </a:pPr>
            <a:r>
              <a:rPr lang="en-GB" sz="2400" b="1" dirty="0">
                <a:solidFill>
                  <a:srgbClr val="008000"/>
                </a:solidFill>
                <a:latin typeface="Calibri" pitchFamily="34" charset="0"/>
                <a:cs typeface="Calibri" pitchFamily="34" charset="0"/>
              </a:rPr>
              <a:t>In </a:t>
            </a:r>
            <a:r>
              <a:rPr lang="en-GB" sz="2400" b="1" dirty="0" err="1">
                <a:solidFill>
                  <a:srgbClr val="008000"/>
                </a:solidFill>
                <a:latin typeface="Calibri" pitchFamily="34" charset="0"/>
                <a:cs typeface="Calibri" pitchFamily="34" charset="0"/>
              </a:rPr>
              <a:t>dieser</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Einheit</a:t>
            </a:r>
            <a:r>
              <a:rPr lang="en-GB" sz="2400" b="1" dirty="0">
                <a:solidFill>
                  <a:srgbClr val="008000"/>
                </a:solidFill>
                <a:latin typeface="Calibri" pitchFamily="34" charset="0"/>
                <a:cs typeface="Calibri" pitchFamily="34" charset="0"/>
              </a:rPr>
              <a:t> </a:t>
            </a:r>
            <a:r>
              <a:rPr lang="en-GB" sz="2400" b="1" dirty="0" err="1">
                <a:solidFill>
                  <a:srgbClr val="008000"/>
                </a:solidFill>
                <a:latin typeface="Calibri" pitchFamily="34" charset="0"/>
                <a:cs typeface="Calibri" pitchFamily="34" charset="0"/>
              </a:rPr>
              <a:t>lernt</a:t>
            </a:r>
            <a:r>
              <a:rPr lang="en-GB" sz="2400" b="1" dirty="0">
                <a:solidFill>
                  <a:srgbClr val="008000"/>
                </a:solidFill>
                <a:latin typeface="Calibri" pitchFamily="34" charset="0"/>
                <a:cs typeface="Calibri" pitchFamily="34" charset="0"/>
              </a:rPr>
              <a:t> man:</a:t>
            </a:r>
          </a:p>
          <a:p>
            <a:pPr algn="ctr">
              <a:buNone/>
            </a:pP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Urlaubsaktivitäten</a:t>
            </a:r>
            <a:endParaRPr lang="en-GB" sz="2400" dirty="0" smtClean="0">
              <a:latin typeface="Calibri" pitchFamily="34" charset="0"/>
              <a:cs typeface="Calibri" pitchFamily="34" charset="0"/>
            </a:endParaRPr>
          </a:p>
          <a:p>
            <a:pPr marL="457200" indent="-457200" algn="ctr">
              <a:buAutoNum type="arabicPeriod"/>
            </a:pPr>
            <a:r>
              <a:rPr lang="en-GB" sz="2400" dirty="0" err="1" smtClean="0">
                <a:latin typeface="Calibri" pitchFamily="34" charset="0"/>
                <a:cs typeface="Calibri" pitchFamily="34" charset="0"/>
              </a:rPr>
              <a:t>warum</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Leute</a:t>
            </a:r>
            <a:r>
              <a:rPr lang="en-GB" sz="2400" dirty="0" smtClean="0">
                <a:latin typeface="Calibri" pitchFamily="34" charset="0"/>
                <a:cs typeface="Calibri" pitchFamily="34" charset="0"/>
              </a:rPr>
              <a:t> auf </a:t>
            </a:r>
            <a:r>
              <a:rPr lang="en-GB" sz="2400" dirty="0" err="1" smtClean="0">
                <a:latin typeface="Calibri" pitchFamily="34" charset="0"/>
                <a:cs typeface="Calibri" pitchFamily="34" charset="0"/>
              </a:rPr>
              <a:t>Urlaub</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fahren</a:t>
            </a:r>
            <a:endParaRPr lang="en-GB" sz="2400" dirty="0" smtClean="0">
              <a:latin typeface="Calibri" pitchFamily="34" charset="0"/>
              <a:cs typeface="Calibri" pitchFamily="34" charset="0"/>
            </a:endParaRPr>
          </a:p>
          <a:p>
            <a:pPr marL="457200" indent="-457200" algn="ctr">
              <a:buFont typeface="Arial" pitchFamily="34" charset="0"/>
              <a:buAutoNum type="arabicPeriod"/>
            </a:pPr>
            <a:r>
              <a:rPr lang="en-GB" sz="2400" dirty="0" err="1" smtClean="0">
                <a:latin typeface="Calibri" pitchFamily="34" charset="0"/>
                <a:cs typeface="Calibri" pitchFamily="34" charset="0"/>
              </a:rPr>
              <a:t>ideale</a:t>
            </a:r>
            <a:r>
              <a:rPr lang="en-GB" sz="2400" dirty="0" smtClean="0">
                <a:latin typeface="Calibri" pitchFamily="34" charset="0"/>
                <a:cs typeface="Calibri" pitchFamily="34" charset="0"/>
              </a:rPr>
              <a:t> </a:t>
            </a:r>
            <a:r>
              <a:rPr lang="en-GB" sz="2400" dirty="0" err="1" smtClean="0">
                <a:latin typeface="Calibri" pitchFamily="34" charset="0"/>
                <a:cs typeface="Calibri" pitchFamily="34" charset="0"/>
              </a:rPr>
              <a:t>Ferienziele</a:t>
            </a:r>
            <a:endParaRPr lang="en-GB" sz="2400" dirty="0" smtClean="0">
              <a:latin typeface="Calibri" pitchFamily="34" charset="0"/>
              <a:cs typeface="Calibri" pitchFamily="34" charset="0"/>
            </a:endParaRPr>
          </a:p>
          <a:p>
            <a:pPr marL="457200" indent="-45720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2" descr="C:\Documents and Settings\sa99dalexander\Local Settings\Temporary Internet Files\Content.IE5\S45O0JOD\MP900403243[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00430" y="3571876"/>
            <a:ext cx="2000264" cy="2998932"/>
          </a:xfrm>
          <a:prstGeom prst="rect">
            <a:avLst/>
          </a:prstGeom>
          <a:noFill/>
        </p:spPr>
      </p:pic>
      <p:pic>
        <p:nvPicPr>
          <p:cNvPr id="5" name="Picture 3" descr="C:\Documents and Settings\sa99dalexander\Local Settings\Temporary Internet Files\Content.IE5\S45O0JOD\MP90044231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720" y="4143380"/>
            <a:ext cx="2879999" cy="2160000"/>
          </a:xfrm>
          <a:prstGeom prst="rect">
            <a:avLst/>
          </a:prstGeom>
          <a:noFill/>
        </p:spPr>
      </p:pic>
      <p:pic>
        <p:nvPicPr>
          <p:cNvPr id="1028" name="Picture 4" descr="C:\Documents and Settings\sa99dalexander\Local Settings\Temporary Internet Files\Content.IE5\GSPU7OPY\MP900401466[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8" y="4214818"/>
            <a:ext cx="3241266" cy="2160000"/>
          </a:xfrm>
          <a:prstGeom prst="rect">
            <a:avLst/>
          </a:prstGeom>
          <a:noFill/>
        </p:spPr>
      </p:pic>
    </p:spTree>
    <p:extLst>
      <p:ext uri="{BB962C8B-B14F-4D97-AF65-F5344CB8AC3E}">
        <p14:creationId xmlns:p14="http://schemas.microsoft.com/office/powerpoint/2010/main" val="2022389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80728"/>
            <a:ext cx="9144000" cy="59046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0"/>
            <a:ext cx="9144000" cy="1484784"/>
          </a:xfrm>
        </p:spPr>
        <p:txBody>
          <a:bodyPr>
            <a:noAutofit/>
          </a:bodyPr>
          <a:lstStyle/>
          <a:p>
            <a:pPr marL="457200" indent="-457200" algn="ctr">
              <a:buNone/>
            </a:pPr>
            <a:r>
              <a:rPr lang="en-GB" sz="2200" b="1" u="sng" dirty="0" smtClean="0">
                <a:solidFill>
                  <a:srgbClr val="008000"/>
                </a:solidFill>
                <a:latin typeface="Calibri" pitchFamily="34" charset="0"/>
                <a:cs typeface="Calibri" pitchFamily="34" charset="0"/>
              </a:rPr>
              <a:t>AUFGABE 1: URLAUBSTYP</a:t>
            </a:r>
            <a:endParaRPr lang="en-GB" sz="2200" b="1" u="sng" dirty="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Mach das Quiz </a:t>
            </a:r>
            <a:r>
              <a:rPr lang="en-GB" sz="2200" b="1" dirty="0" err="1" smtClean="0">
                <a:solidFill>
                  <a:srgbClr val="008000"/>
                </a:solidFill>
                <a:latin typeface="Calibri" pitchFamily="34" charset="0"/>
                <a:cs typeface="Calibri" pitchFamily="34" charset="0"/>
              </a:rPr>
              <a:t>aus</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Jugendzeitschrift</a:t>
            </a:r>
            <a:r>
              <a:rPr lang="en-GB" sz="2200" b="1" dirty="0" smtClean="0">
                <a:solidFill>
                  <a:srgbClr val="008000"/>
                </a:solidFill>
                <a:latin typeface="Calibri" pitchFamily="34" charset="0"/>
                <a:cs typeface="Calibri" pitchFamily="34" charset="0"/>
              </a:rPr>
              <a:t>.</a:t>
            </a:r>
            <a:endParaRPr lang="en-GB" sz="2200" b="1" dirty="0">
              <a:solidFill>
                <a:srgbClr val="008000"/>
              </a:solidFill>
              <a:latin typeface="Calibri" pitchFamily="34" charset="0"/>
              <a:cs typeface="Calibri" pitchFamily="34" charset="0"/>
            </a:endParaRPr>
          </a:p>
          <a:p>
            <a:pPr algn="ctr">
              <a:buNone/>
            </a:pPr>
            <a:r>
              <a:rPr lang="en-GB"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Was </a:t>
            </a:r>
            <a:r>
              <a:rPr lang="en-GB"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für</a:t>
            </a:r>
            <a:r>
              <a:rPr lang="en-GB"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a:t>
            </a:r>
            <a:r>
              <a:rPr lang="en-GB"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ein</a:t>
            </a:r>
            <a:r>
              <a:rPr lang="en-GB"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a:t>
            </a:r>
            <a:r>
              <a:rPr lang="en-GB"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Urlaubstyp</a:t>
            </a:r>
            <a:r>
              <a:rPr lang="en-GB"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a:t>
            </a:r>
            <a:r>
              <a:rPr lang="en-GB"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bist</a:t>
            </a:r>
            <a:r>
              <a:rPr lang="en-GB"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Calibri" pitchFamily="34" charset="0"/>
              </a:rPr>
              <a:t> du?</a:t>
            </a:r>
          </a:p>
          <a:p>
            <a:pPr marL="457200" indent="-457200" algn="ctr">
              <a:buNone/>
            </a:pP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grpSp>
        <p:nvGrpSpPr>
          <p:cNvPr id="4" name="Group 3"/>
          <p:cNvGrpSpPr/>
          <p:nvPr/>
        </p:nvGrpSpPr>
        <p:grpSpPr>
          <a:xfrm>
            <a:off x="104496" y="1376183"/>
            <a:ext cx="9004008" cy="5509201"/>
            <a:chOff x="104496" y="1340768"/>
            <a:chExt cx="9004008" cy="5509201"/>
          </a:xfrm>
        </p:grpSpPr>
        <p:sp>
          <p:nvSpPr>
            <p:cNvPr id="6" name="TextBox 5"/>
            <p:cNvSpPr txBox="1"/>
            <p:nvPr/>
          </p:nvSpPr>
          <p:spPr>
            <a:xfrm>
              <a:off x="104496" y="1351231"/>
              <a:ext cx="4360000" cy="5262980"/>
            </a:xfrm>
            <a:prstGeom prst="rect">
              <a:avLst/>
            </a:prstGeom>
            <a:noFill/>
            <a:ln>
              <a:noFill/>
            </a:ln>
          </p:spPr>
          <p:txBody>
            <a:bodyPr wrap="square" rtlCol="0">
              <a:spAutoFit/>
            </a:bodyPr>
            <a:lstStyle/>
            <a:p>
              <a:pPr algn="just"/>
              <a:r>
                <a:rPr lang="en-GB" sz="1600" b="1" dirty="0" smtClean="0">
                  <a:solidFill>
                    <a:srgbClr val="FFFFFF"/>
                  </a:solidFill>
                </a:rPr>
                <a:t>1. Du </a:t>
              </a:r>
              <a:r>
                <a:rPr lang="en-GB" sz="1600" b="1" dirty="0" err="1" smtClean="0">
                  <a:solidFill>
                    <a:srgbClr val="FFFFFF"/>
                  </a:solidFill>
                </a:rPr>
                <a:t>liegst</a:t>
              </a:r>
              <a:r>
                <a:rPr lang="en-GB" sz="1600" b="1" dirty="0" smtClean="0">
                  <a:solidFill>
                    <a:srgbClr val="FFFFFF"/>
                  </a:solidFill>
                </a:rPr>
                <a:t> an </a:t>
              </a:r>
              <a:r>
                <a:rPr lang="en-GB" sz="1600" b="1" dirty="0" err="1" smtClean="0">
                  <a:solidFill>
                    <a:srgbClr val="FFFFFF"/>
                  </a:solidFill>
                </a:rPr>
                <a:t>einem</a:t>
              </a:r>
              <a:r>
                <a:rPr lang="en-GB" sz="1600" b="1" dirty="0" smtClean="0">
                  <a:solidFill>
                    <a:srgbClr val="FFFFFF"/>
                  </a:solidFill>
                </a:rPr>
                <a:t> </a:t>
              </a:r>
              <a:r>
                <a:rPr lang="en-GB" sz="1600" b="1" dirty="0" err="1" smtClean="0">
                  <a:solidFill>
                    <a:srgbClr val="FFFFFF"/>
                  </a:solidFill>
                </a:rPr>
                <a:t>sonnigen</a:t>
              </a:r>
              <a:r>
                <a:rPr lang="en-GB" sz="1600" b="1" dirty="0" smtClean="0">
                  <a:solidFill>
                    <a:srgbClr val="FFFFFF"/>
                  </a:solidFill>
                </a:rPr>
                <a:t> Tag am Strand.  </a:t>
              </a:r>
              <a:r>
                <a:rPr lang="en-GB" sz="1600" b="1" dirty="0" err="1" smtClean="0">
                  <a:solidFill>
                    <a:srgbClr val="FFFFFF"/>
                  </a:solidFill>
                </a:rPr>
                <a:t>Wie</a:t>
              </a:r>
              <a:r>
                <a:rPr lang="en-GB" sz="1600" b="1" dirty="0" smtClean="0">
                  <a:solidFill>
                    <a:srgbClr val="FFFFFF"/>
                  </a:solidFill>
                </a:rPr>
                <a:t> </a:t>
              </a:r>
              <a:r>
                <a:rPr lang="en-GB" sz="1600" b="1" dirty="0" err="1" smtClean="0">
                  <a:solidFill>
                    <a:srgbClr val="FFFFFF"/>
                  </a:solidFill>
                </a:rPr>
                <a:t>findest</a:t>
              </a:r>
              <a:r>
                <a:rPr lang="en-GB" sz="1600" b="1" dirty="0" smtClean="0">
                  <a:solidFill>
                    <a:srgbClr val="FFFFFF"/>
                  </a:solidFill>
                </a:rPr>
                <a:t> du das?</a:t>
              </a:r>
            </a:p>
            <a:p>
              <a:pPr algn="just"/>
              <a:endParaRPr lang="de-DE" sz="1600" dirty="0" smtClean="0">
                <a:solidFill>
                  <a:srgbClr val="FFFFFF"/>
                </a:solidFill>
              </a:endParaRPr>
            </a:p>
            <a:p>
              <a:pPr marL="457200" indent="-457200" algn="just">
                <a:buAutoNum type="alphaLcPeriod"/>
              </a:pPr>
              <a:r>
                <a:rPr lang="de-DE" sz="1600" dirty="0" smtClean="0">
                  <a:solidFill>
                    <a:srgbClr val="FFFFFF"/>
                  </a:solidFill>
                </a:rPr>
                <a:t>ich liege nicht so gern am Strand.  Ich mache lieber Wassersport!</a:t>
              </a:r>
            </a:p>
            <a:p>
              <a:pPr marL="457200" indent="-457200" algn="just">
                <a:buAutoNum type="alphaLcPeriod"/>
              </a:pPr>
              <a:r>
                <a:rPr lang="de-DE" sz="1600" dirty="0" smtClean="0">
                  <a:solidFill>
                    <a:srgbClr val="FFFFFF"/>
                  </a:solidFill>
                </a:rPr>
                <a:t>Spitze! ich sonne mich, höre Musik und chille den ganzen Tag.</a:t>
              </a:r>
            </a:p>
            <a:p>
              <a:pPr marL="457200" indent="-457200" algn="just">
                <a:buAutoNum type="alphaLcPeriod"/>
              </a:pPr>
              <a:r>
                <a:rPr lang="de-DE" sz="1600" dirty="0" smtClean="0">
                  <a:solidFill>
                    <a:srgbClr val="FFFFFF"/>
                  </a:solidFill>
                </a:rPr>
                <a:t>Es ist mir zu heiß. Ich bleibe lieber im Hotelzimmer.</a:t>
              </a:r>
            </a:p>
            <a:p>
              <a:pPr marL="457200" indent="-457200" algn="just">
                <a:buAutoNum type="alphaLcPeriod"/>
              </a:pPr>
              <a:r>
                <a:rPr lang="de-DE" sz="1600" dirty="0" smtClean="0">
                  <a:solidFill>
                    <a:srgbClr val="FFFFFF"/>
                  </a:solidFill>
                </a:rPr>
                <a:t>Ich langweile mich am Strand.  Am liebsten mache ich eine Stadtrundfahrt.</a:t>
              </a:r>
            </a:p>
            <a:p>
              <a:pPr marL="457200" indent="-457200" algn="just">
                <a:buAutoNum type="alphaLcPeriod"/>
              </a:pPr>
              <a:endParaRPr lang="de-DE" sz="1600" dirty="0">
                <a:solidFill>
                  <a:srgbClr val="FFFFFF"/>
                </a:solidFill>
              </a:endParaRPr>
            </a:p>
            <a:p>
              <a:pPr algn="just"/>
              <a:r>
                <a:rPr lang="en-GB" sz="1600" b="1" dirty="0" smtClean="0">
                  <a:solidFill>
                    <a:srgbClr val="FFFFFF"/>
                  </a:solidFill>
                </a:rPr>
                <a:t>2. </a:t>
              </a:r>
              <a:r>
                <a:rPr lang="en-GB" sz="1600" b="1" dirty="0" err="1">
                  <a:solidFill>
                    <a:srgbClr val="FFFFFF"/>
                  </a:solidFill>
                </a:rPr>
                <a:t>Deine</a:t>
              </a:r>
              <a:r>
                <a:rPr lang="en-GB" sz="1600" b="1" dirty="0">
                  <a:solidFill>
                    <a:srgbClr val="FFFFFF"/>
                  </a:solidFill>
                </a:rPr>
                <a:t> </a:t>
              </a:r>
              <a:r>
                <a:rPr lang="en-GB" sz="1600" b="1" dirty="0" err="1">
                  <a:solidFill>
                    <a:srgbClr val="FFFFFF"/>
                  </a:solidFill>
                </a:rPr>
                <a:t>Eltern</a:t>
              </a:r>
              <a:r>
                <a:rPr lang="en-GB" sz="1600" b="1" dirty="0">
                  <a:solidFill>
                    <a:srgbClr val="FFFFFF"/>
                  </a:solidFill>
                </a:rPr>
                <a:t> </a:t>
              </a:r>
              <a:r>
                <a:rPr lang="en-GB" sz="1600" b="1" dirty="0" err="1">
                  <a:solidFill>
                    <a:srgbClr val="FFFFFF"/>
                  </a:solidFill>
                </a:rPr>
                <a:t>planen</a:t>
              </a:r>
              <a:r>
                <a:rPr lang="en-GB" sz="1600" b="1" dirty="0">
                  <a:solidFill>
                    <a:srgbClr val="FFFFFF"/>
                  </a:solidFill>
                </a:rPr>
                <a:t> die </a:t>
              </a:r>
              <a:r>
                <a:rPr lang="en-GB" sz="1600" b="1" dirty="0" err="1">
                  <a:solidFill>
                    <a:srgbClr val="FFFFFF"/>
                  </a:solidFill>
                </a:rPr>
                <a:t>Sommerferien</a:t>
              </a:r>
              <a:r>
                <a:rPr lang="en-GB" sz="1600" b="1" dirty="0">
                  <a:solidFill>
                    <a:srgbClr val="FFFFFF"/>
                  </a:solidFill>
                </a:rPr>
                <a:t>.  Was </a:t>
              </a:r>
              <a:r>
                <a:rPr lang="en-GB" sz="1600" b="1" dirty="0" err="1">
                  <a:solidFill>
                    <a:srgbClr val="FFFFFF"/>
                  </a:solidFill>
                </a:rPr>
                <a:t>schlägst</a:t>
              </a:r>
              <a:r>
                <a:rPr lang="en-GB" sz="1600" b="1" dirty="0">
                  <a:solidFill>
                    <a:srgbClr val="FFFFFF"/>
                  </a:solidFill>
                </a:rPr>
                <a:t> du </a:t>
              </a:r>
              <a:r>
                <a:rPr lang="en-GB" sz="1600" b="1" dirty="0" err="1">
                  <a:solidFill>
                    <a:srgbClr val="FFFFFF"/>
                  </a:solidFill>
                </a:rPr>
                <a:t>vor</a:t>
              </a:r>
              <a:r>
                <a:rPr lang="en-GB" sz="1600" b="1" dirty="0">
                  <a:solidFill>
                    <a:srgbClr val="FFFFFF"/>
                  </a:solidFill>
                </a:rPr>
                <a:t>?</a:t>
              </a:r>
            </a:p>
            <a:p>
              <a:pPr algn="just"/>
              <a:endParaRPr lang="de-DE" sz="1600" dirty="0">
                <a:solidFill>
                  <a:srgbClr val="FFFFFF"/>
                </a:solidFill>
              </a:endParaRPr>
            </a:p>
            <a:p>
              <a:pPr marL="457200" indent="-457200" algn="just">
                <a:buAutoNum type="alphaLcPeriod"/>
              </a:pPr>
              <a:r>
                <a:rPr lang="de-DE" sz="1600" dirty="0">
                  <a:solidFill>
                    <a:srgbClr val="FFFFFF"/>
                  </a:solidFill>
                </a:rPr>
                <a:t>Können wir eine große Europatour machen?</a:t>
              </a:r>
            </a:p>
            <a:p>
              <a:pPr marL="457200" indent="-457200" algn="just">
                <a:buAutoNum type="alphaLcPeriod"/>
              </a:pPr>
              <a:r>
                <a:rPr lang="de-DE" sz="1600" dirty="0">
                  <a:solidFill>
                    <a:srgbClr val="FFFFFF"/>
                  </a:solidFill>
                </a:rPr>
                <a:t>Wie wär‘s mit einer Kreuzfahrt in der Karibik.</a:t>
              </a:r>
            </a:p>
            <a:p>
              <a:pPr marL="457200" indent="-457200" algn="just">
                <a:buAutoNum type="alphaLcPeriod"/>
              </a:pPr>
              <a:r>
                <a:rPr lang="de-DE" sz="1600" dirty="0">
                  <a:solidFill>
                    <a:srgbClr val="FFFFFF"/>
                  </a:solidFill>
                </a:rPr>
                <a:t>Besuchen wir unsere Cousine in Leipzig?</a:t>
              </a:r>
            </a:p>
            <a:p>
              <a:pPr marL="457200" indent="-457200" algn="just">
                <a:buAutoNum type="alphaLcPeriod"/>
              </a:pPr>
              <a:r>
                <a:rPr lang="de-DE" sz="1600" dirty="0">
                  <a:solidFill>
                    <a:srgbClr val="FFFFFF"/>
                  </a:solidFill>
                </a:rPr>
                <a:t>Fahren wir mit dem Wohnwagen nach Berlin – dort ist immer viel los!</a:t>
              </a:r>
            </a:p>
            <a:p>
              <a:pPr algn="just"/>
              <a:endParaRPr lang="de-DE" sz="1600" dirty="0" smtClean="0">
                <a:solidFill>
                  <a:srgbClr val="FFFFFF"/>
                </a:solidFill>
              </a:endParaRPr>
            </a:p>
          </p:txBody>
        </p:sp>
        <p:sp>
          <p:nvSpPr>
            <p:cNvPr id="8" name="TextBox 7"/>
            <p:cNvSpPr txBox="1"/>
            <p:nvPr/>
          </p:nvSpPr>
          <p:spPr>
            <a:xfrm>
              <a:off x="4536504" y="1340768"/>
              <a:ext cx="4572000" cy="5509201"/>
            </a:xfrm>
            <a:prstGeom prst="rect">
              <a:avLst/>
            </a:prstGeom>
            <a:noFill/>
            <a:ln>
              <a:noFill/>
            </a:ln>
          </p:spPr>
          <p:txBody>
            <a:bodyPr wrap="square" rtlCol="0">
              <a:spAutoFit/>
            </a:bodyPr>
            <a:lstStyle/>
            <a:p>
              <a:pPr algn="just"/>
              <a:r>
                <a:rPr lang="en-GB" sz="1600" b="1" dirty="0" smtClean="0">
                  <a:solidFill>
                    <a:srgbClr val="FFFFFF"/>
                  </a:solidFill>
                </a:rPr>
                <a:t>3. </a:t>
              </a:r>
              <a:r>
                <a:rPr lang="en-GB" sz="1600" b="1" dirty="0" err="1" smtClean="0">
                  <a:solidFill>
                    <a:srgbClr val="FFFFFF"/>
                  </a:solidFill>
                </a:rPr>
                <a:t>Dein</a:t>
              </a:r>
              <a:r>
                <a:rPr lang="en-GB" sz="1600" b="1" dirty="0" smtClean="0">
                  <a:solidFill>
                    <a:srgbClr val="FFFFFF"/>
                  </a:solidFill>
                </a:rPr>
                <a:t>(e) Freund(in) </a:t>
              </a:r>
              <a:r>
                <a:rPr lang="en-GB" sz="1600" b="1" dirty="0" err="1" smtClean="0">
                  <a:solidFill>
                    <a:srgbClr val="FFFFFF"/>
                  </a:solidFill>
                </a:rPr>
                <a:t>lädt</a:t>
              </a:r>
              <a:r>
                <a:rPr lang="en-GB" sz="1600" b="1" dirty="0" smtClean="0">
                  <a:solidFill>
                    <a:srgbClr val="FFFFFF"/>
                  </a:solidFill>
                </a:rPr>
                <a:t> </a:t>
              </a:r>
              <a:r>
                <a:rPr lang="en-GB" sz="1600" b="1" dirty="0" err="1" smtClean="0">
                  <a:solidFill>
                    <a:srgbClr val="FFFFFF"/>
                  </a:solidFill>
                </a:rPr>
                <a:t>dich</a:t>
              </a:r>
              <a:r>
                <a:rPr lang="en-GB" sz="1600" b="1" dirty="0" smtClean="0">
                  <a:solidFill>
                    <a:srgbClr val="FFFFFF"/>
                  </a:solidFill>
                </a:rPr>
                <a:t> </a:t>
              </a:r>
              <a:r>
                <a:rPr lang="en-GB" sz="1600" b="1" dirty="0" err="1" smtClean="0">
                  <a:solidFill>
                    <a:srgbClr val="FFFFFF"/>
                  </a:solidFill>
                </a:rPr>
                <a:t>zum</a:t>
              </a:r>
              <a:r>
                <a:rPr lang="en-GB" sz="1600" b="1" dirty="0" smtClean="0">
                  <a:solidFill>
                    <a:srgbClr val="FFFFFF"/>
                  </a:solidFill>
                </a:rPr>
                <a:t> </a:t>
              </a:r>
              <a:r>
                <a:rPr lang="en-GB" sz="1600" b="1" dirty="0" err="1" smtClean="0">
                  <a:solidFill>
                    <a:srgbClr val="FFFFFF"/>
                  </a:solidFill>
                </a:rPr>
                <a:t>kostenlosen</a:t>
              </a:r>
              <a:r>
                <a:rPr lang="en-GB" sz="1600" b="1" dirty="0" smtClean="0">
                  <a:solidFill>
                    <a:srgbClr val="FFFFFF"/>
                  </a:solidFill>
                </a:rPr>
                <a:t> </a:t>
              </a:r>
              <a:r>
                <a:rPr lang="en-GB" sz="1600" b="1" dirty="0" err="1" smtClean="0">
                  <a:solidFill>
                    <a:srgbClr val="FFFFFF"/>
                  </a:solidFill>
                </a:rPr>
                <a:t>Skiurlaub</a:t>
              </a:r>
              <a:r>
                <a:rPr lang="en-GB" sz="1600" b="1" dirty="0" smtClean="0">
                  <a:solidFill>
                    <a:srgbClr val="FFFFFF"/>
                  </a:solidFill>
                </a:rPr>
                <a:t> </a:t>
              </a:r>
              <a:r>
                <a:rPr lang="en-GB" sz="1600" b="1" dirty="0" err="1" smtClean="0">
                  <a:solidFill>
                    <a:srgbClr val="FFFFFF"/>
                  </a:solidFill>
                </a:rPr>
                <a:t>nach</a:t>
              </a:r>
              <a:r>
                <a:rPr lang="en-GB" sz="1600" b="1" dirty="0" smtClean="0">
                  <a:solidFill>
                    <a:srgbClr val="FFFFFF"/>
                  </a:solidFill>
                </a:rPr>
                <a:t> </a:t>
              </a:r>
              <a:r>
                <a:rPr lang="en-GB" sz="1600" b="1" dirty="0" err="1" smtClean="0">
                  <a:solidFill>
                    <a:srgbClr val="FFFFFF"/>
                  </a:solidFill>
                </a:rPr>
                <a:t>Amerika</a:t>
              </a:r>
              <a:r>
                <a:rPr lang="en-GB" sz="1600" b="1" dirty="0" smtClean="0">
                  <a:solidFill>
                    <a:srgbClr val="FFFFFF"/>
                  </a:solidFill>
                </a:rPr>
                <a:t> </a:t>
              </a:r>
              <a:r>
                <a:rPr lang="en-GB" sz="1600" b="1" dirty="0" err="1" smtClean="0">
                  <a:solidFill>
                    <a:srgbClr val="FFFFFF"/>
                  </a:solidFill>
                </a:rPr>
                <a:t>ein</a:t>
              </a:r>
              <a:r>
                <a:rPr lang="en-GB" sz="1600" b="1" dirty="0" smtClean="0">
                  <a:solidFill>
                    <a:srgbClr val="FFFFFF"/>
                  </a:solidFill>
                </a:rPr>
                <a:t>.  Was </a:t>
              </a:r>
              <a:r>
                <a:rPr lang="en-GB" sz="1600" b="1" dirty="0" err="1" smtClean="0">
                  <a:solidFill>
                    <a:srgbClr val="FFFFFF"/>
                  </a:solidFill>
                </a:rPr>
                <a:t>sagst</a:t>
              </a:r>
              <a:r>
                <a:rPr lang="en-GB" sz="1600" b="1" dirty="0" smtClean="0">
                  <a:solidFill>
                    <a:srgbClr val="FFFFFF"/>
                  </a:solidFill>
                </a:rPr>
                <a:t> du </a:t>
              </a:r>
              <a:r>
                <a:rPr lang="en-GB" sz="1600" b="1" dirty="0" err="1" smtClean="0">
                  <a:solidFill>
                    <a:srgbClr val="FFFFFF"/>
                  </a:solidFill>
                </a:rPr>
                <a:t>dazu</a:t>
              </a:r>
              <a:r>
                <a:rPr lang="en-GB" sz="1600" b="1" dirty="0" smtClean="0">
                  <a:solidFill>
                    <a:srgbClr val="FFFFFF"/>
                  </a:solidFill>
                </a:rPr>
                <a:t>?</a:t>
              </a:r>
            </a:p>
            <a:p>
              <a:pPr algn="just"/>
              <a:endParaRPr lang="de-DE" sz="1600" dirty="0" smtClean="0">
                <a:solidFill>
                  <a:srgbClr val="FFFFFF"/>
                </a:solidFill>
              </a:endParaRPr>
            </a:p>
            <a:p>
              <a:pPr marL="457200" indent="-457200" algn="just">
                <a:buAutoNum type="alphaLcPeriod"/>
              </a:pPr>
              <a:r>
                <a:rPr lang="de-DE" sz="1600" dirty="0" smtClean="0">
                  <a:solidFill>
                    <a:srgbClr val="FFFFFF"/>
                  </a:solidFill>
                </a:rPr>
                <a:t>Spitze! ich gehe </a:t>
              </a:r>
              <a:r>
                <a:rPr lang="de-DE" sz="1600" dirty="0" err="1" smtClean="0">
                  <a:solidFill>
                    <a:srgbClr val="FFFFFF"/>
                  </a:solidFill>
                </a:rPr>
                <a:t>sooo</a:t>
              </a:r>
              <a:r>
                <a:rPr lang="de-DE" sz="1600" dirty="0" smtClean="0">
                  <a:solidFill>
                    <a:srgbClr val="FFFFFF"/>
                  </a:solidFill>
                </a:rPr>
                <a:t> gern snowboarden.</a:t>
              </a:r>
            </a:p>
            <a:p>
              <a:pPr marL="457200" indent="-457200" algn="just">
                <a:buAutoNum type="alphaLcPeriod"/>
              </a:pPr>
              <a:r>
                <a:rPr lang="de-DE" sz="1600" dirty="0" smtClean="0">
                  <a:solidFill>
                    <a:srgbClr val="FFFFFF"/>
                  </a:solidFill>
                </a:rPr>
                <a:t>Amerika! Toll! Dort gibt‘s riesige Hamburger!</a:t>
              </a:r>
            </a:p>
            <a:p>
              <a:pPr marL="457200" indent="-457200" algn="just">
                <a:buAutoNum type="alphaLcPeriod"/>
              </a:pPr>
              <a:r>
                <a:rPr lang="de-DE" sz="1600" dirty="0" smtClean="0">
                  <a:solidFill>
                    <a:srgbClr val="FFFFFF"/>
                  </a:solidFill>
                </a:rPr>
                <a:t>Ah, tut mir Leid, ich fliege nicht gern und außerdem fahre ich nicht gern Ski.</a:t>
              </a:r>
            </a:p>
            <a:p>
              <a:pPr marL="457200" indent="-457200" algn="just">
                <a:buAutoNum type="alphaLcPeriod"/>
              </a:pPr>
              <a:r>
                <a:rPr lang="de-DE" sz="1600" dirty="0" smtClean="0">
                  <a:solidFill>
                    <a:srgbClr val="FFFFFF"/>
                  </a:solidFill>
                </a:rPr>
                <a:t>Da war ich noch nie! Vielen Dank für die Einladung.</a:t>
              </a:r>
            </a:p>
            <a:p>
              <a:pPr marL="457200" indent="-457200" algn="just">
                <a:buAutoNum type="alphaLcPeriod"/>
              </a:pPr>
              <a:endParaRPr lang="de-DE" sz="1600" dirty="0">
                <a:solidFill>
                  <a:srgbClr val="FFFFFF"/>
                </a:solidFill>
              </a:endParaRPr>
            </a:p>
            <a:p>
              <a:pPr algn="just"/>
              <a:r>
                <a:rPr lang="en-GB" sz="1600" b="1" dirty="0" smtClean="0">
                  <a:solidFill>
                    <a:srgbClr val="FFFFFF"/>
                  </a:solidFill>
                </a:rPr>
                <a:t>4. </a:t>
              </a:r>
              <a:r>
                <a:rPr lang="en-GB" sz="1600" b="1" dirty="0">
                  <a:solidFill>
                    <a:srgbClr val="FFFFFF"/>
                  </a:solidFill>
                </a:rPr>
                <a:t>Du </a:t>
              </a:r>
              <a:r>
                <a:rPr lang="en-GB" sz="1600" b="1" dirty="0" err="1">
                  <a:solidFill>
                    <a:srgbClr val="FFFFFF"/>
                  </a:solidFill>
                </a:rPr>
                <a:t>fährst</a:t>
              </a:r>
              <a:r>
                <a:rPr lang="en-GB" sz="1600" b="1" dirty="0">
                  <a:solidFill>
                    <a:srgbClr val="FFFFFF"/>
                  </a:solidFill>
                </a:rPr>
                <a:t> </a:t>
              </a:r>
              <a:r>
                <a:rPr lang="en-GB" sz="1600" b="1" dirty="0" err="1">
                  <a:solidFill>
                    <a:srgbClr val="FFFFFF"/>
                  </a:solidFill>
                </a:rPr>
                <a:t>nach</a:t>
              </a:r>
              <a:r>
                <a:rPr lang="en-GB" sz="1600" b="1" dirty="0">
                  <a:solidFill>
                    <a:srgbClr val="FFFFFF"/>
                  </a:solidFill>
                </a:rPr>
                <a:t> Zürich.  Dort </a:t>
              </a:r>
              <a:r>
                <a:rPr lang="en-GB" sz="1600" b="1" dirty="0" err="1">
                  <a:solidFill>
                    <a:srgbClr val="FFFFFF"/>
                  </a:solidFill>
                </a:rPr>
                <a:t>gibt</a:t>
              </a:r>
              <a:r>
                <a:rPr lang="en-GB" sz="1600" b="1" dirty="0">
                  <a:solidFill>
                    <a:srgbClr val="FFFFFF"/>
                  </a:solidFill>
                </a:rPr>
                <a:t> </a:t>
              </a:r>
              <a:r>
                <a:rPr lang="en-GB" sz="1600" b="1" dirty="0" err="1">
                  <a:solidFill>
                    <a:srgbClr val="FFFFFF"/>
                  </a:solidFill>
                </a:rPr>
                <a:t>es</a:t>
              </a:r>
              <a:r>
                <a:rPr lang="en-GB" sz="1600" b="1" dirty="0">
                  <a:solidFill>
                    <a:srgbClr val="FFFFFF"/>
                  </a:solidFill>
                </a:rPr>
                <a:t> </a:t>
              </a:r>
              <a:r>
                <a:rPr lang="en-GB" sz="1600" b="1" dirty="0" err="1">
                  <a:solidFill>
                    <a:srgbClr val="FFFFFF"/>
                  </a:solidFill>
                </a:rPr>
                <a:t>ein</a:t>
              </a:r>
              <a:r>
                <a:rPr lang="en-GB" sz="1600" b="1" dirty="0">
                  <a:solidFill>
                    <a:srgbClr val="FFFFFF"/>
                  </a:solidFill>
                </a:rPr>
                <a:t> </a:t>
              </a:r>
              <a:r>
                <a:rPr lang="en-GB" sz="1600" b="1" dirty="0" err="1">
                  <a:solidFill>
                    <a:srgbClr val="FFFFFF"/>
                  </a:solidFill>
                </a:rPr>
                <a:t>Musikfest</a:t>
              </a:r>
              <a:r>
                <a:rPr lang="en-GB" sz="1600" b="1" dirty="0">
                  <a:solidFill>
                    <a:srgbClr val="FFFFFF"/>
                  </a:solidFill>
                </a:rPr>
                <a:t>.  </a:t>
              </a:r>
              <a:r>
                <a:rPr lang="en-GB" sz="1600" b="1" dirty="0" err="1">
                  <a:solidFill>
                    <a:srgbClr val="FFFFFF"/>
                  </a:solidFill>
                </a:rPr>
                <a:t>Keine</a:t>
              </a:r>
              <a:r>
                <a:rPr lang="en-GB" sz="1600" b="1" dirty="0">
                  <a:solidFill>
                    <a:srgbClr val="FFFFFF"/>
                  </a:solidFill>
                </a:rPr>
                <a:t> Zimmer </a:t>
              </a:r>
              <a:r>
                <a:rPr lang="en-GB" sz="1600" b="1" dirty="0" err="1">
                  <a:solidFill>
                    <a:srgbClr val="FFFFFF"/>
                  </a:solidFill>
                </a:rPr>
                <a:t>sind</a:t>
              </a:r>
              <a:r>
                <a:rPr lang="en-GB" sz="1600" b="1" dirty="0">
                  <a:solidFill>
                    <a:srgbClr val="FFFFFF"/>
                  </a:solidFill>
                </a:rPr>
                <a:t> </a:t>
              </a:r>
              <a:r>
                <a:rPr lang="en-GB" sz="1600" b="1" dirty="0" err="1">
                  <a:solidFill>
                    <a:srgbClr val="FFFFFF"/>
                  </a:solidFill>
                </a:rPr>
                <a:t>frei</a:t>
              </a:r>
              <a:r>
                <a:rPr lang="en-GB" sz="1600" b="1" dirty="0">
                  <a:solidFill>
                    <a:srgbClr val="FFFFFF"/>
                  </a:solidFill>
                </a:rPr>
                <a:t>.  Was </a:t>
              </a:r>
              <a:r>
                <a:rPr lang="en-GB" sz="1600" b="1" dirty="0" err="1">
                  <a:solidFill>
                    <a:srgbClr val="FFFFFF"/>
                  </a:solidFill>
                </a:rPr>
                <a:t>meinst</a:t>
              </a:r>
              <a:r>
                <a:rPr lang="en-GB" sz="1600" b="1" dirty="0">
                  <a:solidFill>
                    <a:srgbClr val="FFFFFF"/>
                  </a:solidFill>
                </a:rPr>
                <a:t> du?</a:t>
              </a:r>
            </a:p>
            <a:p>
              <a:pPr algn="just"/>
              <a:endParaRPr lang="de-DE" sz="1600" dirty="0">
                <a:solidFill>
                  <a:srgbClr val="FFFFFF"/>
                </a:solidFill>
              </a:endParaRPr>
            </a:p>
            <a:p>
              <a:pPr marL="457200" indent="-457200" algn="just">
                <a:buAutoNum type="alphaLcPeriod"/>
              </a:pPr>
              <a:r>
                <a:rPr lang="de-DE" sz="1600" dirty="0">
                  <a:solidFill>
                    <a:srgbClr val="FFFFFF"/>
                  </a:solidFill>
                </a:rPr>
                <a:t>Kein Problem.  Ich übernachte sowieso auf dem Campingplatz.</a:t>
              </a:r>
            </a:p>
            <a:p>
              <a:pPr marL="457200" indent="-457200" algn="just">
                <a:buAutoNum type="alphaLcPeriod"/>
              </a:pPr>
              <a:r>
                <a:rPr lang="de-DE" sz="1600" dirty="0">
                  <a:solidFill>
                    <a:srgbClr val="FFFFFF"/>
                  </a:solidFill>
                </a:rPr>
                <a:t>Wo ist das Musikfest? Ich übernachte gern im Freien.</a:t>
              </a:r>
            </a:p>
            <a:p>
              <a:pPr marL="457200" indent="-457200" algn="just">
                <a:buAutoNum type="alphaLcPeriod"/>
              </a:pPr>
              <a:r>
                <a:rPr lang="de-DE" sz="1600" dirty="0">
                  <a:solidFill>
                    <a:srgbClr val="FFFFFF"/>
                  </a:solidFill>
                </a:rPr>
                <a:t>Tja, vielleicht kann ich bei meiner Oma übernachten.</a:t>
              </a:r>
            </a:p>
            <a:p>
              <a:pPr marL="457200" indent="-457200" algn="just">
                <a:buAutoNum type="alphaLcPeriod"/>
              </a:pPr>
              <a:r>
                <a:rPr lang="de-DE" sz="1600" dirty="0">
                  <a:solidFill>
                    <a:srgbClr val="FFFFFF"/>
                  </a:solidFill>
                </a:rPr>
                <a:t>Am liebsten fahre ich nach Uster weiter.  Dort gibt es sicher eine Jugendherberge oder Gasthäuser</a:t>
              </a:r>
              <a:r>
                <a:rPr lang="de-DE" sz="1600" dirty="0" smtClean="0">
                  <a:solidFill>
                    <a:srgbClr val="FFFFFF"/>
                  </a:solidFill>
                </a:rPr>
                <a:t>.</a:t>
              </a:r>
              <a:endParaRPr lang="de-DE" sz="1600" dirty="0">
                <a:solidFill>
                  <a:srgbClr val="FFFFFF"/>
                </a:solidFill>
              </a:endParaRPr>
            </a:p>
          </p:txBody>
        </p:sp>
      </p:grpSp>
    </p:spTree>
    <p:extLst>
      <p:ext uri="{BB962C8B-B14F-4D97-AF65-F5344CB8AC3E}">
        <p14:creationId xmlns:p14="http://schemas.microsoft.com/office/powerpoint/2010/main" val="207414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1484784"/>
          </a:xfrm>
        </p:spPr>
        <p:txBody>
          <a:bodyPr>
            <a:noAutofit/>
          </a:bodyPr>
          <a:lstStyle/>
          <a:p>
            <a:pPr marL="457200" indent="-457200" algn="ctr">
              <a:buNone/>
            </a:pPr>
            <a:r>
              <a:rPr lang="en-GB" sz="2200" b="1" u="sng" dirty="0" smtClean="0">
                <a:solidFill>
                  <a:srgbClr val="008000"/>
                </a:solidFill>
                <a:latin typeface="Calibri" pitchFamily="34" charset="0"/>
                <a:cs typeface="Calibri" pitchFamily="34" charset="0"/>
              </a:rPr>
              <a:t>AUFGABE 2: URLAUBSTYP</a:t>
            </a:r>
            <a:endParaRPr lang="en-GB" sz="2200" b="1" u="sng" dirty="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Und </a:t>
            </a:r>
            <a:r>
              <a:rPr lang="en-GB" sz="2200" b="1" dirty="0" err="1" smtClean="0">
                <a:solidFill>
                  <a:srgbClr val="008000"/>
                </a:solidFill>
                <a:latin typeface="Calibri" pitchFamily="34" charset="0"/>
                <a:cs typeface="Calibri" pitchFamily="34" charset="0"/>
              </a:rPr>
              <a:t>hier</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sind</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Ergebnisse</a:t>
            </a:r>
            <a:r>
              <a:rPr lang="en-GB" sz="2200" b="1" dirty="0" smtClean="0">
                <a:solidFill>
                  <a:srgbClr val="008000"/>
                </a:solidFill>
                <a:latin typeface="Calibri" pitchFamily="34" charset="0"/>
                <a:cs typeface="Calibri" pitchFamily="34" charset="0"/>
              </a:rPr>
              <a:t>!</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419865945"/>
              </p:ext>
            </p:extLst>
          </p:nvPr>
        </p:nvGraphicFramePr>
        <p:xfrm>
          <a:off x="0" y="1412776"/>
          <a:ext cx="9144000" cy="1615440"/>
        </p:xfrm>
        <a:graphic>
          <a:graphicData uri="http://schemas.openxmlformats.org/drawingml/2006/table">
            <a:tbl>
              <a:tblPr firstRow="1" bandRow="1">
                <a:tableStyleId>{2D5ABB26-0587-4C30-8999-92F81FD0307C}</a:tableStyleId>
              </a:tblPr>
              <a:tblGrid>
                <a:gridCol w="2286000"/>
                <a:gridCol w="2286000"/>
                <a:gridCol w="2286000"/>
                <a:gridCol w="2286000"/>
              </a:tblGrid>
              <a:tr h="370840">
                <a:tc>
                  <a:txBody>
                    <a:bodyPr/>
                    <a:lstStyle/>
                    <a:p>
                      <a:pPr algn="ctr"/>
                      <a:r>
                        <a:rPr lang="en-US" sz="2000" dirty="0" smtClean="0"/>
                        <a:t>a. </a:t>
                      </a:r>
                      <a:r>
                        <a:rPr lang="en-US" sz="2000" dirty="0" err="1" smtClean="0"/>
                        <a:t>Superurlauber</a:t>
                      </a:r>
                      <a:r>
                        <a:rPr lang="en-US" sz="2000" dirty="0" smtClean="0"/>
                        <a:t>! Du </a:t>
                      </a:r>
                      <a:r>
                        <a:rPr lang="en-US" sz="2000" dirty="0" err="1" smtClean="0"/>
                        <a:t>treibst</a:t>
                      </a:r>
                      <a:r>
                        <a:rPr lang="en-US" sz="2000" baseline="0" dirty="0" smtClean="0"/>
                        <a:t> </a:t>
                      </a:r>
                      <a:r>
                        <a:rPr lang="en-US" sz="2000" baseline="0" dirty="0" err="1" smtClean="0"/>
                        <a:t>gern</a:t>
                      </a:r>
                      <a:r>
                        <a:rPr lang="en-US" sz="2000" baseline="0" dirty="0" smtClean="0"/>
                        <a:t> Sport </a:t>
                      </a:r>
                      <a:r>
                        <a:rPr lang="en-US" sz="2000" baseline="0" dirty="0" err="1" smtClean="0"/>
                        <a:t>im</a:t>
                      </a:r>
                      <a:r>
                        <a:rPr lang="en-US" sz="2000" baseline="0" dirty="0" smtClean="0"/>
                        <a:t> </a:t>
                      </a:r>
                      <a:r>
                        <a:rPr lang="en-US" sz="2000" baseline="0" dirty="0" err="1" smtClean="0"/>
                        <a:t>Urlaub</a:t>
                      </a:r>
                      <a:r>
                        <a:rPr lang="en-US" sz="2000" baseline="0" dirty="0" smtClean="0"/>
                        <a:t> und </a:t>
                      </a:r>
                      <a:r>
                        <a:rPr lang="en-US" sz="2000" baseline="0" dirty="0" err="1" smtClean="0"/>
                        <a:t>willst</a:t>
                      </a:r>
                      <a:r>
                        <a:rPr lang="en-US" sz="2000" baseline="0" dirty="0" smtClean="0"/>
                        <a:t> </a:t>
                      </a:r>
                      <a:r>
                        <a:rPr lang="en-US" sz="2000" baseline="0" dirty="0" err="1" smtClean="0"/>
                        <a:t>viel</a:t>
                      </a:r>
                      <a:r>
                        <a:rPr lang="en-US" sz="2000" baseline="0" dirty="0" smtClean="0"/>
                        <a:t> </a:t>
                      </a:r>
                      <a:r>
                        <a:rPr lang="en-US" sz="2000" baseline="0" dirty="0" err="1" smtClean="0"/>
                        <a:t>Spaß</a:t>
                      </a:r>
                      <a:r>
                        <a:rPr lang="en-US" sz="2000" baseline="0" dirty="0" smtClean="0"/>
                        <a:t> </a:t>
                      </a:r>
                      <a:r>
                        <a:rPr lang="en-US" sz="2000" baseline="0" dirty="0" err="1" smtClean="0"/>
                        <a:t>haben</a:t>
                      </a:r>
                      <a:r>
                        <a:rPr lang="en-US" sz="2000" baseline="0" dirty="0" smtClean="0"/>
                        <a:t>!</a:t>
                      </a:r>
                      <a:endParaRPr lang="en-US" sz="2000" dirty="0"/>
                    </a:p>
                  </a:txBody>
                  <a:tcPr>
                    <a:solidFill>
                      <a:schemeClr val="tx2">
                        <a:lumMod val="20000"/>
                        <a:lumOff val="80000"/>
                      </a:schemeClr>
                    </a:solidFill>
                  </a:tcPr>
                </a:tc>
                <a:tc>
                  <a:txBody>
                    <a:bodyPr/>
                    <a:lstStyle/>
                    <a:p>
                      <a:pPr algn="ctr"/>
                      <a:r>
                        <a:rPr lang="en-US" sz="2000" dirty="0" smtClean="0"/>
                        <a:t>b. </a:t>
                      </a:r>
                      <a:r>
                        <a:rPr lang="en-US" sz="2000" dirty="0" err="1" smtClean="0"/>
                        <a:t>Chillen-Urlauber</a:t>
                      </a:r>
                      <a:r>
                        <a:rPr lang="en-US" sz="2000" dirty="0" smtClean="0"/>
                        <a:t>!</a:t>
                      </a:r>
                      <a:r>
                        <a:rPr lang="en-US" sz="2000" baseline="0" dirty="0" smtClean="0"/>
                        <a:t> </a:t>
                      </a:r>
                      <a:r>
                        <a:rPr lang="en-US" sz="2000" baseline="0" dirty="0" err="1" smtClean="0"/>
                        <a:t>Für</a:t>
                      </a:r>
                      <a:r>
                        <a:rPr lang="en-US" sz="2000" baseline="0" dirty="0" smtClean="0"/>
                        <a:t> </a:t>
                      </a:r>
                      <a:r>
                        <a:rPr lang="en-US" sz="2000" baseline="0" dirty="0" err="1" smtClean="0"/>
                        <a:t>dich</a:t>
                      </a:r>
                      <a:r>
                        <a:rPr lang="en-US" sz="2000" baseline="0" dirty="0" smtClean="0"/>
                        <a:t> muss der </a:t>
                      </a:r>
                      <a:r>
                        <a:rPr lang="en-US" sz="2000" baseline="0" dirty="0" err="1" smtClean="0"/>
                        <a:t>Urlaub</a:t>
                      </a:r>
                      <a:r>
                        <a:rPr lang="en-US" sz="2000" baseline="0" dirty="0" smtClean="0"/>
                        <a:t> </a:t>
                      </a:r>
                      <a:r>
                        <a:rPr lang="en-US" sz="2000" baseline="0" dirty="0" err="1" smtClean="0"/>
                        <a:t>entspannend</a:t>
                      </a:r>
                      <a:r>
                        <a:rPr lang="en-US" sz="2000" baseline="0" dirty="0" smtClean="0"/>
                        <a:t> und locker </a:t>
                      </a:r>
                      <a:r>
                        <a:rPr lang="en-US" sz="2000" baseline="0" dirty="0" err="1" smtClean="0"/>
                        <a:t>sein</a:t>
                      </a:r>
                      <a:r>
                        <a:rPr lang="en-US" sz="2000" baseline="0" dirty="0" smtClean="0"/>
                        <a:t>.</a:t>
                      </a:r>
                      <a:endParaRPr lang="en-US" sz="2000" dirty="0"/>
                    </a:p>
                  </a:txBody>
                  <a:tcPr>
                    <a:solidFill>
                      <a:schemeClr val="accent3">
                        <a:lumMod val="20000"/>
                        <a:lumOff val="80000"/>
                      </a:schemeClr>
                    </a:solidFill>
                  </a:tcPr>
                </a:tc>
                <a:tc>
                  <a:txBody>
                    <a:bodyPr/>
                    <a:lstStyle/>
                    <a:p>
                      <a:pPr algn="ctr"/>
                      <a:r>
                        <a:rPr lang="en-US" sz="2000" dirty="0" smtClean="0"/>
                        <a:t>c. </a:t>
                      </a:r>
                      <a:r>
                        <a:rPr lang="en-US" sz="2000" dirty="0" err="1" smtClean="0"/>
                        <a:t>Urlaubsscheu</a:t>
                      </a:r>
                      <a:r>
                        <a:rPr lang="en-US" sz="2000" dirty="0" smtClean="0"/>
                        <a:t>! </a:t>
                      </a:r>
                      <a:r>
                        <a:rPr lang="en-US" sz="2000" dirty="0" err="1" smtClean="0"/>
                        <a:t>Vielleicht</a:t>
                      </a:r>
                      <a:r>
                        <a:rPr lang="en-US" sz="2000" baseline="0" dirty="0" smtClean="0"/>
                        <a:t> </a:t>
                      </a:r>
                      <a:r>
                        <a:rPr lang="en-US" sz="2000" baseline="0" dirty="0" err="1" smtClean="0"/>
                        <a:t>bleibst</a:t>
                      </a:r>
                      <a:r>
                        <a:rPr lang="en-US" sz="2000" baseline="0" dirty="0" smtClean="0"/>
                        <a:t> du </a:t>
                      </a:r>
                      <a:r>
                        <a:rPr lang="en-US" sz="2000" baseline="0" dirty="0" err="1" smtClean="0"/>
                        <a:t>lieber</a:t>
                      </a:r>
                      <a:r>
                        <a:rPr lang="en-US" sz="2000" baseline="0" dirty="0" smtClean="0"/>
                        <a:t> </a:t>
                      </a:r>
                      <a:r>
                        <a:rPr lang="en-US" sz="2000" baseline="0" dirty="0" err="1" smtClean="0"/>
                        <a:t>zu</a:t>
                      </a:r>
                      <a:r>
                        <a:rPr lang="en-US" sz="2000" baseline="0" dirty="0" smtClean="0"/>
                        <a:t> </a:t>
                      </a:r>
                      <a:r>
                        <a:rPr lang="en-US" sz="2000" baseline="0" dirty="0" err="1" smtClean="0"/>
                        <a:t>Hause</a:t>
                      </a:r>
                      <a:r>
                        <a:rPr lang="en-US" sz="2000" baseline="0" dirty="0" smtClean="0"/>
                        <a:t>!</a:t>
                      </a:r>
                      <a:endParaRPr lang="en-US" sz="2000" dirty="0"/>
                    </a:p>
                  </a:txBody>
                  <a:tcPr>
                    <a:solidFill>
                      <a:schemeClr val="accent2">
                        <a:lumMod val="20000"/>
                        <a:lumOff val="80000"/>
                      </a:schemeClr>
                    </a:solidFill>
                  </a:tcPr>
                </a:tc>
                <a:tc>
                  <a:txBody>
                    <a:bodyPr/>
                    <a:lstStyle/>
                    <a:p>
                      <a:pPr algn="ctr"/>
                      <a:r>
                        <a:rPr lang="en-US" sz="2000" dirty="0" smtClean="0"/>
                        <a:t>d. </a:t>
                      </a:r>
                      <a:r>
                        <a:rPr lang="en-US" sz="2000" dirty="0" err="1" smtClean="0"/>
                        <a:t>Bildungsurlauber</a:t>
                      </a:r>
                      <a:r>
                        <a:rPr lang="en-US" sz="2000" dirty="0" smtClean="0"/>
                        <a:t>! Du </a:t>
                      </a:r>
                      <a:r>
                        <a:rPr lang="en-US" sz="2000" dirty="0" err="1" smtClean="0"/>
                        <a:t>bist</a:t>
                      </a:r>
                      <a:r>
                        <a:rPr lang="en-US" sz="2000" dirty="0" smtClean="0"/>
                        <a:t> </a:t>
                      </a:r>
                      <a:r>
                        <a:rPr lang="en-US" sz="2000" dirty="0" err="1" smtClean="0"/>
                        <a:t>neugierig</a:t>
                      </a:r>
                      <a:r>
                        <a:rPr lang="en-US" sz="2000" dirty="0" smtClean="0"/>
                        <a:t> und </a:t>
                      </a:r>
                      <a:r>
                        <a:rPr lang="en-US" sz="2000" dirty="0" err="1" smtClean="0"/>
                        <a:t>lernst</a:t>
                      </a:r>
                      <a:r>
                        <a:rPr lang="en-US" sz="2000" dirty="0" smtClean="0"/>
                        <a:t> </a:t>
                      </a:r>
                      <a:r>
                        <a:rPr lang="en-US" sz="2000" dirty="0" err="1" smtClean="0"/>
                        <a:t>gern</a:t>
                      </a:r>
                      <a:r>
                        <a:rPr lang="en-US" sz="2000" dirty="0" smtClean="0"/>
                        <a:t> </a:t>
                      </a:r>
                      <a:r>
                        <a:rPr lang="en-US" sz="2000" dirty="0" err="1" smtClean="0"/>
                        <a:t>neue</a:t>
                      </a:r>
                      <a:r>
                        <a:rPr lang="en-US" sz="2000" dirty="0" smtClean="0"/>
                        <a:t> </a:t>
                      </a:r>
                      <a:r>
                        <a:rPr lang="en-US" sz="2000" dirty="0" err="1" smtClean="0"/>
                        <a:t>Leute</a:t>
                      </a:r>
                      <a:r>
                        <a:rPr lang="en-US" sz="2000" dirty="0" smtClean="0"/>
                        <a:t> und </a:t>
                      </a:r>
                      <a:r>
                        <a:rPr lang="en-US" sz="2000" dirty="0" err="1" smtClean="0"/>
                        <a:t>Orte</a:t>
                      </a:r>
                      <a:r>
                        <a:rPr lang="en-US" sz="2000" dirty="0" smtClean="0"/>
                        <a:t> </a:t>
                      </a:r>
                      <a:r>
                        <a:rPr lang="en-US" sz="2000" dirty="0" err="1" smtClean="0"/>
                        <a:t>kennen</a:t>
                      </a:r>
                      <a:r>
                        <a:rPr lang="en-US" sz="2000" dirty="0" smtClean="0"/>
                        <a:t>!</a:t>
                      </a:r>
                      <a:endParaRPr lang="en-US" sz="2000" dirty="0"/>
                    </a:p>
                  </a:txBody>
                  <a:tcPr>
                    <a:solidFill>
                      <a:schemeClr val="accent6">
                        <a:lumMod val="20000"/>
                        <a:lumOff val="80000"/>
                      </a:schemeClr>
                    </a:solidFill>
                  </a:tcPr>
                </a:tc>
              </a:tr>
            </a:tbl>
          </a:graphicData>
        </a:graphic>
      </p:graphicFrame>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1720" y="3429000"/>
            <a:ext cx="2664296" cy="1500887"/>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84168" y="3501008"/>
            <a:ext cx="2852688" cy="1426344"/>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536" y="5157192"/>
            <a:ext cx="2848372" cy="1528174"/>
          </a:xfrm>
          <a:prstGeom prst="rect">
            <a:avLst/>
          </a:prstGeom>
        </p:spPr>
      </p:pic>
      <p:pic>
        <p:nvPicPr>
          <p:cNvPr id="12" name="Picture 11"/>
          <p:cNvPicPr>
            <a:picLocks noChangeAspect="1"/>
          </p:cNvPicPr>
          <p:nvPr/>
        </p:nvPicPr>
        <p:blipFill>
          <a:blip r:embed="rId5" cstate="print"/>
          <a:stretch>
            <a:fillRect/>
          </a:stretch>
        </p:blipFill>
        <p:spPr>
          <a:xfrm>
            <a:off x="4716016" y="5119270"/>
            <a:ext cx="2736304" cy="1532330"/>
          </a:xfrm>
          <a:prstGeom prst="rect">
            <a:avLst/>
          </a:prstGeom>
        </p:spPr>
      </p:pic>
    </p:spTree>
    <p:extLst>
      <p:ext uri="{BB962C8B-B14F-4D97-AF65-F5344CB8AC3E}">
        <p14:creationId xmlns:p14="http://schemas.microsoft.com/office/powerpoint/2010/main" val="1263907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41368"/>
          </a:xfrm>
        </p:spPr>
        <p:txBody>
          <a:bodyPr>
            <a:noAutofit/>
          </a:bodyPr>
          <a:lstStyle/>
          <a:p>
            <a:pPr marL="457200" indent="-457200" algn="ctr">
              <a:buNone/>
            </a:pPr>
            <a:r>
              <a:rPr lang="en-GB" sz="2200" b="1" u="sng" dirty="0" smtClean="0">
                <a:solidFill>
                  <a:srgbClr val="008000"/>
                </a:solidFill>
                <a:latin typeface="Calibri" pitchFamily="34" charset="0"/>
                <a:cs typeface="Calibri" pitchFamily="34" charset="0"/>
              </a:rPr>
              <a:t>AUFGABE 3: URLAUBSTYP</a:t>
            </a:r>
            <a:endParaRPr lang="en-GB" sz="2200" b="1" u="sng" dirty="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r>
              <a:rPr lang="en-GB" sz="2200" b="1" dirty="0" err="1" smtClean="0">
                <a:solidFill>
                  <a:srgbClr val="008000"/>
                </a:solidFill>
                <a:latin typeface="Calibri" pitchFamily="34" charset="0"/>
                <a:cs typeface="Calibri" pitchFamily="34" charset="0"/>
              </a:rPr>
              <a:t>Partnerarbeit</a:t>
            </a:r>
            <a:r>
              <a:rPr lang="en-GB" sz="2200" b="1" dirty="0" smtClean="0">
                <a:solidFill>
                  <a:srgbClr val="008000"/>
                </a:solidFill>
                <a:latin typeface="Calibri" pitchFamily="34" charset="0"/>
                <a:cs typeface="Calibri" pitchFamily="34" charset="0"/>
              </a:rPr>
              <a:t>. A </a:t>
            </a:r>
            <a:r>
              <a:rPr lang="en-GB" sz="2200" b="1" dirty="0" err="1" smtClean="0">
                <a:solidFill>
                  <a:srgbClr val="008000"/>
                </a:solidFill>
                <a:latin typeface="Calibri" pitchFamily="34" charset="0"/>
                <a:cs typeface="Calibri" pitchFamily="34" charset="0"/>
              </a:rPr>
              <a:t>stellt</a:t>
            </a:r>
            <a:r>
              <a:rPr lang="en-GB" sz="2200" b="1" dirty="0" smtClean="0">
                <a:solidFill>
                  <a:srgbClr val="008000"/>
                </a:solidFill>
                <a:latin typeface="Calibri" pitchFamily="34" charset="0"/>
                <a:cs typeface="Calibri" pitchFamily="34" charset="0"/>
              </a:rPr>
              <a:t> B </a:t>
            </a:r>
            <a:r>
              <a:rPr lang="en-GB" sz="2200" b="1" dirty="0" err="1" smtClean="0">
                <a:solidFill>
                  <a:srgbClr val="008000"/>
                </a:solidFill>
                <a:latin typeface="Calibri" pitchFamily="34" charset="0"/>
                <a:cs typeface="Calibri" pitchFamily="34" charset="0"/>
              </a:rPr>
              <a:t>Fragen</a:t>
            </a:r>
            <a:r>
              <a:rPr lang="en-GB" sz="2200" b="1" dirty="0" smtClean="0">
                <a:solidFill>
                  <a:srgbClr val="008000"/>
                </a:solidFill>
                <a:latin typeface="Calibri" pitchFamily="34" charset="0"/>
                <a:cs typeface="Calibri" pitchFamily="34" charset="0"/>
              </a:rPr>
              <a:t> und </a:t>
            </a:r>
            <a:r>
              <a:rPr lang="en-GB" sz="2200" b="1" dirty="0" err="1" smtClean="0">
                <a:solidFill>
                  <a:srgbClr val="008000"/>
                </a:solidFill>
                <a:latin typeface="Calibri" pitchFamily="34" charset="0"/>
                <a:cs typeface="Calibri" pitchFamily="34" charset="0"/>
              </a:rPr>
              <a:t>macht</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einen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Urlaubsvorschlag</a:t>
            </a:r>
            <a:r>
              <a:rPr lang="en-GB" sz="2200" b="1" dirty="0" smtClean="0">
                <a:solidFill>
                  <a:srgbClr val="008000"/>
                </a:solidFill>
                <a:latin typeface="Calibri" pitchFamily="34" charset="0"/>
                <a:cs typeface="Calibri" pitchFamily="34" charset="0"/>
              </a:rPr>
              <a:t>.</a:t>
            </a:r>
          </a:p>
          <a:p>
            <a:pPr algn="ctr">
              <a:buNone/>
            </a:pPr>
            <a:endParaRPr lang="en-GB" sz="2200" b="1" dirty="0" smtClean="0">
              <a:solidFill>
                <a:srgbClr val="008000"/>
              </a:solidFill>
              <a:latin typeface="Calibri" pitchFamily="34" charset="0"/>
              <a:cs typeface="Calibri" pitchFamily="34" charset="0"/>
            </a:endParaRPr>
          </a:p>
          <a:p>
            <a:pPr marL="0" indent="0" algn="ctr">
              <a:buNone/>
            </a:pPr>
            <a:r>
              <a:rPr lang="en-GB" sz="2200" b="1" dirty="0" err="1" smtClean="0">
                <a:solidFill>
                  <a:srgbClr val="558ED5"/>
                </a:solidFill>
                <a:latin typeface="Calibri" pitchFamily="34" charset="0"/>
                <a:cs typeface="Calibri" pitchFamily="34" charset="0"/>
              </a:rPr>
              <a:t>Wohin</a:t>
            </a:r>
            <a:r>
              <a:rPr lang="en-GB" sz="2200" b="1" dirty="0" smtClean="0">
                <a:solidFill>
                  <a:srgbClr val="558ED5"/>
                </a:solidFill>
                <a:latin typeface="Calibri" pitchFamily="34" charset="0"/>
                <a:cs typeface="Calibri" pitchFamily="34" charset="0"/>
              </a:rPr>
              <a:t> </a:t>
            </a:r>
            <a:r>
              <a:rPr lang="en-GB" sz="2200" b="1" dirty="0" err="1" smtClean="0">
                <a:solidFill>
                  <a:srgbClr val="558ED5"/>
                </a:solidFill>
                <a:latin typeface="Calibri" pitchFamily="34" charset="0"/>
                <a:cs typeface="Calibri" pitchFamily="34" charset="0"/>
              </a:rPr>
              <a:t>fährst</a:t>
            </a:r>
            <a:r>
              <a:rPr lang="en-GB" sz="2200" b="1" dirty="0" smtClean="0">
                <a:solidFill>
                  <a:srgbClr val="558ED5"/>
                </a:solidFill>
                <a:latin typeface="Calibri" pitchFamily="34" charset="0"/>
                <a:cs typeface="Calibri" pitchFamily="34" charset="0"/>
              </a:rPr>
              <a:t> du </a:t>
            </a:r>
            <a:r>
              <a:rPr lang="en-GB" sz="2200" b="1" dirty="0" err="1" smtClean="0">
                <a:solidFill>
                  <a:srgbClr val="558ED5"/>
                </a:solidFill>
                <a:latin typeface="Calibri" pitchFamily="34" charset="0"/>
                <a:cs typeface="Calibri" pitchFamily="34" charset="0"/>
              </a:rPr>
              <a:t>gern</a:t>
            </a:r>
            <a:r>
              <a:rPr lang="en-GB" sz="2200" b="1" dirty="0" smtClean="0">
                <a:solidFill>
                  <a:srgbClr val="558ED5"/>
                </a:solidFill>
                <a:latin typeface="Calibri" pitchFamily="34" charset="0"/>
                <a:cs typeface="Calibri" pitchFamily="34" charset="0"/>
              </a:rPr>
              <a:t> in den </a:t>
            </a:r>
            <a:r>
              <a:rPr lang="en-GB" sz="2200" b="1" dirty="0" err="1" smtClean="0">
                <a:solidFill>
                  <a:srgbClr val="558ED5"/>
                </a:solidFill>
                <a:latin typeface="Calibri" pitchFamily="34" charset="0"/>
                <a:cs typeface="Calibri" pitchFamily="34" charset="0"/>
              </a:rPr>
              <a:t>Urlaub</a:t>
            </a:r>
            <a:r>
              <a:rPr lang="en-GB" sz="2200" b="1" dirty="0" smtClean="0">
                <a:solidFill>
                  <a:srgbClr val="558ED5"/>
                </a:solidFill>
                <a:latin typeface="Calibri" pitchFamily="34" charset="0"/>
                <a:cs typeface="Calibri" pitchFamily="34" charset="0"/>
              </a:rPr>
              <a:t>?</a:t>
            </a:r>
          </a:p>
          <a:p>
            <a:pPr marL="0" indent="0" algn="ctr">
              <a:buNone/>
            </a:pPr>
            <a:r>
              <a:rPr lang="en-GB" sz="2200" dirty="0" err="1" smtClean="0">
                <a:solidFill>
                  <a:srgbClr val="0F9F08"/>
                </a:solidFill>
                <a:latin typeface="Calibri" pitchFamily="34" charset="0"/>
                <a:cs typeface="Calibri" pitchFamily="34" charset="0"/>
              </a:rPr>
              <a:t>Ich</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fahre</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gern</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nach</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Italien</a:t>
            </a:r>
            <a:r>
              <a:rPr lang="en-GB" sz="2200" dirty="0" smtClean="0">
                <a:solidFill>
                  <a:srgbClr val="0F9F08"/>
                </a:solidFill>
                <a:latin typeface="Calibri" pitchFamily="34" charset="0"/>
                <a:cs typeface="Calibri" pitchFamily="34" charset="0"/>
              </a:rPr>
              <a:t>].</a:t>
            </a:r>
          </a:p>
          <a:p>
            <a:pPr marL="0" indent="0" algn="ctr">
              <a:buNone/>
            </a:pPr>
            <a:r>
              <a:rPr lang="en-GB" sz="2200" b="1" dirty="0" err="1" smtClean="0">
                <a:solidFill>
                  <a:srgbClr val="558ED5"/>
                </a:solidFill>
                <a:latin typeface="Calibri" pitchFamily="34" charset="0"/>
                <a:cs typeface="Calibri" pitchFamily="34" charset="0"/>
              </a:rPr>
              <a:t>Wo</a:t>
            </a:r>
            <a:r>
              <a:rPr lang="en-GB" sz="2200" b="1" dirty="0" smtClean="0">
                <a:solidFill>
                  <a:srgbClr val="558ED5"/>
                </a:solidFill>
                <a:latin typeface="Calibri" pitchFamily="34" charset="0"/>
                <a:cs typeface="Calibri" pitchFamily="34" charset="0"/>
              </a:rPr>
              <a:t> </a:t>
            </a:r>
            <a:r>
              <a:rPr lang="en-GB" sz="2200" b="1" dirty="0" err="1" smtClean="0">
                <a:solidFill>
                  <a:srgbClr val="558ED5"/>
                </a:solidFill>
                <a:latin typeface="Calibri" pitchFamily="34" charset="0"/>
                <a:cs typeface="Calibri" pitchFamily="34" charset="0"/>
              </a:rPr>
              <a:t>übernachtest</a:t>
            </a:r>
            <a:r>
              <a:rPr lang="en-GB" sz="2200" b="1" dirty="0" smtClean="0">
                <a:solidFill>
                  <a:srgbClr val="558ED5"/>
                </a:solidFill>
                <a:latin typeface="Calibri" pitchFamily="34" charset="0"/>
                <a:cs typeface="Calibri" pitchFamily="34" charset="0"/>
              </a:rPr>
              <a:t> du </a:t>
            </a:r>
            <a:r>
              <a:rPr lang="en-GB" sz="2200" b="1" dirty="0" err="1" smtClean="0">
                <a:solidFill>
                  <a:srgbClr val="558ED5"/>
                </a:solidFill>
                <a:latin typeface="Calibri" pitchFamily="34" charset="0"/>
                <a:cs typeface="Calibri" pitchFamily="34" charset="0"/>
              </a:rPr>
              <a:t>gern</a:t>
            </a:r>
            <a:r>
              <a:rPr lang="en-GB" sz="2200" b="1" dirty="0" smtClean="0">
                <a:solidFill>
                  <a:srgbClr val="558ED5"/>
                </a:solidFill>
                <a:latin typeface="Calibri" pitchFamily="34" charset="0"/>
                <a:cs typeface="Calibri" pitchFamily="34" charset="0"/>
              </a:rPr>
              <a:t>?</a:t>
            </a:r>
          </a:p>
          <a:p>
            <a:pPr marL="0" indent="0" algn="ctr">
              <a:buNone/>
            </a:pPr>
            <a:r>
              <a:rPr lang="en-GB" sz="2200" dirty="0" smtClean="0">
                <a:solidFill>
                  <a:srgbClr val="0F9F08"/>
                </a:solidFill>
                <a:latin typeface="Calibri" pitchFamily="34" charset="0"/>
                <a:cs typeface="Calibri" pitchFamily="34" charset="0"/>
              </a:rPr>
              <a:t>Am </a:t>
            </a:r>
            <a:r>
              <a:rPr lang="en-GB" sz="2200" dirty="0" err="1" smtClean="0">
                <a:solidFill>
                  <a:srgbClr val="0F9F08"/>
                </a:solidFill>
                <a:latin typeface="Calibri" pitchFamily="34" charset="0"/>
                <a:cs typeface="Calibri" pitchFamily="34" charset="0"/>
              </a:rPr>
              <a:t>liebsten</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übernachte</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ich</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im</a:t>
            </a:r>
            <a:r>
              <a:rPr lang="en-GB" sz="2200" dirty="0" smtClean="0">
                <a:solidFill>
                  <a:srgbClr val="0F9F08"/>
                </a:solidFill>
                <a:latin typeface="Calibri" pitchFamily="34" charset="0"/>
                <a:cs typeface="Calibri" pitchFamily="34" charset="0"/>
              </a:rPr>
              <a:t> Hotel].</a:t>
            </a:r>
          </a:p>
          <a:p>
            <a:pPr marL="0" indent="0" algn="ctr">
              <a:buNone/>
            </a:pPr>
            <a:r>
              <a:rPr lang="en-GB" sz="2200" b="1" dirty="0" err="1" smtClean="0">
                <a:solidFill>
                  <a:srgbClr val="558ED5"/>
                </a:solidFill>
                <a:latin typeface="Calibri" pitchFamily="34" charset="0"/>
                <a:cs typeface="Calibri" pitchFamily="34" charset="0"/>
              </a:rPr>
              <a:t>Mit</a:t>
            </a:r>
            <a:r>
              <a:rPr lang="en-GB" sz="2200" b="1" dirty="0" smtClean="0">
                <a:solidFill>
                  <a:srgbClr val="558ED5"/>
                </a:solidFill>
                <a:latin typeface="Calibri" pitchFamily="34" charset="0"/>
                <a:cs typeface="Calibri" pitchFamily="34" charset="0"/>
              </a:rPr>
              <a:t> </a:t>
            </a:r>
            <a:r>
              <a:rPr lang="en-GB" sz="2200" b="1" dirty="0" err="1" smtClean="0">
                <a:solidFill>
                  <a:srgbClr val="558ED5"/>
                </a:solidFill>
                <a:latin typeface="Calibri" pitchFamily="34" charset="0"/>
                <a:cs typeface="Calibri" pitchFamily="34" charset="0"/>
              </a:rPr>
              <a:t>wem</a:t>
            </a:r>
            <a:r>
              <a:rPr lang="en-GB" sz="2200" b="1" dirty="0" smtClean="0">
                <a:solidFill>
                  <a:srgbClr val="558ED5"/>
                </a:solidFill>
                <a:latin typeface="Calibri" pitchFamily="34" charset="0"/>
                <a:cs typeface="Calibri" pitchFamily="34" charset="0"/>
              </a:rPr>
              <a:t> </a:t>
            </a:r>
            <a:r>
              <a:rPr lang="en-GB" sz="2200" b="1" dirty="0" err="1" smtClean="0">
                <a:solidFill>
                  <a:srgbClr val="558ED5"/>
                </a:solidFill>
                <a:latin typeface="Calibri" pitchFamily="34" charset="0"/>
                <a:cs typeface="Calibri" pitchFamily="34" charset="0"/>
              </a:rPr>
              <a:t>fährst</a:t>
            </a:r>
            <a:r>
              <a:rPr lang="en-GB" sz="2200" b="1" dirty="0" smtClean="0">
                <a:solidFill>
                  <a:srgbClr val="558ED5"/>
                </a:solidFill>
                <a:latin typeface="Calibri" pitchFamily="34" charset="0"/>
                <a:cs typeface="Calibri" pitchFamily="34" charset="0"/>
              </a:rPr>
              <a:t> du am </a:t>
            </a:r>
            <a:r>
              <a:rPr lang="en-GB" sz="2200" b="1" dirty="0" err="1" smtClean="0">
                <a:solidFill>
                  <a:srgbClr val="558ED5"/>
                </a:solidFill>
                <a:latin typeface="Calibri" pitchFamily="34" charset="0"/>
                <a:cs typeface="Calibri" pitchFamily="34" charset="0"/>
              </a:rPr>
              <a:t>liebsten</a:t>
            </a:r>
            <a:r>
              <a:rPr lang="en-GB" sz="2200" b="1" dirty="0" smtClean="0">
                <a:solidFill>
                  <a:srgbClr val="558ED5"/>
                </a:solidFill>
                <a:latin typeface="Calibri" pitchFamily="34" charset="0"/>
                <a:cs typeface="Calibri" pitchFamily="34" charset="0"/>
              </a:rPr>
              <a:t> in den </a:t>
            </a:r>
            <a:r>
              <a:rPr lang="en-GB" sz="2200" b="1" dirty="0" err="1" smtClean="0">
                <a:solidFill>
                  <a:srgbClr val="558ED5"/>
                </a:solidFill>
                <a:latin typeface="Calibri" pitchFamily="34" charset="0"/>
                <a:cs typeface="Calibri" pitchFamily="34" charset="0"/>
              </a:rPr>
              <a:t>Urlaub</a:t>
            </a:r>
            <a:r>
              <a:rPr lang="en-GB" sz="2200" b="1" dirty="0" smtClean="0">
                <a:solidFill>
                  <a:srgbClr val="558ED5"/>
                </a:solidFill>
                <a:latin typeface="Calibri" pitchFamily="34" charset="0"/>
                <a:cs typeface="Calibri" pitchFamily="34" charset="0"/>
              </a:rPr>
              <a:t>?</a:t>
            </a:r>
          </a:p>
          <a:p>
            <a:pPr marL="0" indent="0" algn="ctr">
              <a:buNone/>
            </a:pPr>
            <a:r>
              <a:rPr lang="en-GB" sz="2200" dirty="0" err="1" smtClean="0">
                <a:solidFill>
                  <a:srgbClr val="0F9F08"/>
                </a:solidFill>
                <a:latin typeface="Calibri" pitchFamily="34" charset="0"/>
                <a:cs typeface="Calibri" pitchFamily="34" charset="0"/>
              </a:rPr>
              <a:t>Ich</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fahre</a:t>
            </a:r>
            <a:r>
              <a:rPr lang="en-GB" sz="2200" dirty="0" smtClean="0">
                <a:solidFill>
                  <a:srgbClr val="0F9F08"/>
                </a:solidFill>
                <a:latin typeface="Calibri" pitchFamily="34" charset="0"/>
                <a:cs typeface="Calibri" pitchFamily="34" charset="0"/>
              </a:rPr>
              <a:t> am </a:t>
            </a:r>
            <a:r>
              <a:rPr lang="en-GB" sz="2200" dirty="0" err="1" smtClean="0">
                <a:solidFill>
                  <a:srgbClr val="0F9F08"/>
                </a:solidFill>
                <a:latin typeface="Calibri" pitchFamily="34" charset="0"/>
                <a:cs typeface="Calibri" pitchFamily="34" charset="0"/>
              </a:rPr>
              <a:t>liebsten</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mit</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meiner</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Familie</a:t>
            </a:r>
            <a:r>
              <a:rPr lang="en-GB" sz="2200" dirty="0" smtClean="0">
                <a:solidFill>
                  <a:srgbClr val="0F9F08"/>
                </a:solidFill>
                <a:latin typeface="Calibri" pitchFamily="34" charset="0"/>
                <a:cs typeface="Calibri" pitchFamily="34" charset="0"/>
              </a:rPr>
              <a:t>} in den </a:t>
            </a:r>
            <a:r>
              <a:rPr lang="en-GB" sz="2200" dirty="0" err="1" smtClean="0">
                <a:solidFill>
                  <a:srgbClr val="0F9F08"/>
                </a:solidFill>
                <a:latin typeface="Calibri" pitchFamily="34" charset="0"/>
                <a:cs typeface="Calibri" pitchFamily="34" charset="0"/>
              </a:rPr>
              <a:t>Urlaub</a:t>
            </a:r>
            <a:endParaRPr lang="en-GB" sz="2200" dirty="0" smtClean="0">
              <a:solidFill>
                <a:srgbClr val="0F9F08"/>
              </a:solidFill>
              <a:latin typeface="Calibri" pitchFamily="34" charset="0"/>
              <a:cs typeface="Calibri" pitchFamily="34" charset="0"/>
            </a:endParaRPr>
          </a:p>
          <a:p>
            <a:pPr marL="0" indent="0" algn="ctr">
              <a:buNone/>
            </a:pPr>
            <a:r>
              <a:rPr lang="en-GB" sz="2200" b="1" dirty="0" err="1" smtClean="0">
                <a:solidFill>
                  <a:srgbClr val="558ED5"/>
                </a:solidFill>
                <a:latin typeface="Calibri" pitchFamily="34" charset="0"/>
                <a:cs typeface="Calibri" pitchFamily="34" charset="0"/>
              </a:rPr>
              <a:t>Fährst</a:t>
            </a:r>
            <a:r>
              <a:rPr lang="en-GB" sz="2200" b="1" dirty="0" smtClean="0">
                <a:solidFill>
                  <a:srgbClr val="558ED5"/>
                </a:solidFill>
                <a:latin typeface="Calibri" pitchFamily="34" charset="0"/>
                <a:cs typeface="Calibri" pitchFamily="34" charset="0"/>
              </a:rPr>
              <a:t> du </a:t>
            </a:r>
            <a:r>
              <a:rPr lang="en-GB" sz="2200" b="1" dirty="0" err="1" smtClean="0">
                <a:solidFill>
                  <a:srgbClr val="558ED5"/>
                </a:solidFill>
                <a:latin typeface="Calibri" pitchFamily="34" charset="0"/>
                <a:cs typeface="Calibri" pitchFamily="34" charset="0"/>
              </a:rPr>
              <a:t>gern</a:t>
            </a:r>
            <a:r>
              <a:rPr lang="en-GB" sz="2200" b="1" dirty="0" smtClean="0">
                <a:solidFill>
                  <a:srgbClr val="558ED5"/>
                </a:solidFill>
                <a:latin typeface="Calibri" pitchFamily="34" charset="0"/>
                <a:cs typeface="Calibri" pitchFamily="34" charset="0"/>
              </a:rPr>
              <a:t> in den </a:t>
            </a:r>
            <a:r>
              <a:rPr lang="en-GB" sz="2200" b="1" dirty="0" err="1" smtClean="0">
                <a:solidFill>
                  <a:srgbClr val="558ED5"/>
                </a:solidFill>
                <a:latin typeface="Calibri" pitchFamily="34" charset="0"/>
                <a:cs typeface="Calibri" pitchFamily="34" charset="0"/>
              </a:rPr>
              <a:t>Urlaub</a:t>
            </a:r>
            <a:r>
              <a:rPr lang="en-GB" sz="2200" b="1" dirty="0" smtClean="0">
                <a:solidFill>
                  <a:srgbClr val="558ED5"/>
                </a:solidFill>
                <a:latin typeface="Calibri" pitchFamily="34" charset="0"/>
                <a:cs typeface="Calibri" pitchFamily="34" charset="0"/>
              </a:rPr>
              <a:t>?</a:t>
            </a:r>
          </a:p>
          <a:p>
            <a:pPr marL="0" indent="0" algn="ctr">
              <a:buNone/>
            </a:pPr>
            <a:r>
              <a:rPr lang="en-GB" sz="2200" dirty="0" smtClean="0">
                <a:solidFill>
                  <a:srgbClr val="0F9F08"/>
                </a:solidFill>
                <a:latin typeface="Calibri" pitchFamily="34" charset="0"/>
                <a:cs typeface="Calibri" pitchFamily="34" charset="0"/>
              </a:rPr>
              <a:t>[</a:t>
            </a:r>
            <a:r>
              <a:rPr lang="en-GB" sz="2200" dirty="0" err="1" smtClean="0">
                <a:solidFill>
                  <a:srgbClr val="0F9F08"/>
                </a:solidFill>
                <a:latin typeface="Calibri" pitchFamily="34" charset="0"/>
                <a:cs typeface="Calibri" pitchFamily="34" charset="0"/>
              </a:rPr>
              <a:t>Ja</a:t>
            </a:r>
            <a:r>
              <a:rPr lang="en-GB" sz="2200" dirty="0" smtClean="0">
                <a:solidFill>
                  <a:srgbClr val="0F9F08"/>
                </a:solidFill>
                <a:latin typeface="Calibri" pitchFamily="34" charset="0"/>
                <a:cs typeface="Calibri" pitchFamily="34" charset="0"/>
              </a:rPr>
              <a:t>], die </a:t>
            </a:r>
            <a:r>
              <a:rPr lang="en-GB" sz="2200" dirty="0" err="1" smtClean="0">
                <a:solidFill>
                  <a:srgbClr val="0F9F08"/>
                </a:solidFill>
                <a:latin typeface="Calibri" pitchFamily="34" charset="0"/>
                <a:cs typeface="Calibri" pitchFamily="34" charset="0"/>
              </a:rPr>
              <a:t>Ferien</a:t>
            </a:r>
            <a:r>
              <a:rPr lang="en-GB" sz="2200" dirty="0" smtClean="0">
                <a:solidFill>
                  <a:srgbClr val="0F9F08"/>
                </a:solidFill>
                <a:latin typeface="Calibri" pitchFamily="34" charset="0"/>
                <a:cs typeface="Calibri" pitchFamily="34" charset="0"/>
              </a:rPr>
              <a:t> </a:t>
            </a:r>
            <a:r>
              <a:rPr lang="en-GB" sz="2200" dirty="0" err="1" smtClean="0">
                <a:solidFill>
                  <a:srgbClr val="0F9F08"/>
                </a:solidFill>
                <a:latin typeface="Calibri" pitchFamily="34" charset="0"/>
                <a:cs typeface="Calibri" pitchFamily="34" charset="0"/>
              </a:rPr>
              <a:t>sind</a:t>
            </a:r>
            <a:r>
              <a:rPr lang="en-GB" sz="2200" dirty="0" smtClean="0">
                <a:solidFill>
                  <a:srgbClr val="0F9F08"/>
                </a:solidFill>
                <a:latin typeface="Calibri" pitchFamily="34" charset="0"/>
                <a:cs typeface="Calibri" pitchFamily="34" charset="0"/>
              </a:rPr>
              <a:t> [locker]</a:t>
            </a:r>
          </a:p>
          <a:p>
            <a:pPr marL="0" indent="0" algn="ctr">
              <a:buNone/>
            </a:pPr>
            <a:r>
              <a:rPr lang="en-GB" sz="2200" b="1" dirty="0" smtClean="0">
                <a:solidFill>
                  <a:schemeClr val="tx2">
                    <a:lumMod val="60000"/>
                    <a:lumOff val="40000"/>
                  </a:schemeClr>
                </a:solidFill>
                <a:latin typeface="Calibri" pitchFamily="34" charset="0"/>
                <a:cs typeface="Calibri" pitchFamily="34" charset="0"/>
              </a:rPr>
              <a:t>Mein </a:t>
            </a:r>
            <a:r>
              <a:rPr lang="en-GB" sz="2200" b="1" dirty="0" err="1" smtClean="0">
                <a:solidFill>
                  <a:schemeClr val="tx2">
                    <a:lumMod val="60000"/>
                    <a:lumOff val="40000"/>
                  </a:schemeClr>
                </a:solidFill>
                <a:latin typeface="Calibri" pitchFamily="34" charset="0"/>
                <a:cs typeface="Calibri" pitchFamily="34" charset="0"/>
              </a:rPr>
              <a:t>Urlaubsvorschlag</a:t>
            </a:r>
            <a:r>
              <a:rPr lang="en-GB" sz="2200" b="1" dirty="0" smtClean="0">
                <a:solidFill>
                  <a:schemeClr val="tx2">
                    <a:lumMod val="60000"/>
                    <a:lumOff val="40000"/>
                  </a:schemeClr>
                </a:solidFill>
                <a:latin typeface="Calibri" pitchFamily="34" charset="0"/>
                <a:cs typeface="Calibri" pitchFamily="34" charset="0"/>
              </a:rPr>
              <a:t> </a:t>
            </a:r>
            <a:r>
              <a:rPr lang="en-GB" sz="2200" b="1" dirty="0" err="1" smtClean="0">
                <a:solidFill>
                  <a:schemeClr val="tx2">
                    <a:lumMod val="60000"/>
                    <a:lumOff val="40000"/>
                  </a:schemeClr>
                </a:solidFill>
                <a:latin typeface="Calibri" pitchFamily="34" charset="0"/>
                <a:cs typeface="Calibri" pitchFamily="34" charset="0"/>
              </a:rPr>
              <a:t>für</a:t>
            </a:r>
            <a:r>
              <a:rPr lang="en-GB" sz="2200" b="1" dirty="0" smtClean="0">
                <a:solidFill>
                  <a:schemeClr val="tx2">
                    <a:lumMod val="60000"/>
                    <a:lumOff val="40000"/>
                  </a:schemeClr>
                </a:solidFill>
                <a:latin typeface="Calibri" pitchFamily="34" charset="0"/>
                <a:cs typeface="Calibri" pitchFamily="34" charset="0"/>
              </a:rPr>
              <a:t> </a:t>
            </a:r>
            <a:r>
              <a:rPr lang="en-GB" sz="2200" b="1" dirty="0" err="1" smtClean="0">
                <a:solidFill>
                  <a:schemeClr val="tx2">
                    <a:lumMod val="60000"/>
                    <a:lumOff val="40000"/>
                  </a:schemeClr>
                </a:solidFill>
                <a:latin typeface="Calibri" pitchFamily="34" charset="0"/>
                <a:cs typeface="Calibri" pitchFamily="34" charset="0"/>
              </a:rPr>
              <a:t>dich</a:t>
            </a:r>
            <a:r>
              <a:rPr lang="en-GB" sz="2200" b="1" dirty="0" smtClean="0">
                <a:solidFill>
                  <a:schemeClr val="tx2">
                    <a:lumMod val="60000"/>
                    <a:lumOff val="40000"/>
                  </a:schemeClr>
                </a:solidFill>
                <a:latin typeface="Calibri" pitchFamily="34" charset="0"/>
                <a:cs typeface="Calibri" pitchFamily="34" charset="0"/>
              </a:rPr>
              <a:t> </a:t>
            </a:r>
            <a:r>
              <a:rPr lang="en-GB" sz="2200" b="1" dirty="0" err="1" smtClean="0">
                <a:solidFill>
                  <a:schemeClr val="tx2">
                    <a:lumMod val="60000"/>
                    <a:lumOff val="40000"/>
                  </a:schemeClr>
                </a:solidFill>
                <a:latin typeface="Calibri" pitchFamily="34" charset="0"/>
                <a:cs typeface="Calibri" pitchFamily="34" charset="0"/>
              </a:rPr>
              <a:t>ist</a:t>
            </a:r>
            <a:r>
              <a:rPr lang="en-GB" sz="2200" b="1" dirty="0" smtClean="0">
                <a:solidFill>
                  <a:schemeClr val="tx2">
                    <a:lumMod val="60000"/>
                    <a:lumOff val="40000"/>
                  </a:schemeClr>
                </a:solidFill>
                <a:latin typeface="Calibri" pitchFamily="34" charset="0"/>
                <a:cs typeface="Calibri" pitchFamily="34" charset="0"/>
              </a:rPr>
              <a:t> [</a:t>
            </a:r>
            <a:r>
              <a:rPr lang="en-GB" sz="2200" b="1" dirty="0" err="1" smtClean="0">
                <a:solidFill>
                  <a:schemeClr val="tx2">
                    <a:lumMod val="60000"/>
                    <a:lumOff val="40000"/>
                  </a:schemeClr>
                </a:solidFill>
                <a:latin typeface="Calibri" pitchFamily="34" charset="0"/>
                <a:cs typeface="Calibri" pitchFamily="34" charset="0"/>
              </a:rPr>
              <a:t>eine</a:t>
            </a:r>
            <a:r>
              <a:rPr lang="en-GB" sz="2200" b="1" dirty="0" smtClean="0">
                <a:solidFill>
                  <a:schemeClr val="tx2">
                    <a:lumMod val="60000"/>
                    <a:lumOff val="40000"/>
                  </a:schemeClr>
                </a:solidFill>
                <a:latin typeface="Calibri" pitchFamily="34" charset="0"/>
                <a:cs typeface="Calibri" pitchFamily="34" charset="0"/>
              </a:rPr>
              <a:t> </a:t>
            </a:r>
            <a:r>
              <a:rPr lang="en-GB" sz="2200" b="1" dirty="0" err="1" smtClean="0">
                <a:solidFill>
                  <a:schemeClr val="tx2">
                    <a:lumMod val="60000"/>
                    <a:lumOff val="40000"/>
                  </a:schemeClr>
                </a:solidFill>
                <a:latin typeface="Calibri" pitchFamily="34" charset="0"/>
                <a:cs typeface="Calibri" pitchFamily="34" charset="0"/>
              </a:rPr>
              <a:t>Woche</a:t>
            </a:r>
            <a:r>
              <a:rPr lang="en-GB" sz="2200" b="1" dirty="0" smtClean="0">
                <a:solidFill>
                  <a:schemeClr val="tx2">
                    <a:lumMod val="60000"/>
                    <a:lumOff val="40000"/>
                  </a:schemeClr>
                </a:solidFill>
                <a:latin typeface="Calibri" pitchFamily="34" charset="0"/>
                <a:cs typeface="Calibri" pitchFamily="34" charset="0"/>
              </a:rPr>
              <a:t> in </a:t>
            </a:r>
            <a:r>
              <a:rPr lang="en-GB" sz="2200" b="1" dirty="0" err="1" smtClean="0">
                <a:solidFill>
                  <a:schemeClr val="tx2">
                    <a:lumMod val="60000"/>
                    <a:lumOff val="40000"/>
                  </a:schemeClr>
                </a:solidFill>
                <a:latin typeface="Calibri" pitchFamily="34" charset="0"/>
                <a:cs typeface="Calibri" pitchFamily="34" charset="0"/>
              </a:rPr>
              <a:t>einem</a:t>
            </a:r>
            <a:r>
              <a:rPr lang="en-GB" sz="2200" b="1" dirty="0" smtClean="0">
                <a:solidFill>
                  <a:schemeClr val="tx2">
                    <a:lumMod val="60000"/>
                    <a:lumOff val="40000"/>
                  </a:schemeClr>
                </a:solidFill>
                <a:latin typeface="Calibri" pitchFamily="34" charset="0"/>
                <a:cs typeface="Calibri" pitchFamily="34" charset="0"/>
              </a:rPr>
              <a:t> Hotel in Rom]</a:t>
            </a: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pic>
        <p:nvPicPr>
          <p:cNvPr id="2" name="Picture 1"/>
          <p:cNvPicPr>
            <a:picLocks noChangeAspect="1"/>
          </p:cNvPicPr>
          <p:nvPr/>
        </p:nvPicPr>
        <p:blipFill>
          <a:blip r:embed="rId2" cstate="print"/>
          <a:stretch>
            <a:fillRect/>
          </a:stretch>
        </p:blipFill>
        <p:spPr>
          <a:xfrm>
            <a:off x="3635896" y="5085184"/>
            <a:ext cx="2359198" cy="1605566"/>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196752"/>
            <a:ext cx="2091405" cy="1772816"/>
          </a:xfrm>
          <a:prstGeom prst="rect">
            <a:avLst/>
          </a:prstGeom>
        </p:spPr>
      </p:pic>
    </p:spTree>
    <p:extLst>
      <p:ext uri="{BB962C8B-B14F-4D97-AF65-F5344CB8AC3E}">
        <p14:creationId xmlns:p14="http://schemas.microsoft.com/office/powerpoint/2010/main" val="425337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80728"/>
            <a:ext cx="9144000" cy="5904656"/>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0" y="0"/>
            <a:ext cx="9144000" cy="908720"/>
          </a:xfrm>
        </p:spPr>
        <p:txBody>
          <a:bodyPr>
            <a:noAutofit/>
          </a:bodyPr>
          <a:lstStyle/>
          <a:p>
            <a:pPr marL="457200" indent="-457200" algn="ctr">
              <a:buNone/>
            </a:pPr>
            <a:r>
              <a:rPr lang="en-GB" sz="2200" b="1" u="sng" dirty="0" smtClean="0">
                <a:solidFill>
                  <a:srgbClr val="008000"/>
                </a:solidFill>
                <a:latin typeface="Calibri" pitchFamily="34" charset="0"/>
                <a:cs typeface="Calibri" pitchFamily="34" charset="0"/>
              </a:rPr>
              <a:t>AUFGABE 4: URLAUBSTYP</a:t>
            </a:r>
            <a:endParaRPr lang="en-GB" sz="2200" b="1" u="sng" dirty="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Broschüre</a:t>
            </a:r>
            <a:r>
              <a:rPr lang="en-GB" sz="2200" b="1" dirty="0" smtClean="0">
                <a:solidFill>
                  <a:srgbClr val="008000"/>
                </a:solidFill>
                <a:latin typeface="Calibri" pitchFamily="34" charset="0"/>
                <a:cs typeface="Calibri" pitchFamily="34" charset="0"/>
              </a:rPr>
              <a:t>.  Was </a:t>
            </a:r>
            <a:r>
              <a:rPr lang="en-GB" sz="2200" b="1" dirty="0" err="1" smtClean="0">
                <a:solidFill>
                  <a:srgbClr val="008000"/>
                </a:solidFill>
                <a:latin typeface="Calibri" pitchFamily="34" charset="0"/>
                <a:cs typeface="Calibri" pitchFamily="34" charset="0"/>
              </a:rPr>
              <a:t>bedeuten</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fettgedrückten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Wörter</a:t>
            </a:r>
            <a:r>
              <a:rPr lang="en-GB" sz="2200" b="1" dirty="0" smtClean="0">
                <a:solidFill>
                  <a:srgbClr val="008000"/>
                </a:solidFill>
                <a:latin typeface="Calibri" pitchFamily="34" charset="0"/>
                <a:cs typeface="Calibri" pitchFamily="34" charset="0"/>
              </a:rPr>
              <a:t> auf </a:t>
            </a:r>
            <a:r>
              <a:rPr lang="en-GB" sz="2200" b="1" dirty="0" err="1" smtClean="0">
                <a:solidFill>
                  <a:srgbClr val="008000"/>
                </a:solidFill>
                <a:latin typeface="Calibri" pitchFamily="34" charset="0"/>
                <a:cs typeface="Calibri" pitchFamily="34" charset="0"/>
              </a:rPr>
              <a:t>Englisch</a:t>
            </a:r>
            <a:r>
              <a:rPr lang="en-GB" sz="2200" b="1" dirty="0" smtClean="0">
                <a:solidFill>
                  <a:srgbClr val="008000"/>
                </a:solidFill>
                <a:latin typeface="Calibri" pitchFamily="34" charset="0"/>
                <a:cs typeface="Calibri" pitchFamily="34" charset="0"/>
              </a:rPr>
              <a:t>?</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sp>
        <p:nvSpPr>
          <p:cNvPr id="6" name="TextBox 5"/>
          <p:cNvSpPr txBox="1"/>
          <p:nvPr/>
        </p:nvSpPr>
        <p:spPr>
          <a:xfrm>
            <a:off x="0" y="1124744"/>
            <a:ext cx="9108504" cy="5693867"/>
          </a:xfrm>
          <a:prstGeom prst="rect">
            <a:avLst/>
          </a:prstGeom>
          <a:noFill/>
          <a:ln>
            <a:noFill/>
          </a:ln>
        </p:spPr>
        <p:txBody>
          <a:bodyPr wrap="square" rtlCol="0">
            <a:spAutoFit/>
          </a:bodyPr>
          <a:lstStyle/>
          <a:p>
            <a:pPr algn="just"/>
            <a:r>
              <a:rPr lang="de-DE" dirty="0" smtClean="0">
                <a:solidFill>
                  <a:srgbClr val="000000"/>
                </a:solidFill>
              </a:rPr>
              <a:t>Die Sommerferien stehen bald vor der Tür.  Sechs Wochen </a:t>
            </a:r>
            <a:r>
              <a:rPr lang="de-DE" b="1" dirty="0" smtClean="0">
                <a:solidFill>
                  <a:srgbClr val="000000"/>
                </a:solidFill>
              </a:rPr>
              <a:t>ohne</a:t>
            </a:r>
            <a:r>
              <a:rPr lang="de-DE" dirty="0" smtClean="0">
                <a:solidFill>
                  <a:srgbClr val="000000"/>
                </a:solidFill>
              </a:rPr>
              <a:t> Schule, aber sechs Wochen ohne Freunde muss doch nicht sein! Guck unsere Top-Sommervorschläge mal an und vielleicht kannst du diesen Sommer mit deinen Freunden zusammen in den Urlaub fahren.</a:t>
            </a:r>
          </a:p>
          <a:p>
            <a:pPr algn="just"/>
            <a:endParaRPr lang="de-DE" dirty="0" smtClean="0">
              <a:solidFill>
                <a:srgbClr val="000000"/>
              </a:solidFill>
            </a:endParaRPr>
          </a:p>
          <a:p>
            <a:pPr algn="ctr"/>
            <a:r>
              <a:rPr lang="de-DE" sz="2200" b="1" dirty="0" smtClean="0">
                <a:solidFill>
                  <a:srgbClr val="604A7B"/>
                </a:solidFill>
              </a:rPr>
              <a:t>1. Schwarzwald Sportcamp</a:t>
            </a:r>
          </a:p>
          <a:p>
            <a:pPr algn="just"/>
            <a:r>
              <a:rPr lang="de-DE" dirty="0" smtClean="0">
                <a:solidFill>
                  <a:srgbClr val="000000"/>
                </a:solidFill>
              </a:rPr>
              <a:t>Bei uns kannst du viele Sportarten ausprobieren – diverse Wassersportarten, wie Kajak, </a:t>
            </a:r>
            <a:r>
              <a:rPr lang="de-DE" b="1" dirty="0" smtClean="0">
                <a:solidFill>
                  <a:srgbClr val="000000"/>
                </a:solidFill>
              </a:rPr>
              <a:t>Tauchen</a:t>
            </a:r>
            <a:r>
              <a:rPr lang="de-DE" dirty="0" smtClean="0">
                <a:solidFill>
                  <a:srgbClr val="000000"/>
                </a:solidFill>
              </a:rPr>
              <a:t>, und Wildwasserschwimmen, traditionelle Sportarten wie Volleyball, Handball und Fußball und abenteuerliche Sportarten wie </a:t>
            </a:r>
            <a:r>
              <a:rPr lang="de-DE" b="1" dirty="0" smtClean="0">
                <a:solidFill>
                  <a:srgbClr val="000000"/>
                </a:solidFill>
              </a:rPr>
              <a:t>Bogenschießen</a:t>
            </a:r>
            <a:r>
              <a:rPr lang="de-DE" dirty="0" smtClean="0">
                <a:solidFill>
                  <a:srgbClr val="000000"/>
                </a:solidFill>
              </a:rPr>
              <a:t>, Reiten und </a:t>
            </a:r>
            <a:r>
              <a:rPr lang="de-DE" b="1" dirty="0" smtClean="0">
                <a:solidFill>
                  <a:srgbClr val="000000"/>
                </a:solidFill>
              </a:rPr>
              <a:t>Klettern.</a:t>
            </a:r>
          </a:p>
          <a:p>
            <a:pPr algn="just"/>
            <a:endParaRPr lang="de-DE" b="1" dirty="0" smtClean="0">
              <a:solidFill>
                <a:srgbClr val="000000"/>
              </a:solidFill>
            </a:endParaRPr>
          </a:p>
          <a:p>
            <a:pPr algn="ctr"/>
            <a:r>
              <a:rPr lang="de-DE" dirty="0" smtClean="0">
                <a:solidFill>
                  <a:srgbClr val="000000"/>
                </a:solidFill>
              </a:rPr>
              <a:t>Wann: 13.8 – 23.8     Alter: 15-18 Jahre alt    </a:t>
            </a:r>
          </a:p>
          <a:p>
            <a:pPr algn="ctr"/>
            <a:r>
              <a:rPr lang="de-DE" dirty="0" smtClean="0">
                <a:solidFill>
                  <a:srgbClr val="000000"/>
                </a:solidFill>
              </a:rPr>
              <a:t> Preis: 732€ (Anreise, </a:t>
            </a:r>
            <a:r>
              <a:rPr lang="de-DE" b="1" dirty="0" smtClean="0">
                <a:solidFill>
                  <a:srgbClr val="000000"/>
                </a:solidFill>
              </a:rPr>
              <a:t>Vollpension</a:t>
            </a:r>
            <a:r>
              <a:rPr lang="de-DE" dirty="0" smtClean="0">
                <a:solidFill>
                  <a:srgbClr val="000000"/>
                </a:solidFill>
              </a:rPr>
              <a:t>, </a:t>
            </a:r>
            <a:r>
              <a:rPr lang="de-DE" b="1" dirty="0" smtClean="0">
                <a:solidFill>
                  <a:srgbClr val="000000"/>
                </a:solidFill>
              </a:rPr>
              <a:t>Übernachtung </a:t>
            </a:r>
            <a:r>
              <a:rPr lang="de-DE" dirty="0" smtClean="0">
                <a:solidFill>
                  <a:srgbClr val="000000"/>
                </a:solidFill>
              </a:rPr>
              <a:t>in Mehrpersonenzelten)</a:t>
            </a:r>
          </a:p>
          <a:p>
            <a:pPr algn="just"/>
            <a:endParaRPr lang="de-DE" b="1" dirty="0" smtClean="0">
              <a:solidFill>
                <a:srgbClr val="000000"/>
              </a:solidFill>
            </a:endParaRPr>
          </a:p>
          <a:p>
            <a:pPr algn="ctr"/>
            <a:r>
              <a:rPr lang="de-DE" sz="2000" b="1" dirty="0" smtClean="0">
                <a:solidFill>
                  <a:schemeClr val="accent4">
                    <a:lumMod val="75000"/>
                  </a:schemeClr>
                </a:solidFill>
              </a:rPr>
              <a:t>2. Das Hotel Balaton, Ungarn</a:t>
            </a:r>
          </a:p>
          <a:p>
            <a:pPr algn="just"/>
            <a:r>
              <a:rPr lang="de-DE" dirty="0" smtClean="0">
                <a:solidFill>
                  <a:srgbClr val="000000"/>
                </a:solidFill>
              </a:rPr>
              <a:t>Unser Hotel liegt 120 km </a:t>
            </a:r>
            <a:r>
              <a:rPr lang="de-DE" b="1" dirty="0" smtClean="0">
                <a:solidFill>
                  <a:srgbClr val="000000"/>
                </a:solidFill>
              </a:rPr>
              <a:t>südwestlich</a:t>
            </a:r>
            <a:r>
              <a:rPr lang="de-DE" dirty="0" smtClean="0">
                <a:solidFill>
                  <a:srgbClr val="000000"/>
                </a:solidFill>
              </a:rPr>
              <a:t> von Budapest entfernt.  Es liegt direkt am Strand, also können Sie sich hier schön sonnen oder die zahlreichen Restaurants und Souvenirshops besuchen.  </a:t>
            </a:r>
            <a:r>
              <a:rPr lang="de-DE" b="1" dirty="0" smtClean="0">
                <a:solidFill>
                  <a:srgbClr val="000000"/>
                </a:solidFill>
              </a:rPr>
              <a:t>Tageausflüge</a:t>
            </a:r>
            <a:r>
              <a:rPr lang="de-DE" dirty="0" smtClean="0">
                <a:solidFill>
                  <a:srgbClr val="000000"/>
                </a:solidFill>
              </a:rPr>
              <a:t> nach Budapest oder in den </a:t>
            </a:r>
            <a:r>
              <a:rPr lang="de-DE" dirty="0" err="1" smtClean="0">
                <a:solidFill>
                  <a:srgbClr val="000000"/>
                </a:solidFill>
              </a:rPr>
              <a:t>Aquapark</a:t>
            </a:r>
            <a:r>
              <a:rPr lang="de-DE" dirty="0" smtClean="0">
                <a:solidFill>
                  <a:srgbClr val="000000"/>
                </a:solidFill>
              </a:rPr>
              <a:t> sind </a:t>
            </a:r>
            <a:r>
              <a:rPr lang="de-DE" b="1" dirty="0" smtClean="0">
                <a:solidFill>
                  <a:srgbClr val="000000"/>
                </a:solidFill>
              </a:rPr>
              <a:t>im Angebot</a:t>
            </a:r>
            <a:r>
              <a:rPr lang="de-DE" dirty="0" smtClean="0">
                <a:solidFill>
                  <a:srgbClr val="000000"/>
                </a:solidFill>
              </a:rPr>
              <a:t>.</a:t>
            </a:r>
          </a:p>
          <a:p>
            <a:pPr algn="just"/>
            <a:endParaRPr lang="de-DE" dirty="0" smtClean="0">
              <a:solidFill>
                <a:srgbClr val="000000"/>
              </a:solidFill>
            </a:endParaRPr>
          </a:p>
          <a:p>
            <a:pPr algn="ctr"/>
            <a:r>
              <a:rPr lang="de-DE" dirty="0" smtClean="0">
                <a:solidFill>
                  <a:srgbClr val="000000"/>
                </a:solidFill>
              </a:rPr>
              <a:t>Wann: 4.8 – 14.8     Alter: 13-17 Jahre alt     </a:t>
            </a:r>
          </a:p>
          <a:p>
            <a:pPr algn="ctr"/>
            <a:r>
              <a:rPr lang="de-DE" dirty="0" smtClean="0">
                <a:solidFill>
                  <a:srgbClr val="000000"/>
                </a:solidFill>
              </a:rPr>
              <a:t>Preis: 312€ (Anreise, Übernachtung</a:t>
            </a:r>
            <a:r>
              <a:rPr lang="de-DE" b="1" dirty="0" smtClean="0">
                <a:solidFill>
                  <a:srgbClr val="000000"/>
                </a:solidFill>
              </a:rPr>
              <a:t> </a:t>
            </a:r>
            <a:r>
              <a:rPr lang="de-DE" dirty="0" smtClean="0">
                <a:solidFill>
                  <a:srgbClr val="000000"/>
                </a:solidFill>
              </a:rPr>
              <a:t>im Doppelzimmer, Frühstück)</a:t>
            </a:r>
          </a:p>
          <a:p>
            <a:pPr algn="just"/>
            <a:endParaRPr lang="de-DE" sz="1600" dirty="0" smtClean="0">
              <a:solidFill>
                <a:srgbClr val="000000"/>
              </a:solidFill>
            </a:endParaRPr>
          </a:p>
        </p:txBody>
      </p:sp>
    </p:spTree>
    <p:extLst>
      <p:ext uri="{BB962C8B-B14F-4D97-AF65-F5344CB8AC3E}">
        <p14:creationId xmlns:p14="http://schemas.microsoft.com/office/powerpoint/2010/main" val="3821217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80728"/>
            <a:ext cx="9144000" cy="2592288"/>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0" y="0"/>
            <a:ext cx="9144000" cy="908720"/>
          </a:xfrm>
        </p:spPr>
        <p:txBody>
          <a:bodyPr>
            <a:noAutofit/>
          </a:bodyPr>
          <a:lstStyle/>
          <a:p>
            <a:pPr marL="457200" indent="-457200" algn="ctr">
              <a:buNone/>
            </a:pPr>
            <a:r>
              <a:rPr lang="en-GB" sz="2200" b="1" u="sng" dirty="0" smtClean="0">
                <a:solidFill>
                  <a:srgbClr val="008000"/>
                </a:solidFill>
                <a:latin typeface="Calibri" pitchFamily="34" charset="0"/>
                <a:cs typeface="Calibri" pitchFamily="34" charset="0"/>
              </a:rPr>
              <a:t>AUFGABE 4 CONT.: URLAUBSTYP</a:t>
            </a:r>
            <a:endParaRPr lang="en-GB" sz="2200" b="1" u="sng" dirty="0">
              <a:solidFill>
                <a:srgbClr val="008000"/>
              </a:solidFill>
              <a:latin typeface="Calibri" pitchFamily="34" charset="0"/>
              <a:cs typeface="Calibri" pitchFamily="34" charset="0"/>
            </a:endParaRPr>
          </a:p>
          <a:p>
            <a:pPr algn="ctr">
              <a:buNone/>
            </a:pPr>
            <a:endParaRPr lang="en-GB" sz="800" b="1" u="sng" dirty="0" smtClean="0">
              <a:solidFill>
                <a:srgbClr val="008000"/>
              </a:solidFill>
              <a:latin typeface="Calibri" pitchFamily="34" charset="0"/>
              <a:cs typeface="Calibri" pitchFamily="34" charset="0"/>
            </a:endParaRPr>
          </a:p>
          <a:p>
            <a:pPr algn="ctr">
              <a:buNone/>
            </a:pPr>
            <a:r>
              <a:rPr lang="en-GB" sz="2200" b="1" dirty="0" smtClean="0">
                <a:solidFill>
                  <a:srgbClr val="008000"/>
                </a:solidFill>
                <a:latin typeface="Calibri" pitchFamily="34" charset="0"/>
                <a:cs typeface="Calibri" pitchFamily="34" charset="0"/>
              </a:rPr>
              <a:t>Lies die </a:t>
            </a:r>
            <a:r>
              <a:rPr lang="en-GB" sz="2200" b="1" dirty="0" err="1" smtClean="0">
                <a:solidFill>
                  <a:srgbClr val="008000"/>
                </a:solidFill>
                <a:latin typeface="Calibri" pitchFamily="34" charset="0"/>
                <a:cs typeface="Calibri" pitchFamily="34" charset="0"/>
              </a:rPr>
              <a:t>Broschüre</a:t>
            </a:r>
            <a:r>
              <a:rPr lang="en-GB" sz="2200" b="1" dirty="0" smtClean="0">
                <a:solidFill>
                  <a:srgbClr val="008000"/>
                </a:solidFill>
                <a:latin typeface="Calibri" pitchFamily="34" charset="0"/>
                <a:cs typeface="Calibri" pitchFamily="34" charset="0"/>
              </a:rPr>
              <a:t>.  Was </a:t>
            </a:r>
            <a:r>
              <a:rPr lang="en-GB" sz="2200" b="1" dirty="0" err="1" smtClean="0">
                <a:solidFill>
                  <a:srgbClr val="008000"/>
                </a:solidFill>
                <a:latin typeface="Calibri" pitchFamily="34" charset="0"/>
                <a:cs typeface="Calibri" pitchFamily="34" charset="0"/>
              </a:rPr>
              <a:t>bedeuten</a:t>
            </a:r>
            <a:r>
              <a:rPr lang="en-GB" sz="2200" b="1" dirty="0" smtClean="0">
                <a:solidFill>
                  <a:srgbClr val="008000"/>
                </a:solidFill>
                <a:latin typeface="Calibri" pitchFamily="34" charset="0"/>
                <a:cs typeface="Calibri" pitchFamily="34" charset="0"/>
              </a:rPr>
              <a:t> die </a:t>
            </a:r>
            <a:r>
              <a:rPr lang="en-GB" sz="2200" b="1" dirty="0" err="1" smtClean="0">
                <a:solidFill>
                  <a:srgbClr val="008000"/>
                </a:solidFill>
                <a:latin typeface="Calibri" pitchFamily="34" charset="0"/>
                <a:cs typeface="Calibri" pitchFamily="34" charset="0"/>
              </a:rPr>
              <a:t>fettgedrücken</a:t>
            </a:r>
            <a:r>
              <a:rPr lang="en-GB" sz="2200" b="1" dirty="0" smtClean="0">
                <a:solidFill>
                  <a:srgbClr val="008000"/>
                </a:solidFill>
                <a:latin typeface="Calibri" pitchFamily="34" charset="0"/>
                <a:cs typeface="Calibri" pitchFamily="34" charset="0"/>
              </a:rPr>
              <a:t> </a:t>
            </a:r>
            <a:r>
              <a:rPr lang="en-GB" sz="2200" b="1" dirty="0" err="1" smtClean="0">
                <a:solidFill>
                  <a:srgbClr val="008000"/>
                </a:solidFill>
                <a:latin typeface="Calibri" pitchFamily="34" charset="0"/>
                <a:cs typeface="Calibri" pitchFamily="34" charset="0"/>
              </a:rPr>
              <a:t>Wörter</a:t>
            </a:r>
            <a:r>
              <a:rPr lang="en-GB" sz="2200" b="1" dirty="0" smtClean="0">
                <a:solidFill>
                  <a:srgbClr val="008000"/>
                </a:solidFill>
                <a:latin typeface="Calibri" pitchFamily="34" charset="0"/>
                <a:cs typeface="Calibri" pitchFamily="34" charset="0"/>
              </a:rPr>
              <a:t> auf </a:t>
            </a:r>
            <a:r>
              <a:rPr lang="en-GB" sz="2200" b="1" dirty="0" err="1" smtClean="0">
                <a:solidFill>
                  <a:srgbClr val="008000"/>
                </a:solidFill>
                <a:latin typeface="Calibri" pitchFamily="34" charset="0"/>
                <a:cs typeface="Calibri" pitchFamily="34" charset="0"/>
              </a:rPr>
              <a:t>Englisch</a:t>
            </a:r>
            <a:r>
              <a:rPr lang="en-GB" sz="2200" b="1" dirty="0" smtClean="0">
                <a:solidFill>
                  <a:srgbClr val="008000"/>
                </a:solidFill>
                <a:latin typeface="Calibri" pitchFamily="34" charset="0"/>
                <a:cs typeface="Calibri" pitchFamily="34" charset="0"/>
              </a:rPr>
              <a:t>?</a:t>
            </a:r>
            <a:endParaRPr lang="en-GB" sz="2400" dirty="0" smtClean="0">
              <a:latin typeface="Calibri" pitchFamily="34" charset="0"/>
              <a:cs typeface="Calibri" pitchFamily="34" charset="0"/>
            </a:endParaRPr>
          </a:p>
          <a:p>
            <a:pPr marL="457200" indent="-457200" algn="ctr">
              <a:buAutoNum type="arabicPeriod"/>
            </a:pPr>
            <a:endParaRPr lang="en-GB" sz="2400" dirty="0" smtClean="0">
              <a:latin typeface="Calibri" pitchFamily="34" charset="0"/>
              <a:cs typeface="Calibri" pitchFamily="34" charset="0"/>
            </a:endParaRPr>
          </a:p>
          <a:p>
            <a:pPr algn="ctr">
              <a:buNone/>
            </a:pPr>
            <a:r>
              <a:rPr lang="en-GB" sz="2400" b="1" dirty="0" smtClean="0">
                <a:latin typeface="Comic Sans MS" pitchFamily="66" charset="0"/>
              </a:rPr>
              <a:t> </a:t>
            </a: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buNone/>
            </a:pPr>
            <a:endParaRPr lang="en-GB" sz="2400" dirty="0" smtClean="0">
              <a:latin typeface="Comic Sans MS" pitchFamily="66" charset="0"/>
            </a:endParaRPr>
          </a:p>
          <a:p>
            <a:pPr algn="ctr">
              <a:buNone/>
            </a:pPr>
            <a:endParaRPr lang="en-GB" sz="2400" dirty="0" smtClean="0">
              <a:latin typeface="Comic Sans MS" pitchFamily="66" charset="0"/>
            </a:endParaRPr>
          </a:p>
          <a:p>
            <a:pPr>
              <a:buNone/>
            </a:pPr>
            <a:endParaRPr lang="en-GB" dirty="0"/>
          </a:p>
        </p:txBody>
      </p:sp>
      <p:sp>
        <p:nvSpPr>
          <p:cNvPr id="6" name="TextBox 5"/>
          <p:cNvSpPr txBox="1"/>
          <p:nvPr/>
        </p:nvSpPr>
        <p:spPr>
          <a:xfrm>
            <a:off x="0" y="1124744"/>
            <a:ext cx="9108504" cy="2585323"/>
          </a:xfrm>
          <a:prstGeom prst="rect">
            <a:avLst/>
          </a:prstGeom>
          <a:noFill/>
          <a:ln>
            <a:noFill/>
          </a:ln>
        </p:spPr>
        <p:txBody>
          <a:bodyPr wrap="square" rtlCol="0">
            <a:spAutoFit/>
          </a:bodyPr>
          <a:lstStyle/>
          <a:p>
            <a:pPr algn="ctr"/>
            <a:r>
              <a:rPr lang="de-DE" sz="2000" b="1" dirty="0" smtClean="0">
                <a:solidFill>
                  <a:schemeClr val="accent4">
                    <a:lumMod val="75000"/>
                  </a:schemeClr>
                </a:solidFill>
              </a:rPr>
              <a:t>3. Jugendcampingplatz im Harz</a:t>
            </a:r>
          </a:p>
          <a:p>
            <a:pPr algn="just"/>
            <a:r>
              <a:rPr lang="de-DE" dirty="0" smtClean="0">
                <a:solidFill>
                  <a:srgbClr val="000000"/>
                </a:solidFill>
              </a:rPr>
              <a:t>Kommt in den Harz und verbringt zusammen lockere Tage auf unserem Jugendcampingplatz! Hier könnt ihr tagsüber </a:t>
            </a:r>
            <a:r>
              <a:rPr lang="de-DE" b="1" dirty="0" smtClean="0">
                <a:solidFill>
                  <a:srgbClr val="000000"/>
                </a:solidFill>
              </a:rPr>
              <a:t>wandern gehen </a:t>
            </a:r>
            <a:r>
              <a:rPr lang="de-DE" dirty="0" smtClean="0">
                <a:solidFill>
                  <a:srgbClr val="000000"/>
                </a:solidFill>
              </a:rPr>
              <a:t>oder bei unserem Radverleih eine lange </a:t>
            </a:r>
            <a:r>
              <a:rPr lang="de-DE" b="1" dirty="0" smtClean="0">
                <a:solidFill>
                  <a:srgbClr val="000000"/>
                </a:solidFill>
              </a:rPr>
              <a:t>Radtour</a:t>
            </a:r>
            <a:r>
              <a:rPr lang="de-DE" dirty="0" smtClean="0">
                <a:solidFill>
                  <a:srgbClr val="000000"/>
                </a:solidFill>
              </a:rPr>
              <a:t> organisieren.  Abends müsst ihr im Freien kochen oder grillen.  Einkaufs- und </a:t>
            </a:r>
            <a:r>
              <a:rPr lang="de-DE" b="1" dirty="0" smtClean="0">
                <a:solidFill>
                  <a:srgbClr val="000000"/>
                </a:solidFill>
              </a:rPr>
              <a:t>Waschmöglichkeiten</a:t>
            </a:r>
            <a:r>
              <a:rPr lang="de-DE" dirty="0" smtClean="0">
                <a:solidFill>
                  <a:srgbClr val="000000"/>
                </a:solidFill>
              </a:rPr>
              <a:t> sowie einen Spielplatz und eine </a:t>
            </a:r>
            <a:r>
              <a:rPr lang="de-DE" b="1" dirty="0" smtClean="0">
                <a:solidFill>
                  <a:srgbClr val="000000"/>
                </a:solidFill>
              </a:rPr>
              <a:t>Minigolfanlage</a:t>
            </a:r>
            <a:r>
              <a:rPr lang="de-DE" dirty="0" smtClean="0">
                <a:solidFill>
                  <a:srgbClr val="000000"/>
                </a:solidFill>
              </a:rPr>
              <a:t> gibt es bei uns.  Wir sind </a:t>
            </a:r>
            <a:r>
              <a:rPr lang="de-DE" b="1" dirty="0" smtClean="0">
                <a:solidFill>
                  <a:srgbClr val="000000"/>
                </a:solidFill>
              </a:rPr>
              <a:t>ganzjährig</a:t>
            </a:r>
            <a:r>
              <a:rPr lang="de-DE" dirty="0" smtClean="0">
                <a:solidFill>
                  <a:srgbClr val="000000"/>
                </a:solidFill>
              </a:rPr>
              <a:t> täglich geöffnet und ihr könnt entweder </a:t>
            </a:r>
            <a:r>
              <a:rPr lang="de-DE" b="1" dirty="0" smtClean="0">
                <a:solidFill>
                  <a:srgbClr val="000000"/>
                </a:solidFill>
              </a:rPr>
              <a:t>im Zelt</a:t>
            </a:r>
            <a:r>
              <a:rPr lang="de-DE" dirty="0" smtClean="0">
                <a:solidFill>
                  <a:srgbClr val="000000"/>
                </a:solidFill>
              </a:rPr>
              <a:t>, im Wohnwagen oder im Freien übernachten.</a:t>
            </a:r>
          </a:p>
          <a:p>
            <a:pPr algn="ctr"/>
            <a:r>
              <a:rPr lang="de-DE" b="1" dirty="0" smtClean="0">
                <a:solidFill>
                  <a:srgbClr val="000000"/>
                </a:solidFill>
              </a:rPr>
              <a:t>Tagesgebühr</a:t>
            </a:r>
            <a:r>
              <a:rPr lang="de-DE" dirty="0" smtClean="0">
                <a:solidFill>
                  <a:srgbClr val="000000"/>
                </a:solidFill>
              </a:rPr>
              <a:t> je Zelt ab €8</a:t>
            </a:r>
          </a:p>
          <a:p>
            <a:pPr algn="just"/>
            <a:endParaRPr lang="de-DE" sz="1600" dirty="0" smtClean="0">
              <a:solidFill>
                <a:srgbClr val="000000"/>
              </a:solidFill>
            </a:endParaRPr>
          </a:p>
        </p:txBody>
      </p:sp>
      <p:pic>
        <p:nvPicPr>
          <p:cNvPr id="2" name="Picture 1"/>
          <p:cNvPicPr>
            <a:picLocks noChangeAspect="1"/>
          </p:cNvPicPr>
          <p:nvPr/>
        </p:nvPicPr>
        <p:blipFill>
          <a:blip r:embed="rId2" cstate="print"/>
          <a:stretch>
            <a:fillRect/>
          </a:stretch>
        </p:blipFill>
        <p:spPr>
          <a:xfrm>
            <a:off x="2843808" y="3789040"/>
            <a:ext cx="3175000" cy="2108200"/>
          </a:xfrm>
          <a:prstGeom prst="rect">
            <a:avLst/>
          </a:prstGeom>
        </p:spPr>
      </p:pic>
      <p:pic>
        <p:nvPicPr>
          <p:cNvPr id="4" name="Picture 3"/>
          <p:cNvPicPr>
            <a:picLocks noChangeAspect="1"/>
          </p:cNvPicPr>
          <p:nvPr/>
        </p:nvPicPr>
        <p:blipFill>
          <a:blip r:embed="rId3" cstate="print"/>
          <a:stretch>
            <a:fillRect/>
          </a:stretch>
        </p:blipFill>
        <p:spPr>
          <a:xfrm>
            <a:off x="5726888" y="4280434"/>
            <a:ext cx="3432712" cy="2578348"/>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449316"/>
            <a:ext cx="3363748" cy="2408684"/>
          </a:xfrm>
          <a:prstGeom prst="rect">
            <a:avLst/>
          </a:prstGeom>
        </p:spPr>
      </p:pic>
    </p:spTree>
    <p:extLst>
      <p:ext uri="{BB962C8B-B14F-4D97-AF65-F5344CB8AC3E}">
        <p14:creationId xmlns:p14="http://schemas.microsoft.com/office/powerpoint/2010/main" val="140551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2072</Words>
  <Application>Microsoft Office PowerPoint</Application>
  <PresentationFormat>On-screen Show (4:3)</PresentationFormat>
  <Paragraphs>590</Paragraphs>
  <Slides>31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Arial Black</vt:lpstr>
      <vt:lpstr>Calibri</vt:lpstr>
      <vt:lpstr>Comic Sans MS</vt:lpstr>
      <vt:lpstr>Times New Roman</vt:lpstr>
      <vt:lpstr>Office Theme</vt:lpstr>
      <vt:lpstr>Document</vt:lpstr>
      <vt:lpstr>     </vt:lpstr>
      <vt:lpstr>    South Ayrshire Modern Languages</vt:lpstr>
      <vt:lpstr>   THEMA 5: REISEN UND FERIEN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4/5 - Unit 5 - German</dc:title>
  <dc:creator>Kirk, Robbie</dc:creator>
  <cp:lastModifiedBy>Anne Hilda G Muir</cp:lastModifiedBy>
  <cp:revision>83</cp:revision>
  <cp:lastPrinted>2015-11-13T11:32:52Z</cp:lastPrinted>
  <dcterms:created xsi:type="dcterms:W3CDTF">2012-10-23T10:12:14Z</dcterms:created>
  <dcterms:modified xsi:type="dcterms:W3CDTF">2015-11-13T11:33:06Z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2596230</vt:lpwstr>
  </property>
  <property fmtid="{D5CDD505-2E9C-101B-9397-08002B2CF9AE}" pid="3" name="NXPowerLiteSettings">
    <vt:lpwstr>F7000400038000</vt:lpwstr>
  </property>
  <property fmtid="{D5CDD505-2E9C-101B-9397-08002B2CF9AE}" pid="4" name="NXPowerLiteVersion">
    <vt:lpwstr>D5.1.5</vt:lpwstr>
  </property>
</Properties>
</file>