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7" r:id="rId2"/>
    <p:sldId id="284" r:id="rId3"/>
    <p:sldId id="285" r:id="rId4"/>
    <p:sldId id="286" r:id="rId5"/>
    <p:sldId id="297" r:id="rId6"/>
    <p:sldId id="299" r:id="rId7"/>
    <p:sldId id="292" r:id="rId8"/>
    <p:sldId id="291" r:id="rId9"/>
    <p:sldId id="293" r:id="rId10"/>
    <p:sldId id="294" r:id="rId11"/>
    <p:sldId id="295" r:id="rId12"/>
    <p:sldId id="296" r:id="rId13"/>
    <p:sldId id="298" r:id="rId14"/>
    <p:sldId id="300" r:id="rId15"/>
    <p:sldId id="301" r:id="rId16"/>
    <p:sldId id="287" r:id="rId17"/>
    <p:sldId id="313" r:id="rId18"/>
    <p:sldId id="314" r:id="rId19"/>
    <p:sldId id="315" r:id="rId20"/>
    <p:sldId id="316" r:id="rId21"/>
    <p:sldId id="317" r:id="rId22"/>
    <p:sldId id="318" r:id="rId23"/>
    <p:sldId id="319" r:id="rId24"/>
    <p:sldId id="309" r:id="rId25"/>
    <p:sldId id="310" r:id="rId26"/>
    <p:sldId id="311" r:id="rId27"/>
    <p:sldId id="312" r:id="rId28"/>
    <p:sldId id="288" r:id="rId29"/>
    <p:sldId id="308" r:id="rId30"/>
    <p:sldId id="307" r:id="rId31"/>
    <p:sldId id="303" r:id="rId32"/>
    <p:sldId id="304" r:id="rId33"/>
    <p:sldId id="305" r:id="rId34"/>
    <p:sldId id="306" r:id="rId35"/>
    <p:sldId id="289" r:id="rId36"/>
    <p:sldId id="320" r:id="rId37"/>
    <p:sldId id="321" r:id="rId38"/>
    <p:sldId id="322" r:id="rId39"/>
    <p:sldId id="325" r:id="rId40"/>
    <p:sldId id="326" r:id="rId41"/>
    <p:sldId id="324" r:id="rId42"/>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594" autoAdjust="0"/>
  </p:normalViewPr>
  <p:slideViewPr>
    <p:cSldViewPr>
      <p:cViewPr varScale="1">
        <p:scale>
          <a:sx n="68" d="100"/>
          <a:sy n="68" d="100"/>
        </p:scale>
        <p:origin x="384" y="78"/>
      </p:cViewPr>
      <p:guideLst>
        <p:guide orient="horz" pos="2160"/>
        <p:guide pos="2880"/>
      </p:guideLst>
    </p:cSldViewPr>
  </p:slideViewPr>
  <p:outlineViewPr>
    <p:cViewPr>
      <p:scale>
        <a:sx n="33" d="100"/>
        <a:sy n="33" d="100"/>
      </p:scale>
      <p:origin x="0" y="676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93129-1123-7046-BD44-BF13C63C158B}" type="doc">
      <dgm:prSet loTypeId="urn:microsoft.com/office/officeart/2005/8/layout/matrix1" loCatId="" qsTypeId="urn:microsoft.com/office/officeart/2005/8/quickstyle/simple4" qsCatId="simple" csTypeId="urn:microsoft.com/office/officeart/2005/8/colors/colorful1#1" csCatId="colorful" phldr="1"/>
      <dgm:spPr/>
      <dgm:t>
        <a:bodyPr/>
        <a:lstStyle/>
        <a:p>
          <a:endParaRPr lang="en-US"/>
        </a:p>
      </dgm:t>
    </dgm:pt>
    <dgm:pt modelId="{A3A7911B-B2A6-3B46-90FE-0274EE7A70E3}">
      <dgm:prSet phldrT="[Text]"/>
      <dgm:spPr/>
      <dgm:t>
        <a:bodyPr/>
        <a:lstStyle/>
        <a:p>
          <a:r>
            <a:rPr lang="en-US" dirty="0" smtClean="0"/>
            <a:t>SCHULE</a:t>
          </a:r>
          <a:endParaRPr lang="en-US" dirty="0"/>
        </a:p>
      </dgm:t>
    </dgm:pt>
    <dgm:pt modelId="{C09F46FC-E2F2-464E-B148-AA836177694E}" type="parTrans" cxnId="{735E4687-4E3D-A940-8180-0B32CBC4534D}">
      <dgm:prSet/>
      <dgm:spPr/>
      <dgm:t>
        <a:bodyPr/>
        <a:lstStyle/>
        <a:p>
          <a:endParaRPr lang="en-US"/>
        </a:p>
      </dgm:t>
    </dgm:pt>
    <dgm:pt modelId="{A925D997-1421-5949-827F-D913C100B32B}" type="sibTrans" cxnId="{735E4687-4E3D-A940-8180-0B32CBC4534D}">
      <dgm:prSet/>
      <dgm:spPr/>
      <dgm:t>
        <a:bodyPr/>
        <a:lstStyle/>
        <a:p>
          <a:endParaRPr lang="en-US"/>
        </a:p>
      </dgm:t>
    </dgm:pt>
    <dgm:pt modelId="{A377D20B-556F-6E4A-97F9-86C9FDFA479E}">
      <dgm:prSet phldrT="[Text]"/>
      <dgm:spPr/>
      <dgm:t>
        <a:bodyPr/>
        <a:lstStyle/>
        <a:p>
          <a:r>
            <a:rPr lang="en-US" dirty="0" err="1" smtClean="0"/>
            <a:t>Probleme</a:t>
          </a:r>
          <a:endParaRPr lang="en-US" dirty="0"/>
        </a:p>
      </dgm:t>
    </dgm:pt>
    <dgm:pt modelId="{E41F0722-799A-EB4B-B54E-DFBE805498E4}" type="parTrans" cxnId="{BEB05D5C-7AEC-3947-B1DF-086572FC8378}">
      <dgm:prSet/>
      <dgm:spPr/>
      <dgm:t>
        <a:bodyPr/>
        <a:lstStyle/>
        <a:p>
          <a:endParaRPr lang="en-US"/>
        </a:p>
      </dgm:t>
    </dgm:pt>
    <dgm:pt modelId="{C9B404CF-BA06-BF47-854D-E2591F5BCDDF}" type="sibTrans" cxnId="{BEB05D5C-7AEC-3947-B1DF-086572FC8378}">
      <dgm:prSet/>
      <dgm:spPr/>
      <dgm:t>
        <a:bodyPr/>
        <a:lstStyle/>
        <a:p>
          <a:endParaRPr lang="en-US"/>
        </a:p>
      </dgm:t>
    </dgm:pt>
    <dgm:pt modelId="{FB99F1D6-AE69-814A-A757-929DB5BF8653}">
      <dgm:prSet phldrT="[Text]"/>
      <dgm:spPr/>
      <dgm:t>
        <a:bodyPr/>
        <a:lstStyle/>
        <a:p>
          <a:r>
            <a:rPr lang="en-US" dirty="0" err="1" smtClean="0"/>
            <a:t>Ereignisse</a:t>
          </a:r>
          <a:endParaRPr lang="en-US" dirty="0"/>
        </a:p>
      </dgm:t>
    </dgm:pt>
    <dgm:pt modelId="{69F5A174-5F55-3A44-9205-CF4862AE02EF}" type="parTrans" cxnId="{1584F271-97A9-4145-9BBA-244BC9662787}">
      <dgm:prSet/>
      <dgm:spPr/>
      <dgm:t>
        <a:bodyPr/>
        <a:lstStyle/>
        <a:p>
          <a:endParaRPr lang="en-US"/>
        </a:p>
      </dgm:t>
    </dgm:pt>
    <dgm:pt modelId="{170B2874-899F-BC47-8514-7B249397A9EA}" type="sibTrans" cxnId="{1584F271-97A9-4145-9BBA-244BC9662787}">
      <dgm:prSet/>
      <dgm:spPr/>
      <dgm:t>
        <a:bodyPr/>
        <a:lstStyle/>
        <a:p>
          <a:endParaRPr lang="en-US"/>
        </a:p>
      </dgm:t>
    </dgm:pt>
    <dgm:pt modelId="{A46EE93F-2DA7-DC49-9092-61AD41C3B544}">
      <dgm:prSet phldrT="[Text]"/>
      <dgm:spPr/>
      <dgm:t>
        <a:bodyPr/>
        <a:lstStyle/>
        <a:p>
          <a:r>
            <a:rPr lang="en-US" dirty="0" smtClean="0"/>
            <a:t>Positives</a:t>
          </a:r>
          <a:endParaRPr lang="en-US" dirty="0"/>
        </a:p>
      </dgm:t>
    </dgm:pt>
    <dgm:pt modelId="{F3579096-1982-A04D-8C44-77C04B2FEFA8}" type="parTrans" cxnId="{1DEC50A1-03AE-9A4B-95BF-A0D4FF5D65BE}">
      <dgm:prSet/>
      <dgm:spPr/>
      <dgm:t>
        <a:bodyPr/>
        <a:lstStyle/>
        <a:p>
          <a:endParaRPr lang="en-US"/>
        </a:p>
      </dgm:t>
    </dgm:pt>
    <dgm:pt modelId="{DFCF9D0D-8291-E845-95D0-B1E8454A937B}" type="sibTrans" cxnId="{1DEC50A1-03AE-9A4B-95BF-A0D4FF5D65BE}">
      <dgm:prSet/>
      <dgm:spPr/>
      <dgm:t>
        <a:bodyPr/>
        <a:lstStyle/>
        <a:p>
          <a:endParaRPr lang="en-US"/>
        </a:p>
      </dgm:t>
    </dgm:pt>
    <dgm:pt modelId="{42953F73-0C40-8540-ACB8-A7247523832E}">
      <dgm:prSet phldrT="[Text]"/>
      <dgm:spPr/>
      <dgm:t>
        <a:bodyPr/>
        <a:lstStyle/>
        <a:p>
          <a:r>
            <a:rPr lang="en-US" dirty="0" err="1" smtClean="0"/>
            <a:t>Wie</a:t>
          </a:r>
          <a:r>
            <a:rPr lang="en-US" dirty="0" smtClean="0"/>
            <a:t> </a:t>
          </a:r>
          <a:r>
            <a:rPr lang="en-US" dirty="0" err="1" smtClean="0"/>
            <a:t>wird</a:t>
          </a:r>
          <a:r>
            <a:rPr lang="en-US" dirty="0" smtClean="0"/>
            <a:t> </a:t>
          </a:r>
          <a:r>
            <a:rPr lang="en-US" dirty="0" err="1" smtClean="0"/>
            <a:t>es</a:t>
          </a:r>
          <a:r>
            <a:rPr lang="en-US" dirty="0" smtClean="0"/>
            <a:t> </a:t>
          </a:r>
          <a:r>
            <a:rPr lang="en-US" dirty="0" err="1" smtClean="0"/>
            <a:t>besser</a:t>
          </a:r>
          <a:r>
            <a:rPr lang="en-US" dirty="0" smtClean="0"/>
            <a:t> </a:t>
          </a:r>
          <a:r>
            <a:rPr lang="en-US" dirty="0" err="1" smtClean="0"/>
            <a:t>sein</a:t>
          </a:r>
          <a:r>
            <a:rPr lang="en-US" dirty="0" smtClean="0"/>
            <a:t>?</a:t>
          </a:r>
          <a:endParaRPr lang="en-US" dirty="0"/>
        </a:p>
      </dgm:t>
    </dgm:pt>
    <dgm:pt modelId="{A576A858-3E69-784C-8EB4-FA36B7C1C72B}" type="parTrans" cxnId="{D5314C4E-6B37-6540-9707-5BD1F1073B9B}">
      <dgm:prSet/>
      <dgm:spPr/>
      <dgm:t>
        <a:bodyPr/>
        <a:lstStyle/>
        <a:p>
          <a:endParaRPr lang="en-US"/>
        </a:p>
      </dgm:t>
    </dgm:pt>
    <dgm:pt modelId="{519AA6F3-E062-D84F-963B-A9F97937B33B}" type="sibTrans" cxnId="{D5314C4E-6B37-6540-9707-5BD1F1073B9B}">
      <dgm:prSet/>
      <dgm:spPr/>
      <dgm:t>
        <a:bodyPr/>
        <a:lstStyle/>
        <a:p>
          <a:endParaRPr lang="en-US"/>
        </a:p>
      </dgm:t>
    </dgm:pt>
    <dgm:pt modelId="{709DDFFE-4357-7E41-BE98-C4B3A3CDE191}" type="pres">
      <dgm:prSet presAssocID="{E9793129-1123-7046-BD44-BF13C63C158B}" presName="diagram" presStyleCnt="0">
        <dgm:presLayoutVars>
          <dgm:chMax val="1"/>
          <dgm:dir/>
          <dgm:animLvl val="ctr"/>
          <dgm:resizeHandles val="exact"/>
        </dgm:presLayoutVars>
      </dgm:prSet>
      <dgm:spPr/>
      <dgm:t>
        <a:bodyPr/>
        <a:lstStyle/>
        <a:p>
          <a:endParaRPr lang="en-US"/>
        </a:p>
      </dgm:t>
    </dgm:pt>
    <dgm:pt modelId="{DF78BE8B-7A48-E24A-99AE-07C8536B21B8}" type="pres">
      <dgm:prSet presAssocID="{E9793129-1123-7046-BD44-BF13C63C158B}" presName="matrix" presStyleCnt="0"/>
      <dgm:spPr/>
    </dgm:pt>
    <dgm:pt modelId="{53F085B7-DB15-8D49-98D8-475FC1940A0B}" type="pres">
      <dgm:prSet presAssocID="{E9793129-1123-7046-BD44-BF13C63C158B}" presName="tile1" presStyleLbl="node1" presStyleIdx="0" presStyleCnt="4"/>
      <dgm:spPr/>
      <dgm:t>
        <a:bodyPr/>
        <a:lstStyle/>
        <a:p>
          <a:endParaRPr lang="en-US"/>
        </a:p>
      </dgm:t>
    </dgm:pt>
    <dgm:pt modelId="{46EE98C2-C5B0-BF43-A9E8-90D01719BB48}" type="pres">
      <dgm:prSet presAssocID="{E9793129-1123-7046-BD44-BF13C63C158B}" presName="tile1text" presStyleLbl="node1" presStyleIdx="0" presStyleCnt="4">
        <dgm:presLayoutVars>
          <dgm:chMax val="0"/>
          <dgm:chPref val="0"/>
          <dgm:bulletEnabled val="1"/>
        </dgm:presLayoutVars>
      </dgm:prSet>
      <dgm:spPr/>
      <dgm:t>
        <a:bodyPr/>
        <a:lstStyle/>
        <a:p>
          <a:endParaRPr lang="en-US"/>
        </a:p>
      </dgm:t>
    </dgm:pt>
    <dgm:pt modelId="{913537C8-3EDB-A742-A8A0-F756259A57DF}" type="pres">
      <dgm:prSet presAssocID="{E9793129-1123-7046-BD44-BF13C63C158B}" presName="tile2" presStyleLbl="node1" presStyleIdx="1" presStyleCnt="4"/>
      <dgm:spPr/>
      <dgm:t>
        <a:bodyPr/>
        <a:lstStyle/>
        <a:p>
          <a:endParaRPr lang="en-US"/>
        </a:p>
      </dgm:t>
    </dgm:pt>
    <dgm:pt modelId="{D923B412-DD80-5743-ABB6-1995DBAD2882}" type="pres">
      <dgm:prSet presAssocID="{E9793129-1123-7046-BD44-BF13C63C158B}" presName="tile2text" presStyleLbl="node1" presStyleIdx="1" presStyleCnt="4">
        <dgm:presLayoutVars>
          <dgm:chMax val="0"/>
          <dgm:chPref val="0"/>
          <dgm:bulletEnabled val="1"/>
        </dgm:presLayoutVars>
      </dgm:prSet>
      <dgm:spPr/>
      <dgm:t>
        <a:bodyPr/>
        <a:lstStyle/>
        <a:p>
          <a:endParaRPr lang="en-US"/>
        </a:p>
      </dgm:t>
    </dgm:pt>
    <dgm:pt modelId="{B89662C6-8453-B44F-B996-84D8BFF5BC76}" type="pres">
      <dgm:prSet presAssocID="{E9793129-1123-7046-BD44-BF13C63C158B}" presName="tile3" presStyleLbl="node1" presStyleIdx="2" presStyleCnt="4"/>
      <dgm:spPr/>
      <dgm:t>
        <a:bodyPr/>
        <a:lstStyle/>
        <a:p>
          <a:endParaRPr lang="en-US"/>
        </a:p>
      </dgm:t>
    </dgm:pt>
    <dgm:pt modelId="{242EF26B-BE3F-604F-BA29-482B293499FD}" type="pres">
      <dgm:prSet presAssocID="{E9793129-1123-7046-BD44-BF13C63C158B}" presName="tile3text" presStyleLbl="node1" presStyleIdx="2" presStyleCnt="4">
        <dgm:presLayoutVars>
          <dgm:chMax val="0"/>
          <dgm:chPref val="0"/>
          <dgm:bulletEnabled val="1"/>
        </dgm:presLayoutVars>
      </dgm:prSet>
      <dgm:spPr/>
      <dgm:t>
        <a:bodyPr/>
        <a:lstStyle/>
        <a:p>
          <a:endParaRPr lang="en-US"/>
        </a:p>
      </dgm:t>
    </dgm:pt>
    <dgm:pt modelId="{EBAEB652-916C-8A4A-B1E1-9F74A8F9787C}" type="pres">
      <dgm:prSet presAssocID="{E9793129-1123-7046-BD44-BF13C63C158B}" presName="tile4" presStyleLbl="node1" presStyleIdx="3" presStyleCnt="4"/>
      <dgm:spPr/>
      <dgm:t>
        <a:bodyPr/>
        <a:lstStyle/>
        <a:p>
          <a:endParaRPr lang="en-US"/>
        </a:p>
      </dgm:t>
    </dgm:pt>
    <dgm:pt modelId="{7B93A111-9E17-2D49-AB51-1CFD2F5E3F2B}" type="pres">
      <dgm:prSet presAssocID="{E9793129-1123-7046-BD44-BF13C63C158B}" presName="tile4text" presStyleLbl="node1" presStyleIdx="3" presStyleCnt="4">
        <dgm:presLayoutVars>
          <dgm:chMax val="0"/>
          <dgm:chPref val="0"/>
          <dgm:bulletEnabled val="1"/>
        </dgm:presLayoutVars>
      </dgm:prSet>
      <dgm:spPr/>
      <dgm:t>
        <a:bodyPr/>
        <a:lstStyle/>
        <a:p>
          <a:endParaRPr lang="en-US"/>
        </a:p>
      </dgm:t>
    </dgm:pt>
    <dgm:pt modelId="{AB79F0B2-3E80-7E49-8265-77AAF599CC10}" type="pres">
      <dgm:prSet presAssocID="{E9793129-1123-7046-BD44-BF13C63C158B}" presName="centerTile" presStyleLbl="fgShp" presStyleIdx="0" presStyleCnt="1">
        <dgm:presLayoutVars>
          <dgm:chMax val="0"/>
          <dgm:chPref val="0"/>
        </dgm:presLayoutVars>
      </dgm:prSet>
      <dgm:spPr/>
      <dgm:t>
        <a:bodyPr/>
        <a:lstStyle/>
        <a:p>
          <a:endParaRPr lang="en-US"/>
        </a:p>
      </dgm:t>
    </dgm:pt>
  </dgm:ptLst>
  <dgm:cxnLst>
    <dgm:cxn modelId="{9D3D0651-5F4D-8243-BC23-C7402FE6D31F}" type="presOf" srcId="{A377D20B-556F-6E4A-97F9-86C9FDFA479E}" destId="{53F085B7-DB15-8D49-98D8-475FC1940A0B}" srcOrd="0" destOrd="0" presId="urn:microsoft.com/office/officeart/2005/8/layout/matrix1"/>
    <dgm:cxn modelId="{D5314C4E-6B37-6540-9707-5BD1F1073B9B}" srcId="{A3A7911B-B2A6-3B46-90FE-0274EE7A70E3}" destId="{42953F73-0C40-8540-ACB8-A7247523832E}" srcOrd="3" destOrd="0" parTransId="{A576A858-3E69-784C-8EB4-FA36B7C1C72B}" sibTransId="{519AA6F3-E062-D84F-963B-A9F97937B33B}"/>
    <dgm:cxn modelId="{735E4687-4E3D-A940-8180-0B32CBC4534D}" srcId="{E9793129-1123-7046-BD44-BF13C63C158B}" destId="{A3A7911B-B2A6-3B46-90FE-0274EE7A70E3}" srcOrd="0" destOrd="0" parTransId="{C09F46FC-E2F2-464E-B148-AA836177694E}" sibTransId="{A925D997-1421-5949-827F-D913C100B32B}"/>
    <dgm:cxn modelId="{7AF15D28-B56E-2D41-82B3-1C4302444B46}" type="presOf" srcId="{A377D20B-556F-6E4A-97F9-86C9FDFA479E}" destId="{46EE98C2-C5B0-BF43-A9E8-90D01719BB48}" srcOrd="1" destOrd="0" presId="urn:microsoft.com/office/officeart/2005/8/layout/matrix1"/>
    <dgm:cxn modelId="{ECFD3C16-38B0-1E4F-83ED-6131F94D075C}" type="presOf" srcId="{A46EE93F-2DA7-DC49-9092-61AD41C3B544}" destId="{242EF26B-BE3F-604F-BA29-482B293499FD}" srcOrd="1" destOrd="0" presId="urn:microsoft.com/office/officeart/2005/8/layout/matrix1"/>
    <dgm:cxn modelId="{42C853D2-F980-6C4E-AE79-25435F663CCB}" type="presOf" srcId="{FB99F1D6-AE69-814A-A757-929DB5BF8653}" destId="{913537C8-3EDB-A742-A8A0-F756259A57DF}" srcOrd="0" destOrd="0" presId="urn:microsoft.com/office/officeart/2005/8/layout/matrix1"/>
    <dgm:cxn modelId="{59562069-1D02-BE46-810F-EC0CFFC458BE}" type="presOf" srcId="{E9793129-1123-7046-BD44-BF13C63C158B}" destId="{709DDFFE-4357-7E41-BE98-C4B3A3CDE191}" srcOrd="0" destOrd="0" presId="urn:microsoft.com/office/officeart/2005/8/layout/matrix1"/>
    <dgm:cxn modelId="{6D3B7C80-0291-594B-B17D-1CDF8CD8F48B}" type="presOf" srcId="{FB99F1D6-AE69-814A-A757-929DB5BF8653}" destId="{D923B412-DD80-5743-ABB6-1995DBAD2882}" srcOrd="1" destOrd="0" presId="urn:microsoft.com/office/officeart/2005/8/layout/matrix1"/>
    <dgm:cxn modelId="{1B326BA8-9A3E-0A49-B139-28818E568B44}" type="presOf" srcId="{A3A7911B-B2A6-3B46-90FE-0274EE7A70E3}" destId="{AB79F0B2-3E80-7E49-8265-77AAF599CC10}" srcOrd="0" destOrd="0" presId="urn:microsoft.com/office/officeart/2005/8/layout/matrix1"/>
    <dgm:cxn modelId="{1DEC50A1-03AE-9A4B-95BF-A0D4FF5D65BE}" srcId="{A3A7911B-B2A6-3B46-90FE-0274EE7A70E3}" destId="{A46EE93F-2DA7-DC49-9092-61AD41C3B544}" srcOrd="2" destOrd="0" parTransId="{F3579096-1982-A04D-8C44-77C04B2FEFA8}" sibTransId="{DFCF9D0D-8291-E845-95D0-B1E8454A937B}"/>
    <dgm:cxn modelId="{758C767C-0A47-5F41-B4A7-0FCC5391DDC8}" type="presOf" srcId="{42953F73-0C40-8540-ACB8-A7247523832E}" destId="{7B93A111-9E17-2D49-AB51-1CFD2F5E3F2B}" srcOrd="1" destOrd="0" presId="urn:microsoft.com/office/officeart/2005/8/layout/matrix1"/>
    <dgm:cxn modelId="{1584F271-97A9-4145-9BBA-244BC9662787}" srcId="{A3A7911B-B2A6-3B46-90FE-0274EE7A70E3}" destId="{FB99F1D6-AE69-814A-A757-929DB5BF8653}" srcOrd="1" destOrd="0" parTransId="{69F5A174-5F55-3A44-9205-CF4862AE02EF}" sibTransId="{170B2874-899F-BC47-8514-7B249397A9EA}"/>
    <dgm:cxn modelId="{933747B8-1B27-BD42-9D76-7EF8EA909EDB}" type="presOf" srcId="{42953F73-0C40-8540-ACB8-A7247523832E}" destId="{EBAEB652-916C-8A4A-B1E1-9F74A8F9787C}" srcOrd="0" destOrd="0" presId="urn:microsoft.com/office/officeart/2005/8/layout/matrix1"/>
    <dgm:cxn modelId="{D02B372B-9B4A-9A40-AB73-6D57BDBA501D}" type="presOf" srcId="{A46EE93F-2DA7-DC49-9092-61AD41C3B544}" destId="{B89662C6-8453-B44F-B996-84D8BFF5BC76}" srcOrd="0" destOrd="0" presId="urn:microsoft.com/office/officeart/2005/8/layout/matrix1"/>
    <dgm:cxn modelId="{BEB05D5C-7AEC-3947-B1DF-086572FC8378}" srcId="{A3A7911B-B2A6-3B46-90FE-0274EE7A70E3}" destId="{A377D20B-556F-6E4A-97F9-86C9FDFA479E}" srcOrd="0" destOrd="0" parTransId="{E41F0722-799A-EB4B-B54E-DFBE805498E4}" sibTransId="{C9B404CF-BA06-BF47-854D-E2591F5BCDDF}"/>
    <dgm:cxn modelId="{A1D64AF3-ECDC-F24F-9529-DF7672B3D9A2}" type="presParOf" srcId="{709DDFFE-4357-7E41-BE98-C4B3A3CDE191}" destId="{DF78BE8B-7A48-E24A-99AE-07C8536B21B8}" srcOrd="0" destOrd="0" presId="urn:microsoft.com/office/officeart/2005/8/layout/matrix1"/>
    <dgm:cxn modelId="{528256A9-2ACD-844B-B10A-200FAD9570E6}" type="presParOf" srcId="{DF78BE8B-7A48-E24A-99AE-07C8536B21B8}" destId="{53F085B7-DB15-8D49-98D8-475FC1940A0B}" srcOrd="0" destOrd="0" presId="urn:microsoft.com/office/officeart/2005/8/layout/matrix1"/>
    <dgm:cxn modelId="{6CC9E3B7-1914-EE45-894C-A4C62E806EC8}" type="presParOf" srcId="{DF78BE8B-7A48-E24A-99AE-07C8536B21B8}" destId="{46EE98C2-C5B0-BF43-A9E8-90D01719BB48}" srcOrd="1" destOrd="0" presId="urn:microsoft.com/office/officeart/2005/8/layout/matrix1"/>
    <dgm:cxn modelId="{14CA358E-D778-DD49-BA0B-20D7BF7B44E1}" type="presParOf" srcId="{DF78BE8B-7A48-E24A-99AE-07C8536B21B8}" destId="{913537C8-3EDB-A742-A8A0-F756259A57DF}" srcOrd="2" destOrd="0" presId="urn:microsoft.com/office/officeart/2005/8/layout/matrix1"/>
    <dgm:cxn modelId="{81A81D57-4D67-3347-ADAC-E8D55EAAB0AD}" type="presParOf" srcId="{DF78BE8B-7A48-E24A-99AE-07C8536B21B8}" destId="{D923B412-DD80-5743-ABB6-1995DBAD2882}" srcOrd="3" destOrd="0" presId="urn:microsoft.com/office/officeart/2005/8/layout/matrix1"/>
    <dgm:cxn modelId="{02AA3888-6518-8042-A104-CA4BCEDF8FA5}" type="presParOf" srcId="{DF78BE8B-7A48-E24A-99AE-07C8536B21B8}" destId="{B89662C6-8453-B44F-B996-84D8BFF5BC76}" srcOrd="4" destOrd="0" presId="urn:microsoft.com/office/officeart/2005/8/layout/matrix1"/>
    <dgm:cxn modelId="{DAB40049-9774-5040-BE7C-11FC97563978}" type="presParOf" srcId="{DF78BE8B-7A48-E24A-99AE-07C8536B21B8}" destId="{242EF26B-BE3F-604F-BA29-482B293499FD}" srcOrd="5" destOrd="0" presId="urn:microsoft.com/office/officeart/2005/8/layout/matrix1"/>
    <dgm:cxn modelId="{22DDEDBC-A43B-3D42-91FD-39A94D86EFCE}" type="presParOf" srcId="{DF78BE8B-7A48-E24A-99AE-07C8536B21B8}" destId="{EBAEB652-916C-8A4A-B1E1-9F74A8F9787C}" srcOrd="6" destOrd="0" presId="urn:microsoft.com/office/officeart/2005/8/layout/matrix1"/>
    <dgm:cxn modelId="{935D1080-AF08-9B44-8547-A675E3AB7391}" type="presParOf" srcId="{DF78BE8B-7A48-E24A-99AE-07C8536B21B8}" destId="{7B93A111-9E17-2D49-AB51-1CFD2F5E3F2B}" srcOrd="7" destOrd="0" presId="urn:microsoft.com/office/officeart/2005/8/layout/matrix1"/>
    <dgm:cxn modelId="{7D5A0FF6-6F1C-7344-AB3E-1D45B1769DEC}" type="presParOf" srcId="{709DDFFE-4357-7E41-BE98-C4B3A3CDE191}" destId="{AB79F0B2-3E80-7E49-8265-77AAF599CC1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0843FD8A-F77B-4F74-AC6D-946129E8E2DE}" type="datetimeFigureOut">
              <a:rPr lang="en-GB" smtClean="0"/>
              <a:t>13/11/2015</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40691A72-037A-4099-A7B8-6B3DFF9F904E}" type="slidenum">
              <a:rPr lang="en-GB" smtClean="0"/>
              <a:t>‹#›</a:t>
            </a:fld>
            <a:endParaRPr lang="en-GB"/>
          </a:p>
        </p:txBody>
      </p:sp>
    </p:spTree>
    <p:extLst>
      <p:ext uri="{BB962C8B-B14F-4D97-AF65-F5344CB8AC3E}">
        <p14:creationId xmlns:p14="http://schemas.microsoft.com/office/powerpoint/2010/main" val="350226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a:t>
            </a:fld>
            <a:endParaRPr lang="en-GB"/>
          </a:p>
        </p:txBody>
      </p:sp>
    </p:spTree>
    <p:extLst>
      <p:ext uri="{BB962C8B-B14F-4D97-AF65-F5344CB8AC3E}">
        <p14:creationId xmlns:p14="http://schemas.microsoft.com/office/powerpoint/2010/main" val="227222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1036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1452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95221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9036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409256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4603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879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293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4720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4268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72768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1CBFE-72B2-4FC8-8ABE-236549380B87}" type="datetimeFigureOut">
              <a:rPr lang="en-GB" smtClean="0"/>
              <a:pPr/>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AD026-0D7F-41CB-B3E9-55D0F2CAEBDB}" type="slidenum">
              <a:rPr lang="en-GB" smtClean="0"/>
              <a:pPr/>
              <a:t>‹#›</a:t>
            </a:fld>
            <a:endParaRPr lang="en-GB"/>
          </a:p>
        </p:txBody>
      </p:sp>
    </p:spTree>
    <p:extLst>
      <p:ext uri="{BB962C8B-B14F-4D97-AF65-F5344CB8AC3E}">
        <p14:creationId xmlns:p14="http://schemas.microsoft.com/office/powerpoint/2010/main" val="31815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wettbewerb@traumschule-des.de"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3.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2743200" y="0"/>
            <a:ext cx="3456384" cy="2585323"/>
          </a:xfrm>
          <a:prstGeom prst="rect">
            <a:avLst/>
          </a:prstGeom>
        </p:spPr>
        <p:txBody>
          <a:bodyPr wrap="square">
            <a:spAutoFit/>
          </a:bodyPr>
          <a:lstStyle/>
          <a:p>
            <a:pPr algn="ctr"/>
            <a:r>
              <a:rPr lang="en-GB" sz="5400" b="1" dirty="0" smtClean="0">
                <a:solidFill>
                  <a:schemeClr val="bg1"/>
                </a:solidFill>
                <a:latin typeface="Arial Black" pitchFamily="34" charset="0"/>
              </a:rPr>
              <a:t>National 5</a:t>
            </a:r>
            <a:br>
              <a:rPr lang="en-GB" sz="5400" b="1" dirty="0" smtClean="0">
                <a:solidFill>
                  <a:schemeClr val="bg1"/>
                </a:solidFill>
                <a:latin typeface="Arial Black" pitchFamily="34" charset="0"/>
              </a:rPr>
            </a:br>
            <a:r>
              <a:rPr lang="en-GB" sz="5400" b="1" dirty="0" smtClean="0">
                <a:solidFill>
                  <a:schemeClr val="bg1"/>
                </a:solidFill>
                <a:latin typeface="Arial Black" pitchFamily="34" charset="0"/>
              </a:rPr>
              <a:t>German</a:t>
            </a:r>
            <a:endParaRPr lang="en-GB" sz="5400" dirty="0">
              <a:solidFill>
                <a:schemeClr val="bg1"/>
              </a:solidFill>
            </a:endParaRPr>
          </a:p>
        </p:txBody>
      </p:sp>
      <p:pic>
        <p:nvPicPr>
          <p:cNvPr id="12" name="Picture 11"/>
          <p:cNvPicPr>
            <a:picLocks noChangeAspect="1"/>
          </p:cNvPicPr>
          <p:nvPr/>
        </p:nvPicPr>
        <p:blipFill rotWithShape="1">
          <a:blip r:embed="rId3" cstate="print"/>
          <a:stretch/>
        </p:blipFill>
        <p:spPr>
          <a:xfrm>
            <a:off x="-324544" y="0"/>
            <a:ext cx="5260713" cy="6858000"/>
          </a:xfrm>
          <a:prstGeom prst="rect">
            <a:avLst/>
          </a:prstGeom>
        </p:spPr>
      </p:pic>
      <p:pic>
        <p:nvPicPr>
          <p:cNvPr id="83972" name="Picture 4" descr="http://www.travlang.com/blog/wp-content/uploads/2010/04/brandenburg-gate-at-s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632" y="0"/>
            <a:ext cx="4311754" cy="2334119"/>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t3.gstatic.com/images?q=tbn:ANd9GcRVDKBLVH1dLbDWQD9NrnLsDhi-LWX-XWLICsDlvrkwxDgf6HWrkw&amp;t=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632" y="2299713"/>
            <a:ext cx="4311754" cy="235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544" y="836712"/>
            <a:ext cx="5175176" cy="769441"/>
          </a:xfrm>
          <a:prstGeom prst="rect">
            <a:avLst/>
          </a:prstGeom>
          <a:noFill/>
        </p:spPr>
        <p:txBody>
          <a:bodyPr wrap="square" rtlCol="0">
            <a:spAutoFit/>
          </a:bodyPr>
          <a:lstStyle/>
          <a:p>
            <a:pPr algn="ctr"/>
            <a:r>
              <a:rPr lang="en-GB" sz="4400" b="1" smtClean="0">
                <a:solidFill>
                  <a:schemeClr val="bg1"/>
                </a:solidFill>
                <a:latin typeface="Calibri" pitchFamily="34" charset="0"/>
                <a:cs typeface="Calibri" pitchFamily="34" charset="0"/>
              </a:rPr>
              <a:t>NATIONAL 4/5 </a:t>
            </a:r>
            <a:endParaRPr lang="en-GB" sz="4400" b="1" dirty="0">
              <a:solidFill>
                <a:schemeClr val="bg1"/>
              </a:solidFill>
              <a:latin typeface="Calibri" pitchFamily="34" charset="0"/>
              <a:cs typeface="Calibri" pitchFamily="34" charset="0"/>
            </a:endParaRPr>
          </a:p>
        </p:txBody>
      </p:sp>
      <p:sp>
        <p:nvSpPr>
          <p:cNvPr id="9" name="TextBox 8"/>
          <p:cNvSpPr txBox="1"/>
          <p:nvPr/>
        </p:nvSpPr>
        <p:spPr>
          <a:xfrm>
            <a:off x="-355848" y="5301109"/>
            <a:ext cx="5175176" cy="769441"/>
          </a:xfrm>
          <a:prstGeom prst="rect">
            <a:avLst/>
          </a:prstGeom>
          <a:noFill/>
        </p:spPr>
        <p:txBody>
          <a:bodyPr wrap="square" rtlCol="0">
            <a:spAutoFit/>
          </a:bodyPr>
          <a:lstStyle/>
          <a:p>
            <a:pPr algn="ctr"/>
            <a:r>
              <a:rPr lang="en-GB" sz="4400" b="1" dirty="0" smtClean="0">
                <a:latin typeface="Calibri" pitchFamily="34" charset="0"/>
                <a:cs typeface="Calibri" pitchFamily="34" charset="0"/>
              </a:rPr>
              <a:t>GERMAN</a:t>
            </a:r>
            <a:endParaRPr lang="en-GB" sz="4400" b="1" dirty="0">
              <a:latin typeface="Calibri" pitchFamily="34" charset="0"/>
              <a:cs typeface="Calibri" pitchFamily="34" charset="0"/>
            </a:endParaRPr>
          </a:p>
        </p:txBody>
      </p:sp>
      <p:pic>
        <p:nvPicPr>
          <p:cNvPr id="83970" name="Picture 2" descr="http://www.schloesser.bayern.de/bilder/schloss/neusc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4"/>
          <a:stretch/>
        </p:blipFill>
        <p:spPr bwMode="auto">
          <a:xfrm>
            <a:off x="4878418" y="4605711"/>
            <a:ext cx="4283968" cy="2319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632" y="2924944"/>
            <a:ext cx="3240360" cy="769441"/>
          </a:xfrm>
          <a:prstGeom prst="rect">
            <a:avLst/>
          </a:prstGeom>
          <a:noFill/>
        </p:spPr>
        <p:txBody>
          <a:bodyPr wrap="square" rtlCol="0">
            <a:spAutoFit/>
          </a:bodyPr>
          <a:lstStyle/>
          <a:p>
            <a:r>
              <a:rPr lang="en-GB" sz="4400" b="1" smtClean="0">
                <a:latin typeface="+mj-lt"/>
              </a:rPr>
              <a:t>UNIT FOUR</a:t>
            </a:r>
            <a:endParaRPr lang="en-GB" sz="4400" b="1" dirty="0">
              <a:latin typeface="+mj-lt"/>
            </a:endParaRPr>
          </a:p>
        </p:txBody>
      </p:sp>
    </p:spTree>
    <p:extLst>
      <p:ext uri="{BB962C8B-B14F-4D97-AF65-F5344CB8AC3E}">
        <p14:creationId xmlns:p14="http://schemas.microsoft.com/office/powerpoint/2010/main" val="222343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6: DIE FÄCHER</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Sieh</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dir</a:t>
            </a:r>
            <a:r>
              <a:rPr lang="en-GB" sz="2200" b="1" dirty="0" smtClean="0">
                <a:solidFill>
                  <a:srgbClr val="008000"/>
                </a:solidFill>
                <a:latin typeface="Calibri" pitchFamily="34" charset="0"/>
                <a:cs typeface="Calibri" pitchFamily="34" charset="0"/>
              </a:rPr>
              <a:t> den </a:t>
            </a:r>
            <a:r>
              <a:rPr lang="en-GB" sz="2200" b="1" dirty="0" err="1" smtClean="0">
                <a:solidFill>
                  <a:srgbClr val="008000"/>
                </a:solidFill>
                <a:latin typeface="Calibri" pitchFamily="34" charset="0"/>
                <a:cs typeface="Calibri" pitchFamily="34" charset="0"/>
              </a:rPr>
              <a:t>Stundenplan</a:t>
            </a:r>
            <a:r>
              <a:rPr lang="en-GB" sz="2200" b="1" dirty="0" smtClean="0">
                <a:solidFill>
                  <a:srgbClr val="008000"/>
                </a:solidFill>
                <a:latin typeface="Calibri" pitchFamily="34" charset="0"/>
                <a:cs typeface="Calibri" pitchFamily="34" charset="0"/>
              </a:rPr>
              <a:t> an.  Was </a:t>
            </a:r>
            <a:r>
              <a:rPr lang="en-GB" sz="2200" b="1" dirty="0" err="1" smtClean="0">
                <a:solidFill>
                  <a:srgbClr val="008000"/>
                </a:solidFill>
                <a:latin typeface="Calibri" pitchFamily="34" charset="0"/>
                <a:cs typeface="Calibri" pitchFamily="34" charset="0"/>
              </a:rPr>
              <a:t>ist</a:t>
            </a:r>
            <a:r>
              <a:rPr lang="en-GB" sz="2200" b="1" dirty="0" smtClean="0">
                <a:solidFill>
                  <a:srgbClr val="008000"/>
                </a:solidFill>
                <a:latin typeface="Calibri" pitchFamily="34" charset="0"/>
                <a:cs typeface="Calibri" pitchFamily="34" charset="0"/>
              </a:rPr>
              <a:t> das?</a:t>
            </a:r>
            <a:endParaRPr lang="en-GB" sz="2200" b="1" dirty="0">
              <a:solidFill>
                <a:srgbClr val="008000"/>
              </a:solidFill>
              <a:latin typeface="Calibri" pitchFamily="34" charset="0"/>
              <a:cs typeface="Calibri" pitchFamily="34" charset="0"/>
            </a:endParaRPr>
          </a:p>
          <a:p>
            <a:pPr>
              <a:buNone/>
            </a:pPr>
            <a:r>
              <a:rPr lang="en-GB" sz="2000" dirty="0">
                <a:latin typeface="Calibri" pitchFamily="34" charset="0"/>
                <a:cs typeface="Calibri" pitchFamily="34" charset="0"/>
              </a:rPr>
              <a:t>	</a:t>
            </a: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marL="457200" indent="-457200">
              <a:buAutoNum type="arabicPeriod"/>
            </a:pPr>
            <a:r>
              <a:rPr lang="en-GB" sz="1800" dirty="0" err="1" smtClean="0">
                <a:latin typeface="Calibri" pitchFamily="34" charset="0"/>
                <a:cs typeface="Calibri" pitchFamily="34" charset="0"/>
              </a:rPr>
              <a:t>Hier</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lernt</a:t>
            </a:r>
            <a:r>
              <a:rPr lang="en-GB" sz="1800" dirty="0" smtClean="0">
                <a:latin typeface="Calibri" pitchFamily="34" charset="0"/>
                <a:cs typeface="Calibri" pitchFamily="34" charset="0"/>
              </a:rPr>
              <a:t> man </a:t>
            </a:r>
            <a:r>
              <a:rPr lang="en-GB" sz="1800" dirty="0" err="1" smtClean="0">
                <a:latin typeface="Calibri" pitchFamily="34" charset="0"/>
                <a:cs typeface="Calibri" pitchFamily="34" charset="0"/>
              </a:rPr>
              <a:t>etwas</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über</a:t>
            </a:r>
            <a:r>
              <a:rPr lang="en-GB" sz="1800" dirty="0" smtClean="0">
                <a:latin typeface="Calibri" pitchFamily="34" charset="0"/>
                <a:cs typeface="Calibri" pitchFamily="34" charset="0"/>
              </a:rPr>
              <a:t> seine </a:t>
            </a:r>
            <a:r>
              <a:rPr lang="en-GB" sz="1800" dirty="0" err="1" smtClean="0">
                <a:latin typeface="Calibri" pitchFamily="34" charset="0"/>
                <a:cs typeface="Calibri" pitchFamily="34" charset="0"/>
              </a:rPr>
              <a:t>Muttersprache</a:t>
            </a:r>
            <a:r>
              <a:rPr lang="en-GB" sz="1800" dirty="0" smtClean="0">
                <a:latin typeface="Calibri" pitchFamily="34" charset="0"/>
                <a:cs typeface="Calibri" pitchFamily="34" charset="0"/>
              </a:rPr>
              <a:t>.</a:t>
            </a:r>
          </a:p>
          <a:p>
            <a:pPr marL="457200" indent="-457200">
              <a:buAutoNum type="arabicPeriod"/>
            </a:pPr>
            <a:r>
              <a:rPr lang="en-GB" sz="1750" dirty="0" smtClean="0">
                <a:latin typeface="Calibri" pitchFamily="34" charset="0"/>
                <a:cs typeface="Calibri" pitchFamily="34" charset="0"/>
              </a:rPr>
              <a:t>In </a:t>
            </a:r>
            <a:r>
              <a:rPr lang="en-GB" sz="1750" dirty="0" err="1" smtClean="0">
                <a:latin typeface="Calibri" pitchFamily="34" charset="0"/>
                <a:cs typeface="Calibri" pitchFamily="34" charset="0"/>
              </a:rPr>
              <a:t>dieser</a:t>
            </a:r>
            <a:r>
              <a:rPr lang="en-GB" sz="1750" dirty="0" smtClean="0">
                <a:latin typeface="Calibri" pitchFamily="34" charset="0"/>
                <a:cs typeface="Calibri" pitchFamily="34" charset="0"/>
              </a:rPr>
              <a:t> </a:t>
            </a:r>
            <a:r>
              <a:rPr lang="en-GB" sz="1750" dirty="0" err="1" smtClean="0">
                <a:latin typeface="Calibri" pitchFamily="34" charset="0"/>
                <a:cs typeface="Calibri" pitchFamily="34" charset="0"/>
              </a:rPr>
              <a:t>Stunde</a:t>
            </a:r>
            <a:r>
              <a:rPr lang="en-GB" sz="1750" dirty="0" smtClean="0">
                <a:latin typeface="Calibri" pitchFamily="34" charset="0"/>
                <a:cs typeface="Calibri" pitchFamily="34" charset="0"/>
              </a:rPr>
              <a:t> </a:t>
            </a:r>
            <a:r>
              <a:rPr lang="en-GB" sz="1750" dirty="0" err="1" smtClean="0">
                <a:latin typeface="Calibri" pitchFamily="34" charset="0"/>
                <a:cs typeface="Calibri" pitchFamily="34" charset="0"/>
              </a:rPr>
              <a:t>lernt</a:t>
            </a:r>
            <a:r>
              <a:rPr lang="en-GB" sz="1750" dirty="0" smtClean="0">
                <a:latin typeface="Calibri" pitchFamily="34" charset="0"/>
                <a:cs typeface="Calibri" pitchFamily="34" charset="0"/>
              </a:rPr>
              <a:t> man </a:t>
            </a:r>
            <a:r>
              <a:rPr lang="en-GB" sz="1750" dirty="0" err="1" smtClean="0">
                <a:latin typeface="Calibri" pitchFamily="34" charset="0"/>
                <a:cs typeface="Calibri" pitchFamily="34" charset="0"/>
              </a:rPr>
              <a:t>über</a:t>
            </a:r>
            <a:r>
              <a:rPr lang="en-GB" sz="1750" dirty="0" smtClean="0">
                <a:latin typeface="Calibri" pitchFamily="34" charset="0"/>
                <a:cs typeface="Calibri" pitchFamily="34" charset="0"/>
              </a:rPr>
              <a:t> die </a:t>
            </a:r>
            <a:r>
              <a:rPr lang="en-GB" sz="1750" dirty="0" err="1" smtClean="0">
                <a:latin typeface="Calibri" pitchFamily="34" charset="0"/>
                <a:cs typeface="Calibri" pitchFamily="34" charset="0"/>
              </a:rPr>
              <a:t>Gesellschaft</a:t>
            </a:r>
            <a:r>
              <a:rPr lang="en-GB" sz="1750" dirty="0" smtClean="0">
                <a:latin typeface="Calibri" pitchFamily="34" charset="0"/>
                <a:cs typeface="Calibri" pitchFamily="34" charset="0"/>
              </a:rPr>
              <a:t>, </a:t>
            </a:r>
            <a:r>
              <a:rPr lang="en-GB" sz="1750" dirty="0" err="1" smtClean="0">
                <a:latin typeface="Calibri" pitchFamily="34" charset="0"/>
                <a:cs typeface="Calibri" pitchFamily="34" charset="0"/>
              </a:rPr>
              <a:t>Religionen</a:t>
            </a:r>
            <a:r>
              <a:rPr lang="en-GB" sz="1750" dirty="0" smtClean="0">
                <a:latin typeface="Calibri" pitchFamily="34" charset="0"/>
                <a:cs typeface="Calibri" pitchFamily="34" charset="0"/>
              </a:rPr>
              <a:t> und </a:t>
            </a:r>
            <a:r>
              <a:rPr lang="en-GB" sz="1750" dirty="0" err="1" smtClean="0">
                <a:latin typeface="Calibri" pitchFamily="34" charset="0"/>
                <a:cs typeface="Calibri" pitchFamily="34" charset="0"/>
              </a:rPr>
              <a:t>persönliche</a:t>
            </a:r>
            <a:r>
              <a:rPr lang="en-GB" sz="1750" dirty="0" smtClean="0">
                <a:latin typeface="Calibri" pitchFamily="34" charset="0"/>
                <a:cs typeface="Calibri" pitchFamily="34" charset="0"/>
              </a:rPr>
              <a:t> </a:t>
            </a:r>
            <a:r>
              <a:rPr lang="en-GB" sz="1750" dirty="0" err="1" smtClean="0">
                <a:latin typeface="Calibri" pitchFamily="34" charset="0"/>
                <a:cs typeface="Calibri" pitchFamily="34" charset="0"/>
              </a:rPr>
              <a:t>Verantwortung</a:t>
            </a:r>
            <a:r>
              <a:rPr lang="en-GB" sz="1750" dirty="0" smtClean="0">
                <a:latin typeface="Calibri" pitchFamily="34" charset="0"/>
                <a:cs typeface="Calibri" pitchFamily="34" charset="0"/>
              </a:rPr>
              <a:t>.</a:t>
            </a:r>
          </a:p>
          <a:p>
            <a:pPr marL="457200" indent="-457200">
              <a:buAutoNum type="arabicPeriod"/>
            </a:pPr>
            <a:r>
              <a:rPr lang="en-GB" sz="1800" dirty="0" err="1" smtClean="0">
                <a:latin typeface="Calibri" pitchFamily="34" charset="0"/>
                <a:cs typeface="Calibri" pitchFamily="34" charset="0"/>
              </a:rPr>
              <a:t>Diese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Sprache</a:t>
            </a:r>
            <a:r>
              <a:rPr lang="en-GB" sz="1800" dirty="0" smtClean="0">
                <a:latin typeface="Calibri" pitchFamily="34" charset="0"/>
                <a:cs typeface="Calibri" pitchFamily="34" charset="0"/>
              </a:rPr>
              <a:t> hat man </a:t>
            </a:r>
            <a:r>
              <a:rPr lang="en-GB" sz="1800" dirty="0" err="1" smtClean="0">
                <a:latin typeface="Calibri" pitchFamily="34" charset="0"/>
                <a:cs typeface="Calibri" pitchFamily="34" charset="0"/>
              </a:rPr>
              <a:t>zweimal</a:t>
            </a:r>
            <a:r>
              <a:rPr lang="en-GB" sz="1800" dirty="0" smtClean="0">
                <a:latin typeface="Calibri" pitchFamily="34" charset="0"/>
                <a:cs typeface="Calibri" pitchFamily="34" charset="0"/>
              </a:rPr>
              <a:t> in der </a:t>
            </a:r>
            <a:r>
              <a:rPr lang="en-GB" sz="1800" dirty="0" err="1" smtClean="0">
                <a:latin typeface="Calibri" pitchFamily="34" charset="0"/>
                <a:cs typeface="Calibri" pitchFamily="34" charset="0"/>
              </a:rPr>
              <a:t>Woche</a:t>
            </a:r>
            <a:r>
              <a:rPr lang="en-GB" sz="1800" dirty="0" smtClean="0">
                <a:latin typeface="Calibri" pitchFamily="34" charset="0"/>
                <a:cs typeface="Calibri" pitchFamily="34" charset="0"/>
              </a:rPr>
              <a:t> – am </a:t>
            </a:r>
            <a:r>
              <a:rPr lang="en-GB" sz="1800" dirty="0" err="1" smtClean="0">
                <a:latin typeface="Calibri" pitchFamily="34" charset="0"/>
                <a:cs typeface="Calibri" pitchFamily="34" charset="0"/>
              </a:rPr>
              <a:t>Dienstag</a:t>
            </a:r>
            <a:r>
              <a:rPr lang="en-GB" sz="1800" dirty="0" smtClean="0">
                <a:latin typeface="Calibri" pitchFamily="34" charset="0"/>
                <a:cs typeface="Calibri" pitchFamily="34" charset="0"/>
              </a:rPr>
              <a:t> und am </a:t>
            </a:r>
            <a:r>
              <a:rPr lang="en-GB" sz="1800" dirty="0" err="1" smtClean="0">
                <a:latin typeface="Calibri" pitchFamily="34" charset="0"/>
                <a:cs typeface="Calibri" pitchFamily="34" charset="0"/>
              </a:rPr>
              <a:t>Freitag</a:t>
            </a:r>
            <a:r>
              <a:rPr lang="en-GB" sz="1800" dirty="0" smtClean="0">
                <a:latin typeface="Calibri" pitchFamily="34" charset="0"/>
                <a:cs typeface="Calibri" pitchFamily="34" charset="0"/>
              </a:rPr>
              <a:t>.</a:t>
            </a:r>
          </a:p>
          <a:p>
            <a:pPr marL="457200" indent="-457200">
              <a:buAutoNum type="arabicPeriod"/>
            </a:pPr>
            <a:r>
              <a:rPr lang="en-GB" sz="1800" dirty="0" err="1" smtClean="0">
                <a:latin typeface="Calibri" pitchFamily="34" charset="0"/>
                <a:cs typeface="Calibri" pitchFamily="34" charset="0"/>
              </a:rPr>
              <a:t>Dieser</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Theaterunterricht</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ist</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ein</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kreatives</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Fach</a:t>
            </a:r>
            <a:r>
              <a:rPr lang="en-GB" sz="1800" dirty="0" smtClean="0">
                <a:latin typeface="Calibri" pitchFamily="34" charset="0"/>
                <a:cs typeface="Calibri" pitchFamily="34" charset="0"/>
              </a:rPr>
              <a:t>.</a:t>
            </a:r>
          </a:p>
          <a:p>
            <a:pPr marL="457200" indent="-457200">
              <a:buAutoNum type="arabicPeriod"/>
            </a:pPr>
            <a:r>
              <a:rPr lang="en-GB" sz="1800" dirty="0" err="1" smtClean="0">
                <a:latin typeface="Calibri" pitchFamily="34" charset="0"/>
                <a:cs typeface="Calibri" pitchFamily="34" charset="0"/>
              </a:rPr>
              <a:t>Hier</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verbessert</a:t>
            </a:r>
            <a:r>
              <a:rPr lang="en-GB" sz="1800" dirty="0" smtClean="0">
                <a:latin typeface="Calibri" pitchFamily="34" charset="0"/>
                <a:cs typeface="Calibri" pitchFamily="34" charset="0"/>
              </a:rPr>
              <a:t> man seine </a:t>
            </a:r>
            <a:r>
              <a:rPr lang="en-GB" sz="1800" dirty="0" err="1" smtClean="0">
                <a:latin typeface="Calibri" pitchFamily="34" charset="0"/>
                <a:cs typeface="Calibri" pitchFamily="34" charset="0"/>
              </a:rPr>
              <a:t>Computerkenntnisse</a:t>
            </a:r>
            <a:r>
              <a:rPr lang="en-GB" sz="1800" dirty="0" smtClean="0">
                <a:latin typeface="Calibri" pitchFamily="34" charset="0"/>
                <a:cs typeface="Calibri" pitchFamily="34" charset="0"/>
              </a:rPr>
              <a:t>.</a:t>
            </a:r>
          </a:p>
          <a:p>
            <a:pPr marL="457200" indent="-457200">
              <a:buAutoNum type="arabicPeriod"/>
            </a:pPr>
            <a:r>
              <a:rPr lang="en-GB" sz="1800" dirty="0" smtClean="0">
                <a:latin typeface="Calibri" pitchFamily="34" charset="0"/>
                <a:cs typeface="Calibri" pitchFamily="34" charset="0"/>
              </a:rPr>
              <a:t>Das hat man </a:t>
            </a:r>
            <a:r>
              <a:rPr lang="en-GB" sz="1800" dirty="0" err="1" smtClean="0">
                <a:latin typeface="Calibri" pitchFamily="34" charset="0"/>
                <a:cs typeface="Calibri" pitchFamily="34" charset="0"/>
              </a:rPr>
              <a:t>jeden</a:t>
            </a:r>
            <a:r>
              <a:rPr lang="en-GB" sz="1800" dirty="0" smtClean="0">
                <a:latin typeface="Calibri" pitchFamily="34" charset="0"/>
                <a:cs typeface="Calibri" pitchFamily="34" charset="0"/>
              </a:rPr>
              <a:t> Tag um </a:t>
            </a:r>
            <a:r>
              <a:rPr lang="en-GB" sz="1800" dirty="0" err="1" smtClean="0">
                <a:latin typeface="Calibri" pitchFamily="34" charset="0"/>
                <a:cs typeface="Calibri" pitchFamily="34" charset="0"/>
              </a:rPr>
              <a:t>Viertel</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nach</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zwölf</a:t>
            </a:r>
            <a:r>
              <a:rPr lang="en-GB" sz="1800" dirty="0" smtClean="0">
                <a:latin typeface="Calibri" pitchFamily="34" charset="0"/>
                <a:cs typeface="Calibri"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530785620"/>
              </p:ext>
            </p:extLst>
          </p:nvPr>
        </p:nvGraphicFramePr>
        <p:xfrm>
          <a:off x="467544" y="908720"/>
          <a:ext cx="8352930" cy="3708400"/>
        </p:xfrm>
        <a:graphic>
          <a:graphicData uri="http://schemas.openxmlformats.org/drawingml/2006/table">
            <a:tbl>
              <a:tblPr firstRow="1" bandRow="1">
                <a:tableStyleId>{5940675A-B579-460E-94D1-54222C63F5DA}</a:tableStyleId>
              </a:tblPr>
              <a:tblGrid>
                <a:gridCol w="1392155"/>
                <a:gridCol w="1392155"/>
                <a:gridCol w="1392155"/>
                <a:gridCol w="1392155"/>
                <a:gridCol w="1392155"/>
                <a:gridCol w="1392155"/>
              </a:tblGrid>
              <a:tr h="370840">
                <a:tc>
                  <a:txBody>
                    <a:bodyPr/>
                    <a:lstStyle/>
                    <a:p>
                      <a:pPr algn="ctr"/>
                      <a:r>
                        <a:rPr lang="en-US" b="1" dirty="0" smtClean="0">
                          <a:solidFill>
                            <a:schemeClr val="bg1"/>
                          </a:solidFill>
                        </a:rPr>
                        <a:t>STUNDEN</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MONTAG</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DIENSTAG</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MITTWOCH</a:t>
                      </a:r>
                      <a:endParaRPr lang="en-US" b="1" dirty="0">
                        <a:solidFill>
                          <a:schemeClr val="bg1"/>
                        </a:solidFill>
                      </a:endParaRPr>
                    </a:p>
                  </a:txBody>
                  <a:tcPr>
                    <a:solidFill>
                      <a:srgbClr val="008000"/>
                    </a:solidFill>
                  </a:tcPr>
                </a:tc>
                <a:tc>
                  <a:txBody>
                    <a:bodyPr/>
                    <a:lstStyle/>
                    <a:p>
                      <a:pPr algn="ctr"/>
                      <a:r>
                        <a:rPr lang="en-US" sz="1600" b="1" dirty="0" smtClean="0">
                          <a:solidFill>
                            <a:schemeClr val="bg1"/>
                          </a:solidFill>
                        </a:rPr>
                        <a:t>DONNERSTAG</a:t>
                      </a:r>
                      <a:endParaRPr lang="en-US" sz="1600" b="1" dirty="0">
                        <a:solidFill>
                          <a:schemeClr val="bg1"/>
                        </a:solidFill>
                      </a:endParaRPr>
                    </a:p>
                  </a:txBody>
                  <a:tcPr>
                    <a:solidFill>
                      <a:srgbClr val="008000"/>
                    </a:solidFill>
                  </a:tcPr>
                </a:tc>
                <a:tc>
                  <a:txBody>
                    <a:bodyPr/>
                    <a:lstStyle/>
                    <a:p>
                      <a:pPr algn="ctr"/>
                      <a:r>
                        <a:rPr lang="en-US" b="1" dirty="0" smtClean="0">
                          <a:solidFill>
                            <a:schemeClr val="bg1"/>
                          </a:solidFill>
                        </a:rPr>
                        <a:t>FREITAG</a:t>
                      </a:r>
                      <a:endParaRPr lang="en-US" b="1" dirty="0">
                        <a:solidFill>
                          <a:schemeClr val="bg1"/>
                        </a:solidFill>
                      </a:endParaRPr>
                    </a:p>
                  </a:txBody>
                  <a:tcPr>
                    <a:solidFill>
                      <a:srgbClr val="008000"/>
                    </a:solidFill>
                  </a:tcPr>
                </a:tc>
              </a:tr>
              <a:tr h="370840">
                <a:tc>
                  <a:txBody>
                    <a:bodyPr/>
                    <a:lstStyle/>
                    <a:p>
                      <a:pPr algn="ctr"/>
                      <a:endParaRPr lang="en-US" dirty="0"/>
                    </a:p>
                  </a:txBody>
                  <a:tcPr/>
                </a:tc>
                <a:tc>
                  <a:txBody>
                    <a:bodyPr/>
                    <a:lstStyle/>
                    <a:p>
                      <a:pPr algn="ctr"/>
                      <a:r>
                        <a:rPr lang="en-US" dirty="0" err="1" smtClean="0"/>
                        <a:t>Biologie</a:t>
                      </a:r>
                      <a:endParaRPr lang="en-US" dirty="0"/>
                    </a:p>
                  </a:txBody>
                  <a:tcPr/>
                </a:tc>
                <a:tc>
                  <a:txBody>
                    <a:bodyPr/>
                    <a:lstStyle/>
                    <a:p>
                      <a:pPr algn="ctr"/>
                      <a:r>
                        <a:rPr lang="en-US" dirty="0" smtClean="0"/>
                        <a:t>Deutsch</a:t>
                      </a:r>
                      <a:endParaRPr lang="en-US" dirty="0"/>
                    </a:p>
                  </a:txBody>
                  <a:tcPr/>
                </a:tc>
                <a:tc>
                  <a:txBody>
                    <a:bodyPr/>
                    <a:lstStyle/>
                    <a:p>
                      <a:pPr algn="ctr"/>
                      <a:r>
                        <a:rPr lang="en-US" dirty="0" smtClean="0"/>
                        <a:t>Deutsch</a:t>
                      </a:r>
                      <a:endParaRPr lang="en-US" dirty="0"/>
                    </a:p>
                  </a:txBody>
                  <a:tcPr/>
                </a:tc>
                <a:tc rowSpan="2">
                  <a:txBody>
                    <a:bodyPr/>
                    <a:lstStyle/>
                    <a:p>
                      <a:pPr algn="ctr"/>
                      <a:r>
                        <a:rPr lang="en-US" sz="1500" dirty="0" err="1" smtClean="0"/>
                        <a:t>Gemeinschafts-kunde</a:t>
                      </a:r>
                      <a:endParaRPr lang="en-US" sz="1500" dirty="0"/>
                    </a:p>
                  </a:txBody>
                  <a:tcPr anchor="ctr"/>
                </a:tc>
                <a:tc>
                  <a:txBody>
                    <a:bodyPr/>
                    <a:lstStyle/>
                    <a:p>
                      <a:pPr algn="ctr"/>
                      <a:r>
                        <a:rPr lang="en-US" dirty="0" smtClean="0"/>
                        <a:t>Religion</a:t>
                      </a:r>
                      <a:endParaRPr lang="en-US" dirty="0"/>
                    </a:p>
                  </a:txBody>
                  <a:tcPr/>
                </a:tc>
              </a:tr>
              <a:tr h="370840">
                <a:tc>
                  <a:txBody>
                    <a:bodyPr/>
                    <a:lstStyle/>
                    <a:p>
                      <a:pPr algn="ctr"/>
                      <a:endParaRPr lang="en-US" dirty="0"/>
                    </a:p>
                  </a:txBody>
                  <a:tcPr/>
                </a:tc>
                <a:tc>
                  <a:txBody>
                    <a:bodyPr/>
                    <a:lstStyle/>
                    <a:p>
                      <a:pPr algn="ctr"/>
                      <a:r>
                        <a:rPr lang="en-US" dirty="0" smtClean="0"/>
                        <a:t>Geschichte</a:t>
                      </a:r>
                      <a:endParaRPr lang="en-US" dirty="0"/>
                    </a:p>
                  </a:txBody>
                  <a:tcPr/>
                </a:tc>
                <a:tc>
                  <a:txBody>
                    <a:bodyPr/>
                    <a:lstStyle/>
                    <a:p>
                      <a:pPr algn="ctr"/>
                      <a:r>
                        <a:rPr lang="en-US" dirty="0" err="1" smtClean="0"/>
                        <a:t>Kunst</a:t>
                      </a:r>
                      <a:endParaRPr lang="en-US" dirty="0"/>
                    </a:p>
                  </a:txBody>
                  <a:tcPr/>
                </a:tc>
                <a:tc>
                  <a:txBody>
                    <a:bodyPr/>
                    <a:lstStyle/>
                    <a:p>
                      <a:pPr algn="ctr"/>
                      <a:r>
                        <a:rPr lang="en-US" dirty="0" err="1" smtClean="0"/>
                        <a:t>Werken</a:t>
                      </a:r>
                      <a:endParaRPr lang="en-US" dirty="0"/>
                    </a:p>
                  </a:txBody>
                  <a:tcPr/>
                </a:tc>
                <a:tc vMerge="1">
                  <a:txBody>
                    <a:bodyPr/>
                    <a:lstStyle/>
                    <a:p>
                      <a:pPr algn="ctr"/>
                      <a:endParaRPr lang="en-US" dirty="0"/>
                    </a:p>
                  </a:txBody>
                  <a:tcPr/>
                </a:tc>
                <a:tc>
                  <a:txBody>
                    <a:bodyPr/>
                    <a:lstStyle/>
                    <a:p>
                      <a:pPr algn="ctr"/>
                      <a:r>
                        <a:rPr lang="en-US" dirty="0" err="1" smtClean="0"/>
                        <a:t>Italienisch</a:t>
                      </a:r>
                      <a:endParaRPr lang="en-US" dirty="0"/>
                    </a:p>
                  </a:txBody>
                  <a:tcPr/>
                </a:tc>
              </a:tr>
              <a:tr h="370840">
                <a:tc>
                  <a:txBody>
                    <a:bodyPr/>
                    <a:lstStyle/>
                    <a:p>
                      <a:pPr algn="ctr"/>
                      <a:endParaRPr lang="en-US" dirty="0"/>
                    </a:p>
                  </a:txBody>
                  <a:tcPr/>
                </a:tc>
                <a:tc gridSpan="5">
                  <a:txBody>
                    <a:bodyPr/>
                    <a:lstStyle/>
                    <a:p>
                      <a:pPr algn="ctr"/>
                      <a:r>
                        <a:rPr lang="en-US" dirty="0" err="1" smtClean="0"/>
                        <a:t>große</a:t>
                      </a:r>
                      <a:r>
                        <a:rPr lang="en-US" dirty="0" smtClean="0"/>
                        <a:t> Pause</a:t>
                      </a:r>
                      <a:endParaRPr lang="en-US" dirty="0"/>
                    </a:p>
                  </a:txBody>
                  <a:tcPr>
                    <a:solidFill>
                      <a:srgbClr val="C3D69B"/>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a:p>
                  </a:txBody>
                  <a:tcPr/>
                </a:tc>
                <a:tc>
                  <a:txBody>
                    <a:bodyPr/>
                    <a:lstStyle/>
                    <a:p>
                      <a:pPr algn="ctr"/>
                      <a:r>
                        <a:rPr lang="en-US" dirty="0" smtClean="0"/>
                        <a:t>Deutsch</a:t>
                      </a:r>
                      <a:endParaRPr lang="en-US" dirty="0"/>
                    </a:p>
                  </a:txBody>
                  <a:tcPr/>
                </a:tc>
                <a:tc>
                  <a:txBody>
                    <a:bodyPr/>
                    <a:lstStyle/>
                    <a:p>
                      <a:pPr algn="ctr"/>
                      <a:r>
                        <a:rPr lang="en-US" dirty="0" err="1" smtClean="0"/>
                        <a:t>Chemie</a:t>
                      </a:r>
                      <a:endParaRPr lang="en-US" dirty="0"/>
                    </a:p>
                  </a:txBody>
                  <a:tcPr/>
                </a:tc>
                <a:tc rowSpan="2">
                  <a:txBody>
                    <a:bodyPr/>
                    <a:lstStyle/>
                    <a:p>
                      <a:pPr algn="ctr"/>
                      <a:r>
                        <a:rPr lang="en-US" dirty="0" smtClean="0"/>
                        <a:t>Sport</a:t>
                      </a:r>
                      <a:endParaRPr lang="en-US" dirty="0"/>
                    </a:p>
                  </a:txBody>
                  <a:tcPr anchor="ctr"/>
                </a:tc>
                <a:tc>
                  <a:txBody>
                    <a:bodyPr/>
                    <a:lstStyle/>
                    <a:p>
                      <a:pPr algn="ctr"/>
                      <a:r>
                        <a:rPr lang="en-US" dirty="0" err="1" smtClean="0"/>
                        <a:t>Informatik</a:t>
                      </a:r>
                      <a:endParaRPr lang="en-US" dirty="0"/>
                    </a:p>
                  </a:txBody>
                  <a:tcPr/>
                </a:tc>
                <a:tc>
                  <a:txBody>
                    <a:bodyPr/>
                    <a:lstStyle/>
                    <a:p>
                      <a:pPr algn="ctr"/>
                      <a:r>
                        <a:rPr lang="en-US" dirty="0" err="1" smtClean="0"/>
                        <a:t>Musik</a:t>
                      </a:r>
                      <a:endParaRPr lang="en-US" dirty="0"/>
                    </a:p>
                  </a:txBody>
                  <a:tcPr/>
                </a:tc>
              </a:tr>
              <a:tr h="370840">
                <a:tc>
                  <a:txBody>
                    <a:bodyPr/>
                    <a:lstStyle/>
                    <a:p>
                      <a:pPr algn="ctr"/>
                      <a:endParaRPr lang="en-US" dirty="0"/>
                    </a:p>
                  </a:txBody>
                  <a:tcPr/>
                </a:tc>
                <a:tc>
                  <a:txBody>
                    <a:bodyPr/>
                    <a:lstStyle/>
                    <a:p>
                      <a:pPr algn="ctr"/>
                      <a:r>
                        <a:rPr lang="en-US" dirty="0" err="1" smtClean="0"/>
                        <a:t>Englisch</a:t>
                      </a:r>
                      <a:endParaRPr lang="en-US" dirty="0"/>
                    </a:p>
                  </a:txBody>
                  <a:tcPr/>
                </a:tc>
                <a:tc>
                  <a:txBody>
                    <a:bodyPr/>
                    <a:lstStyle/>
                    <a:p>
                      <a:pPr algn="ctr"/>
                      <a:r>
                        <a:rPr lang="en-US" dirty="0" err="1" smtClean="0"/>
                        <a:t>Englisch</a:t>
                      </a:r>
                      <a:endParaRPr lang="en-US" dirty="0"/>
                    </a:p>
                  </a:txBody>
                  <a:tcPr/>
                </a:tc>
                <a:tc vMerge="1">
                  <a:txBody>
                    <a:bodyPr/>
                    <a:lstStyle/>
                    <a:p>
                      <a:pPr algn="ctr"/>
                      <a:endParaRPr lang="en-US" dirty="0"/>
                    </a:p>
                  </a:txBody>
                  <a:tcPr/>
                </a:tc>
                <a:tc>
                  <a:txBody>
                    <a:bodyPr/>
                    <a:lstStyle/>
                    <a:p>
                      <a:pPr algn="ctr"/>
                      <a:r>
                        <a:rPr lang="en-US" dirty="0" err="1" smtClean="0"/>
                        <a:t>Chemie</a:t>
                      </a:r>
                      <a:endParaRPr lang="en-US" dirty="0"/>
                    </a:p>
                  </a:txBody>
                  <a:tcPr/>
                </a:tc>
                <a:tc>
                  <a:txBody>
                    <a:bodyPr/>
                    <a:lstStyle/>
                    <a:p>
                      <a:pPr algn="ctr"/>
                      <a:r>
                        <a:rPr lang="en-US" dirty="0" err="1" smtClean="0"/>
                        <a:t>Mathe</a:t>
                      </a:r>
                      <a:endParaRPr lang="en-US" dirty="0"/>
                    </a:p>
                  </a:txBody>
                  <a:tcPr/>
                </a:tc>
              </a:tr>
              <a:tr h="370840">
                <a:tc>
                  <a:txBody>
                    <a:bodyPr/>
                    <a:lstStyle/>
                    <a:p>
                      <a:pPr algn="ctr"/>
                      <a:endParaRPr lang="en-US" dirty="0"/>
                    </a:p>
                  </a:txBody>
                  <a:tcPr/>
                </a:tc>
                <a:tc>
                  <a:txBody>
                    <a:bodyPr/>
                    <a:lstStyle/>
                    <a:p>
                      <a:pPr algn="ctr"/>
                      <a:r>
                        <a:rPr lang="en-US" dirty="0" err="1" smtClean="0"/>
                        <a:t>Mathe</a:t>
                      </a:r>
                      <a:endParaRPr lang="en-US" dirty="0"/>
                    </a:p>
                  </a:txBody>
                  <a:tcPr/>
                </a:tc>
                <a:tc>
                  <a:txBody>
                    <a:bodyPr/>
                    <a:lstStyle/>
                    <a:p>
                      <a:pPr algn="ctr"/>
                      <a:r>
                        <a:rPr lang="en-US" dirty="0" err="1" smtClean="0"/>
                        <a:t>Latein</a:t>
                      </a:r>
                      <a:endParaRPr lang="en-US" dirty="0"/>
                    </a:p>
                  </a:txBody>
                  <a:tcPr/>
                </a:tc>
                <a:tc>
                  <a:txBody>
                    <a:bodyPr/>
                    <a:lstStyle/>
                    <a:p>
                      <a:pPr algn="ctr"/>
                      <a:r>
                        <a:rPr lang="en-US" dirty="0" err="1" smtClean="0"/>
                        <a:t>Musik</a:t>
                      </a:r>
                      <a:endParaRPr lang="en-US" dirty="0"/>
                    </a:p>
                  </a:txBody>
                  <a:tcPr/>
                </a:tc>
                <a:tc>
                  <a:txBody>
                    <a:bodyPr/>
                    <a:lstStyle/>
                    <a:p>
                      <a:pPr algn="ctr"/>
                      <a:r>
                        <a:rPr lang="en-US" dirty="0" err="1" smtClean="0"/>
                        <a:t>Physik</a:t>
                      </a:r>
                      <a:endParaRPr lang="en-US" dirty="0"/>
                    </a:p>
                  </a:txBody>
                  <a:tcPr/>
                </a:tc>
                <a:tc>
                  <a:txBody>
                    <a:bodyPr/>
                    <a:lstStyle/>
                    <a:p>
                      <a:pPr algn="ctr"/>
                      <a:r>
                        <a:rPr lang="en-US" dirty="0" err="1" smtClean="0"/>
                        <a:t>Erdkunde</a:t>
                      </a:r>
                      <a:endParaRPr lang="en-US" dirty="0"/>
                    </a:p>
                  </a:txBody>
                  <a:tcPr/>
                </a:tc>
              </a:tr>
              <a:tr h="370840">
                <a:tc>
                  <a:txBody>
                    <a:bodyPr/>
                    <a:lstStyle/>
                    <a:p>
                      <a:pPr algn="ctr"/>
                      <a:r>
                        <a:rPr lang="en-US" dirty="0" smtClean="0"/>
                        <a:t>12.15-12.40</a:t>
                      </a:r>
                      <a:endParaRPr lang="en-US" dirty="0"/>
                    </a:p>
                  </a:txBody>
                  <a:tcPr/>
                </a:tc>
                <a:tc gridSpan="5">
                  <a:txBody>
                    <a:bodyPr/>
                    <a:lstStyle/>
                    <a:p>
                      <a:pPr algn="ctr"/>
                      <a:r>
                        <a:rPr lang="en-US" dirty="0" err="1" smtClean="0"/>
                        <a:t>Mittagspause</a:t>
                      </a:r>
                      <a:endParaRPr lang="en-US" dirty="0"/>
                    </a:p>
                  </a:txBody>
                  <a:tcPr>
                    <a:solidFill>
                      <a:srgbClr val="C3D69B"/>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pPr algn="ctr"/>
                      <a:r>
                        <a:rPr lang="en-US" dirty="0" err="1" smtClean="0"/>
                        <a:t>Physik</a:t>
                      </a:r>
                      <a:endParaRPr lang="en-US" dirty="0"/>
                    </a:p>
                  </a:txBody>
                  <a:tcPr/>
                </a:tc>
                <a:tc>
                  <a:txBody>
                    <a:bodyPr/>
                    <a:lstStyle/>
                    <a:p>
                      <a:pPr algn="ctr"/>
                      <a:r>
                        <a:rPr lang="en-US" dirty="0" smtClean="0"/>
                        <a:t>Theater</a:t>
                      </a:r>
                      <a:endParaRPr lang="en-US" dirty="0"/>
                    </a:p>
                  </a:txBody>
                  <a:tcPr/>
                </a:tc>
                <a:tc>
                  <a:txBody>
                    <a:bodyPr/>
                    <a:lstStyle/>
                    <a:p>
                      <a:pPr algn="ctr"/>
                      <a:r>
                        <a:rPr lang="en-US" dirty="0" err="1" smtClean="0"/>
                        <a:t>Spanisch</a:t>
                      </a:r>
                      <a:endParaRPr lang="en-US" dirty="0"/>
                    </a:p>
                  </a:txBody>
                  <a:tcPr/>
                </a:tc>
                <a:tc>
                  <a:txBody>
                    <a:bodyPr/>
                    <a:lstStyle/>
                    <a:p>
                      <a:pPr algn="ctr"/>
                      <a:r>
                        <a:rPr lang="en-US" dirty="0" err="1" smtClean="0"/>
                        <a:t>Biologie</a:t>
                      </a:r>
                      <a:endParaRPr lang="en-US" dirty="0"/>
                    </a:p>
                  </a:txBody>
                  <a:tcPr/>
                </a:tc>
                <a:tc>
                  <a:txBody>
                    <a:bodyPr/>
                    <a:lstStyle/>
                    <a:p>
                      <a:pPr algn="ctr"/>
                      <a:r>
                        <a:rPr lang="en-US" dirty="0" err="1" smtClean="0"/>
                        <a:t>Englisch</a:t>
                      </a:r>
                      <a:endParaRPr lang="en-US" dirty="0"/>
                    </a:p>
                  </a:txBody>
                  <a:tcPr/>
                </a:tc>
              </a:tr>
              <a:tr h="370840">
                <a:tc>
                  <a:txBody>
                    <a:bodyPr/>
                    <a:lstStyle/>
                    <a:p>
                      <a:pPr algn="ctr"/>
                      <a:endParaRPr lang="en-US" dirty="0"/>
                    </a:p>
                  </a:txBody>
                  <a:tcPr/>
                </a:tc>
                <a:tc>
                  <a:txBody>
                    <a:bodyPr/>
                    <a:lstStyle/>
                    <a:p>
                      <a:pPr algn="ctr"/>
                      <a:endParaRPr lang="en-US" dirty="0"/>
                    </a:p>
                  </a:txBody>
                  <a:tcPr>
                    <a:solidFill>
                      <a:srgbClr val="C3D69B"/>
                    </a:solidFill>
                  </a:tcPr>
                </a:tc>
                <a:tc>
                  <a:txBody>
                    <a:bodyPr/>
                    <a:lstStyle/>
                    <a:p>
                      <a:pPr algn="ctr"/>
                      <a:r>
                        <a:rPr lang="en-US" dirty="0" err="1" smtClean="0"/>
                        <a:t>Italienisch</a:t>
                      </a:r>
                      <a:endParaRPr lang="en-US" dirty="0"/>
                    </a:p>
                  </a:txBody>
                  <a:tcPr/>
                </a:tc>
                <a:tc>
                  <a:txBody>
                    <a:bodyPr/>
                    <a:lstStyle/>
                    <a:p>
                      <a:pPr algn="ctr"/>
                      <a:endParaRPr lang="en-US"/>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375200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7: HAST DU DEUTSCH GERN?</a:t>
            </a:r>
            <a:endParaRPr lang="en-GB" sz="2200"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Diese</a:t>
            </a:r>
            <a:r>
              <a:rPr lang="en-GB" sz="2200" b="1" dirty="0" smtClean="0">
                <a:solidFill>
                  <a:srgbClr val="008000"/>
                </a:solidFill>
                <a:latin typeface="Calibri" pitchFamily="34" charset="0"/>
                <a:cs typeface="Calibri" pitchFamily="34" charset="0"/>
              </a:rPr>
              <a:t> 7 </a:t>
            </a:r>
            <a:r>
              <a:rPr lang="en-GB" sz="2200" b="1" dirty="0" err="1" smtClean="0">
                <a:solidFill>
                  <a:srgbClr val="008000"/>
                </a:solidFill>
                <a:latin typeface="Calibri" pitchFamily="34" charset="0"/>
                <a:cs typeface="Calibri" pitchFamily="34" charset="0"/>
              </a:rPr>
              <a:t>Schüler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geben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ihre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Meinungen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Schulfächern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Schreib</a:t>
            </a:r>
            <a:r>
              <a:rPr lang="en-GB" sz="2200" b="1" dirty="0" smtClean="0">
                <a:solidFill>
                  <a:srgbClr val="008000"/>
                </a:solidFill>
                <a:latin typeface="Calibri" pitchFamily="34" charset="0"/>
                <a:cs typeface="Calibri" pitchFamily="34" charset="0"/>
              </a:rPr>
              <a:t> die 14 </a:t>
            </a:r>
            <a:r>
              <a:rPr lang="en-GB" sz="2200" b="1" dirty="0" err="1" smtClean="0">
                <a:solidFill>
                  <a:srgbClr val="008000"/>
                </a:solidFill>
                <a:latin typeface="Calibri" pitchFamily="34" charset="0"/>
                <a:cs typeface="Calibri" pitchFamily="34" charset="0"/>
              </a:rPr>
              <a:t>Schulfächer</a:t>
            </a:r>
            <a:r>
              <a:rPr lang="en-GB" sz="2200" b="1" dirty="0" smtClean="0">
                <a:solidFill>
                  <a:srgbClr val="008000"/>
                </a:solidFill>
                <a:latin typeface="Calibri" pitchFamily="34" charset="0"/>
                <a:cs typeface="Calibri" pitchFamily="34" charset="0"/>
              </a:rPr>
              <a:t> und 9 </a:t>
            </a:r>
            <a:r>
              <a:rPr lang="en-GB" sz="2200" b="1" dirty="0" err="1" smtClean="0">
                <a:solidFill>
                  <a:srgbClr val="008000"/>
                </a:solidFill>
                <a:latin typeface="Calibri" pitchFamily="34" charset="0"/>
                <a:cs typeface="Calibri" pitchFamily="34" charset="0"/>
              </a:rPr>
              <a:t>Adjektive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Schreib</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auf Deutsch und </a:t>
            </a:r>
            <a:r>
              <a:rPr lang="en-GB" sz="2200" b="1" dirty="0" err="1" smtClean="0">
                <a:solidFill>
                  <a:srgbClr val="008000"/>
                </a:solidFill>
                <a:latin typeface="Calibri" pitchFamily="34" charset="0"/>
                <a:cs typeface="Calibri" pitchFamily="34" charset="0"/>
              </a:rPr>
              <a:t>Englisch</a:t>
            </a:r>
            <a:r>
              <a:rPr lang="en-GB" sz="2200" b="1" dirty="0" smtClean="0">
                <a:solidFill>
                  <a:srgbClr val="008000"/>
                </a:solidFill>
                <a:latin typeface="Calibri" pitchFamily="34" charset="0"/>
                <a:cs typeface="Calibri" pitchFamily="34" charset="0"/>
              </a:rPr>
              <a:t>.</a:t>
            </a:r>
            <a:endParaRPr lang="en-GB" sz="2200" b="1" dirty="0">
              <a:solidFill>
                <a:srgbClr val="008000"/>
              </a:solidFill>
              <a:latin typeface="Calibri" pitchFamily="34" charset="0"/>
              <a:cs typeface="Calibri" pitchFamily="34" charset="0"/>
            </a:endParaRPr>
          </a:p>
          <a:p>
            <a:pPr>
              <a:buNone/>
            </a:pPr>
            <a:endParaRPr lang="en-GB" sz="2200" b="1" dirty="0" smtClean="0">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31133091"/>
              </p:ext>
            </p:extLst>
          </p:nvPr>
        </p:nvGraphicFramePr>
        <p:xfrm>
          <a:off x="683568" y="1988840"/>
          <a:ext cx="7848872" cy="4023360"/>
        </p:xfrm>
        <a:graphic>
          <a:graphicData uri="http://schemas.openxmlformats.org/drawingml/2006/table">
            <a:tbl>
              <a:tblPr firstRow="1" bandRow="1">
                <a:tableStyleId>{5940675A-B579-460E-94D1-54222C63F5DA}</a:tableStyleId>
              </a:tblPr>
              <a:tblGrid>
                <a:gridCol w="2544283"/>
                <a:gridCol w="2544283"/>
                <a:gridCol w="2760306"/>
              </a:tblGrid>
              <a:tr h="1296144">
                <a:tc>
                  <a:txBody>
                    <a:bodyPr/>
                    <a:lstStyle/>
                    <a:p>
                      <a:r>
                        <a:rPr lang="en-US" dirty="0" err="1" smtClean="0"/>
                        <a:t>Ich</a:t>
                      </a:r>
                      <a:r>
                        <a:rPr lang="en-US" dirty="0" smtClean="0"/>
                        <a:t> mag Geschichte.</a:t>
                      </a:r>
                      <a:r>
                        <a:rPr lang="en-US" baseline="0" dirty="0" smtClean="0"/>
                        <a:t>  </a:t>
                      </a:r>
                      <a:r>
                        <a:rPr lang="en-US" baseline="0" dirty="0" err="1" smtClean="0"/>
                        <a:t>Es</a:t>
                      </a:r>
                      <a:r>
                        <a:rPr lang="en-US" baseline="0" dirty="0" smtClean="0"/>
                        <a:t> </a:t>
                      </a:r>
                      <a:r>
                        <a:rPr lang="en-US" baseline="0" dirty="0" err="1" smtClean="0"/>
                        <a:t>ist</a:t>
                      </a:r>
                      <a:r>
                        <a:rPr lang="en-US" baseline="0" dirty="0" smtClean="0"/>
                        <a:t> </a:t>
                      </a:r>
                      <a:r>
                        <a:rPr lang="en-US" baseline="0" dirty="0" err="1" smtClean="0"/>
                        <a:t>einfach</a:t>
                      </a:r>
                      <a:r>
                        <a:rPr lang="en-US" baseline="0" dirty="0" smtClean="0"/>
                        <a:t> und </a:t>
                      </a:r>
                      <a:r>
                        <a:rPr lang="en-US" baseline="0" dirty="0" err="1" smtClean="0"/>
                        <a:t>sehr</a:t>
                      </a:r>
                      <a:r>
                        <a:rPr lang="en-US" baseline="0" dirty="0" smtClean="0"/>
                        <a:t> </a:t>
                      </a:r>
                      <a:r>
                        <a:rPr lang="en-US" baseline="0" dirty="0" err="1" smtClean="0"/>
                        <a:t>nützlich</a:t>
                      </a:r>
                      <a:r>
                        <a:rPr lang="en-US" baseline="0" dirty="0" smtClean="0"/>
                        <a:t>.  </a:t>
                      </a:r>
                      <a:r>
                        <a:rPr lang="en-US" baseline="0" dirty="0" err="1" smtClean="0"/>
                        <a:t>Ich</a:t>
                      </a:r>
                      <a:r>
                        <a:rPr lang="en-US" baseline="0" dirty="0" smtClean="0"/>
                        <a:t> </a:t>
                      </a:r>
                      <a:r>
                        <a:rPr lang="en-US" baseline="0" dirty="0" err="1" smtClean="0"/>
                        <a:t>hasse</a:t>
                      </a:r>
                      <a:r>
                        <a:rPr lang="en-US" baseline="0" dirty="0" smtClean="0"/>
                        <a:t> </a:t>
                      </a:r>
                      <a:r>
                        <a:rPr lang="en-US" baseline="0" dirty="0" err="1" smtClean="0"/>
                        <a:t>Kunst</a:t>
                      </a:r>
                      <a:r>
                        <a:rPr lang="en-US" baseline="0" dirty="0" smtClean="0"/>
                        <a:t>.  </a:t>
                      </a:r>
                      <a:r>
                        <a:rPr lang="en-US" baseline="0" dirty="0" err="1" smtClean="0"/>
                        <a:t>Es</a:t>
                      </a:r>
                      <a:r>
                        <a:rPr lang="en-US" baseline="0" dirty="0" smtClean="0"/>
                        <a:t> </a:t>
                      </a:r>
                      <a:r>
                        <a:rPr lang="en-US" baseline="0" dirty="0" err="1" smtClean="0"/>
                        <a:t>ist</a:t>
                      </a:r>
                      <a:r>
                        <a:rPr lang="en-US" baseline="0" dirty="0" smtClean="0"/>
                        <a:t> </a:t>
                      </a:r>
                      <a:r>
                        <a:rPr lang="en-US" baseline="0" dirty="0" err="1" smtClean="0"/>
                        <a:t>schwierig</a:t>
                      </a:r>
                      <a:r>
                        <a:rPr lang="en-US" baseline="0" dirty="0" smtClean="0"/>
                        <a:t> und </a:t>
                      </a:r>
                      <a:r>
                        <a:rPr lang="en-US" baseline="0" dirty="0" err="1" smtClean="0"/>
                        <a:t>anstrengend</a:t>
                      </a:r>
                      <a:r>
                        <a:rPr lang="en-US" baseline="0" dirty="0" smtClean="0"/>
                        <a:t> – </a:t>
                      </a:r>
                      <a:r>
                        <a:rPr lang="en-US" baseline="0" dirty="0" err="1" smtClean="0"/>
                        <a:t>es</a:t>
                      </a:r>
                      <a:r>
                        <a:rPr lang="en-US" baseline="0" dirty="0" smtClean="0"/>
                        <a:t> </a:t>
                      </a:r>
                      <a:r>
                        <a:rPr lang="en-US" baseline="0" dirty="0" err="1" smtClean="0"/>
                        <a:t>ist</a:t>
                      </a:r>
                      <a:r>
                        <a:rPr lang="en-US" baseline="0" dirty="0" smtClean="0"/>
                        <a:t> </a:t>
                      </a:r>
                      <a:r>
                        <a:rPr lang="en-US" baseline="0" dirty="0" err="1" smtClean="0"/>
                        <a:t>nicht</a:t>
                      </a:r>
                      <a:r>
                        <a:rPr lang="en-US" baseline="0" dirty="0" smtClean="0"/>
                        <a:t> </a:t>
                      </a:r>
                      <a:r>
                        <a:rPr lang="en-US" baseline="0" dirty="0" err="1" smtClean="0"/>
                        <a:t>interessant</a:t>
                      </a:r>
                      <a:r>
                        <a:rPr lang="en-US" baseline="0" dirty="0" smtClean="0"/>
                        <a:t>.</a:t>
                      </a:r>
                    </a:p>
                    <a:p>
                      <a:pPr algn="r"/>
                      <a:r>
                        <a:rPr lang="en-US" b="1" baseline="0" dirty="0" smtClean="0"/>
                        <a:t>Carina</a:t>
                      </a:r>
                      <a:endParaRPr lang="en-US" b="1" dirty="0"/>
                    </a:p>
                  </a:txBody>
                  <a:tcPr anchor="ctr">
                    <a:solidFill>
                      <a:srgbClr val="CCC1DA"/>
                    </a:solidFill>
                  </a:tcPr>
                </a:tc>
                <a:tc>
                  <a:txBody>
                    <a:bodyPr/>
                    <a:lstStyle/>
                    <a:p>
                      <a:r>
                        <a:rPr lang="en-US" dirty="0" err="1" smtClean="0"/>
                        <a:t>Ich</a:t>
                      </a:r>
                      <a:r>
                        <a:rPr lang="en-US" dirty="0" smtClean="0"/>
                        <a:t> mag </a:t>
                      </a:r>
                      <a:r>
                        <a:rPr lang="en-US" dirty="0" err="1" smtClean="0"/>
                        <a:t>Mathe</a:t>
                      </a:r>
                      <a:r>
                        <a:rPr lang="en-US" dirty="0" smtClean="0"/>
                        <a:t> und </a:t>
                      </a:r>
                      <a:r>
                        <a:rPr lang="en-US" dirty="0" err="1" smtClean="0"/>
                        <a:t>Informatik</a:t>
                      </a:r>
                      <a:r>
                        <a:rPr lang="en-US" dirty="0" smtClean="0"/>
                        <a:t>.  </a:t>
                      </a:r>
                      <a:r>
                        <a:rPr lang="en-US" dirty="0" err="1" smtClean="0"/>
                        <a:t>Mathe</a:t>
                      </a:r>
                      <a:r>
                        <a:rPr lang="en-US" dirty="0" smtClean="0"/>
                        <a:t> </a:t>
                      </a:r>
                      <a:r>
                        <a:rPr lang="en-US" dirty="0" err="1" smtClean="0"/>
                        <a:t>ist</a:t>
                      </a:r>
                      <a:r>
                        <a:rPr lang="en-US" dirty="0" smtClean="0"/>
                        <a:t> </a:t>
                      </a:r>
                      <a:r>
                        <a:rPr lang="en-US" dirty="0" err="1" smtClean="0"/>
                        <a:t>einfach</a:t>
                      </a:r>
                      <a:r>
                        <a:rPr lang="en-US" baseline="0" dirty="0" smtClean="0"/>
                        <a:t> und </a:t>
                      </a:r>
                      <a:r>
                        <a:rPr lang="en-US" baseline="0" dirty="0" err="1" smtClean="0"/>
                        <a:t>Informatik</a:t>
                      </a:r>
                      <a:r>
                        <a:rPr lang="en-US" baseline="0" dirty="0" smtClean="0"/>
                        <a:t> </a:t>
                      </a:r>
                      <a:r>
                        <a:rPr lang="en-US" baseline="0" dirty="0" err="1" smtClean="0"/>
                        <a:t>ist</a:t>
                      </a:r>
                      <a:r>
                        <a:rPr lang="en-US" baseline="0" dirty="0" smtClean="0"/>
                        <a:t> </a:t>
                      </a:r>
                      <a:r>
                        <a:rPr lang="en-US" baseline="0" dirty="0" err="1" smtClean="0"/>
                        <a:t>mein</a:t>
                      </a:r>
                      <a:r>
                        <a:rPr lang="en-US" baseline="0" dirty="0" smtClean="0"/>
                        <a:t> </a:t>
                      </a:r>
                      <a:r>
                        <a:rPr lang="en-US" baseline="0" dirty="0" err="1" smtClean="0"/>
                        <a:t>Lieblingsfach</a:t>
                      </a:r>
                      <a:r>
                        <a:rPr lang="en-US" baseline="0" dirty="0" smtClean="0"/>
                        <a:t>.  </a:t>
                      </a:r>
                      <a:r>
                        <a:rPr lang="en-US" baseline="0" dirty="0" err="1" smtClean="0"/>
                        <a:t>Ich</a:t>
                      </a:r>
                      <a:r>
                        <a:rPr lang="en-US" baseline="0" dirty="0" smtClean="0"/>
                        <a:t> </a:t>
                      </a:r>
                      <a:r>
                        <a:rPr lang="en-US" baseline="0" dirty="0" err="1" smtClean="0"/>
                        <a:t>hasse</a:t>
                      </a:r>
                      <a:r>
                        <a:rPr lang="en-US" baseline="0" dirty="0" smtClean="0"/>
                        <a:t> Theater – </a:t>
                      </a:r>
                      <a:r>
                        <a:rPr lang="en-US" baseline="0" dirty="0" err="1" smtClean="0"/>
                        <a:t>es</a:t>
                      </a:r>
                      <a:r>
                        <a:rPr lang="en-US" baseline="0" dirty="0" smtClean="0"/>
                        <a:t> </a:t>
                      </a:r>
                      <a:r>
                        <a:rPr lang="en-US" baseline="0" dirty="0" err="1" smtClean="0"/>
                        <a:t>ist</a:t>
                      </a:r>
                      <a:r>
                        <a:rPr lang="en-US" baseline="0" dirty="0" smtClean="0"/>
                        <a:t> </a:t>
                      </a:r>
                      <a:r>
                        <a:rPr lang="en-US" baseline="0" dirty="0" err="1" smtClean="0"/>
                        <a:t>ganz</a:t>
                      </a:r>
                      <a:r>
                        <a:rPr lang="en-US" baseline="0" dirty="0" smtClean="0"/>
                        <a:t> </a:t>
                      </a:r>
                      <a:r>
                        <a:rPr lang="en-US" baseline="0" dirty="0" err="1" smtClean="0"/>
                        <a:t>schlecht</a:t>
                      </a:r>
                      <a:r>
                        <a:rPr lang="en-US" baseline="0" dirty="0" smtClean="0"/>
                        <a:t> und </a:t>
                      </a:r>
                      <a:r>
                        <a:rPr lang="en-US" baseline="0" dirty="0" err="1" smtClean="0"/>
                        <a:t>nicht</a:t>
                      </a:r>
                      <a:r>
                        <a:rPr lang="en-US" baseline="0" dirty="0" smtClean="0"/>
                        <a:t> </a:t>
                      </a:r>
                      <a:r>
                        <a:rPr lang="en-US" baseline="0" dirty="0" err="1" smtClean="0"/>
                        <a:t>nützlich</a:t>
                      </a:r>
                      <a:r>
                        <a:rPr lang="en-US" baseline="0" dirty="0" smtClean="0"/>
                        <a:t>.</a:t>
                      </a:r>
                      <a:endParaRPr lang="en-US" b="1" i="1" baseline="0" dirty="0" smtClean="0"/>
                    </a:p>
                    <a:p>
                      <a:pPr algn="r"/>
                      <a:r>
                        <a:rPr lang="en-US" b="1" i="0" baseline="0" dirty="0" smtClean="0"/>
                        <a:t>Lilli</a:t>
                      </a:r>
                      <a:endParaRPr lang="en-US" i="0" baseline="0" dirty="0" smtClean="0"/>
                    </a:p>
                  </a:txBody>
                  <a:tcPr anchor="ctr">
                    <a:solidFill>
                      <a:schemeClr val="accent3">
                        <a:lumMod val="40000"/>
                        <a:lumOff val="60000"/>
                      </a:schemeClr>
                    </a:solidFill>
                  </a:tcPr>
                </a:tc>
                <a:tc>
                  <a:txBody>
                    <a:bodyPr/>
                    <a:lstStyle/>
                    <a:p>
                      <a:r>
                        <a:rPr lang="en-US" dirty="0" err="1" smtClean="0"/>
                        <a:t>Ich</a:t>
                      </a:r>
                      <a:r>
                        <a:rPr lang="en-US" dirty="0" smtClean="0"/>
                        <a:t> mag </a:t>
                      </a:r>
                      <a:r>
                        <a:rPr lang="en-US" dirty="0" err="1" smtClean="0"/>
                        <a:t>Werken</a:t>
                      </a:r>
                      <a:r>
                        <a:rPr lang="en-US" dirty="0" smtClean="0"/>
                        <a:t> und </a:t>
                      </a:r>
                      <a:r>
                        <a:rPr lang="en-US" dirty="0" err="1" smtClean="0"/>
                        <a:t>Französisch</a:t>
                      </a:r>
                      <a:r>
                        <a:rPr lang="en-US" dirty="0" smtClean="0"/>
                        <a:t> </a:t>
                      </a:r>
                      <a:r>
                        <a:rPr lang="en-US" dirty="0" err="1" smtClean="0"/>
                        <a:t>nicht</a:t>
                      </a:r>
                      <a:r>
                        <a:rPr lang="en-US" dirty="0" smtClean="0"/>
                        <a:t>, </a:t>
                      </a:r>
                      <a:r>
                        <a:rPr lang="en-US" dirty="0" err="1" smtClean="0"/>
                        <a:t>aber</a:t>
                      </a:r>
                      <a:r>
                        <a:rPr lang="en-US" dirty="0" smtClean="0"/>
                        <a:t> </a:t>
                      </a:r>
                      <a:r>
                        <a:rPr lang="en-US" dirty="0" err="1" smtClean="0"/>
                        <a:t>ich</a:t>
                      </a:r>
                      <a:r>
                        <a:rPr lang="en-US" dirty="0" smtClean="0"/>
                        <a:t> mag </a:t>
                      </a:r>
                      <a:r>
                        <a:rPr lang="en-US" dirty="0" err="1" smtClean="0"/>
                        <a:t>Naturwissenschaften</a:t>
                      </a:r>
                      <a:r>
                        <a:rPr lang="en-US" dirty="0" smtClean="0"/>
                        <a:t> und Religion.</a:t>
                      </a:r>
                      <a:r>
                        <a:rPr lang="en-US" baseline="0" dirty="0" smtClean="0"/>
                        <a:t>  Mein </a:t>
                      </a:r>
                      <a:r>
                        <a:rPr lang="en-US" baseline="0" dirty="0" err="1" smtClean="0"/>
                        <a:t>Lieblingsfach</a:t>
                      </a:r>
                      <a:r>
                        <a:rPr lang="en-US" baseline="0" dirty="0" smtClean="0"/>
                        <a:t> </a:t>
                      </a:r>
                      <a:r>
                        <a:rPr lang="en-US" baseline="0" dirty="0" err="1" smtClean="0"/>
                        <a:t>ist</a:t>
                      </a:r>
                      <a:r>
                        <a:rPr lang="en-US" baseline="0" dirty="0" smtClean="0"/>
                        <a:t> </a:t>
                      </a:r>
                      <a:r>
                        <a:rPr lang="en-US" baseline="0" dirty="0" err="1" smtClean="0"/>
                        <a:t>Kunst</a:t>
                      </a:r>
                      <a:r>
                        <a:rPr lang="en-US" baseline="0" dirty="0" smtClean="0"/>
                        <a:t>.  </a:t>
                      </a:r>
                      <a:r>
                        <a:rPr lang="en-US" baseline="0" dirty="0" err="1" smtClean="0"/>
                        <a:t>Es</a:t>
                      </a:r>
                      <a:r>
                        <a:rPr lang="en-US" baseline="0" dirty="0" smtClean="0"/>
                        <a:t> </a:t>
                      </a:r>
                      <a:r>
                        <a:rPr lang="en-US" baseline="0" dirty="0" err="1" smtClean="0"/>
                        <a:t>ist</a:t>
                      </a:r>
                      <a:r>
                        <a:rPr lang="en-US" baseline="0" dirty="0" smtClean="0"/>
                        <a:t> gut und </a:t>
                      </a:r>
                      <a:r>
                        <a:rPr lang="en-US" baseline="0" dirty="0" err="1" smtClean="0"/>
                        <a:t>ziemlich</a:t>
                      </a:r>
                      <a:r>
                        <a:rPr lang="en-US" baseline="0" dirty="0" smtClean="0"/>
                        <a:t> </a:t>
                      </a:r>
                      <a:r>
                        <a:rPr lang="en-US" baseline="0" dirty="0" err="1" smtClean="0"/>
                        <a:t>einfach</a:t>
                      </a:r>
                      <a:r>
                        <a:rPr lang="en-US" baseline="0" dirty="0" smtClean="0"/>
                        <a:t>.</a:t>
                      </a:r>
                    </a:p>
                    <a:p>
                      <a:pPr algn="r"/>
                      <a:r>
                        <a:rPr lang="en-US" b="1" baseline="0" dirty="0" smtClean="0"/>
                        <a:t>Ali</a:t>
                      </a:r>
                      <a:endParaRPr lang="en-US" b="1" dirty="0"/>
                    </a:p>
                  </a:txBody>
                  <a:tcPr anchor="ctr">
                    <a:solidFill>
                      <a:schemeClr val="accent2">
                        <a:lumMod val="40000"/>
                        <a:lumOff val="60000"/>
                      </a:schemeClr>
                    </a:solidFill>
                  </a:tcPr>
                </a:tc>
              </a:tr>
              <a:tr h="1296144">
                <a:tc>
                  <a:txBody>
                    <a:bodyPr/>
                    <a:lstStyle/>
                    <a:p>
                      <a:r>
                        <a:rPr lang="en-US" dirty="0" err="1" smtClean="0"/>
                        <a:t>Ich</a:t>
                      </a:r>
                      <a:r>
                        <a:rPr lang="en-US" dirty="0" smtClean="0"/>
                        <a:t> </a:t>
                      </a:r>
                      <a:r>
                        <a:rPr lang="en-US" dirty="0" err="1" smtClean="0"/>
                        <a:t>liebe</a:t>
                      </a:r>
                      <a:r>
                        <a:rPr lang="en-US" dirty="0" smtClean="0"/>
                        <a:t> Deutsch.  </a:t>
                      </a:r>
                      <a:r>
                        <a:rPr lang="en-US" dirty="0" err="1" smtClean="0"/>
                        <a:t>Es</a:t>
                      </a:r>
                      <a:r>
                        <a:rPr lang="en-US" dirty="0" smtClean="0"/>
                        <a:t> </a:t>
                      </a:r>
                      <a:r>
                        <a:rPr lang="en-US" dirty="0" err="1" smtClean="0"/>
                        <a:t>ist</a:t>
                      </a:r>
                      <a:r>
                        <a:rPr lang="en-US" dirty="0" smtClean="0"/>
                        <a:t> </a:t>
                      </a:r>
                      <a:r>
                        <a:rPr lang="en-US" dirty="0" err="1" smtClean="0"/>
                        <a:t>sehr</a:t>
                      </a:r>
                      <a:r>
                        <a:rPr lang="en-US" dirty="0" smtClean="0"/>
                        <a:t> </a:t>
                      </a:r>
                      <a:r>
                        <a:rPr lang="en-US" dirty="0" err="1" smtClean="0"/>
                        <a:t>wichtig</a:t>
                      </a:r>
                      <a:r>
                        <a:rPr lang="en-US" dirty="0" smtClean="0"/>
                        <a:t> und </a:t>
                      </a:r>
                      <a:r>
                        <a:rPr lang="en-US" dirty="0" err="1" smtClean="0"/>
                        <a:t>auch</a:t>
                      </a:r>
                      <a:r>
                        <a:rPr lang="en-US" dirty="0" smtClean="0"/>
                        <a:t> </a:t>
                      </a:r>
                      <a:r>
                        <a:rPr lang="en-US" dirty="0" err="1" smtClean="0"/>
                        <a:t>interessant</a:t>
                      </a:r>
                      <a:r>
                        <a:rPr lang="en-US" dirty="0" smtClean="0"/>
                        <a:t>,</a:t>
                      </a:r>
                      <a:r>
                        <a:rPr lang="en-US" baseline="0" dirty="0" smtClean="0"/>
                        <a:t> </a:t>
                      </a:r>
                      <a:r>
                        <a:rPr lang="en-US" baseline="0" dirty="0" err="1" smtClean="0"/>
                        <a:t>aber</a:t>
                      </a:r>
                      <a:r>
                        <a:rPr lang="en-US" baseline="0" dirty="0" smtClean="0"/>
                        <a:t> </a:t>
                      </a:r>
                      <a:r>
                        <a:rPr lang="en-US" baseline="0" dirty="0" err="1" smtClean="0"/>
                        <a:t>mein</a:t>
                      </a:r>
                      <a:r>
                        <a:rPr lang="en-US" baseline="0" dirty="0" smtClean="0"/>
                        <a:t> </a:t>
                      </a:r>
                      <a:r>
                        <a:rPr lang="en-US" baseline="0" dirty="0" err="1" smtClean="0"/>
                        <a:t>Lieblingsfach</a:t>
                      </a:r>
                      <a:r>
                        <a:rPr lang="en-US" baseline="0" dirty="0" smtClean="0"/>
                        <a:t> </a:t>
                      </a:r>
                      <a:r>
                        <a:rPr lang="en-US" baseline="0" dirty="0" err="1" smtClean="0"/>
                        <a:t>ist</a:t>
                      </a:r>
                      <a:r>
                        <a:rPr lang="en-US" baseline="0" dirty="0" smtClean="0"/>
                        <a:t> </a:t>
                      </a:r>
                      <a:r>
                        <a:rPr lang="en-US" baseline="0" dirty="0" err="1" smtClean="0"/>
                        <a:t>Englisch</a:t>
                      </a:r>
                      <a:r>
                        <a:rPr lang="en-US" baseline="0" dirty="0" smtClean="0"/>
                        <a:t> – </a:t>
                      </a:r>
                      <a:r>
                        <a:rPr lang="en-US" baseline="0" dirty="0" err="1" smtClean="0"/>
                        <a:t>es</a:t>
                      </a:r>
                      <a:r>
                        <a:rPr lang="en-US" baseline="0" dirty="0" smtClean="0"/>
                        <a:t> </a:t>
                      </a:r>
                      <a:r>
                        <a:rPr lang="en-US" baseline="0" dirty="0" err="1" smtClean="0"/>
                        <a:t>ist</a:t>
                      </a:r>
                      <a:r>
                        <a:rPr lang="en-US" baseline="0" dirty="0" smtClean="0"/>
                        <a:t> </a:t>
                      </a:r>
                      <a:r>
                        <a:rPr lang="en-US" baseline="0" dirty="0" err="1" smtClean="0"/>
                        <a:t>ganz</a:t>
                      </a:r>
                      <a:r>
                        <a:rPr lang="en-US" baseline="0" dirty="0" smtClean="0"/>
                        <a:t> toll.</a:t>
                      </a:r>
                    </a:p>
                    <a:p>
                      <a:pPr algn="r"/>
                      <a:r>
                        <a:rPr lang="en-US" b="1" baseline="0" dirty="0" err="1" smtClean="0"/>
                        <a:t>Jakob</a:t>
                      </a:r>
                      <a:endParaRPr lang="en-US" b="1" dirty="0"/>
                    </a:p>
                  </a:txBody>
                  <a:tcPr anchor="ctr">
                    <a:solidFill>
                      <a:schemeClr val="accent1">
                        <a:lumMod val="40000"/>
                        <a:lumOff val="60000"/>
                      </a:schemeClr>
                    </a:solidFill>
                  </a:tcPr>
                </a:tc>
                <a:tc>
                  <a:txBody>
                    <a:bodyPr/>
                    <a:lstStyle/>
                    <a:p>
                      <a:r>
                        <a:rPr lang="en-US" dirty="0" err="1" smtClean="0"/>
                        <a:t>Ich</a:t>
                      </a:r>
                      <a:r>
                        <a:rPr lang="en-US" dirty="0" smtClean="0"/>
                        <a:t> </a:t>
                      </a:r>
                      <a:r>
                        <a:rPr lang="en-US" dirty="0" err="1" smtClean="0"/>
                        <a:t>liebe</a:t>
                      </a:r>
                      <a:r>
                        <a:rPr lang="en-US" baseline="0" dirty="0" smtClean="0"/>
                        <a:t> </a:t>
                      </a:r>
                      <a:r>
                        <a:rPr lang="en-US" baseline="0" dirty="0" err="1" smtClean="0"/>
                        <a:t>Musik</a:t>
                      </a:r>
                      <a:r>
                        <a:rPr lang="en-US" baseline="0" dirty="0" smtClean="0"/>
                        <a:t>.  </a:t>
                      </a:r>
                      <a:r>
                        <a:rPr lang="en-US" baseline="0" dirty="0" err="1" smtClean="0"/>
                        <a:t>Es</a:t>
                      </a:r>
                      <a:r>
                        <a:rPr lang="en-US" baseline="0" dirty="0" smtClean="0"/>
                        <a:t> </a:t>
                      </a:r>
                      <a:r>
                        <a:rPr lang="en-US" baseline="0" dirty="0" err="1" smtClean="0"/>
                        <a:t>ist</a:t>
                      </a:r>
                      <a:r>
                        <a:rPr lang="en-US" baseline="0" dirty="0" smtClean="0"/>
                        <a:t> total </a:t>
                      </a:r>
                      <a:r>
                        <a:rPr lang="en-US" baseline="0" dirty="0" err="1" smtClean="0"/>
                        <a:t>interessant</a:t>
                      </a:r>
                      <a:r>
                        <a:rPr lang="en-US" baseline="0" dirty="0" smtClean="0"/>
                        <a:t> und </a:t>
                      </a:r>
                      <a:r>
                        <a:rPr lang="en-US" baseline="0" dirty="0" err="1" smtClean="0"/>
                        <a:t>nützlich</a:t>
                      </a:r>
                      <a:r>
                        <a:rPr lang="en-US" baseline="0" dirty="0" smtClean="0"/>
                        <a:t>.  </a:t>
                      </a:r>
                      <a:r>
                        <a:rPr lang="en-US" baseline="0" dirty="0" err="1" smtClean="0"/>
                        <a:t>Ich</a:t>
                      </a:r>
                      <a:r>
                        <a:rPr lang="en-US" baseline="0" dirty="0" smtClean="0"/>
                        <a:t> </a:t>
                      </a:r>
                      <a:r>
                        <a:rPr lang="en-US" baseline="0" dirty="0" err="1" smtClean="0"/>
                        <a:t>hasse</a:t>
                      </a:r>
                      <a:r>
                        <a:rPr lang="en-US" baseline="0" dirty="0" smtClean="0"/>
                        <a:t> </a:t>
                      </a:r>
                      <a:r>
                        <a:rPr lang="en-US" baseline="0" dirty="0" err="1" smtClean="0"/>
                        <a:t>Erdkunde</a:t>
                      </a:r>
                      <a:r>
                        <a:rPr lang="en-US" baseline="0" dirty="0" smtClean="0"/>
                        <a:t> – </a:t>
                      </a:r>
                      <a:r>
                        <a:rPr lang="en-US" baseline="0" dirty="0" err="1" smtClean="0"/>
                        <a:t>es</a:t>
                      </a:r>
                      <a:r>
                        <a:rPr lang="en-US" baseline="0" dirty="0" smtClean="0"/>
                        <a:t> </a:t>
                      </a:r>
                      <a:r>
                        <a:rPr lang="en-US" baseline="0" dirty="0" err="1" smtClean="0"/>
                        <a:t>ist</a:t>
                      </a:r>
                      <a:r>
                        <a:rPr lang="en-US" baseline="0" dirty="0" smtClean="0"/>
                        <a:t> </a:t>
                      </a:r>
                      <a:r>
                        <a:rPr lang="en-US" baseline="0" dirty="0" err="1" smtClean="0"/>
                        <a:t>ziemlich</a:t>
                      </a:r>
                      <a:r>
                        <a:rPr lang="en-US" baseline="0" dirty="0" smtClean="0"/>
                        <a:t> </a:t>
                      </a:r>
                      <a:r>
                        <a:rPr lang="en-US" baseline="0" dirty="0" err="1" smtClean="0"/>
                        <a:t>langweilig</a:t>
                      </a:r>
                      <a:r>
                        <a:rPr lang="en-US" baseline="0" dirty="0" smtClean="0"/>
                        <a:t>.</a:t>
                      </a:r>
                    </a:p>
                    <a:p>
                      <a:pPr algn="r"/>
                      <a:r>
                        <a:rPr lang="en-US" b="1" baseline="0" dirty="0" err="1" smtClean="0"/>
                        <a:t>Bastien</a:t>
                      </a:r>
                      <a:endParaRPr lang="en-US" b="1" dirty="0"/>
                    </a:p>
                  </a:txBody>
                  <a:tcPr anchor="ctr">
                    <a:solidFill>
                      <a:schemeClr val="accent6">
                        <a:lumMod val="40000"/>
                        <a:lumOff val="60000"/>
                      </a:schemeClr>
                    </a:solidFill>
                  </a:tcPr>
                </a:tc>
                <a:tc>
                  <a:txBody>
                    <a:bodyPr/>
                    <a:lstStyle/>
                    <a:p>
                      <a:r>
                        <a:rPr lang="en-US" dirty="0" err="1" smtClean="0"/>
                        <a:t>Ich</a:t>
                      </a:r>
                      <a:r>
                        <a:rPr lang="en-US" dirty="0" smtClean="0"/>
                        <a:t> </a:t>
                      </a:r>
                      <a:r>
                        <a:rPr lang="en-US" dirty="0" err="1" smtClean="0"/>
                        <a:t>hasse</a:t>
                      </a:r>
                      <a:r>
                        <a:rPr lang="en-US" dirty="0" smtClean="0"/>
                        <a:t> die </a:t>
                      </a:r>
                      <a:r>
                        <a:rPr lang="en-US" dirty="0" err="1" smtClean="0"/>
                        <a:t>Schule</a:t>
                      </a:r>
                      <a:r>
                        <a:rPr lang="en-US" dirty="0" smtClean="0"/>
                        <a:t>.  </a:t>
                      </a:r>
                      <a:r>
                        <a:rPr lang="en-US" dirty="0" err="1" smtClean="0"/>
                        <a:t>Ich</a:t>
                      </a:r>
                      <a:r>
                        <a:rPr lang="en-US" dirty="0" smtClean="0"/>
                        <a:t> </a:t>
                      </a:r>
                      <a:r>
                        <a:rPr lang="en-US" dirty="0" err="1" smtClean="0"/>
                        <a:t>hasse</a:t>
                      </a:r>
                      <a:r>
                        <a:rPr lang="en-US" dirty="0" smtClean="0"/>
                        <a:t> </a:t>
                      </a:r>
                      <a:r>
                        <a:rPr lang="en-US" dirty="0" err="1" smtClean="0"/>
                        <a:t>Englisch</a:t>
                      </a:r>
                      <a:r>
                        <a:rPr lang="en-US" dirty="0" smtClean="0"/>
                        <a:t>, Deutsch, Sport, </a:t>
                      </a:r>
                      <a:r>
                        <a:rPr lang="en-US" dirty="0" err="1" smtClean="0"/>
                        <a:t>alles</a:t>
                      </a:r>
                      <a:r>
                        <a:rPr lang="en-US" dirty="0" smtClean="0"/>
                        <a:t>!  Die </a:t>
                      </a:r>
                      <a:r>
                        <a:rPr lang="en-US" dirty="0" err="1" smtClean="0"/>
                        <a:t>Schule</a:t>
                      </a:r>
                      <a:r>
                        <a:rPr lang="en-US" dirty="0" smtClean="0"/>
                        <a:t> </a:t>
                      </a:r>
                      <a:r>
                        <a:rPr lang="en-US" dirty="0" err="1" smtClean="0"/>
                        <a:t>ist</a:t>
                      </a:r>
                      <a:r>
                        <a:rPr lang="en-US" dirty="0" smtClean="0"/>
                        <a:t> total</a:t>
                      </a:r>
                      <a:r>
                        <a:rPr lang="en-US" baseline="0" dirty="0" smtClean="0"/>
                        <a:t> </a:t>
                      </a:r>
                      <a:r>
                        <a:rPr lang="en-US" baseline="0" dirty="0" err="1" smtClean="0"/>
                        <a:t>langweilig</a:t>
                      </a:r>
                      <a:r>
                        <a:rPr lang="en-US" baseline="0" dirty="0" smtClean="0"/>
                        <a:t> und </a:t>
                      </a:r>
                      <a:r>
                        <a:rPr lang="en-US" baseline="0" dirty="0" err="1" smtClean="0"/>
                        <a:t>anstrengend</a:t>
                      </a:r>
                      <a:r>
                        <a:rPr lang="en-US" baseline="0" dirty="0" smtClean="0"/>
                        <a:t>.</a:t>
                      </a:r>
                    </a:p>
                    <a:p>
                      <a:pPr algn="r"/>
                      <a:r>
                        <a:rPr lang="en-US" b="1" baseline="0" dirty="0" err="1" smtClean="0"/>
                        <a:t>Tanja</a:t>
                      </a:r>
                      <a:endParaRPr lang="en-US" b="1" dirty="0"/>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406637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GB" sz="2200" b="1" u="sng" dirty="0" smtClean="0">
                <a:solidFill>
                  <a:srgbClr val="008000"/>
                </a:solidFill>
                <a:latin typeface="Calibri" pitchFamily="34" charset="0"/>
                <a:cs typeface="Calibri" pitchFamily="34" charset="0"/>
              </a:rPr>
              <a:t>AUFGABE </a:t>
            </a:r>
            <a:r>
              <a:rPr lang="en-GB" sz="2200" b="1" u="sng" dirty="0">
                <a:solidFill>
                  <a:srgbClr val="008000"/>
                </a:solidFill>
                <a:latin typeface="Calibri" pitchFamily="34" charset="0"/>
                <a:cs typeface="Calibri" pitchFamily="34" charset="0"/>
              </a:rPr>
              <a:t>8</a:t>
            </a:r>
            <a:r>
              <a:rPr lang="en-GB" sz="2200" b="1" u="sng" dirty="0" smtClean="0">
                <a:solidFill>
                  <a:srgbClr val="008000"/>
                </a:solidFill>
                <a:latin typeface="Calibri" pitchFamily="34" charset="0"/>
                <a:cs typeface="Calibri" pitchFamily="34" charset="0"/>
              </a:rPr>
              <a:t>: DIE FÄCHER</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den Text.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für</a:t>
            </a:r>
            <a:r>
              <a:rPr lang="en-GB" sz="2200" b="1" dirty="0" smtClean="0">
                <a:solidFill>
                  <a:srgbClr val="008000"/>
                </a:solidFill>
                <a:latin typeface="Calibri" pitchFamily="34" charset="0"/>
                <a:cs typeface="Calibri" pitchFamily="34" charset="0"/>
              </a:rPr>
              <a:t> Lilli in </a:t>
            </a:r>
            <a:r>
              <a:rPr lang="en-GB" sz="2200" b="1" dirty="0" err="1" smtClean="0">
                <a:solidFill>
                  <a:srgbClr val="008000"/>
                </a:solidFill>
                <a:latin typeface="Calibri" pitchFamily="34" charset="0"/>
                <a:cs typeface="Calibri" pitchFamily="34" charset="0"/>
              </a:rPr>
              <a:t>ganzen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Sätzen</a:t>
            </a:r>
            <a:r>
              <a:rPr lang="en-GB" sz="2200" b="1" dirty="0" smtClean="0">
                <a:solidFill>
                  <a:srgbClr val="008000"/>
                </a:solidFill>
                <a:latin typeface="Calibri" pitchFamily="34" charset="0"/>
                <a:cs typeface="Calibri" pitchFamily="34" charset="0"/>
              </a:rPr>
              <a:t>.</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1900" b="1" dirty="0" smtClean="0">
              <a:solidFill>
                <a:srgbClr val="008000"/>
              </a:solidFill>
              <a:latin typeface="Calibri" pitchFamily="34" charset="0"/>
              <a:cs typeface="Calibri" pitchFamily="34" charset="0"/>
            </a:endParaRPr>
          </a:p>
          <a:p>
            <a:pPr marL="457200" indent="-457200">
              <a:buAutoNum type="arabicPeriod"/>
            </a:pPr>
            <a:r>
              <a:rPr lang="en-GB" sz="1900" dirty="0" smtClean="0">
                <a:solidFill>
                  <a:srgbClr val="000000"/>
                </a:solidFill>
                <a:latin typeface="Calibri" pitchFamily="34" charset="0"/>
                <a:cs typeface="Calibri" pitchFamily="34" charset="0"/>
              </a:rPr>
              <a:t>Was </a:t>
            </a:r>
            <a:r>
              <a:rPr lang="en-GB" sz="1900" dirty="0" err="1" smtClean="0">
                <a:solidFill>
                  <a:srgbClr val="000000"/>
                </a:solidFill>
                <a:latin typeface="Calibri" pitchFamily="34" charset="0"/>
                <a:cs typeface="Calibri" pitchFamily="34" charset="0"/>
              </a:rPr>
              <a:t>ist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ihr</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Lieblingsfach</a:t>
            </a:r>
            <a:r>
              <a:rPr lang="en-GB" sz="1900" dirty="0" smtClean="0">
                <a:solidFill>
                  <a:srgbClr val="000000"/>
                </a:solidFill>
                <a:latin typeface="Calibri" pitchFamily="34" charset="0"/>
                <a:cs typeface="Calibri" pitchFamily="34" charset="0"/>
              </a:rPr>
              <a:t> und </a:t>
            </a:r>
            <a:r>
              <a:rPr lang="en-GB" sz="1900" dirty="0" err="1" smtClean="0">
                <a:solidFill>
                  <a:srgbClr val="000000"/>
                </a:solidFill>
                <a:latin typeface="Calibri" pitchFamily="34" charset="0"/>
                <a:cs typeface="Calibri" pitchFamily="34" charset="0"/>
              </a:rPr>
              <a:t>warum</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smtClean="0">
                <a:solidFill>
                  <a:srgbClr val="000000"/>
                </a:solidFill>
                <a:latin typeface="Calibri" pitchFamily="34" charset="0"/>
                <a:cs typeface="Calibri" pitchFamily="34" charset="0"/>
              </a:rPr>
              <a:t>Was </a:t>
            </a:r>
            <a:r>
              <a:rPr lang="en-GB" sz="1900" dirty="0" err="1" smtClean="0">
                <a:solidFill>
                  <a:srgbClr val="000000"/>
                </a:solidFill>
                <a:latin typeface="Calibri" pitchFamily="34" charset="0"/>
                <a:cs typeface="Calibri" pitchFamily="34" charset="0"/>
              </a:rPr>
              <a:t>ist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für</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sie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interessanter</a:t>
            </a:r>
            <a:r>
              <a:rPr lang="en-GB" sz="1900" dirty="0" smtClean="0">
                <a:solidFill>
                  <a:srgbClr val="000000"/>
                </a:solidFill>
                <a:latin typeface="Calibri" pitchFamily="34" charset="0"/>
                <a:cs typeface="Calibri" pitchFamily="34" charset="0"/>
              </a:rPr>
              <a:t> – </a:t>
            </a:r>
            <a:r>
              <a:rPr lang="en-GB" sz="1900" dirty="0" err="1" smtClean="0">
                <a:solidFill>
                  <a:srgbClr val="000000"/>
                </a:solidFill>
                <a:latin typeface="Calibri" pitchFamily="34" charset="0"/>
                <a:cs typeface="Calibri" pitchFamily="34" charset="0"/>
              </a:rPr>
              <a:t>Englisch</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oder</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Französisch</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smtClean="0">
                <a:solidFill>
                  <a:srgbClr val="000000"/>
                </a:solidFill>
                <a:latin typeface="Calibri" pitchFamily="34" charset="0"/>
                <a:cs typeface="Calibri" pitchFamily="34" charset="0"/>
              </a:rPr>
              <a:t>Mag </a:t>
            </a:r>
            <a:r>
              <a:rPr lang="en-GB" sz="1900" dirty="0" err="1" smtClean="0">
                <a:solidFill>
                  <a:srgbClr val="000000"/>
                </a:solidFill>
                <a:latin typeface="Calibri" pitchFamily="34" charset="0"/>
                <a:cs typeface="Calibri" pitchFamily="34" charset="0"/>
              </a:rPr>
              <a:t>sie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Mathe</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smtClean="0">
                <a:solidFill>
                  <a:srgbClr val="000000"/>
                </a:solidFill>
                <a:latin typeface="Calibri" pitchFamily="34" charset="0"/>
                <a:cs typeface="Calibri" pitchFamily="34" charset="0"/>
              </a:rPr>
              <a:t>Was </a:t>
            </a:r>
            <a:r>
              <a:rPr lang="en-GB" sz="1900" dirty="0" err="1" smtClean="0">
                <a:solidFill>
                  <a:srgbClr val="000000"/>
                </a:solidFill>
                <a:latin typeface="Calibri" pitchFamily="34" charset="0"/>
                <a:cs typeface="Calibri" pitchFamily="34" charset="0"/>
              </a:rPr>
              <a:t>ist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schwieriger</a:t>
            </a:r>
            <a:r>
              <a:rPr lang="en-GB" sz="1900" dirty="0" smtClean="0">
                <a:solidFill>
                  <a:srgbClr val="000000"/>
                </a:solidFill>
                <a:latin typeface="Calibri" pitchFamily="34" charset="0"/>
                <a:cs typeface="Calibri" pitchFamily="34" charset="0"/>
              </a:rPr>
              <a:t> – Sport </a:t>
            </a:r>
            <a:r>
              <a:rPr lang="en-GB" sz="1900" dirty="0" err="1" smtClean="0">
                <a:solidFill>
                  <a:srgbClr val="000000"/>
                </a:solidFill>
                <a:latin typeface="Calibri" pitchFamily="34" charset="0"/>
                <a:cs typeface="Calibri" pitchFamily="34" charset="0"/>
              </a:rPr>
              <a:t>oder</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Mathe</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err="1" smtClean="0">
                <a:solidFill>
                  <a:srgbClr val="000000"/>
                </a:solidFill>
                <a:latin typeface="Calibri" pitchFamily="34" charset="0"/>
                <a:cs typeface="Calibri" pitchFamily="34" charset="0"/>
              </a:rPr>
              <a:t>Wie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findet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sie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Theater</a:t>
            </a:r>
            <a:r>
              <a:rPr lang="en-GB" sz="1900" dirty="0" smtClean="0">
                <a:solidFill>
                  <a:srgbClr val="000000"/>
                </a:solidFill>
                <a:latin typeface="Calibri" pitchFamily="34" charset="0"/>
                <a:cs typeface="Calibri" pitchFamily="34" charset="0"/>
              </a:rPr>
              <a:t> und </a:t>
            </a:r>
            <a:r>
              <a:rPr lang="en-GB" sz="1900" dirty="0" err="1" smtClean="0">
                <a:solidFill>
                  <a:srgbClr val="000000"/>
                </a:solidFill>
                <a:latin typeface="Calibri" pitchFamily="34" charset="0"/>
                <a:cs typeface="Calibri" pitchFamily="34" charset="0"/>
              </a:rPr>
              <a:t>warum</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smtClean="0">
                <a:solidFill>
                  <a:srgbClr val="000000"/>
                </a:solidFill>
                <a:latin typeface="Calibri" pitchFamily="34" charset="0"/>
                <a:cs typeface="Calibri" pitchFamily="34" charset="0"/>
              </a:rPr>
              <a:t>Was </a:t>
            </a:r>
            <a:r>
              <a:rPr lang="en-GB" sz="1900" dirty="0" err="1" smtClean="0">
                <a:solidFill>
                  <a:srgbClr val="000000"/>
                </a:solidFill>
                <a:latin typeface="Calibri" pitchFamily="34" charset="0"/>
                <a:cs typeface="Calibri" pitchFamily="34" charset="0"/>
              </a:rPr>
              <a:t>ist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für</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sie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einfacher</a:t>
            </a:r>
            <a:r>
              <a:rPr lang="en-GB" sz="1900" dirty="0" smtClean="0">
                <a:solidFill>
                  <a:srgbClr val="000000"/>
                </a:solidFill>
                <a:latin typeface="Calibri" pitchFamily="34" charset="0"/>
                <a:cs typeface="Calibri" pitchFamily="34" charset="0"/>
              </a:rPr>
              <a:t> – </a:t>
            </a:r>
            <a:r>
              <a:rPr lang="en-GB" sz="1900" dirty="0" err="1" smtClean="0">
                <a:solidFill>
                  <a:srgbClr val="000000"/>
                </a:solidFill>
                <a:latin typeface="Calibri" pitchFamily="34" charset="0"/>
                <a:cs typeface="Calibri" pitchFamily="34" charset="0"/>
              </a:rPr>
              <a:t>Erdkunde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oder</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Theater</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err="1" smtClean="0">
                <a:solidFill>
                  <a:srgbClr val="000000"/>
                </a:solidFill>
                <a:latin typeface="Calibri" pitchFamily="34" charset="0"/>
                <a:cs typeface="Calibri" pitchFamily="34" charset="0"/>
              </a:rPr>
              <a:t>Wie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findet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sie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Erdkunde</a:t>
            </a:r>
            <a:r>
              <a:rPr lang="en-GB" sz="1900" dirty="0" smtClean="0">
                <a:solidFill>
                  <a:srgbClr val="000000"/>
                </a:solidFill>
                <a:latin typeface="Calibri" pitchFamily="34" charset="0"/>
                <a:cs typeface="Calibri" pitchFamily="34" charset="0"/>
              </a:rPr>
              <a:t> und </a:t>
            </a:r>
            <a:r>
              <a:rPr lang="en-GB" sz="1900" dirty="0" err="1" smtClean="0">
                <a:solidFill>
                  <a:srgbClr val="000000"/>
                </a:solidFill>
                <a:latin typeface="Calibri" pitchFamily="34" charset="0"/>
                <a:cs typeface="Calibri" pitchFamily="34" charset="0"/>
              </a:rPr>
              <a:t>warum</a:t>
            </a:r>
            <a:r>
              <a:rPr lang="en-GB" sz="1900" dirty="0" smtClean="0">
                <a:solidFill>
                  <a:srgbClr val="000000"/>
                </a:solidFill>
                <a:latin typeface="Calibri" pitchFamily="34" charset="0"/>
                <a:cs typeface="Calibri" pitchFamily="34" charset="0"/>
              </a:rPr>
              <a:t>?</a:t>
            </a:r>
          </a:p>
          <a:p>
            <a:pPr marL="457200" indent="-457200">
              <a:buAutoNum type="arabicPeriod"/>
            </a:pPr>
            <a:r>
              <a:rPr lang="en-GB" sz="1900" dirty="0" err="1" smtClean="0">
                <a:solidFill>
                  <a:srgbClr val="000000"/>
                </a:solidFill>
                <a:latin typeface="Calibri" pitchFamily="34" charset="0"/>
                <a:cs typeface="Calibri" pitchFamily="34" charset="0"/>
              </a:rPr>
              <a:t>Warum</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hasst</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sie</a:t>
            </a:r>
            <a:r>
              <a:rPr lang="en-GB" sz="1900" dirty="0" smtClean="0">
                <a:solidFill>
                  <a:srgbClr val="000000"/>
                </a:solidFill>
                <a:latin typeface="Calibri" pitchFamily="34" charset="0"/>
                <a:cs typeface="Calibri" pitchFamily="34" charset="0"/>
              </a:rPr>
              <a:t> </a:t>
            </a:r>
            <a:r>
              <a:rPr lang="en-GB" sz="1900" dirty="0" err="1" smtClean="0">
                <a:solidFill>
                  <a:srgbClr val="000000"/>
                </a:solidFill>
                <a:latin typeface="Calibri" pitchFamily="34" charset="0"/>
                <a:cs typeface="Calibri" pitchFamily="34" charset="0"/>
              </a:rPr>
              <a:t>Kunst</a:t>
            </a:r>
            <a:r>
              <a:rPr lang="en-GB" sz="1900" dirty="0" smtClean="0">
                <a:solidFill>
                  <a:srgbClr val="000000"/>
                </a:solidFill>
                <a:latin typeface="Calibri" pitchFamily="34" charset="0"/>
                <a:cs typeface="Calibri" pitchFamily="34" charset="0"/>
              </a:rPr>
              <a:t>?</a:t>
            </a:r>
          </a:p>
        </p:txBody>
      </p:sp>
      <p:sp>
        <p:nvSpPr>
          <p:cNvPr id="2" name="TextBox 1"/>
          <p:cNvSpPr txBox="1"/>
          <p:nvPr/>
        </p:nvSpPr>
        <p:spPr>
          <a:xfrm>
            <a:off x="4572000" y="836712"/>
            <a:ext cx="45719" cy="369332"/>
          </a:xfrm>
          <a:prstGeom prst="rect">
            <a:avLst/>
          </a:prstGeom>
          <a:noFill/>
        </p:spPr>
        <p:txBody>
          <a:bodyPr wrap="square" rtlCol="0">
            <a:spAutoFit/>
          </a:bodyPr>
          <a:lstStyle/>
          <a:p>
            <a:endParaRPr lang="en-US" dirty="0"/>
          </a:p>
        </p:txBody>
      </p:sp>
      <p:sp>
        <p:nvSpPr>
          <p:cNvPr id="4" name="TextBox 3"/>
          <p:cNvSpPr txBox="1"/>
          <p:nvPr/>
        </p:nvSpPr>
        <p:spPr>
          <a:xfrm>
            <a:off x="467544" y="764704"/>
            <a:ext cx="8280920" cy="3139321"/>
          </a:xfrm>
          <a:prstGeom prst="rect">
            <a:avLst/>
          </a:prstGeom>
          <a:noFill/>
          <a:ln>
            <a:solidFill>
              <a:srgbClr val="008000"/>
            </a:solidFill>
          </a:ln>
        </p:spPr>
        <p:txBody>
          <a:bodyPr wrap="square" rtlCol="0">
            <a:spAutoFit/>
          </a:bodyPr>
          <a:lstStyle/>
          <a:p>
            <a:pPr algn="just"/>
            <a:r>
              <a:rPr lang="de-DE" dirty="0" smtClean="0">
                <a:latin typeface="Calibri" pitchFamily="34" charset="0"/>
                <a:cs typeface="Calibri" pitchFamily="34" charset="0"/>
              </a:rPr>
              <a:t>Ich mag meine Schule.  Ich habe viele verschiedene Fächer, aber mein Lieblingsfach ist Informatik, weil es sehr interessant ist.  Fremdsprachen sind nützlich, aber ich finde Englisch interessanter als Französisch.   Ich mag auch Mathe, aber Mathe finde ich schwieriger als Musik oder Sport.  Dieses Jahr habe ich nie Hausaufgaben in Mathe gehabt! Das ist ja toll!</a:t>
            </a:r>
          </a:p>
          <a:p>
            <a:pPr algn="just"/>
            <a:endParaRPr lang="de-DE" dirty="0" smtClean="0">
              <a:latin typeface="Calibri" pitchFamily="34" charset="0"/>
              <a:cs typeface="Calibri" pitchFamily="34" charset="0"/>
            </a:endParaRPr>
          </a:p>
          <a:p>
            <a:pPr algn="just"/>
            <a:r>
              <a:rPr lang="de-DE" dirty="0" smtClean="0">
                <a:latin typeface="Calibri" pitchFamily="34" charset="0"/>
                <a:cs typeface="Calibri" pitchFamily="34" charset="0"/>
              </a:rPr>
              <a:t>Ich mag aber viele Fächer nicht.  Ich mag Theater nicht, weil ich es schwierig finde.  Theater ist langweiliger als Religion, aber einfacher als Erdkunde.  Ich hasse Erdkunde, weil der Lehrer so streng ist.  Und Kunst? Ich kann nicht zeichnen! Ich kann es nicht leiden!</a:t>
            </a:r>
          </a:p>
          <a:p>
            <a:pPr algn="r"/>
            <a:r>
              <a:rPr lang="de-DE" b="1" dirty="0" smtClean="0">
                <a:latin typeface="Calibri" pitchFamily="34" charset="0"/>
                <a:cs typeface="Calibri" pitchFamily="34" charset="0"/>
              </a:rPr>
              <a:t>Lilli</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5802" y="4293096"/>
            <a:ext cx="1840654" cy="2437903"/>
          </a:xfrm>
          <a:prstGeom prst="rect">
            <a:avLst/>
          </a:prstGeom>
        </p:spPr>
      </p:pic>
    </p:spTree>
    <p:extLst>
      <p:ext uri="{BB962C8B-B14F-4D97-AF65-F5344CB8AC3E}">
        <p14:creationId xmlns:p14="http://schemas.microsoft.com/office/powerpoint/2010/main" val="394753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36296476"/>
              </p:ext>
            </p:extLst>
          </p:nvPr>
        </p:nvGraphicFramePr>
        <p:xfrm>
          <a:off x="0" y="822961"/>
          <a:ext cx="9144000" cy="6035040"/>
        </p:xfrm>
        <a:graphic>
          <a:graphicData uri="http://schemas.openxmlformats.org/drawingml/2006/table">
            <a:tbl>
              <a:tblPr firstRow="1" bandRow="1">
                <a:tableStyleId>{2D5ABB26-0587-4C30-8999-92F81FD0307C}</a:tableStyleId>
              </a:tblPr>
              <a:tblGrid>
                <a:gridCol w="9144000"/>
              </a:tblGrid>
              <a:tr h="370840">
                <a:tc>
                  <a:txBody>
                    <a:bodyPr/>
                    <a:lstStyle/>
                    <a:p>
                      <a:pPr algn="just"/>
                      <a:r>
                        <a:rPr lang="de-DE" noProof="0" dirty="0" smtClean="0"/>
                        <a:t>__________ ist mein Lieblingsfach weil es spannend ist. Wir machen viele Experimente und spielen mit Chemikalien. Naja, nicht spielen, aber wir machen</a:t>
                      </a:r>
                      <a:r>
                        <a:rPr lang="de-DE" baseline="0" noProof="0" dirty="0" smtClean="0"/>
                        <a:t> </a:t>
                      </a:r>
                      <a:r>
                        <a:rPr lang="de-DE" noProof="0" dirty="0" smtClean="0"/>
                        <a:t>immer etwas, und entdecken neue Sachen. Das finde ich interessant.</a:t>
                      </a:r>
                    </a:p>
                  </a:txBody>
                  <a:tcPr>
                    <a:solidFill>
                      <a:schemeClr val="accent3">
                        <a:lumMod val="40000"/>
                        <a:lumOff val="60000"/>
                      </a:schemeClr>
                    </a:solidFill>
                  </a:tcPr>
                </a:tc>
              </a:tr>
              <a:tr h="370840">
                <a:tc>
                  <a:txBody>
                    <a:bodyPr/>
                    <a:lstStyle/>
                    <a:p>
                      <a:pPr algn="just"/>
                      <a:r>
                        <a:rPr lang="de-DE" noProof="0" dirty="0" smtClean="0"/>
                        <a:t>__________ ist mein Lieblingsfach. Ich habe es schon immer wichtig gefunden.</a:t>
                      </a:r>
                      <a:r>
                        <a:rPr lang="de-DE" baseline="0" noProof="0" dirty="0" smtClean="0"/>
                        <a:t> </a:t>
                      </a:r>
                      <a:r>
                        <a:rPr lang="de-DE" noProof="0" dirty="0" smtClean="0"/>
                        <a:t>Man braucht _________ jeden Tag. Wenn man einkaufen geht, oder um</a:t>
                      </a:r>
                      <a:r>
                        <a:rPr lang="de-DE" baseline="0" noProof="0" dirty="0" smtClean="0"/>
                        <a:t> </a:t>
                      </a:r>
                      <a:r>
                        <a:rPr lang="de-DE" noProof="0" dirty="0" smtClean="0"/>
                        <a:t>Rechnungen zu bezahlen. Ich</a:t>
                      </a:r>
                      <a:r>
                        <a:rPr lang="de-DE" baseline="0" noProof="0" dirty="0" smtClean="0"/>
                        <a:t> </a:t>
                      </a:r>
                      <a:r>
                        <a:rPr lang="de-DE" noProof="0" dirty="0" smtClean="0"/>
                        <a:t>verstehe nicht wie manche Leute dieses Fach nicht</a:t>
                      </a:r>
                      <a:r>
                        <a:rPr lang="de-DE" baseline="0" noProof="0" dirty="0" smtClean="0"/>
                        <a:t> </a:t>
                      </a:r>
                      <a:r>
                        <a:rPr lang="de-DE" noProof="0" dirty="0" smtClean="0"/>
                        <a:t>mögen. Rechnen ist meine Leidenschaft.</a:t>
                      </a:r>
                    </a:p>
                  </a:txBody>
                  <a:tcPr>
                    <a:solidFill>
                      <a:schemeClr val="accent4">
                        <a:lumMod val="40000"/>
                        <a:lumOff val="60000"/>
                      </a:schemeClr>
                    </a:solidFill>
                  </a:tcPr>
                </a:tc>
              </a:tr>
              <a:tr h="370840">
                <a:tc>
                  <a:txBody>
                    <a:bodyPr/>
                    <a:lstStyle/>
                    <a:p>
                      <a:pPr algn="just"/>
                      <a:r>
                        <a:rPr lang="de-DE" noProof="0" dirty="0" smtClean="0"/>
                        <a:t>Die Welt interessiert mich sehr, deshalb ist ____________ mein Lieblingsfach.</a:t>
                      </a:r>
                      <a:r>
                        <a:rPr lang="de-DE" baseline="0" noProof="0" dirty="0" smtClean="0"/>
                        <a:t> </a:t>
                      </a:r>
                      <a:r>
                        <a:rPr lang="de-DE" noProof="0" dirty="0" smtClean="0"/>
                        <a:t>Heute ist es sehr wichtig </a:t>
                      </a:r>
                      <a:r>
                        <a:rPr lang="de-DE" noProof="0" dirty="0" err="1" smtClean="0"/>
                        <a:t>über</a:t>
                      </a:r>
                      <a:r>
                        <a:rPr lang="de-DE" noProof="0" dirty="0" smtClean="0"/>
                        <a:t> die Natur informiert zu sein. Welche Völker</a:t>
                      </a:r>
                      <a:r>
                        <a:rPr lang="de-DE" baseline="0" noProof="0" dirty="0" smtClean="0"/>
                        <a:t> </a:t>
                      </a:r>
                      <a:r>
                        <a:rPr lang="de-DE" noProof="0" dirty="0" smtClean="0"/>
                        <a:t>kommen von woher, warum</a:t>
                      </a:r>
                      <a:r>
                        <a:rPr lang="de-DE" baseline="0" noProof="0" dirty="0" smtClean="0"/>
                        <a:t> </a:t>
                      </a:r>
                      <a:r>
                        <a:rPr lang="de-DE" noProof="0" dirty="0" smtClean="0"/>
                        <a:t>siedeln Menschen an bestimmten Stellen, und wie</a:t>
                      </a:r>
                      <a:r>
                        <a:rPr lang="de-DE" baseline="0" noProof="0" dirty="0" smtClean="0"/>
                        <a:t> </a:t>
                      </a:r>
                      <a:r>
                        <a:rPr lang="de-DE" noProof="0" dirty="0" smtClean="0"/>
                        <a:t>entstehen bestimmte Sachen und Plätze in unserer Welt.</a:t>
                      </a:r>
                    </a:p>
                  </a:txBody>
                  <a:tcPr>
                    <a:solidFill>
                      <a:schemeClr val="accent6">
                        <a:lumMod val="40000"/>
                        <a:lumOff val="60000"/>
                      </a:schemeClr>
                    </a:solidFill>
                  </a:tcPr>
                </a:tc>
              </a:tr>
              <a:tr h="370840">
                <a:tc>
                  <a:txBody>
                    <a:bodyPr/>
                    <a:lstStyle/>
                    <a:p>
                      <a:pPr algn="just"/>
                      <a:r>
                        <a:rPr lang="de-DE" noProof="0" dirty="0" smtClean="0"/>
                        <a:t>Letztes Jahr war ich in ______________, deshalb ist _________________</a:t>
                      </a:r>
                      <a:r>
                        <a:rPr lang="de-DE" baseline="0" noProof="0" dirty="0" smtClean="0"/>
                        <a:t> </a:t>
                      </a:r>
                      <a:r>
                        <a:rPr lang="de-DE" noProof="0" dirty="0" smtClean="0"/>
                        <a:t>mein Lieblingsfach. Ich habe die Kultur super gefunden, und finde die Leute dort</a:t>
                      </a:r>
                      <a:r>
                        <a:rPr lang="de-DE" baseline="0" noProof="0" dirty="0" smtClean="0"/>
                        <a:t> </a:t>
                      </a:r>
                      <a:r>
                        <a:rPr lang="de-DE" noProof="0" dirty="0" smtClean="0"/>
                        <a:t>sehr nett und freundlich. Früher hatte ich Probleme mit der Sprache, aber heute</a:t>
                      </a:r>
                      <a:r>
                        <a:rPr lang="de-DE" baseline="0" noProof="0" dirty="0" smtClean="0"/>
                        <a:t> </a:t>
                      </a:r>
                      <a:r>
                        <a:rPr lang="de-DE" noProof="0" dirty="0" smtClean="0"/>
                        <a:t>bin ich sehr gut. Ich habe auch schon einmal den</a:t>
                      </a:r>
                      <a:r>
                        <a:rPr lang="de-DE" baseline="0" noProof="0" dirty="0" smtClean="0"/>
                        <a:t> </a:t>
                      </a:r>
                      <a:r>
                        <a:rPr lang="de-DE" noProof="0" dirty="0" smtClean="0"/>
                        <a:t>Eifelturm besucht. Das war auf</a:t>
                      </a:r>
                      <a:r>
                        <a:rPr lang="de-DE" baseline="0" noProof="0" dirty="0" smtClean="0"/>
                        <a:t> </a:t>
                      </a:r>
                      <a:r>
                        <a:rPr lang="de-DE" noProof="0" dirty="0" smtClean="0"/>
                        <a:t>einer Klassenfahrt in der 10. Klasse.</a:t>
                      </a:r>
                    </a:p>
                  </a:txBody>
                  <a:tcPr>
                    <a:solidFill>
                      <a:schemeClr val="accent1">
                        <a:lumMod val="40000"/>
                        <a:lumOff val="60000"/>
                      </a:schemeClr>
                    </a:solidFill>
                  </a:tcPr>
                </a:tc>
              </a:tr>
              <a:tr h="370840">
                <a:tc>
                  <a:txBody>
                    <a:bodyPr/>
                    <a:lstStyle/>
                    <a:p>
                      <a:pPr algn="just"/>
                      <a:r>
                        <a:rPr lang="de-DE" noProof="0" dirty="0" smtClean="0"/>
                        <a:t>__________ ist ein Fach das mich schon immer interessiert hat. Ich spiele</a:t>
                      </a:r>
                      <a:r>
                        <a:rPr lang="de-DE" baseline="0" noProof="0" dirty="0" smtClean="0"/>
                        <a:t> </a:t>
                      </a:r>
                      <a:r>
                        <a:rPr lang="de-DE" noProof="0" dirty="0" smtClean="0"/>
                        <a:t>Klavier und das schon seit frühen Jahren. Meine Eltern sind auch sehr</a:t>
                      </a:r>
                      <a:r>
                        <a:rPr lang="de-DE" baseline="0" noProof="0" dirty="0" smtClean="0"/>
                        <a:t> </a:t>
                      </a:r>
                      <a:r>
                        <a:rPr lang="de-DE" noProof="0" dirty="0" smtClean="0"/>
                        <a:t>musikalisch. In der Schule mache ich dieses Fach gern, weil wir viele verschiedene</a:t>
                      </a:r>
                      <a:r>
                        <a:rPr lang="de-DE" baseline="0" noProof="0" dirty="0" smtClean="0"/>
                        <a:t> </a:t>
                      </a:r>
                      <a:r>
                        <a:rPr lang="de-DE" noProof="0" dirty="0" smtClean="0"/>
                        <a:t>Sachen spielen, und auch </a:t>
                      </a:r>
                      <a:r>
                        <a:rPr lang="de-DE" noProof="0" dirty="0" err="1" smtClean="0"/>
                        <a:t>Schulaufführungen</a:t>
                      </a:r>
                      <a:r>
                        <a:rPr lang="de-DE" noProof="0" dirty="0" smtClean="0"/>
                        <a:t> machen.</a:t>
                      </a:r>
                    </a:p>
                  </a:txBody>
                  <a:tcPr>
                    <a:solidFill>
                      <a:schemeClr val="accent2">
                        <a:lumMod val="20000"/>
                        <a:lumOff val="80000"/>
                      </a:schemeClr>
                    </a:solidFill>
                  </a:tcPr>
                </a:tc>
              </a:tr>
              <a:tr h="370840">
                <a:tc>
                  <a:txBody>
                    <a:bodyPr/>
                    <a:lstStyle/>
                    <a:p>
                      <a:pPr algn="just"/>
                      <a:r>
                        <a:rPr lang="de-DE" noProof="0" dirty="0" smtClean="0"/>
                        <a:t>Das Fach das ich am Liebsten mag ist ________________. Ich bin sehr aktiv</a:t>
                      </a:r>
                      <a:r>
                        <a:rPr lang="de-DE" baseline="0" noProof="0" dirty="0" smtClean="0"/>
                        <a:t> </a:t>
                      </a:r>
                      <a:r>
                        <a:rPr lang="de-DE" noProof="0" dirty="0" smtClean="0"/>
                        <a:t>und möchte mich immer bewegen. Ich finde still sitzen langweilig und das macht</a:t>
                      </a:r>
                      <a:r>
                        <a:rPr lang="de-DE" baseline="0" noProof="0" dirty="0" smtClean="0"/>
                        <a:t> </a:t>
                      </a:r>
                      <a:r>
                        <a:rPr lang="de-DE" noProof="0" dirty="0" smtClean="0"/>
                        <a:t>mir keinen Spaß. In diesem Fach muss ich aber auch viel Theorie lernen, das ist</a:t>
                      </a:r>
                      <a:r>
                        <a:rPr lang="de-DE" baseline="0" noProof="0" dirty="0" smtClean="0"/>
                        <a:t> </a:t>
                      </a:r>
                      <a:r>
                        <a:rPr lang="de-DE" noProof="0" dirty="0" smtClean="0"/>
                        <a:t>nicht so gut.</a:t>
                      </a:r>
                    </a:p>
                  </a:txBody>
                  <a:tcPr>
                    <a:solidFill>
                      <a:srgbClr val="FFFEE2"/>
                    </a:solidFill>
                  </a:tcPr>
                </a:tc>
              </a:tr>
            </a:tbl>
          </a:graphicData>
        </a:graphic>
      </p:graphicFrame>
      <p:sp>
        <p:nvSpPr>
          <p:cNvPr id="7"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9: DIE FÄCHER</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Welches </a:t>
            </a:r>
            <a:r>
              <a:rPr lang="en-GB" sz="2200" b="1" dirty="0" err="1" smtClean="0">
                <a:solidFill>
                  <a:srgbClr val="008000"/>
                </a:solidFill>
                <a:latin typeface="Calibri" pitchFamily="34" charset="0"/>
                <a:cs typeface="Calibri" pitchFamily="34" charset="0"/>
              </a:rPr>
              <a:t>Fach</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ist</a:t>
            </a:r>
            <a:r>
              <a:rPr lang="en-GB" sz="2200" b="1" dirty="0" smtClean="0">
                <a:solidFill>
                  <a:srgbClr val="008000"/>
                </a:solidFill>
                <a:latin typeface="Calibri" pitchFamily="34" charset="0"/>
                <a:cs typeface="Calibri" pitchFamily="34" charset="0"/>
              </a:rPr>
              <a:t> das?</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1900" b="1" dirty="0" smtClean="0">
              <a:solidFill>
                <a:srgbClr val="008000"/>
              </a:solidFill>
              <a:latin typeface="Calibri" pitchFamily="34" charset="0"/>
              <a:cs typeface="Calibri" pitchFamily="34" charset="0"/>
            </a:endParaRPr>
          </a:p>
        </p:txBody>
      </p:sp>
    </p:spTree>
    <p:extLst>
      <p:ext uri="{BB962C8B-B14F-4D97-AF65-F5344CB8AC3E}">
        <p14:creationId xmlns:p14="http://schemas.microsoft.com/office/powerpoint/2010/main" val="2396128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03143461"/>
              </p:ext>
            </p:extLst>
          </p:nvPr>
        </p:nvGraphicFramePr>
        <p:xfrm>
          <a:off x="0" y="822961"/>
          <a:ext cx="8100392" cy="4206240"/>
        </p:xfrm>
        <a:graphic>
          <a:graphicData uri="http://schemas.openxmlformats.org/drawingml/2006/table">
            <a:tbl>
              <a:tblPr firstRow="1" bandRow="1">
                <a:tableStyleId>{2D5ABB26-0587-4C30-8999-92F81FD0307C}</a:tableStyleId>
              </a:tblPr>
              <a:tblGrid>
                <a:gridCol w="611560"/>
                <a:gridCol w="7488832"/>
              </a:tblGrid>
              <a:tr h="370840">
                <a:tc>
                  <a:txBody>
                    <a:bodyPr/>
                    <a:lstStyle/>
                    <a:p>
                      <a:pPr algn="ctr"/>
                      <a:r>
                        <a:rPr lang="en-GB" sz="1800" kern="1200" dirty="0" err="1" smtClean="0">
                          <a:solidFill>
                            <a:srgbClr val="008000"/>
                          </a:solidFill>
                          <a:effectLst/>
                          <a:latin typeface="+mn-lt"/>
                          <a:ea typeface="+mn-ea"/>
                          <a:cs typeface="+mn-cs"/>
                        </a:rPr>
                        <a:t>Mathe</a:t>
                      </a:r>
                      <a:endParaRPr lang="en-GB" sz="1800" kern="1200" dirty="0">
                        <a:solidFill>
                          <a:srgbClr val="008000"/>
                        </a:solidFill>
                        <a:effectLst/>
                        <a:latin typeface="+mn-lt"/>
                        <a:ea typeface="+mn-ea"/>
                        <a:cs typeface="+mn-cs"/>
                      </a:endParaRPr>
                    </a:p>
                  </a:txBody>
                  <a:tcPr vert="vert270">
                    <a:solidFill>
                      <a:schemeClr val="accent3">
                        <a:lumMod val="40000"/>
                        <a:lumOff val="60000"/>
                      </a:schemeClr>
                    </a:solidFill>
                  </a:tcPr>
                </a:tc>
                <a:tc>
                  <a:txBody>
                    <a:bodyPr/>
                    <a:lstStyle/>
                    <a:p>
                      <a:pPr algn="just"/>
                      <a:r>
                        <a:rPr lang="de-DE" sz="1800" kern="1200" dirty="0" smtClean="0">
                          <a:solidFill>
                            <a:schemeClr val="tx1"/>
                          </a:solidFill>
                          <a:effectLst/>
                          <a:latin typeface="+mn-lt"/>
                          <a:ea typeface="+mn-ea"/>
                          <a:cs typeface="+mn-cs"/>
                        </a:rPr>
                        <a:t>Herr Braun ist der freundlichste Lehrer in der Schule, aber er ist total unordentlich.  Er ist lustig und ziemlich streng und seine Schüler haben dieses Jahr gute Noten bekommen.  Gut gemacht, Herr Braun!</a:t>
                      </a:r>
                    </a:p>
                  </a:txBody>
                  <a:tcPr>
                    <a:solidFill>
                      <a:schemeClr val="accent3">
                        <a:lumMod val="40000"/>
                        <a:lumOff val="60000"/>
                      </a:schemeClr>
                    </a:solidFill>
                  </a:tcPr>
                </a:tc>
              </a:tr>
              <a:tr h="370840">
                <a:tc>
                  <a:txBody>
                    <a:bodyPr/>
                    <a:lstStyle/>
                    <a:p>
                      <a:pPr algn="ctr"/>
                      <a:r>
                        <a:rPr lang="en-GB" sz="1800" kern="1200" dirty="0" smtClean="0">
                          <a:solidFill>
                            <a:schemeClr val="accent4"/>
                          </a:solidFill>
                          <a:effectLst/>
                          <a:latin typeface="+mn-lt"/>
                          <a:ea typeface="+mn-ea"/>
                          <a:cs typeface="+mn-cs"/>
                        </a:rPr>
                        <a:t>Deutsch</a:t>
                      </a:r>
                      <a:endParaRPr lang="en-GB" sz="1800" kern="1200" dirty="0">
                        <a:solidFill>
                          <a:schemeClr val="accent4"/>
                        </a:solidFill>
                        <a:effectLst/>
                        <a:latin typeface="+mn-lt"/>
                        <a:ea typeface="+mn-ea"/>
                        <a:cs typeface="+mn-cs"/>
                      </a:endParaRPr>
                    </a:p>
                  </a:txBody>
                  <a:tcPr vert="vert270">
                    <a:solidFill>
                      <a:schemeClr val="accent4">
                        <a:lumMod val="40000"/>
                        <a:lumOff val="60000"/>
                      </a:schemeClr>
                    </a:solidFill>
                  </a:tcPr>
                </a:tc>
                <a:tc>
                  <a:txBody>
                    <a:bodyPr/>
                    <a:lstStyle/>
                    <a:p>
                      <a:pPr algn="just"/>
                      <a:r>
                        <a:rPr lang="de-DE" sz="1800" kern="1200" dirty="0" smtClean="0">
                          <a:solidFill>
                            <a:schemeClr val="tx1"/>
                          </a:solidFill>
                          <a:effectLst/>
                          <a:latin typeface="+mn-lt"/>
                          <a:ea typeface="+mn-ea"/>
                          <a:cs typeface="+mn-cs"/>
                        </a:rPr>
                        <a:t>Frau Schmidt ist die strengste und die launischste Lehrerin in der Schule.  Ihre Stunden waren dieses Jahr langweilig, aber ihre Schüler haben viel gelernt.  Ziemlich gut, Frau Schmidt, aber bitte ein bisschen freundlicher!</a:t>
                      </a:r>
                      <a:endParaRPr lang="en-GB" sz="1800" kern="1200" dirty="0">
                        <a:solidFill>
                          <a:schemeClr val="tx1"/>
                        </a:solidFill>
                        <a:effectLst/>
                        <a:latin typeface="+mn-lt"/>
                        <a:ea typeface="+mn-ea"/>
                        <a:cs typeface="+mn-cs"/>
                      </a:endParaRPr>
                    </a:p>
                  </a:txBody>
                  <a:tcPr>
                    <a:solidFill>
                      <a:schemeClr val="accent4">
                        <a:lumMod val="40000"/>
                        <a:lumOff val="60000"/>
                      </a:schemeClr>
                    </a:solidFill>
                  </a:tcPr>
                </a:tc>
              </a:tr>
              <a:tr h="370840">
                <a:tc>
                  <a:txBody>
                    <a:bodyPr/>
                    <a:lstStyle/>
                    <a:p>
                      <a:pPr algn="ctr"/>
                      <a:r>
                        <a:rPr lang="en-GB" sz="1800" kern="1200" dirty="0" err="1" smtClean="0">
                          <a:solidFill>
                            <a:schemeClr val="accent6">
                              <a:lumMod val="75000"/>
                            </a:schemeClr>
                          </a:solidFill>
                          <a:effectLst/>
                          <a:latin typeface="+mn-lt"/>
                          <a:ea typeface="+mn-ea"/>
                          <a:cs typeface="+mn-cs"/>
                        </a:rPr>
                        <a:t>Erdkunde</a:t>
                      </a:r>
                      <a:endParaRPr lang="en-GB" sz="1800" kern="1200" dirty="0">
                        <a:solidFill>
                          <a:schemeClr val="accent6">
                            <a:lumMod val="75000"/>
                          </a:schemeClr>
                        </a:solidFill>
                        <a:effectLst/>
                        <a:latin typeface="+mn-lt"/>
                        <a:ea typeface="+mn-ea"/>
                        <a:cs typeface="+mn-cs"/>
                      </a:endParaRPr>
                    </a:p>
                  </a:txBody>
                  <a:tcPr vert="vert270">
                    <a:solidFill>
                      <a:schemeClr val="accent6">
                        <a:lumMod val="40000"/>
                        <a:lumOff val="60000"/>
                      </a:schemeClr>
                    </a:solidFill>
                  </a:tcPr>
                </a:tc>
                <a:tc>
                  <a:txBody>
                    <a:bodyPr/>
                    <a:lstStyle/>
                    <a:p>
                      <a:pPr algn="just"/>
                      <a:r>
                        <a:rPr lang="de-DE" sz="1800" kern="1200" dirty="0" smtClean="0">
                          <a:solidFill>
                            <a:schemeClr val="tx1"/>
                          </a:solidFill>
                          <a:effectLst/>
                          <a:latin typeface="+mn-lt"/>
                          <a:ea typeface="+mn-ea"/>
                          <a:cs typeface="+mn-cs"/>
                        </a:rPr>
                        <a:t>Herr Fischer ist der lustigste Lehrer in der Schule! Er ist vielleicht der coolste Lehrer in der Schule.  Seine Stunden waren dieses Jahr interessant, aber er ist manchmal sehr unfair.   Wahrscheinlich ist er der unfairste Lehrer in der Schule, aber seine Schüler haben dieses Jahr gute Noten bekommen.  Befriedigend.</a:t>
                      </a:r>
                      <a:endParaRPr lang="en-GB" sz="1800" kern="1200" dirty="0">
                        <a:solidFill>
                          <a:schemeClr val="tx1"/>
                        </a:solidFill>
                        <a:effectLst/>
                        <a:latin typeface="+mn-lt"/>
                        <a:ea typeface="+mn-ea"/>
                        <a:cs typeface="+mn-cs"/>
                      </a:endParaRPr>
                    </a:p>
                  </a:txBody>
                  <a:tcPr>
                    <a:solidFill>
                      <a:schemeClr val="accent6">
                        <a:lumMod val="40000"/>
                        <a:lumOff val="60000"/>
                      </a:schemeClr>
                    </a:solidFill>
                  </a:tcPr>
                </a:tc>
              </a:tr>
              <a:tr h="370840">
                <a:tc>
                  <a:txBody>
                    <a:bodyPr/>
                    <a:lstStyle/>
                    <a:p>
                      <a:pPr algn="ctr"/>
                      <a:r>
                        <a:rPr lang="en-GB" sz="1800" kern="1200" dirty="0" err="1" smtClean="0">
                          <a:solidFill>
                            <a:srgbClr val="0000FF"/>
                          </a:solidFill>
                          <a:effectLst/>
                          <a:latin typeface="+mn-lt"/>
                          <a:ea typeface="+mn-ea"/>
                          <a:cs typeface="+mn-cs"/>
                        </a:rPr>
                        <a:t>Englisch</a:t>
                      </a:r>
                      <a:endParaRPr lang="en-GB" sz="1800" kern="1200" dirty="0">
                        <a:solidFill>
                          <a:srgbClr val="0000FF"/>
                        </a:solidFill>
                        <a:effectLst/>
                        <a:latin typeface="+mn-lt"/>
                        <a:ea typeface="+mn-ea"/>
                        <a:cs typeface="+mn-cs"/>
                      </a:endParaRPr>
                    </a:p>
                  </a:txBody>
                  <a:tcPr vert="vert270">
                    <a:solidFill>
                      <a:schemeClr val="accent1">
                        <a:lumMod val="40000"/>
                        <a:lumOff val="60000"/>
                      </a:schemeClr>
                    </a:solidFill>
                  </a:tcPr>
                </a:tc>
                <a:tc>
                  <a:txBody>
                    <a:bodyPr/>
                    <a:lstStyle/>
                    <a:p>
                      <a:pPr algn="just"/>
                      <a:r>
                        <a:rPr lang="de-DE" sz="1800" kern="1200" dirty="0" smtClean="0">
                          <a:solidFill>
                            <a:schemeClr val="tx1"/>
                          </a:solidFill>
                          <a:effectLst/>
                          <a:latin typeface="+mn-lt"/>
                          <a:ea typeface="+mn-ea"/>
                          <a:cs typeface="+mn-cs"/>
                        </a:rPr>
                        <a:t>Frau Adler ist die langweiligste Lehrerin hier!  Ihre Schüler haben dieses Jahr absolut nichts gelernt!  Ihre Schüler haben schlechte Noten bekommen.  Nicht gut genug, Frau Adler, nicht gut genug!</a:t>
                      </a:r>
                      <a:endParaRPr lang="en-GB" sz="1800" kern="1200" dirty="0">
                        <a:solidFill>
                          <a:schemeClr val="tx1"/>
                        </a:solidFill>
                        <a:effectLst/>
                        <a:latin typeface="+mn-lt"/>
                        <a:ea typeface="+mn-ea"/>
                        <a:cs typeface="+mn-cs"/>
                      </a:endParaRPr>
                    </a:p>
                  </a:txBody>
                  <a:tcPr>
                    <a:solidFill>
                      <a:schemeClr val="accent1">
                        <a:lumMod val="40000"/>
                        <a:lumOff val="60000"/>
                      </a:schemeClr>
                    </a:solidFill>
                  </a:tcPr>
                </a:tc>
              </a:tr>
            </a:tbl>
          </a:graphicData>
        </a:graphic>
      </p:graphicFrame>
      <p:sp>
        <p:nvSpPr>
          <p:cNvPr id="7"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10: LEHRERZEUGNIS</a:t>
            </a:r>
            <a:endParaRPr lang="en-GB" sz="2200"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buNone/>
            </a:pPr>
            <a:endParaRPr lang="en-GB" sz="1800" b="1" dirty="0">
              <a:latin typeface="Calibri" pitchFamily="34" charset="0"/>
              <a:cs typeface="Calibri"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00392" y="836712"/>
            <a:ext cx="963872" cy="93610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392" y="1728192"/>
            <a:ext cx="980728" cy="90872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0392" y="2636912"/>
            <a:ext cx="1043608" cy="1440160"/>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80765" y="4077072"/>
            <a:ext cx="1063235" cy="936104"/>
          </a:xfrm>
          <a:prstGeom prst="rect">
            <a:avLst/>
          </a:prstGeom>
        </p:spPr>
      </p:pic>
    </p:spTree>
    <p:extLst>
      <p:ext uri="{BB962C8B-B14F-4D97-AF65-F5344CB8AC3E}">
        <p14:creationId xmlns:p14="http://schemas.microsoft.com/office/powerpoint/2010/main" val="259056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0"/>
            <a:ext cx="9144000" cy="50131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11: LEHRERZEUGNIS</a:t>
            </a:r>
          </a:p>
          <a:p>
            <a:pPr algn="ctr">
              <a:buNone/>
            </a:pPr>
            <a:endParaRPr lang="en-GB" sz="2200" b="1" u="sng" dirty="0">
              <a:solidFill>
                <a:srgbClr val="008000"/>
              </a:solidFill>
              <a:latin typeface="Calibri" pitchFamily="34" charset="0"/>
              <a:cs typeface="Calibri" pitchFamily="34" charset="0"/>
            </a:endParaRPr>
          </a:p>
          <a:p>
            <a:pPr algn="ctr">
              <a:buNone/>
            </a:pPr>
            <a:r>
              <a:rPr lang="en-GB" sz="2200" b="1" u="sng" dirty="0" err="1">
                <a:solidFill>
                  <a:srgbClr val="008000"/>
                </a:solidFill>
                <a:latin typeface="Calibri" pitchFamily="34" charset="0"/>
                <a:cs typeface="Calibri" pitchFamily="34" charset="0"/>
              </a:rPr>
              <a:t>R</a:t>
            </a:r>
            <a:r>
              <a:rPr lang="en-GB" sz="2200" b="1" u="sng" dirty="0" err="1" smtClean="0">
                <a:solidFill>
                  <a:srgbClr val="008000"/>
                </a:solidFill>
                <a:latin typeface="Calibri" pitchFamily="34" charset="0"/>
                <a:cs typeface="Calibri" pitchFamily="34" charset="0"/>
              </a:rPr>
              <a:t>ichtig</a:t>
            </a:r>
            <a:r>
              <a:rPr lang="en-GB" sz="2200" b="1" u="sng" dirty="0" smtClean="0">
                <a:solidFill>
                  <a:srgbClr val="008000"/>
                </a:solidFill>
                <a:latin typeface="Calibri" pitchFamily="34" charset="0"/>
                <a:cs typeface="Calibri" pitchFamily="34" charset="0"/>
              </a:rPr>
              <a:t> </a:t>
            </a:r>
            <a:r>
              <a:rPr lang="en-GB" sz="2200" b="1" u="sng" dirty="0" err="1" smtClean="0">
                <a:solidFill>
                  <a:srgbClr val="008000"/>
                </a:solidFill>
                <a:latin typeface="Calibri" pitchFamily="34" charset="0"/>
                <a:cs typeface="Calibri" pitchFamily="34" charset="0"/>
              </a:rPr>
              <a:t>oder</a:t>
            </a:r>
            <a:r>
              <a:rPr lang="en-GB" sz="2200" b="1" u="sng" dirty="0" smtClean="0">
                <a:solidFill>
                  <a:srgbClr val="008000"/>
                </a:solidFill>
                <a:latin typeface="Calibri" pitchFamily="34" charset="0"/>
                <a:cs typeface="Calibri" pitchFamily="34" charset="0"/>
              </a:rPr>
              <a:t> </a:t>
            </a:r>
            <a:r>
              <a:rPr lang="en-GB" sz="2200" b="1" u="sng" dirty="0" err="1" smtClean="0">
                <a:solidFill>
                  <a:srgbClr val="008000"/>
                </a:solidFill>
                <a:latin typeface="Calibri" pitchFamily="34" charset="0"/>
                <a:cs typeface="Calibri" pitchFamily="34" charset="0"/>
              </a:rPr>
              <a:t>falsch</a:t>
            </a:r>
            <a:r>
              <a:rPr lang="en-GB" sz="2200" b="1" u="sng" dirty="0" smtClean="0">
                <a:solidFill>
                  <a:srgbClr val="008000"/>
                </a:solidFill>
                <a:latin typeface="Calibri" pitchFamily="34" charset="0"/>
                <a:cs typeface="Calibri" pitchFamily="34" charset="0"/>
              </a:rPr>
              <a:t>?</a:t>
            </a:r>
          </a:p>
          <a:p>
            <a:pPr algn="ctr">
              <a:buNone/>
            </a:pPr>
            <a:endParaRPr lang="en-GB" sz="2200" dirty="0" smtClean="0">
              <a:solidFill>
                <a:srgbClr val="008000"/>
              </a:solidFill>
              <a:latin typeface="Calibri" pitchFamily="34" charset="0"/>
              <a:cs typeface="Calibri" pitchFamily="34" charset="0"/>
            </a:endParaRPr>
          </a:p>
          <a:p>
            <a:pPr>
              <a:buFont typeface="+mj-lt"/>
              <a:buAutoNum type="arabicPeriod"/>
            </a:pPr>
            <a:r>
              <a:rPr lang="de-DE" sz="1800" dirty="0"/>
              <a:t>Herr Braun ist unordentlich.</a:t>
            </a:r>
            <a:endParaRPr lang="en-GB" sz="1800" dirty="0"/>
          </a:p>
          <a:p>
            <a:pPr>
              <a:buFont typeface="+mj-lt"/>
              <a:buAutoNum type="arabicPeriod"/>
            </a:pPr>
            <a:r>
              <a:rPr lang="de-DE" sz="1800" dirty="0"/>
              <a:t>Seine Schüler haben schlechte Noten bekommen.</a:t>
            </a:r>
            <a:endParaRPr lang="en-GB" sz="1800" dirty="0"/>
          </a:p>
          <a:p>
            <a:pPr>
              <a:buFont typeface="+mj-lt"/>
              <a:buAutoNum type="arabicPeriod"/>
            </a:pPr>
            <a:r>
              <a:rPr lang="de-DE" sz="1800" dirty="0"/>
              <a:t>Frau Schmidt ist die launischste Lehrerin in der Schule.</a:t>
            </a:r>
            <a:endParaRPr lang="en-GB" sz="1800" dirty="0"/>
          </a:p>
          <a:p>
            <a:pPr>
              <a:buFont typeface="+mj-lt"/>
              <a:buAutoNum type="arabicPeriod"/>
            </a:pPr>
            <a:r>
              <a:rPr lang="de-DE" sz="1800" dirty="0"/>
              <a:t>Ihre Schüler haben nichts gelernt.</a:t>
            </a:r>
            <a:endParaRPr lang="en-GB" sz="1800" dirty="0"/>
          </a:p>
          <a:p>
            <a:pPr>
              <a:buFont typeface="+mj-lt"/>
              <a:buAutoNum type="arabicPeriod"/>
            </a:pPr>
            <a:r>
              <a:rPr lang="de-DE" sz="1800" dirty="0"/>
              <a:t>Herr Fischer ist nicht lustig.</a:t>
            </a:r>
            <a:endParaRPr lang="en-GB" sz="1800" dirty="0"/>
          </a:p>
          <a:p>
            <a:pPr>
              <a:buFont typeface="+mj-lt"/>
              <a:buAutoNum type="arabicPeriod"/>
            </a:pPr>
            <a:r>
              <a:rPr lang="de-DE" sz="1800" dirty="0"/>
              <a:t>Seine Schüler haben gute Noten bekommen.</a:t>
            </a:r>
            <a:endParaRPr lang="en-GB" sz="1800" dirty="0"/>
          </a:p>
          <a:p>
            <a:pPr>
              <a:buFont typeface="+mj-lt"/>
              <a:buAutoNum type="arabicPeriod"/>
            </a:pPr>
            <a:r>
              <a:rPr lang="de-DE" sz="1800" dirty="0"/>
              <a:t>Frau Adler ist sehr interessant.</a:t>
            </a:r>
            <a:endParaRPr lang="en-GB" sz="1800" dirty="0"/>
          </a:p>
          <a:p>
            <a:pPr>
              <a:buFont typeface="+mj-lt"/>
              <a:buAutoNum type="arabicPeriod"/>
            </a:pPr>
            <a:r>
              <a:rPr lang="de-DE" sz="1800" dirty="0"/>
              <a:t>Ihre Schüler haben sehr viel gelernt</a:t>
            </a:r>
            <a:r>
              <a:rPr lang="de-DE" sz="1800" dirty="0" smtClean="0"/>
              <a:t>.</a:t>
            </a:r>
            <a:endParaRPr lang="en-GB" sz="18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272" y="4797152"/>
            <a:ext cx="1631168" cy="1584176"/>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8956" y="4725144"/>
            <a:ext cx="1757868" cy="1628800"/>
          </a:xfrm>
          <a:prstGeom prst="rect">
            <a:avLst/>
          </a:prstGeom>
        </p:spPr>
      </p:pic>
      <p:pic>
        <p:nvPicPr>
          <p:cNvPr id="4" name="Picture 3"/>
          <p:cNvPicPr>
            <a:picLocks noChangeAspect="1"/>
          </p:cNvPicPr>
          <p:nvPr/>
        </p:nvPicPr>
        <p:blipFill>
          <a:blip r:embed="rId4" cstate="print"/>
          <a:stretch>
            <a:fillRect/>
          </a:stretch>
        </p:blipFill>
        <p:spPr>
          <a:xfrm>
            <a:off x="2483768" y="4725144"/>
            <a:ext cx="1368152" cy="1888025"/>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836" y="4869160"/>
            <a:ext cx="1553959" cy="1368152"/>
          </a:xfrm>
          <a:prstGeom prst="rect">
            <a:avLst/>
          </a:prstGeom>
        </p:spPr>
      </p:pic>
    </p:spTree>
    <p:extLst>
      <p:ext uri="{BB962C8B-B14F-4D97-AF65-F5344CB8AC3E}">
        <p14:creationId xmlns:p14="http://schemas.microsoft.com/office/powerpoint/2010/main" val="213232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2: </a:t>
            </a:r>
            <a:r>
              <a:rPr lang="en-GB" sz="2400" b="1" u="sng" dirty="0">
                <a:solidFill>
                  <a:srgbClr val="008000"/>
                </a:solidFill>
              </a:rPr>
              <a:t>PRÜFUNGEN/DRUCK/LERNERVERANTWORTUNG</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Tipps</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man am </a:t>
            </a:r>
            <a:r>
              <a:rPr lang="en-GB" sz="2400" dirty="0" err="1" smtClean="0">
                <a:latin typeface="Calibri" pitchFamily="34" charset="0"/>
                <a:cs typeface="Calibri" pitchFamily="34" charset="0"/>
              </a:rPr>
              <a:t>besten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für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Prüfungen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vorbereitet</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Strategien</a:t>
            </a:r>
            <a:r>
              <a:rPr lang="en-GB" sz="2400" dirty="0" smtClean="0">
                <a:latin typeface="Calibri" pitchFamily="34" charset="0"/>
                <a:cs typeface="Calibri" pitchFamily="34" charset="0"/>
              </a:rPr>
              <a:t>, um </a:t>
            </a: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schwierigen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oder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stressvollen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Situationen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zurechtzukommen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Verantwortungen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als</a:t>
            </a:r>
            <a:r>
              <a:rPr lang="en-GB" sz="2400" dirty="0" smtClean="0">
                <a:latin typeface="Calibri" pitchFamily="34" charset="0"/>
                <a:cs typeface="Calibri" pitchFamily="34" charset="0"/>
              </a:rPr>
              <a:t> Lerner</a:t>
            </a: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6386" name="Picture 2" descr="http://www.studycram.com/images/exam-stres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9552" y="3573016"/>
            <a:ext cx="379396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thesite.org/content/1/c6/01/51/86/coping.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76056" y="3638432"/>
            <a:ext cx="3273152" cy="245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872583" y="1196752"/>
            <a:ext cx="2271417" cy="2927896"/>
          </a:xfrm>
          <a:prstGeom prst="rect">
            <a:avLst/>
          </a:prstGeom>
        </p:spPr>
      </p:pic>
      <p:sp>
        <p:nvSpPr>
          <p:cNvPr id="7" name="Content Placeholder 2"/>
          <p:cNvSpPr>
            <a:spLocks noGrp="1"/>
          </p:cNvSpPr>
          <p:nvPr>
            <p:ph idx="1"/>
          </p:nvPr>
        </p:nvSpPr>
        <p:spPr>
          <a:xfrm>
            <a:off x="21580" y="0"/>
            <a:ext cx="9144000" cy="3140968"/>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12</a:t>
            </a:r>
            <a:r>
              <a:rPr lang="de-DE" sz="2200" b="1" u="sng" dirty="0" smtClean="0">
                <a:solidFill>
                  <a:srgbClr val="008000"/>
                </a:solidFill>
                <a:latin typeface="Calibri" pitchFamily="34" charset="0"/>
                <a:cs typeface="Calibri" pitchFamily="34" charset="0"/>
              </a:rPr>
              <a:t>: ERFOLG BEI DER PRÜFUNG</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Ordne die Tipps von den wichtigsten bis zu den unwichtigsten.</a:t>
            </a:r>
          </a:p>
          <a:p>
            <a:pPr algn="ctr">
              <a:buNone/>
            </a:pPr>
            <a:endParaRPr lang="de-DE" sz="2200" b="1" dirty="0" smtClean="0">
              <a:latin typeface="Calibri" pitchFamily="34" charset="0"/>
              <a:cs typeface="Calibri" pitchFamily="34" charset="0"/>
            </a:endParaRPr>
          </a:p>
          <a:p>
            <a:pPr algn="ctr">
              <a:buNone/>
            </a:pPr>
            <a:r>
              <a:rPr lang="de-DE" sz="2200" b="1" dirty="0" smtClean="0">
                <a:latin typeface="Calibri" pitchFamily="34" charset="0"/>
                <a:cs typeface="Calibri" pitchFamily="34" charset="0"/>
              </a:rPr>
              <a:t>15 –Tipps zur Prüfungsvorbereitung!</a:t>
            </a:r>
          </a:p>
        </p:txBody>
      </p:sp>
      <p:sp>
        <p:nvSpPr>
          <p:cNvPr id="2" name="TextBox 1"/>
          <p:cNvSpPr txBox="1"/>
          <p:nvPr/>
        </p:nvSpPr>
        <p:spPr>
          <a:xfrm>
            <a:off x="-5387" y="2348880"/>
            <a:ext cx="9108504" cy="4247317"/>
          </a:xfrm>
          <a:prstGeom prst="rect">
            <a:avLst/>
          </a:prstGeom>
          <a:noFill/>
        </p:spPr>
        <p:txBody>
          <a:bodyPr wrap="square" rtlCol="0">
            <a:spAutoFit/>
          </a:bodyPr>
          <a:lstStyle/>
          <a:p>
            <a:pPr marL="742950" lvl="1" indent="-285750">
              <a:buFont typeface="Arial"/>
              <a:buChar char="•"/>
            </a:pPr>
            <a:r>
              <a:rPr lang="en-US" dirty="0" err="1" smtClean="0"/>
              <a:t>Nicht</a:t>
            </a:r>
            <a:r>
              <a:rPr lang="en-US" dirty="0" smtClean="0"/>
              <a:t> </a:t>
            </a:r>
            <a:r>
              <a:rPr lang="en-US" dirty="0" err="1" smtClean="0"/>
              <a:t>pauken</a:t>
            </a:r>
            <a:r>
              <a:rPr lang="en-US" dirty="0" smtClean="0"/>
              <a:t>! </a:t>
            </a:r>
            <a:r>
              <a:rPr lang="en-US" dirty="0" err="1" smtClean="0"/>
              <a:t>Teile</a:t>
            </a:r>
            <a:r>
              <a:rPr lang="en-US" dirty="0" smtClean="0"/>
              <a:t> </a:t>
            </a:r>
            <a:r>
              <a:rPr lang="en-US" dirty="0" err="1" smtClean="0"/>
              <a:t>deine</a:t>
            </a:r>
            <a:r>
              <a:rPr lang="en-US" dirty="0" smtClean="0"/>
              <a:t> </a:t>
            </a:r>
            <a:r>
              <a:rPr lang="en-US" dirty="0" err="1" smtClean="0"/>
              <a:t>Zeit</a:t>
            </a:r>
            <a:r>
              <a:rPr lang="en-US" dirty="0" smtClean="0"/>
              <a:t> </a:t>
            </a:r>
            <a:r>
              <a:rPr lang="en-US" dirty="0" err="1" smtClean="0"/>
              <a:t>richtig</a:t>
            </a:r>
            <a:r>
              <a:rPr lang="en-US" dirty="0" smtClean="0"/>
              <a:t> </a:t>
            </a:r>
            <a:r>
              <a:rPr lang="en-US" dirty="0" err="1" smtClean="0"/>
              <a:t>ein</a:t>
            </a:r>
            <a:r>
              <a:rPr lang="en-US" dirty="0" smtClean="0"/>
              <a:t>! </a:t>
            </a:r>
            <a:r>
              <a:rPr lang="en-US" dirty="0" err="1" smtClean="0"/>
              <a:t>Fülle</a:t>
            </a:r>
            <a:r>
              <a:rPr lang="en-US" dirty="0" smtClean="0"/>
              <a:t> </a:t>
            </a:r>
            <a:r>
              <a:rPr lang="en-US" dirty="0" err="1" smtClean="0"/>
              <a:t>einen</a:t>
            </a:r>
            <a:r>
              <a:rPr lang="en-US" dirty="0" smtClean="0"/>
              <a:t> </a:t>
            </a:r>
            <a:r>
              <a:rPr lang="en-US" dirty="0" err="1" smtClean="0"/>
              <a:t>Lernplan</a:t>
            </a:r>
            <a:r>
              <a:rPr lang="en-US" dirty="0" smtClean="0"/>
              <a:t> </a:t>
            </a:r>
            <a:r>
              <a:rPr lang="en-US" dirty="0" err="1" smtClean="0"/>
              <a:t>aus.</a:t>
            </a:r>
            <a:endParaRPr lang="en-US" dirty="0" smtClean="0"/>
          </a:p>
          <a:p>
            <a:pPr marL="742950" lvl="1" indent="-285750">
              <a:buFont typeface="Arial"/>
              <a:buChar char="•"/>
            </a:pPr>
            <a:r>
              <a:rPr lang="en-US" dirty="0" err="1" smtClean="0"/>
              <a:t>Rechne</a:t>
            </a:r>
            <a:r>
              <a:rPr lang="en-US" dirty="0" smtClean="0"/>
              <a:t> </a:t>
            </a:r>
            <a:r>
              <a:rPr lang="en-US" dirty="0" err="1" smtClean="0"/>
              <a:t>mit</a:t>
            </a:r>
            <a:r>
              <a:rPr lang="en-US" dirty="0" smtClean="0"/>
              <a:t> </a:t>
            </a:r>
            <a:r>
              <a:rPr lang="en-US" dirty="0" err="1" smtClean="0"/>
              <a:t>zwei</a:t>
            </a:r>
            <a:r>
              <a:rPr lang="en-US" dirty="0" smtClean="0"/>
              <a:t> </a:t>
            </a:r>
            <a:r>
              <a:rPr lang="en-US" dirty="0" err="1" smtClean="0"/>
              <a:t>langen</a:t>
            </a:r>
            <a:r>
              <a:rPr lang="en-US" dirty="0" smtClean="0"/>
              <a:t> </a:t>
            </a:r>
            <a:r>
              <a:rPr lang="en-US" dirty="0" err="1" smtClean="0"/>
              <a:t>Wiederholungsstunden</a:t>
            </a:r>
            <a:r>
              <a:rPr lang="en-US" dirty="0" smtClean="0"/>
              <a:t> </a:t>
            </a:r>
            <a:r>
              <a:rPr lang="en-US" dirty="0" err="1" smtClean="0"/>
              <a:t>für</a:t>
            </a:r>
            <a:r>
              <a:rPr lang="en-US" dirty="0" smtClean="0"/>
              <a:t> </a:t>
            </a:r>
            <a:r>
              <a:rPr lang="en-US" dirty="0" err="1" smtClean="0"/>
              <a:t>jedes</a:t>
            </a:r>
            <a:r>
              <a:rPr lang="en-US" dirty="0" smtClean="0"/>
              <a:t> </a:t>
            </a:r>
            <a:r>
              <a:rPr lang="en-US" dirty="0" err="1" smtClean="0"/>
              <a:t>Fach</a:t>
            </a:r>
            <a:r>
              <a:rPr lang="en-US" dirty="0" smtClean="0"/>
              <a:t>. </a:t>
            </a:r>
          </a:p>
          <a:p>
            <a:pPr marL="742950" lvl="1" indent="-285750">
              <a:buFont typeface="Arial"/>
              <a:buChar char="•"/>
            </a:pPr>
            <a:r>
              <a:rPr lang="en-US" dirty="0" err="1" smtClean="0"/>
              <a:t>Setze</a:t>
            </a:r>
            <a:r>
              <a:rPr lang="en-US" dirty="0" smtClean="0"/>
              <a:t> </a:t>
            </a:r>
            <a:r>
              <a:rPr lang="en-US" dirty="0" err="1" smtClean="0"/>
              <a:t>dir</a:t>
            </a:r>
            <a:r>
              <a:rPr lang="en-US" dirty="0" smtClean="0"/>
              <a:t> </a:t>
            </a:r>
            <a:r>
              <a:rPr lang="en-US" dirty="0" err="1" smtClean="0"/>
              <a:t>Ziele</a:t>
            </a:r>
            <a:r>
              <a:rPr lang="en-US" dirty="0" smtClean="0"/>
              <a:t>.</a:t>
            </a:r>
          </a:p>
          <a:p>
            <a:pPr marL="742950" lvl="1" indent="-285750">
              <a:buFont typeface="Arial"/>
              <a:buChar char="•"/>
            </a:pPr>
            <a:r>
              <a:rPr lang="en-US" dirty="0" err="1" smtClean="0"/>
              <a:t>Arbeite</a:t>
            </a:r>
            <a:r>
              <a:rPr lang="en-US" dirty="0" smtClean="0"/>
              <a:t> </a:t>
            </a:r>
            <a:r>
              <a:rPr lang="en-US" dirty="0" err="1" smtClean="0"/>
              <a:t>allein</a:t>
            </a:r>
            <a:r>
              <a:rPr lang="en-US" dirty="0" smtClean="0"/>
              <a:t> </a:t>
            </a:r>
            <a:r>
              <a:rPr lang="en-US" dirty="0" err="1" smtClean="0"/>
              <a:t>oder</a:t>
            </a:r>
            <a:r>
              <a:rPr lang="en-US" dirty="0" smtClean="0"/>
              <a:t> in </a:t>
            </a:r>
            <a:r>
              <a:rPr lang="en-US" dirty="0" err="1" smtClean="0"/>
              <a:t>einer</a:t>
            </a:r>
            <a:r>
              <a:rPr lang="en-US" dirty="0" smtClean="0"/>
              <a:t> </a:t>
            </a:r>
            <a:r>
              <a:rPr lang="en-US" dirty="0" err="1" smtClean="0"/>
              <a:t>Gruppe</a:t>
            </a:r>
            <a:r>
              <a:rPr lang="en-US" dirty="0" smtClean="0"/>
              <a:t>.</a:t>
            </a:r>
          </a:p>
          <a:p>
            <a:pPr marL="742950" lvl="1" indent="-285750">
              <a:buFont typeface="Arial"/>
              <a:buChar char="•"/>
            </a:pPr>
            <a:r>
              <a:rPr lang="en-US" dirty="0" err="1" smtClean="0"/>
              <a:t>Ordne</a:t>
            </a:r>
            <a:r>
              <a:rPr lang="en-US" dirty="0" smtClean="0"/>
              <a:t> </a:t>
            </a:r>
            <a:r>
              <a:rPr lang="en-US" dirty="0" err="1" smtClean="0"/>
              <a:t>alle</a:t>
            </a:r>
            <a:r>
              <a:rPr lang="en-US" dirty="0" smtClean="0"/>
              <a:t> </a:t>
            </a:r>
            <a:r>
              <a:rPr lang="en-US" dirty="0" err="1" smtClean="0"/>
              <a:t>deine</a:t>
            </a:r>
            <a:r>
              <a:rPr lang="en-US" dirty="0" smtClean="0"/>
              <a:t> </a:t>
            </a:r>
            <a:r>
              <a:rPr lang="en-US" dirty="0" err="1" smtClean="0"/>
              <a:t>Kursmatieralien</a:t>
            </a:r>
            <a:r>
              <a:rPr lang="en-US" dirty="0" smtClean="0"/>
              <a:t>.</a:t>
            </a:r>
          </a:p>
          <a:p>
            <a:pPr marL="742950" lvl="1" indent="-285750">
              <a:buFont typeface="Arial"/>
              <a:buChar char="•"/>
            </a:pPr>
            <a:r>
              <a:rPr lang="en-US" dirty="0" smtClean="0"/>
              <a:t>Mach </a:t>
            </a:r>
            <a:r>
              <a:rPr lang="en-US" dirty="0" err="1" smtClean="0"/>
              <a:t>dir</a:t>
            </a:r>
            <a:r>
              <a:rPr lang="en-US" dirty="0" smtClean="0"/>
              <a:t> </a:t>
            </a:r>
            <a:r>
              <a:rPr lang="en-US" dirty="0" err="1" smtClean="0"/>
              <a:t>eine</a:t>
            </a:r>
            <a:r>
              <a:rPr lang="en-US" dirty="0" smtClean="0"/>
              <a:t> </a:t>
            </a:r>
            <a:r>
              <a:rPr lang="en-US" dirty="0" err="1" smtClean="0"/>
              <a:t>Liste</a:t>
            </a:r>
            <a:r>
              <a:rPr lang="en-US" dirty="0" smtClean="0"/>
              <a:t> der </a:t>
            </a:r>
            <a:r>
              <a:rPr lang="en-US" dirty="0" err="1" smtClean="0"/>
              <a:t>Themen</a:t>
            </a:r>
            <a:r>
              <a:rPr lang="en-US" dirty="0" smtClean="0"/>
              <a:t>, die du </a:t>
            </a:r>
            <a:r>
              <a:rPr lang="en-US" dirty="0" err="1" smtClean="0"/>
              <a:t>während</a:t>
            </a:r>
            <a:r>
              <a:rPr lang="en-US" dirty="0" smtClean="0"/>
              <a:t> des </a:t>
            </a:r>
            <a:r>
              <a:rPr lang="en-US" dirty="0" err="1" smtClean="0"/>
              <a:t>Jahres</a:t>
            </a:r>
            <a:r>
              <a:rPr lang="en-US" dirty="0" smtClean="0"/>
              <a:t> </a:t>
            </a:r>
            <a:r>
              <a:rPr lang="en-US" dirty="0" err="1" smtClean="0"/>
              <a:t>gelernt</a:t>
            </a:r>
            <a:r>
              <a:rPr lang="en-US" dirty="0" smtClean="0"/>
              <a:t> hast.</a:t>
            </a:r>
          </a:p>
          <a:p>
            <a:pPr marL="742950" lvl="1" indent="-285750">
              <a:buFont typeface="Arial"/>
              <a:buChar char="•"/>
            </a:pPr>
            <a:r>
              <a:rPr lang="en-US" dirty="0" err="1" smtClean="0"/>
              <a:t>Benutze</a:t>
            </a:r>
            <a:r>
              <a:rPr lang="en-US" dirty="0" smtClean="0"/>
              <a:t> </a:t>
            </a:r>
            <a:r>
              <a:rPr lang="en-US" dirty="0" err="1" smtClean="0"/>
              <a:t>alte</a:t>
            </a:r>
            <a:r>
              <a:rPr lang="en-US" dirty="0" smtClean="0"/>
              <a:t> </a:t>
            </a:r>
            <a:r>
              <a:rPr lang="en-US" dirty="0" err="1" smtClean="0"/>
              <a:t>Prüfungen</a:t>
            </a:r>
            <a:r>
              <a:rPr lang="en-US" dirty="0" smtClean="0"/>
              <a:t> </a:t>
            </a:r>
            <a:r>
              <a:rPr lang="en-US" dirty="0" err="1" smtClean="0"/>
              <a:t>zu</a:t>
            </a:r>
            <a:r>
              <a:rPr lang="en-US" dirty="0" smtClean="0"/>
              <a:t> </a:t>
            </a:r>
            <a:r>
              <a:rPr lang="en-US" dirty="0" err="1" smtClean="0"/>
              <a:t>üben</a:t>
            </a:r>
            <a:r>
              <a:rPr lang="en-US" dirty="0" smtClean="0"/>
              <a:t>.</a:t>
            </a:r>
          </a:p>
          <a:p>
            <a:pPr marL="742950" lvl="1" indent="-285750">
              <a:buFont typeface="Arial"/>
              <a:buChar char="•"/>
            </a:pPr>
            <a:r>
              <a:rPr lang="en-US" dirty="0" err="1" smtClean="0"/>
              <a:t>Bereite</a:t>
            </a:r>
            <a:r>
              <a:rPr lang="en-US" dirty="0" smtClean="0"/>
              <a:t> gut </a:t>
            </a:r>
            <a:r>
              <a:rPr lang="en-US" dirty="0" err="1" smtClean="0"/>
              <a:t>für</a:t>
            </a:r>
            <a:r>
              <a:rPr lang="en-US" dirty="0" smtClean="0"/>
              <a:t> die </a:t>
            </a:r>
            <a:r>
              <a:rPr lang="en-US" dirty="0" err="1" smtClean="0"/>
              <a:t>Prüfung</a:t>
            </a:r>
            <a:r>
              <a:rPr lang="en-US" dirty="0" smtClean="0"/>
              <a:t> </a:t>
            </a:r>
            <a:r>
              <a:rPr lang="en-US" dirty="0" err="1" smtClean="0"/>
              <a:t>vor</a:t>
            </a:r>
            <a:r>
              <a:rPr lang="en-US" dirty="0" smtClean="0"/>
              <a:t>.  </a:t>
            </a:r>
            <a:r>
              <a:rPr lang="en-US" dirty="0" err="1" smtClean="0"/>
              <a:t>Weiß</a:t>
            </a:r>
            <a:r>
              <a:rPr lang="en-US" dirty="0" smtClean="0"/>
              <a:t>, was </a:t>
            </a:r>
            <a:r>
              <a:rPr lang="en-US" dirty="0" err="1" smtClean="0"/>
              <a:t>zu</a:t>
            </a:r>
            <a:r>
              <a:rPr lang="en-US" dirty="0" smtClean="0"/>
              <a:t> </a:t>
            </a:r>
            <a:r>
              <a:rPr lang="en-US" dirty="0" err="1" smtClean="0"/>
              <a:t>erwarten</a:t>
            </a:r>
            <a:r>
              <a:rPr lang="en-US" dirty="0" smtClean="0"/>
              <a:t> </a:t>
            </a:r>
            <a:r>
              <a:rPr lang="en-US" dirty="0" err="1" smtClean="0"/>
              <a:t>ist</a:t>
            </a:r>
            <a:r>
              <a:rPr lang="en-US" dirty="0" smtClean="0"/>
              <a:t>.</a:t>
            </a:r>
          </a:p>
          <a:p>
            <a:pPr marL="742950" lvl="1" indent="-285750">
              <a:buFont typeface="Arial"/>
              <a:buChar char="•"/>
            </a:pPr>
            <a:r>
              <a:rPr lang="en-US" dirty="0" err="1" smtClean="0"/>
              <a:t>Vermeide</a:t>
            </a:r>
            <a:r>
              <a:rPr lang="en-US" dirty="0" smtClean="0"/>
              <a:t> </a:t>
            </a:r>
            <a:r>
              <a:rPr lang="en-US" dirty="0" err="1" smtClean="0"/>
              <a:t>Ablenkungen</a:t>
            </a:r>
            <a:r>
              <a:rPr lang="en-US" dirty="0" smtClean="0"/>
              <a:t>.</a:t>
            </a:r>
          </a:p>
          <a:p>
            <a:pPr marL="742950" lvl="1" indent="-285750">
              <a:buFont typeface="Arial"/>
              <a:buChar char="•"/>
            </a:pPr>
            <a:r>
              <a:rPr lang="en-US" dirty="0" err="1" smtClean="0"/>
              <a:t>Schalte</a:t>
            </a:r>
            <a:r>
              <a:rPr lang="en-US" dirty="0" smtClean="0"/>
              <a:t> den Computer und Messenger </a:t>
            </a:r>
            <a:r>
              <a:rPr lang="en-US" dirty="0" err="1" smtClean="0"/>
              <a:t>aus.</a:t>
            </a:r>
            <a:endParaRPr lang="en-US" dirty="0" smtClean="0"/>
          </a:p>
          <a:p>
            <a:pPr marL="742950" lvl="1" indent="-285750">
              <a:buFont typeface="Arial"/>
              <a:buChar char="•"/>
            </a:pPr>
            <a:r>
              <a:rPr lang="en-US" dirty="0" smtClean="0"/>
              <a:t>Mache </a:t>
            </a:r>
            <a:r>
              <a:rPr lang="en-US" dirty="0" err="1" smtClean="0"/>
              <a:t>viele</a:t>
            </a:r>
            <a:r>
              <a:rPr lang="en-US" dirty="0" smtClean="0"/>
              <a:t> </a:t>
            </a:r>
            <a:r>
              <a:rPr lang="en-US" dirty="0" err="1" smtClean="0"/>
              <a:t>Pausen</a:t>
            </a:r>
            <a:r>
              <a:rPr lang="en-US" dirty="0"/>
              <a:t> </a:t>
            </a:r>
            <a:r>
              <a:rPr lang="en-US" dirty="0" smtClean="0"/>
              <a:t>und </a:t>
            </a:r>
            <a:r>
              <a:rPr lang="en-US" dirty="0" err="1" smtClean="0"/>
              <a:t>treibe</a:t>
            </a:r>
            <a:r>
              <a:rPr lang="en-US" dirty="0" smtClean="0"/>
              <a:t> Sport, um </a:t>
            </a:r>
            <a:r>
              <a:rPr lang="en-US" dirty="0" err="1" smtClean="0"/>
              <a:t>sich</a:t>
            </a:r>
            <a:r>
              <a:rPr lang="en-US" dirty="0" smtClean="0"/>
              <a:t> </a:t>
            </a:r>
            <a:r>
              <a:rPr lang="en-US" dirty="0" err="1" smtClean="0"/>
              <a:t>besser</a:t>
            </a:r>
            <a:r>
              <a:rPr lang="en-US" dirty="0" smtClean="0"/>
              <a:t> </a:t>
            </a:r>
            <a:r>
              <a:rPr lang="en-US" dirty="0" err="1" smtClean="0"/>
              <a:t>konzentrieren</a:t>
            </a:r>
            <a:r>
              <a:rPr lang="en-US" dirty="0" smtClean="0"/>
              <a:t> </a:t>
            </a:r>
            <a:r>
              <a:rPr lang="en-US" dirty="0" err="1" smtClean="0"/>
              <a:t>zu</a:t>
            </a:r>
            <a:r>
              <a:rPr lang="en-US" dirty="0" smtClean="0"/>
              <a:t> </a:t>
            </a:r>
            <a:r>
              <a:rPr lang="en-US" dirty="0" err="1" smtClean="0"/>
              <a:t>können</a:t>
            </a:r>
            <a:endParaRPr lang="en-US" dirty="0" smtClean="0"/>
          </a:p>
          <a:p>
            <a:pPr marL="742950" lvl="1" indent="-285750">
              <a:buFont typeface="Arial"/>
              <a:buChar char="•"/>
            </a:pPr>
            <a:r>
              <a:rPr lang="en-US" dirty="0" err="1" smtClean="0"/>
              <a:t>Trinke</a:t>
            </a:r>
            <a:r>
              <a:rPr lang="en-US" dirty="0" smtClean="0"/>
              <a:t> </a:t>
            </a:r>
            <a:r>
              <a:rPr lang="en-US" dirty="0" err="1" smtClean="0"/>
              <a:t>viel</a:t>
            </a:r>
            <a:r>
              <a:rPr lang="en-US" dirty="0" smtClean="0"/>
              <a:t> </a:t>
            </a:r>
            <a:r>
              <a:rPr lang="en-US" dirty="0" err="1" smtClean="0"/>
              <a:t>Wasser</a:t>
            </a:r>
            <a:r>
              <a:rPr lang="en-US" dirty="0" smtClean="0"/>
              <a:t>.</a:t>
            </a:r>
          </a:p>
          <a:p>
            <a:pPr marL="742950" lvl="1" indent="-285750">
              <a:buFont typeface="Arial"/>
              <a:buChar char="•"/>
            </a:pPr>
            <a:r>
              <a:rPr lang="en-US" dirty="0" err="1" smtClean="0"/>
              <a:t>Iss</a:t>
            </a:r>
            <a:r>
              <a:rPr lang="en-US" dirty="0" smtClean="0"/>
              <a:t> </a:t>
            </a:r>
            <a:r>
              <a:rPr lang="en-US" dirty="0" err="1" smtClean="0"/>
              <a:t>gesund</a:t>
            </a:r>
            <a:r>
              <a:rPr lang="en-US" dirty="0" smtClean="0"/>
              <a:t>.</a:t>
            </a:r>
          </a:p>
          <a:p>
            <a:pPr marL="742950" lvl="1" indent="-285750">
              <a:buFont typeface="Arial"/>
              <a:buChar char="•"/>
            </a:pPr>
            <a:r>
              <a:rPr lang="en-US" dirty="0" err="1" smtClean="0"/>
              <a:t>sich</a:t>
            </a:r>
            <a:r>
              <a:rPr lang="en-US" dirty="0" smtClean="0"/>
              <a:t> </a:t>
            </a:r>
            <a:r>
              <a:rPr lang="en-US" dirty="0" err="1" smtClean="0"/>
              <a:t>ausruhen</a:t>
            </a:r>
            <a:r>
              <a:rPr lang="en-US" dirty="0" smtClean="0"/>
              <a:t>!</a:t>
            </a:r>
          </a:p>
          <a:p>
            <a:pPr marL="742950" lvl="1" indent="-285750">
              <a:buFont typeface="Arial"/>
              <a:buChar char="•"/>
            </a:pPr>
            <a:r>
              <a:rPr lang="en-US" dirty="0" err="1" smtClean="0"/>
              <a:t>keine</a:t>
            </a:r>
            <a:r>
              <a:rPr lang="en-US" dirty="0" smtClean="0"/>
              <a:t> </a:t>
            </a:r>
            <a:r>
              <a:rPr lang="en-US" dirty="0" err="1" smtClean="0"/>
              <a:t>Panik</a:t>
            </a:r>
            <a:r>
              <a:rPr lang="en-US" dirty="0" smtClean="0"/>
              <a:t>!</a:t>
            </a:r>
          </a:p>
        </p:txBody>
      </p:sp>
    </p:spTree>
    <p:extLst>
      <p:ext uri="{BB962C8B-B14F-4D97-AF65-F5344CB8AC3E}">
        <p14:creationId xmlns:p14="http://schemas.microsoft.com/office/powerpoint/2010/main" val="219577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97360" y="1628800"/>
            <a:ext cx="5210944" cy="5153045"/>
          </a:xfrm>
          <a:prstGeom prst="rect">
            <a:avLst/>
          </a:prstGeom>
        </p:spPr>
      </p:pic>
      <p:sp>
        <p:nvSpPr>
          <p:cNvPr id="5" name="Content Placeholder 2"/>
          <p:cNvSpPr>
            <a:spLocks noGrp="1"/>
          </p:cNvSpPr>
          <p:nvPr>
            <p:ph idx="1"/>
          </p:nvPr>
        </p:nvSpPr>
        <p:spPr>
          <a:xfrm>
            <a:off x="21580" y="0"/>
            <a:ext cx="9144000" cy="3140968"/>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13</a:t>
            </a:r>
            <a:r>
              <a:rPr lang="de-DE" sz="2200" b="1" u="sng" dirty="0" smtClean="0">
                <a:solidFill>
                  <a:srgbClr val="008000"/>
                </a:solidFill>
                <a:latin typeface="Calibri" pitchFamily="34" charset="0"/>
                <a:cs typeface="Calibri" pitchFamily="34" charset="0"/>
              </a:rPr>
              <a:t>: KINDERRECHTE</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Welche Kinderrechte sind für dich die wichtigsten? Warum?</a:t>
            </a:r>
            <a:endParaRPr lang="de-DE" sz="2200" b="1" dirty="0" smtClean="0">
              <a:latin typeface="Calibri" pitchFamily="34" charset="0"/>
              <a:cs typeface="Calibri" pitchFamily="34" charset="0"/>
            </a:endParaRPr>
          </a:p>
        </p:txBody>
      </p:sp>
    </p:spTree>
    <p:extLst>
      <p:ext uri="{BB962C8B-B14F-4D97-AF65-F5344CB8AC3E}">
        <p14:creationId xmlns:p14="http://schemas.microsoft.com/office/powerpoint/2010/main" val="110100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1556792"/>
          </a:xfrm>
        </p:spPr>
        <p:txBody>
          <a:bodyPr>
            <a:normAutofit fontScale="92500"/>
          </a:bodyPr>
          <a:lstStyle/>
          <a:p>
            <a:pPr algn="ctr">
              <a:buNone/>
            </a:pPr>
            <a:r>
              <a:rPr lang="en-GB" sz="2200" b="1" u="sng" dirty="0" smtClean="0">
                <a:solidFill>
                  <a:srgbClr val="008000"/>
                </a:solidFill>
                <a:latin typeface="Calibri" pitchFamily="34" charset="0"/>
                <a:cs typeface="Calibri" pitchFamily="34" charset="0"/>
              </a:rPr>
              <a:t>AUFGABE 14</a:t>
            </a:r>
            <a:r>
              <a:rPr lang="de-DE" sz="2200" b="1" u="sng" dirty="0" smtClean="0">
                <a:solidFill>
                  <a:srgbClr val="008000"/>
                </a:solidFill>
                <a:latin typeface="Calibri" pitchFamily="34" charset="0"/>
                <a:cs typeface="Calibri" pitchFamily="34" charset="0"/>
              </a:rPr>
              <a:t>: LERNERVERANTWORTUNG</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Lest in Gruppen den Text und macht Notizen auf Englisch – seid ihr einverstanden? Sollen Schüler Verantwortung für ihr Lernen und ihre Umgebung übernehmen?</a:t>
            </a:r>
          </a:p>
        </p:txBody>
      </p:sp>
      <p:sp>
        <p:nvSpPr>
          <p:cNvPr id="2" name="TextBox 1"/>
          <p:cNvSpPr txBox="1"/>
          <p:nvPr/>
        </p:nvSpPr>
        <p:spPr>
          <a:xfrm>
            <a:off x="0" y="2854091"/>
            <a:ext cx="9108504" cy="4247317"/>
          </a:xfrm>
          <a:prstGeom prst="rect">
            <a:avLst/>
          </a:prstGeom>
          <a:noFill/>
        </p:spPr>
        <p:txBody>
          <a:bodyPr wrap="square" rtlCol="0">
            <a:spAutoFit/>
          </a:bodyPr>
          <a:lstStyle/>
          <a:p>
            <a:pPr algn="just"/>
            <a:r>
              <a:rPr lang="en-US" b="1" dirty="0" err="1">
                <a:solidFill>
                  <a:srgbClr val="008000"/>
                </a:solidFill>
              </a:rPr>
              <a:t>Verantwortung</a:t>
            </a:r>
            <a:r>
              <a:rPr lang="en-US" b="1" dirty="0">
                <a:solidFill>
                  <a:srgbClr val="008000"/>
                </a:solidFill>
              </a:rPr>
              <a:t> </a:t>
            </a:r>
            <a:r>
              <a:rPr lang="en-US" b="1" dirty="0" err="1">
                <a:solidFill>
                  <a:srgbClr val="008000"/>
                </a:solidFill>
              </a:rPr>
              <a:t>übernehmen</a:t>
            </a:r>
            <a:endParaRPr lang="en-US" b="1" dirty="0">
              <a:solidFill>
                <a:srgbClr val="008000"/>
              </a:solidFill>
            </a:endParaRPr>
          </a:p>
          <a:p>
            <a:pPr algn="just"/>
            <a:r>
              <a:rPr lang="en-US" dirty="0" err="1"/>
              <a:t>Nur</a:t>
            </a:r>
            <a:r>
              <a:rPr lang="en-US" dirty="0"/>
              <a:t> </a:t>
            </a:r>
            <a:r>
              <a:rPr lang="en-US" dirty="0" err="1"/>
              <a:t>wer</a:t>
            </a:r>
            <a:r>
              <a:rPr lang="en-US" dirty="0"/>
              <a:t> </a:t>
            </a:r>
            <a:r>
              <a:rPr lang="en-US" dirty="0" err="1"/>
              <a:t>früh</a:t>
            </a:r>
            <a:r>
              <a:rPr lang="en-US" dirty="0"/>
              <a:t> </a:t>
            </a:r>
            <a:r>
              <a:rPr lang="en-US" dirty="0" err="1"/>
              <a:t>lernt</a:t>
            </a:r>
            <a:r>
              <a:rPr lang="en-US" dirty="0"/>
              <a:t>, </a:t>
            </a:r>
            <a:r>
              <a:rPr lang="en-US" dirty="0" err="1"/>
              <a:t>Verantwortung</a:t>
            </a:r>
            <a:r>
              <a:rPr lang="en-US" dirty="0"/>
              <a:t> </a:t>
            </a:r>
            <a:r>
              <a:rPr lang="en-US" dirty="0" err="1"/>
              <a:t>zu</a:t>
            </a:r>
            <a:r>
              <a:rPr lang="en-US" dirty="0"/>
              <a:t> </a:t>
            </a:r>
            <a:r>
              <a:rPr lang="en-US" dirty="0" err="1"/>
              <a:t>übernehmen</a:t>
            </a:r>
            <a:r>
              <a:rPr lang="en-US" dirty="0"/>
              <a:t>, </a:t>
            </a:r>
            <a:r>
              <a:rPr lang="en-US" dirty="0" err="1"/>
              <a:t>wird</a:t>
            </a:r>
            <a:r>
              <a:rPr lang="en-US" dirty="0"/>
              <a:t> </a:t>
            </a:r>
            <a:r>
              <a:rPr lang="en-US" dirty="0" err="1"/>
              <a:t>später</a:t>
            </a:r>
            <a:r>
              <a:rPr lang="en-US" dirty="0"/>
              <a:t> </a:t>
            </a:r>
            <a:r>
              <a:rPr lang="en-US" dirty="0" err="1"/>
              <a:t>ein</a:t>
            </a:r>
            <a:r>
              <a:rPr lang="en-US" dirty="0"/>
              <a:t> </a:t>
            </a:r>
            <a:r>
              <a:rPr lang="en-US" dirty="0" err="1"/>
              <a:t>wichtiges</a:t>
            </a:r>
            <a:r>
              <a:rPr lang="en-US" dirty="0"/>
              <a:t> und </a:t>
            </a:r>
            <a:r>
              <a:rPr lang="en-US" dirty="0" err="1"/>
              <a:t>verlässliches</a:t>
            </a:r>
            <a:r>
              <a:rPr lang="en-US" dirty="0"/>
              <a:t> </a:t>
            </a:r>
            <a:r>
              <a:rPr lang="en-US" dirty="0" err="1"/>
              <a:t>Mitglied</a:t>
            </a:r>
            <a:r>
              <a:rPr lang="en-US" dirty="0"/>
              <a:t> </a:t>
            </a:r>
            <a:r>
              <a:rPr lang="en-US" dirty="0" err="1"/>
              <a:t>unserer</a:t>
            </a:r>
            <a:r>
              <a:rPr lang="en-US" dirty="0"/>
              <a:t> </a:t>
            </a:r>
            <a:r>
              <a:rPr lang="en-US" dirty="0" err="1"/>
              <a:t>demokratischen</a:t>
            </a:r>
            <a:r>
              <a:rPr lang="en-US" dirty="0"/>
              <a:t> </a:t>
            </a:r>
            <a:r>
              <a:rPr lang="en-US" dirty="0" err="1"/>
              <a:t>Gesellschaft</a:t>
            </a:r>
            <a:r>
              <a:rPr lang="en-US" dirty="0"/>
              <a:t> </a:t>
            </a:r>
            <a:r>
              <a:rPr lang="en-US" dirty="0" err="1"/>
              <a:t>sein</a:t>
            </a:r>
            <a:r>
              <a:rPr lang="en-US" dirty="0"/>
              <a:t> </a:t>
            </a:r>
            <a:r>
              <a:rPr lang="en-US" dirty="0" err="1"/>
              <a:t>können</a:t>
            </a:r>
            <a:r>
              <a:rPr lang="en-US" dirty="0"/>
              <a:t>. </a:t>
            </a:r>
            <a:r>
              <a:rPr lang="en-US" dirty="0" err="1"/>
              <a:t>Wir</a:t>
            </a:r>
            <a:r>
              <a:rPr lang="en-US" dirty="0"/>
              <a:t> </a:t>
            </a:r>
            <a:r>
              <a:rPr lang="en-US" dirty="0" err="1"/>
              <a:t>versuchen</a:t>
            </a:r>
            <a:r>
              <a:rPr lang="en-US" dirty="0"/>
              <a:t>, </a:t>
            </a:r>
            <a:r>
              <a:rPr lang="en-US" dirty="0" err="1"/>
              <a:t>unsere</a:t>
            </a:r>
            <a:r>
              <a:rPr lang="en-US" dirty="0"/>
              <a:t> </a:t>
            </a:r>
            <a:r>
              <a:rPr lang="en-US" dirty="0" err="1"/>
              <a:t>Schüler</a:t>
            </a:r>
            <a:r>
              <a:rPr lang="en-US" dirty="0"/>
              <a:t>/</a:t>
            </a:r>
            <a:r>
              <a:rPr lang="en-US" dirty="0" err="1"/>
              <a:t>innen</a:t>
            </a:r>
            <a:r>
              <a:rPr lang="en-US" dirty="0"/>
              <a:t> </a:t>
            </a:r>
            <a:r>
              <a:rPr lang="en-US" dirty="0" err="1"/>
              <a:t>möglichst</a:t>
            </a:r>
            <a:r>
              <a:rPr lang="en-US" dirty="0"/>
              <a:t> </a:t>
            </a:r>
            <a:r>
              <a:rPr lang="en-US" dirty="0" err="1"/>
              <a:t>vielfältig</a:t>
            </a:r>
            <a:r>
              <a:rPr lang="en-US" dirty="0"/>
              <a:t> an </a:t>
            </a:r>
            <a:r>
              <a:rPr lang="en-US" dirty="0" err="1"/>
              <a:t>Verantwortung</a:t>
            </a:r>
            <a:r>
              <a:rPr lang="en-US" dirty="0"/>
              <a:t> </a:t>
            </a:r>
            <a:r>
              <a:rPr lang="en-US" dirty="0" err="1"/>
              <a:t>heranzuführen</a:t>
            </a:r>
            <a:r>
              <a:rPr lang="en-US" dirty="0"/>
              <a:t>.    </a:t>
            </a:r>
            <a:r>
              <a:rPr lang="en-US" b="1" dirty="0" err="1">
                <a:solidFill>
                  <a:srgbClr val="008000"/>
                </a:solidFill>
              </a:rPr>
              <a:t>Verantwortung</a:t>
            </a:r>
            <a:r>
              <a:rPr lang="en-US" b="1" dirty="0">
                <a:solidFill>
                  <a:srgbClr val="008000"/>
                </a:solidFill>
              </a:rPr>
              <a:t> </a:t>
            </a:r>
            <a:r>
              <a:rPr lang="en-US" b="1" dirty="0" err="1">
                <a:solidFill>
                  <a:srgbClr val="008000"/>
                </a:solidFill>
              </a:rPr>
              <a:t>für</a:t>
            </a:r>
            <a:r>
              <a:rPr lang="en-US" b="1" dirty="0">
                <a:solidFill>
                  <a:srgbClr val="008000"/>
                </a:solidFill>
              </a:rPr>
              <a:t> </a:t>
            </a:r>
            <a:r>
              <a:rPr lang="en-US" b="1" dirty="0" err="1">
                <a:solidFill>
                  <a:srgbClr val="008000"/>
                </a:solidFill>
              </a:rPr>
              <a:t>sich</a:t>
            </a:r>
            <a:r>
              <a:rPr lang="en-US" b="1" dirty="0">
                <a:solidFill>
                  <a:srgbClr val="008000"/>
                </a:solidFill>
              </a:rPr>
              <a:t> </a:t>
            </a:r>
            <a:r>
              <a:rPr lang="en-US" b="1" dirty="0" err="1">
                <a:solidFill>
                  <a:srgbClr val="008000"/>
                </a:solidFill>
              </a:rPr>
              <a:t>selbst</a:t>
            </a:r>
            <a:r>
              <a:rPr lang="en-US" b="1" dirty="0">
                <a:solidFill>
                  <a:srgbClr val="008000"/>
                </a:solidFill>
              </a:rPr>
              <a:t> </a:t>
            </a:r>
            <a:r>
              <a:rPr lang="en-US" dirty="0">
                <a:solidFill>
                  <a:srgbClr val="008000"/>
                </a:solidFill>
              </a:rPr>
              <a:t> </a:t>
            </a:r>
            <a:r>
              <a:rPr lang="en-US" dirty="0" err="1"/>
              <a:t>Jedes</a:t>
            </a:r>
            <a:r>
              <a:rPr lang="en-US" dirty="0"/>
              <a:t> Kind </a:t>
            </a:r>
            <a:r>
              <a:rPr lang="en-US" dirty="0" err="1"/>
              <a:t>ist</a:t>
            </a:r>
            <a:r>
              <a:rPr lang="en-US" dirty="0"/>
              <a:t> </a:t>
            </a:r>
            <a:r>
              <a:rPr lang="en-US" dirty="0" err="1"/>
              <a:t>für</a:t>
            </a:r>
            <a:r>
              <a:rPr lang="en-US" dirty="0"/>
              <a:t> </a:t>
            </a:r>
            <a:r>
              <a:rPr lang="en-US" dirty="0" err="1"/>
              <a:t>seinen</a:t>
            </a:r>
            <a:r>
              <a:rPr lang="en-US" dirty="0"/>
              <a:t> </a:t>
            </a:r>
            <a:r>
              <a:rPr lang="en-US" dirty="0" err="1"/>
              <a:t>eigenen</a:t>
            </a:r>
            <a:r>
              <a:rPr lang="en-US" dirty="0"/>
              <a:t> </a:t>
            </a:r>
            <a:r>
              <a:rPr lang="en-US" dirty="0" err="1"/>
              <a:t>Lernprozess</a:t>
            </a:r>
            <a:r>
              <a:rPr lang="en-US" dirty="0"/>
              <a:t> </a:t>
            </a:r>
            <a:r>
              <a:rPr lang="en-US" dirty="0" err="1"/>
              <a:t>verantwortlich</a:t>
            </a:r>
            <a:r>
              <a:rPr lang="en-US" dirty="0"/>
              <a:t>. </a:t>
            </a:r>
            <a:r>
              <a:rPr lang="en-US" dirty="0" err="1"/>
              <a:t>Es</a:t>
            </a:r>
            <a:r>
              <a:rPr lang="en-US" dirty="0"/>
              <a:t> </a:t>
            </a:r>
            <a:r>
              <a:rPr lang="en-US" dirty="0" err="1"/>
              <a:t>ist</a:t>
            </a:r>
            <a:r>
              <a:rPr lang="en-US" dirty="0"/>
              <a:t> </a:t>
            </a:r>
            <a:r>
              <a:rPr lang="en-US" dirty="0" err="1"/>
              <a:t>wichtig</a:t>
            </a:r>
            <a:r>
              <a:rPr lang="en-US" dirty="0"/>
              <a:t> </a:t>
            </a:r>
            <a:r>
              <a:rPr lang="en-US" dirty="0" err="1"/>
              <a:t>zu</a:t>
            </a:r>
            <a:r>
              <a:rPr lang="en-US" dirty="0"/>
              <a:t> </a:t>
            </a:r>
            <a:r>
              <a:rPr lang="en-US" dirty="0" err="1"/>
              <a:t>wissen</a:t>
            </a:r>
            <a:r>
              <a:rPr lang="en-US" dirty="0"/>
              <a:t>, </a:t>
            </a:r>
            <a:r>
              <a:rPr lang="en-US" dirty="0" err="1"/>
              <a:t>wie</a:t>
            </a:r>
            <a:r>
              <a:rPr lang="en-US" dirty="0"/>
              <a:t> man </a:t>
            </a:r>
            <a:r>
              <a:rPr lang="en-US" dirty="0" err="1"/>
              <a:t>lernt</a:t>
            </a:r>
            <a:r>
              <a:rPr lang="en-US" dirty="0"/>
              <a:t>, was </a:t>
            </a:r>
            <a:r>
              <a:rPr lang="en-US" dirty="0" err="1"/>
              <a:t>beim</a:t>
            </a:r>
            <a:r>
              <a:rPr lang="en-US" dirty="0"/>
              <a:t> </a:t>
            </a:r>
            <a:r>
              <a:rPr lang="en-US" dirty="0" err="1"/>
              <a:t>Lernen</a:t>
            </a:r>
            <a:r>
              <a:rPr lang="en-US" dirty="0"/>
              <a:t> </a:t>
            </a:r>
            <a:r>
              <a:rPr lang="en-US" dirty="0" err="1"/>
              <a:t>hilft</a:t>
            </a:r>
            <a:r>
              <a:rPr lang="en-US" dirty="0"/>
              <a:t> und was </a:t>
            </a:r>
            <a:r>
              <a:rPr lang="en-US" dirty="0" err="1"/>
              <a:t>stört</a:t>
            </a:r>
            <a:r>
              <a:rPr lang="en-US" dirty="0"/>
              <a:t>. </a:t>
            </a:r>
            <a:r>
              <a:rPr lang="en-US" dirty="0" err="1"/>
              <a:t>Es</a:t>
            </a:r>
            <a:r>
              <a:rPr lang="en-US" dirty="0"/>
              <a:t> </a:t>
            </a:r>
            <a:r>
              <a:rPr lang="en-US" dirty="0" err="1"/>
              <a:t>ist</a:t>
            </a:r>
            <a:r>
              <a:rPr lang="en-US" dirty="0"/>
              <a:t> </a:t>
            </a:r>
            <a:r>
              <a:rPr lang="en-US" dirty="0" err="1"/>
              <a:t>wichtig</a:t>
            </a:r>
            <a:r>
              <a:rPr lang="en-US" dirty="0"/>
              <a:t>, </a:t>
            </a:r>
            <a:r>
              <a:rPr lang="en-US" dirty="0" err="1"/>
              <a:t>sein</a:t>
            </a:r>
            <a:r>
              <a:rPr lang="en-US" dirty="0"/>
              <a:t> </a:t>
            </a:r>
            <a:r>
              <a:rPr lang="en-US" dirty="0" err="1"/>
              <a:t>Lernen</a:t>
            </a:r>
            <a:r>
              <a:rPr lang="en-US" dirty="0"/>
              <a:t> </a:t>
            </a:r>
            <a:r>
              <a:rPr lang="en-US" dirty="0" err="1"/>
              <a:t>selbst</a:t>
            </a:r>
            <a:r>
              <a:rPr lang="en-US" dirty="0"/>
              <a:t> </a:t>
            </a:r>
            <a:r>
              <a:rPr lang="en-US" dirty="0" err="1"/>
              <a:t>zu</a:t>
            </a:r>
            <a:r>
              <a:rPr lang="en-US" dirty="0"/>
              <a:t> </a:t>
            </a:r>
            <a:r>
              <a:rPr lang="en-US" dirty="0" err="1"/>
              <a:t>organisieren</a:t>
            </a:r>
            <a:r>
              <a:rPr lang="en-US" dirty="0"/>
              <a:t>. </a:t>
            </a:r>
            <a:r>
              <a:rPr lang="en-US" dirty="0" err="1"/>
              <a:t>Schüler</a:t>
            </a:r>
            <a:r>
              <a:rPr lang="en-US" dirty="0"/>
              <a:t>/</a:t>
            </a:r>
            <a:r>
              <a:rPr lang="en-US" dirty="0" err="1"/>
              <a:t>innen</a:t>
            </a:r>
            <a:r>
              <a:rPr lang="en-US" dirty="0"/>
              <a:t> </a:t>
            </a:r>
            <a:r>
              <a:rPr lang="en-US" dirty="0" err="1"/>
              <a:t>planen</a:t>
            </a:r>
            <a:r>
              <a:rPr lang="en-US" dirty="0"/>
              <a:t> </a:t>
            </a:r>
            <a:r>
              <a:rPr lang="en-US" dirty="0" err="1"/>
              <a:t>ihre</a:t>
            </a:r>
            <a:r>
              <a:rPr lang="en-US" dirty="0"/>
              <a:t> </a:t>
            </a:r>
            <a:r>
              <a:rPr lang="en-US" dirty="0" err="1"/>
              <a:t>Arbeit</a:t>
            </a:r>
            <a:r>
              <a:rPr lang="en-US" dirty="0"/>
              <a:t> </a:t>
            </a:r>
            <a:r>
              <a:rPr lang="en-US" dirty="0" err="1"/>
              <a:t>mit</a:t>
            </a:r>
            <a:r>
              <a:rPr lang="en-US" dirty="0"/>
              <a:t> </a:t>
            </a:r>
            <a:r>
              <a:rPr lang="en-US" dirty="0" err="1"/>
              <a:t>dem</a:t>
            </a:r>
            <a:r>
              <a:rPr lang="en-US" dirty="0"/>
              <a:t> </a:t>
            </a:r>
            <a:r>
              <a:rPr lang="en-US" dirty="0" err="1"/>
              <a:t>Arbeitsplaner</a:t>
            </a:r>
            <a:r>
              <a:rPr lang="en-US" dirty="0"/>
              <a:t> der </a:t>
            </a:r>
            <a:r>
              <a:rPr lang="en-US" dirty="0" err="1"/>
              <a:t>Schule</a:t>
            </a:r>
            <a:r>
              <a:rPr lang="en-US" dirty="0"/>
              <a:t>. In </a:t>
            </a:r>
            <a:r>
              <a:rPr lang="en-US" dirty="0" err="1"/>
              <a:t>Lerndialogen</a:t>
            </a:r>
            <a:r>
              <a:rPr lang="en-US" dirty="0"/>
              <a:t> </a:t>
            </a:r>
            <a:r>
              <a:rPr lang="en-US" dirty="0" err="1"/>
              <a:t>sprechen</a:t>
            </a:r>
            <a:r>
              <a:rPr lang="en-US" dirty="0"/>
              <a:t> </a:t>
            </a:r>
            <a:r>
              <a:rPr lang="en-US" dirty="0" err="1"/>
              <a:t>sie</a:t>
            </a:r>
            <a:r>
              <a:rPr lang="en-US" dirty="0"/>
              <a:t> </a:t>
            </a:r>
            <a:r>
              <a:rPr lang="en-US" dirty="0" err="1"/>
              <a:t>mit</a:t>
            </a:r>
            <a:r>
              <a:rPr lang="en-US" dirty="0"/>
              <a:t> </a:t>
            </a:r>
            <a:r>
              <a:rPr lang="en-US" dirty="0" err="1"/>
              <a:t>ihren</a:t>
            </a:r>
            <a:r>
              <a:rPr lang="en-US" dirty="0"/>
              <a:t> Lehrer/</a:t>
            </a:r>
            <a:r>
              <a:rPr lang="en-US" dirty="0" err="1"/>
              <a:t>innen</a:t>
            </a:r>
            <a:r>
              <a:rPr lang="en-US" dirty="0"/>
              <a:t> </a:t>
            </a:r>
            <a:r>
              <a:rPr lang="en-US" dirty="0" err="1"/>
              <a:t>über</a:t>
            </a:r>
            <a:r>
              <a:rPr lang="en-US" dirty="0"/>
              <a:t> </a:t>
            </a:r>
            <a:r>
              <a:rPr lang="en-US" dirty="0" err="1"/>
              <a:t>ihr</a:t>
            </a:r>
            <a:r>
              <a:rPr lang="en-US" dirty="0"/>
              <a:t> </a:t>
            </a:r>
            <a:r>
              <a:rPr lang="en-US" dirty="0" err="1"/>
              <a:t>Lernen</a:t>
            </a:r>
            <a:r>
              <a:rPr lang="en-US" dirty="0"/>
              <a:t> und </a:t>
            </a:r>
            <a:r>
              <a:rPr lang="en-US" dirty="0" err="1"/>
              <a:t>ihre</a:t>
            </a:r>
            <a:r>
              <a:rPr lang="en-US" dirty="0"/>
              <a:t> </a:t>
            </a:r>
            <a:r>
              <a:rPr lang="en-US" dirty="0" err="1"/>
              <a:t>Leistungen</a:t>
            </a:r>
            <a:r>
              <a:rPr lang="en-US" dirty="0"/>
              <a:t>, in </a:t>
            </a:r>
            <a:r>
              <a:rPr lang="en-US" dirty="0" err="1"/>
              <a:t>Lernvereinbarungen</a:t>
            </a:r>
            <a:r>
              <a:rPr lang="en-US" dirty="0"/>
              <a:t> </a:t>
            </a:r>
            <a:r>
              <a:rPr lang="en-US" dirty="0" err="1"/>
              <a:t>setzen</a:t>
            </a:r>
            <a:r>
              <a:rPr lang="en-US" dirty="0"/>
              <a:t> </a:t>
            </a:r>
            <a:r>
              <a:rPr lang="en-US" dirty="0" err="1"/>
              <a:t>sie</a:t>
            </a:r>
            <a:r>
              <a:rPr lang="en-US" dirty="0"/>
              <a:t> </a:t>
            </a:r>
            <a:r>
              <a:rPr lang="en-US" dirty="0" err="1"/>
              <a:t>sich</a:t>
            </a:r>
            <a:r>
              <a:rPr lang="en-US" dirty="0"/>
              <a:t> </a:t>
            </a:r>
            <a:r>
              <a:rPr lang="en-US" dirty="0" err="1"/>
              <a:t>selbst</a:t>
            </a:r>
            <a:r>
              <a:rPr lang="en-US" dirty="0"/>
              <a:t> </a:t>
            </a:r>
            <a:r>
              <a:rPr lang="en-US" dirty="0" err="1"/>
              <a:t>Ziele</a:t>
            </a:r>
            <a:r>
              <a:rPr lang="en-US" dirty="0"/>
              <a:t>. </a:t>
            </a:r>
            <a:r>
              <a:rPr lang="en-US" dirty="0" err="1"/>
              <a:t>Jedes</a:t>
            </a:r>
            <a:r>
              <a:rPr lang="en-US" dirty="0"/>
              <a:t> </a:t>
            </a:r>
            <a:r>
              <a:rPr lang="en-US" dirty="0" err="1"/>
              <a:t>Projekt</a:t>
            </a:r>
            <a:r>
              <a:rPr lang="en-US" dirty="0"/>
              <a:t>, </a:t>
            </a:r>
            <a:r>
              <a:rPr lang="en-US" dirty="0" err="1"/>
              <a:t>jede</a:t>
            </a:r>
            <a:r>
              <a:rPr lang="en-US" dirty="0"/>
              <a:t> </a:t>
            </a:r>
            <a:r>
              <a:rPr lang="en-US" dirty="0" err="1"/>
              <a:t>Präsentation</a:t>
            </a:r>
            <a:r>
              <a:rPr lang="en-US" dirty="0"/>
              <a:t>, </a:t>
            </a:r>
            <a:r>
              <a:rPr lang="en-US" dirty="0" err="1"/>
              <a:t>jedes</a:t>
            </a:r>
            <a:r>
              <a:rPr lang="en-US" dirty="0"/>
              <a:t> </a:t>
            </a:r>
            <a:r>
              <a:rPr lang="en-US" dirty="0" err="1"/>
              <a:t>größere</a:t>
            </a:r>
            <a:r>
              <a:rPr lang="en-US" dirty="0"/>
              <a:t> </a:t>
            </a:r>
            <a:r>
              <a:rPr lang="en-US" dirty="0" err="1"/>
              <a:t>Vorhaben</a:t>
            </a:r>
            <a:r>
              <a:rPr lang="en-US" dirty="0"/>
              <a:t> </a:t>
            </a:r>
            <a:r>
              <a:rPr lang="en-US" dirty="0" err="1"/>
              <a:t>im</a:t>
            </a:r>
            <a:r>
              <a:rPr lang="en-US" dirty="0"/>
              <a:t> </a:t>
            </a:r>
            <a:r>
              <a:rPr lang="en-US" dirty="0" err="1"/>
              <a:t>Unterricht</a:t>
            </a:r>
            <a:r>
              <a:rPr lang="en-US" dirty="0"/>
              <a:t> </a:t>
            </a:r>
            <a:r>
              <a:rPr lang="en-US" dirty="0" err="1"/>
              <a:t>verlangt</a:t>
            </a:r>
            <a:r>
              <a:rPr lang="en-US" dirty="0"/>
              <a:t> </a:t>
            </a:r>
            <a:r>
              <a:rPr lang="en-US" dirty="0" err="1"/>
              <a:t>ein</a:t>
            </a:r>
            <a:r>
              <a:rPr lang="en-US" dirty="0"/>
              <a:t> </a:t>
            </a:r>
            <a:r>
              <a:rPr lang="en-US" dirty="0" err="1"/>
              <a:t>Reflexion</a:t>
            </a:r>
            <a:r>
              <a:rPr lang="en-US" dirty="0"/>
              <a:t> </a:t>
            </a:r>
            <a:r>
              <a:rPr lang="en-US" dirty="0" err="1"/>
              <a:t>über</a:t>
            </a:r>
            <a:r>
              <a:rPr lang="en-US" dirty="0"/>
              <a:t> den </a:t>
            </a:r>
            <a:r>
              <a:rPr lang="en-US" dirty="0" err="1"/>
              <a:t>eigenen</a:t>
            </a:r>
            <a:r>
              <a:rPr lang="en-US" dirty="0"/>
              <a:t> </a:t>
            </a:r>
            <a:r>
              <a:rPr lang="en-US" dirty="0" err="1"/>
              <a:t>Lernprozess</a:t>
            </a:r>
            <a:r>
              <a:rPr lang="en-US" dirty="0"/>
              <a:t>. </a:t>
            </a:r>
            <a:r>
              <a:rPr lang="en-US" dirty="0" err="1"/>
              <a:t>Im</a:t>
            </a:r>
            <a:r>
              <a:rPr lang="en-US" dirty="0"/>
              <a:t> </a:t>
            </a:r>
            <a:r>
              <a:rPr lang="en-US" dirty="0" err="1"/>
              <a:t>Selbstständigen</a:t>
            </a:r>
            <a:r>
              <a:rPr lang="en-US" dirty="0"/>
              <a:t> </a:t>
            </a:r>
            <a:r>
              <a:rPr lang="en-US" dirty="0" err="1"/>
              <a:t>Lernen</a:t>
            </a:r>
            <a:r>
              <a:rPr lang="en-US" dirty="0"/>
              <a:t> </a:t>
            </a:r>
            <a:r>
              <a:rPr lang="en-US" dirty="0" err="1"/>
              <a:t>treffen</a:t>
            </a:r>
            <a:r>
              <a:rPr lang="en-US" dirty="0"/>
              <a:t> </a:t>
            </a:r>
            <a:r>
              <a:rPr lang="en-US" dirty="0" err="1"/>
              <a:t>sie</a:t>
            </a:r>
            <a:r>
              <a:rPr lang="en-US" dirty="0"/>
              <a:t> </a:t>
            </a:r>
            <a:r>
              <a:rPr lang="en-US" dirty="0" err="1"/>
              <a:t>Entscheidungen</a:t>
            </a:r>
            <a:r>
              <a:rPr lang="en-US" dirty="0"/>
              <a:t> </a:t>
            </a:r>
            <a:r>
              <a:rPr lang="en-US" dirty="0" err="1"/>
              <a:t>über</a:t>
            </a:r>
            <a:r>
              <a:rPr lang="en-US" dirty="0"/>
              <a:t> </a:t>
            </a:r>
            <a:r>
              <a:rPr lang="en-US" dirty="0" err="1"/>
              <a:t>Lernangebote</a:t>
            </a:r>
            <a:r>
              <a:rPr lang="en-US" dirty="0"/>
              <a:t>, </a:t>
            </a:r>
            <a:r>
              <a:rPr lang="en-US" dirty="0" err="1"/>
              <a:t>Lernniveaus</a:t>
            </a:r>
            <a:r>
              <a:rPr lang="en-US" dirty="0"/>
              <a:t>, </a:t>
            </a:r>
            <a:r>
              <a:rPr lang="en-US" dirty="0" err="1"/>
              <a:t>setzen</a:t>
            </a:r>
            <a:r>
              <a:rPr lang="en-US" dirty="0"/>
              <a:t> </a:t>
            </a:r>
            <a:r>
              <a:rPr lang="en-US" dirty="0" err="1"/>
              <a:t>Schwerpunkte</a:t>
            </a:r>
            <a:r>
              <a:rPr lang="en-US" dirty="0"/>
              <a:t> und </a:t>
            </a:r>
            <a:r>
              <a:rPr lang="en-US" dirty="0" err="1"/>
              <a:t>entscheiden</a:t>
            </a:r>
            <a:r>
              <a:rPr lang="en-US" dirty="0"/>
              <a:t> </a:t>
            </a:r>
            <a:r>
              <a:rPr lang="en-US" dirty="0" err="1"/>
              <a:t>selbst</a:t>
            </a:r>
            <a:r>
              <a:rPr lang="en-US" dirty="0"/>
              <a:t>, </a:t>
            </a:r>
            <a:r>
              <a:rPr lang="en-US" dirty="0" err="1"/>
              <a:t>wie</a:t>
            </a:r>
            <a:r>
              <a:rPr lang="en-US" dirty="0"/>
              <a:t> und </a:t>
            </a:r>
            <a:r>
              <a:rPr lang="en-US" dirty="0" err="1"/>
              <a:t>mit</a:t>
            </a:r>
            <a:r>
              <a:rPr lang="en-US" dirty="0"/>
              <a:t> </a:t>
            </a:r>
            <a:r>
              <a:rPr lang="en-US" dirty="0" err="1"/>
              <a:t>wem</a:t>
            </a:r>
            <a:r>
              <a:rPr lang="en-US" dirty="0"/>
              <a:t> </a:t>
            </a:r>
            <a:r>
              <a:rPr lang="en-US" dirty="0" err="1"/>
              <a:t>sie</a:t>
            </a:r>
            <a:r>
              <a:rPr lang="en-US" dirty="0"/>
              <a:t> am </a:t>
            </a:r>
            <a:r>
              <a:rPr lang="en-US" dirty="0" err="1"/>
              <a:t>besten</a:t>
            </a:r>
            <a:r>
              <a:rPr lang="en-US" dirty="0"/>
              <a:t> </a:t>
            </a:r>
            <a:r>
              <a:rPr lang="en-US" dirty="0" err="1"/>
              <a:t>arbeiten</a:t>
            </a:r>
            <a:r>
              <a:rPr lang="en-US" dirty="0"/>
              <a:t> </a:t>
            </a:r>
            <a:r>
              <a:rPr lang="en-US" dirty="0" err="1"/>
              <a:t>können</a:t>
            </a:r>
            <a:r>
              <a:rPr lang="en-US" dirty="0"/>
              <a:t>.  </a:t>
            </a:r>
            <a:endParaRPr lang="en-US" dirty="0" smtClean="0"/>
          </a:p>
        </p:txBody>
      </p:sp>
      <p:pic>
        <p:nvPicPr>
          <p:cNvPr id="3" name="Picture 2"/>
          <p:cNvPicPr>
            <a:picLocks noChangeAspect="1"/>
          </p:cNvPicPr>
          <p:nvPr/>
        </p:nvPicPr>
        <p:blipFill>
          <a:blip r:embed="rId2" cstate="print"/>
          <a:stretch>
            <a:fillRect/>
          </a:stretch>
        </p:blipFill>
        <p:spPr>
          <a:xfrm>
            <a:off x="2051720" y="1484784"/>
            <a:ext cx="5874544" cy="1158489"/>
          </a:xfrm>
          <a:prstGeom prst="rect">
            <a:avLst/>
          </a:prstGeom>
        </p:spPr>
      </p:pic>
    </p:spTree>
    <p:extLst>
      <p:ext uri="{BB962C8B-B14F-4D97-AF65-F5344CB8AC3E}">
        <p14:creationId xmlns:p14="http://schemas.microsoft.com/office/powerpoint/2010/main" val="177747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smtClean="0"/>
              <a:t>South Ayrshire</a:t>
            </a:r>
            <a:r>
              <a:rPr lang="en-GB" sz="6000" dirty="0" smtClean="0"/>
              <a:t/>
            </a:r>
            <a:br>
              <a:rPr lang="en-GB" sz="6000" dirty="0" smtClean="0"/>
            </a:br>
            <a:r>
              <a:rPr lang="en-GB" sz="6000" b="1" dirty="0" smtClean="0"/>
              <a:t>Modern Languages</a:t>
            </a:r>
            <a:endParaRPr lang="en-GB" sz="6000" b="1" dirty="0"/>
          </a:p>
        </p:txBody>
      </p:sp>
      <p:pic>
        <p:nvPicPr>
          <p:cNvPr id="7" name="Picture 6" descr="ailsacraigr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2280" y="4797152"/>
            <a:ext cx="1872208" cy="1619821"/>
          </a:xfrm>
          <a:prstGeom prst="rect">
            <a:avLst/>
          </a:prstGeom>
        </p:spPr>
      </p:pic>
    </p:spTree>
    <p:extLst>
      <p:ext uri="{BB962C8B-B14F-4D97-AF65-F5344CB8AC3E}">
        <p14:creationId xmlns:p14="http://schemas.microsoft.com/office/powerpoint/2010/main" val="115390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79512" y="4791844"/>
            <a:ext cx="2981648" cy="2066156"/>
          </a:xfrm>
          <a:prstGeom prst="rect">
            <a:avLst/>
          </a:prstGeom>
        </p:spPr>
      </p:pic>
      <p:sp>
        <p:nvSpPr>
          <p:cNvPr id="7" name="Content Placeholder 2"/>
          <p:cNvSpPr>
            <a:spLocks noGrp="1"/>
          </p:cNvSpPr>
          <p:nvPr>
            <p:ph idx="1"/>
          </p:nvPr>
        </p:nvSpPr>
        <p:spPr>
          <a:xfrm>
            <a:off x="21580" y="0"/>
            <a:ext cx="9144000" cy="1556792"/>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15</a:t>
            </a:r>
            <a:r>
              <a:rPr lang="de-DE" sz="2200" b="1" u="sng" dirty="0" smtClean="0">
                <a:solidFill>
                  <a:srgbClr val="008000"/>
                </a:solidFill>
                <a:latin typeface="Calibri" pitchFamily="34" charset="0"/>
                <a:cs typeface="Calibri" pitchFamily="34" charset="0"/>
              </a:rPr>
              <a:t>: </a:t>
            </a:r>
            <a:r>
              <a:rPr lang="de-DE" sz="2200" b="1" u="sng" dirty="0">
                <a:solidFill>
                  <a:srgbClr val="008000"/>
                </a:solidFill>
                <a:latin typeface="Calibri" pitchFamily="34" charset="0"/>
                <a:cs typeface="Calibri" pitchFamily="34" charset="0"/>
              </a:rPr>
              <a:t>LERNERVERANTWORTUNG</a:t>
            </a:r>
          </a:p>
          <a:p>
            <a:pPr algn="ctr">
              <a:buNone/>
            </a:pPr>
            <a:endParaRPr lang="de-DE" sz="2200" b="1" u="sng" dirty="0" smtClean="0">
              <a:solidFill>
                <a:srgbClr val="008000"/>
              </a:solidFill>
              <a:latin typeface="Calibri" pitchFamily="34" charset="0"/>
              <a:cs typeface="Calibri" pitchFamily="34" charset="0"/>
            </a:endParaRPr>
          </a:p>
        </p:txBody>
      </p:sp>
      <p:sp>
        <p:nvSpPr>
          <p:cNvPr id="2" name="TextBox 1"/>
          <p:cNvSpPr txBox="1"/>
          <p:nvPr/>
        </p:nvSpPr>
        <p:spPr>
          <a:xfrm>
            <a:off x="0" y="620688"/>
            <a:ext cx="9108504" cy="4524316"/>
          </a:xfrm>
          <a:prstGeom prst="rect">
            <a:avLst/>
          </a:prstGeom>
          <a:noFill/>
        </p:spPr>
        <p:txBody>
          <a:bodyPr wrap="square" rtlCol="0">
            <a:spAutoFit/>
          </a:bodyPr>
          <a:lstStyle/>
          <a:p>
            <a:pPr algn="just"/>
            <a:r>
              <a:rPr lang="en-US" b="1" dirty="0" err="1" smtClean="0">
                <a:solidFill>
                  <a:srgbClr val="008000"/>
                </a:solidFill>
              </a:rPr>
              <a:t>Verantwortung</a:t>
            </a:r>
            <a:r>
              <a:rPr lang="en-US" b="1" dirty="0" smtClean="0">
                <a:solidFill>
                  <a:srgbClr val="008000"/>
                </a:solidFill>
              </a:rPr>
              <a:t> </a:t>
            </a:r>
            <a:r>
              <a:rPr lang="en-US" b="1" dirty="0" err="1">
                <a:solidFill>
                  <a:srgbClr val="008000"/>
                </a:solidFill>
              </a:rPr>
              <a:t>für</a:t>
            </a:r>
            <a:r>
              <a:rPr lang="en-US" b="1" dirty="0">
                <a:solidFill>
                  <a:srgbClr val="008000"/>
                </a:solidFill>
              </a:rPr>
              <a:t> </a:t>
            </a:r>
            <a:r>
              <a:rPr lang="en-US" b="1" dirty="0" err="1">
                <a:solidFill>
                  <a:srgbClr val="008000"/>
                </a:solidFill>
              </a:rPr>
              <a:t>einander</a:t>
            </a:r>
            <a:r>
              <a:rPr lang="en-US" b="1" dirty="0">
                <a:solidFill>
                  <a:srgbClr val="008000"/>
                </a:solidFill>
              </a:rPr>
              <a:t> </a:t>
            </a:r>
            <a:r>
              <a:rPr lang="en-US" dirty="0">
                <a:solidFill>
                  <a:srgbClr val="008000"/>
                </a:solidFill>
              </a:rPr>
              <a:t> </a:t>
            </a:r>
            <a:r>
              <a:rPr lang="en-US" dirty="0" err="1"/>
              <a:t>Jeder</a:t>
            </a:r>
            <a:r>
              <a:rPr lang="en-US" dirty="0"/>
              <a:t> </a:t>
            </a:r>
            <a:r>
              <a:rPr lang="en-US" dirty="0" err="1"/>
              <a:t>Schüler</a:t>
            </a:r>
            <a:r>
              <a:rPr lang="en-US" dirty="0"/>
              <a:t> und </a:t>
            </a:r>
            <a:r>
              <a:rPr lang="en-US" dirty="0" err="1"/>
              <a:t>jede</a:t>
            </a:r>
            <a:r>
              <a:rPr lang="en-US" dirty="0"/>
              <a:t> </a:t>
            </a:r>
            <a:r>
              <a:rPr lang="en-US" dirty="0" err="1"/>
              <a:t>Schülerin</a:t>
            </a:r>
            <a:r>
              <a:rPr lang="en-US" dirty="0"/>
              <a:t> </a:t>
            </a:r>
            <a:r>
              <a:rPr lang="en-US" dirty="0" err="1"/>
              <a:t>ist</a:t>
            </a:r>
            <a:r>
              <a:rPr lang="en-US" dirty="0"/>
              <a:t> </a:t>
            </a:r>
            <a:r>
              <a:rPr lang="en-US" dirty="0" err="1"/>
              <a:t>ein</a:t>
            </a:r>
            <a:r>
              <a:rPr lang="en-US" dirty="0"/>
              <a:t> </a:t>
            </a:r>
            <a:r>
              <a:rPr lang="en-US" dirty="0" err="1"/>
              <a:t>wichtiger</a:t>
            </a:r>
            <a:r>
              <a:rPr lang="en-US" dirty="0"/>
              <a:t> </a:t>
            </a:r>
            <a:r>
              <a:rPr lang="en-US" dirty="0" err="1"/>
              <a:t>Bestandteil</a:t>
            </a:r>
            <a:r>
              <a:rPr lang="en-US" dirty="0"/>
              <a:t> der </a:t>
            </a:r>
            <a:r>
              <a:rPr lang="en-US" dirty="0" err="1"/>
              <a:t>Klassengemeinschaft</a:t>
            </a:r>
            <a:r>
              <a:rPr lang="en-US" dirty="0"/>
              <a:t>. </a:t>
            </a:r>
            <a:r>
              <a:rPr lang="en-US" dirty="0" err="1"/>
              <a:t>Hier</a:t>
            </a:r>
            <a:r>
              <a:rPr lang="en-US" dirty="0"/>
              <a:t> </a:t>
            </a:r>
            <a:r>
              <a:rPr lang="en-US" dirty="0" err="1"/>
              <a:t>werden</a:t>
            </a:r>
            <a:r>
              <a:rPr lang="en-US" dirty="0"/>
              <a:t> </a:t>
            </a:r>
            <a:r>
              <a:rPr lang="en-US" dirty="0" err="1"/>
              <a:t>Regeln</a:t>
            </a:r>
            <a:r>
              <a:rPr lang="en-US" dirty="0"/>
              <a:t> </a:t>
            </a:r>
            <a:r>
              <a:rPr lang="en-US" dirty="0" err="1"/>
              <a:t>gesetzt</a:t>
            </a:r>
            <a:r>
              <a:rPr lang="en-US" dirty="0"/>
              <a:t> und </a:t>
            </a:r>
            <a:r>
              <a:rPr lang="en-US" dirty="0" err="1"/>
              <a:t>eingehalten</a:t>
            </a:r>
            <a:r>
              <a:rPr lang="en-US" dirty="0"/>
              <a:t>, </a:t>
            </a:r>
            <a:r>
              <a:rPr lang="en-US" dirty="0" err="1"/>
              <a:t>wird</a:t>
            </a:r>
            <a:r>
              <a:rPr lang="en-US" dirty="0"/>
              <a:t> </a:t>
            </a:r>
            <a:r>
              <a:rPr lang="en-US" dirty="0" err="1"/>
              <a:t>eine</a:t>
            </a:r>
            <a:r>
              <a:rPr lang="en-US" dirty="0"/>
              <a:t> </a:t>
            </a:r>
            <a:r>
              <a:rPr lang="en-US" dirty="0" err="1"/>
              <a:t>Gesprächskultur</a:t>
            </a:r>
            <a:r>
              <a:rPr lang="en-US" dirty="0"/>
              <a:t> </a:t>
            </a:r>
            <a:r>
              <a:rPr lang="en-US" dirty="0" err="1"/>
              <a:t>entwickelt</a:t>
            </a:r>
            <a:r>
              <a:rPr lang="en-US" dirty="0"/>
              <a:t>, </a:t>
            </a:r>
            <a:r>
              <a:rPr lang="en-US" dirty="0" err="1"/>
              <a:t>Akzeptanz</a:t>
            </a:r>
            <a:r>
              <a:rPr lang="en-US" dirty="0"/>
              <a:t> und </a:t>
            </a:r>
            <a:r>
              <a:rPr lang="en-US" dirty="0" err="1"/>
              <a:t>Toleranz</a:t>
            </a:r>
            <a:r>
              <a:rPr lang="en-US" dirty="0"/>
              <a:t> </a:t>
            </a:r>
            <a:r>
              <a:rPr lang="en-US" dirty="0" err="1"/>
              <a:t>gelernt</a:t>
            </a:r>
            <a:r>
              <a:rPr lang="en-US" dirty="0"/>
              <a:t>. </a:t>
            </a:r>
            <a:r>
              <a:rPr lang="en-US" dirty="0" err="1"/>
              <a:t>Im</a:t>
            </a:r>
            <a:r>
              <a:rPr lang="en-US" dirty="0"/>
              <a:t> </a:t>
            </a:r>
            <a:r>
              <a:rPr lang="en-US" dirty="0" err="1"/>
              <a:t>wöchentlichen</a:t>
            </a:r>
            <a:r>
              <a:rPr lang="en-US" dirty="0"/>
              <a:t> </a:t>
            </a:r>
            <a:r>
              <a:rPr lang="en-US" dirty="0" err="1"/>
              <a:t>Klassenrat</a:t>
            </a:r>
            <a:r>
              <a:rPr lang="en-US" dirty="0"/>
              <a:t> </a:t>
            </a:r>
            <a:r>
              <a:rPr lang="en-US" dirty="0" err="1"/>
              <a:t>wird</a:t>
            </a:r>
            <a:r>
              <a:rPr lang="en-US" dirty="0"/>
              <a:t> um die </a:t>
            </a:r>
            <a:r>
              <a:rPr lang="en-US" dirty="0" err="1"/>
              <a:t>Lösung</a:t>
            </a:r>
            <a:r>
              <a:rPr lang="en-US" dirty="0"/>
              <a:t> von </a:t>
            </a:r>
            <a:r>
              <a:rPr lang="en-US" dirty="0" err="1"/>
              <a:t>Konflikten</a:t>
            </a:r>
            <a:r>
              <a:rPr lang="en-US" dirty="0"/>
              <a:t> </a:t>
            </a:r>
            <a:r>
              <a:rPr lang="en-US" dirty="0" err="1"/>
              <a:t>gerungen</a:t>
            </a:r>
            <a:r>
              <a:rPr lang="en-US" dirty="0"/>
              <a:t> und der </a:t>
            </a:r>
            <a:r>
              <a:rPr lang="en-US" dirty="0" err="1"/>
              <a:t>individuelle</a:t>
            </a:r>
            <a:r>
              <a:rPr lang="en-US" dirty="0"/>
              <a:t> </a:t>
            </a:r>
            <a:r>
              <a:rPr lang="en-US" dirty="0" err="1"/>
              <a:t>Wille</a:t>
            </a:r>
            <a:r>
              <a:rPr lang="en-US" dirty="0"/>
              <a:t> </a:t>
            </a:r>
            <a:r>
              <a:rPr lang="en-US" dirty="0" err="1"/>
              <a:t>mit</a:t>
            </a:r>
            <a:r>
              <a:rPr lang="en-US" dirty="0"/>
              <a:t> den </a:t>
            </a:r>
            <a:r>
              <a:rPr lang="en-US" dirty="0" err="1"/>
              <a:t>Wünschen</a:t>
            </a:r>
            <a:r>
              <a:rPr lang="en-US" dirty="0"/>
              <a:t> der </a:t>
            </a:r>
            <a:r>
              <a:rPr lang="en-US" dirty="0" err="1"/>
              <a:t>anderen</a:t>
            </a:r>
            <a:r>
              <a:rPr lang="en-US" dirty="0"/>
              <a:t> </a:t>
            </a:r>
            <a:r>
              <a:rPr lang="en-US" dirty="0" err="1"/>
              <a:t>abgestimmt</a:t>
            </a:r>
            <a:r>
              <a:rPr lang="en-US" dirty="0"/>
              <a:t>. In den </a:t>
            </a:r>
            <a:r>
              <a:rPr lang="en-US" dirty="0" err="1"/>
              <a:t>Klassen</a:t>
            </a:r>
            <a:r>
              <a:rPr lang="en-US" dirty="0"/>
              <a:t> gilt </a:t>
            </a:r>
            <a:r>
              <a:rPr lang="en-US" dirty="0" err="1"/>
              <a:t>ein</a:t>
            </a:r>
            <a:r>
              <a:rPr lang="en-US" dirty="0"/>
              <a:t> </a:t>
            </a:r>
            <a:r>
              <a:rPr lang="en-US" dirty="0" err="1"/>
              <a:t>achtsamer</a:t>
            </a:r>
            <a:r>
              <a:rPr lang="en-US" dirty="0"/>
              <a:t> </a:t>
            </a:r>
            <a:r>
              <a:rPr lang="en-US" dirty="0" err="1"/>
              <a:t>Umgang</a:t>
            </a:r>
            <a:r>
              <a:rPr lang="en-US" dirty="0"/>
              <a:t> </a:t>
            </a:r>
            <a:r>
              <a:rPr lang="en-US" dirty="0" err="1"/>
              <a:t>miteinander</a:t>
            </a:r>
            <a:r>
              <a:rPr lang="en-US" dirty="0"/>
              <a:t>.    </a:t>
            </a:r>
            <a:r>
              <a:rPr lang="en-US" b="1" dirty="0" err="1">
                <a:solidFill>
                  <a:srgbClr val="008000"/>
                </a:solidFill>
              </a:rPr>
              <a:t>Verantwortung</a:t>
            </a:r>
            <a:r>
              <a:rPr lang="en-US" b="1" dirty="0">
                <a:solidFill>
                  <a:srgbClr val="008000"/>
                </a:solidFill>
              </a:rPr>
              <a:t> </a:t>
            </a:r>
            <a:r>
              <a:rPr lang="en-US" b="1" dirty="0" err="1">
                <a:solidFill>
                  <a:srgbClr val="008000"/>
                </a:solidFill>
              </a:rPr>
              <a:t>für</a:t>
            </a:r>
            <a:r>
              <a:rPr lang="en-US" b="1" dirty="0">
                <a:solidFill>
                  <a:srgbClr val="008000"/>
                </a:solidFill>
              </a:rPr>
              <a:t> </a:t>
            </a:r>
            <a:r>
              <a:rPr lang="en-US" b="1" dirty="0" err="1">
                <a:solidFill>
                  <a:srgbClr val="008000"/>
                </a:solidFill>
              </a:rPr>
              <a:t>Räume</a:t>
            </a:r>
            <a:r>
              <a:rPr lang="en-US" dirty="0">
                <a:solidFill>
                  <a:srgbClr val="008000"/>
                </a:solidFill>
              </a:rPr>
              <a:t> </a:t>
            </a:r>
            <a:r>
              <a:rPr lang="en-US" dirty="0" smtClean="0">
                <a:solidFill>
                  <a:srgbClr val="008000"/>
                </a:solidFill>
              </a:rPr>
              <a:t> </a:t>
            </a:r>
            <a:r>
              <a:rPr lang="en-US" dirty="0" smtClean="0"/>
              <a:t>Die </a:t>
            </a:r>
            <a:r>
              <a:rPr lang="en-US" dirty="0" err="1"/>
              <a:t>Jugendlichen</a:t>
            </a:r>
            <a:r>
              <a:rPr lang="en-US" dirty="0"/>
              <a:t> </a:t>
            </a:r>
            <a:r>
              <a:rPr lang="en-US" dirty="0" err="1"/>
              <a:t>putzen</a:t>
            </a:r>
            <a:r>
              <a:rPr lang="en-US" dirty="0"/>
              <a:t> von </a:t>
            </a:r>
            <a:r>
              <a:rPr lang="en-US" dirty="0" err="1"/>
              <a:t>Anfang</a:t>
            </a:r>
            <a:r>
              <a:rPr lang="en-US" dirty="0"/>
              <a:t> an </a:t>
            </a:r>
            <a:r>
              <a:rPr lang="en-US" dirty="0" err="1"/>
              <a:t>ihre</a:t>
            </a:r>
            <a:r>
              <a:rPr lang="en-US" dirty="0"/>
              <a:t> </a:t>
            </a:r>
            <a:r>
              <a:rPr lang="en-US" dirty="0" err="1"/>
              <a:t>Klassenräume</a:t>
            </a:r>
            <a:r>
              <a:rPr lang="en-US" dirty="0"/>
              <a:t> </a:t>
            </a:r>
            <a:r>
              <a:rPr lang="en-US" dirty="0" err="1"/>
              <a:t>selbst</a:t>
            </a:r>
            <a:r>
              <a:rPr lang="en-US" dirty="0"/>
              <a:t>. </a:t>
            </a:r>
            <a:r>
              <a:rPr lang="en-US" dirty="0" err="1"/>
              <a:t>Sie</a:t>
            </a:r>
            <a:r>
              <a:rPr lang="en-US" dirty="0"/>
              <a:t> </a:t>
            </a:r>
            <a:r>
              <a:rPr lang="en-US" dirty="0" err="1"/>
              <a:t>lernen</a:t>
            </a:r>
            <a:r>
              <a:rPr lang="en-US" dirty="0"/>
              <a:t> </a:t>
            </a:r>
            <a:r>
              <a:rPr lang="en-US" dirty="0" err="1"/>
              <a:t>dadurch</a:t>
            </a:r>
            <a:r>
              <a:rPr lang="en-US" dirty="0"/>
              <a:t>, </a:t>
            </a:r>
            <a:r>
              <a:rPr lang="en-US" dirty="0" err="1"/>
              <a:t>Verantwortung</a:t>
            </a:r>
            <a:r>
              <a:rPr lang="en-US" dirty="0"/>
              <a:t> </a:t>
            </a:r>
            <a:r>
              <a:rPr lang="en-US" dirty="0" err="1"/>
              <a:t>nicht</a:t>
            </a:r>
            <a:r>
              <a:rPr lang="en-US" dirty="0"/>
              <a:t> </a:t>
            </a:r>
            <a:r>
              <a:rPr lang="en-US" dirty="0" err="1"/>
              <a:t>aus</a:t>
            </a:r>
            <a:r>
              <a:rPr lang="en-US" dirty="0"/>
              <a:t> der Hand </a:t>
            </a:r>
            <a:r>
              <a:rPr lang="en-US" dirty="0" err="1"/>
              <a:t>zu</a:t>
            </a:r>
            <a:r>
              <a:rPr lang="en-US" dirty="0"/>
              <a:t> </a:t>
            </a:r>
            <a:r>
              <a:rPr lang="en-US" dirty="0" err="1"/>
              <a:t>geben</a:t>
            </a:r>
            <a:r>
              <a:rPr lang="en-US" dirty="0"/>
              <a:t> und die </a:t>
            </a:r>
            <a:r>
              <a:rPr lang="en-US" dirty="0" err="1"/>
              <a:t>Räume</a:t>
            </a:r>
            <a:r>
              <a:rPr lang="en-US" dirty="0"/>
              <a:t> </a:t>
            </a:r>
            <a:r>
              <a:rPr lang="en-US" dirty="0" err="1"/>
              <a:t>sorgsam</a:t>
            </a:r>
            <a:r>
              <a:rPr lang="en-US" dirty="0"/>
              <a:t> </a:t>
            </a:r>
            <a:r>
              <a:rPr lang="en-US" dirty="0" err="1"/>
              <a:t>zu</a:t>
            </a:r>
            <a:r>
              <a:rPr lang="en-US" dirty="0"/>
              <a:t> </a:t>
            </a:r>
            <a:r>
              <a:rPr lang="en-US" dirty="0" err="1"/>
              <a:t>behandeln</a:t>
            </a:r>
            <a:r>
              <a:rPr lang="en-US" dirty="0"/>
              <a:t>, in </a:t>
            </a:r>
            <a:r>
              <a:rPr lang="en-US" dirty="0" err="1"/>
              <a:t>denen</a:t>
            </a:r>
            <a:r>
              <a:rPr lang="en-US" dirty="0"/>
              <a:t> </a:t>
            </a:r>
            <a:r>
              <a:rPr lang="en-US" dirty="0" err="1"/>
              <a:t>sie</a:t>
            </a:r>
            <a:r>
              <a:rPr lang="en-US" dirty="0"/>
              <a:t> </a:t>
            </a:r>
            <a:r>
              <a:rPr lang="en-US" dirty="0" err="1"/>
              <a:t>sich</a:t>
            </a:r>
            <a:r>
              <a:rPr lang="en-US" dirty="0"/>
              <a:t> </a:t>
            </a:r>
            <a:r>
              <a:rPr lang="en-US" dirty="0" err="1"/>
              <a:t>aufhalten</a:t>
            </a:r>
            <a:r>
              <a:rPr lang="en-US" dirty="0"/>
              <a:t>. </a:t>
            </a:r>
            <a:r>
              <a:rPr lang="en-US" dirty="0" err="1"/>
              <a:t>Wenn</a:t>
            </a:r>
            <a:r>
              <a:rPr lang="en-US" dirty="0"/>
              <a:t> der </a:t>
            </a:r>
            <a:r>
              <a:rPr lang="en-US" dirty="0" err="1"/>
              <a:t>Klassenraum</a:t>
            </a:r>
            <a:r>
              <a:rPr lang="en-US" dirty="0"/>
              <a:t> </a:t>
            </a:r>
            <a:r>
              <a:rPr lang="en-US" dirty="0" err="1"/>
              <a:t>nach</a:t>
            </a:r>
            <a:r>
              <a:rPr lang="en-US" dirty="0"/>
              <a:t> 2 </a:t>
            </a:r>
            <a:r>
              <a:rPr lang="en-US" dirty="0" err="1"/>
              <a:t>Jahren</a:t>
            </a:r>
            <a:r>
              <a:rPr lang="en-US" dirty="0"/>
              <a:t> </a:t>
            </a:r>
            <a:r>
              <a:rPr lang="en-US" dirty="0" err="1"/>
              <a:t>verlassen</a:t>
            </a:r>
            <a:r>
              <a:rPr lang="en-US" dirty="0"/>
              <a:t> </a:t>
            </a:r>
            <a:r>
              <a:rPr lang="en-US" dirty="0" err="1"/>
              <a:t>wird</a:t>
            </a:r>
            <a:r>
              <a:rPr lang="en-US" dirty="0"/>
              <a:t>, </a:t>
            </a:r>
            <a:r>
              <a:rPr lang="en-US" dirty="0" err="1"/>
              <a:t>steht</a:t>
            </a:r>
            <a:r>
              <a:rPr lang="en-US" dirty="0"/>
              <a:t> </a:t>
            </a:r>
            <a:r>
              <a:rPr lang="en-US" dirty="0" err="1"/>
              <a:t>meist</a:t>
            </a:r>
            <a:r>
              <a:rPr lang="en-US" dirty="0"/>
              <a:t> </a:t>
            </a:r>
            <a:r>
              <a:rPr lang="en-US" dirty="0" err="1"/>
              <a:t>eine</a:t>
            </a:r>
            <a:r>
              <a:rPr lang="en-US" dirty="0"/>
              <a:t> </a:t>
            </a:r>
            <a:r>
              <a:rPr lang="en-US" dirty="0" err="1"/>
              <a:t>Renovierung</a:t>
            </a:r>
            <a:r>
              <a:rPr lang="en-US" dirty="0"/>
              <a:t> an: </a:t>
            </a:r>
            <a:r>
              <a:rPr lang="en-US" dirty="0" err="1"/>
              <a:t>Wie</a:t>
            </a:r>
            <a:r>
              <a:rPr lang="en-US" dirty="0"/>
              <a:t> </a:t>
            </a:r>
            <a:r>
              <a:rPr lang="en-US" dirty="0" err="1"/>
              <a:t>im</a:t>
            </a:r>
            <a:r>
              <a:rPr lang="en-US" dirty="0"/>
              <a:t> „</a:t>
            </a:r>
            <a:r>
              <a:rPr lang="en-US" dirty="0" err="1"/>
              <a:t>richtigen</a:t>
            </a:r>
            <a:r>
              <a:rPr lang="en-US" dirty="0"/>
              <a:t>“ </a:t>
            </a:r>
            <a:r>
              <a:rPr lang="en-US" dirty="0" err="1"/>
              <a:t>Leben</a:t>
            </a:r>
            <a:r>
              <a:rPr lang="en-US" dirty="0"/>
              <a:t> </a:t>
            </a:r>
            <a:r>
              <a:rPr lang="en-US" dirty="0" err="1"/>
              <a:t>wird</a:t>
            </a:r>
            <a:r>
              <a:rPr lang="en-US" dirty="0"/>
              <a:t> </a:t>
            </a:r>
            <a:r>
              <a:rPr lang="en-US" dirty="0" err="1"/>
              <a:t>eine</a:t>
            </a:r>
            <a:r>
              <a:rPr lang="en-US" dirty="0"/>
              <a:t> „</a:t>
            </a:r>
            <a:r>
              <a:rPr lang="en-US" dirty="0" err="1"/>
              <a:t>Wohnung</a:t>
            </a:r>
            <a:r>
              <a:rPr lang="en-US" dirty="0"/>
              <a:t>“ so </a:t>
            </a:r>
            <a:r>
              <a:rPr lang="en-US" dirty="0" err="1"/>
              <a:t>hinterlassen</a:t>
            </a:r>
            <a:r>
              <a:rPr lang="en-US" dirty="0"/>
              <a:t>, </a:t>
            </a:r>
            <a:r>
              <a:rPr lang="en-US" dirty="0" err="1"/>
              <a:t>wie</a:t>
            </a:r>
            <a:r>
              <a:rPr lang="en-US" dirty="0"/>
              <a:t> man </a:t>
            </a:r>
            <a:r>
              <a:rPr lang="en-US" dirty="0" err="1"/>
              <a:t>sie</a:t>
            </a:r>
            <a:r>
              <a:rPr lang="en-US" dirty="0"/>
              <a:t> </a:t>
            </a:r>
            <a:r>
              <a:rPr lang="en-US" dirty="0" err="1"/>
              <a:t>vorgefunden</a:t>
            </a:r>
            <a:r>
              <a:rPr lang="en-US" dirty="0"/>
              <a:t> hat. </a:t>
            </a:r>
            <a:r>
              <a:rPr lang="en-US" dirty="0" err="1"/>
              <a:t>Schöner</a:t>
            </a:r>
            <a:r>
              <a:rPr lang="en-US" dirty="0"/>
              <a:t> </a:t>
            </a:r>
            <a:r>
              <a:rPr lang="en-US" dirty="0" err="1"/>
              <a:t>Nebeneffekt</a:t>
            </a:r>
            <a:r>
              <a:rPr lang="en-US" dirty="0"/>
              <a:t>: Die </a:t>
            </a:r>
            <a:r>
              <a:rPr lang="en-US" dirty="0" err="1"/>
              <a:t>Stadt</a:t>
            </a:r>
            <a:r>
              <a:rPr lang="en-US" dirty="0"/>
              <a:t> Wiesbaden </a:t>
            </a:r>
            <a:r>
              <a:rPr lang="en-US" dirty="0" err="1"/>
              <a:t>zahlt</a:t>
            </a:r>
            <a:r>
              <a:rPr lang="en-US" dirty="0"/>
              <a:t> der </a:t>
            </a:r>
            <a:r>
              <a:rPr lang="en-US" dirty="0" err="1"/>
              <a:t>Schule</a:t>
            </a:r>
            <a:r>
              <a:rPr lang="en-US" dirty="0"/>
              <a:t> das </a:t>
            </a:r>
            <a:r>
              <a:rPr lang="en-US" dirty="0" err="1"/>
              <a:t>eingesparte</a:t>
            </a:r>
            <a:r>
              <a:rPr lang="en-US" dirty="0"/>
              <a:t> </a:t>
            </a:r>
            <a:r>
              <a:rPr lang="en-US" dirty="0" err="1"/>
              <a:t>Putzgeld</a:t>
            </a:r>
            <a:r>
              <a:rPr lang="en-US" dirty="0"/>
              <a:t> </a:t>
            </a:r>
            <a:r>
              <a:rPr lang="en-US" dirty="0" err="1"/>
              <a:t>als</a:t>
            </a:r>
            <a:r>
              <a:rPr lang="en-US" dirty="0"/>
              <a:t> </a:t>
            </a:r>
            <a:r>
              <a:rPr lang="en-US" dirty="0" err="1"/>
              <a:t>Zuschuss</a:t>
            </a:r>
            <a:r>
              <a:rPr lang="en-US" dirty="0"/>
              <a:t> </a:t>
            </a:r>
            <a:r>
              <a:rPr lang="en-US" dirty="0" err="1"/>
              <a:t>aus.</a:t>
            </a:r>
            <a:r>
              <a:rPr lang="en-US" dirty="0"/>
              <a:t> </a:t>
            </a:r>
            <a:endParaRPr lang="en-US" dirty="0" smtClean="0"/>
          </a:p>
          <a:p>
            <a:pPr algn="just"/>
            <a:endParaRPr lang="en-US" dirty="0"/>
          </a:p>
          <a:p>
            <a:pPr algn="r"/>
            <a:r>
              <a:rPr lang="en-US" dirty="0" smtClean="0"/>
              <a:t>[http</a:t>
            </a:r>
            <a:r>
              <a:rPr lang="en-US" dirty="0"/>
              <a:t>://helene-lange-schule.templ2.evision.net/</a:t>
            </a:r>
            <a:r>
              <a:rPr lang="en-US" dirty="0" err="1"/>
              <a:t>index.php?id</a:t>
            </a:r>
            <a:r>
              <a:rPr lang="en-US" dirty="0"/>
              <a:t>=</a:t>
            </a:r>
            <a:r>
              <a:rPr lang="en-US" dirty="0" smtClean="0"/>
              <a:t>83]</a:t>
            </a:r>
          </a:p>
        </p:txBody>
      </p:sp>
    </p:spTree>
    <p:extLst>
      <p:ext uri="{BB962C8B-B14F-4D97-AF65-F5344CB8AC3E}">
        <p14:creationId xmlns:p14="http://schemas.microsoft.com/office/powerpoint/2010/main" val="343592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177281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16</a:t>
            </a:r>
            <a:r>
              <a:rPr lang="de-DE" sz="2200" b="1" u="sng" dirty="0" smtClean="0">
                <a:solidFill>
                  <a:srgbClr val="008000"/>
                </a:solidFill>
                <a:latin typeface="Calibri" pitchFamily="34" charset="0"/>
                <a:cs typeface="Calibri" pitchFamily="34" charset="0"/>
              </a:rPr>
              <a:t>: WIE MAN ÜBER PROBLEME IN DER SCHULE SPRICHT</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Auf der Schülerverzeichnis-Problemseite gibt es vier Probleme und Antworten.  Lies die Probleme und finde die beste Lösung dazu.</a:t>
            </a:r>
          </a:p>
          <a:p>
            <a:pPr algn="ctr">
              <a:buNone/>
            </a:pPr>
            <a:endParaRPr lang="de-DE" sz="2200" b="1" dirty="0" smtClean="0">
              <a:solidFill>
                <a:srgbClr val="008000"/>
              </a:solidFill>
              <a:latin typeface="Calibri" pitchFamily="34" charset="0"/>
              <a:cs typeface="Calibri" pitchFamily="34" charset="0"/>
            </a:endParaRPr>
          </a:p>
        </p:txBody>
      </p:sp>
      <p:sp>
        <p:nvSpPr>
          <p:cNvPr id="5" name="TextBox 4"/>
          <p:cNvSpPr txBox="1"/>
          <p:nvPr/>
        </p:nvSpPr>
        <p:spPr>
          <a:xfrm>
            <a:off x="4716016" y="1628800"/>
            <a:ext cx="4104456" cy="5078314"/>
          </a:xfrm>
          <a:prstGeom prst="rect">
            <a:avLst/>
          </a:prstGeom>
          <a:noFill/>
          <a:ln>
            <a:solidFill>
              <a:srgbClr val="008000"/>
            </a:solidFill>
          </a:ln>
        </p:spPr>
        <p:txBody>
          <a:bodyPr wrap="square" rtlCol="0">
            <a:spAutoFit/>
          </a:bodyPr>
          <a:lstStyle/>
          <a:p>
            <a:pPr algn="just"/>
            <a:r>
              <a:rPr lang="de-DE" dirty="0"/>
              <a:t>Ich bin 15 Jahre alt und ich gehe aufs Gymnasium, aber meine Noten sind sehr schlecht. Ich lerne jeden Nachmittag bis um 20 Uhr, und ich bekomme am Wochenende Nachhilfe, aber meine Noten werden immer schlechter. Ich </a:t>
            </a:r>
            <a:r>
              <a:rPr lang="de-DE" dirty="0" smtClean="0"/>
              <a:t>möchte </a:t>
            </a:r>
            <a:r>
              <a:rPr lang="de-DE" dirty="0"/>
              <a:t>gern auf die Realschule wechseln, weil der Leistungsdruck dort nicht so groß ist. Aber meine Eltern sind total dagegen - sie sagen: "Du bist schlau genug - du musst dich nur mehr anstrengen!" Oder sie sagen: "Nur mit Abitur kannst du später studieren!" Aber ich möchte nicht studieren, ich möchte lieber einen praktischen Beruf lernen - Gärtner oder Tierpfleger. Wie kann ich ihnen das erklären? </a:t>
            </a:r>
            <a:endParaRPr lang="en-GB" dirty="0"/>
          </a:p>
          <a:p>
            <a:pPr algn="r"/>
            <a:r>
              <a:rPr lang="de-DE" b="1" dirty="0"/>
              <a:t>Johann </a:t>
            </a:r>
            <a:endParaRPr lang="en-GB" b="1" dirty="0"/>
          </a:p>
        </p:txBody>
      </p:sp>
      <p:sp>
        <p:nvSpPr>
          <p:cNvPr id="6" name="TextBox 5"/>
          <p:cNvSpPr txBox="1"/>
          <p:nvPr/>
        </p:nvSpPr>
        <p:spPr>
          <a:xfrm>
            <a:off x="251520" y="1628800"/>
            <a:ext cx="4104456" cy="4524316"/>
          </a:xfrm>
          <a:prstGeom prst="rect">
            <a:avLst/>
          </a:prstGeom>
          <a:noFill/>
          <a:ln>
            <a:solidFill>
              <a:srgbClr val="008000"/>
            </a:solidFill>
          </a:ln>
        </p:spPr>
        <p:txBody>
          <a:bodyPr wrap="square" rtlCol="0">
            <a:spAutoFit/>
          </a:bodyPr>
          <a:lstStyle/>
          <a:p>
            <a:pPr algn="just"/>
            <a:r>
              <a:rPr lang="de-DE" dirty="0"/>
              <a:t>Ich gehe in die 8. Klasse, und ich habe ein Problem: meine Familie hat nicht viel Geld, und ich muss alte Klamotten von meinem Bruder und meiner Schwester tragen. Ich habe auch kein Geld für Make-up und die neuesten CDs. Ich finde das nicht schlimm, aber einige Mädchen aus meiner Klasse lachen mich deshalb aus und wollen mich nicht in ihrer Clique haben. Diese Mädchen rauchen auch und schwänzen manchmal die Schule. Jetzt haben sie gesagt: "Wenn du rauchst und mit uns den Unterricht schwänzt, kannst du in unserer Clique sein!" Aber das will ich nicht... </a:t>
            </a:r>
            <a:endParaRPr lang="en-GB" dirty="0"/>
          </a:p>
          <a:p>
            <a:pPr algn="r"/>
            <a:r>
              <a:rPr lang="de-DE" b="1" dirty="0"/>
              <a:t>Marie </a:t>
            </a:r>
            <a:endParaRPr lang="en-GB" b="1" dirty="0"/>
          </a:p>
        </p:txBody>
      </p:sp>
    </p:spTree>
    <p:extLst>
      <p:ext uri="{BB962C8B-B14F-4D97-AF65-F5344CB8AC3E}">
        <p14:creationId xmlns:p14="http://schemas.microsoft.com/office/powerpoint/2010/main" val="2599587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177281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17</a:t>
            </a:r>
            <a:r>
              <a:rPr lang="de-DE" sz="2200" b="1" u="sng" dirty="0" smtClean="0">
                <a:solidFill>
                  <a:srgbClr val="008000"/>
                </a:solidFill>
                <a:latin typeface="Calibri" pitchFamily="34" charset="0"/>
                <a:cs typeface="Calibri" pitchFamily="34" charset="0"/>
              </a:rPr>
              <a:t>: WIE MAN ÜBER PROBLEME IN DER SCHULE SPRICHT</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Auf der Schülerverzeichnis-Problemseite gibt es vier Probleme und Antworten.  Lies die Probleme und finde die beste Lösung dazu.</a:t>
            </a:r>
          </a:p>
          <a:p>
            <a:pPr algn="ctr">
              <a:buNone/>
            </a:pPr>
            <a:endParaRPr lang="de-DE" sz="2200" b="1" dirty="0" smtClean="0">
              <a:solidFill>
                <a:srgbClr val="008000"/>
              </a:solidFill>
              <a:latin typeface="Calibri" pitchFamily="34" charset="0"/>
              <a:cs typeface="Calibri" pitchFamily="34" charset="0"/>
            </a:endParaRPr>
          </a:p>
        </p:txBody>
      </p:sp>
      <p:sp>
        <p:nvSpPr>
          <p:cNvPr id="5" name="TextBox 4"/>
          <p:cNvSpPr txBox="1"/>
          <p:nvPr/>
        </p:nvSpPr>
        <p:spPr>
          <a:xfrm>
            <a:off x="4716016" y="1988840"/>
            <a:ext cx="4104456" cy="4247317"/>
          </a:xfrm>
          <a:prstGeom prst="rect">
            <a:avLst/>
          </a:prstGeom>
          <a:noFill/>
          <a:ln>
            <a:solidFill>
              <a:srgbClr val="008000"/>
            </a:solidFill>
          </a:ln>
        </p:spPr>
        <p:txBody>
          <a:bodyPr wrap="square" rtlCol="0">
            <a:spAutoFit/>
          </a:bodyPr>
          <a:lstStyle/>
          <a:p>
            <a:pPr algn="just"/>
            <a:r>
              <a:rPr lang="de-DE" dirty="0"/>
              <a:t>Ich bin sehr unsportlich. Ich bin nicht dick, aber ich finde Sport sehr schwer. In allen anderen Fächern habe ich gute Noten - nur in Sport nicht. Ballsportarten - also Volleyball oder Basketball - sind nicht ganz so schlimm, aber alles andere ist schrecklich. Wir haben dieses Schuljahr einen neuen Sportlehrer bekommen. Er ist sehr streng und schreit mich immer an, wenn ich Fehler mache: "Du bist zu faul - beweg dich mehr, du lahme Ente!" sagt er oft. Ich schaffe das nicht mehr - ich möchte den Sportunterricht am liebsten schwänzen ... </a:t>
            </a:r>
            <a:endParaRPr lang="en-GB" dirty="0"/>
          </a:p>
          <a:p>
            <a:pPr algn="r"/>
            <a:r>
              <a:rPr lang="de-DE" b="1" dirty="0"/>
              <a:t>Lilli </a:t>
            </a:r>
            <a:endParaRPr lang="en-GB" b="1" dirty="0"/>
          </a:p>
        </p:txBody>
      </p:sp>
      <p:sp>
        <p:nvSpPr>
          <p:cNvPr id="6" name="TextBox 5"/>
          <p:cNvSpPr txBox="1"/>
          <p:nvPr/>
        </p:nvSpPr>
        <p:spPr>
          <a:xfrm>
            <a:off x="251520" y="1988840"/>
            <a:ext cx="4104456" cy="3970318"/>
          </a:xfrm>
          <a:prstGeom prst="rect">
            <a:avLst/>
          </a:prstGeom>
          <a:noFill/>
          <a:ln>
            <a:solidFill>
              <a:srgbClr val="008000"/>
            </a:solidFill>
          </a:ln>
        </p:spPr>
        <p:txBody>
          <a:bodyPr wrap="square" rtlCol="0">
            <a:spAutoFit/>
          </a:bodyPr>
          <a:lstStyle/>
          <a:p>
            <a:pPr algn="just"/>
            <a:r>
              <a:rPr lang="de-DE" dirty="0"/>
              <a:t>Ich bin der jüngste und kleinste Schüler in der Klasse und drei Mitschüler sind total gemein zu mir. Sie verprügeln mich, sie nehmen mir mein Handy oder meine Jacke weg und gestern hat Thorsten - er ist der Anführer - gesagt: "Bring uns morgen früh 20 Euro mit - sonst bekommst du richtig Ärger!" Aber ich habe keine 20 Euro! Ich habe jetzt total Angst, in die Schule zu gehen. Meine Freunde können mir auch nicht helfen - sie wollen keinen Ärger mit diesen Schülern haben. Was soll ich tun? </a:t>
            </a:r>
            <a:endParaRPr lang="en-GB" dirty="0"/>
          </a:p>
          <a:p>
            <a:pPr algn="r"/>
            <a:r>
              <a:rPr lang="de-DE" b="1" dirty="0"/>
              <a:t>Ulf </a:t>
            </a:r>
            <a:endParaRPr lang="en-GB" b="1" dirty="0"/>
          </a:p>
        </p:txBody>
      </p:sp>
    </p:spTree>
    <p:extLst>
      <p:ext uri="{BB962C8B-B14F-4D97-AF65-F5344CB8AC3E}">
        <p14:creationId xmlns:p14="http://schemas.microsoft.com/office/powerpoint/2010/main" val="178904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177281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18</a:t>
            </a:r>
            <a:r>
              <a:rPr lang="de-DE" sz="2200" b="1" u="sng" dirty="0" smtClean="0">
                <a:solidFill>
                  <a:srgbClr val="008000"/>
                </a:solidFill>
                <a:latin typeface="Calibri" pitchFamily="34" charset="0"/>
                <a:cs typeface="Calibri" pitchFamily="34" charset="0"/>
              </a:rPr>
              <a:t>: WIE MAN ÜBER PROBLEME IN DER SCHULE SPRICHT</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Und hier sind die Antworten des </a:t>
            </a:r>
            <a:r>
              <a:rPr lang="de-DE" sz="2200" b="1" dirty="0" err="1" smtClean="0">
                <a:solidFill>
                  <a:srgbClr val="008000"/>
                </a:solidFill>
                <a:latin typeface="Calibri" pitchFamily="34" charset="0"/>
                <a:cs typeface="Calibri" pitchFamily="34" charset="0"/>
              </a:rPr>
              <a:t>SchülerVZ</a:t>
            </a:r>
            <a:r>
              <a:rPr lang="de-DE" sz="2200" b="1" dirty="0" smtClean="0">
                <a:solidFill>
                  <a:srgbClr val="008000"/>
                </a:solidFill>
                <a:latin typeface="Calibri" pitchFamily="34" charset="0"/>
                <a:cs typeface="Calibri" pitchFamily="34" charset="0"/>
              </a:rPr>
              <a:t>-Forums:</a:t>
            </a:r>
          </a:p>
          <a:p>
            <a:pPr algn="ctr">
              <a:buNone/>
            </a:pPr>
            <a:endParaRPr lang="de-DE" sz="2200" b="1" dirty="0" smtClean="0">
              <a:solidFill>
                <a:srgbClr val="008000"/>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5708152"/>
              </p:ext>
            </p:extLst>
          </p:nvPr>
        </p:nvGraphicFramePr>
        <p:xfrm>
          <a:off x="144016" y="1770464"/>
          <a:ext cx="8892480" cy="4754880"/>
        </p:xfrm>
        <a:graphic>
          <a:graphicData uri="http://schemas.openxmlformats.org/drawingml/2006/table">
            <a:tbl>
              <a:tblPr firstRow="1" bandRow="1">
                <a:tableStyleId>{5940675A-B579-460E-94D1-54222C63F5DA}</a:tableStyleId>
              </a:tblPr>
              <a:tblGrid>
                <a:gridCol w="2223120"/>
                <a:gridCol w="2223120"/>
                <a:gridCol w="2223120"/>
                <a:gridCol w="222312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A. Du musst mit ihnen reden. Erkläre ihnen, wie unglücklich und gestresst du auf deiner Schule bist. Auch ohne Studium kann man einen guten Beruf haben! Vielleicht kann auch ein anderer Erwachsener (Tante, Opa usw.) ihnen das sagen? </a:t>
                      </a:r>
                      <a:endParaRPr lang="en-GB" sz="1800" kern="1200" dirty="0" smtClean="0">
                        <a:solidFill>
                          <a:schemeClr val="tx1"/>
                        </a:solidFill>
                        <a:effectLst/>
                        <a:latin typeface="+mn-lt"/>
                        <a:ea typeface="+mn-ea"/>
                        <a:cs typeface="+mn-cs"/>
                      </a:endParaRPr>
                    </a:p>
                    <a:p>
                      <a:pPr algn="l"/>
                      <a:endParaRPr lang="en-US" dirty="0"/>
                    </a:p>
                  </a:txBody>
                  <a:tcPr>
                    <a:solidFill>
                      <a:schemeClr val="accent3">
                        <a:lumMod val="20000"/>
                        <a:lumOff val="80000"/>
                      </a:schemeClr>
                    </a:solidFill>
                  </a:tcPr>
                </a:tc>
                <a:tc>
                  <a:txBody>
                    <a:bodyPr/>
                    <a:lstStyle/>
                    <a:p>
                      <a:pPr algn="l"/>
                      <a:r>
                        <a:rPr lang="de-DE" sz="1800" kern="1200" dirty="0" smtClean="0">
                          <a:solidFill>
                            <a:schemeClr val="tx1"/>
                          </a:solidFill>
                          <a:effectLst/>
                          <a:latin typeface="+mn-lt"/>
                          <a:ea typeface="+mn-ea"/>
                          <a:cs typeface="+mn-cs"/>
                        </a:rPr>
                        <a:t>B. Verprügeln jeden Tag - das ist Mobbing! Du brauchst Hilfe von Erwachsenen. Erzähl deinen Eltern und auch deinem Klassenlehrer von deinem Problem. Der  muss mit den Mobbern reden. Klar muss sein: Mobbing ist falsch! </a:t>
                      </a:r>
                      <a:endParaRPr lang="en-US" dirty="0"/>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C. Du hast recht - nicht zum Unterricht gehen ist keine Lösung! Gibt es noch andere Mädchencliquen in deiner Klasse, oder andere Mädchen für die, die neueste Mode nicht so wichtig ist? Oder die gegen Zigaretten sind? Das sind bestimmt die besseren Freundinnen für dich. </a:t>
                      </a:r>
                      <a:endParaRPr lang="en-GB" sz="1800" kern="1200" dirty="0" smtClean="0">
                        <a:solidFill>
                          <a:schemeClr val="tx1"/>
                        </a:solidFill>
                        <a:effectLst/>
                        <a:latin typeface="+mn-lt"/>
                        <a:ea typeface="+mn-ea"/>
                        <a:cs typeface="+mn-cs"/>
                      </a:endParaRPr>
                    </a:p>
                    <a:p>
                      <a:pPr algn="l"/>
                      <a:endParaRPr lang="en-US"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D. Keine Frage - dein Lehrer ist ungerecht. Und persönliche Beleidigungen sind falsch! Erkläre deinem Klassenlehrer dein Problem. Wenn das nicht hilft: Rede mit deinen Eltern und geh mit ihnen zum Schuldirektor. </a:t>
                      </a:r>
                      <a:endParaRPr lang="en-GB" sz="1800" kern="1200" dirty="0" smtClean="0">
                        <a:solidFill>
                          <a:schemeClr val="tx1"/>
                        </a:solidFill>
                        <a:effectLst/>
                        <a:latin typeface="+mn-lt"/>
                        <a:ea typeface="+mn-ea"/>
                        <a:cs typeface="+mn-cs"/>
                      </a:endParaRPr>
                    </a:p>
                    <a:p>
                      <a:pPr algn="l"/>
                      <a:endParaRPr lang="en-US"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1506473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3140968"/>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19</a:t>
            </a:r>
            <a:r>
              <a:rPr lang="de-DE" sz="2200" b="1" u="sng" dirty="0" smtClean="0">
                <a:solidFill>
                  <a:srgbClr val="008000"/>
                </a:solidFill>
                <a:latin typeface="Calibri" pitchFamily="34" charset="0"/>
                <a:cs typeface="Calibri" pitchFamily="34" charset="0"/>
              </a:rPr>
              <a:t>: NEUE PROBLEME</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Lies den Zeitungsartikel und finde mindestens ein Beispiel von:</a:t>
            </a:r>
          </a:p>
          <a:p>
            <a:pPr algn="ctr">
              <a:buNone/>
            </a:pPr>
            <a:endParaRPr lang="de-DE" sz="2200" dirty="0" smtClean="0">
              <a:solidFill>
                <a:srgbClr val="008000"/>
              </a:solidFill>
              <a:latin typeface="Calibri" pitchFamily="34" charset="0"/>
              <a:cs typeface="Calibri" pitchFamily="34" charset="0"/>
            </a:endParaRPr>
          </a:p>
          <a:p>
            <a:pPr algn="ctr">
              <a:buNone/>
            </a:pPr>
            <a:r>
              <a:rPr lang="de-DE" sz="2200" dirty="0" smtClean="0">
                <a:solidFill>
                  <a:srgbClr val="008000"/>
                </a:solidFill>
                <a:latin typeface="Calibri" pitchFamily="34" charset="0"/>
                <a:cs typeface="Calibri" pitchFamily="34" charset="0"/>
              </a:rPr>
              <a:t>der Vergangenheit     der Gegenwart     der Zukunft</a:t>
            </a:r>
            <a:endParaRPr lang="de-DE" sz="2200" dirty="0">
              <a:solidFill>
                <a:srgbClr val="008000"/>
              </a:solidFill>
              <a:latin typeface="Calibri" pitchFamily="34" charset="0"/>
              <a:cs typeface="Calibri" pitchFamily="34" charset="0"/>
            </a:endParaRPr>
          </a:p>
          <a:p>
            <a:pPr algn="ctr">
              <a:buNone/>
            </a:pPr>
            <a:endParaRPr lang="de-DE" sz="2200" b="1" dirty="0" smtClean="0">
              <a:latin typeface="Calibri" pitchFamily="34" charset="0"/>
              <a:cs typeface="Calibri" pitchFamily="34" charset="0"/>
            </a:endParaRPr>
          </a:p>
          <a:p>
            <a:pPr>
              <a:buNone/>
            </a:pPr>
            <a:r>
              <a:rPr lang="de-DE" sz="2200" b="1" dirty="0">
                <a:latin typeface="Calibri" pitchFamily="34" charset="0"/>
                <a:cs typeface="Calibri" pitchFamily="34" charset="0"/>
              </a:rPr>
              <a:t> </a:t>
            </a:r>
            <a:r>
              <a:rPr lang="de-DE" sz="2200" b="1" dirty="0" smtClean="0">
                <a:latin typeface="Calibri" pitchFamily="34" charset="0"/>
                <a:cs typeface="Calibri" pitchFamily="34" charset="0"/>
              </a:rPr>
              <a:t>                                       Gewalt auf den Schulhof</a:t>
            </a:r>
          </a:p>
        </p:txBody>
      </p:sp>
      <p:sp>
        <p:nvSpPr>
          <p:cNvPr id="2" name="TextBox 1"/>
          <p:cNvSpPr txBox="1"/>
          <p:nvPr/>
        </p:nvSpPr>
        <p:spPr>
          <a:xfrm>
            <a:off x="35496" y="2875994"/>
            <a:ext cx="3816424" cy="4247317"/>
          </a:xfrm>
          <a:prstGeom prst="rect">
            <a:avLst/>
          </a:prstGeom>
          <a:noFill/>
        </p:spPr>
        <p:txBody>
          <a:bodyPr wrap="square" rtlCol="0">
            <a:spAutoFit/>
          </a:bodyPr>
          <a:lstStyle/>
          <a:p>
            <a:pPr algn="just"/>
            <a:r>
              <a:rPr lang="de-DE" dirty="0">
                <a:solidFill>
                  <a:srgbClr val="3366FF"/>
                </a:solidFill>
                <a:latin typeface="Calibri" pitchFamily="34" charset="0"/>
                <a:cs typeface="Calibri" pitchFamily="34" charset="0"/>
              </a:rPr>
              <a:t>Am Freitagvormittag </a:t>
            </a:r>
            <a:r>
              <a:rPr lang="de-DE" dirty="0">
                <a:latin typeface="Calibri" pitchFamily="34" charset="0"/>
                <a:cs typeface="Calibri" pitchFamily="34" charset="0"/>
              </a:rPr>
              <a:t>haben zwei 16-jährige Schüler und eine Mitschülerin einen 15-jährigen </a:t>
            </a:r>
            <a:r>
              <a:rPr lang="de-DE" dirty="0" smtClean="0">
                <a:latin typeface="Calibri" pitchFamily="34" charset="0"/>
                <a:cs typeface="Calibri" pitchFamily="34" charset="0"/>
              </a:rPr>
              <a:t>Schüler </a:t>
            </a:r>
            <a:r>
              <a:rPr lang="de-DE" dirty="0" smtClean="0">
                <a:solidFill>
                  <a:srgbClr val="3366FF"/>
                </a:solidFill>
                <a:latin typeface="Calibri" pitchFamily="34" charset="0"/>
                <a:cs typeface="Calibri" pitchFamily="34" charset="0"/>
              </a:rPr>
              <a:t>auf dem Schulhof </a:t>
            </a:r>
            <a:r>
              <a:rPr lang="de-DE" dirty="0" smtClean="0">
                <a:latin typeface="Calibri" pitchFamily="34" charset="0"/>
                <a:cs typeface="Calibri" pitchFamily="34" charset="0"/>
              </a:rPr>
              <a:t>zusammengeschlagen.  Sie haben die Tat mit einer Handy-Kamera gefilmt und die Aufnahmen im Internet veröffentlicht.  </a:t>
            </a:r>
            <a:r>
              <a:rPr lang="de-DE" dirty="0" smtClean="0">
                <a:solidFill>
                  <a:srgbClr val="3366FF"/>
                </a:solidFill>
                <a:latin typeface="Calibri" pitchFamily="34" charset="0"/>
                <a:cs typeface="Calibri" pitchFamily="34" charset="0"/>
              </a:rPr>
              <a:t>Niemand hat die Lehrer informiert</a:t>
            </a:r>
            <a:r>
              <a:rPr lang="de-DE" dirty="0" smtClean="0">
                <a:latin typeface="Calibri" pitchFamily="34" charset="0"/>
                <a:cs typeface="Calibri" pitchFamily="34" charset="0"/>
              </a:rPr>
              <a:t>, niemand hat die Polizei gerufen, niemand hat dem Betroffenen geholfen.</a:t>
            </a:r>
          </a:p>
          <a:p>
            <a:pPr algn="just"/>
            <a:endParaRPr lang="de-DE" dirty="0">
              <a:latin typeface="Calibri" pitchFamily="34" charset="0"/>
              <a:cs typeface="Calibri" pitchFamily="34" charset="0"/>
            </a:endParaRPr>
          </a:p>
          <a:p>
            <a:pPr algn="just"/>
            <a:r>
              <a:rPr lang="de-DE" dirty="0" smtClean="0">
                <a:solidFill>
                  <a:srgbClr val="3366FF"/>
                </a:solidFill>
                <a:latin typeface="Calibri" pitchFamily="34" charset="0"/>
                <a:cs typeface="Calibri" pitchFamily="34" charset="0"/>
              </a:rPr>
              <a:t>Konflikte an der Schule wird es immer geben.  </a:t>
            </a:r>
            <a:r>
              <a:rPr lang="de-DE" dirty="0" smtClean="0">
                <a:latin typeface="Calibri" pitchFamily="34" charset="0"/>
                <a:cs typeface="Calibri" pitchFamily="34" charset="0"/>
              </a:rPr>
              <a:t>Konflikte entwickeln sich zu </a:t>
            </a:r>
            <a:r>
              <a:rPr lang="de-DE" dirty="0">
                <a:latin typeface="Calibri" pitchFamily="34" charset="0"/>
                <a:cs typeface="Calibri" pitchFamily="34" charset="0"/>
              </a:rPr>
              <a:t>einem Problem und auf dem </a:t>
            </a:r>
            <a:r>
              <a:rPr lang="de-DE" dirty="0" smtClean="0">
                <a:latin typeface="Calibri" pitchFamily="34" charset="0"/>
                <a:cs typeface="Calibri" pitchFamily="34" charset="0"/>
              </a:rPr>
              <a:t>Schulhof </a:t>
            </a:r>
            <a:r>
              <a:rPr lang="de-DE" dirty="0" err="1" smtClean="0">
                <a:latin typeface="Calibri" pitchFamily="34" charset="0"/>
                <a:cs typeface="Calibri" pitchFamily="34" charset="0"/>
              </a:rPr>
              <a:t>jj</a:t>
            </a:r>
            <a:endParaRPr lang="de-DE" dirty="0">
              <a:solidFill>
                <a:schemeClr val="bg1"/>
              </a:solidFill>
              <a:latin typeface="Calibri" pitchFamily="34" charset="0"/>
              <a:cs typeface="Calibri" pitchFamily="34" charset="0"/>
            </a:endParaRPr>
          </a:p>
        </p:txBody>
      </p:sp>
      <p:sp>
        <p:nvSpPr>
          <p:cNvPr id="4" name="TextBox 3"/>
          <p:cNvSpPr txBox="1"/>
          <p:nvPr/>
        </p:nvSpPr>
        <p:spPr>
          <a:xfrm>
            <a:off x="3857948" y="2852936"/>
            <a:ext cx="3816424" cy="3970318"/>
          </a:xfrm>
          <a:prstGeom prst="rect">
            <a:avLst/>
          </a:prstGeom>
          <a:noFill/>
        </p:spPr>
        <p:txBody>
          <a:bodyPr wrap="square" rtlCol="0">
            <a:spAutoFit/>
          </a:bodyPr>
          <a:lstStyle/>
          <a:p>
            <a:pPr algn="just"/>
            <a:r>
              <a:rPr lang="de-DE" dirty="0" smtClean="0">
                <a:latin typeface="Calibri" pitchFamily="34" charset="0"/>
                <a:cs typeface="Calibri" pitchFamily="34" charset="0"/>
              </a:rPr>
              <a:t>kann das oft zu Gewalt, Bedrohung und Erpressung führen.  </a:t>
            </a:r>
            <a:r>
              <a:rPr lang="de-DE" dirty="0" smtClean="0">
                <a:solidFill>
                  <a:srgbClr val="3366FF"/>
                </a:solidFill>
                <a:latin typeface="Calibri" pitchFamily="34" charset="0"/>
                <a:cs typeface="Calibri" pitchFamily="34" charset="0"/>
              </a:rPr>
              <a:t>Immer mehr Schüler fühlen sich an der Schule nicht sicher</a:t>
            </a:r>
            <a:r>
              <a:rPr lang="de-DE" dirty="0" smtClean="0">
                <a:latin typeface="Calibri" pitchFamily="34" charset="0"/>
                <a:cs typeface="Calibri" pitchFamily="34" charset="0"/>
              </a:rPr>
              <a:t>, also bringen sie ein Messer oder andere Waffen zur Schule mit, </a:t>
            </a:r>
            <a:r>
              <a:rPr lang="de-DE" dirty="0" smtClean="0">
                <a:solidFill>
                  <a:srgbClr val="3366FF"/>
                </a:solidFill>
                <a:latin typeface="Calibri" pitchFamily="34" charset="0"/>
                <a:cs typeface="Calibri" pitchFamily="34" charset="0"/>
              </a:rPr>
              <a:t>um sich </a:t>
            </a:r>
            <a:r>
              <a:rPr lang="de-DE" dirty="0">
                <a:solidFill>
                  <a:srgbClr val="3366FF"/>
                </a:solidFill>
                <a:latin typeface="Calibri" pitchFamily="34" charset="0"/>
                <a:cs typeface="Calibri" pitchFamily="34" charset="0"/>
              </a:rPr>
              <a:t>selber </a:t>
            </a:r>
            <a:r>
              <a:rPr lang="de-DE" dirty="0" smtClean="0">
                <a:solidFill>
                  <a:srgbClr val="3366FF"/>
                </a:solidFill>
                <a:latin typeface="Calibri" pitchFamily="34" charset="0"/>
                <a:cs typeface="Calibri" pitchFamily="34" charset="0"/>
              </a:rPr>
              <a:t>zu schützen</a:t>
            </a:r>
            <a:r>
              <a:rPr lang="de-DE" dirty="0" smtClean="0">
                <a:latin typeface="Calibri" pitchFamily="34" charset="0"/>
                <a:cs typeface="Calibri" pitchFamily="34" charset="0"/>
              </a:rPr>
              <a:t>.  Gehört Gewalt jetzt zum Schulalltag, so wie Mathe und Hausaufgaben, oder kann man das noch vermeiden?  Einige Schulen haben schon private Sicherheitsleute auf dem Schulhof, aber wird das in der Zukunft für jede Schule der Fall sein.</a:t>
            </a:r>
            <a:endParaRPr lang="de-DE" dirty="0">
              <a:solidFill>
                <a:schemeClr val="bg1"/>
              </a:solidFill>
              <a:latin typeface="Calibri" pitchFamily="34" charset="0"/>
              <a:cs typeface="Calibri" pitchFamily="34" charset="0"/>
            </a:endParaRPr>
          </a:p>
          <a:p>
            <a:endParaRPr lang="en-US" dirty="0"/>
          </a:p>
        </p:txBody>
      </p:sp>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r="1"/>
          <a:stretch/>
        </p:blipFill>
        <p:spPr>
          <a:xfrm>
            <a:off x="7704856" y="3337148"/>
            <a:ext cx="1331640" cy="2972172"/>
          </a:xfrm>
          <a:prstGeom prst="rect">
            <a:avLst/>
          </a:prstGeom>
        </p:spPr>
      </p:pic>
    </p:spTree>
    <p:extLst>
      <p:ext uri="{BB962C8B-B14F-4D97-AF65-F5344CB8AC3E}">
        <p14:creationId xmlns:p14="http://schemas.microsoft.com/office/powerpoint/2010/main" val="1101292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3768" y="2564904"/>
            <a:ext cx="4032448" cy="4314964"/>
          </a:xfrm>
          <a:prstGeom prst="rect">
            <a:avLst/>
          </a:prstGeom>
        </p:spPr>
      </p:pic>
      <p:sp>
        <p:nvSpPr>
          <p:cNvPr id="7" name="Content Placeholder 2"/>
          <p:cNvSpPr>
            <a:spLocks noGrp="1"/>
          </p:cNvSpPr>
          <p:nvPr>
            <p:ph idx="1"/>
          </p:nvPr>
        </p:nvSpPr>
        <p:spPr>
          <a:xfrm>
            <a:off x="21580" y="0"/>
            <a:ext cx="9144000" cy="3140968"/>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20</a:t>
            </a:r>
            <a:r>
              <a:rPr lang="de-DE" sz="2200" b="1" u="sng" dirty="0" smtClean="0">
                <a:solidFill>
                  <a:srgbClr val="008000"/>
                </a:solidFill>
                <a:latin typeface="Calibri" pitchFamily="34" charset="0"/>
                <a:cs typeface="Calibri" pitchFamily="34" charset="0"/>
              </a:rPr>
              <a:t>: </a:t>
            </a:r>
            <a:r>
              <a:rPr lang="de-DE" sz="2200" b="1" u="sng" dirty="0">
                <a:solidFill>
                  <a:srgbClr val="008000"/>
                </a:solidFill>
                <a:latin typeface="Calibri" pitchFamily="34" charset="0"/>
                <a:cs typeface="Calibri" pitchFamily="34" charset="0"/>
              </a:rPr>
              <a:t>NEUE PROBLEME</a:t>
            </a:r>
          </a:p>
          <a:p>
            <a:pPr algn="ctr">
              <a:buNone/>
            </a:pPr>
            <a:endParaRPr lang="de-DE" sz="2200" b="1" u="sng" dirty="0" smtClean="0">
              <a:solidFill>
                <a:srgbClr val="008000"/>
              </a:solidFill>
              <a:latin typeface="Calibri" pitchFamily="34" charset="0"/>
              <a:cs typeface="Calibri" pitchFamily="34" charset="0"/>
            </a:endParaRPr>
          </a:p>
          <a:p>
            <a:pPr marL="457200" indent="-457200">
              <a:buAutoNum type="alphaUcPeriod"/>
            </a:pPr>
            <a:r>
              <a:rPr lang="de-DE" sz="2200" b="1" dirty="0" smtClean="0">
                <a:solidFill>
                  <a:srgbClr val="008000"/>
                </a:solidFill>
                <a:latin typeface="Calibri" pitchFamily="34" charset="0"/>
                <a:cs typeface="Calibri" pitchFamily="34" charset="0"/>
              </a:rPr>
              <a:t>Lies den Zeitungsartikel noch mal.  Was bedeuten die blauen Ausdrücke auf Englisch.</a:t>
            </a:r>
          </a:p>
          <a:p>
            <a:pPr marL="0" indent="0">
              <a:buNone/>
            </a:pPr>
            <a:endParaRPr lang="de-DE" sz="2200" b="1" dirty="0" smtClean="0">
              <a:solidFill>
                <a:srgbClr val="008000"/>
              </a:solidFill>
              <a:latin typeface="Calibri" pitchFamily="34" charset="0"/>
              <a:cs typeface="Calibri" pitchFamily="34" charset="0"/>
            </a:endParaRPr>
          </a:p>
          <a:p>
            <a:pPr marL="457200" indent="-457200">
              <a:buAutoNum type="alphaUcPeriod"/>
            </a:pPr>
            <a:r>
              <a:rPr lang="de-DE" sz="2200" b="1" dirty="0" smtClean="0">
                <a:solidFill>
                  <a:srgbClr val="008000"/>
                </a:solidFill>
                <a:latin typeface="Calibri" pitchFamily="34" charset="0"/>
                <a:cs typeface="Calibri" pitchFamily="34" charset="0"/>
              </a:rPr>
              <a:t>Schreib einen kurzen Artikel über folgendes Ereignis an deiner Schule für eine deutsche Zeitung.</a:t>
            </a:r>
          </a:p>
        </p:txBody>
      </p:sp>
      <p:sp>
        <p:nvSpPr>
          <p:cNvPr id="6" name="TextBox 5"/>
          <p:cNvSpPr txBox="1"/>
          <p:nvPr/>
        </p:nvSpPr>
        <p:spPr>
          <a:xfrm>
            <a:off x="2699791" y="3573016"/>
            <a:ext cx="2880321" cy="2308324"/>
          </a:xfrm>
          <a:prstGeom prst="rect">
            <a:avLst/>
          </a:prstGeom>
          <a:noFill/>
        </p:spPr>
        <p:txBody>
          <a:bodyPr wrap="square" rtlCol="0">
            <a:spAutoFit/>
          </a:bodyPr>
          <a:lstStyle/>
          <a:p>
            <a:pPr algn="ctr"/>
            <a:r>
              <a:rPr lang="en-US" dirty="0" smtClean="0"/>
              <a:t>Thurs afternoon – library –</a:t>
            </a:r>
          </a:p>
          <a:p>
            <a:r>
              <a:rPr lang="en-US" dirty="0" smtClean="0"/>
              <a:t>attack – knife – age of victim – attacker – witnesses - / help? reasons ? </a:t>
            </a:r>
          </a:p>
          <a:p>
            <a:r>
              <a:rPr lang="en-US" dirty="0" smtClean="0"/>
              <a:t>outcome? </a:t>
            </a:r>
          </a:p>
          <a:p>
            <a:r>
              <a:rPr lang="en-US" dirty="0" smtClean="0"/>
              <a:t>what can be done?</a:t>
            </a:r>
          </a:p>
          <a:p>
            <a:r>
              <a:rPr lang="en-US" dirty="0" smtClean="0"/>
              <a:t>has it happened </a:t>
            </a:r>
          </a:p>
          <a:p>
            <a:r>
              <a:rPr lang="en-US" dirty="0" smtClean="0"/>
              <a:t>to you?</a:t>
            </a:r>
            <a:endParaRPr lang="en-US" dirty="0"/>
          </a:p>
        </p:txBody>
      </p:sp>
    </p:spTree>
    <p:extLst>
      <p:ext uri="{BB962C8B-B14F-4D97-AF65-F5344CB8AC3E}">
        <p14:creationId xmlns:p14="http://schemas.microsoft.com/office/powerpoint/2010/main" val="2003728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537321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21</a:t>
            </a:r>
            <a:r>
              <a:rPr lang="de-DE" sz="2200" b="1" u="sng" dirty="0" smtClean="0">
                <a:solidFill>
                  <a:srgbClr val="008000"/>
                </a:solidFill>
                <a:latin typeface="Calibri" pitchFamily="34" charset="0"/>
                <a:cs typeface="Calibri" pitchFamily="34" charset="0"/>
              </a:rPr>
              <a:t>: </a:t>
            </a:r>
            <a:r>
              <a:rPr lang="de-DE" sz="2200" b="1" u="sng" dirty="0">
                <a:solidFill>
                  <a:srgbClr val="008000"/>
                </a:solidFill>
                <a:latin typeface="Calibri" pitchFamily="34" charset="0"/>
                <a:cs typeface="Calibri" pitchFamily="34" charset="0"/>
              </a:rPr>
              <a:t>NEUE PROBLEME</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Bring die Wörter in jedem Satz in die richtige Reihenfolge.</a:t>
            </a:r>
          </a:p>
          <a:p>
            <a:pPr algn="ctr">
              <a:buNone/>
            </a:pPr>
            <a:endParaRPr lang="de-DE" sz="2200" b="1" dirty="0" smtClean="0">
              <a:solidFill>
                <a:srgbClr val="008000"/>
              </a:solidFill>
              <a:latin typeface="Calibri" pitchFamily="34" charset="0"/>
              <a:cs typeface="Calibri" pitchFamily="34" charset="0"/>
            </a:endParaRPr>
          </a:p>
          <a:p>
            <a:pPr>
              <a:buNone/>
            </a:pPr>
            <a:r>
              <a:rPr lang="de-DE" sz="2200" b="1" dirty="0" smtClean="0">
                <a:solidFill>
                  <a:srgbClr val="008000"/>
                </a:solidFill>
                <a:latin typeface="Calibri" pitchFamily="34" charset="0"/>
                <a:cs typeface="Calibri" pitchFamily="34" charset="0"/>
              </a:rPr>
              <a:t>Wenn man ein Problem an der Schule hat, kann / soll man...</a:t>
            </a:r>
          </a:p>
          <a:p>
            <a:pPr>
              <a:buNone/>
            </a:pPr>
            <a:endParaRPr lang="de-DE" sz="2200" b="1" dirty="0">
              <a:solidFill>
                <a:srgbClr val="008000"/>
              </a:solidFill>
              <a:latin typeface="Calibri" pitchFamily="34" charset="0"/>
              <a:cs typeface="Calibri" pitchFamily="34" charset="0"/>
            </a:endParaRPr>
          </a:p>
          <a:p>
            <a:pPr marL="457200" indent="-457200">
              <a:buFont typeface="+mj-lt"/>
              <a:buAutoNum type="alphaLcPeriod"/>
            </a:pPr>
            <a:r>
              <a:rPr lang="de-DE" sz="1800" dirty="0" smtClean="0">
                <a:latin typeface="Calibri" pitchFamily="34" charset="0"/>
                <a:cs typeface="Calibri" pitchFamily="34" charset="0"/>
              </a:rPr>
              <a:t>...diskutieren das Freunden, Eltern oder Lehrern mit deinen</a:t>
            </a:r>
          </a:p>
          <a:p>
            <a:pPr marL="457200" indent="-457200">
              <a:buFont typeface="+mj-lt"/>
              <a:buAutoNum type="alphaLcPeriod"/>
            </a:pPr>
            <a:r>
              <a:rPr lang="de-DE" sz="1800" dirty="0" smtClean="0">
                <a:latin typeface="Calibri" pitchFamily="34" charset="0"/>
                <a:cs typeface="Calibri" pitchFamily="34" charset="0"/>
              </a:rPr>
              <a:t>...wechseln die Schule oder die Klasse</a:t>
            </a:r>
          </a:p>
          <a:p>
            <a:pPr marL="457200" indent="-457200">
              <a:buFont typeface="+mj-lt"/>
              <a:buAutoNum type="alphaLcPeriod"/>
            </a:pPr>
            <a:r>
              <a:rPr lang="de-DE" sz="1800" dirty="0" smtClean="0">
                <a:latin typeface="Calibri" pitchFamily="34" charset="0"/>
                <a:cs typeface="Calibri" pitchFamily="34" charset="0"/>
              </a:rPr>
              <a:t>...sein deprimiert</a:t>
            </a:r>
          </a:p>
          <a:p>
            <a:pPr marL="457200" indent="-457200">
              <a:buFont typeface="+mj-lt"/>
              <a:buAutoNum type="alphaLcPeriod"/>
            </a:pPr>
            <a:r>
              <a:rPr lang="de-DE" sz="1800" dirty="0" smtClean="0">
                <a:latin typeface="Calibri" pitchFamily="34" charset="0"/>
                <a:cs typeface="Calibri" pitchFamily="34" charset="0"/>
              </a:rPr>
              <a:t>...ignorieren das</a:t>
            </a:r>
          </a:p>
          <a:p>
            <a:pPr marL="457200" indent="-457200">
              <a:buFont typeface="+mj-lt"/>
              <a:buAutoNum type="alphaLcPeriod"/>
            </a:pPr>
            <a:r>
              <a:rPr lang="de-DE" sz="1800" dirty="0" smtClean="0">
                <a:latin typeface="Calibri" pitchFamily="34" charset="0"/>
                <a:cs typeface="Calibri" pitchFamily="34" charset="0"/>
              </a:rPr>
              <a:t>...darum kümmern sich alleine</a:t>
            </a:r>
          </a:p>
          <a:p>
            <a:pPr marL="457200" indent="-457200">
              <a:buFont typeface="+mj-lt"/>
              <a:buAutoNum type="alphaLcPeriod"/>
            </a:pPr>
            <a:r>
              <a:rPr lang="de-DE" sz="1800" dirty="0" smtClean="0">
                <a:latin typeface="Calibri" pitchFamily="34" charset="0"/>
                <a:cs typeface="Calibri" pitchFamily="34" charset="0"/>
              </a:rPr>
              <a:t>...bekommen Nachhilfe</a:t>
            </a:r>
          </a:p>
        </p:txBody>
      </p:sp>
      <p:pic>
        <p:nvPicPr>
          <p:cNvPr id="2" name="Picture 1"/>
          <p:cNvPicPr>
            <a:picLocks noChangeAspect="1"/>
          </p:cNvPicPr>
          <p:nvPr/>
        </p:nvPicPr>
        <p:blipFill>
          <a:blip r:embed="rId2" cstate="print"/>
          <a:stretch>
            <a:fillRect/>
          </a:stretch>
        </p:blipFill>
        <p:spPr>
          <a:xfrm>
            <a:off x="4355976" y="4149080"/>
            <a:ext cx="3209728" cy="2066032"/>
          </a:xfrm>
          <a:prstGeom prst="rect">
            <a:avLst/>
          </a:prstGeom>
        </p:spPr>
      </p:pic>
    </p:spTree>
    <p:extLst>
      <p:ext uri="{BB962C8B-B14F-4D97-AF65-F5344CB8AC3E}">
        <p14:creationId xmlns:p14="http://schemas.microsoft.com/office/powerpoint/2010/main" val="3008830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1580" y="0"/>
            <a:ext cx="9144000" cy="1844824"/>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22</a:t>
            </a:r>
            <a:r>
              <a:rPr lang="de-DE" sz="2200" b="1" u="sng" dirty="0" smtClean="0">
                <a:solidFill>
                  <a:srgbClr val="008000"/>
                </a:solidFill>
                <a:latin typeface="Calibri" pitchFamily="34" charset="0"/>
                <a:cs typeface="Calibri" pitchFamily="34" charset="0"/>
              </a:rPr>
              <a:t>: IDEEN</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Gruppenarbeit.  Bereitet einen Wortigel zum Thema Schule vor. Besprecht gemeinsam eure Ideen.</a:t>
            </a:r>
          </a:p>
          <a:p>
            <a:pPr algn="ctr">
              <a:buNone/>
            </a:pPr>
            <a:endParaRPr lang="de-DE" sz="2200" b="1" dirty="0" smtClean="0">
              <a:solidFill>
                <a:srgbClr val="008000"/>
              </a:solidFill>
              <a:latin typeface="Calibri" pitchFamily="34" charset="0"/>
              <a:cs typeface="Calibri" pitchFamily="34" charset="0"/>
            </a:endParaRPr>
          </a:p>
        </p:txBody>
      </p:sp>
      <p:graphicFrame>
        <p:nvGraphicFramePr>
          <p:cNvPr id="3" name="Diagram 2"/>
          <p:cNvGraphicFramePr/>
          <p:nvPr>
            <p:extLst>
              <p:ext uri="{D42A27DB-BD31-4B8C-83A1-F6EECF244321}">
                <p14:modId xmlns:p14="http://schemas.microsoft.com/office/powerpoint/2010/main" val="1130425003"/>
              </p:ext>
            </p:extLst>
          </p:nvPr>
        </p:nvGraphicFramePr>
        <p:xfrm>
          <a:off x="2123728" y="2708920"/>
          <a:ext cx="4822657" cy="297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rot="19922677">
            <a:off x="186040" y="2448077"/>
            <a:ext cx="3345424" cy="369332"/>
          </a:xfrm>
          <a:prstGeom prst="rect">
            <a:avLst/>
          </a:prstGeom>
          <a:noFill/>
        </p:spPr>
        <p:txBody>
          <a:bodyPr wrap="none" rtlCol="0">
            <a:spAutoFit/>
          </a:bodyPr>
          <a:lstStyle/>
          <a:p>
            <a:r>
              <a:rPr lang="en-US" b="1" dirty="0" err="1" smtClean="0">
                <a:solidFill>
                  <a:srgbClr val="FF0000"/>
                </a:solidFill>
              </a:rPr>
              <a:t>Unterricht</a:t>
            </a:r>
            <a:r>
              <a:rPr lang="en-US" b="1" dirty="0" smtClean="0">
                <a:solidFill>
                  <a:srgbClr val="FF0000"/>
                </a:solidFill>
              </a:rPr>
              <a:t>, Stress, </a:t>
            </a:r>
            <a:r>
              <a:rPr lang="en-US" b="1" dirty="0" err="1" smtClean="0">
                <a:solidFill>
                  <a:srgbClr val="FF0000"/>
                </a:solidFill>
              </a:rPr>
              <a:t>Hausaufgaben</a:t>
            </a:r>
            <a:endParaRPr lang="en-US" b="1" dirty="0">
              <a:solidFill>
                <a:srgbClr val="FF0000"/>
              </a:solidFill>
            </a:endParaRPr>
          </a:p>
        </p:txBody>
      </p:sp>
      <p:sp>
        <p:nvSpPr>
          <p:cNvPr id="6" name="TextBox 5"/>
          <p:cNvSpPr txBox="1"/>
          <p:nvPr/>
        </p:nvSpPr>
        <p:spPr>
          <a:xfrm rot="3134428">
            <a:off x="930999" y="5721375"/>
            <a:ext cx="1625227" cy="369332"/>
          </a:xfrm>
          <a:prstGeom prst="rect">
            <a:avLst/>
          </a:prstGeom>
          <a:noFill/>
        </p:spPr>
        <p:txBody>
          <a:bodyPr wrap="none" rtlCol="0">
            <a:spAutoFit/>
          </a:bodyPr>
          <a:lstStyle/>
          <a:p>
            <a:r>
              <a:rPr lang="en-US" b="1" dirty="0" err="1" smtClean="0">
                <a:solidFill>
                  <a:schemeClr val="accent4"/>
                </a:solidFill>
              </a:rPr>
              <a:t>Freunde</a:t>
            </a:r>
            <a:r>
              <a:rPr lang="en-US" b="1" dirty="0" smtClean="0">
                <a:solidFill>
                  <a:schemeClr val="accent4"/>
                </a:solidFill>
              </a:rPr>
              <a:t>, Essen</a:t>
            </a:r>
            <a:endParaRPr lang="en-US" b="1" dirty="0">
              <a:solidFill>
                <a:schemeClr val="accent4"/>
              </a:solidFill>
            </a:endParaRPr>
          </a:p>
        </p:txBody>
      </p:sp>
      <p:sp>
        <p:nvSpPr>
          <p:cNvPr id="8" name="TextBox 7"/>
          <p:cNvSpPr txBox="1"/>
          <p:nvPr/>
        </p:nvSpPr>
        <p:spPr>
          <a:xfrm rot="2764443">
            <a:off x="6291387" y="2540342"/>
            <a:ext cx="2171538" cy="369332"/>
          </a:xfrm>
          <a:prstGeom prst="rect">
            <a:avLst/>
          </a:prstGeom>
          <a:noFill/>
        </p:spPr>
        <p:txBody>
          <a:bodyPr wrap="none" rtlCol="0">
            <a:spAutoFit/>
          </a:bodyPr>
          <a:lstStyle/>
          <a:p>
            <a:r>
              <a:rPr lang="en-US" b="1" dirty="0" err="1" smtClean="0">
                <a:solidFill>
                  <a:srgbClr val="008000"/>
                </a:solidFill>
              </a:rPr>
              <a:t>Gewalt</a:t>
            </a:r>
            <a:r>
              <a:rPr lang="en-US" b="1" dirty="0" smtClean="0">
                <a:solidFill>
                  <a:srgbClr val="008000"/>
                </a:solidFill>
              </a:rPr>
              <a:t> am </a:t>
            </a:r>
            <a:r>
              <a:rPr lang="en-US" b="1" dirty="0" err="1" smtClean="0">
                <a:solidFill>
                  <a:srgbClr val="008000"/>
                </a:solidFill>
              </a:rPr>
              <a:t>Schulhof</a:t>
            </a:r>
            <a:endParaRPr lang="en-US" b="1" dirty="0">
              <a:solidFill>
                <a:srgbClr val="008000"/>
              </a:solidFill>
            </a:endParaRPr>
          </a:p>
        </p:txBody>
      </p:sp>
      <p:sp>
        <p:nvSpPr>
          <p:cNvPr id="9" name="TextBox 8"/>
          <p:cNvSpPr txBox="1"/>
          <p:nvPr/>
        </p:nvSpPr>
        <p:spPr>
          <a:xfrm rot="19607645">
            <a:off x="6377990" y="5438106"/>
            <a:ext cx="2403836" cy="923330"/>
          </a:xfrm>
          <a:prstGeom prst="rect">
            <a:avLst/>
          </a:prstGeom>
          <a:noFill/>
        </p:spPr>
        <p:txBody>
          <a:bodyPr wrap="none" rtlCol="0">
            <a:spAutoFit/>
          </a:bodyPr>
          <a:lstStyle/>
          <a:p>
            <a:pPr algn="ctr"/>
            <a:r>
              <a:rPr lang="en-US" b="1" dirty="0" err="1" smtClean="0">
                <a:solidFill>
                  <a:schemeClr val="accent5">
                    <a:lumMod val="75000"/>
                  </a:schemeClr>
                </a:solidFill>
              </a:rPr>
              <a:t>Neues</a:t>
            </a:r>
            <a:r>
              <a:rPr lang="en-US" b="1" dirty="0" smtClean="0">
                <a:solidFill>
                  <a:schemeClr val="accent5">
                    <a:lumMod val="75000"/>
                  </a:schemeClr>
                </a:solidFill>
              </a:rPr>
              <a:t> </a:t>
            </a:r>
            <a:r>
              <a:rPr lang="en-US" b="1" dirty="0" err="1" smtClean="0">
                <a:solidFill>
                  <a:schemeClr val="accent5">
                    <a:lumMod val="75000"/>
                  </a:schemeClr>
                </a:solidFill>
              </a:rPr>
              <a:t>Gebäude</a:t>
            </a:r>
            <a:r>
              <a:rPr lang="en-US" b="1" dirty="0" smtClean="0">
                <a:solidFill>
                  <a:schemeClr val="accent5">
                    <a:lumMod val="75000"/>
                  </a:schemeClr>
                </a:solidFill>
              </a:rPr>
              <a:t>, Sport-</a:t>
            </a:r>
          </a:p>
          <a:p>
            <a:pPr algn="ctr"/>
            <a:r>
              <a:rPr lang="en-US" b="1" dirty="0" err="1" smtClean="0">
                <a:solidFill>
                  <a:schemeClr val="accent5">
                    <a:lumMod val="75000"/>
                  </a:schemeClr>
                </a:solidFill>
              </a:rPr>
              <a:t>möglichkeiten</a:t>
            </a:r>
            <a:r>
              <a:rPr lang="en-US" b="1" dirty="0" smtClean="0">
                <a:solidFill>
                  <a:schemeClr val="accent5">
                    <a:lumMod val="75000"/>
                  </a:schemeClr>
                </a:solidFill>
              </a:rPr>
              <a:t>, </a:t>
            </a:r>
            <a:r>
              <a:rPr lang="en-US" b="1" dirty="0" err="1" smtClean="0">
                <a:solidFill>
                  <a:schemeClr val="accent5">
                    <a:lumMod val="75000"/>
                  </a:schemeClr>
                </a:solidFill>
              </a:rPr>
              <a:t>keine</a:t>
            </a:r>
            <a:endParaRPr lang="en-US" b="1" dirty="0" smtClean="0">
              <a:solidFill>
                <a:schemeClr val="accent5">
                  <a:lumMod val="75000"/>
                </a:schemeClr>
              </a:solidFill>
            </a:endParaRPr>
          </a:p>
          <a:p>
            <a:pPr algn="ctr"/>
            <a:r>
              <a:rPr lang="en-US" b="1" dirty="0" smtClean="0">
                <a:solidFill>
                  <a:schemeClr val="accent5">
                    <a:lumMod val="75000"/>
                  </a:schemeClr>
                </a:solidFill>
              </a:rPr>
              <a:t>Uniform</a:t>
            </a:r>
            <a:endParaRPr lang="en-US" b="1" dirty="0">
              <a:solidFill>
                <a:schemeClr val="accent5">
                  <a:lumMod val="75000"/>
                </a:schemeClr>
              </a:solidFill>
            </a:endParaRPr>
          </a:p>
        </p:txBody>
      </p:sp>
    </p:spTree>
    <p:extLst>
      <p:ext uri="{BB962C8B-B14F-4D97-AF65-F5344CB8AC3E}">
        <p14:creationId xmlns:p14="http://schemas.microsoft.com/office/powerpoint/2010/main" val="4034744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3: </a:t>
            </a:r>
            <a:r>
              <a:rPr lang="en-GB" sz="2400" b="1" u="sng" dirty="0">
                <a:solidFill>
                  <a:srgbClr val="008000"/>
                </a:solidFill>
              </a:rPr>
              <a:t>BILDUNGSSYSTEME ZU VERGLEICHEN </a:t>
            </a:r>
            <a:endParaRPr lang="en-GB" sz="2400" b="1" u="sng" dirty="0" smtClean="0">
              <a:solidFill>
                <a:srgbClr val="008000"/>
              </a:solidFill>
              <a:latin typeface="Calibri" pitchFamily="34" charset="0"/>
              <a:cs typeface="Calibri" pitchFamily="34" charset="0"/>
            </a:endParaRP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smtClean="0">
                <a:latin typeface="Calibri" pitchFamily="34" charset="0"/>
                <a:cs typeface="Calibri" pitchFamily="34" charset="0"/>
              </a:rPr>
              <a:t>die schottische und deutsche </a:t>
            </a:r>
            <a:r>
              <a:rPr lang="en-GB" sz="2400" dirty="0" err="1" smtClean="0">
                <a:latin typeface="Calibri" pitchFamily="34" charset="0"/>
                <a:cs typeface="Calibri" pitchFamily="34" charset="0"/>
              </a:rPr>
              <a:t>Schulsysteme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vergleichen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dein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Schulleben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einem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anderen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Europäer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vergleichen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begründen</a:t>
            </a:r>
            <a:r>
              <a:rPr lang="en-GB" sz="2400" dirty="0" smtClean="0">
                <a:latin typeface="Calibri" pitchFamily="34" charset="0"/>
                <a:cs typeface="Calibri" pitchFamily="34" charset="0"/>
              </a:rPr>
              <a:t>, was </a:t>
            </a:r>
            <a:r>
              <a:rPr lang="en-GB" sz="2400" dirty="0" err="1" smtClean="0">
                <a:latin typeface="Calibri" pitchFamily="34" charset="0"/>
                <a:cs typeface="Calibri" pitchFamily="34" charset="0"/>
              </a:rPr>
              <a:t>für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dich</a:t>
            </a:r>
            <a:r>
              <a:rPr lang="en-GB" sz="2400" dirty="0" smtClean="0">
                <a:latin typeface="Calibri" pitchFamily="34" charset="0"/>
                <a:cs typeface="Calibri" pitchFamily="34" charset="0"/>
              </a:rPr>
              <a:t> das </a:t>
            </a:r>
            <a:r>
              <a:rPr lang="en-GB" sz="2400" dirty="0" err="1" smtClean="0">
                <a:latin typeface="Calibri" pitchFamily="34" charset="0"/>
                <a:cs typeface="Calibri" pitchFamily="34" charset="0"/>
              </a:rPr>
              <a:t>beste</a:t>
            </a:r>
            <a:r>
              <a:rPr lang="en-GB" sz="2400" dirty="0" smtClean="0">
                <a:latin typeface="Calibri" pitchFamily="34" charset="0"/>
                <a:cs typeface="Calibri" pitchFamily="34" charset="0"/>
              </a:rPr>
              <a:t> System </a:t>
            </a:r>
            <a:r>
              <a:rPr lang="en-GB" sz="2400" dirty="0" err="1" smtClean="0">
                <a:latin typeface="Calibri" pitchFamily="34" charset="0"/>
                <a:cs typeface="Calibri" pitchFamily="34" charset="0"/>
              </a:rPr>
              <a:t>ist</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7410" name="Picture 2" descr="http://www.pressandjournal.co.uk/thumbnail.aspx?refId=2309197&amp;refRef=img&amp;style=full"/>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539552" y="3645024"/>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sprachcaffe.com/typo3temp/fl_realurl_image/children-camps-german-29-c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55976" y="3517378"/>
            <a:ext cx="4164255" cy="263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2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0"/>
            <a:ext cx="9144000" cy="69269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23</a:t>
            </a:r>
            <a:r>
              <a:rPr lang="de-DE" sz="2200" b="1" u="sng" dirty="0" smtClean="0">
                <a:solidFill>
                  <a:srgbClr val="008000"/>
                </a:solidFill>
                <a:latin typeface="Calibri" pitchFamily="34" charset="0"/>
                <a:cs typeface="Calibri" pitchFamily="34" charset="0"/>
              </a:rPr>
              <a:t>: DAS DEUTSCHE SCHULSYSTEM</a:t>
            </a:r>
          </a:p>
          <a:p>
            <a:pPr algn="ctr">
              <a:buNone/>
            </a:pPr>
            <a:endParaRPr lang="de-DE" sz="2200" b="1" u="sng" dirty="0" smtClean="0">
              <a:solidFill>
                <a:srgbClr val="008000"/>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38626387"/>
              </p:ext>
            </p:extLst>
          </p:nvPr>
        </p:nvGraphicFramePr>
        <p:xfrm>
          <a:off x="107504" y="1180976"/>
          <a:ext cx="8928990" cy="5128344"/>
        </p:xfrm>
        <a:graphic>
          <a:graphicData uri="http://schemas.openxmlformats.org/drawingml/2006/table">
            <a:tbl>
              <a:tblPr firstRow="1" bandRow="1">
                <a:tableStyleId>{2D5ABB26-0587-4C30-8999-92F81FD0307C}</a:tableStyleId>
              </a:tblPr>
              <a:tblGrid>
                <a:gridCol w="1224134"/>
                <a:gridCol w="2448272"/>
                <a:gridCol w="720080"/>
                <a:gridCol w="2016224"/>
                <a:gridCol w="720080"/>
                <a:gridCol w="1800200"/>
              </a:tblGrid>
              <a:tr h="5128344">
                <a:tc>
                  <a:txBody>
                    <a:bodyPr/>
                    <a:lstStyle/>
                    <a:p>
                      <a:pPr algn="ctr"/>
                      <a:r>
                        <a:rPr lang="en-US" sz="1600" b="1" dirty="0" err="1" smtClean="0"/>
                        <a:t>Primarstufe</a:t>
                      </a:r>
                      <a:endParaRPr lang="en-US" sz="1600" b="1" dirty="0"/>
                    </a:p>
                  </a:txBody>
                  <a:tcPr anchor="b">
                    <a:solidFill>
                      <a:schemeClr val="accent3">
                        <a:lumMod val="20000"/>
                        <a:lumOff val="80000"/>
                      </a:schemeClr>
                    </a:solidFill>
                  </a:tcPr>
                </a:tc>
                <a:tc>
                  <a:txBody>
                    <a:bodyPr/>
                    <a:lstStyle/>
                    <a:p>
                      <a:pPr algn="ctr"/>
                      <a:r>
                        <a:rPr lang="en-US" sz="1600" b="1" dirty="0" err="1" smtClean="0"/>
                        <a:t>Sekundarstufe</a:t>
                      </a:r>
                      <a:r>
                        <a:rPr lang="en-US" sz="1600" b="1" baseline="0" dirty="0" smtClean="0"/>
                        <a:t> 1</a:t>
                      </a:r>
                      <a:endParaRPr lang="en-US" sz="1600" b="1" dirty="0"/>
                    </a:p>
                  </a:txBody>
                  <a:tcPr anchor="b">
                    <a:solidFill>
                      <a:schemeClr val="accent1">
                        <a:lumMod val="20000"/>
                        <a:lumOff val="80000"/>
                      </a:schemeClr>
                    </a:solidFill>
                  </a:tcPr>
                </a:tc>
                <a:tc>
                  <a:txBody>
                    <a:bodyPr/>
                    <a:lstStyle/>
                    <a:p>
                      <a:pPr algn="ctr"/>
                      <a:r>
                        <a:rPr lang="en-US" sz="1600" b="1" dirty="0" err="1" smtClean="0">
                          <a:solidFill>
                            <a:schemeClr val="accent4">
                              <a:lumMod val="75000"/>
                            </a:schemeClr>
                          </a:solidFill>
                        </a:rPr>
                        <a:t>Mittlere</a:t>
                      </a:r>
                      <a:r>
                        <a:rPr lang="en-US" sz="1600" b="1" dirty="0" smtClean="0">
                          <a:solidFill>
                            <a:schemeClr val="accent4">
                              <a:lumMod val="75000"/>
                            </a:schemeClr>
                          </a:solidFill>
                        </a:rPr>
                        <a:t> </a:t>
                      </a:r>
                      <a:r>
                        <a:rPr lang="en-US" sz="1600" b="1" dirty="0" err="1" smtClean="0">
                          <a:solidFill>
                            <a:schemeClr val="accent4">
                              <a:lumMod val="75000"/>
                            </a:schemeClr>
                          </a:solidFill>
                        </a:rPr>
                        <a:t>Reife</a:t>
                      </a:r>
                      <a:r>
                        <a:rPr lang="en-US" sz="1600" b="1" dirty="0" smtClean="0">
                          <a:solidFill>
                            <a:schemeClr val="accent4">
                              <a:lumMod val="75000"/>
                            </a:schemeClr>
                          </a:solidFill>
                        </a:rPr>
                        <a:t> / </a:t>
                      </a:r>
                      <a:r>
                        <a:rPr lang="en-US" sz="1600" b="1" dirty="0" err="1" smtClean="0">
                          <a:solidFill>
                            <a:schemeClr val="accent4">
                              <a:lumMod val="75000"/>
                            </a:schemeClr>
                          </a:solidFill>
                        </a:rPr>
                        <a:t>Schulabschluss</a:t>
                      </a:r>
                      <a:endParaRPr lang="en-US" sz="1600" b="1" dirty="0">
                        <a:solidFill>
                          <a:schemeClr val="accent4">
                            <a:lumMod val="75000"/>
                          </a:schemeClr>
                        </a:solidFill>
                      </a:endParaRPr>
                    </a:p>
                  </a:txBody>
                  <a:tcPr vert="vert" anchor="ctr">
                    <a:solidFill>
                      <a:schemeClr val="accent4">
                        <a:lumMod val="20000"/>
                        <a:lumOff val="80000"/>
                      </a:schemeClr>
                    </a:solidFill>
                  </a:tcPr>
                </a:tc>
                <a:tc>
                  <a:txBody>
                    <a:bodyPr/>
                    <a:lstStyle/>
                    <a:p>
                      <a:pPr algn="ctr"/>
                      <a:r>
                        <a:rPr lang="en-US" sz="1600" b="1" dirty="0" err="1" smtClean="0"/>
                        <a:t>Sekundarstufe</a:t>
                      </a:r>
                      <a:r>
                        <a:rPr lang="en-US" sz="1600" b="1" dirty="0" smtClean="0"/>
                        <a:t> II</a:t>
                      </a:r>
                      <a:endParaRPr lang="en-US" sz="1600" b="1" dirty="0"/>
                    </a:p>
                  </a:txBody>
                  <a:tcPr anchor="b">
                    <a:solidFill>
                      <a:schemeClr val="accent2">
                        <a:lumMod val="20000"/>
                        <a:lumOff val="80000"/>
                      </a:schemeClr>
                    </a:solidFill>
                  </a:tcPr>
                </a:tc>
                <a:tc>
                  <a:txBody>
                    <a:bodyPr/>
                    <a:lstStyle/>
                    <a:p>
                      <a:pPr algn="ctr"/>
                      <a:endParaRPr lang="en-US" sz="1600" b="1" dirty="0"/>
                    </a:p>
                  </a:txBody>
                  <a:tcPr anchor="b">
                    <a:solidFill>
                      <a:schemeClr val="accent6">
                        <a:lumMod val="20000"/>
                        <a:lumOff val="80000"/>
                      </a:schemeClr>
                    </a:solidFill>
                  </a:tcPr>
                </a:tc>
                <a:tc>
                  <a:txBody>
                    <a:bodyPr/>
                    <a:lstStyle/>
                    <a:p>
                      <a:pPr algn="ctr"/>
                      <a:r>
                        <a:rPr lang="en-US" sz="1600" b="1" dirty="0" err="1" smtClean="0"/>
                        <a:t>Tertiärbereich</a:t>
                      </a:r>
                      <a:endParaRPr lang="en-US" sz="1600" b="1" dirty="0"/>
                    </a:p>
                  </a:txBody>
                  <a:tcPr anchor="b">
                    <a:solidFill>
                      <a:schemeClr val="accent5">
                        <a:lumMod val="20000"/>
                        <a:lumOff val="80000"/>
                      </a:schemeClr>
                    </a:solidFill>
                  </a:tcPr>
                </a:tc>
              </a:tr>
            </a:tbl>
          </a:graphicData>
        </a:graphic>
      </p:graphicFrame>
      <p:grpSp>
        <p:nvGrpSpPr>
          <p:cNvPr id="48" name="Group 47"/>
          <p:cNvGrpSpPr/>
          <p:nvPr/>
        </p:nvGrpSpPr>
        <p:grpSpPr>
          <a:xfrm>
            <a:off x="323526" y="1356544"/>
            <a:ext cx="8640960" cy="4608512"/>
            <a:chOff x="323526" y="1356544"/>
            <a:chExt cx="8640960" cy="4608512"/>
          </a:xfrm>
        </p:grpSpPr>
        <p:sp>
          <p:nvSpPr>
            <p:cNvPr id="3" name="TextBox 2"/>
            <p:cNvSpPr txBox="1"/>
            <p:nvPr/>
          </p:nvSpPr>
          <p:spPr>
            <a:xfrm rot="5400000">
              <a:off x="-736559" y="3712773"/>
              <a:ext cx="2664296" cy="400110"/>
            </a:xfrm>
            <a:prstGeom prst="rect">
              <a:avLst/>
            </a:prstGeom>
            <a:solidFill>
              <a:srgbClr val="008000"/>
            </a:solidFill>
          </p:spPr>
          <p:txBody>
            <a:bodyPr wrap="square" rtlCol="0" anchor="ctr">
              <a:spAutoFit/>
            </a:bodyPr>
            <a:lstStyle/>
            <a:p>
              <a:pPr algn="ctr"/>
              <a:r>
                <a:rPr lang="en-US" sz="2000" dirty="0" err="1" smtClean="0">
                  <a:solidFill>
                    <a:schemeClr val="bg1"/>
                  </a:solidFill>
                </a:rPr>
                <a:t>Grundschule</a:t>
              </a:r>
              <a:endParaRPr lang="en-US" sz="2000" dirty="0">
                <a:solidFill>
                  <a:schemeClr val="bg1"/>
                </a:solidFill>
              </a:endParaRPr>
            </a:p>
          </p:txBody>
        </p:sp>
        <p:sp>
          <p:nvSpPr>
            <p:cNvPr id="6" name="TextBox 5"/>
            <p:cNvSpPr txBox="1"/>
            <p:nvPr/>
          </p:nvSpPr>
          <p:spPr>
            <a:xfrm>
              <a:off x="323526" y="1356544"/>
              <a:ext cx="3240360" cy="400110"/>
            </a:xfrm>
            <a:prstGeom prst="rect">
              <a:avLst/>
            </a:prstGeom>
            <a:solidFill>
              <a:srgbClr val="008000"/>
            </a:solidFill>
          </p:spPr>
          <p:txBody>
            <a:bodyPr wrap="square" rtlCol="0" anchor="ctr">
              <a:spAutoFit/>
            </a:bodyPr>
            <a:lstStyle/>
            <a:p>
              <a:pPr algn="ctr"/>
              <a:r>
                <a:rPr lang="en-US" sz="2000" dirty="0" err="1" smtClean="0">
                  <a:solidFill>
                    <a:schemeClr val="bg1"/>
                  </a:solidFill>
                </a:rPr>
                <a:t>Sonderschule</a:t>
              </a:r>
              <a:endParaRPr lang="en-US" sz="2000" dirty="0">
                <a:solidFill>
                  <a:schemeClr val="bg1"/>
                </a:solidFill>
              </a:endParaRPr>
            </a:p>
          </p:txBody>
        </p:sp>
        <p:sp>
          <p:nvSpPr>
            <p:cNvPr id="8" name="TextBox 7"/>
            <p:cNvSpPr txBox="1"/>
            <p:nvPr/>
          </p:nvSpPr>
          <p:spPr>
            <a:xfrm>
              <a:off x="1403646" y="2596069"/>
              <a:ext cx="1440160" cy="369332"/>
            </a:xfrm>
            <a:prstGeom prst="rect">
              <a:avLst/>
            </a:prstGeom>
            <a:solidFill>
              <a:srgbClr val="3366FF"/>
            </a:solidFill>
          </p:spPr>
          <p:txBody>
            <a:bodyPr wrap="square" rtlCol="0" anchor="ctr">
              <a:spAutoFit/>
            </a:bodyPr>
            <a:lstStyle/>
            <a:p>
              <a:pPr algn="ctr"/>
              <a:r>
                <a:rPr lang="en-US" dirty="0" err="1" smtClean="0">
                  <a:solidFill>
                    <a:schemeClr val="bg1"/>
                  </a:solidFill>
                </a:rPr>
                <a:t>Hauptschule</a:t>
              </a:r>
              <a:endParaRPr lang="en-US" dirty="0">
                <a:solidFill>
                  <a:schemeClr val="bg1"/>
                </a:solidFill>
              </a:endParaRPr>
            </a:p>
          </p:txBody>
        </p:sp>
        <p:sp>
          <p:nvSpPr>
            <p:cNvPr id="9" name="TextBox 8"/>
            <p:cNvSpPr txBox="1"/>
            <p:nvPr/>
          </p:nvSpPr>
          <p:spPr>
            <a:xfrm>
              <a:off x="1403646" y="3372768"/>
              <a:ext cx="1728192" cy="400110"/>
            </a:xfrm>
            <a:prstGeom prst="rect">
              <a:avLst/>
            </a:prstGeom>
            <a:solidFill>
              <a:srgbClr val="3366FF"/>
            </a:solidFill>
          </p:spPr>
          <p:txBody>
            <a:bodyPr wrap="square" rtlCol="0" anchor="ctr">
              <a:spAutoFit/>
            </a:bodyPr>
            <a:lstStyle/>
            <a:p>
              <a:pPr algn="ctr"/>
              <a:r>
                <a:rPr lang="en-US" sz="2000" dirty="0" err="1" smtClean="0">
                  <a:solidFill>
                    <a:schemeClr val="bg1"/>
                  </a:solidFill>
                </a:rPr>
                <a:t>Realschule</a:t>
              </a:r>
              <a:endParaRPr lang="en-US" sz="2000" dirty="0">
                <a:solidFill>
                  <a:schemeClr val="bg1"/>
                </a:solidFill>
              </a:endParaRPr>
            </a:p>
          </p:txBody>
        </p:sp>
        <p:sp>
          <p:nvSpPr>
            <p:cNvPr id="10" name="TextBox 9"/>
            <p:cNvSpPr txBox="1"/>
            <p:nvPr/>
          </p:nvSpPr>
          <p:spPr>
            <a:xfrm>
              <a:off x="1403646" y="4092848"/>
              <a:ext cx="1728192" cy="400110"/>
            </a:xfrm>
            <a:prstGeom prst="rect">
              <a:avLst/>
            </a:prstGeom>
            <a:solidFill>
              <a:srgbClr val="3366FF"/>
            </a:solidFill>
          </p:spPr>
          <p:txBody>
            <a:bodyPr wrap="square" rtlCol="0" anchor="ctr">
              <a:spAutoFit/>
            </a:bodyPr>
            <a:lstStyle/>
            <a:p>
              <a:pPr algn="ctr"/>
              <a:r>
                <a:rPr lang="en-US" sz="2000" dirty="0" smtClean="0">
                  <a:solidFill>
                    <a:schemeClr val="bg1"/>
                  </a:solidFill>
                </a:rPr>
                <a:t>Gymnasium</a:t>
              </a:r>
              <a:endParaRPr lang="en-US" sz="2000" dirty="0">
                <a:solidFill>
                  <a:schemeClr val="bg1"/>
                </a:solidFill>
              </a:endParaRPr>
            </a:p>
          </p:txBody>
        </p:sp>
        <p:sp>
          <p:nvSpPr>
            <p:cNvPr id="11" name="TextBox 10"/>
            <p:cNvSpPr txBox="1"/>
            <p:nvPr/>
          </p:nvSpPr>
          <p:spPr>
            <a:xfrm>
              <a:off x="1403646" y="4884936"/>
              <a:ext cx="1728192" cy="400110"/>
            </a:xfrm>
            <a:prstGeom prst="rect">
              <a:avLst/>
            </a:prstGeom>
            <a:solidFill>
              <a:srgbClr val="3366FF"/>
            </a:solidFill>
          </p:spPr>
          <p:txBody>
            <a:bodyPr wrap="square" rtlCol="0" anchor="ctr">
              <a:spAutoFit/>
            </a:bodyPr>
            <a:lstStyle/>
            <a:p>
              <a:pPr algn="ctr"/>
              <a:r>
                <a:rPr lang="en-US" sz="2000" dirty="0" err="1" smtClean="0">
                  <a:solidFill>
                    <a:schemeClr val="bg1"/>
                  </a:solidFill>
                </a:rPr>
                <a:t>Gesamtschule</a:t>
              </a:r>
              <a:endParaRPr lang="en-US" sz="2000" dirty="0">
                <a:solidFill>
                  <a:schemeClr val="bg1"/>
                </a:solidFill>
              </a:endParaRPr>
            </a:p>
          </p:txBody>
        </p:sp>
        <p:sp>
          <p:nvSpPr>
            <p:cNvPr id="12" name="TextBox 11"/>
            <p:cNvSpPr txBox="1"/>
            <p:nvPr/>
          </p:nvSpPr>
          <p:spPr>
            <a:xfrm>
              <a:off x="2987822" y="2508672"/>
              <a:ext cx="648072" cy="523220"/>
            </a:xfrm>
            <a:prstGeom prst="rect">
              <a:avLst/>
            </a:prstGeom>
            <a:solidFill>
              <a:srgbClr val="3366FF"/>
            </a:solidFill>
          </p:spPr>
          <p:txBody>
            <a:bodyPr wrap="square" rtlCol="0" anchor="ctr">
              <a:spAutoFit/>
            </a:bodyPr>
            <a:lstStyle/>
            <a:p>
              <a:pPr algn="ctr"/>
              <a:r>
                <a:rPr lang="en-US" sz="1400" dirty="0" smtClean="0">
                  <a:solidFill>
                    <a:schemeClr val="bg1"/>
                  </a:solidFill>
                </a:rPr>
                <a:t>10.</a:t>
              </a:r>
            </a:p>
            <a:p>
              <a:pPr algn="ctr"/>
              <a:r>
                <a:rPr lang="en-US" sz="1400" dirty="0" err="1" smtClean="0">
                  <a:solidFill>
                    <a:schemeClr val="bg1"/>
                  </a:solidFill>
                </a:rPr>
                <a:t>Klasse</a:t>
              </a:r>
              <a:endParaRPr lang="en-US" sz="1400" dirty="0">
                <a:solidFill>
                  <a:schemeClr val="bg1"/>
                </a:solidFill>
              </a:endParaRPr>
            </a:p>
          </p:txBody>
        </p:sp>
        <p:sp>
          <p:nvSpPr>
            <p:cNvPr id="13" name="TextBox 12"/>
            <p:cNvSpPr txBox="1"/>
            <p:nvPr/>
          </p:nvSpPr>
          <p:spPr>
            <a:xfrm>
              <a:off x="4571998" y="2171715"/>
              <a:ext cx="1728192" cy="353943"/>
            </a:xfrm>
            <a:prstGeom prst="rect">
              <a:avLst/>
            </a:prstGeom>
            <a:solidFill>
              <a:srgbClr val="FF0000"/>
            </a:solidFill>
          </p:spPr>
          <p:txBody>
            <a:bodyPr wrap="square" rtlCol="0" anchor="ctr">
              <a:spAutoFit/>
            </a:bodyPr>
            <a:lstStyle/>
            <a:p>
              <a:pPr algn="ctr"/>
              <a:r>
                <a:rPr lang="en-US" sz="1700" dirty="0" err="1" smtClean="0">
                  <a:solidFill>
                    <a:schemeClr val="bg1"/>
                  </a:solidFill>
                </a:rPr>
                <a:t>Berufsfachschule</a:t>
              </a:r>
              <a:endParaRPr lang="en-US" sz="1700" dirty="0">
                <a:solidFill>
                  <a:schemeClr val="bg1"/>
                </a:solidFill>
              </a:endParaRPr>
            </a:p>
          </p:txBody>
        </p:sp>
        <p:sp>
          <p:nvSpPr>
            <p:cNvPr id="14" name="TextBox 13"/>
            <p:cNvSpPr txBox="1"/>
            <p:nvPr/>
          </p:nvSpPr>
          <p:spPr>
            <a:xfrm>
              <a:off x="4571998" y="2508672"/>
              <a:ext cx="1728192" cy="353943"/>
            </a:xfrm>
            <a:prstGeom prst="rect">
              <a:avLst/>
            </a:prstGeom>
            <a:solidFill>
              <a:srgbClr val="FF0000"/>
            </a:solidFill>
          </p:spPr>
          <p:txBody>
            <a:bodyPr wrap="square" rtlCol="0" anchor="ctr">
              <a:spAutoFit/>
            </a:bodyPr>
            <a:lstStyle/>
            <a:p>
              <a:pPr algn="ctr"/>
              <a:r>
                <a:rPr lang="en-US" sz="1700" dirty="0" err="1" smtClean="0">
                  <a:solidFill>
                    <a:schemeClr val="bg1"/>
                  </a:solidFill>
                </a:rPr>
                <a:t>Fachschule</a:t>
              </a:r>
              <a:endParaRPr lang="en-US" sz="1700" dirty="0">
                <a:solidFill>
                  <a:schemeClr val="bg1"/>
                </a:solidFill>
              </a:endParaRPr>
            </a:p>
          </p:txBody>
        </p:sp>
        <p:sp>
          <p:nvSpPr>
            <p:cNvPr id="15" name="TextBox 14"/>
            <p:cNvSpPr txBox="1"/>
            <p:nvPr/>
          </p:nvSpPr>
          <p:spPr>
            <a:xfrm>
              <a:off x="4571998" y="4668912"/>
              <a:ext cx="1728192" cy="877163"/>
            </a:xfrm>
            <a:prstGeom prst="rect">
              <a:avLst/>
            </a:prstGeom>
            <a:solidFill>
              <a:srgbClr val="FF0000"/>
            </a:solidFill>
          </p:spPr>
          <p:txBody>
            <a:bodyPr wrap="square" rtlCol="0" anchor="ctr">
              <a:spAutoFit/>
            </a:bodyPr>
            <a:lstStyle/>
            <a:p>
              <a:pPr algn="ctr"/>
              <a:r>
                <a:rPr lang="en-US" sz="1700" dirty="0" err="1" smtClean="0">
                  <a:solidFill>
                    <a:schemeClr val="bg1"/>
                  </a:solidFill>
                </a:rPr>
                <a:t>Oberstufe</a:t>
              </a:r>
              <a:r>
                <a:rPr lang="en-US" sz="1700" dirty="0" smtClean="0">
                  <a:solidFill>
                    <a:schemeClr val="bg1"/>
                  </a:solidFill>
                </a:rPr>
                <a:t> / </a:t>
              </a:r>
            </a:p>
            <a:p>
              <a:pPr algn="ctr"/>
              <a:r>
                <a:rPr lang="en-US" sz="1700" dirty="0" err="1" smtClean="0">
                  <a:solidFill>
                    <a:schemeClr val="bg1"/>
                  </a:solidFill>
                </a:rPr>
                <a:t>berufliches</a:t>
              </a:r>
              <a:endParaRPr lang="en-US" sz="1700" dirty="0" smtClean="0">
                <a:solidFill>
                  <a:schemeClr val="bg1"/>
                </a:solidFill>
              </a:endParaRPr>
            </a:p>
            <a:p>
              <a:pPr algn="ctr"/>
              <a:r>
                <a:rPr lang="en-US" sz="1700" dirty="0" smtClean="0">
                  <a:solidFill>
                    <a:schemeClr val="bg1"/>
                  </a:solidFill>
                </a:rPr>
                <a:t>Gymnasium</a:t>
              </a:r>
              <a:endParaRPr lang="en-US" sz="1700" dirty="0">
                <a:solidFill>
                  <a:schemeClr val="bg1"/>
                </a:solidFill>
              </a:endParaRPr>
            </a:p>
          </p:txBody>
        </p:sp>
        <p:sp>
          <p:nvSpPr>
            <p:cNvPr id="16" name="TextBox 15"/>
            <p:cNvSpPr txBox="1"/>
            <p:nvPr/>
          </p:nvSpPr>
          <p:spPr>
            <a:xfrm rot="5400000">
              <a:off x="5980800" y="4700271"/>
              <a:ext cx="1728192" cy="369332"/>
            </a:xfrm>
            <a:prstGeom prst="rect">
              <a:avLst/>
            </a:prstGeom>
            <a:solidFill>
              <a:schemeClr val="accent6">
                <a:lumMod val="75000"/>
              </a:schemeClr>
            </a:solidFill>
          </p:spPr>
          <p:txBody>
            <a:bodyPr wrap="square" rtlCol="0" anchor="ctr">
              <a:spAutoFit/>
            </a:bodyPr>
            <a:lstStyle/>
            <a:p>
              <a:pPr algn="ctr"/>
              <a:r>
                <a:rPr lang="en-US" dirty="0" err="1" smtClean="0">
                  <a:solidFill>
                    <a:schemeClr val="bg1"/>
                  </a:solidFill>
                </a:rPr>
                <a:t>Abitur</a:t>
              </a:r>
              <a:endParaRPr lang="en-US" dirty="0">
                <a:solidFill>
                  <a:schemeClr val="bg1"/>
                </a:solidFill>
              </a:endParaRPr>
            </a:p>
          </p:txBody>
        </p:sp>
        <p:sp>
          <p:nvSpPr>
            <p:cNvPr id="17" name="TextBox 16"/>
            <p:cNvSpPr txBox="1"/>
            <p:nvPr/>
          </p:nvSpPr>
          <p:spPr>
            <a:xfrm rot="5400000">
              <a:off x="5980800" y="2324007"/>
              <a:ext cx="1728192" cy="369332"/>
            </a:xfrm>
            <a:prstGeom prst="rect">
              <a:avLst/>
            </a:prstGeom>
            <a:solidFill>
              <a:schemeClr val="accent6">
                <a:lumMod val="75000"/>
              </a:schemeClr>
            </a:solidFill>
          </p:spPr>
          <p:txBody>
            <a:bodyPr wrap="square" rtlCol="0" anchor="ctr">
              <a:spAutoFit/>
            </a:bodyPr>
            <a:lstStyle/>
            <a:p>
              <a:pPr algn="ctr"/>
              <a:r>
                <a:rPr lang="en-US" dirty="0" err="1" smtClean="0">
                  <a:solidFill>
                    <a:schemeClr val="bg1"/>
                  </a:solidFill>
                </a:rPr>
                <a:t>Lehre</a:t>
              </a:r>
              <a:endParaRPr lang="en-US" dirty="0">
                <a:solidFill>
                  <a:schemeClr val="bg1"/>
                </a:solidFill>
              </a:endParaRPr>
            </a:p>
          </p:txBody>
        </p:sp>
        <p:sp>
          <p:nvSpPr>
            <p:cNvPr id="18" name="TextBox 17"/>
            <p:cNvSpPr txBox="1"/>
            <p:nvPr/>
          </p:nvSpPr>
          <p:spPr>
            <a:xfrm>
              <a:off x="7380310" y="3084736"/>
              <a:ext cx="1584176" cy="1400383"/>
            </a:xfrm>
            <a:prstGeom prst="rect">
              <a:avLst/>
            </a:prstGeom>
            <a:solidFill>
              <a:schemeClr val="accent5">
                <a:lumMod val="75000"/>
              </a:schemeClr>
            </a:solidFill>
          </p:spPr>
          <p:txBody>
            <a:bodyPr wrap="square" rtlCol="0" anchor="ctr">
              <a:spAutoFit/>
            </a:bodyPr>
            <a:lstStyle/>
            <a:p>
              <a:pPr algn="ctr"/>
              <a:r>
                <a:rPr lang="en-US" sz="1700" dirty="0" err="1" smtClean="0">
                  <a:solidFill>
                    <a:schemeClr val="bg1"/>
                  </a:solidFill>
                </a:rPr>
                <a:t>Hochschule</a:t>
              </a:r>
              <a:endParaRPr lang="en-US" sz="1700" dirty="0" smtClean="0">
                <a:solidFill>
                  <a:schemeClr val="bg1"/>
                </a:solidFill>
              </a:endParaRPr>
            </a:p>
            <a:p>
              <a:pPr algn="ctr"/>
              <a:endParaRPr lang="en-US" sz="1700" dirty="0">
                <a:solidFill>
                  <a:schemeClr val="bg1"/>
                </a:solidFill>
              </a:endParaRPr>
            </a:p>
            <a:p>
              <a:pPr algn="ctr"/>
              <a:r>
                <a:rPr lang="en-US" sz="1700" dirty="0" err="1" smtClean="0">
                  <a:solidFill>
                    <a:schemeClr val="bg1"/>
                  </a:solidFill>
                </a:rPr>
                <a:t>Fachhochschule</a:t>
              </a:r>
              <a:endParaRPr lang="en-US" sz="1700" dirty="0" smtClean="0">
                <a:solidFill>
                  <a:schemeClr val="bg1"/>
                </a:solidFill>
              </a:endParaRPr>
            </a:p>
            <a:p>
              <a:pPr algn="ctr"/>
              <a:endParaRPr lang="en-US" sz="1700" dirty="0">
                <a:solidFill>
                  <a:schemeClr val="bg1"/>
                </a:solidFill>
              </a:endParaRPr>
            </a:p>
            <a:p>
              <a:pPr algn="ctr"/>
              <a:r>
                <a:rPr lang="en-US" sz="1700" dirty="0" err="1" smtClean="0">
                  <a:solidFill>
                    <a:schemeClr val="bg1"/>
                  </a:solidFill>
                </a:rPr>
                <a:t>Universität</a:t>
              </a:r>
              <a:endParaRPr lang="en-US" sz="1700" dirty="0">
                <a:solidFill>
                  <a:schemeClr val="bg1"/>
                </a:solidFill>
              </a:endParaRPr>
            </a:p>
          </p:txBody>
        </p:sp>
        <p:sp>
          <p:nvSpPr>
            <p:cNvPr id="4" name="Right Arrow 3"/>
            <p:cNvSpPr/>
            <p:nvPr/>
          </p:nvSpPr>
          <p:spPr>
            <a:xfrm>
              <a:off x="827584" y="2652688"/>
              <a:ext cx="576064"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827584" y="3444776"/>
              <a:ext cx="576064"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827584" y="4164856"/>
              <a:ext cx="576064"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827584" y="4884936"/>
              <a:ext cx="576064"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395536" y="1788592"/>
              <a:ext cx="432048" cy="792088"/>
              <a:chOff x="395536" y="1788592"/>
              <a:chExt cx="432048" cy="792088"/>
            </a:xfrm>
          </p:grpSpPr>
          <p:sp>
            <p:nvSpPr>
              <p:cNvPr id="23" name="Right Arrow 22"/>
              <p:cNvSpPr/>
              <p:nvPr/>
            </p:nvSpPr>
            <p:spPr>
              <a:xfrm rot="16200000">
                <a:off x="107504" y="2076624"/>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5400000">
                <a:off x="323528" y="2076624"/>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1907704" y="1788592"/>
              <a:ext cx="432048" cy="792088"/>
              <a:chOff x="1907704" y="1788592"/>
              <a:chExt cx="432048" cy="792088"/>
            </a:xfrm>
          </p:grpSpPr>
          <p:sp>
            <p:nvSpPr>
              <p:cNvPr id="27" name="Right Arrow 26"/>
              <p:cNvSpPr/>
              <p:nvPr/>
            </p:nvSpPr>
            <p:spPr>
              <a:xfrm rot="16200000">
                <a:off x="1619672" y="2076624"/>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5400000">
                <a:off x="1835696" y="2076624"/>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ight Arrow 28"/>
            <p:cNvSpPr/>
            <p:nvPr/>
          </p:nvSpPr>
          <p:spPr>
            <a:xfrm>
              <a:off x="3131840" y="3444776"/>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rot="2266089">
              <a:off x="7020272" y="2652688"/>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9553771">
              <a:off x="7012723" y="4728380"/>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a:off x="3707904" y="5680936"/>
              <a:ext cx="2863501" cy="284120"/>
            </a:xfrm>
            <a:prstGeom prst="rightArrow">
              <a:avLst/>
            </a:prstGeom>
            <a:solidFill>
              <a:srgbClr val="FF6600"/>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131840" y="4380880"/>
              <a:ext cx="576054" cy="1512168"/>
            </a:xfrm>
            <a:prstGeom prst="line">
              <a:avLst/>
            </a:prstGeom>
            <a:ln w="1143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Right Arrow 36"/>
            <p:cNvSpPr/>
            <p:nvPr/>
          </p:nvSpPr>
          <p:spPr>
            <a:xfrm>
              <a:off x="3635896" y="2652688"/>
              <a:ext cx="360040"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Arrow 37"/>
            <p:cNvSpPr/>
            <p:nvPr/>
          </p:nvSpPr>
          <p:spPr>
            <a:xfrm>
              <a:off x="2843808" y="2652688"/>
              <a:ext cx="216024"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Arrow 38"/>
            <p:cNvSpPr/>
            <p:nvPr/>
          </p:nvSpPr>
          <p:spPr>
            <a:xfrm rot="19553771">
              <a:off x="4204412" y="3000188"/>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ight Arrow 39"/>
            <p:cNvSpPr/>
            <p:nvPr/>
          </p:nvSpPr>
          <p:spPr>
            <a:xfrm rot="2266089">
              <a:off x="4195141" y="4312783"/>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rot="2266089">
              <a:off x="5956971" y="3808727"/>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18932404">
              <a:off x="5936072" y="3331210"/>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5973780" y="3012728"/>
              <a:ext cx="10" cy="1368152"/>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ight Arrow 29"/>
            <p:cNvSpPr/>
            <p:nvPr/>
          </p:nvSpPr>
          <p:spPr>
            <a:xfrm>
              <a:off x="3131840" y="5100960"/>
              <a:ext cx="792088" cy="216024"/>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9719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8" y="0"/>
            <a:ext cx="9176087" cy="563397"/>
          </a:xfrm>
        </p:spPr>
        <p:txBody>
          <a:bodyPr>
            <a:normAutofit fontScale="90000"/>
          </a:bodyPr>
          <a:lstStyle/>
          <a:p>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en-GB" b="1" u="sng" dirty="0" smtClean="0">
                <a:solidFill>
                  <a:srgbClr val="008000"/>
                </a:solidFill>
                <a:latin typeface="Calibri" pitchFamily="34" charset="0"/>
                <a:cs typeface="Calibri" pitchFamily="34" charset="0"/>
              </a:rPr>
              <a:t>THEMA 4: BILDUNG</a:t>
            </a:r>
            <a:r>
              <a:rPr lang="en-GB" b="1" u="sng" dirty="0" smtClean="0">
                <a:solidFill>
                  <a:srgbClr val="008000"/>
                </a:solidFill>
                <a:latin typeface="Comic Sans MS" pitchFamily="66" charset="0"/>
              </a:rPr>
              <a:t/>
            </a:r>
            <a:br>
              <a:rPr lang="en-GB" b="1" u="sng" dirty="0" smtClean="0">
                <a:solidFill>
                  <a:srgbClr val="008000"/>
                </a:solidFill>
                <a:latin typeface="Comic Sans MS" pitchFamily="66" charset="0"/>
              </a:rPr>
            </a:br>
            <a:r>
              <a:rPr lang="en-GB" dirty="0" smtClean="0">
                <a:solidFill>
                  <a:srgbClr val="008000"/>
                </a:solidFill>
              </a:rPr>
              <a:t/>
            </a:r>
            <a:br>
              <a:rPr lang="en-GB" dirty="0" smtClean="0">
                <a:solidFill>
                  <a:srgbClr val="008000"/>
                </a:solidFill>
              </a:rPr>
            </a:br>
            <a:r>
              <a:rPr lang="en-GB" dirty="0">
                <a:solidFill>
                  <a:srgbClr val="008000"/>
                </a:solidFill>
              </a:rPr>
              <a:t/>
            </a:r>
            <a:br>
              <a:rPr lang="en-GB" dirty="0">
                <a:solidFill>
                  <a:srgbClr val="008000"/>
                </a:solidFill>
              </a:rPr>
            </a:br>
            <a:endParaRPr lang="en-GB" dirty="0">
              <a:solidFill>
                <a:srgbClr val="008000"/>
              </a:solidFill>
            </a:endParaRPr>
          </a:p>
        </p:txBody>
      </p:sp>
      <p:sp>
        <p:nvSpPr>
          <p:cNvPr id="3" name="Content Placeholder 2"/>
          <p:cNvSpPr>
            <a:spLocks noGrp="1"/>
          </p:cNvSpPr>
          <p:nvPr>
            <p:ph idx="1"/>
          </p:nvPr>
        </p:nvSpPr>
        <p:spPr>
          <a:xfrm>
            <a:off x="0" y="4214818"/>
            <a:ext cx="9144000" cy="2643182"/>
          </a:xfrm>
        </p:spPr>
        <p:txBody>
          <a:bodyPr>
            <a:normAutofit lnSpcReduction="10000"/>
          </a:bodyPr>
          <a:lstStyle/>
          <a:p>
            <a:pPr algn="ctr">
              <a:buNone/>
            </a:pPr>
            <a:endParaRPr lang="en-GB" sz="2400" b="1" dirty="0" smtClean="0">
              <a:latin typeface="Comic Sans MS" pitchFamily="66" charset="0"/>
            </a:endParaRPr>
          </a:p>
          <a:p>
            <a:pPr algn="ctr">
              <a:buNone/>
            </a:pPr>
            <a:r>
              <a:rPr lang="en-GB" sz="2400" b="1" u="sng" dirty="0" smtClean="0">
                <a:solidFill>
                  <a:srgbClr val="008000"/>
                </a:solidFill>
                <a:latin typeface="Calibri" pitchFamily="34" charset="0"/>
                <a:cs typeface="Calibri" pitchFamily="34" charset="0"/>
              </a:rPr>
              <a:t>EINHEITEN</a:t>
            </a:r>
          </a:p>
          <a:p>
            <a:pPr algn="ctr">
              <a:buNone/>
            </a:pPr>
            <a:endParaRPr lang="en-GB" sz="2400" dirty="0" smtClean="0">
              <a:solidFill>
                <a:srgbClr val="008000"/>
              </a:solidFill>
              <a:latin typeface="Calibri" pitchFamily="34" charset="0"/>
              <a:cs typeface="Calibri" pitchFamily="34" charset="0"/>
            </a:endParaRPr>
          </a:p>
          <a:p>
            <a:pPr marL="0" indent="0" algn="ctr">
              <a:buNone/>
            </a:pPr>
            <a:r>
              <a:rPr lang="en-GB" sz="2000" dirty="0" smtClean="0">
                <a:solidFill>
                  <a:srgbClr val="008000"/>
                </a:solidFill>
              </a:rPr>
              <a:t>1. </a:t>
            </a:r>
            <a:r>
              <a:rPr lang="en-GB" sz="2000" dirty="0" err="1" smtClean="0">
                <a:solidFill>
                  <a:srgbClr val="008000"/>
                </a:solidFill>
              </a:rPr>
              <a:t>Schulleben</a:t>
            </a:r>
            <a:r>
              <a:rPr lang="en-GB" sz="2000" dirty="0" smtClean="0">
                <a:solidFill>
                  <a:srgbClr val="008000"/>
                </a:solidFill>
              </a:rPr>
              <a:t>/</a:t>
            </a:r>
            <a:r>
              <a:rPr lang="en-GB" sz="2000" dirty="0" err="1" smtClean="0">
                <a:solidFill>
                  <a:srgbClr val="008000"/>
                </a:solidFill>
              </a:rPr>
              <a:t>Fächer</a:t>
            </a:r>
            <a:r>
              <a:rPr lang="en-GB" sz="2000" dirty="0" smtClean="0">
                <a:solidFill>
                  <a:srgbClr val="008000"/>
                </a:solidFill>
              </a:rPr>
              <a:t>/Lehrer </a:t>
            </a:r>
          </a:p>
          <a:p>
            <a:pPr marL="0" indent="0" algn="ctr">
              <a:buNone/>
            </a:pPr>
            <a:r>
              <a:rPr lang="en-GB" sz="2000" dirty="0" smtClean="0">
                <a:solidFill>
                  <a:srgbClr val="008000"/>
                </a:solidFill>
              </a:rPr>
              <a:t>2</a:t>
            </a:r>
            <a:r>
              <a:rPr lang="en-GB" sz="2000" dirty="0">
                <a:solidFill>
                  <a:srgbClr val="008000"/>
                </a:solidFill>
              </a:rPr>
              <a:t>. </a:t>
            </a:r>
            <a:r>
              <a:rPr lang="en-GB" sz="2000" dirty="0" err="1" smtClean="0">
                <a:solidFill>
                  <a:srgbClr val="008000"/>
                </a:solidFill>
              </a:rPr>
              <a:t>Prüfungen</a:t>
            </a:r>
            <a:r>
              <a:rPr lang="en-GB" sz="2000" dirty="0" smtClean="0">
                <a:solidFill>
                  <a:srgbClr val="008000"/>
                </a:solidFill>
              </a:rPr>
              <a:t>/</a:t>
            </a:r>
            <a:r>
              <a:rPr lang="en-GB" sz="2000" dirty="0" err="1" smtClean="0">
                <a:solidFill>
                  <a:srgbClr val="008000"/>
                </a:solidFill>
              </a:rPr>
              <a:t>Druck</a:t>
            </a:r>
            <a:r>
              <a:rPr lang="en-GB" sz="2000" dirty="0" smtClean="0">
                <a:solidFill>
                  <a:srgbClr val="008000"/>
                </a:solidFill>
              </a:rPr>
              <a:t>/</a:t>
            </a:r>
            <a:r>
              <a:rPr lang="en-GB" sz="2000" dirty="0" err="1" smtClean="0">
                <a:solidFill>
                  <a:srgbClr val="008000"/>
                </a:solidFill>
              </a:rPr>
              <a:t>Lernerverantwortung</a:t>
            </a:r>
            <a:endParaRPr lang="en-GB" sz="2000" dirty="0">
              <a:solidFill>
                <a:srgbClr val="008000"/>
              </a:solidFill>
            </a:endParaRPr>
          </a:p>
          <a:p>
            <a:pPr marL="0" indent="0" algn="ctr">
              <a:buNone/>
            </a:pPr>
            <a:r>
              <a:rPr lang="en-GB" sz="2000" dirty="0">
                <a:solidFill>
                  <a:srgbClr val="008000"/>
                </a:solidFill>
              </a:rPr>
              <a:t>3. </a:t>
            </a:r>
            <a:r>
              <a:rPr lang="en-GB" sz="2000" dirty="0" err="1" smtClean="0">
                <a:solidFill>
                  <a:srgbClr val="008000"/>
                </a:solidFill>
              </a:rPr>
              <a:t>Bildungssysteme</a:t>
            </a:r>
            <a:r>
              <a:rPr lang="en-GB" sz="2000" dirty="0" smtClean="0">
                <a:solidFill>
                  <a:srgbClr val="008000"/>
                </a:solidFill>
              </a:rPr>
              <a:t> </a:t>
            </a:r>
            <a:r>
              <a:rPr lang="en-GB" sz="2000" dirty="0" err="1" smtClean="0">
                <a:solidFill>
                  <a:srgbClr val="008000"/>
                </a:solidFill>
              </a:rPr>
              <a:t>zu</a:t>
            </a:r>
            <a:r>
              <a:rPr lang="en-GB" sz="2000" dirty="0" smtClean="0">
                <a:solidFill>
                  <a:srgbClr val="008000"/>
                </a:solidFill>
              </a:rPr>
              <a:t> </a:t>
            </a:r>
            <a:r>
              <a:rPr lang="en-GB" sz="2000" dirty="0" err="1" smtClean="0">
                <a:solidFill>
                  <a:srgbClr val="008000"/>
                </a:solidFill>
              </a:rPr>
              <a:t>vergleichen</a:t>
            </a:r>
            <a:r>
              <a:rPr lang="en-GB" sz="2000" dirty="0" smtClean="0">
                <a:solidFill>
                  <a:srgbClr val="008000"/>
                </a:solidFill>
              </a:rPr>
              <a:t> </a:t>
            </a:r>
          </a:p>
          <a:p>
            <a:pPr marL="0" indent="0" algn="ctr">
              <a:buNone/>
            </a:pPr>
            <a:r>
              <a:rPr lang="en-GB" sz="2000" dirty="0" smtClean="0">
                <a:solidFill>
                  <a:srgbClr val="008000"/>
                </a:solidFill>
              </a:rPr>
              <a:t>4</a:t>
            </a:r>
            <a:r>
              <a:rPr lang="en-GB" sz="2000" dirty="0">
                <a:solidFill>
                  <a:srgbClr val="008000"/>
                </a:solidFill>
              </a:rPr>
              <a:t>. </a:t>
            </a:r>
            <a:r>
              <a:rPr lang="en-GB" sz="2000" dirty="0" err="1" smtClean="0">
                <a:solidFill>
                  <a:srgbClr val="008000"/>
                </a:solidFill>
              </a:rPr>
              <a:t>eine</a:t>
            </a:r>
            <a:r>
              <a:rPr lang="en-GB" sz="2000" dirty="0" smtClean="0">
                <a:solidFill>
                  <a:srgbClr val="008000"/>
                </a:solidFill>
              </a:rPr>
              <a:t> </a:t>
            </a:r>
            <a:r>
              <a:rPr lang="en-GB" sz="2000" dirty="0" err="1" smtClean="0">
                <a:solidFill>
                  <a:srgbClr val="008000"/>
                </a:solidFill>
              </a:rPr>
              <a:t>ideale</a:t>
            </a:r>
            <a:r>
              <a:rPr lang="en-GB" sz="2000" dirty="0" smtClean="0">
                <a:solidFill>
                  <a:srgbClr val="008000"/>
                </a:solidFill>
              </a:rPr>
              <a:t> </a:t>
            </a:r>
            <a:r>
              <a:rPr lang="en-GB" sz="2000" dirty="0" err="1" smtClean="0">
                <a:solidFill>
                  <a:srgbClr val="008000"/>
                </a:solidFill>
              </a:rPr>
              <a:t>Schule</a:t>
            </a:r>
            <a:endParaRPr lang="en-GB" sz="2000" dirty="0">
              <a:solidFill>
                <a:srgbClr val="008000"/>
              </a:solidFill>
            </a:endParaRPr>
          </a:p>
        </p:txBody>
      </p:sp>
      <p:pic>
        <p:nvPicPr>
          <p:cNvPr id="2050" name="Picture 2" descr="http://www.aktionleben.at/images/content/bildung.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6192" y="3198422"/>
            <a:ext cx="2827040" cy="17858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ehalt-tipps.de/wp-content/uploads/2009/03/bildung.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4228" y="476672"/>
            <a:ext cx="1989398" cy="19893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angerouslee.files.wordpress.com/2011/09/stres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07904" y="2087352"/>
            <a:ext cx="2843436" cy="1888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bookers.ch/reise-blog/wp-content/uploads/2010/02/Gymnasium.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373" y="666255"/>
            <a:ext cx="3228677" cy="17998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breezeleeds.org/img/news/132800_activelearning.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4148" y="3789040"/>
            <a:ext cx="1932939" cy="155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24</a:t>
            </a:r>
            <a:r>
              <a:rPr lang="de-DE" sz="2200" b="1" u="sng" dirty="0" smtClean="0">
                <a:solidFill>
                  <a:srgbClr val="008000"/>
                </a:solidFill>
                <a:latin typeface="Calibri" pitchFamily="34" charset="0"/>
                <a:cs typeface="Calibri" pitchFamily="34" charset="0"/>
              </a:rPr>
              <a:t>: SCHULARTEN</a:t>
            </a:r>
          </a:p>
          <a:p>
            <a:pPr algn="ctr">
              <a:buNone/>
            </a:pPr>
            <a:endParaRPr lang="de-DE" sz="2200" b="1" u="sng"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Es gibt in </a:t>
            </a:r>
            <a:r>
              <a:rPr lang="de-DE" sz="2200" b="1" dirty="0" err="1" smtClean="0">
                <a:solidFill>
                  <a:srgbClr val="008000"/>
                </a:solidFill>
                <a:latin typeface="Calibri" pitchFamily="34" charset="0"/>
                <a:cs typeface="Calibri" pitchFamily="34" charset="0"/>
              </a:rPr>
              <a:t>Deutchland</a:t>
            </a:r>
            <a:r>
              <a:rPr lang="de-DE" sz="2200" b="1" dirty="0" smtClean="0">
                <a:solidFill>
                  <a:srgbClr val="008000"/>
                </a:solidFill>
                <a:latin typeface="Calibri" pitchFamily="34" charset="0"/>
                <a:cs typeface="Calibri" pitchFamily="34" charset="0"/>
              </a:rPr>
              <a:t> viele Schularten.  Verbinde den Schultyp mit der Beschreibung.</a:t>
            </a:r>
          </a:p>
          <a:p>
            <a:pPr algn="ctr">
              <a:buNone/>
            </a:pPr>
            <a:endParaRPr lang="de-DE" sz="2200" dirty="0" smtClean="0">
              <a:solidFill>
                <a:srgbClr val="008000"/>
              </a:solidFill>
              <a:latin typeface="Calibri" pitchFamily="34" charset="0"/>
              <a:cs typeface="Calibri" pitchFamily="34" charset="0"/>
            </a:endParaRPr>
          </a:p>
          <a:p>
            <a:pPr algn="ctr">
              <a:buNone/>
            </a:pPr>
            <a:r>
              <a:rPr lang="de-DE" sz="2200" dirty="0" smtClean="0">
                <a:solidFill>
                  <a:srgbClr val="008000"/>
                </a:solidFill>
                <a:latin typeface="Calibri" pitchFamily="34" charset="0"/>
                <a:cs typeface="Calibri" pitchFamily="34" charset="0"/>
              </a:rPr>
              <a:t>Grundschule     Realschule     Gesamtschule     Gymnasium     </a:t>
            </a:r>
          </a:p>
          <a:p>
            <a:pPr algn="ctr">
              <a:buNone/>
            </a:pPr>
            <a:r>
              <a:rPr lang="de-DE" sz="2200" dirty="0" smtClean="0">
                <a:solidFill>
                  <a:srgbClr val="008000"/>
                </a:solidFill>
                <a:latin typeface="Calibri" pitchFamily="34" charset="0"/>
                <a:cs typeface="Calibri" pitchFamily="34" charset="0"/>
              </a:rPr>
              <a:t>Berufsschule     Fachhochschule</a:t>
            </a:r>
          </a:p>
          <a:p>
            <a:pPr algn="ctr">
              <a:buNone/>
            </a:pPr>
            <a:endParaRPr lang="de-DE" sz="2200" dirty="0" smtClean="0">
              <a:solidFill>
                <a:srgbClr val="008000"/>
              </a:solidFill>
              <a:latin typeface="Calibri" pitchFamily="34" charset="0"/>
              <a:cs typeface="Calibri" pitchFamily="34" charset="0"/>
            </a:endParaRPr>
          </a:p>
          <a:p>
            <a:pPr marL="457200" indent="-457200">
              <a:buFont typeface="+mj-lt"/>
              <a:buAutoNum type="alphaLcPeriod"/>
            </a:pPr>
            <a:r>
              <a:rPr lang="de-DE" sz="1800" dirty="0" smtClean="0">
                <a:solidFill>
                  <a:srgbClr val="000000"/>
                </a:solidFill>
                <a:latin typeface="Calibri" pitchFamily="34" charset="0"/>
                <a:cs typeface="Calibri" pitchFamily="34" charset="0"/>
              </a:rPr>
              <a:t>Kinder gehen auf diese Schule, bis sie 11 Jahre alt sind.</a:t>
            </a:r>
          </a:p>
          <a:p>
            <a:pPr marL="457200" indent="-457200">
              <a:buFont typeface="+mj-lt"/>
              <a:buAutoNum type="alphaLcPeriod"/>
            </a:pPr>
            <a:r>
              <a:rPr lang="de-DE" sz="1800" dirty="0" smtClean="0">
                <a:solidFill>
                  <a:srgbClr val="000000"/>
                </a:solidFill>
                <a:latin typeface="Calibri" pitchFamily="34" charset="0"/>
                <a:cs typeface="Calibri" pitchFamily="34" charset="0"/>
              </a:rPr>
              <a:t>Wenn du in der Grundschule besonders gute Noten hast, kannst du auf diese Schule gehen und danach auf die Universität.</a:t>
            </a:r>
          </a:p>
          <a:p>
            <a:pPr marL="457200" indent="-457200">
              <a:buFont typeface="+mj-lt"/>
              <a:buAutoNum type="alphaLcPeriod"/>
            </a:pPr>
            <a:r>
              <a:rPr lang="de-DE" sz="1800" dirty="0" smtClean="0">
                <a:solidFill>
                  <a:srgbClr val="000000"/>
                </a:solidFill>
                <a:latin typeface="Calibri" pitchFamily="34" charset="0"/>
                <a:cs typeface="Calibri" pitchFamily="34" charset="0"/>
              </a:rPr>
              <a:t>Diese Schule hat alle Sorten von Schülern, wie in einer „</a:t>
            </a:r>
            <a:r>
              <a:rPr lang="de-DE" sz="1800" dirty="0" err="1" smtClean="0">
                <a:solidFill>
                  <a:srgbClr val="000000"/>
                </a:solidFill>
                <a:latin typeface="Calibri" pitchFamily="34" charset="0"/>
                <a:cs typeface="Calibri" pitchFamily="34" charset="0"/>
              </a:rPr>
              <a:t>comprehensive</a:t>
            </a:r>
            <a:r>
              <a:rPr lang="de-DE" sz="1800" dirty="0" smtClean="0">
                <a:solidFill>
                  <a:srgbClr val="000000"/>
                </a:solidFill>
                <a:latin typeface="Calibri" pitchFamily="34" charset="0"/>
                <a:cs typeface="Calibri" pitchFamily="34" charset="0"/>
              </a:rPr>
              <a:t>“ in Schottland.</a:t>
            </a:r>
          </a:p>
          <a:p>
            <a:pPr marL="457200" indent="-457200">
              <a:buFont typeface="+mj-lt"/>
              <a:buAutoNum type="alphaLcPeriod"/>
            </a:pPr>
            <a:r>
              <a:rPr lang="de-DE" sz="1800" dirty="0" smtClean="0">
                <a:solidFill>
                  <a:srgbClr val="000000"/>
                </a:solidFill>
                <a:latin typeface="Calibri" pitchFamily="34" charset="0"/>
                <a:cs typeface="Calibri" pitchFamily="34" charset="0"/>
              </a:rPr>
              <a:t>Nach der zehnten Klasse in diesen Schulen mach man die mittlere Reife, wie „National 5s“ in Schottland.</a:t>
            </a:r>
          </a:p>
          <a:p>
            <a:pPr marL="457200" indent="-457200">
              <a:buFont typeface="+mj-lt"/>
              <a:buAutoNum type="alphaLcPeriod"/>
            </a:pPr>
            <a:r>
              <a:rPr lang="de-DE" sz="1800" dirty="0" smtClean="0">
                <a:solidFill>
                  <a:srgbClr val="000000"/>
                </a:solidFill>
                <a:latin typeface="Calibri" pitchFamily="34" charset="0"/>
                <a:cs typeface="Calibri" pitchFamily="34" charset="0"/>
              </a:rPr>
              <a:t>In diesen zwei Schulen macht man das Abitur, wenn man 19 Jahre alt ist, und wenn man gute Noten bekommen hat, kann man auf die Universität gehen.</a:t>
            </a:r>
          </a:p>
          <a:p>
            <a:pPr marL="457200" indent="-457200">
              <a:buFont typeface="+mj-lt"/>
              <a:buAutoNum type="alphaLcPeriod"/>
            </a:pPr>
            <a:r>
              <a:rPr lang="de-DE" sz="1800" dirty="0" smtClean="0">
                <a:solidFill>
                  <a:srgbClr val="000000"/>
                </a:solidFill>
                <a:latin typeface="Calibri" pitchFamily="34" charset="0"/>
                <a:cs typeface="Calibri" pitchFamily="34" charset="0"/>
              </a:rPr>
              <a:t>In dieser Schule kann man neben den normalen Schulfächern auch eine Lehre machen.</a:t>
            </a:r>
          </a:p>
          <a:p>
            <a:pPr marL="457200" indent="-457200">
              <a:buFont typeface="+mj-lt"/>
              <a:buAutoNum type="alphaLcPeriod"/>
            </a:pPr>
            <a:r>
              <a:rPr lang="de-DE" sz="1800" dirty="0" smtClean="0">
                <a:solidFill>
                  <a:srgbClr val="000000"/>
                </a:solidFill>
                <a:latin typeface="Calibri" pitchFamily="34" charset="0"/>
                <a:cs typeface="Calibri" pitchFamily="34" charset="0"/>
              </a:rPr>
              <a:t>Diese Schule ist für Schüler, die ein technisches Fach studieren wollen, zum Beispiel, um Ingenieur oder Diplomingenieur zu werden.</a:t>
            </a:r>
          </a:p>
          <a:p>
            <a:pPr algn="ctr">
              <a:buNone/>
            </a:pPr>
            <a:endParaRPr lang="de-DE" sz="2200" dirty="0" smtClean="0">
              <a:solidFill>
                <a:srgbClr val="008000"/>
              </a:solidFill>
              <a:latin typeface="Calibri" pitchFamily="34" charset="0"/>
              <a:cs typeface="Calibri" pitchFamily="34" charset="0"/>
            </a:endParaRPr>
          </a:p>
        </p:txBody>
      </p:sp>
    </p:spTree>
    <p:extLst>
      <p:ext uri="{BB962C8B-B14F-4D97-AF65-F5344CB8AC3E}">
        <p14:creationId xmlns:p14="http://schemas.microsoft.com/office/powerpoint/2010/main" val="757678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25: WIE MAN EINE GUTE SCHULE DEFINIERT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Berichte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Jugendzeitschrift</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a:t>
            </a:r>
          </a:p>
        </p:txBody>
      </p:sp>
      <p:sp>
        <p:nvSpPr>
          <p:cNvPr id="4" name="TextBox 3"/>
          <p:cNvSpPr txBox="1"/>
          <p:nvPr/>
        </p:nvSpPr>
        <p:spPr>
          <a:xfrm>
            <a:off x="139992" y="1484784"/>
            <a:ext cx="4287992" cy="5324535"/>
          </a:xfrm>
          <a:prstGeom prst="rect">
            <a:avLst/>
          </a:prstGeom>
          <a:noFill/>
          <a:ln>
            <a:solidFill>
              <a:srgbClr val="008000"/>
            </a:solidFill>
          </a:ln>
        </p:spPr>
        <p:txBody>
          <a:bodyPr wrap="square" rtlCol="0">
            <a:spAutoFit/>
          </a:bodyPr>
          <a:lstStyle/>
          <a:p>
            <a:pPr algn="just"/>
            <a:r>
              <a:rPr lang="de-DE" sz="2000" dirty="0"/>
              <a:t>Ich heiße Katrin.  Ich bin 15 Jahre alt und ich gehe aufs Gymnasium, weil ich Abitur machen und später studieren will.  Meine Noten waren nach der 4. Klasse gut genug, um das Gymnasium zu besuchen – ein Glück!  Ich muss auf dem Gymnasium sehr viel lernen – manchmal zu viel.  Ich muss jeden Tag zwei Stunden Hausaufgaben machen, und vor Prüfungen und Klausuren muss ich oft bis spät abends lernen.  Meine Noten sind nicht schlecht, aber auch nicht gut – ich habe im Durchschnitt eine 3.  Aber für ein Studium brauche ich bessere Noten.  Ich mache mir jetzt schon Sorgen, ob ich das schaffe...</a:t>
            </a:r>
            <a:endParaRPr lang="en-GB" sz="2000" dirty="0"/>
          </a:p>
          <a:p>
            <a:pPr algn="r"/>
            <a:r>
              <a:rPr lang="de-DE" sz="2000" b="1" dirty="0" smtClean="0"/>
              <a:t>Katrin</a:t>
            </a:r>
            <a:endParaRPr lang="de-DE" sz="2000" b="1" dirty="0"/>
          </a:p>
        </p:txBody>
      </p:sp>
      <p:sp>
        <p:nvSpPr>
          <p:cNvPr id="5" name="TextBox 4"/>
          <p:cNvSpPr txBox="1"/>
          <p:nvPr/>
        </p:nvSpPr>
        <p:spPr>
          <a:xfrm>
            <a:off x="4716016" y="1484784"/>
            <a:ext cx="4287992" cy="5324535"/>
          </a:xfrm>
          <a:prstGeom prst="rect">
            <a:avLst/>
          </a:prstGeom>
          <a:noFill/>
          <a:ln>
            <a:solidFill>
              <a:srgbClr val="008000"/>
            </a:solidFill>
          </a:ln>
        </p:spPr>
        <p:txBody>
          <a:bodyPr wrap="square" rtlCol="0">
            <a:spAutoFit/>
          </a:bodyPr>
          <a:lstStyle/>
          <a:p>
            <a:pPr algn="just"/>
            <a:r>
              <a:rPr lang="de-DE" sz="2000" dirty="0"/>
              <a:t>Ich heiße Olivia.  Ich bin 14 und ich gehe auf eine Gesamtschule.  Eine Gesamtschule ist Hauptschule, Realschule und Gymnasium zusammen – bis zur 10. Klasse.  Erst danach entscheidet man sich, welchen Schulabschluss man machen will oder kann.  Ich werde wohl den Realschulabschluss machen – aber ich habe noch zwei Jahre Zeit, um mich zu entscheiden!  Ich finde das Gesamtschulsystem auch gut, weil man bis zur 9. Klasse nicht sitzenbleiben kann.  Ja, ich glaube, ich kann viel besser lernen, weil ich keine Angst vor dem Sitzenbleiben habe.</a:t>
            </a:r>
            <a:endParaRPr lang="en-GB" sz="2000" dirty="0"/>
          </a:p>
          <a:p>
            <a:pPr algn="r"/>
            <a:r>
              <a:rPr lang="de-DE" sz="2000" b="1" dirty="0" smtClean="0"/>
              <a:t>Olivia</a:t>
            </a:r>
            <a:endParaRPr lang="de-DE" sz="2000" b="1" dirty="0"/>
          </a:p>
        </p:txBody>
      </p:sp>
    </p:spTree>
    <p:extLst>
      <p:ext uri="{BB962C8B-B14F-4D97-AF65-F5344CB8AC3E}">
        <p14:creationId xmlns:p14="http://schemas.microsoft.com/office/powerpoint/2010/main" val="169729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4868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25 CONT.: WIE MAN EINE GUTE SCHULE DEFINIERT</a:t>
            </a:r>
            <a:endParaRPr lang="en-GB" sz="2200" b="1" dirty="0" smtClean="0">
              <a:solidFill>
                <a:srgbClr val="008000"/>
              </a:solidFill>
              <a:latin typeface="Calibri" pitchFamily="34" charset="0"/>
              <a:cs typeface="Calibri" pitchFamily="34" charset="0"/>
            </a:endParaRPr>
          </a:p>
        </p:txBody>
      </p:sp>
      <p:sp>
        <p:nvSpPr>
          <p:cNvPr id="4" name="TextBox 3"/>
          <p:cNvSpPr txBox="1"/>
          <p:nvPr/>
        </p:nvSpPr>
        <p:spPr>
          <a:xfrm>
            <a:off x="139992" y="476672"/>
            <a:ext cx="4287992" cy="4555094"/>
          </a:xfrm>
          <a:prstGeom prst="rect">
            <a:avLst/>
          </a:prstGeom>
          <a:noFill/>
          <a:ln>
            <a:solidFill>
              <a:srgbClr val="008000"/>
            </a:solidFill>
          </a:ln>
        </p:spPr>
        <p:txBody>
          <a:bodyPr wrap="square" rtlCol="0">
            <a:spAutoFit/>
          </a:bodyPr>
          <a:lstStyle/>
          <a:p>
            <a:pPr algn="just"/>
            <a:r>
              <a:rPr lang="de-DE" dirty="0"/>
              <a:t>Mein Name ist Cahil und ich </a:t>
            </a:r>
            <a:r>
              <a:rPr lang="de-DE" dirty="0" smtClean="0"/>
              <a:t>bin 14 </a:t>
            </a:r>
            <a:r>
              <a:rPr lang="de-DE" dirty="0"/>
              <a:t>Jahre alt.  Ich gehe auf die Hauptschule.  Ich bin erst vor sechs Jahren nach Deutschland gekommen, und in der Grundschule habe ich nur wenig Deutsch gesprochen.  Darum bin ich nach der 4. Klasse nicht aufs Gymnasium oder auf die Realschule gewechselt.  Aber ich gehe gern auf die Hauptschule, weil ich später eine Lehre als Kfz-Mechaniker machen will – ich möchte so früh wie möglich Geld verdienen.  Ich habe auch gute Noten, will ich im Unterricht gut mitkomme – auf dem Gymnasium oder Realschule hätte ich bestimmt viel mehr Leistungsdruck.</a:t>
            </a:r>
            <a:endParaRPr lang="en-GB" dirty="0"/>
          </a:p>
          <a:p>
            <a:pPr algn="r"/>
            <a:r>
              <a:rPr lang="de-DE" sz="2000" b="1" dirty="0" err="1" smtClean="0"/>
              <a:t>Cahil</a:t>
            </a:r>
            <a:endParaRPr lang="de-DE" sz="2000" b="1" dirty="0"/>
          </a:p>
        </p:txBody>
      </p:sp>
      <p:sp>
        <p:nvSpPr>
          <p:cNvPr id="5" name="TextBox 4"/>
          <p:cNvSpPr txBox="1"/>
          <p:nvPr/>
        </p:nvSpPr>
        <p:spPr>
          <a:xfrm>
            <a:off x="4716016" y="476672"/>
            <a:ext cx="4287992" cy="4278095"/>
          </a:xfrm>
          <a:prstGeom prst="rect">
            <a:avLst/>
          </a:prstGeom>
          <a:noFill/>
          <a:ln>
            <a:solidFill>
              <a:srgbClr val="008000"/>
            </a:solidFill>
          </a:ln>
        </p:spPr>
        <p:txBody>
          <a:bodyPr wrap="square" rtlCol="0">
            <a:spAutoFit/>
          </a:bodyPr>
          <a:lstStyle/>
          <a:p>
            <a:pPr algn="just"/>
            <a:r>
              <a:rPr lang="de-DE" dirty="0"/>
              <a:t>Ich heiße Milo und ich bin 15 Jahre alt.  Ich gehe seit zwei Jahren auf eine Waldorfschule.  Das ist eine Privatschule und meine Eltern müssen Schulgeld bezahlen.  Ich gehe gern auf die Waldorfschule, weil es hier bis zur 11. Klasse überhaupt keine Noten gibt.  Ich war vorher auf dem Gymnasium und hatte total Angst vor Prüfungen und Zeugnissen.  Vor jeder Klausur habe ich mich übergeben.  Hier auf der Waldorfschule bekommen wir schriftliche Beurteilungen – das ist viel besser.  Mir gefällt die Schule auch, weil keiner sitzenbleibt.</a:t>
            </a:r>
            <a:endParaRPr lang="en-GB" dirty="0"/>
          </a:p>
          <a:p>
            <a:pPr algn="r"/>
            <a:r>
              <a:rPr lang="de-DE" sz="2000" b="1" dirty="0" smtClean="0"/>
              <a:t>Milo</a:t>
            </a:r>
            <a:endParaRPr lang="de-DE" sz="2000" b="1"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94312" y="4869160"/>
            <a:ext cx="2286000" cy="1925959"/>
          </a:xfrm>
          <a:prstGeom prst="rect">
            <a:avLst/>
          </a:prstGeom>
        </p:spPr>
      </p:pic>
    </p:spTree>
    <p:extLst>
      <p:ext uri="{BB962C8B-B14F-4D97-AF65-F5344CB8AC3E}">
        <p14:creationId xmlns:p14="http://schemas.microsoft.com/office/powerpoint/2010/main" val="219748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200" b="1" u="sng" dirty="0" smtClean="0">
                <a:solidFill>
                  <a:srgbClr val="008000"/>
                </a:solidFill>
                <a:latin typeface="Calibri" pitchFamily="34" charset="0"/>
                <a:cs typeface="Calibri" pitchFamily="34" charset="0"/>
              </a:rPr>
              <a:t>AUFGABE 26: </a:t>
            </a:r>
            <a:r>
              <a:rPr lang="en-GB" sz="2200" b="1" u="sng" dirty="0">
                <a:solidFill>
                  <a:srgbClr val="008000"/>
                </a:solidFill>
                <a:latin typeface="Calibri" pitchFamily="34" charset="0"/>
                <a:cs typeface="Calibri" pitchFamily="34" charset="0"/>
              </a:rPr>
              <a:t>WIE MAN EINE GUTE SCHULE DEFINIERT</a:t>
            </a:r>
            <a:endParaRPr lang="en-GB" sz="2200" b="1" dirty="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Berichte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Jugendzeitschrift</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a:t>
            </a:r>
          </a:p>
          <a:p>
            <a:pPr algn="ctr">
              <a:buNone/>
            </a:pPr>
            <a:endParaRPr lang="en-GB" sz="2000" dirty="0">
              <a:solidFill>
                <a:srgbClr val="008000"/>
              </a:solidFill>
              <a:latin typeface="Calibri" pitchFamily="34" charset="0"/>
              <a:cs typeface="Calibri" pitchFamily="34" charset="0"/>
            </a:endParaRPr>
          </a:p>
          <a:p>
            <a:pPr marL="457200" indent="-457200">
              <a:buAutoNum type="alphaUcPeriod"/>
            </a:pPr>
            <a:r>
              <a:rPr lang="de-DE" sz="2000" b="1" dirty="0" smtClean="0">
                <a:solidFill>
                  <a:srgbClr val="008000"/>
                </a:solidFill>
              </a:rPr>
              <a:t>Wie </a:t>
            </a:r>
            <a:r>
              <a:rPr lang="de-DE" sz="2000" b="1" dirty="0">
                <a:solidFill>
                  <a:srgbClr val="008000"/>
                </a:solidFill>
              </a:rPr>
              <a:t>heißen diese Ausdrücke auf </a:t>
            </a:r>
            <a:r>
              <a:rPr lang="de-DE" sz="2000" b="1" dirty="0" smtClean="0">
                <a:solidFill>
                  <a:srgbClr val="008000"/>
                </a:solidFill>
              </a:rPr>
              <a:t>Deutsch?</a:t>
            </a:r>
            <a:endParaRPr lang="en-GB" sz="2000" b="1" dirty="0" smtClean="0">
              <a:solidFill>
                <a:srgbClr val="008000"/>
              </a:solidFill>
            </a:endParaRPr>
          </a:p>
          <a:p>
            <a:pPr lvl="0"/>
            <a:r>
              <a:rPr lang="de-DE" sz="2000" dirty="0"/>
              <a:t>on </a:t>
            </a:r>
            <a:r>
              <a:rPr lang="de-DE" sz="2000" dirty="0" err="1"/>
              <a:t>average</a:t>
            </a:r>
            <a:endParaRPr lang="en-GB" sz="2000" dirty="0"/>
          </a:p>
          <a:p>
            <a:pPr lvl="0"/>
            <a:r>
              <a:rPr lang="de-DE" sz="2000" dirty="0" err="1" smtClean="0"/>
              <a:t>to</a:t>
            </a:r>
            <a:r>
              <a:rPr lang="de-DE" sz="2000" dirty="0" smtClean="0"/>
              <a:t> </a:t>
            </a:r>
            <a:r>
              <a:rPr lang="de-DE" sz="2000" dirty="0"/>
              <a:t>manage </a:t>
            </a:r>
            <a:r>
              <a:rPr lang="de-DE" sz="2000" dirty="0" err="1"/>
              <a:t>to</a:t>
            </a:r>
            <a:r>
              <a:rPr lang="de-DE" sz="2000" dirty="0"/>
              <a:t> do </a:t>
            </a:r>
            <a:r>
              <a:rPr lang="de-DE" sz="2000" dirty="0" err="1"/>
              <a:t>something</a:t>
            </a:r>
            <a:endParaRPr lang="en-GB" sz="2000" dirty="0"/>
          </a:p>
          <a:p>
            <a:pPr lvl="0"/>
            <a:r>
              <a:rPr lang="de-DE" sz="2000" dirty="0" err="1"/>
              <a:t>to</a:t>
            </a:r>
            <a:r>
              <a:rPr lang="de-DE" sz="2000" dirty="0"/>
              <a:t> </a:t>
            </a:r>
            <a:r>
              <a:rPr lang="de-DE" sz="2000" dirty="0" err="1"/>
              <a:t>keep</a:t>
            </a:r>
            <a:r>
              <a:rPr lang="de-DE" sz="2000" dirty="0"/>
              <a:t> </a:t>
            </a:r>
            <a:r>
              <a:rPr lang="de-DE" sz="2000" dirty="0" err="1"/>
              <a:t>up</a:t>
            </a:r>
            <a:r>
              <a:rPr lang="de-DE" sz="2000" dirty="0"/>
              <a:t> </a:t>
            </a:r>
            <a:r>
              <a:rPr lang="de-DE" sz="2000" dirty="0" err="1"/>
              <a:t>with</a:t>
            </a:r>
            <a:endParaRPr lang="en-GB" sz="2000" dirty="0"/>
          </a:p>
          <a:p>
            <a:pPr lvl="0"/>
            <a:r>
              <a:rPr lang="de-DE" sz="2000" dirty="0" err="1"/>
              <a:t>pressure</a:t>
            </a:r>
            <a:r>
              <a:rPr lang="de-DE" sz="2000" dirty="0"/>
              <a:t> </a:t>
            </a:r>
            <a:r>
              <a:rPr lang="de-DE" sz="2000" dirty="0" err="1"/>
              <a:t>to</a:t>
            </a:r>
            <a:r>
              <a:rPr lang="de-DE" sz="2000" dirty="0"/>
              <a:t> </a:t>
            </a:r>
            <a:r>
              <a:rPr lang="de-DE" sz="2000" dirty="0" err="1"/>
              <a:t>succeed</a:t>
            </a:r>
            <a:endParaRPr lang="en-GB" sz="2000" dirty="0"/>
          </a:p>
          <a:p>
            <a:pPr lvl="0"/>
            <a:r>
              <a:rPr lang="de-DE" sz="2000" dirty="0" err="1"/>
              <a:t>written</a:t>
            </a:r>
            <a:r>
              <a:rPr lang="de-DE" sz="2000" dirty="0"/>
              <a:t> </a:t>
            </a:r>
            <a:r>
              <a:rPr lang="de-DE" sz="2000" dirty="0" err="1"/>
              <a:t>assessment</a:t>
            </a:r>
            <a:endParaRPr lang="en-GB" sz="2000" dirty="0"/>
          </a:p>
          <a:p>
            <a:pPr marL="0" indent="0">
              <a:buNone/>
            </a:pPr>
            <a:endParaRPr lang="en-GB" sz="2000" dirty="0"/>
          </a:p>
          <a:p>
            <a:pPr marL="0" indent="0">
              <a:buNone/>
            </a:pPr>
            <a:r>
              <a:rPr lang="en-GB" sz="2000" b="1" dirty="0" smtClean="0">
                <a:solidFill>
                  <a:srgbClr val="008000"/>
                </a:solidFill>
              </a:rPr>
              <a:t>B. </a:t>
            </a:r>
            <a:r>
              <a:rPr lang="de-DE" sz="2000" b="1" dirty="0" smtClean="0">
                <a:solidFill>
                  <a:srgbClr val="008000"/>
                </a:solidFill>
              </a:rPr>
              <a:t>Beantworte </a:t>
            </a:r>
            <a:r>
              <a:rPr lang="de-DE" sz="2000" b="1" dirty="0">
                <a:solidFill>
                  <a:srgbClr val="008000"/>
                </a:solidFill>
              </a:rPr>
              <a:t>die Fragen auf Englisch</a:t>
            </a:r>
            <a:endParaRPr lang="en-GB" sz="2000" b="1" dirty="0">
              <a:solidFill>
                <a:srgbClr val="008000"/>
              </a:solidFill>
            </a:endParaRPr>
          </a:p>
          <a:p>
            <a:pPr marL="457200" lvl="0" indent="-457200">
              <a:buFont typeface="+mj-lt"/>
              <a:buAutoNum type="alphaLcPeriod"/>
            </a:pPr>
            <a:r>
              <a:rPr lang="de-DE" sz="2000" dirty="0"/>
              <a:t>Why did Katrin want to go </a:t>
            </a:r>
            <a:r>
              <a:rPr lang="de-DE" sz="2000" dirty="0" smtClean="0"/>
              <a:t>to the </a:t>
            </a:r>
            <a:r>
              <a:rPr lang="de-DE" sz="2000" dirty="0"/>
              <a:t>Gymnasium?</a:t>
            </a:r>
            <a:endParaRPr lang="en-GB" sz="2000" dirty="0"/>
          </a:p>
          <a:p>
            <a:pPr marL="457200" lvl="0" indent="-457200">
              <a:buFont typeface="+mj-lt"/>
              <a:buAutoNum type="alphaLcPeriod"/>
            </a:pPr>
            <a:r>
              <a:rPr lang="de-DE" sz="2000" dirty="0" err="1"/>
              <a:t>What</a:t>
            </a:r>
            <a:r>
              <a:rPr lang="de-DE" sz="2000" dirty="0"/>
              <a:t> </a:t>
            </a:r>
            <a:r>
              <a:rPr lang="de-DE" sz="2000" dirty="0" err="1"/>
              <a:t>does</a:t>
            </a:r>
            <a:r>
              <a:rPr lang="de-DE" sz="2000" dirty="0"/>
              <a:t> </a:t>
            </a:r>
            <a:r>
              <a:rPr lang="de-DE" sz="2000" dirty="0" err="1"/>
              <a:t>she</a:t>
            </a:r>
            <a:r>
              <a:rPr lang="de-DE" sz="2000" dirty="0"/>
              <a:t> </a:t>
            </a:r>
            <a:r>
              <a:rPr lang="de-DE" sz="2000" dirty="0" err="1"/>
              <a:t>worry</a:t>
            </a:r>
            <a:r>
              <a:rPr lang="de-DE" sz="2000" dirty="0"/>
              <a:t> </a:t>
            </a:r>
            <a:r>
              <a:rPr lang="de-DE" sz="2000" dirty="0" err="1"/>
              <a:t>about</a:t>
            </a:r>
            <a:r>
              <a:rPr lang="de-DE" sz="2000" dirty="0"/>
              <a:t>?</a:t>
            </a:r>
            <a:endParaRPr lang="en-GB" sz="2000" dirty="0"/>
          </a:p>
          <a:p>
            <a:pPr marL="457200" lvl="0" indent="-457200">
              <a:buFont typeface="+mj-lt"/>
              <a:buAutoNum type="alphaLcPeriod"/>
            </a:pPr>
            <a:r>
              <a:rPr lang="de-DE" sz="2000" dirty="0" err="1"/>
              <a:t>Why</a:t>
            </a:r>
            <a:r>
              <a:rPr lang="de-DE" sz="2000" dirty="0"/>
              <a:t> </a:t>
            </a:r>
            <a:r>
              <a:rPr lang="de-DE" sz="2000" dirty="0" err="1"/>
              <a:t>does</a:t>
            </a:r>
            <a:r>
              <a:rPr lang="de-DE" sz="2000" dirty="0"/>
              <a:t> </a:t>
            </a:r>
            <a:r>
              <a:rPr lang="de-DE" sz="2000" dirty="0" err="1"/>
              <a:t>Cahil</a:t>
            </a:r>
            <a:r>
              <a:rPr lang="de-DE" sz="2000" dirty="0"/>
              <a:t> </a:t>
            </a:r>
            <a:r>
              <a:rPr lang="de-DE" sz="2000" dirty="0" err="1"/>
              <a:t>go</a:t>
            </a:r>
            <a:r>
              <a:rPr lang="de-DE" sz="2000" dirty="0"/>
              <a:t> </a:t>
            </a:r>
            <a:r>
              <a:rPr lang="de-DE" sz="2000" dirty="0" err="1" smtClean="0"/>
              <a:t>to</a:t>
            </a:r>
            <a:r>
              <a:rPr lang="de-DE" sz="2000" dirty="0" smtClean="0"/>
              <a:t> </a:t>
            </a:r>
            <a:r>
              <a:rPr lang="de-DE" sz="2000" dirty="0" err="1" smtClean="0"/>
              <a:t>the</a:t>
            </a:r>
            <a:r>
              <a:rPr lang="de-DE" sz="2000" dirty="0" smtClean="0"/>
              <a:t> </a:t>
            </a:r>
            <a:r>
              <a:rPr lang="de-DE" sz="2000" dirty="0"/>
              <a:t>Hauptschule?</a:t>
            </a:r>
            <a:endParaRPr lang="en-GB" sz="2000" dirty="0"/>
          </a:p>
          <a:p>
            <a:pPr marL="457200" lvl="0" indent="-457200">
              <a:buFont typeface="+mj-lt"/>
              <a:buAutoNum type="alphaLcPeriod"/>
            </a:pPr>
            <a:r>
              <a:rPr lang="de-DE" sz="2000" dirty="0" err="1"/>
              <a:t>What</a:t>
            </a:r>
            <a:r>
              <a:rPr lang="de-DE" sz="2000" dirty="0"/>
              <a:t> </a:t>
            </a:r>
            <a:r>
              <a:rPr lang="de-DE" sz="2000" dirty="0" err="1"/>
              <a:t>does</a:t>
            </a:r>
            <a:r>
              <a:rPr lang="de-DE" sz="2000" dirty="0"/>
              <a:t> he </a:t>
            </a:r>
            <a:r>
              <a:rPr lang="de-DE" sz="2000" dirty="0" err="1"/>
              <a:t>think</a:t>
            </a:r>
            <a:r>
              <a:rPr lang="de-DE" sz="2000" dirty="0"/>
              <a:t> </a:t>
            </a:r>
            <a:r>
              <a:rPr lang="de-DE" sz="2000" dirty="0" err="1"/>
              <a:t>about</a:t>
            </a:r>
            <a:r>
              <a:rPr lang="de-DE" sz="2000" dirty="0"/>
              <a:t> </a:t>
            </a:r>
            <a:r>
              <a:rPr lang="de-DE" sz="2000" dirty="0" err="1"/>
              <a:t>this</a:t>
            </a:r>
            <a:r>
              <a:rPr lang="de-DE" sz="2000" dirty="0"/>
              <a:t> type </a:t>
            </a:r>
            <a:r>
              <a:rPr lang="de-DE" sz="2000" dirty="0" err="1"/>
              <a:t>of</a:t>
            </a:r>
            <a:r>
              <a:rPr lang="de-DE" sz="2000" dirty="0"/>
              <a:t> </a:t>
            </a:r>
            <a:r>
              <a:rPr lang="de-DE" sz="2000" dirty="0" err="1"/>
              <a:t>school</a:t>
            </a:r>
            <a:r>
              <a:rPr lang="de-DE" sz="2000" dirty="0"/>
              <a:t>?</a:t>
            </a:r>
            <a:endParaRPr lang="en-GB" sz="2000" dirty="0"/>
          </a:p>
          <a:p>
            <a:pPr marL="457200" lvl="0" indent="-457200">
              <a:buFont typeface="+mj-lt"/>
              <a:buAutoNum type="alphaLcPeriod"/>
            </a:pPr>
            <a:r>
              <a:rPr lang="de-DE" sz="2000" dirty="0" err="1"/>
              <a:t>What</a:t>
            </a:r>
            <a:r>
              <a:rPr lang="de-DE" sz="2000" dirty="0"/>
              <a:t> </a:t>
            </a:r>
            <a:r>
              <a:rPr lang="de-DE" sz="2000" dirty="0" err="1"/>
              <a:t>is</a:t>
            </a:r>
            <a:r>
              <a:rPr lang="de-DE" sz="2000" dirty="0"/>
              <a:t> different </a:t>
            </a:r>
            <a:r>
              <a:rPr lang="de-DE" sz="2000" dirty="0" err="1"/>
              <a:t>about</a:t>
            </a:r>
            <a:r>
              <a:rPr lang="de-DE" sz="2000" dirty="0"/>
              <a:t> a Gesamtschule?</a:t>
            </a:r>
            <a:endParaRPr lang="en-GB" sz="2000" dirty="0"/>
          </a:p>
          <a:p>
            <a:pPr marL="457200" lvl="0" indent="-457200">
              <a:buFont typeface="+mj-lt"/>
              <a:buAutoNum type="alphaLcPeriod"/>
            </a:pPr>
            <a:r>
              <a:rPr lang="de-DE" sz="2000" dirty="0" err="1"/>
              <a:t>Why</a:t>
            </a:r>
            <a:r>
              <a:rPr lang="de-DE" sz="2000" dirty="0"/>
              <a:t> </a:t>
            </a:r>
            <a:r>
              <a:rPr lang="de-DE" sz="2000" dirty="0" err="1"/>
              <a:t>does</a:t>
            </a:r>
            <a:r>
              <a:rPr lang="de-DE" sz="2000" dirty="0"/>
              <a:t> Olivia </a:t>
            </a:r>
            <a:r>
              <a:rPr lang="de-DE" sz="2000" dirty="0" err="1"/>
              <a:t>like</a:t>
            </a:r>
            <a:r>
              <a:rPr lang="de-DE" sz="2000" dirty="0"/>
              <a:t> </a:t>
            </a:r>
            <a:r>
              <a:rPr lang="de-DE" sz="2000" dirty="0" err="1"/>
              <a:t>going</a:t>
            </a:r>
            <a:r>
              <a:rPr lang="de-DE" sz="2000" dirty="0"/>
              <a:t> </a:t>
            </a:r>
            <a:r>
              <a:rPr lang="de-DE" sz="2000" dirty="0" err="1"/>
              <a:t>to</a:t>
            </a:r>
            <a:r>
              <a:rPr lang="de-DE" sz="2000" dirty="0"/>
              <a:t> a Gesamtschule?</a:t>
            </a:r>
            <a:endParaRPr lang="en-GB" sz="2000" dirty="0"/>
          </a:p>
          <a:p>
            <a:pPr marL="457200" lvl="0" indent="-457200">
              <a:buFont typeface="+mj-lt"/>
              <a:buAutoNum type="alphaLcPeriod"/>
            </a:pPr>
            <a:r>
              <a:rPr lang="de-DE" sz="2000" dirty="0" err="1"/>
              <a:t>Why</a:t>
            </a:r>
            <a:r>
              <a:rPr lang="de-DE" sz="2000" dirty="0"/>
              <a:t> </a:t>
            </a:r>
            <a:r>
              <a:rPr lang="de-DE" sz="2000" dirty="0" err="1"/>
              <a:t>did</a:t>
            </a:r>
            <a:r>
              <a:rPr lang="de-DE" sz="2000" dirty="0"/>
              <a:t> Milo </a:t>
            </a:r>
            <a:r>
              <a:rPr lang="de-DE" sz="2000" dirty="0" err="1"/>
              <a:t>switch</a:t>
            </a:r>
            <a:r>
              <a:rPr lang="de-DE" sz="2000" dirty="0"/>
              <a:t> </a:t>
            </a:r>
            <a:r>
              <a:rPr lang="de-DE" sz="2000" dirty="0" err="1"/>
              <a:t>to</a:t>
            </a:r>
            <a:r>
              <a:rPr lang="de-DE" sz="2000" dirty="0"/>
              <a:t> a Waldorfschule?</a:t>
            </a:r>
            <a:endParaRPr lang="en-GB" sz="2000" dirty="0"/>
          </a:p>
          <a:p>
            <a:pPr marL="457200" lvl="0" indent="-457200">
              <a:buFont typeface="+mj-lt"/>
              <a:buAutoNum type="alphaLcPeriod"/>
            </a:pPr>
            <a:r>
              <a:rPr lang="de-DE" sz="2000" dirty="0" err="1"/>
              <a:t>Why</a:t>
            </a:r>
            <a:r>
              <a:rPr lang="de-DE" sz="2000" dirty="0"/>
              <a:t> </a:t>
            </a:r>
            <a:r>
              <a:rPr lang="de-DE" sz="2000" dirty="0" err="1"/>
              <a:t>does</a:t>
            </a:r>
            <a:r>
              <a:rPr lang="de-DE" sz="2000" dirty="0"/>
              <a:t> he </a:t>
            </a:r>
            <a:r>
              <a:rPr lang="de-DE" sz="2000" dirty="0" err="1"/>
              <a:t>like</a:t>
            </a:r>
            <a:r>
              <a:rPr lang="de-DE" sz="2000" dirty="0"/>
              <a:t> </a:t>
            </a:r>
            <a:r>
              <a:rPr lang="de-DE" sz="2000" dirty="0" err="1"/>
              <a:t>the</a:t>
            </a:r>
            <a:r>
              <a:rPr lang="de-DE" sz="2000" dirty="0"/>
              <a:t> Waldorfschule?</a:t>
            </a:r>
            <a:endParaRPr lang="en-GB" sz="2000" dirty="0"/>
          </a:p>
        </p:txBody>
      </p:sp>
    </p:spTree>
    <p:extLst>
      <p:ext uri="{BB962C8B-B14F-4D97-AF65-F5344CB8AC3E}">
        <p14:creationId xmlns:p14="http://schemas.microsoft.com/office/powerpoint/2010/main" val="356874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27: MEINE SCHULE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Und was </a:t>
            </a:r>
            <a:r>
              <a:rPr lang="en-GB" sz="2200" b="1" dirty="0" err="1" smtClean="0">
                <a:solidFill>
                  <a:srgbClr val="008000"/>
                </a:solidFill>
                <a:latin typeface="Calibri" pitchFamily="34" charset="0"/>
                <a:cs typeface="Calibri" pitchFamily="34" charset="0"/>
              </a:rPr>
              <a:t>denkst</a:t>
            </a:r>
            <a:r>
              <a:rPr lang="en-GB" sz="2200" b="1" dirty="0" smtClean="0">
                <a:solidFill>
                  <a:srgbClr val="008000"/>
                </a:solidFill>
                <a:latin typeface="Calibri" pitchFamily="34" charset="0"/>
                <a:cs typeface="Calibri" pitchFamily="34" charset="0"/>
              </a:rPr>
              <a:t> du </a:t>
            </a:r>
            <a:r>
              <a:rPr lang="en-GB" sz="2200" b="1" dirty="0" err="1" smtClean="0">
                <a:solidFill>
                  <a:srgbClr val="008000"/>
                </a:solidFill>
                <a:latin typeface="Calibri" pitchFamily="34" charset="0"/>
                <a:cs typeface="Calibri" pitchFamily="34" charset="0"/>
              </a:rPr>
              <a:t>zum</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Thema</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Schule</a:t>
            </a:r>
            <a:r>
              <a:rPr lang="en-GB" sz="2200" b="1" dirty="0" smtClean="0">
                <a:solidFill>
                  <a:srgbClr val="008000"/>
                </a:solidFill>
                <a:latin typeface="Calibri" pitchFamily="34" charset="0"/>
                <a:cs typeface="Calibri" pitchFamily="34" charset="0"/>
              </a:rPr>
              <a:t>?</a:t>
            </a:r>
          </a:p>
          <a:p>
            <a:pPr algn="ctr">
              <a:buNone/>
            </a:pPr>
            <a:endParaRPr lang="en-GB" sz="2000" dirty="0" smtClean="0">
              <a:solidFill>
                <a:srgbClr val="008000"/>
              </a:solidFill>
              <a:latin typeface="Calibri" pitchFamily="34" charset="0"/>
              <a:cs typeface="Calibri" pitchFamily="34" charset="0"/>
            </a:endParaRPr>
          </a:p>
          <a:p>
            <a:pPr algn="ctr">
              <a:lnSpc>
                <a:spcPct val="130000"/>
              </a:lnSpc>
              <a:buNone/>
            </a:pPr>
            <a:r>
              <a:rPr lang="en-GB" sz="2000" dirty="0" err="1" smtClean="0">
                <a:solidFill>
                  <a:srgbClr val="000000"/>
                </a:solidFill>
                <a:latin typeface="Calibri" pitchFamily="34" charset="0"/>
                <a:cs typeface="Calibri" pitchFamily="34" charset="0"/>
              </a:rPr>
              <a:t>Wie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heißt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Schule</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für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Schule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 das?</a:t>
            </a:r>
          </a:p>
          <a:p>
            <a:pPr algn="ctr">
              <a:lnSpc>
                <a:spcPct val="130000"/>
              </a:lnSpc>
              <a:buNone/>
            </a:pPr>
            <a:r>
              <a:rPr lang="en-GB" sz="2000" dirty="0" err="1" smtClean="0">
                <a:solidFill>
                  <a:srgbClr val="000000"/>
                </a:solidFill>
                <a:latin typeface="Calibri" pitchFamily="34" charset="0"/>
                <a:cs typeface="Calibri" pitchFamily="34" charset="0"/>
              </a:rPr>
              <a:t>Wie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viel</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Schüler</a:t>
            </a:r>
            <a:r>
              <a:rPr lang="en-GB" sz="2000" dirty="0" smtClean="0">
                <a:solidFill>
                  <a:srgbClr val="000000"/>
                </a:solidFill>
                <a:latin typeface="Calibri" pitchFamily="34" charset="0"/>
                <a:cs typeface="Calibri" pitchFamily="34" charset="0"/>
              </a:rPr>
              <a:t> und Lehrer </a:t>
            </a:r>
            <a:r>
              <a:rPr lang="en-GB" sz="2000" dirty="0" err="1" smtClean="0">
                <a:solidFill>
                  <a:srgbClr val="000000"/>
                </a:solidFill>
                <a:latin typeface="Calibri" pitchFamily="34" charset="0"/>
                <a:cs typeface="Calibri" pitchFamily="34" charset="0"/>
              </a:rPr>
              <a:t>gibt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es</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Wann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beginnt</a:t>
            </a:r>
            <a:r>
              <a:rPr lang="en-GB" sz="2000" dirty="0" smtClean="0">
                <a:solidFill>
                  <a:srgbClr val="000000"/>
                </a:solidFill>
                <a:latin typeface="Calibri" pitchFamily="34" charset="0"/>
                <a:cs typeface="Calibri" pitchFamily="34" charset="0"/>
              </a:rPr>
              <a:t> und </a:t>
            </a:r>
            <a:r>
              <a:rPr lang="en-GB" sz="2000" dirty="0" err="1" smtClean="0">
                <a:solidFill>
                  <a:srgbClr val="000000"/>
                </a:solidFill>
                <a:latin typeface="Calibri" pitchFamily="34" charset="0"/>
                <a:cs typeface="Calibri" pitchFamily="34" charset="0"/>
              </a:rPr>
              <a:t>endet</a:t>
            </a:r>
            <a:r>
              <a:rPr lang="en-GB" sz="2000" dirty="0" smtClean="0">
                <a:solidFill>
                  <a:srgbClr val="000000"/>
                </a:solidFill>
                <a:latin typeface="Calibri" pitchFamily="34" charset="0"/>
                <a:cs typeface="Calibri" pitchFamily="34" charset="0"/>
              </a:rPr>
              <a:t> die </a:t>
            </a:r>
            <a:r>
              <a:rPr lang="en-GB" sz="2000" dirty="0" err="1" smtClean="0">
                <a:solidFill>
                  <a:srgbClr val="000000"/>
                </a:solidFill>
                <a:latin typeface="Calibri" pitchFamily="34" charset="0"/>
                <a:cs typeface="Calibri" pitchFamily="34" charset="0"/>
              </a:rPr>
              <a:t>Schule</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Wie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viele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Stunden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gibt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es</a:t>
            </a:r>
            <a:r>
              <a:rPr lang="en-GB" sz="2000" dirty="0" smtClean="0">
                <a:solidFill>
                  <a:srgbClr val="000000"/>
                </a:solidFill>
                <a:latin typeface="Calibri" pitchFamily="34" charset="0"/>
                <a:cs typeface="Calibri" pitchFamily="34" charset="0"/>
              </a:rPr>
              <a:t> pro Tag?</a:t>
            </a:r>
          </a:p>
          <a:p>
            <a:pPr algn="ctr">
              <a:lnSpc>
                <a:spcPct val="130000"/>
              </a:lnSpc>
              <a:buNone/>
            </a:pPr>
            <a:r>
              <a:rPr lang="en-GB" sz="2000" dirty="0" err="1" smtClean="0">
                <a:solidFill>
                  <a:srgbClr val="000000"/>
                </a:solidFill>
                <a:latin typeface="Calibri" pitchFamily="34" charset="0"/>
                <a:cs typeface="Calibri" pitchFamily="34" charset="0"/>
              </a:rPr>
              <a:t>Wie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lange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dauert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Stunde</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dein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Lieblingsfach</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Magst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Erdkunde</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Schule</a:t>
            </a:r>
            <a:r>
              <a:rPr lang="en-GB" sz="2000" dirty="0" smtClean="0">
                <a:solidFill>
                  <a:srgbClr val="000000"/>
                </a:solidFill>
                <a:latin typeface="Calibri" pitchFamily="34" charset="0"/>
                <a:cs typeface="Calibri" pitchFamily="34" charset="0"/>
              </a:rPr>
              <a:t> gut </a:t>
            </a:r>
            <a:r>
              <a:rPr lang="en-GB" sz="2000" dirty="0" err="1" smtClean="0">
                <a:solidFill>
                  <a:srgbClr val="000000"/>
                </a:solidFill>
                <a:latin typeface="Calibri" pitchFamily="34" charset="0"/>
                <a:cs typeface="Calibri" pitchFamily="34" charset="0"/>
              </a:rPr>
              <a:t>ausgestattet</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Gehst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gern</a:t>
            </a:r>
            <a:r>
              <a:rPr lang="en-GB" sz="2000" dirty="0" smtClean="0">
                <a:solidFill>
                  <a:srgbClr val="000000"/>
                </a:solidFill>
                <a:latin typeface="Calibri" pitchFamily="34" charset="0"/>
                <a:cs typeface="Calibri" pitchFamily="34" charset="0"/>
              </a:rPr>
              <a:t> in die </a:t>
            </a:r>
            <a:r>
              <a:rPr lang="en-GB" sz="2000" dirty="0" err="1" smtClean="0">
                <a:solidFill>
                  <a:srgbClr val="000000"/>
                </a:solidFill>
                <a:latin typeface="Calibri" pitchFamily="34" charset="0"/>
                <a:cs typeface="Calibri" pitchFamily="34" charset="0"/>
              </a:rPr>
              <a:t>Schule</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a:t>
            </a:r>
            <a:endParaRPr lang="en-GB" sz="2000" dirty="0">
              <a:solidFill>
                <a:srgbClr val="000000"/>
              </a:solidFill>
              <a:latin typeface="Calibri" pitchFamily="34" charset="0"/>
              <a:cs typeface="Calibri" pitchFamily="34" charset="0"/>
            </a:endParaRPr>
          </a:p>
        </p:txBody>
      </p:sp>
      <p:pic>
        <p:nvPicPr>
          <p:cNvPr id="4" name="Picture 3"/>
          <p:cNvPicPr>
            <a:picLocks noChangeAspect="1"/>
          </p:cNvPicPr>
          <p:nvPr/>
        </p:nvPicPr>
        <p:blipFill>
          <a:blip r:embed="rId2" cstate="print"/>
          <a:stretch>
            <a:fillRect/>
          </a:stretch>
        </p:blipFill>
        <p:spPr>
          <a:xfrm>
            <a:off x="6948264" y="4797152"/>
            <a:ext cx="1978958" cy="16805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3068960"/>
            <a:ext cx="2232248" cy="2232248"/>
          </a:xfrm>
          <a:prstGeom prst="rect">
            <a:avLst/>
          </a:prstGeom>
        </p:spPr>
      </p:pic>
    </p:spTree>
    <p:extLst>
      <p:ext uri="{BB962C8B-B14F-4D97-AF65-F5344CB8AC3E}">
        <p14:creationId xmlns:p14="http://schemas.microsoft.com/office/powerpoint/2010/main" val="361385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4: </a:t>
            </a:r>
            <a:r>
              <a:rPr lang="en-GB" sz="2400" b="1" u="sng" dirty="0">
                <a:solidFill>
                  <a:srgbClr val="008000"/>
                </a:solidFill>
              </a:rPr>
              <a:t>EINE IDEALE SCHULE</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deine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ideale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Schule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schaffen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deine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Entscheidungen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begründen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Regeln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selber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gründen</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8434" name="Picture 2" descr="http://www.tom-brown.com/media/images/Fettes-in-Spring.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1560" y="3717032"/>
            <a:ext cx="3289548" cy="219303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i.telegraph.co.uk/multimedia/archive/01383/naughty_teens_1383900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76056" y="3958314"/>
            <a:ext cx="3466776" cy="216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1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12776"/>
            <a:ext cx="9180512" cy="4401205"/>
          </a:xfrm>
          <a:prstGeom prst="rect">
            <a:avLst/>
          </a:prstGeom>
          <a:solidFill>
            <a:schemeClr val="accent1"/>
          </a:solidFill>
        </p:spPr>
        <p:txBody>
          <a:bodyPr wrap="square" rtlCol="0">
            <a:spAutoFit/>
          </a:bodyPr>
          <a:lstStyle/>
          <a:p>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Traumschule</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der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Zukunft</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p:cNvPicPr>
            <a:picLocks noChangeAspect="1"/>
          </p:cNvPicPr>
          <p:nvPr/>
        </p:nvPicPr>
        <p:blipFill>
          <a:blip r:embed="rId2" cstate="print"/>
          <a:stretch>
            <a:fillRect/>
          </a:stretch>
        </p:blipFill>
        <p:spPr>
          <a:xfrm>
            <a:off x="6516216" y="2132856"/>
            <a:ext cx="2382727" cy="1773808"/>
          </a:xfrm>
          <a:prstGeom prst="rect">
            <a:avLst/>
          </a:prstGeom>
        </p:spPr>
      </p:pic>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200" b="1" u="sng" dirty="0" smtClean="0">
                <a:solidFill>
                  <a:srgbClr val="008000"/>
                </a:solidFill>
                <a:latin typeface="Calibri" pitchFamily="34" charset="0"/>
                <a:cs typeface="Calibri" pitchFamily="34" charset="0"/>
              </a:rPr>
              <a:t>AUFGABE 28: MEINE TRAUMSCHULE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Sieh</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dir</a:t>
            </a:r>
            <a:r>
              <a:rPr lang="en-GB" sz="2200" b="1" dirty="0" smtClean="0">
                <a:solidFill>
                  <a:srgbClr val="008000"/>
                </a:solidFill>
                <a:latin typeface="Calibri" pitchFamily="34" charset="0"/>
                <a:cs typeface="Calibri" pitchFamily="34" charset="0"/>
              </a:rPr>
              <a:t> das Poster an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 auf </a:t>
            </a:r>
            <a:r>
              <a:rPr lang="en-GB" sz="2200" b="1" dirty="0" err="1" smtClean="0">
                <a:solidFill>
                  <a:srgbClr val="008000"/>
                </a:solidFill>
                <a:latin typeface="Calibri" pitchFamily="34" charset="0"/>
                <a:cs typeface="Calibri" pitchFamily="34" charset="0"/>
              </a:rPr>
              <a:t>Englisch</a:t>
            </a:r>
            <a:r>
              <a:rPr lang="en-GB" sz="2200" b="1" dirty="0" smtClean="0">
                <a:solidFill>
                  <a:srgbClr val="008000"/>
                </a:solidFill>
                <a:latin typeface="Calibri" pitchFamily="34" charset="0"/>
                <a:cs typeface="Calibri" pitchFamily="34" charset="0"/>
              </a:rPr>
              <a:t>.</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1800" b="1" dirty="0" smtClean="0">
              <a:solidFill>
                <a:srgbClr val="008000"/>
              </a:solidFill>
              <a:latin typeface="Calibri" pitchFamily="34" charset="0"/>
              <a:cs typeface="Calibri" pitchFamily="34" charset="0"/>
            </a:endParaRPr>
          </a:p>
          <a:p>
            <a:pPr algn="ctr">
              <a:buNone/>
            </a:pPr>
            <a:endParaRPr lang="en-GB" sz="1800" b="1" dirty="0">
              <a:solidFill>
                <a:srgbClr val="008000"/>
              </a:solidFill>
              <a:latin typeface="Calibri" pitchFamily="34" charset="0"/>
              <a:cs typeface="Calibri" pitchFamily="34" charset="0"/>
            </a:endParaRPr>
          </a:p>
          <a:p>
            <a:pPr algn="ctr">
              <a:buNone/>
            </a:pPr>
            <a:endParaRPr lang="en-GB" sz="1800" b="1" dirty="0" smtClean="0">
              <a:solidFill>
                <a:srgbClr val="008000"/>
              </a:solidFill>
              <a:latin typeface="Calibri" pitchFamily="34" charset="0"/>
              <a:cs typeface="Calibri" pitchFamily="34" charset="0"/>
            </a:endParaRPr>
          </a:p>
          <a:p>
            <a:pPr algn="ctr">
              <a:buNone/>
            </a:pPr>
            <a:endParaRPr lang="en-GB" sz="1800" b="1" dirty="0">
              <a:solidFill>
                <a:srgbClr val="008000"/>
              </a:solidFill>
              <a:latin typeface="Calibri" pitchFamily="34" charset="0"/>
              <a:cs typeface="Calibri" pitchFamily="34" charset="0"/>
            </a:endParaRPr>
          </a:p>
          <a:p>
            <a:pPr algn="ctr">
              <a:buNone/>
            </a:pPr>
            <a:endParaRPr lang="en-GB" sz="18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marL="457200" indent="-457200">
              <a:buAutoNum type="arabicPeriod"/>
            </a:pPr>
            <a:r>
              <a:rPr lang="en-GB" sz="1800" dirty="0" smtClean="0">
                <a:latin typeface="Calibri" pitchFamily="34" charset="0"/>
                <a:cs typeface="Calibri" pitchFamily="34" charset="0"/>
              </a:rPr>
              <a:t>What is the poster advertising?	3. What are the three top prizes?</a:t>
            </a:r>
          </a:p>
          <a:p>
            <a:pPr marL="457200" indent="-457200">
              <a:buAutoNum type="arabicPeriod"/>
            </a:pPr>
            <a:r>
              <a:rPr lang="en-GB" sz="1800" dirty="0" smtClean="0">
                <a:latin typeface="Calibri" pitchFamily="34" charset="0"/>
                <a:cs typeface="Calibri" pitchFamily="34" charset="0"/>
              </a:rPr>
              <a:t>What do you have to do?	4. Which two suggestions do you find best? Why?</a:t>
            </a:r>
          </a:p>
        </p:txBody>
      </p:sp>
      <p:sp>
        <p:nvSpPr>
          <p:cNvPr id="6" name="Trapezoid 5"/>
          <p:cNvSpPr/>
          <p:nvPr/>
        </p:nvSpPr>
        <p:spPr>
          <a:xfrm>
            <a:off x="107504" y="1556792"/>
            <a:ext cx="4824536" cy="432048"/>
          </a:xfrm>
          <a:prstGeom prst="trapezoid">
            <a:avLst>
              <a:gd name="adj" fmla="val 0"/>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200" dirty="0" err="1" smtClean="0"/>
              <a:t>Wettbewerb</a:t>
            </a:r>
            <a:r>
              <a:rPr lang="en-US" sz="2200" dirty="0" smtClean="0"/>
              <a:t>:</a:t>
            </a:r>
            <a:endParaRPr lang="en-US" sz="2200" dirty="0"/>
          </a:p>
        </p:txBody>
      </p:sp>
      <p:sp>
        <p:nvSpPr>
          <p:cNvPr id="7" name="TextBox 6"/>
          <p:cNvSpPr txBox="1"/>
          <p:nvPr/>
        </p:nvSpPr>
        <p:spPr>
          <a:xfrm>
            <a:off x="107504" y="2798925"/>
            <a:ext cx="3888432" cy="2862323"/>
          </a:xfrm>
          <a:prstGeom prst="rect">
            <a:avLst/>
          </a:prstGeom>
          <a:solidFill>
            <a:schemeClr val="accent2"/>
          </a:solidFill>
        </p:spPr>
        <p:txBody>
          <a:bodyPr wrap="square" rtlCol="0">
            <a:spAutoFit/>
          </a:bodyPr>
          <a:lstStyle/>
          <a:p>
            <a:pPr algn="just"/>
            <a:r>
              <a:rPr lang="en-US" dirty="0" err="1" smtClean="0">
                <a:solidFill>
                  <a:schemeClr val="bg1"/>
                </a:solidFill>
              </a:rPr>
              <a:t>Wie</a:t>
            </a:r>
            <a:r>
              <a:rPr lang="en-US" dirty="0" smtClean="0">
                <a:solidFill>
                  <a:schemeClr val="bg1"/>
                </a:solidFill>
              </a:rPr>
              <a:t> </a:t>
            </a:r>
            <a:r>
              <a:rPr lang="en-US" dirty="0" err="1" smtClean="0">
                <a:solidFill>
                  <a:schemeClr val="bg1"/>
                </a:solidFill>
              </a:rPr>
              <a:t>wird</a:t>
            </a:r>
            <a:r>
              <a:rPr lang="en-US" dirty="0" smtClean="0">
                <a:solidFill>
                  <a:schemeClr val="bg1"/>
                </a:solidFill>
              </a:rPr>
              <a:t> die </a:t>
            </a:r>
            <a:r>
              <a:rPr lang="en-US" dirty="0" err="1" smtClean="0">
                <a:solidFill>
                  <a:schemeClr val="bg1"/>
                </a:solidFill>
              </a:rPr>
              <a:t>Traumschule</a:t>
            </a:r>
            <a:r>
              <a:rPr lang="en-US" dirty="0" smtClean="0">
                <a:solidFill>
                  <a:schemeClr val="bg1"/>
                </a:solidFill>
              </a:rPr>
              <a:t> der </a:t>
            </a:r>
            <a:r>
              <a:rPr lang="en-US" dirty="0" err="1" smtClean="0">
                <a:solidFill>
                  <a:schemeClr val="bg1"/>
                </a:solidFill>
              </a:rPr>
              <a:t>Zukunft</a:t>
            </a:r>
            <a:r>
              <a:rPr lang="en-US" dirty="0" smtClean="0">
                <a:solidFill>
                  <a:schemeClr val="bg1"/>
                </a:solidFill>
              </a:rPr>
              <a:t> </a:t>
            </a:r>
            <a:r>
              <a:rPr lang="en-US" dirty="0" err="1" smtClean="0">
                <a:solidFill>
                  <a:schemeClr val="bg1"/>
                </a:solidFill>
              </a:rPr>
              <a:t>aussehen</a:t>
            </a:r>
            <a:r>
              <a:rPr lang="en-US" dirty="0" smtClean="0">
                <a:solidFill>
                  <a:schemeClr val="bg1"/>
                </a:solidFill>
              </a:rPr>
              <a:t>?  </a:t>
            </a:r>
            <a:r>
              <a:rPr lang="en-US" dirty="0" err="1" smtClean="0">
                <a:solidFill>
                  <a:schemeClr val="bg1"/>
                </a:solidFill>
              </a:rPr>
              <a:t>Schreib</a:t>
            </a:r>
            <a:r>
              <a:rPr lang="en-US" dirty="0" smtClean="0">
                <a:solidFill>
                  <a:schemeClr val="bg1"/>
                </a:solidFill>
              </a:rPr>
              <a:t> </a:t>
            </a:r>
            <a:r>
              <a:rPr lang="en-US" dirty="0" err="1" smtClean="0">
                <a:solidFill>
                  <a:schemeClr val="bg1"/>
                </a:solidFill>
              </a:rPr>
              <a:t>einen</a:t>
            </a:r>
            <a:r>
              <a:rPr lang="en-US" dirty="0" smtClean="0">
                <a:solidFill>
                  <a:schemeClr val="bg1"/>
                </a:solidFill>
              </a:rPr>
              <a:t> Text </a:t>
            </a:r>
            <a:r>
              <a:rPr lang="en-US" dirty="0" err="1" smtClean="0">
                <a:solidFill>
                  <a:schemeClr val="bg1"/>
                </a:solidFill>
              </a:rPr>
              <a:t>oder</a:t>
            </a:r>
            <a:r>
              <a:rPr lang="en-US" dirty="0" smtClean="0">
                <a:solidFill>
                  <a:schemeClr val="bg1"/>
                </a:solidFill>
              </a:rPr>
              <a:t> </a:t>
            </a:r>
            <a:r>
              <a:rPr lang="en-US" dirty="0" err="1" smtClean="0">
                <a:solidFill>
                  <a:schemeClr val="bg1"/>
                </a:solidFill>
              </a:rPr>
              <a:t>zeichne</a:t>
            </a:r>
            <a:r>
              <a:rPr lang="en-US" dirty="0" smtClean="0">
                <a:solidFill>
                  <a:schemeClr val="bg1"/>
                </a:solidFill>
              </a:rPr>
              <a:t> </a:t>
            </a:r>
            <a:r>
              <a:rPr lang="en-US" dirty="0" err="1" smtClean="0">
                <a:solidFill>
                  <a:schemeClr val="bg1"/>
                </a:solidFill>
              </a:rPr>
              <a:t>einen</a:t>
            </a:r>
            <a:r>
              <a:rPr lang="en-US" dirty="0" smtClean="0">
                <a:solidFill>
                  <a:schemeClr val="bg1"/>
                </a:solidFill>
              </a:rPr>
              <a:t> </a:t>
            </a:r>
            <a:r>
              <a:rPr lang="en-US" dirty="0" err="1" smtClean="0">
                <a:solidFill>
                  <a:schemeClr val="bg1"/>
                </a:solidFill>
              </a:rPr>
              <a:t>Entwurf</a:t>
            </a:r>
            <a:r>
              <a:rPr lang="en-US" dirty="0" smtClean="0">
                <a:solidFill>
                  <a:schemeClr val="bg1"/>
                </a:solidFill>
              </a:rPr>
              <a:t> und </a:t>
            </a:r>
            <a:r>
              <a:rPr lang="en-US" dirty="0" err="1" smtClean="0">
                <a:solidFill>
                  <a:schemeClr val="bg1"/>
                </a:solidFill>
              </a:rPr>
              <a:t>schick</a:t>
            </a:r>
            <a:r>
              <a:rPr lang="en-US" dirty="0" smtClean="0">
                <a:solidFill>
                  <a:schemeClr val="bg1"/>
                </a:solidFill>
              </a:rPr>
              <a:t> </a:t>
            </a:r>
            <a:r>
              <a:rPr lang="en-US" dirty="0" err="1" smtClean="0">
                <a:solidFill>
                  <a:schemeClr val="bg1"/>
                </a:solidFill>
              </a:rPr>
              <a:t>ihn</a:t>
            </a:r>
            <a:r>
              <a:rPr lang="en-US" dirty="0" smtClean="0">
                <a:solidFill>
                  <a:schemeClr val="bg1"/>
                </a:solidFill>
              </a:rPr>
              <a:t> an: </a:t>
            </a:r>
            <a:r>
              <a:rPr lang="en-US" dirty="0" smtClean="0">
                <a:solidFill>
                  <a:schemeClr val="bg1"/>
                </a:solidFill>
                <a:hlinkClick r:id="rId3"/>
              </a:rPr>
              <a:t>wettbewerb@traumschule-des.de</a:t>
            </a:r>
            <a:r>
              <a:rPr lang="en-US" dirty="0" smtClean="0">
                <a:solidFill>
                  <a:schemeClr val="bg1"/>
                </a:solidFill>
              </a:rPr>
              <a:t>.</a:t>
            </a:r>
          </a:p>
          <a:p>
            <a:pPr algn="just"/>
            <a:r>
              <a:rPr lang="en-US" dirty="0" smtClean="0">
                <a:solidFill>
                  <a:schemeClr val="bg1"/>
                </a:solidFill>
              </a:rPr>
              <a:t>Tolle </a:t>
            </a:r>
            <a:r>
              <a:rPr lang="en-US" dirty="0" err="1" smtClean="0">
                <a:solidFill>
                  <a:schemeClr val="bg1"/>
                </a:solidFill>
              </a:rPr>
              <a:t>Preise</a:t>
            </a:r>
            <a:r>
              <a:rPr lang="en-US" dirty="0" smtClean="0">
                <a:solidFill>
                  <a:schemeClr val="bg1"/>
                </a:solidFill>
              </a:rPr>
              <a:t>!!</a:t>
            </a:r>
          </a:p>
          <a:p>
            <a:pPr algn="just"/>
            <a:endParaRPr lang="en-US" dirty="0">
              <a:solidFill>
                <a:schemeClr val="bg1"/>
              </a:solidFill>
            </a:endParaRPr>
          </a:p>
          <a:p>
            <a:pPr algn="just"/>
            <a:r>
              <a:rPr lang="en-US" dirty="0" err="1" smtClean="0">
                <a:solidFill>
                  <a:schemeClr val="bg1"/>
                </a:solidFill>
              </a:rPr>
              <a:t>Gewinn</a:t>
            </a:r>
            <a:r>
              <a:rPr lang="en-US" dirty="0" smtClean="0">
                <a:solidFill>
                  <a:schemeClr val="bg1"/>
                </a:solidFill>
              </a:rPr>
              <a:t> mal </a:t>
            </a:r>
            <a:r>
              <a:rPr lang="en-US" dirty="0" err="1" smtClean="0">
                <a:solidFill>
                  <a:schemeClr val="bg1"/>
                </a:solidFill>
              </a:rPr>
              <a:t>ein</a:t>
            </a:r>
            <a:r>
              <a:rPr lang="en-US" dirty="0" smtClean="0">
                <a:solidFill>
                  <a:schemeClr val="bg1"/>
                </a:solidFill>
              </a:rPr>
              <a:t> Makeover </a:t>
            </a:r>
            <a:r>
              <a:rPr lang="en-US" dirty="0" err="1" smtClean="0">
                <a:solidFill>
                  <a:schemeClr val="bg1"/>
                </a:solidFill>
              </a:rPr>
              <a:t>für</a:t>
            </a:r>
            <a:r>
              <a:rPr lang="en-US" dirty="0" smtClean="0">
                <a:solidFill>
                  <a:schemeClr val="bg1"/>
                </a:solidFill>
              </a:rPr>
              <a:t>:</a:t>
            </a:r>
          </a:p>
          <a:p>
            <a:pPr marL="342900" indent="-342900" algn="just">
              <a:buAutoNum type="arabicPeriod"/>
            </a:pPr>
            <a:r>
              <a:rPr lang="en-US" dirty="0" smtClean="0">
                <a:solidFill>
                  <a:schemeClr val="bg1"/>
                </a:solidFill>
              </a:rPr>
              <a:t>die </a:t>
            </a:r>
            <a:r>
              <a:rPr lang="en-US" dirty="0" err="1" smtClean="0">
                <a:solidFill>
                  <a:schemeClr val="bg1"/>
                </a:solidFill>
              </a:rPr>
              <a:t>ganze</a:t>
            </a:r>
            <a:r>
              <a:rPr lang="en-US" dirty="0" smtClean="0">
                <a:solidFill>
                  <a:schemeClr val="bg1"/>
                </a:solidFill>
              </a:rPr>
              <a:t> </a:t>
            </a:r>
            <a:r>
              <a:rPr lang="en-US" dirty="0" err="1" smtClean="0">
                <a:solidFill>
                  <a:schemeClr val="bg1"/>
                </a:solidFill>
              </a:rPr>
              <a:t>Schule</a:t>
            </a:r>
            <a:endParaRPr lang="en-US" dirty="0" smtClean="0">
              <a:solidFill>
                <a:schemeClr val="bg1"/>
              </a:solidFill>
            </a:endParaRPr>
          </a:p>
          <a:p>
            <a:pPr marL="342900" indent="-342900" algn="just">
              <a:buAutoNum type="arabicPeriod"/>
            </a:pPr>
            <a:r>
              <a:rPr lang="en-US" dirty="0" smtClean="0">
                <a:solidFill>
                  <a:schemeClr val="bg1"/>
                </a:solidFill>
              </a:rPr>
              <a:t>den </a:t>
            </a:r>
            <a:r>
              <a:rPr lang="en-US" dirty="0" err="1" smtClean="0">
                <a:solidFill>
                  <a:schemeClr val="bg1"/>
                </a:solidFill>
              </a:rPr>
              <a:t>Schulhof</a:t>
            </a:r>
            <a:endParaRPr lang="en-US" dirty="0" smtClean="0">
              <a:solidFill>
                <a:schemeClr val="bg1"/>
              </a:solidFill>
            </a:endParaRPr>
          </a:p>
          <a:p>
            <a:pPr marL="342900" indent="-342900" algn="just">
              <a:buAutoNum type="arabicPeriod"/>
            </a:pPr>
            <a:r>
              <a:rPr lang="en-US" dirty="0" smtClean="0">
                <a:solidFill>
                  <a:schemeClr val="bg1"/>
                </a:solidFill>
              </a:rPr>
              <a:t>den </a:t>
            </a:r>
            <a:r>
              <a:rPr lang="en-US" dirty="0" err="1" smtClean="0">
                <a:solidFill>
                  <a:schemeClr val="bg1"/>
                </a:solidFill>
              </a:rPr>
              <a:t>Fahrradschuppen</a:t>
            </a:r>
            <a:endParaRPr lang="en-US" dirty="0">
              <a:solidFill>
                <a:schemeClr val="bg1"/>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3968" y="2780928"/>
            <a:ext cx="2856317" cy="2016224"/>
          </a:xfrm>
          <a:prstGeom prst="rect">
            <a:avLst/>
          </a:prstGeom>
        </p:spPr>
      </p:pic>
      <p:sp>
        <p:nvSpPr>
          <p:cNvPr id="10" name="TextBox 9"/>
          <p:cNvSpPr txBox="1"/>
          <p:nvPr/>
        </p:nvSpPr>
        <p:spPr>
          <a:xfrm rot="20248264">
            <a:off x="3514040" y="4850854"/>
            <a:ext cx="2664296" cy="646331"/>
          </a:xfrm>
          <a:prstGeom prst="rect">
            <a:avLst/>
          </a:prstGeom>
          <a:solidFill>
            <a:schemeClr val="accent2">
              <a:lumMod val="20000"/>
              <a:lumOff val="80000"/>
            </a:schemeClr>
          </a:solidFill>
        </p:spPr>
        <p:txBody>
          <a:bodyPr wrap="square" rtlCol="0">
            <a:spAutoFit/>
          </a:bodyPr>
          <a:lstStyle/>
          <a:p>
            <a:pPr algn="ctr"/>
            <a:r>
              <a:rPr lang="en-US" dirty="0" smtClean="0">
                <a:solidFill>
                  <a:srgbClr val="FF0000"/>
                </a:solidFill>
              </a:rPr>
              <a:t>Die Lehrer </a:t>
            </a:r>
            <a:r>
              <a:rPr lang="en-US" dirty="0" err="1" smtClean="0">
                <a:solidFill>
                  <a:srgbClr val="FF0000"/>
                </a:solidFill>
              </a:rPr>
              <a:t>werden</a:t>
            </a:r>
            <a:r>
              <a:rPr lang="en-US" dirty="0" smtClean="0">
                <a:solidFill>
                  <a:srgbClr val="FF0000"/>
                </a:solidFill>
              </a:rPr>
              <a:t> </a:t>
            </a:r>
            <a:r>
              <a:rPr lang="en-US" dirty="0" err="1" smtClean="0">
                <a:solidFill>
                  <a:srgbClr val="FF0000"/>
                </a:solidFill>
              </a:rPr>
              <a:t>immer</a:t>
            </a:r>
            <a:r>
              <a:rPr lang="en-US" dirty="0" smtClean="0">
                <a:solidFill>
                  <a:srgbClr val="FF0000"/>
                </a:solidFill>
              </a:rPr>
              <a:t> </a:t>
            </a:r>
            <a:r>
              <a:rPr lang="en-US" dirty="0" err="1" smtClean="0">
                <a:solidFill>
                  <a:srgbClr val="FF0000"/>
                </a:solidFill>
              </a:rPr>
              <a:t>Zeit</a:t>
            </a:r>
            <a:r>
              <a:rPr lang="en-US" dirty="0" smtClean="0">
                <a:solidFill>
                  <a:srgbClr val="FF0000"/>
                </a:solidFill>
              </a:rPr>
              <a:t> </a:t>
            </a:r>
            <a:r>
              <a:rPr lang="en-US" dirty="0" err="1" smtClean="0">
                <a:solidFill>
                  <a:srgbClr val="FF0000"/>
                </a:solidFill>
              </a:rPr>
              <a:t>für</a:t>
            </a:r>
            <a:r>
              <a:rPr lang="en-US" dirty="0" smtClean="0">
                <a:solidFill>
                  <a:srgbClr val="FF0000"/>
                </a:solidFill>
              </a:rPr>
              <a:t> </a:t>
            </a:r>
            <a:r>
              <a:rPr lang="en-US" dirty="0" err="1" smtClean="0">
                <a:solidFill>
                  <a:srgbClr val="FF0000"/>
                </a:solidFill>
              </a:rPr>
              <a:t>uns</a:t>
            </a:r>
            <a:r>
              <a:rPr lang="en-US" dirty="0" smtClean="0">
                <a:solidFill>
                  <a:srgbClr val="FF0000"/>
                </a:solidFill>
              </a:rPr>
              <a:t> </a:t>
            </a:r>
            <a:r>
              <a:rPr lang="en-US" dirty="0" err="1" smtClean="0">
                <a:solidFill>
                  <a:srgbClr val="FF0000"/>
                </a:solidFill>
              </a:rPr>
              <a:t>haben</a:t>
            </a:r>
            <a:endParaRPr lang="en-US" dirty="0">
              <a:solidFill>
                <a:srgbClr val="FF0000"/>
              </a:solidFill>
            </a:endParaRPr>
          </a:p>
        </p:txBody>
      </p:sp>
      <p:sp>
        <p:nvSpPr>
          <p:cNvPr id="11" name="TextBox 10"/>
          <p:cNvSpPr txBox="1"/>
          <p:nvPr/>
        </p:nvSpPr>
        <p:spPr>
          <a:xfrm>
            <a:off x="6300192" y="4293096"/>
            <a:ext cx="2664296" cy="646331"/>
          </a:xfrm>
          <a:prstGeom prst="rect">
            <a:avLst/>
          </a:prstGeom>
          <a:solidFill>
            <a:schemeClr val="accent4">
              <a:lumMod val="20000"/>
              <a:lumOff val="80000"/>
            </a:schemeClr>
          </a:solidFill>
        </p:spPr>
        <p:txBody>
          <a:bodyPr wrap="square" rtlCol="0">
            <a:spAutoFit/>
          </a:bodyPr>
          <a:lstStyle/>
          <a:p>
            <a:pPr algn="ctr"/>
            <a:r>
              <a:rPr lang="en-US" dirty="0" err="1" smtClean="0">
                <a:solidFill>
                  <a:schemeClr val="accent4"/>
                </a:solidFill>
              </a:rPr>
              <a:t>Jeder</a:t>
            </a:r>
            <a:r>
              <a:rPr lang="en-US" dirty="0" smtClean="0">
                <a:solidFill>
                  <a:schemeClr val="accent4"/>
                </a:solidFill>
              </a:rPr>
              <a:t> </a:t>
            </a:r>
            <a:r>
              <a:rPr lang="en-US" dirty="0" err="1" smtClean="0">
                <a:solidFill>
                  <a:schemeClr val="accent4"/>
                </a:solidFill>
              </a:rPr>
              <a:t>Schüler</a:t>
            </a:r>
            <a:r>
              <a:rPr lang="en-US" dirty="0" smtClean="0">
                <a:solidFill>
                  <a:schemeClr val="accent4"/>
                </a:solidFill>
              </a:rPr>
              <a:t> </a:t>
            </a:r>
            <a:r>
              <a:rPr lang="en-US" dirty="0" err="1">
                <a:solidFill>
                  <a:schemeClr val="accent4"/>
                </a:solidFill>
              </a:rPr>
              <a:t>w</a:t>
            </a:r>
            <a:r>
              <a:rPr lang="en-US" dirty="0" err="1" smtClean="0">
                <a:solidFill>
                  <a:schemeClr val="accent4"/>
                </a:solidFill>
              </a:rPr>
              <a:t>ird</a:t>
            </a:r>
            <a:r>
              <a:rPr lang="en-US" dirty="0" smtClean="0">
                <a:solidFill>
                  <a:schemeClr val="accent4"/>
                </a:solidFill>
              </a:rPr>
              <a:t> </a:t>
            </a:r>
            <a:r>
              <a:rPr lang="en-US" dirty="0" err="1" smtClean="0">
                <a:solidFill>
                  <a:schemeClr val="accent4"/>
                </a:solidFill>
              </a:rPr>
              <a:t>seinen</a:t>
            </a:r>
            <a:r>
              <a:rPr lang="en-US" dirty="0" smtClean="0">
                <a:solidFill>
                  <a:schemeClr val="accent4"/>
                </a:solidFill>
              </a:rPr>
              <a:t> </a:t>
            </a:r>
            <a:r>
              <a:rPr lang="en-US" dirty="0" err="1" smtClean="0">
                <a:solidFill>
                  <a:schemeClr val="accent4"/>
                </a:solidFill>
              </a:rPr>
              <a:t>eigenen</a:t>
            </a:r>
            <a:r>
              <a:rPr lang="en-US" dirty="0" smtClean="0">
                <a:solidFill>
                  <a:schemeClr val="accent4"/>
                </a:solidFill>
              </a:rPr>
              <a:t> </a:t>
            </a:r>
            <a:r>
              <a:rPr lang="en-US" dirty="0" err="1" smtClean="0">
                <a:solidFill>
                  <a:schemeClr val="accent4"/>
                </a:solidFill>
              </a:rPr>
              <a:t>Ipad</a:t>
            </a:r>
            <a:r>
              <a:rPr lang="en-US" dirty="0" smtClean="0">
                <a:solidFill>
                  <a:schemeClr val="accent4"/>
                </a:solidFill>
              </a:rPr>
              <a:t> </a:t>
            </a:r>
            <a:r>
              <a:rPr lang="en-US" dirty="0" err="1" smtClean="0">
                <a:solidFill>
                  <a:schemeClr val="accent4"/>
                </a:solidFill>
              </a:rPr>
              <a:t>haben</a:t>
            </a:r>
            <a:endParaRPr lang="en-US" dirty="0">
              <a:solidFill>
                <a:schemeClr val="accent4"/>
              </a:solidFill>
            </a:endParaRPr>
          </a:p>
        </p:txBody>
      </p:sp>
      <p:sp>
        <p:nvSpPr>
          <p:cNvPr id="12" name="TextBox 11"/>
          <p:cNvSpPr txBox="1"/>
          <p:nvPr/>
        </p:nvSpPr>
        <p:spPr>
          <a:xfrm>
            <a:off x="5796136" y="5085184"/>
            <a:ext cx="2664296" cy="646331"/>
          </a:xfrm>
          <a:prstGeom prst="rect">
            <a:avLst/>
          </a:prstGeom>
          <a:solidFill>
            <a:schemeClr val="accent3">
              <a:lumMod val="20000"/>
              <a:lumOff val="80000"/>
            </a:schemeClr>
          </a:solidFill>
        </p:spPr>
        <p:txBody>
          <a:bodyPr wrap="square" rtlCol="0">
            <a:spAutoFit/>
          </a:bodyPr>
          <a:lstStyle/>
          <a:p>
            <a:pPr algn="ctr"/>
            <a:r>
              <a:rPr lang="en-US" dirty="0" smtClean="0">
                <a:solidFill>
                  <a:srgbClr val="008000"/>
                </a:solidFill>
              </a:rPr>
              <a:t>Man </a:t>
            </a:r>
            <a:r>
              <a:rPr lang="en-US" dirty="0" err="1" smtClean="0">
                <a:solidFill>
                  <a:srgbClr val="008000"/>
                </a:solidFill>
              </a:rPr>
              <a:t>wird</a:t>
            </a:r>
            <a:r>
              <a:rPr lang="en-US" dirty="0" smtClean="0">
                <a:solidFill>
                  <a:srgbClr val="008000"/>
                </a:solidFill>
              </a:rPr>
              <a:t> </a:t>
            </a:r>
            <a:r>
              <a:rPr lang="en-US" dirty="0" err="1" smtClean="0">
                <a:solidFill>
                  <a:srgbClr val="008000"/>
                </a:solidFill>
              </a:rPr>
              <a:t>im</a:t>
            </a:r>
            <a:r>
              <a:rPr lang="en-US" dirty="0" smtClean="0">
                <a:solidFill>
                  <a:srgbClr val="008000"/>
                </a:solidFill>
              </a:rPr>
              <a:t> Gang und in der </a:t>
            </a:r>
            <a:r>
              <a:rPr lang="en-US" dirty="0" err="1" smtClean="0">
                <a:solidFill>
                  <a:srgbClr val="008000"/>
                </a:solidFill>
              </a:rPr>
              <a:t>Kantine</a:t>
            </a:r>
            <a:r>
              <a:rPr lang="en-US" dirty="0" smtClean="0">
                <a:solidFill>
                  <a:srgbClr val="008000"/>
                </a:solidFill>
              </a:rPr>
              <a:t> </a:t>
            </a:r>
            <a:r>
              <a:rPr lang="en-US" dirty="0" err="1" smtClean="0">
                <a:solidFill>
                  <a:srgbClr val="008000"/>
                </a:solidFill>
              </a:rPr>
              <a:t>Musik</a:t>
            </a:r>
            <a:r>
              <a:rPr lang="en-US" dirty="0" smtClean="0">
                <a:solidFill>
                  <a:srgbClr val="008000"/>
                </a:solidFill>
              </a:rPr>
              <a:t> </a:t>
            </a:r>
            <a:r>
              <a:rPr lang="en-US" dirty="0" err="1" smtClean="0">
                <a:solidFill>
                  <a:srgbClr val="008000"/>
                </a:solidFill>
              </a:rPr>
              <a:t>hören</a:t>
            </a:r>
            <a:endParaRPr lang="en-US" dirty="0">
              <a:solidFill>
                <a:srgbClr val="008000"/>
              </a:solidFill>
            </a:endParaRPr>
          </a:p>
        </p:txBody>
      </p:sp>
      <p:sp>
        <p:nvSpPr>
          <p:cNvPr id="13" name="TextBox 12"/>
          <p:cNvSpPr txBox="1"/>
          <p:nvPr/>
        </p:nvSpPr>
        <p:spPr>
          <a:xfrm rot="20955719">
            <a:off x="5589429" y="1436872"/>
            <a:ext cx="2664296" cy="923330"/>
          </a:xfrm>
          <a:prstGeom prst="rect">
            <a:avLst/>
          </a:prstGeom>
          <a:solidFill>
            <a:srgbClr val="FFFEE2"/>
          </a:solidFill>
        </p:spPr>
        <p:txBody>
          <a:bodyPr wrap="square" rtlCol="0">
            <a:spAutoFit/>
          </a:bodyPr>
          <a:lstStyle/>
          <a:p>
            <a:pPr algn="ctr"/>
            <a:r>
              <a:rPr lang="en-US" dirty="0" err="1" smtClean="0">
                <a:solidFill>
                  <a:srgbClr val="F79646"/>
                </a:solidFill>
              </a:rPr>
              <a:t>Es</a:t>
            </a:r>
            <a:r>
              <a:rPr lang="en-US" dirty="0" smtClean="0">
                <a:solidFill>
                  <a:srgbClr val="F79646"/>
                </a:solidFill>
              </a:rPr>
              <a:t> </a:t>
            </a:r>
            <a:r>
              <a:rPr lang="en-US" dirty="0" err="1" smtClean="0">
                <a:solidFill>
                  <a:srgbClr val="F79646"/>
                </a:solidFill>
              </a:rPr>
              <a:t>wird</a:t>
            </a:r>
            <a:r>
              <a:rPr lang="en-US" dirty="0" smtClean="0">
                <a:solidFill>
                  <a:srgbClr val="F79646"/>
                </a:solidFill>
              </a:rPr>
              <a:t> </a:t>
            </a:r>
            <a:r>
              <a:rPr lang="en-US" dirty="0" err="1" smtClean="0">
                <a:solidFill>
                  <a:srgbClr val="F79646"/>
                </a:solidFill>
              </a:rPr>
              <a:t>eine</a:t>
            </a:r>
            <a:r>
              <a:rPr lang="en-US" dirty="0" smtClean="0">
                <a:solidFill>
                  <a:srgbClr val="F79646"/>
                </a:solidFill>
              </a:rPr>
              <a:t> </a:t>
            </a:r>
            <a:r>
              <a:rPr lang="en-US" dirty="0" err="1" smtClean="0">
                <a:solidFill>
                  <a:srgbClr val="F79646"/>
                </a:solidFill>
              </a:rPr>
              <a:t>große</a:t>
            </a:r>
            <a:r>
              <a:rPr lang="en-US" dirty="0" smtClean="0">
                <a:solidFill>
                  <a:srgbClr val="F79646"/>
                </a:solidFill>
              </a:rPr>
              <a:t> </a:t>
            </a:r>
            <a:r>
              <a:rPr lang="en-US" dirty="0" err="1" smtClean="0">
                <a:solidFill>
                  <a:srgbClr val="F79646"/>
                </a:solidFill>
              </a:rPr>
              <a:t>Bibliothek</a:t>
            </a:r>
            <a:r>
              <a:rPr lang="en-US" dirty="0" smtClean="0">
                <a:solidFill>
                  <a:srgbClr val="F79646"/>
                </a:solidFill>
              </a:rPr>
              <a:t> </a:t>
            </a:r>
            <a:r>
              <a:rPr lang="en-US" dirty="0" err="1" smtClean="0">
                <a:solidFill>
                  <a:srgbClr val="F79646"/>
                </a:solidFill>
              </a:rPr>
              <a:t>mit</a:t>
            </a:r>
            <a:r>
              <a:rPr lang="en-US" dirty="0" smtClean="0">
                <a:solidFill>
                  <a:srgbClr val="F79646"/>
                </a:solidFill>
              </a:rPr>
              <a:t> </a:t>
            </a:r>
            <a:r>
              <a:rPr lang="en-US" dirty="0" err="1" smtClean="0">
                <a:solidFill>
                  <a:srgbClr val="F79646"/>
                </a:solidFill>
              </a:rPr>
              <a:t>Büchern</a:t>
            </a:r>
            <a:r>
              <a:rPr lang="en-US" dirty="0" smtClean="0">
                <a:solidFill>
                  <a:srgbClr val="F79646"/>
                </a:solidFill>
              </a:rPr>
              <a:t> </a:t>
            </a:r>
            <a:r>
              <a:rPr lang="en-US" dirty="0" err="1" smtClean="0">
                <a:solidFill>
                  <a:srgbClr val="F79646"/>
                </a:solidFill>
              </a:rPr>
              <a:t>aus</a:t>
            </a:r>
            <a:r>
              <a:rPr lang="en-US" dirty="0" smtClean="0">
                <a:solidFill>
                  <a:srgbClr val="F79646"/>
                </a:solidFill>
              </a:rPr>
              <a:t> </a:t>
            </a:r>
            <a:r>
              <a:rPr lang="en-US" dirty="0" err="1" smtClean="0">
                <a:solidFill>
                  <a:srgbClr val="F79646"/>
                </a:solidFill>
              </a:rPr>
              <a:t>aller</a:t>
            </a:r>
            <a:r>
              <a:rPr lang="en-US" dirty="0" smtClean="0">
                <a:solidFill>
                  <a:srgbClr val="F79646"/>
                </a:solidFill>
              </a:rPr>
              <a:t> Welt </a:t>
            </a:r>
            <a:r>
              <a:rPr lang="en-US" dirty="0" err="1" smtClean="0">
                <a:solidFill>
                  <a:srgbClr val="F79646"/>
                </a:solidFill>
              </a:rPr>
              <a:t>geben</a:t>
            </a:r>
            <a:endParaRPr lang="en-US" dirty="0">
              <a:solidFill>
                <a:srgbClr val="F79646"/>
              </a:solidFill>
            </a:endParaRPr>
          </a:p>
        </p:txBody>
      </p:sp>
    </p:spTree>
    <p:extLst>
      <p:ext uri="{BB962C8B-B14F-4D97-AF65-F5344CB8AC3E}">
        <p14:creationId xmlns:p14="http://schemas.microsoft.com/office/powerpoint/2010/main" val="240954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29: MEINE TRAUMSCHULE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Verbinde die Satzteile unten zum Thema „Die Traumschule der Zukunft“</a:t>
            </a:r>
          </a:p>
          <a:p>
            <a:pPr algn="ctr">
              <a:buNone/>
            </a:pPr>
            <a:endParaRPr lang="de-DE"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p:txBody>
      </p:sp>
      <p:sp>
        <p:nvSpPr>
          <p:cNvPr id="14" name="TextBox 13"/>
          <p:cNvSpPr txBox="1"/>
          <p:nvPr/>
        </p:nvSpPr>
        <p:spPr>
          <a:xfrm>
            <a:off x="4716016" y="1988840"/>
            <a:ext cx="4427984" cy="2562240"/>
          </a:xfrm>
          <a:prstGeom prst="rect">
            <a:avLst/>
          </a:prstGeom>
          <a:solidFill>
            <a:schemeClr val="accent4">
              <a:lumMod val="20000"/>
              <a:lumOff val="80000"/>
            </a:schemeClr>
          </a:solidFill>
          <a:ln>
            <a:noFill/>
          </a:ln>
        </p:spPr>
        <p:txBody>
          <a:bodyPr wrap="square" rtlCol="0">
            <a:spAutoFit/>
          </a:bodyPr>
          <a:lstStyle/>
          <a:p>
            <a:pPr marL="342900" indent="-342900" algn="just">
              <a:lnSpc>
                <a:spcPct val="150000"/>
              </a:lnSpc>
              <a:buAutoNum type="alphaLcPeriod"/>
            </a:pPr>
            <a:r>
              <a:rPr lang="en-GB" dirty="0" err="1" smtClean="0"/>
              <a:t>einen</a:t>
            </a:r>
            <a:r>
              <a:rPr lang="en-GB" dirty="0" smtClean="0"/>
              <a:t> </a:t>
            </a:r>
            <a:r>
              <a:rPr lang="en-GB" dirty="0" err="1" smtClean="0"/>
              <a:t>Skateboardpark</a:t>
            </a:r>
            <a:r>
              <a:rPr lang="en-GB" dirty="0" smtClean="0"/>
              <a:t> </a:t>
            </a:r>
            <a:r>
              <a:rPr lang="en-GB" dirty="0" err="1" smtClean="0"/>
              <a:t>geben</a:t>
            </a:r>
            <a:endParaRPr lang="en-GB" dirty="0" smtClean="0"/>
          </a:p>
          <a:p>
            <a:pPr marL="342900" indent="-342900" algn="just">
              <a:lnSpc>
                <a:spcPct val="150000"/>
              </a:lnSpc>
              <a:buAutoNum type="alphaLcPeriod"/>
            </a:pPr>
            <a:r>
              <a:rPr lang="en-GB" dirty="0" err="1" smtClean="0"/>
              <a:t>tragen</a:t>
            </a:r>
            <a:r>
              <a:rPr lang="en-GB" dirty="0" smtClean="0"/>
              <a:t>.</a:t>
            </a:r>
          </a:p>
          <a:p>
            <a:pPr marL="342900" indent="-342900" algn="just">
              <a:lnSpc>
                <a:spcPct val="150000"/>
              </a:lnSpc>
              <a:buAutoNum type="alphaLcPeriod"/>
            </a:pPr>
            <a:r>
              <a:rPr lang="en-GB" dirty="0" err="1" smtClean="0"/>
              <a:t>beginnen</a:t>
            </a:r>
            <a:r>
              <a:rPr lang="en-GB" dirty="0" smtClean="0"/>
              <a:t> und </a:t>
            </a:r>
            <a:r>
              <a:rPr lang="en-GB" dirty="0" err="1" smtClean="0"/>
              <a:t>mittags</a:t>
            </a:r>
            <a:r>
              <a:rPr lang="en-GB" dirty="0" smtClean="0"/>
              <a:t> </a:t>
            </a:r>
            <a:r>
              <a:rPr lang="en-GB" dirty="0" err="1" smtClean="0"/>
              <a:t>wird</a:t>
            </a:r>
            <a:r>
              <a:rPr lang="en-GB" dirty="0" smtClean="0"/>
              <a:t> </a:t>
            </a:r>
            <a:r>
              <a:rPr lang="en-GB" dirty="0" err="1" smtClean="0"/>
              <a:t>sie</a:t>
            </a:r>
            <a:r>
              <a:rPr lang="en-GB" dirty="0" smtClean="0"/>
              <a:t> </a:t>
            </a:r>
            <a:r>
              <a:rPr lang="en-GB" dirty="0" err="1" smtClean="0"/>
              <a:t>aus</a:t>
            </a:r>
            <a:r>
              <a:rPr lang="en-GB" dirty="0" smtClean="0"/>
              <a:t> </a:t>
            </a:r>
            <a:r>
              <a:rPr lang="en-GB" dirty="0" err="1" smtClean="0"/>
              <a:t>sein</a:t>
            </a:r>
            <a:r>
              <a:rPr lang="en-GB" dirty="0" smtClean="0"/>
              <a:t>.</a:t>
            </a:r>
          </a:p>
          <a:p>
            <a:pPr marL="342900" indent="-342900" algn="just">
              <a:lnSpc>
                <a:spcPct val="150000"/>
              </a:lnSpc>
              <a:buAutoNum type="alphaLcPeriod"/>
            </a:pPr>
            <a:r>
              <a:rPr lang="en-GB" dirty="0" smtClean="0"/>
              <a:t>in </a:t>
            </a:r>
            <a:r>
              <a:rPr lang="en-GB" dirty="0" err="1" smtClean="0"/>
              <a:t>einer</a:t>
            </a:r>
            <a:r>
              <a:rPr lang="en-GB" dirty="0" smtClean="0"/>
              <a:t> </a:t>
            </a:r>
            <a:r>
              <a:rPr lang="en-GB" dirty="0" err="1" smtClean="0"/>
              <a:t>Schulklasse</a:t>
            </a:r>
            <a:r>
              <a:rPr lang="en-GB" dirty="0" smtClean="0"/>
              <a:t> </a:t>
            </a:r>
            <a:r>
              <a:rPr lang="en-GB" dirty="0" err="1" smtClean="0"/>
              <a:t>geben</a:t>
            </a:r>
            <a:r>
              <a:rPr lang="en-GB" dirty="0" smtClean="0"/>
              <a:t>.</a:t>
            </a:r>
          </a:p>
          <a:p>
            <a:pPr marL="342900" indent="-342900" algn="just">
              <a:lnSpc>
                <a:spcPct val="150000"/>
              </a:lnSpc>
              <a:buAutoNum type="alphaLcPeriod"/>
            </a:pPr>
            <a:r>
              <a:rPr lang="en-GB" dirty="0" err="1" smtClean="0"/>
              <a:t>sauber</a:t>
            </a:r>
            <a:r>
              <a:rPr lang="en-GB" dirty="0" smtClean="0"/>
              <a:t> und gut </a:t>
            </a:r>
            <a:r>
              <a:rPr lang="en-GB" dirty="0" err="1" smtClean="0"/>
              <a:t>gepflegt</a:t>
            </a:r>
            <a:r>
              <a:rPr lang="en-GB" dirty="0" smtClean="0"/>
              <a:t> </a:t>
            </a:r>
            <a:r>
              <a:rPr lang="en-GB" dirty="0" err="1" smtClean="0"/>
              <a:t>sein</a:t>
            </a:r>
            <a:r>
              <a:rPr lang="en-GB" dirty="0" smtClean="0"/>
              <a:t>.</a:t>
            </a:r>
          </a:p>
          <a:p>
            <a:pPr marL="342900" indent="-342900" algn="just">
              <a:lnSpc>
                <a:spcPct val="150000"/>
              </a:lnSpc>
              <a:buAutoNum type="alphaLcPeriod"/>
            </a:pPr>
            <a:r>
              <a:rPr lang="en-GB" dirty="0" err="1" smtClean="0"/>
              <a:t>oder</a:t>
            </a:r>
            <a:r>
              <a:rPr lang="en-GB" dirty="0" smtClean="0"/>
              <a:t> </a:t>
            </a:r>
            <a:r>
              <a:rPr lang="en-GB" dirty="0" err="1" smtClean="0"/>
              <a:t>Prüfungen</a:t>
            </a:r>
            <a:r>
              <a:rPr lang="en-GB" dirty="0" smtClean="0"/>
              <a:t> </a:t>
            </a:r>
            <a:r>
              <a:rPr lang="en-GB" dirty="0" err="1" smtClean="0"/>
              <a:t>haben</a:t>
            </a:r>
            <a:r>
              <a:rPr lang="en-GB" dirty="0" smtClean="0"/>
              <a:t>.</a:t>
            </a:r>
            <a:endParaRPr lang="en-GB" dirty="0"/>
          </a:p>
        </p:txBody>
      </p:sp>
      <p:sp>
        <p:nvSpPr>
          <p:cNvPr id="15" name="TextBox 14"/>
          <p:cNvSpPr txBox="1"/>
          <p:nvPr/>
        </p:nvSpPr>
        <p:spPr>
          <a:xfrm>
            <a:off x="13394" y="1988840"/>
            <a:ext cx="4630614" cy="2562240"/>
          </a:xfrm>
          <a:prstGeom prst="rect">
            <a:avLst/>
          </a:prstGeom>
          <a:solidFill>
            <a:srgbClr val="FFFEE2"/>
          </a:solidFill>
          <a:ln>
            <a:noFill/>
          </a:ln>
        </p:spPr>
        <p:txBody>
          <a:bodyPr wrap="square" rtlCol="0">
            <a:spAutoFit/>
          </a:bodyPr>
          <a:lstStyle/>
          <a:p>
            <a:pPr marL="342900" indent="-342900" algn="just">
              <a:lnSpc>
                <a:spcPct val="150000"/>
              </a:lnSpc>
              <a:buAutoNum type="arabicPeriod"/>
            </a:pPr>
            <a:r>
              <a:rPr lang="de-DE" dirty="0" smtClean="0"/>
              <a:t>Es wird nur 20 Schüler</a:t>
            </a:r>
          </a:p>
          <a:p>
            <a:pPr marL="342900" indent="-342900" algn="just">
              <a:lnSpc>
                <a:spcPct val="150000"/>
              </a:lnSpc>
              <a:buAutoNum type="arabicPeriod"/>
            </a:pPr>
            <a:r>
              <a:rPr lang="de-DE" dirty="0" smtClean="0"/>
              <a:t>Die Schule wird um halb neun</a:t>
            </a:r>
          </a:p>
          <a:p>
            <a:pPr marL="342900" indent="-342900" algn="just">
              <a:lnSpc>
                <a:spcPct val="150000"/>
              </a:lnSpc>
              <a:buAutoNum type="arabicPeriod"/>
            </a:pPr>
            <a:r>
              <a:rPr lang="de-DE" dirty="0" smtClean="0"/>
              <a:t>Hier wird man eigene Klamotten</a:t>
            </a:r>
          </a:p>
          <a:p>
            <a:pPr marL="342900" indent="-342900" algn="just">
              <a:lnSpc>
                <a:spcPct val="150000"/>
              </a:lnSpc>
              <a:buAutoNum type="arabicPeriod"/>
            </a:pPr>
            <a:r>
              <a:rPr lang="de-DE" dirty="0" smtClean="0"/>
              <a:t>Auf dem Schulhof wird es</a:t>
            </a:r>
          </a:p>
          <a:p>
            <a:pPr marL="342900" indent="-342900" algn="just">
              <a:lnSpc>
                <a:spcPct val="150000"/>
              </a:lnSpc>
              <a:buAutoNum type="arabicPeriod"/>
            </a:pPr>
            <a:r>
              <a:rPr lang="de-DE" dirty="0" smtClean="0"/>
              <a:t>Die Toiletten und Umkleidekabinen werden</a:t>
            </a:r>
          </a:p>
          <a:p>
            <a:pPr marL="342900" indent="-342900" algn="just">
              <a:lnSpc>
                <a:spcPct val="150000"/>
              </a:lnSpc>
              <a:buAutoNum type="arabicPeriod"/>
            </a:pPr>
            <a:r>
              <a:rPr lang="de-DE" dirty="0" smtClean="0"/>
              <a:t>Wir werden keine Hausaufgaben</a:t>
            </a:r>
            <a:endParaRPr lang="en-GB" dirty="0"/>
          </a:p>
        </p:txBody>
      </p:sp>
      <p:pic>
        <p:nvPicPr>
          <p:cNvPr id="4" name="Picture 3"/>
          <p:cNvPicPr>
            <a:picLocks noChangeAspect="1"/>
          </p:cNvPicPr>
          <p:nvPr/>
        </p:nvPicPr>
        <p:blipFill>
          <a:blip r:embed="rId2" cstate="print"/>
          <a:stretch>
            <a:fillRect/>
          </a:stretch>
        </p:blipFill>
        <p:spPr>
          <a:xfrm>
            <a:off x="2843808" y="4725144"/>
            <a:ext cx="3209032" cy="1925419"/>
          </a:xfrm>
          <a:prstGeom prst="rect">
            <a:avLst/>
          </a:prstGeom>
        </p:spPr>
      </p:pic>
    </p:spTree>
    <p:extLst>
      <p:ext uri="{BB962C8B-B14F-4D97-AF65-F5344CB8AC3E}">
        <p14:creationId xmlns:p14="http://schemas.microsoft.com/office/powerpoint/2010/main" val="201723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556792"/>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30: MEINE TRAUMSCHULE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Lies den Text von Aron und Leonie über ihre Traumschule und mach Notizen.</a:t>
            </a:r>
          </a:p>
          <a:p>
            <a:pPr algn="ctr">
              <a:buNone/>
            </a:pPr>
            <a:endParaRPr lang="en-GB" sz="2200" b="1" dirty="0">
              <a:solidFill>
                <a:srgbClr val="008000"/>
              </a:solidFill>
              <a:latin typeface="Calibri" pitchFamily="34" charset="0"/>
              <a:cs typeface="Calibri" pitchFamily="34" charset="0"/>
            </a:endParaRPr>
          </a:p>
        </p:txBody>
      </p:sp>
      <p:sp>
        <p:nvSpPr>
          <p:cNvPr id="2" name="TextBox 1"/>
          <p:cNvSpPr txBox="1"/>
          <p:nvPr/>
        </p:nvSpPr>
        <p:spPr>
          <a:xfrm>
            <a:off x="0" y="1340768"/>
            <a:ext cx="9144000" cy="5478424"/>
          </a:xfrm>
          <a:prstGeom prst="rect">
            <a:avLst/>
          </a:prstGeom>
          <a:noFill/>
        </p:spPr>
        <p:txBody>
          <a:bodyPr wrap="square" rtlCol="0">
            <a:spAutoFit/>
          </a:bodyPr>
          <a:lstStyle/>
          <a:p>
            <a:pPr algn="just"/>
            <a:r>
              <a:rPr lang="de-DE" dirty="0" smtClean="0"/>
              <a:t>Weil man in einer Schule lernen muss, wäre es am schönsten, wenn man so viel wie möglich freiwillig entdecken könnte. Damit das funktioniert, liegt meine Traumschule am Meer, mit einem Berg im Rücken, einem langen Strand und einem undurchdringlichen Dschungel an der einen Seite, während auf der anderen Seite ein Weltraumflughafen mit einem Technik-Center ist. Alle Klassenräume sind verschieden eingerichtet, so dass man zum Beispiel wenn man in Geschichte Ägypten durchnimmt, über einem Becken mit Krokodilen auf einem Glasdach sitzt, ägyptische Klamotten anhat und in der Pause eingelegte Datteln isst. Für andere Zeiten sind die Räume anders gestaltet: mit Tieren, Kino, Sporträumen und Computern. Als Klassenfahren macht man echte Safaris. Der Schüler ist immer König und der Lehrer ist sein bezahlter Diener, der ihm beim Lernen hilft. Es wird niemand angemotzt und alle zwanzig Minuten sind fünf Minuten Pause. </a:t>
            </a:r>
          </a:p>
          <a:p>
            <a:pPr algn="r"/>
            <a:r>
              <a:rPr lang="de-DE" b="1" dirty="0" smtClean="0"/>
              <a:t>Aron, 11 Jahre </a:t>
            </a:r>
          </a:p>
          <a:p>
            <a:pPr algn="just"/>
            <a:endParaRPr lang="de-DE" dirty="0"/>
          </a:p>
          <a:p>
            <a:pPr algn="just"/>
            <a:r>
              <a:rPr lang="de-DE" dirty="0" smtClean="0"/>
              <a:t>Meine Traumschule ist rund und die Wände sind gelb, orange und rot gestrichen. Die Schule hat ein Dach zum Öffnen und Schließen. Wir fahren jeden Tag zum Meer, um da zu tauchen. Unser Schulhof hat ganz viele Blumen zum Pflegen. Jeder hat eine eigene Hängematte für die Pause. Im Winter bauen wir die Hängematten ab und machen eine Schlittschuh- oder Snowboardbahn daraus. </a:t>
            </a:r>
          </a:p>
          <a:p>
            <a:pPr algn="r"/>
            <a:r>
              <a:rPr lang="de-DE" b="1" dirty="0" smtClean="0"/>
              <a:t>Leonie, 10 Jahre</a:t>
            </a:r>
          </a:p>
          <a:p>
            <a:pPr algn="r"/>
            <a:r>
              <a:rPr lang="en-US" sz="800" dirty="0" err="1"/>
              <a:t>www.berlinonline.de</a:t>
            </a:r>
            <a:r>
              <a:rPr lang="en-US" sz="800" dirty="0"/>
              <a:t>/</a:t>
            </a:r>
            <a:r>
              <a:rPr lang="en-US" sz="800" dirty="0" err="1"/>
              <a:t>berliner-zeitung</a:t>
            </a:r>
            <a:r>
              <a:rPr lang="en-US" sz="800" dirty="0"/>
              <a:t>/</a:t>
            </a:r>
            <a:r>
              <a:rPr lang="en-US" sz="800" dirty="0" err="1"/>
              <a:t>archiv</a:t>
            </a:r>
            <a:r>
              <a:rPr lang="en-US" sz="800" dirty="0"/>
              <a:t>/.bin/</a:t>
            </a:r>
            <a:r>
              <a:rPr lang="en-US" sz="800" dirty="0" err="1"/>
              <a:t>dump.fcgi</a:t>
            </a:r>
            <a:r>
              <a:rPr lang="en-US" sz="800" dirty="0"/>
              <a:t>/2005</a:t>
            </a:r>
            <a:r>
              <a:rPr lang="en-US" sz="800" dirty="0" smtClean="0"/>
              <a:t>/0910</a:t>
            </a:r>
            <a:r>
              <a:rPr lang="en-US" sz="800" dirty="0"/>
              <a:t>/none/0122/</a:t>
            </a:r>
            <a:r>
              <a:rPr lang="en-US" sz="800" dirty="0" err="1" smtClean="0"/>
              <a:t>index.html</a:t>
            </a:r>
            <a:endParaRPr lang="de-DE" sz="800" b="1" dirty="0" smtClean="0"/>
          </a:p>
        </p:txBody>
      </p:sp>
    </p:spTree>
    <p:extLst>
      <p:ext uri="{BB962C8B-B14F-4D97-AF65-F5344CB8AC3E}">
        <p14:creationId xmlns:p14="http://schemas.microsoft.com/office/powerpoint/2010/main" val="35437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31: SCHULREGELN</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Liest die folgenden Schulregeln.</a:t>
            </a:r>
          </a:p>
          <a:p>
            <a:pPr algn="ctr">
              <a:buNone/>
            </a:pPr>
            <a:endParaRPr lang="de-DE" sz="2200" b="1" dirty="0" smtClean="0">
              <a:solidFill>
                <a:srgbClr val="008000"/>
              </a:solidFill>
              <a:latin typeface="Calibri" pitchFamily="34" charset="0"/>
              <a:cs typeface="Calibri" pitchFamily="34" charset="0"/>
            </a:endParaRPr>
          </a:p>
          <a:p>
            <a:pPr>
              <a:buNone/>
            </a:pPr>
            <a:r>
              <a:rPr lang="de-DE" sz="2000" b="1" dirty="0" smtClean="0">
                <a:solidFill>
                  <a:srgbClr val="008000"/>
                </a:solidFill>
                <a:latin typeface="Calibri" pitchFamily="34" charset="0"/>
                <a:cs typeface="Calibri" pitchFamily="34" charset="0"/>
              </a:rPr>
              <a:t>Man muss...				Es ist verboten</a:t>
            </a:r>
            <a:r>
              <a:rPr lang="de-DE" sz="2000" b="1" dirty="0" smtClean="0">
                <a:solidFill>
                  <a:srgbClr val="0000FF"/>
                </a:solidFill>
                <a:latin typeface="Calibri" pitchFamily="34" charset="0"/>
                <a:cs typeface="Calibri" pitchFamily="34" charset="0"/>
              </a:rPr>
              <a:t>,</a:t>
            </a:r>
            <a:r>
              <a:rPr lang="de-DE" sz="2000" b="1" dirty="0" smtClean="0">
                <a:solidFill>
                  <a:srgbClr val="008000"/>
                </a:solidFill>
                <a:latin typeface="Calibri" pitchFamily="34" charset="0"/>
                <a:cs typeface="Calibri" pitchFamily="34" charset="0"/>
              </a:rPr>
              <a:t> ...</a:t>
            </a:r>
          </a:p>
          <a:p>
            <a:pPr>
              <a:buNone/>
            </a:pPr>
            <a:endParaRPr lang="de-DE" sz="2000" b="1" dirty="0">
              <a:solidFill>
                <a:srgbClr val="008000"/>
              </a:solidFill>
              <a:latin typeface="Calibri" pitchFamily="34" charset="0"/>
              <a:cs typeface="Calibri" pitchFamily="34" charset="0"/>
            </a:endParaRPr>
          </a:p>
          <a:p>
            <a:pPr>
              <a:buNone/>
            </a:pPr>
            <a:r>
              <a:rPr lang="de-DE" sz="2000" dirty="0" smtClean="0">
                <a:solidFill>
                  <a:srgbClr val="000000"/>
                </a:solidFill>
                <a:latin typeface="Calibri" pitchFamily="34" charset="0"/>
                <a:cs typeface="Calibri" pitchFamily="34" charset="0"/>
              </a:rPr>
              <a:t>pünktlich </a:t>
            </a:r>
            <a:r>
              <a:rPr lang="de-DE" sz="2000" b="1" dirty="0" smtClean="0">
                <a:solidFill>
                  <a:srgbClr val="008000"/>
                </a:solidFill>
                <a:latin typeface="Calibri" pitchFamily="34" charset="0"/>
                <a:cs typeface="Calibri" pitchFamily="34" charset="0"/>
              </a:rPr>
              <a:t>erscheinen</a:t>
            </a:r>
            <a:r>
              <a:rPr lang="de-DE" sz="2000" dirty="0" smtClean="0">
                <a:solidFill>
                  <a:srgbClr val="000000"/>
                </a:solidFill>
                <a:latin typeface="Calibri" pitchFamily="34" charset="0"/>
                <a:cs typeface="Calibri" pitchFamily="34" charset="0"/>
              </a:rPr>
              <a:t>			sich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schminken</a:t>
            </a:r>
          </a:p>
          <a:p>
            <a:pPr>
              <a:buNone/>
            </a:pPr>
            <a:r>
              <a:rPr lang="de-DE" sz="2000" dirty="0" smtClean="0">
                <a:solidFill>
                  <a:srgbClr val="000000"/>
                </a:solidFill>
                <a:latin typeface="Calibri" pitchFamily="34" charset="0"/>
                <a:cs typeface="Calibri" pitchFamily="34" charset="0"/>
              </a:rPr>
              <a:t>sich </a:t>
            </a:r>
            <a:r>
              <a:rPr lang="de-DE" sz="2000" b="1" dirty="0" smtClean="0">
                <a:solidFill>
                  <a:srgbClr val="008000"/>
                </a:solidFill>
                <a:latin typeface="Calibri" pitchFamily="34" charset="0"/>
                <a:cs typeface="Calibri" pitchFamily="34" charset="0"/>
              </a:rPr>
              <a:t>benehmen</a:t>
            </a:r>
            <a:r>
              <a:rPr lang="de-DE" sz="2000" dirty="0" smtClean="0">
                <a:solidFill>
                  <a:srgbClr val="000000"/>
                </a:solidFill>
                <a:latin typeface="Calibri" pitchFamily="34" charset="0"/>
                <a:cs typeface="Calibri" pitchFamily="34" charset="0"/>
              </a:rPr>
              <a:t>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essen</a:t>
            </a:r>
            <a:r>
              <a:rPr lang="de-DE" sz="2000" dirty="0" smtClean="0">
                <a:solidFill>
                  <a:srgbClr val="008000"/>
                </a:solidFill>
                <a:latin typeface="Calibri" pitchFamily="34" charset="0"/>
                <a:cs typeface="Calibri" pitchFamily="34" charset="0"/>
              </a:rPr>
              <a:t> </a:t>
            </a:r>
            <a:r>
              <a:rPr lang="de-DE" sz="2000" dirty="0" smtClean="0">
                <a:solidFill>
                  <a:srgbClr val="000000"/>
                </a:solidFill>
                <a:latin typeface="Calibri" pitchFamily="34" charset="0"/>
                <a:cs typeface="Calibri" pitchFamily="34" charset="0"/>
              </a:rPr>
              <a:t>oder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trinken</a:t>
            </a:r>
          </a:p>
          <a:p>
            <a:pPr>
              <a:buNone/>
            </a:pPr>
            <a:r>
              <a:rPr lang="de-DE" sz="2000" dirty="0" smtClean="0">
                <a:solidFill>
                  <a:srgbClr val="000000"/>
                </a:solidFill>
                <a:latin typeface="Calibri" pitchFamily="34" charset="0"/>
                <a:cs typeface="Calibri" pitchFamily="34" charset="0"/>
              </a:rPr>
              <a:t>die Hausaufgaben </a:t>
            </a:r>
            <a:r>
              <a:rPr lang="de-DE" sz="2000" b="1" dirty="0" smtClean="0">
                <a:solidFill>
                  <a:srgbClr val="008000"/>
                </a:solidFill>
                <a:latin typeface="Calibri" pitchFamily="34" charset="0"/>
                <a:cs typeface="Calibri" pitchFamily="34" charset="0"/>
              </a:rPr>
              <a:t>machen</a:t>
            </a:r>
            <a:r>
              <a:rPr lang="de-DE" sz="2000" dirty="0" smtClean="0">
                <a:solidFill>
                  <a:srgbClr val="000000"/>
                </a:solidFill>
                <a:latin typeface="Calibri" pitchFamily="34" charset="0"/>
                <a:cs typeface="Calibri" pitchFamily="34" charset="0"/>
              </a:rPr>
              <a:t>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rauchen</a:t>
            </a:r>
          </a:p>
          <a:p>
            <a:pPr>
              <a:buNone/>
            </a:pPr>
            <a:r>
              <a:rPr lang="de-DE" sz="2000" dirty="0" smtClean="0">
                <a:solidFill>
                  <a:srgbClr val="000000"/>
                </a:solidFill>
                <a:latin typeface="Calibri" pitchFamily="34" charset="0"/>
                <a:cs typeface="Calibri" pitchFamily="34" charset="0"/>
              </a:rPr>
              <a:t>die Stunden </a:t>
            </a:r>
            <a:r>
              <a:rPr lang="de-DE" sz="2000" b="1" dirty="0" smtClean="0">
                <a:solidFill>
                  <a:srgbClr val="008000"/>
                </a:solidFill>
                <a:latin typeface="Calibri" pitchFamily="34" charset="0"/>
                <a:cs typeface="Calibri" pitchFamily="34" charset="0"/>
              </a:rPr>
              <a:t>wiederholen</a:t>
            </a:r>
            <a:r>
              <a:rPr lang="de-DE" sz="2000" dirty="0" smtClean="0">
                <a:solidFill>
                  <a:srgbClr val="000000"/>
                </a:solidFill>
                <a:latin typeface="Calibri" pitchFamily="34" charset="0"/>
                <a:cs typeface="Calibri" pitchFamily="34" charset="0"/>
              </a:rPr>
              <a:t>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fluchen</a:t>
            </a:r>
          </a:p>
          <a:p>
            <a:pPr>
              <a:buNone/>
            </a:pPr>
            <a:r>
              <a:rPr lang="de-DE" sz="2000" dirty="0" smtClean="0">
                <a:solidFill>
                  <a:srgbClr val="000000"/>
                </a:solidFill>
                <a:latin typeface="Calibri" pitchFamily="34" charset="0"/>
                <a:cs typeface="Calibri" pitchFamily="34" charset="0"/>
              </a:rPr>
              <a:t>jeden </a:t>
            </a:r>
            <a:r>
              <a:rPr lang="de-DE" sz="2000" b="1" dirty="0" smtClean="0">
                <a:solidFill>
                  <a:srgbClr val="008000"/>
                </a:solidFill>
                <a:latin typeface="Calibri" pitchFamily="34" charset="0"/>
                <a:cs typeface="Calibri" pitchFamily="34" charset="0"/>
              </a:rPr>
              <a:t>respektieren</a:t>
            </a:r>
            <a:r>
              <a:rPr lang="de-DE" sz="2000" dirty="0" smtClean="0">
                <a:solidFill>
                  <a:srgbClr val="000000"/>
                </a:solidFill>
                <a:latin typeface="Calibri" pitchFamily="34" charset="0"/>
                <a:cs typeface="Calibri" pitchFamily="34" charset="0"/>
              </a:rPr>
              <a:t>			sich dumm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stellen</a:t>
            </a:r>
          </a:p>
          <a:p>
            <a:pPr>
              <a:buNone/>
            </a:pPr>
            <a:r>
              <a:rPr lang="de-DE" sz="2000" dirty="0" smtClean="0">
                <a:solidFill>
                  <a:srgbClr val="000000"/>
                </a:solidFill>
                <a:latin typeface="Calibri" pitchFamily="34" charset="0"/>
                <a:cs typeface="Calibri" pitchFamily="34" charset="0"/>
              </a:rPr>
              <a:t>seinen Schulbedarf </a:t>
            </a:r>
            <a:r>
              <a:rPr lang="de-DE" sz="2000" b="1" dirty="0" smtClean="0">
                <a:solidFill>
                  <a:srgbClr val="008000"/>
                </a:solidFill>
                <a:latin typeface="Calibri" pitchFamily="34" charset="0"/>
                <a:cs typeface="Calibri" pitchFamily="34" charset="0"/>
              </a:rPr>
              <a:t>mitbringen</a:t>
            </a:r>
            <a:r>
              <a:rPr lang="de-DE" sz="2000" dirty="0" smtClean="0">
                <a:solidFill>
                  <a:srgbClr val="000000"/>
                </a:solidFill>
                <a:latin typeface="Calibri" pitchFamily="34" charset="0"/>
                <a:cs typeface="Calibri" pitchFamily="34" charset="0"/>
              </a:rPr>
              <a:t>		das Handy in der Stunde </a:t>
            </a:r>
            <a:r>
              <a:rPr lang="de-DE" sz="2000" b="1" dirty="0" smtClean="0">
                <a:solidFill>
                  <a:srgbClr val="0000FF"/>
                </a:solidFill>
                <a:latin typeface="Calibri" pitchFamily="34" charset="0"/>
                <a:cs typeface="Calibri" pitchFamily="34" charset="0"/>
              </a:rPr>
              <a:t>zu</a:t>
            </a:r>
            <a:r>
              <a:rPr lang="de-DE" sz="2000" dirty="0" smtClean="0">
                <a:solidFill>
                  <a:srgbClr val="0000FF"/>
                </a:solidFill>
                <a:latin typeface="Calibri" pitchFamily="34" charset="0"/>
                <a:cs typeface="Calibri" pitchFamily="34" charset="0"/>
              </a:rPr>
              <a:t> </a:t>
            </a:r>
            <a:r>
              <a:rPr lang="de-DE" sz="2000" b="1" dirty="0" smtClean="0">
                <a:solidFill>
                  <a:srgbClr val="008000"/>
                </a:solidFill>
                <a:latin typeface="Calibri" pitchFamily="34" charset="0"/>
                <a:cs typeface="Calibri" pitchFamily="34" charset="0"/>
              </a:rPr>
              <a:t>benutzen</a:t>
            </a:r>
          </a:p>
          <a:p>
            <a:pPr>
              <a:buNone/>
            </a:pPr>
            <a:endParaRPr lang="de-DE" sz="2000" dirty="0">
              <a:solidFill>
                <a:srgbClr val="000000"/>
              </a:solidFill>
              <a:latin typeface="Calibri" pitchFamily="34" charset="0"/>
              <a:cs typeface="Calibri" pitchFamily="34" charset="0"/>
            </a:endParaRPr>
          </a:p>
          <a:p>
            <a:pPr algn="ctr">
              <a:buNone/>
            </a:pPr>
            <a:r>
              <a:rPr lang="de-DE" sz="2000" b="1" dirty="0" smtClean="0">
                <a:solidFill>
                  <a:srgbClr val="008000"/>
                </a:solidFill>
                <a:latin typeface="Calibri" pitchFamily="34" charset="0"/>
                <a:cs typeface="Calibri" pitchFamily="34" charset="0"/>
              </a:rPr>
              <a:t>Wählt die 5 wichtigsten Regeln eurer Meinung nach aus.</a:t>
            </a:r>
          </a:p>
          <a:p>
            <a:pPr>
              <a:buNone/>
            </a:pPr>
            <a:r>
              <a:rPr lang="de-DE" sz="2000" dirty="0" smtClean="0">
                <a:solidFill>
                  <a:srgbClr val="000000"/>
                </a:solidFill>
                <a:latin typeface="Calibri" pitchFamily="34" charset="0"/>
                <a:cs typeface="Calibri" pitchFamily="34" charset="0"/>
              </a:rPr>
              <a:t>Ich denke, dass die wichtigste Regel ... ist.</a:t>
            </a:r>
          </a:p>
          <a:p>
            <a:pPr>
              <a:buNone/>
            </a:pPr>
            <a:r>
              <a:rPr lang="de-DE" sz="2000" dirty="0" smtClean="0">
                <a:solidFill>
                  <a:srgbClr val="000000"/>
                </a:solidFill>
                <a:latin typeface="Calibri" pitchFamily="34" charset="0"/>
                <a:cs typeface="Calibri" pitchFamily="34" charset="0"/>
              </a:rPr>
              <a:t>Meiner Meinung nach ist ... die wichtigste Regel.</a:t>
            </a:r>
          </a:p>
          <a:p>
            <a:pPr>
              <a:buNone/>
            </a:pPr>
            <a:r>
              <a:rPr lang="de-DE" sz="2000" dirty="0" smtClean="0">
                <a:solidFill>
                  <a:srgbClr val="000000"/>
                </a:solidFill>
                <a:latin typeface="Calibri" pitchFamily="34" charset="0"/>
                <a:cs typeface="Calibri" pitchFamily="34" charset="0"/>
              </a:rPr>
              <a:t>Für mich ist ... nicht so wichtig wie ...</a:t>
            </a:r>
          </a:p>
          <a:p>
            <a:pPr>
              <a:buNone/>
            </a:pPr>
            <a:r>
              <a:rPr lang="de-DE" sz="2000" dirty="0" smtClean="0">
                <a:solidFill>
                  <a:srgbClr val="000000"/>
                </a:solidFill>
                <a:latin typeface="Calibri" pitchFamily="34" charset="0"/>
                <a:cs typeface="Calibri" pitchFamily="34" charset="0"/>
              </a:rPr>
              <a:t>Ich bin (nicht) einverstanden. </a:t>
            </a:r>
            <a:r>
              <a:rPr lang="de-DE" sz="2200" b="1" dirty="0" smtClean="0">
                <a:solidFill>
                  <a:srgbClr val="008000"/>
                </a:solidFill>
                <a:latin typeface="Calibri" pitchFamily="34" charset="0"/>
                <a:cs typeface="Calibri" pitchFamily="34" charset="0"/>
              </a:rPr>
              <a:t> </a:t>
            </a:r>
            <a:endParaRPr lang="de-DE" sz="2200" b="1" dirty="0">
              <a:solidFill>
                <a:srgbClr val="008000"/>
              </a:solidFill>
              <a:latin typeface="Calibri" pitchFamily="34" charset="0"/>
              <a:cs typeface="Calibri" pitchFamily="34" charset="0"/>
            </a:endParaRPr>
          </a:p>
          <a:p>
            <a:pPr>
              <a:buNone/>
            </a:pPr>
            <a:endParaRPr lang="de-DE" sz="2200" dirty="0" smtClean="0">
              <a:solidFill>
                <a:srgbClr val="000000"/>
              </a:solidFill>
              <a:latin typeface="Calibri" pitchFamily="34" charset="0"/>
              <a:cs typeface="Calibri" pitchFamily="34" charset="0"/>
            </a:endParaRPr>
          </a:p>
          <a:p>
            <a:pPr>
              <a:buNone/>
            </a:pPr>
            <a:endParaRPr lang="de-DE" sz="2200" b="1" dirty="0">
              <a:solidFill>
                <a:srgbClr val="008000"/>
              </a:solidFill>
              <a:latin typeface="Calibri" pitchFamily="34" charset="0"/>
              <a:cs typeface="Calibri"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4248" y="0"/>
            <a:ext cx="2132856" cy="2132856"/>
          </a:xfrm>
          <a:prstGeom prst="rect">
            <a:avLst/>
          </a:prstGeom>
        </p:spPr>
      </p:pic>
    </p:spTree>
    <p:extLst>
      <p:ext uri="{BB962C8B-B14F-4D97-AF65-F5344CB8AC3E}">
        <p14:creationId xmlns:p14="http://schemas.microsoft.com/office/powerpoint/2010/main" val="274976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1: </a:t>
            </a:r>
            <a:r>
              <a:rPr lang="en-GB" sz="2400" b="1" u="sng" dirty="0">
                <a:solidFill>
                  <a:srgbClr val="008000"/>
                </a:solidFill>
              </a:rPr>
              <a:t>SCHULLEBEN/FÄCHER/LEHRER </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Einheit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lernt</a:t>
            </a:r>
            <a:r>
              <a:rPr lang="en-GB" sz="2400" b="1" dirty="0" smtClean="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Schule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sprechen</a:t>
            </a:r>
            <a:r>
              <a:rPr lang="en-GB" sz="2400" dirty="0" smtClean="0">
                <a:latin typeface="Calibri" pitchFamily="34" charset="0"/>
                <a:cs typeface="Calibri" pitchFamily="34" charset="0"/>
              </a:rPr>
              <a:t> </a:t>
            </a:r>
          </a:p>
          <a:p>
            <a:pPr marL="457200" indent="-457200" algn="ctr">
              <a:buAutoNum type="arabicPeriod"/>
            </a:pPr>
            <a:r>
              <a:rPr lang="en-GB" sz="2400" dirty="0" err="1">
                <a:latin typeface="Calibri" pitchFamily="34" charset="0"/>
                <a:cs typeface="Calibri" pitchFamily="34" charset="0"/>
              </a:rPr>
              <a:t>über</a:t>
            </a:r>
            <a:r>
              <a:rPr lang="en-GB" sz="2400" dirty="0">
                <a:latin typeface="Calibri" pitchFamily="34" charset="0"/>
                <a:cs typeface="Calibri" pitchFamily="34" charset="0"/>
              </a:rPr>
              <a:t> </a:t>
            </a:r>
            <a:r>
              <a:rPr lang="en-GB" sz="2400" dirty="0" err="1">
                <a:latin typeface="Calibri" pitchFamily="34" charset="0"/>
                <a:cs typeface="Calibri" pitchFamily="34" charset="0"/>
              </a:rPr>
              <a:t>deine</a:t>
            </a:r>
            <a:r>
              <a:rPr lang="en-GB" sz="2400" dirty="0">
                <a:latin typeface="Calibri" pitchFamily="34" charset="0"/>
                <a:cs typeface="Calibri" pitchFamily="34" charset="0"/>
              </a:rPr>
              <a:t> </a:t>
            </a:r>
            <a:r>
              <a:rPr lang="en-GB" sz="2400" dirty="0" err="1" smtClean="0">
                <a:latin typeface="Calibri" pitchFamily="34" charset="0"/>
                <a:cs typeface="Calibri" pitchFamily="34" charset="0"/>
              </a:rPr>
              <a:t>Fächer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a:latin typeface="Calibri" pitchFamily="34" charset="0"/>
                <a:cs typeface="Calibri" pitchFamily="34" charset="0"/>
              </a:rPr>
              <a:t>sprechen</a:t>
            </a:r>
            <a:r>
              <a:rPr lang="en-GB" sz="2400" dirty="0">
                <a:latin typeface="Calibri" pitchFamily="34" charset="0"/>
                <a:cs typeface="Calibri" pitchFamily="34" charset="0"/>
              </a:rPr>
              <a:t> </a:t>
            </a:r>
          </a:p>
          <a:p>
            <a:pPr marL="457200" indent="-457200" algn="ctr">
              <a:buAutoNum type="arabicPeriod"/>
            </a:pPr>
            <a:r>
              <a:rPr lang="en-GB" sz="2400" dirty="0" err="1">
                <a:latin typeface="Calibri" pitchFamily="34" charset="0"/>
                <a:cs typeface="Calibri" pitchFamily="34" charset="0"/>
              </a:rPr>
              <a:t>über</a:t>
            </a:r>
            <a:r>
              <a:rPr lang="en-GB" sz="2400" dirty="0">
                <a:latin typeface="Calibri" pitchFamily="34" charset="0"/>
                <a:cs typeface="Calibri" pitchFamily="34" charset="0"/>
              </a:rPr>
              <a:t> </a:t>
            </a:r>
            <a:r>
              <a:rPr lang="en-GB" sz="2400" dirty="0" err="1">
                <a:latin typeface="Calibri" pitchFamily="34" charset="0"/>
                <a:cs typeface="Calibri" pitchFamily="34" charset="0"/>
              </a:rPr>
              <a:t>deine</a:t>
            </a:r>
            <a:r>
              <a:rPr lang="en-GB" sz="2400" dirty="0">
                <a:latin typeface="Calibri" pitchFamily="34" charset="0"/>
                <a:cs typeface="Calibri" pitchFamily="34" charset="0"/>
              </a:rPr>
              <a:t> </a:t>
            </a:r>
            <a:r>
              <a:rPr lang="en-GB" sz="2400" dirty="0" err="1" smtClean="0">
                <a:latin typeface="Calibri" pitchFamily="34" charset="0"/>
                <a:cs typeface="Calibri" pitchFamily="34" charset="0"/>
              </a:rPr>
              <a:t>Verhältnisse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deinen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Lehrern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a:latin typeface="Calibri" pitchFamily="34" charset="0"/>
                <a:cs typeface="Calibri" pitchFamily="34" charset="0"/>
              </a:rPr>
              <a:t>sprechen</a:t>
            </a:r>
            <a:r>
              <a:rPr lang="en-GB" sz="2400" dirty="0">
                <a:latin typeface="Calibri" pitchFamily="34" charset="0"/>
                <a:cs typeface="Calibri" pitchFamily="34" charset="0"/>
              </a:rPr>
              <a:t> </a:t>
            </a: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5362" name="Picture 2" descr="http://cdn.starflash.de/bilder/schule-390x270-3213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3443857"/>
            <a:ext cx="37147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tatic.guim.co.uk/sys-images/Education/Pix/pictures/2010/1/15/1263566186303/A-teacher-with-pupils-0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0" y="3501008"/>
            <a:ext cx="42005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2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101408"/>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32: DIE SCHULREGELN</a:t>
            </a:r>
            <a:endParaRPr lang="en-GB" sz="2200" dirty="0" smtClean="0">
              <a:solidFill>
                <a:srgbClr val="008000"/>
              </a:solidFill>
              <a:latin typeface="Calibri" pitchFamily="34" charset="0"/>
              <a:cs typeface="Calibri" pitchFamily="34" charset="0"/>
            </a:endParaRPr>
          </a:p>
          <a:p>
            <a:pPr algn="ctr">
              <a:buNone/>
            </a:pPr>
            <a:r>
              <a:rPr lang="en-GB" sz="1800" b="1" dirty="0" smtClean="0">
                <a:solidFill>
                  <a:srgbClr val="008000"/>
                </a:solidFill>
                <a:latin typeface="Calibri" pitchFamily="34" charset="0"/>
                <a:cs typeface="Calibri" pitchFamily="34" charset="0"/>
              </a:rPr>
              <a:t> </a:t>
            </a:r>
            <a:endParaRPr lang="en-GB" sz="18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Lies den Text und beantworte die Fragen auf Deutsch.</a:t>
            </a:r>
          </a:p>
          <a:p>
            <a:pPr algn="ctr">
              <a:buNone/>
            </a:pPr>
            <a:endParaRPr lang="de-DE" sz="2200" b="1" dirty="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1800" b="1" dirty="0" smtClean="0">
              <a:solidFill>
                <a:srgbClr val="008000"/>
              </a:solidFill>
              <a:latin typeface="Calibri" pitchFamily="34" charset="0"/>
              <a:cs typeface="Calibri" pitchFamily="34" charset="0"/>
            </a:endParaRPr>
          </a:p>
          <a:p>
            <a:pPr>
              <a:buAutoNum type="arabicPeriod"/>
            </a:pPr>
            <a:r>
              <a:rPr lang="en-GB" sz="1800" dirty="0" smtClean="0">
                <a:latin typeface="Calibri" pitchFamily="34" charset="0"/>
                <a:cs typeface="Calibri" pitchFamily="34" charset="0"/>
              </a:rPr>
              <a:t>Was </a:t>
            </a:r>
            <a:r>
              <a:rPr lang="en-GB" sz="1800" dirty="0" err="1" smtClean="0">
                <a:latin typeface="Calibri" pitchFamily="34" charset="0"/>
                <a:cs typeface="Calibri" pitchFamily="34" charset="0"/>
              </a:rPr>
              <a:t>dürfen</a:t>
            </a:r>
            <a:r>
              <a:rPr lang="en-GB" sz="1800" dirty="0" smtClean="0">
                <a:latin typeface="Calibri" pitchFamily="34" charset="0"/>
                <a:cs typeface="Calibri" pitchFamily="34" charset="0"/>
              </a:rPr>
              <a:t> die Lehrer </a:t>
            </a:r>
            <a:r>
              <a:rPr lang="en-GB" sz="1800" dirty="0" err="1" smtClean="0">
                <a:latin typeface="Calibri" pitchFamily="34" charset="0"/>
                <a:cs typeface="Calibri" pitchFamily="34" charset="0"/>
              </a:rPr>
              <a:t>tragen</a:t>
            </a:r>
            <a:r>
              <a:rPr lang="en-GB" sz="1800" dirty="0" smtClean="0">
                <a:latin typeface="Calibri" pitchFamily="34" charset="0"/>
                <a:cs typeface="Calibri" pitchFamily="34" charset="0"/>
              </a:rPr>
              <a:t>.</a:t>
            </a:r>
          </a:p>
          <a:p>
            <a:pPr>
              <a:buAutoNum type="arabicPeriod"/>
            </a:pPr>
            <a:r>
              <a:rPr lang="en-GB" sz="1800" dirty="0" smtClean="0">
                <a:latin typeface="Calibri" pitchFamily="34" charset="0"/>
                <a:cs typeface="Calibri" pitchFamily="34" charset="0"/>
              </a:rPr>
              <a:t>Was </a:t>
            </a:r>
            <a:r>
              <a:rPr lang="en-GB" sz="1800" dirty="0" err="1" smtClean="0">
                <a:latin typeface="Calibri" pitchFamily="34" charset="0"/>
                <a:cs typeface="Calibri" pitchFamily="34" charset="0"/>
              </a:rPr>
              <a:t>für</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Haare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dürfen</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sie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haben</a:t>
            </a:r>
            <a:r>
              <a:rPr lang="en-GB" sz="1800" dirty="0" smtClean="0">
                <a:latin typeface="Calibri" pitchFamily="34" charset="0"/>
                <a:cs typeface="Calibri" pitchFamily="34" charset="0"/>
              </a:rPr>
              <a:t>?</a:t>
            </a:r>
          </a:p>
          <a:p>
            <a:pPr>
              <a:buAutoNum type="arabicPeriod"/>
            </a:pPr>
            <a:r>
              <a:rPr lang="en-GB" sz="1800" dirty="0" smtClean="0">
                <a:latin typeface="Calibri" pitchFamily="34" charset="0"/>
                <a:cs typeface="Calibri" pitchFamily="34" charset="0"/>
              </a:rPr>
              <a:t>Was </a:t>
            </a:r>
            <a:r>
              <a:rPr lang="en-GB" sz="1800" dirty="0" err="1" smtClean="0">
                <a:latin typeface="Calibri" pitchFamily="34" charset="0"/>
                <a:cs typeface="Calibri" pitchFamily="34" charset="0"/>
              </a:rPr>
              <a:t>dürfen</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sie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im</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Klassenzimmer</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machen</a:t>
            </a:r>
            <a:r>
              <a:rPr lang="en-GB" sz="1800" dirty="0" smtClean="0">
                <a:latin typeface="Calibri" pitchFamily="34" charset="0"/>
                <a:cs typeface="Calibri" pitchFamily="34" charset="0"/>
              </a:rPr>
              <a:t>?</a:t>
            </a:r>
          </a:p>
          <a:p>
            <a:pPr>
              <a:buAutoNum type="arabicPeriod"/>
            </a:pPr>
            <a:r>
              <a:rPr lang="en-GB" sz="1800" dirty="0" smtClean="0">
                <a:latin typeface="Calibri" pitchFamily="34" charset="0"/>
                <a:cs typeface="Calibri" pitchFamily="34" charset="0"/>
              </a:rPr>
              <a:t>Was </a:t>
            </a:r>
            <a:r>
              <a:rPr lang="en-GB" sz="1800" dirty="0" err="1" smtClean="0">
                <a:latin typeface="Calibri" pitchFamily="34" charset="0"/>
                <a:cs typeface="Calibri" pitchFamily="34" charset="0"/>
              </a:rPr>
              <a:t>dürfen</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sie</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nicht</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machen</a:t>
            </a:r>
            <a:r>
              <a:rPr lang="en-GB" sz="1800" dirty="0" smtClean="0">
                <a:latin typeface="Calibri" pitchFamily="34" charset="0"/>
                <a:cs typeface="Calibri" pitchFamily="34" charset="0"/>
              </a:rPr>
              <a:t>?</a:t>
            </a:r>
            <a:endParaRPr lang="en-GB" sz="1800" dirty="0">
              <a:latin typeface="Calibri" pitchFamily="34" charset="0"/>
              <a:cs typeface="Calibri" pitchFamily="34" charset="0"/>
            </a:endParaRPr>
          </a:p>
        </p:txBody>
      </p:sp>
      <p:sp>
        <p:nvSpPr>
          <p:cNvPr id="2" name="TextBox 1"/>
          <p:cNvSpPr txBox="1"/>
          <p:nvPr/>
        </p:nvSpPr>
        <p:spPr>
          <a:xfrm>
            <a:off x="395536" y="1196752"/>
            <a:ext cx="7488832" cy="4247317"/>
          </a:xfrm>
          <a:prstGeom prst="rect">
            <a:avLst/>
          </a:prstGeom>
          <a:noFill/>
          <a:ln>
            <a:solidFill>
              <a:srgbClr val="008000"/>
            </a:solidFill>
          </a:ln>
        </p:spPr>
        <p:txBody>
          <a:bodyPr wrap="square" rtlCol="0">
            <a:spAutoFit/>
          </a:bodyPr>
          <a:lstStyle/>
          <a:p>
            <a:pPr algn="ctr"/>
            <a:r>
              <a:rPr lang="de-DE" sz="3600" b="1" dirty="0" smtClean="0">
                <a:solidFill>
                  <a:srgbClr val="008000"/>
                </a:solidFill>
              </a:rPr>
              <a:t>Hausordnung für Lehrer</a:t>
            </a:r>
          </a:p>
          <a:p>
            <a:pPr algn="just"/>
            <a:endParaRPr lang="de-DE" b="1" dirty="0"/>
          </a:p>
          <a:p>
            <a:pPr algn="just"/>
            <a:r>
              <a:rPr lang="de-DE" dirty="0" smtClean="0"/>
              <a:t>Hier ist die neue Hausordnung für Lehrer und Lehrerinnen an dieser Schule.</a:t>
            </a:r>
          </a:p>
          <a:p>
            <a:pPr algn="just"/>
            <a:endParaRPr lang="de-DE" dirty="0"/>
          </a:p>
          <a:p>
            <a:pPr algn="just"/>
            <a:r>
              <a:rPr lang="de-DE" dirty="0" smtClean="0"/>
              <a:t>Alles ist jetzt sehr cool in der Schule.  Sie dürfen keine altmodische Kleidung tragen.  Das sieht so schlecht aus!  Sie dürfen jetzt ein geblümtes Hemd oder schwarze Kleidung tragen.  Sie dürfen überall Piercings haben und Sie dürfen auch blaue oder grüne Haare haben!  Das ist ja cool!</a:t>
            </a:r>
          </a:p>
          <a:p>
            <a:pPr algn="just"/>
            <a:endParaRPr lang="de-DE" dirty="0"/>
          </a:p>
          <a:p>
            <a:pPr algn="just"/>
            <a:r>
              <a:rPr lang="de-DE" dirty="0" smtClean="0"/>
              <a:t>Im Klassenzimmer ist jetzt auch alles anders! Sie dürfen Musik vom Internet herunterladen (aber keine klassische Musik, nur Rockmusik), und Sie dürfen Xbox spielen.  Sie dürfen auch im Internet surfen.  Sie dürfen in die Schule skaten – das ist schneller als zu Fuß!  Außerdem dürfen Sie nie Strafarbeiten aufgeben.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6376" y="2043608"/>
            <a:ext cx="1147310" cy="2753544"/>
          </a:xfrm>
          <a:prstGeom prst="rect">
            <a:avLst/>
          </a:prstGeom>
        </p:spPr>
      </p:pic>
    </p:spTree>
    <p:extLst>
      <p:ext uri="{BB962C8B-B14F-4D97-AF65-F5344CB8AC3E}">
        <p14:creationId xmlns:p14="http://schemas.microsoft.com/office/powerpoint/2010/main" val="424611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2-29 at 15.25.07.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0" y="3284984"/>
            <a:ext cx="6055172" cy="3573016"/>
          </a:xfrm>
          <a:prstGeom prst="rect">
            <a:avLst/>
          </a:prstGeom>
        </p:spPr>
      </p:pic>
      <p:pic>
        <p:nvPicPr>
          <p:cNvPr id="5" name="Picture 4" descr="Screen Shot 2012-12-29 at 15.24.58.pn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6516216" y="2420888"/>
            <a:ext cx="2439767" cy="4438500"/>
          </a:xfrm>
          <a:prstGeom prst="rect">
            <a:avLst/>
          </a:prstGeom>
        </p:spPr>
      </p:pic>
      <p:sp>
        <p:nvSpPr>
          <p:cNvPr id="6" name="Content Placeholder 2"/>
          <p:cNvSpPr>
            <a:spLocks noGrp="1"/>
          </p:cNvSpPr>
          <p:nvPr>
            <p:ph idx="1"/>
          </p:nvPr>
        </p:nvSpPr>
        <p:spPr>
          <a:xfrm>
            <a:off x="0" y="0"/>
            <a:ext cx="9144000" cy="285293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33: MEINE TRAUMSCHULE</a:t>
            </a:r>
            <a:endParaRPr lang="en-GB" sz="2200"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de-DE" sz="2200" b="1" smtClean="0">
                <a:solidFill>
                  <a:srgbClr val="008000"/>
                </a:solidFill>
                <a:latin typeface="Calibri" pitchFamily="34" charset="0"/>
                <a:cs typeface="Calibri" pitchFamily="34" charset="0"/>
              </a:rPr>
              <a:t>Beschreib </a:t>
            </a:r>
            <a:r>
              <a:rPr lang="de-DE" sz="2200" b="1" dirty="0" smtClean="0">
                <a:solidFill>
                  <a:srgbClr val="008000"/>
                </a:solidFill>
                <a:latin typeface="Calibri" pitchFamily="34" charset="0"/>
                <a:cs typeface="Calibri" pitchFamily="34" charset="0"/>
              </a:rPr>
              <a:t>deine eigene Traumschule!</a:t>
            </a:r>
          </a:p>
          <a:p>
            <a:pPr algn="ctr">
              <a:buNone/>
            </a:pPr>
            <a:endParaRPr lang="de-DE" sz="2200" b="1" dirty="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Du sollst auch die neue Hausordnung schreiben!</a:t>
            </a:r>
          </a:p>
          <a:p>
            <a:pPr algn="ctr">
              <a:buNone/>
            </a:pPr>
            <a:endParaRPr lang="en-GB" sz="2200" b="1" dirty="0">
              <a:solidFill>
                <a:srgbClr val="008000"/>
              </a:solidFill>
              <a:latin typeface="Calibri" pitchFamily="34" charset="0"/>
              <a:cs typeface="Calibri" pitchFamily="34" charset="0"/>
            </a:endParaRPr>
          </a:p>
        </p:txBody>
      </p:sp>
    </p:spTree>
    <p:extLst>
      <p:ext uri="{BB962C8B-B14F-4D97-AF65-F5344CB8AC3E}">
        <p14:creationId xmlns:p14="http://schemas.microsoft.com/office/powerpoint/2010/main" val="2239107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016" y="764704"/>
            <a:ext cx="8892480" cy="4007752"/>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AUFGABE1: MEINE SCHULE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Website.  Was </a:t>
            </a:r>
            <a:r>
              <a:rPr lang="en-GB" sz="2200" b="1" dirty="0" err="1" smtClean="0">
                <a:solidFill>
                  <a:srgbClr val="008000"/>
                </a:solidFill>
                <a:latin typeface="Calibri" pitchFamily="34" charset="0"/>
                <a:cs typeface="Calibri" pitchFamily="34" charset="0"/>
              </a:rPr>
              <a:t>heißt</a:t>
            </a:r>
            <a:r>
              <a:rPr lang="en-GB" sz="2200" b="1" dirty="0" smtClean="0">
                <a:solidFill>
                  <a:srgbClr val="008000"/>
                </a:solidFill>
                <a:latin typeface="Calibri" pitchFamily="34" charset="0"/>
                <a:cs typeface="Calibri" pitchFamily="34" charset="0"/>
              </a:rPr>
              <a:t> das auf Deutsch?</a:t>
            </a: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buAutoNum type="arabicPeriod"/>
            </a:pPr>
            <a:r>
              <a:rPr lang="en-GB" sz="1800" dirty="0" smtClean="0">
                <a:latin typeface="Calibri" pitchFamily="34" charset="0"/>
                <a:cs typeface="Calibri" pitchFamily="34" charset="0"/>
              </a:rPr>
              <a:t>My school is called			5.   Every lesson lasts…</a:t>
            </a:r>
          </a:p>
          <a:p>
            <a:pPr>
              <a:buAutoNum type="arabicPeriod"/>
            </a:pPr>
            <a:r>
              <a:rPr lang="en-GB" sz="1800" dirty="0" smtClean="0">
                <a:latin typeface="Calibri" pitchFamily="34" charset="0"/>
                <a:cs typeface="Calibri" pitchFamily="34" charset="0"/>
              </a:rPr>
              <a:t>School begins at…			6.   There are two short breaks.</a:t>
            </a:r>
          </a:p>
          <a:p>
            <a:pPr>
              <a:buAutoNum type="arabicPeriod"/>
            </a:pPr>
            <a:r>
              <a:rPr lang="en-GB" sz="1800" dirty="0" smtClean="0">
                <a:latin typeface="Calibri" pitchFamily="34" charset="0"/>
                <a:cs typeface="Calibri" pitchFamily="34" charset="0"/>
              </a:rPr>
              <a:t>and finishes at…			7. </a:t>
            </a:r>
            <a:r>
              <a:rPr lang="en-GB" sz="1800" dirty="0">
                <a:latin typeface="Calibri" pitchFamily="34" charset="0"/>
                <a:cs typeface="Calibri" pitchFamily="34" charset="0"/>
              </a:rPr>
              <a:t> </a:t>
            </a:r>
            <a:r>
              <a:rPr lang="en-GB" sz="1800" dirty="0" smtClean="0">
                <a:latin typeface="Calibri" pitchFamily="34" charset="0"/>
                <a:cs typeface="Calibri" pitchFamily="34" charset="0"/>
              </a:rPr>
              <a:t> with 140 pupils per year group</a:t>
            </a:r>
          </a:p>
          <a:p>
            <a:pPr>
              <a:buAutoNum type="arabicPeriod"/>
            </a:pPr>
            <a:r>
              <a:rPr lang="en-GB" sz="1800" dirty="0" smtClean="0">
                <a:latin typeface="Calibri" pitchFamily="34" charset="0"/>
                <a:cs typeface="Calibri" pitchFamily="34" charset="0"/>
              </a:rPr>
              <a:t>There are 5 lessons per day		8.   There are 85 teachers.</a:t>
            </a:r>
            <a:endParaRPr lang="en-GB" sz="1800" dirty="0">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algn="ctr">
              <a:buNone/>
            </a:pPr>
            <a:endParaRPr lang="en-GB" sz="2200" b="1" dirty="0">
              <a:solidFill>
                <a:srgbClr val="008000"/>
              </a:solidFill>
              <a:latin typeface="Calibri" pitchFamily="34" charset="0"/>
              <a:cs typeface="Calibri" pitchFamily="34" charset="0"/>
            </a:endParaRPr>
          </a:p>
          <a:p>
            <a:pPr algn="ctr">
              <a:buNone/>
            </a:pPr>
            <a:endParaRPr lang="en-GB" sz="1900" b="1" dirty="0" smtClean="0">
              <a:solidFill>
                <a:srgbClr val="008000"/>
              </a:solidFill>
              <a:latin typeface="Calibri" pitchFamily="34" charset="0"/>
              <a:cs typeface="Calibri" pitchFamily="34" charset="0"/>
            </a:endParaRPr>
          </a:p>
        </p:txBody>
      </p:sp>
      <p:sp>
        <p:nvSpPr>
          <p:cNvPr id="2" name="TextBox 1"/>
          <p:cNvSpPr txBox="1"/>
          <p:nvPr/>
        </p:nvSpPr>
        <p:spPr>
          <a:xfrm>
            <a:off x="4572000" y="836712"/>
            <a:ext cx="45719"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96681917"/>
              </p:ext>
            </p:extLst>
          </p:nvPr>
        </p:nvGraphicFramePr>
        <p:xfrm>
          <a:off x="251520" y="1458064"/>
          <a:ext cx="8568952" cy="3627120"/>
        </p:xfrm>
        <a:graphic>
          <a:graphicData uri="http://schemas.openxmlformats.org/drawingml/2006/table">
            <a:tbl>
              <a:tblPr firstRow="1" bandRow="1">
                <a:tableStyleId>{2D5ABB26-0587-4C30-8999-92F81FD0307C}</a:tableStyleId>
              </a:tblPr>
              <a:tblGrid>
                <a:gridCol w="1944216"/>
                <a:gridCol w="6624736"/>
              </a:tblGrid>
              <a:tr h="370840">
                <a:tc gridSpan="2">
                  <a:txBody>
                    <a:bodyPr/>
                    <a:lstStyle/>
                    <a:p>
                      <a:pPr algn="ctr"/>
                      <a:r>
                        <a:rPr lang="en-US" sz="2000" b="1" dirty="0" err="1" smtClean="0">
                          <a:solidFill>
                            <a:srgbClr val="FF0000"/>
                          </a:solidFill>
                        </a:rPr>
                        <a:t>Meine</a:t>
                      </a:r>
                      <a:r>
                        <a:rPr lang="en-US" sz="2000" b="1" dirty="0" smtClean="0">
                          <a:solidFill>
                            <a:srgbClr val="FF0000"/>
                          </a:solidFill>
                        </a:rPr>
                        <a:t> </a:t>
                      </a:r>
                      <a:r>
                        <a:rPr lang="en-US" sz="2000" b="1" dirty="0" err="1" smtClean="0">
                          <a:solidFill>
                            <a:srgbClr val="FF0000"/>
                          </a:solidFill>
                        </a:rPr>
                        <a:t>Schule</a:t>
                      </a:r>
                      <a:r>
                        <a:rPr lang="en-US" sz="2000" b="1" dirty="0" smtClean="0">
                          <a:solidFill>
                            <a:srgbClr val="FF0000"/>
                          </a:solidFill>
                        </a:rPr>
                        <a:t> : Die </a:t>
                      </a:r>
                      <a:r>
                        <a:rPr lang="en-US" sz="2000" b="1" dirty="0" err="1" smtClean="0">
                          <a:solidFill>
                            <a:srgbClr val="FF0000"/>
                          </a:solidFill>
                        </a:rPr>
                        <a:t>Vinzent-Pallotti</a:t>
                      </a:r>
                      <a:r>
                        <a:rPr lang="en-US" sz="2000" b="1" dirty="0" smtClean="0">
                          <a:solidFill>
                            <a:srgbClr val="FF0000"/>
                          </a:solidFill>
                        </a:rPr>
                        <a:t>-</a:t>
                      </a:r>
                      <a:r>
                        <a:rPr lang="en-US" sz="2000" b="1" baseline="0" dirty="0" smtClean="0">
                          <a:solidFill>
                            <a:srgbClr val="FF0000"/>
                          </a:solidFill>
                        </a:rPr>
                        <a:t> </a:t>
                      </a:r>
                      <a:r>
                        <a:rPr lang="en-US" sz="2000" b="1" baseline="0" dirty="0" err="1" smtClean="0">
                          <a:solidFill>
                            <a:srgbClr val="FF0000"/>
                          </a:solidFill>
                        </a:rPr>
                        <a:t>Gesamtschule</a:t>
                      </a:r>
                      <a:endParaRPr lang="en-US" sz="2000" b="1" dirty="0">
                        <a:solidFill>
                          <a:srgbClr val="FF0000"/>
                        </a:solidFill>
                      </a:endParaRPr>
                    </a:p>
                  </a:txBody>
                  <a:tcPr>
                    <a:solidFill>
                      <a:schemeClr val="bg1"/>
                    </a:solidFill>
                  </a:tcPr>
                </a:tc>
                <a:tc hMerge="1">
                  <a:txBody>
                    <a:bodyPr/>
                    <a:lstStyle/>
                    <a:p>
                      <a:endParaRPr lang="en-US" dirty="0"/>
                    </a:p>
                  </a:txBody>
                  <a:tcPr/>
                </a:tc>
              </a:tr>
              <a:tr h="370840">
                <a:tc>
                  <a:txBody>
                    <a:bodyPr/>
                    <a:lstStyle/>
                    <a:p>
                      <a:r>
                        <a:rPr lang="en-US" sz="1700" b="1" dirty="0" err="1" smtClean="0">
                          <a:solidFill>
                            <a:srgbClr val="0000FF"/>
                          </a:solidFill>
                        </a:rPr>
                        <a:t>Meine</a:t>
                      </a:r>
                      <a:r>
                        <a:rPr lang="en-US" sz="1700" b="1" dirty="0" smtClean="0">
                          <a:solidFill>
                            <a:srgbClr val="0000FF"/>
                          </a:solidFill>
                        </a:rPr>
                        <a:t> </a:t>
                      </a:r>
                      <a:r>
                        <a:rPr lang="en-US" sz="1700" b="1" dirty="0" err="1" smtClean="0">
                          <a:solidFill>
                            <a:srgbClr val="0000FF"/>
                          </a:solidFill>
                        </a:rPr>
                        <a:t>Familie</a:t>
                      </a:r>
                      <a:endParaRPr lang="en-US" sz="1700" b="1" dirty="0" smtClean="0">
                        <a:solidFill>
                          <a:srgbClr val="0000FF"/>
                        </a:solidFill>
                      </a:endParaRPr>
                    </a:p>
                    <a:p>
                      <a:r>
                        <a:rPr lang="en-US" sz="1700" b="1" dirty="0" err="1" smtClean="0">
                          <a:solidFill>
                            <a:srgbClr val="0000FF"/>
                          </a:solidFill>
                        </a:rPr>
                        <a:t>Meine</a:t>
                      </a:r>
                      <a:r>
                        <a:rPr lang="en-US" sz="1700" b="1" dirty="0" smtClean="0">
                          <a:solidFill>
                            <a:srgbClr val="0000FF"/>
                          </a:solidFill>
                        </a:rPr>
                        <a:t> </a:t>
                      </a:r>
                      <a:r>
                        <a:rPr lang="en-US" sz="1700" b="1" dirty="0" err="1" smtClean="0">
                          <a:solidFill>
                            <a:srgbClr val="0000FF"/>
                          </a:solidFill>
                        </a:rPr>
                        <a:t>Haustiere</a:t>
                      </a:r>
                      <a:endParaRPr lang="en-US" sz="1700" b="1" dirty="0" smtClean="0">
                        <a:solidFill>
                          <a:srgbClr val="0000FF"/>
                        </a:solidFill>
                      </a:endParaRPr>
                    </a:p>
                    <a:p>
                      <a:r>
                        <a:rPr lang="en-US" sz="1700" b="1" dirty="0" err="1" smtClean="0">
                          <a:solidFill>
                            <a:srgbClr val="0000FF"/>
                          </a:solidFill>
                        </a:rPr>
                        <a:t>Meine</a:t>
                      </a:r>
                      <a:r>
                        <a:rPr lang="en-US" sz="1700" b="1" dirty="0" smtClean="0">
                          <a:solidFill>
                            <a:srgbClr val="0000FF"/>
                          </a:solidFill>
                        </a:rPr>
                        <a:t> </a:t>
                      </a:r>
                      <a:r>
                        <a:rPr lang="en-US" sz="1700" b="1" dirty="0" err="1" smtClean="0">
                          <a:solidFill>
                            <a:srgbClr val="0000FF"/>
                          </a:solidFill>
                        </a:rPr>
                        <a:t>Hobbys</a:t>
                      </a:r>
                      <a:endParaRPr lang="en-US" sz="1700" b="1" dirty="0" smtClean="0">
                        <a:solidFill>
                          <a:srgbClr val="0000FF"/>
                        </a:solidFill>
                      </a:endParaRPr>
                    </a:p>
                    <a:p>
                      <a:r>
                        <a:rPr lang="en-US" sz="1700" b="1" dirty="0" err="1" smtClean="0">
                          <a:solidFill>
                            <a:srgbClr val="0000FF"/>
                          </a:solidFill>
                        </a:rPr>
                        <a:t>Meine</a:t>
                      </a:r>
                      <a:r>
                        <a:rPr lang="en-US" sz="1700" b="1" dirty="0" smtClean="0">
                          <a:solidFill>
                            <a:srgbClr val="0000FF"/>
                          </a:solidFill>
                        </a:rPr>
                        <a:t> </a:t>
                      </a:r>
                      <a:r>
                        <a:rPr lang="en-US" sz="1700" b="1" dirty="0" err="1" smtClean="0">
                          <a:solidFill>
                            <a:srgbClr val="0000FF"/>
                          </a:solidFill>
                        </a:rPr>
                        <a:t>Ferien</a:t>
                      </a:r>
                      <a:endParaRPr lang="en-US" sz="1700" b="1" dirty="0" smtClean="0">
                        <a:solidFill>
                          <a:srgbClr val="0000FF"/>
                        </a:solidFill>
                      </a:endParaRPr>
                    </a:p>
                    <a:p>
                      <a:r>
                        <a:rPr lang="en-US" sz="1700" b="1" dirty="0" smtClean="0">
                          <a:solidFill>
                            <a:srgbClr val="0000FF"/>
                          </a:solidFill>
                        </a:rPr>
                        <a:t>Was </a:t>
                      </a:r>
                      <a:r>
                        <a:rPr lang="en-US" sz="1700" b="1" dirty="0" err="1" smtClean="0">
                          <a:solidFill>
                            <a:srgbClr val="0000FF"/>
                          </a:solidFill>
                        </a:rPr>
                        <a:t>mir</a:t>
                      </a:r>
                      <a:r>
                        <a:rPr lang="en-US" sz="1700" b="1" dirty="0" smtClean="0">
                          <a:solidFill>
                            <a:srgbClr val="0000FF"/>
                          </a:solidFill>
                        </a:rPr>
                        <a:t> </a:t>
                      </a:r>
                      <a:r>
                        <a:rPr lang="en-US" sz="1700" b="1" dirty="0" err="1" smtClean="0">
                          <a:solidFill>
                            <a:srgbClr val="0000FF"/>
                          </a:solidFill>
                        </a:rPr>
                        <a:t>wichtig</a:t>
                      </a:r>
                      <a:r>
                        <a:rPr lang="en-US" sz="1700" b="1" baseline="0" dirty="0" smtClean="0">
                          <a:solidFill>
                            <a:srgbClr val="0000FF"/>
                          </a:solidFill>
                        </a:rPr>
                        <a:t> </a:t>
                      </a:r>
                      <a:r>
                        <a:rPr lang="en-US" sz="1700" b="1" baseline="0" dirty="0" err="1" smtClean="0">
                          <a:solidFill>
                            <a:srgbClr val="0000FF"/>
                          </a:solidFill>
                        </a:rPr>
                        <a:t>ist</a:t>
                      </a:r>
                      <a:endParaRPr lang="en-US" sz="1700" b="1" baseline="0" dirty="0" smtClean="0">
                        <a:solidFill>
                          <a:srgbClr val="0000FF"/>
                        </a:solidFill>
                      </a:endParaRPr>
                    </a:p>
                    <a:p>
                      <a:r>
                        <a:rPr lang="en-US" sz="1700" b="1" baseline="0" dirty="0" err="1" smtClean="0">
                          <a:solidFill>
                            <a:srgbClr val="0000FF"/>
                          </a:solidFill>
                        </a:rPr>
                        <a:t>Meine</a:t>
                      </a:r>
                      <a:r>
                        <a:rPr lang="en-US" sz="1700" b="1" baseline="0" dirty="0" smtClean="0">
                          <a:solidFill>
                            <a:srgbClr val="0000FF"/>
                          </a:solidFill>
                        </a:rPr>
                        <a:t> Band</a:t>
                      </a:r>
                      <a:endParaRPr lang="en-US" sz="1700" b="1" dirty="0">
                        <a:solidFill>
                          <a:srgbClr val="0000FF"/>
                        </a:solidFill>
                      </a:endParaRPr>
                    </a:p>
                  </a:txBody>
                  <a:tcPr>
                    <a:solidFill>
                      <a:schemeClr val="bg1"/>
                    </a:solidFill>
                  </a:tcPr>
                </a:tc>
                <a:tc>
                  <a:txBody>
                    <a:bodyPr/>
                    <a:lstStyle/>
                    <a:p>
                      <a:pPr marL="285750" indent="-285750">
                        <a:buFont typeface="Arial"/>
                        <a:buChar char="•"/>
                      </a:pPr>
                      <a:r>
                        <a:rPr lang="en-US" dirty="0" err="1" smtClean="0"/>
                        <a:t>Meine</a:t>
                      </a:r>
                      <a:r>
                        <a:rPr lang="en-US" dirty="0" smtClean="0"/>
                        <a:t> </a:t>
                      </a:r>
                      <a:r>
                        <a:rPr lang="en-US" dirty="0" err="1" smtClean="0"/>
                        <a:t>Schule</a:t>
                      </a:r>
                      <a:r>
                        <a:rPr lang="en-US" dirty="0" smtClean="0"/>
                        <a:t> </a:t>
                      </a:r>
                      <a:r>
                        <a:rPr lang="en-US" dirty="0" err="1" smtClean="0"/>
                        <a:t>heißt</a:t>
                      </a:r>
                      <a:r>
                        <a:rPr lang="en-US" dirty="0" smtClean="0"/>
                        <a:t> die </a:t>
                      </a:r>
                      <a:r>
                        <a:rPr lang="en-US" dirty="0" err="1" smtClean="0"/>
                        <a:t>Vinzent-Pallotti</a:t>
                      </a:r>
                      <a:r>
                        <a:rPr lang="en-US" baseline="0" dirty="0" err="1" smtClean="0"/>
                        <a:t>-Gesamtschule</a:t>
                      </a:r>
                      <a:r>
                        <a:rPr lang="en-US" baseline="0" dirty="0" smtClean="0"/>
                        <a:t>.</a:t>
                      </a:r>
                    </a:p>
                    <a:p>
                      <a:pPr marL="285750" indent="-285750">
                        <a:buFont typeface="Arial"/>
                        <a:buChar char="•"/>
                      </a:pPr>
                      <a:r>
                        <a:rPr lang="en-US" baseline="0" dirty="0" smtClean="0"/>
                        <a:t>Die </a:t>
                      </a:r>
                      <a:r>
                        <a:rPr lang="en-US" baseline="0" dirty="0" err="1" smtClean="0"/>
                        <a:t>Schule</a:t>
                      </a:r>
                      <a:r>
                        <a:rPr lang="en-US" baseline="0" dirty="0" smtClean="0"/>
                        <a:t> </a:t>
                      </a:r>
                      <a:r>
                        <a:rPr lang="en-US" baseline="0" dirty="0" err="1" smtClean="0"/>
                        <a:t>beginnt</a:t>
                      </a:r>
                      <a:r>
                        <a:rPr lang="en-US" baseline="0" dirty="0" smtClean="0"/>
                        <a:t> um 8:15 </a:t>
                      </a:r>
                      <a:r>
                        <a:rPr lang="en-US" baseline="0" dirty="0" err="1" smtClean="0"/>
                        <a:t>Uhr</a:t>
                      </a:r>
                      <a:r>
                        <a:rPr lang="en-US" baseline="0" dirty="0" smtClean="0"/>
                        <a:t> und </a:t>
                      </a:r>
                      <a:r>
                        <a:rPr lang="en-US" baseline="0" dirty="0" err="1" smtClean="0"/>
                        <a:t>endet</a:t>
                      </a:r>
                      <a:r>
                        <a:rPr lang="en-US" baseline="0" dirty="0" smtClean="0"/>
                        <a:t> um 13:15 </a:t>
                      </a:r>
                      <a:r>
                        <a:rPr lang="en-US" baseline="0" dirty="0" err="1" smtClean="0"/>
                        <a:t>Uhr</a:t>
                      </a:r>
                      <a:r>
                        <a:rPr lang="en-US" baseline="0" dirty="0" smtClean="0"/>
                        <a:t>.</a:t>
                      </a:r>
                    </a:p>
                    <a:p>
                      <a:pPr marL="285750" indent="-285750">
                        <a:buFont typeface="Arial"/>
                        <a:buChar char="•"/>
                      </a:pPr>
                      <a:r>
                        <a:rPr lang="en-US" baseline="0" dirty="0" err="1" smtClean="0"/>
                        <a:t>Es</a:t>
                      </a:r>
                      <a:r>
                        <a:rPr lang="en-US" baseline="0" dirty="0" smtClean="0"/>
                        <a:t> </a:t>
                      </a:r>
                      <a:r>
                        <a:rPr lang="en-US" baseline="0" dirty="0" err="1" smtClean="0"/>
                        <a:t>gibt</a:t>
                      </a:r>
                      <a:r>
                        <a:rPr lang="en-US" baseline="0" dirty="0" smtClean="0"/>
                        <a:t> </a:t>
                      </a:r>
                      <a:r>
                        <a:rPr lang="en-US" baseline="0" dirty="0" err="1" smtClean="0"/>
                        <a:t>fünf</a:t>
                      </a:r>
                      <a:r>
                        <a:rPr lang="en-US" baseline="0" dirty="0" smtClean="0"/>
                        <a:t> </a:t>
                      </a:r>
                      <a:r>
                        <a:rPr lang="en-US" baseline="0" dirty="0" err="1" smtClean="0"/>
                        <a:t>Stunden</a:t>
                      </a:r>
                      <a:r>
                        <a:rPr lang="en-US" baseline="0" dirty="0" smtClean="0"/>
                        <a:t> pro Tag und </a:t>
                      </a:r>
                      <a:r>
                        <a:rPr lang="en-US" baseline="0" dirty="0" err="1" smtClean="0"/>
                        <a:t>jede</a:t>
                      </a:r>
                      <a:r>
                        <a:rPr lang="en-US" baseline="0" dirty="0" smtClean="0"/>
                        <a:t> </a:t>
                      </a:r>
                      <a:r>
                        <a:rPr lang="en-US" baseline="0" dirty="0" err="1" smtClean="0"/>
                        <a:t>Stunde</a:t>
                      </a:r>
                      <a:r>
                        <a:rPr lang="en-US" baseline="0" dirty="0" smtClean="0"/>
                        <a:t> </a:t>
                      </a:r>
                      <a:r>
                        <a:rPr lang="en-US" baseline="0" dirty="0" err="1" smtClean="0"/>
                        <a:t>dauert</a:t>
                      </a:r>
                      <a:r>
                        <a:rPr lang="en-US" baseline="0" dirty="0" smtClean="0"/>
                        <a:t> 45 </a:t>
                      </a:r>
                      <a:r>
                        <a:rPr lang="en-US" baseline="0" dirty="0" err="1" smtClean="0"/>
                        <a:t>Minuten</a:t>
                      </a:r>
                      <a:r>
                        <a:rPr lang="en-US" baseline="0" dirty="0" smtClean="0"/>
                        <a:t>.</a:t>
                      </a:r>
                    </a:p>
                    <a:p>
                      <a:pPr marL="285750" indent="-285750">
                        <a:buFont typeface="Arial"/>
                        <a:buChar char="•"/>
                      </a:pPr>
                      <a:r>
                        <a:rPr lang="en-US" baseline="0" dirty="0" err="1" smtClean="0"/>
                        <a:t>Es</a:t>
                      </a:r>
                      <a:r>
                        <a:rPr lang="en-US" baseline="0" dirty="0" smtClean="0"/>
                        <a:t> </a:t>
                      </a:r>
                      <a:r>
                        <a:rPr lang="en-US" baseline="0" dirty="0" err="1" smtClean="0"/>
                        <a:t>gibt</a:t>
                      </a:r>
                      <a:r>
                        <a:rPr lang="en-US" baseline="0" dirty="0" smtClean="0"/>
                        <a:t> </a:t>
                      </a:r>
                      <a:r>
                        <a:rPr lang="en-US" baseline="0" dirty="0" err="1" smtClean="0"/>
                        <a:t>zwei</a:t>
                      </a:r>
                      <a:r>
                        <a:rPr lang="en-US" baseline="0" dirty="0" smtClean="0"/>
                        <a:t> </a:t>
                      </a:r>
                      <a:r>
                        <a:rPr lang="en-US" baseline="0" dirty="0" err="1" smtClean="0"/>
                        <a:t>kleine</a:t>
                      </a:r>
                      <a:r>
                        <a:rPr lang="en-US" baseline="0" dirty="0" smtClean="0"/>
                        <a:t> </a:t>
                      </a:r>
                      <a:r>
                        <a:rPr lang="en-US" baseline="0" dirty="0" err="1" smtClean="0"/>
                        <a:t>Pausen</a:t>
                      </a:r>
                      <a:r>
                        <a:rPr lang="en-US" baseline="0" dirty="0" smtClean="0"/>
                        <a:t> – 20 </a:t>
                      </a:r>
                      <a:r>
                        <a:rPr lang="en-US" baseline="0" dirty="0" err="1" smtClean="0"/>
                        <a:t>Minuten</a:t>
                      </a:r>
                      <a:r>
                        <a:rPr lang="en-US" baseline="0" dirty="0" smtClean="0"/>
                        <a:t> und 10 </a:t>
                      </a:r>
                      <a:r>
                        <a:rPr lang="en-US" baseline="0" dirty="0" err="1" smtClean="0"/>
                        <a:t>Minuten</a:t>
                      </a:r>
                      <a:r>
                        <a:rPr lang="en-US" baseline="0" dirty="0" smtClean="0"/>
                        <a:t>.</a:t>
                      </a:r>
                    </a:p>
                    <a:p>
                      <a:pPr marL="285750" indent="-285750">
                        <a:buFont typeface="Arial"/>
                        <a:buChar char="•"/>
                      </a:pPr>
                      <a:r>
                        <a:rPr lang="en-US" baseline="0" dirty="0" err="1" smtClean="0"/>
                        <a:t>Nach</a:t>
                      </a:r>
                      <a:r>
                        <a:rPr lang="en-US" baseline="0" dirty="0" smtClean="0"/>
                        <a:t> der </a:t>
                      </a:r>
                      <a:r>
                        <a:rPr lang="en-US" baseline="0" dirty="0" err="1" smtClean="0"/>
                        <a:t>Schule</a:t>
                      </a:r>
                      <a:r>
                        <a:rPr lang="en-US" baseline="0" dirty="0" smtClean="0"/>
                        <a:t> </a:t>
                      </a:r>
                      <a:r>
                        <a:rPr lang="en-US" baseline="0" dirty="0" err="1" smtClean="0"/>
                        <a:t>haben</a:t>
                      </a:r>
                      <a:r>
                        <a:rPr lang="en-US" baseline="0" dirty="0" smtClean="0"/>
                        <a:t> </a:t>
                      </a:r>
                      <a:r>
                        <a:rPr lang="en-US" baseline="0" dirty="0" err="1" smtClean="0"/>
                        <a:t>wir</a:t>
                      </a:r>
                      <a:r>
                        <a:rPr lang="en-US" baseline="0" dirty="0" smtClean="0"/>
                        <a:t> Sport und </a:t>
                      </a:r>
                      <a:r>
                        <a:rPr lang="en-US" baseline="0" dirty="0" err="1" smtClean="0"/>
                        <a:t>andere</a:t>
                      </a:r>
                      <a:r>
                        <a:rPr lang="en-US" baseline="0" dirty="0" smtClean="0"/>
                        <a:t> </a:t>
                      </a:r>
                      <a:r>
                        <a:rPr lang="en-US" baseline="0" dirty="0" err="1" smtClean="0"/>
                        <a:t>Klubs</a:t>
                      </a:r>
                      <a:r>
                        <a:rPr lang="en-US" baseline="0" dirty="0" smtClean="0"/>
                        <a:t> in der </a:t>
                      </a:r>
                      <a:r>
                        <a:rPr lang="en-US" baseline="0" dirty="0" err="1" smtClean="0"/>
                        <a:t>Schule</a:t>
                      </a:r>
                      <a:r>
                        <a:rPr lang="en-US" baseline="0" dirty="0" smtClean="0"/>
                        <a:t>, </a:t>
                      </a:r>
                      <a:r>
                        <a:rPr lang="en-US" baseline="0" dirty="0" err="1" smtClean="0"/>
                        <a:t>zum</a:t>
                      </a:r>
                      <a:r>
                        <a:rPr lang="en-US" baseline="0" dirty="0" smtClean="0"/>
                        <a:t> </a:t>
                      </a:r>
                      <a:r>
                        <a:rPr lang="en-US" baseline="0" dirty="0" err="1" smtClean="0"/>
                        <a:t>Beispiel</a:t>
                      </a:r>
                      <a:r>
                        <a:rPr lang="en-US" baseline="0" dirty="0" smtClean="0"/>
                        <a:t> Theater, </a:t>
                      </a:r>
                      <a:r>
                        <a:rPr lang="en-US" baseline="0" dirty="0" err="1" smtClean="0"/>
                        <a:t>Werken</a:t>
                      </a:r>
                      <a:r>
                        <a:rPr lang="en-US" baseline="0" dirty="0" smtClean="0"/>
                        <a:t>, </a:t>
                      </a:r>
                      <a:r>
                        <a:rPr lang="en-US" baseline="0" dirty="0" err="1" smtClean="0"/>
                        <a:t>Russisch</a:t>
                      </a:r>
                      <a:r>
                        <a:rPr lang="en-US" baseline="0" dirty="0" smtClean="0"/>
                        <a:t>, </a:t>
                      </a:r>
                      <a:r>
                        <a:rPr lang="en-US" baseline="0" dirty="0" err="1" smtClean="0"/>
                        <a:t>usw</a:t>
                      </a:r>
                      <a:r>
                        <a:rPr lang="en-US" baseline="0" dirty="0" smtClean="0"/>
                        <a:t>. </a:t>
                      </a:r>
                      <a:r>
                        <a:rPr lang="en-US" baseline="0" dirty="0" err="1" smtClean="0"/>
                        <a:t>Sie</a:t>
                      </a:r>
                      <a:r>
                        <a:rPr lang="en-US" baseline="0" dirty="0" smtClean="0"/>
                        <a:t> </a:t>
                      </a:r>
                      <a:r>
                        <a:rPr lang="en-US" baseline="0" dirty="0" err="1" smtClean="0"/>
                        <a:t>beginnen</a:t>
                      </a:r>
                      <a:r>
                        <a:rPr lang="en-US" baseline="0" dirty="0" smtClean="0"/>
                        <a:t> um 14 </a:t>
                      </a:r>
                      <a:r>
                        <a:rPr lang="en-US" baseline="0" dirty="0" err="1" smtClean="0"/>
                        <a:t>Uhr</a:t>
                      </a:r>
                      <a:r>
                        <a:rPr lang="en-US" baseline="0" dirty="0" smtClean="0"/>
                        <a:t>.</a:t>
                      </a:r>
                    </a:p>
                    <a:p>
                      <a:pPr marL="285750" indent="-285750">
                        <a:buFont typeface="Arial"/>
                        <a:buChar char="•"/>
                      </a:pPr>
                      <a:r>
                        <a:rPr lang="en-US" baseline="0" dirty="0" smtClean="0"/>
                        <a:t>Die </a:t>
                      </a:r>
                      <a:r>
                        <a:rPr lang="en-US" baseline="0" dirty="0" err="1" smtClean="0"/>
                        <a:t>Schule</a:t>
                      </a:r>
                      <a:r>
                        <a:rPr lang="en-US" baseline="0" dirty="0" smtClean="0"/>
                        <a:t> </a:t>
                      </a:r>
                      <a:r>
                        <a:rPr lang="en-US" baseline="0" dirty="0" err="1" smtClean="0"/>
                        <a:t>ist</a:t>
                      </a:r>
                      <a:r>
                        <a:rPr lang="en-US" baseline="0" dirty="0" smtClean="0"/>
                        <a:t> </a:t>
                      </a:r>
                      <a:r>
                        <a:rPr lang="en-US" baseline="0" dirty="0" err="1" smtClean="0"/>
                        <a:t>ziemlich</a:t>
                      </a:r>
                      <a:r>
                        <a:rPr lang="en-US" baseline="0" dirty="0" smtClean="0"/>
                        <a:t> </a:t>
                      </a:r>
                      <a:r>
                        <a:rPr lang="en-US" baseline="0" dirty="0" err="1" smtClean="0"/>
                        <a:t>groß</a:t>
                      </a:r>
                      <a:r>
                        <a:rPr lang="en-US" baseline="0" dirty="0" smtClean="0"/>
                        <a:t>.  </a:t>
                      </a:r>
                      <a:r>
                        <a:rPr lang="en-US" baseline="0" dirty="0" err="1" smtClean="0"/>
                        <a:t>Es</a:t>
                      </a:r>
                      <a:r>
                        <a:rPr lang="en-US" baseline="0" dirty="0" smtClean="0"/>
                        <a:t> </a:t>
                      </a:r>
                      <a:r>
                        <a:rPr lang="en-US" baseline="0" dirty="0" err="1" smtClean="0"/>
                        <a:t>gibt</a:t>
                      </a:r>
                      <a:r>
                        <a:rPr lang="en-US" baseline="0" dirty="0" smtClean="0"/>
                        <a:t> 1100 </a:t>
                      </a:r>
                      <a:r>
                        <a:rPr lang="en-US" baseline="0" dirty="0" err="1" smtClean="0"/>
                        <a:t>Schüler</a:t>
                      </a:r>
                      <a:r>
                        <a:rPr lang="en-US" baseline="0" dirty="0" smtClean="0"/>
                        <a:t>, </a:t>
                      </a:r>
                      <a:r>
                        <a:rPr lang="en-US" baseline="0" dirty="0" err="1" smtClean="0"/>
                        <a:t>mit</a:t>
                      </a:r>
                      <a:r>
                        <a:rPr lang="en-US" baseline="0" dirty="0" smtClean="0"/>
                        <a:t> 140 </a:t>
                      </a:r>
                      <a:r>
                        <a:rPr lang="en-US" baseline="0" dirty="0" err="1" smtClean="0"/>
                        <a:t>Schülern</a:t>
                      </a:r>
                      <a:r>
                        <a:rPr lang="en-US" baseline="0" dirty="0" smtClean="0"/>
                        <a:t> pro </a:t>
                      </a:r>
                      <a:r>
                        <a:rPr lang="en-US" baseline="0" dirty="0" err="1" smtClean="0"/>
                        <a:t>Jahrgangsstufe</a:t>
                      </a:r>
                      <a:r>
                        <a:rPr lang="en-US" baseline="0" dirty="0" smtClean="0"/>
                        <a:t>.</a:t>
                      </a:r>
                    </a:p>
                    <a:p>
                      <a:pPr marL="285750" indent="-285750">
                        <a:buFont typeface="Arial"/>
                        <a:buChar char="•"/>
                      </a:pPr>
                      <a:r>
                        <a:rPr lang="en-US" baseline="0" dirty="0" err="1" smtClean="0"/>
                        <a:t>Es</a:t>
                      </a:r>
                      <a:r>
                        <a:rPr lang="en-US" baseline="0" dirty="0" smtClean="0"/>
                        <a:t> </a:t>
                      </a:r>
                      <a:r>
                        <a:rPr lang="en-US" baseline="0" dirty="0" err="1" smtClean="0"/>
                        <a:t>gibt</a:t>
                      </a:r>
                      <a:r>
                        <a:rPr lang="en-US" baseline="0" dirty="0" smtClean="0"/>
                        <a:t> 85 Lehrer.  </a:t>
                      </a:r>
                      <a:r>
                        <a:rPr lang="en-US" baseline="0" dirty="0" err="1" smtClean="0"/>
                        <a:t>Sie</a:t>
                      </a:r>
                      <a:r>
                        <a:rPr lang="en-US" baseline="0" dirty="0" smtClean="0"/>
                        <a:t> </a:t>
                      </a:r>
                      <a:r>
                        <a:rPr lang="en-US" baseline="0" dirty="0" err="1" smtClean="0"/>
                        <a:t>tragen</a:t>
                      </a:r>
                      <a:r>
                        <a:rPr lang="en-US" baseline="0" dirty="0" smtClean="0"/>
                        <a:t> </a:t>
                      </a:r>
                      <a:r>
                        <a:rPr lang="en-US" baseline="0" dirty="0" err="1" smtClean="0"/>
                        <a:t>alle</a:t>
                      </a:r>
                      <a:r>
                        <a:rPr lang="en-US" baseline="0" dirty="0" smtClean="0"/>
                        <a:t> </a:t>
                      </a:r>
                      <a:r>
                        <a:rPr lang="en-US" baseline="0" dirty="0" err="1" smtClean="0"/>
                        <a:t>sehr</a:t>
                      </a:r>
                      <a:r>
                        <a:rPr lang="en-US" baseline="0" dirty="0" smtClean="0"/>
                        <a:t> </a:t>
                      </a:r>
                      <a:r>
                        <a:rPr lang="en-US" baseline="0" dirty="0" err="1" smtClean="0"/>
                        <a:t>altmodische</a:t>
                      </a:r>
                      <a:r>
                        <a:rPr lang="en-US" baseline="0" dirty="0" smtClean="0"/>
                        <a:t> </a:t>
                      </a:r>
                      <a:r>
                        <a:rPr lang="en-US" baseline="0" dirty="0" err="1" smtClean="0"/>
                        <a:t>Kleidung</a:t>
                      </a:r>
                      <a:r>
                        <a:rPr lang="en-US" baseline="0" dirty="0" smtClean="0"/>
                        <a:t>, </a:t>
                      </a:r>
                      <a:r>
                        <a:rPr lang="en-US" baseline="0" dirty="0" err="1" smtClean="0"/>
                        <a:t>aber</a:t>
                      </a:r>
                      <a:r>
                        <a:rPr lang="en-US" baseline="0" dirty="0" smtClean="0"/>
                        <a:t> die </a:t>
                      </a:r>
                      <a:r>
                        <a:rPr lang="en-US" baseline="0" dirty="0" err="1" smtClean="0"/>
                        <a:t>meisten</a:t>
                      </a:r>
                      <a:r>
                        <a:rPr lang="en-US" baseline="0" dirty="0" smtClean="0"/>
                        <a:t> </a:t>
                      </a:r>
                      <a:r>
                        <a:rPr lang="en-US" baseline="0" dirty="0" err="1" smtClean="0"/>
                        <a:t>sind</a:t>
                      </a:r>
                      <a:r>
                        <a:rPr lang="en-US" baseline="0" dirty="0" smtClean="0"/>
                        <a:t> </a:t>
                      </a:r>
                      <a:r>
                        <a:rPr lang="en-US" baseline="0" dirty="0" err="1" smtClean="0"/>
                        <a:t>sehr</a:t>
                      </a:r>
                      <a:r>
                        <a:rPr lang="en-US" baseline="0" dirty="0" smtClean="0"/>
                        <a:t> </a:t>
                      </a:r>
                      <a:r>
                        <a:rPr lang="en-US" baseline="0" dirty="0" err="1" smtClean="0"/>
                        <a:t>freundlich</a:t>
                      </a:r>
                      <a:r>
                        <a:rPr lang="en-US" baseline="0" dirty="0" smtClean="0"/>
                        <a:t> und </a:t>
                      </a:r>
                      <a:r>
                        <a:rPr lang="en-US" baseline="0" dirty="0" err="1" smtClean="0"/>
                        <a:t>nicht</a:t>
                      </a:r>
                      <a:r>
                        <a:rPr lang="en-US" baseline="0" dirty="0" smtClean="0"/>
                        <a:t> </a:t>
                      </a:r>
                      <a:r>
                        <a:rPr lang="en-US" baseline="0" dirty="0" err="1" smtClean="0"/>
                        <a:t>zu</a:t>
                      </a:r>
                      <a:r>
                        <a:rPr lang="en-US" baseline="0" dirty="0" smtClean="0"/>
                        <a:t> </a:t>
                      </a:r>
                      <a:r>
                        <a:rPr lang="en-US" baseline="0" dirty="0" err="1" smtClean="0"/>
                        <a:t>streng</a:t>
                      </a:r>
                      <a:r>
                        <a:rPr lang="en-US" baseline="0" dirty="0" smtClean="0"/>
                        <a:t>.</a:t>
                      </a:r>
                    </a:p>
                    <a:p>
                      <a:pPr marL="285750" indent="-285750">
                        <a:buFont typeface="Arial"/>
                        <a:buChar char="•"/>
                      </a:pPr>
                      <a:endParaRPr lang="en-US" sz="800" baseline="0" dirty="0" smtClean="0"/>
                    </a:p>
                  </a:txBody>
                  <a:tcPr>
                    <a:solidFill>
                      <a:schemeClr val="bg1"/>
                    </a:solidFill>
                  </a:tcPr>
                </a:tc>
              </a:tr>
            </a:tbl>
          </a:graphicData>
        </a:graphic>
      </p:graphicFrame>
    </p:spTree>
    <p:extLst>
      <p:ext uri="{BB962C8B-B14F-4D97-AF65-F5344CB8AC3E}">
        <p14:creationId xmlns:p14="http://schemas.microsoft.com/office/powerpoint/2010/main" val="26127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1556792"/>
            <a:ext cx="5247150" cy="584776"/>
          </a:xfrm>
          <a:prstGeom prst="rect">
            <a:avLst/>
          </a:prstGeom>
          <a:noFill/>
          <a:ln w="50800">
            <a:noFill/>
          </a:ln>
          <a:effectLst/>
          <a:extLst/>
        </p:spPr>
        <p:txBody>
          <a:bodyPr wrap="none">
            <a:spAutoFit/>
          </a:bodyPr>
          <a:lstStyle/>
          <a:p>
            <a:r>
              <a:rPr lang="cy-GB" sz="3200" b="1" dirty="0" smtClean="0">
                <a:latin typeface="Hobo Std" pitchFamily="50" charset="0"/>
              </a:rPr>
              <a:t>In meiner Schule gibt es...</a:t>
            </a:r>
            <a:endParaRPr lang="en-US" sz="3200" b="1" dirty="0">
              <a:latin typeface="Hobo Std" pitchFamily="50" charset="0"/>
            </a:endParaRPr>
          </a:p>
        </p:txBody>
      </p:sp>
      <p:sp>
        <p:nvSpPr>
          <p:cNvPr id="3080" name="Text Box 8"/>
          <p:cNvSpPr txBox="1">
            <a:spLocks noChangeArrowheads="1"/>
          </p:cNvSpPr>
          <p:nvPr/>
        </p:nvSpPr>
        <p:spPr bwMode="auto">
          <a:xfrm>
            <a:off x="-9428" y="4365104"/>
            <a:ext cx="914018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cy-GB" b="1" dirty="0" smtClean="0">
                <a:latin typeface="Hobo Std" pitchFamily="50" charset="0"/>
              </a:rPr>
              <a:t>Bibliothek     Büro    Labor    Empfang     Aula     Kantine     Schwimmbad     Turnhalle     Theater     Schulhof     Tennisplatz     Klassenzimmer      Sportplatz     Computerraum     Musiksaal     Fußballplatz     Lehrerzimmer</a:t>
            </a:r>
            <a:endParaRPr lang="en-US" b="1" dirty="0">
              <a:latin typeface="Hobo Std" pitchFamily="50" charset="0"/>
            </a:endParaRPr>
          </a:p>
        </p:txBody>
      </p:sp>
      <p:graphicFrame>
        <p:nvGraphicFramePr>
          <p:cNvPr id="3093" name="Group 21"/>
          <p:cNvGraphicFramePr>
            <a:graphicFrameLocks noGrp="1"/>
          </p:cNvGraphicFramePr>
          <p:nvPr>
            <p:extLst>
              <p:ext uri="{D42A27DB-BD31-4B8C-83A1-F6EECF244321}">
                <p14:modId xmlns:p14="http://schemas.microsoft.com/office/powerpoint/2010/main" val="1565500205"/>
              </p:ext>
            </p:extLst>
          </p:nvPr>
        </p:nvGraphicFramePr>
        <p:xfrm>
          <a:off x="1043608" y="2420888"/>
          <a:ext cx="7488767" cy="1640280"/>
        </p:xfrm>
        <a:graphic>
          <a:graphicData uri="http://schemas.openxmlformats.org/drawingml/2006/table">
            <a:tbl>
              <a:tblPr/>
              <a:tblGrid>
                <a:gridCol w="2592916"/>
                <a:gridCol w="2495551"/>
                <a:gridCol w="2400300"/>
              </a:tblGrid>
              <a:tr h="2513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y-GB" sz="1800" b="1" i="0" u="none" strike="noStrike" cap="none" normalizeH="0" baseline="0" dirty="0" smtClean="0">
                          <a:ln>
                            <a:noFill/>
                          </a:ln>
                          <a:solidFill>
                            <a:schemeClr val="tx1"/>
                          </a:solidFill>
                          <a:effectLst/>
                          <a:latin typeface="Hobo Std" pitchFamily="50" charset="0"/>
                        </a:rPr>
                        <a:t>einen / keinen</a:t>
                      </a:r>
                      <a:endParaRPr kumimoji="0" lang="en-US" sz="1800" b="1" i="0" u="none" strike="noStrike" cap="none" normalizeH="0" baseline="0" dirty="0" smtClean="0">
                        <a:ln>
                          <a:noFill/>
                        </a:ln>
                        <a:solidFill>
                          <a:schemeClr val="tx1"/>
                        </a:solidFill>
                        <a:effectLst/>
                        <a:latin typeface="Hobo Std" pitchFamily="50" charset="0"/>
                      </a:endParaRP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y-GB" sz="1800" b="1" i="0" u="none" strike="noStrike" cap="none" normalizeH="0" baseline="0" dirty="0" smtClean="0">
                          <a:ln>
                            <a:noFill/>
                          </a:ln>
                          <a:solidFill>
                            <a:schemeClr val="tx1"/>
                          </a:solidFill>
                          <a:effectLst/>
                          <a:latin typeface="Hobo Std" pitchFamily="50" charset="0"/>
                        </a:rPr>
                        <a:t>eine / keine</a:t>
                      </a:r>
                      <a:endParaRPr kumimoji="0" lang="en-US" sz="1800" b="1" i="0" u="none" strike="noStrike" cap="none" normalizeH="0" baseline="0" dirty="0" smtClean="0">
                        <a:ln>
                          <a:noFill/>
                        </a:ln>
                        <a:solidFill>
                          <a:schemeClr val="tx1"/>
                        </a:solidFill>
                        <a:effectLst/>
                        <a:latin typeface="Hobo Std" pitchFamily="50"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y-GB" sz="1800" b="1" i="0" u="none" strike="noStrike" cap="none" normalizeH="0" baseline="0" dirty="0" smtClean="0">
                          <a:ln>
                            <a:noFill/>
                          </a:ln>
                          <a:solidFill>
                            <a:schemeClr val="tx1"/>
                          </a:solidFill>
                          <a:effectLst/>
                          <a:latin typeface="Hobo Std" pitchFamily="50" charset="0"/>
                        </a:rPr>
                        <a:t>ein / kein</a:t>
                      </a:r>
                      <a:endParaRPr kumimoji="0" lang="en-US" sz="1800" b="1" i="0" u="none" strike="noStrike" cap="none" normalizeH="0" baseline="0" dirty="0" smtClean="0">
                        <a:ln>
                          <a:noFill/>
                        </a:ln>
                        <a:solidFill>
                          <a:schemeClr val="tx1"/>
                        </a:solidFill>
                        <a:effectLst/>
                        <a:latin typeface="Hobo Std" pitchFamily="50"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12973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Hobo Std" pitchFamily="50" charset="0"/>
                      </a:endParaRPr>
                    </a:p>
                  </a:txBody>
                  <a:tcPr marL="121920" marR="12192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Hobo Std" pitchFamily="50" charset="0"/>
                      </a:endParaRPr>
                    </a:p>
                  </a:txBody>
                  <a:tcPr marL="121920" marR="12192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smtClean="0">
                        <a:ln>
                          <a:noFill/>
                        </a:ln>
                        <a:solidFill>
                          <a:schemeClr val="tx1"/>
                        </a:solidFill>
                        <a:effectLst/>
                        <a:latin typeface="Hobo Std" pitchFamily="50" charset="0"/>
                      </a:endParaRPr>
                    </a:p>
                  </a:txBody>
                  <a:tcPr marL="121920" marR="12192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1" name="Content Placeholder 2"/>
          <p:cNvSpPr txBox="1">
            <a:spLocks/>
          </p:cNvSpPr>
          <p:nvPr/>
        </p:nvSpPr>
        <p:spPr>
          <a:xfrm>
            <a:off x="0" y="0"/>
            <a:ext cx="9144000" cy="10527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GB" sz="2200" b="1" u="sng" dirty="0" smtClean="0">
                <a:solidFill>
                  <a:srgbClr val="008000"/>
                </a:solidFill>
                <a:latin typeface="Calibri" pitchFamily="34" charset="0"/>
                <a:cs typeface="Calibri" pitchFamily="34" charset="0"/>
              </a:rPr>
              <a:t>AUFGABE 2: DIE AUSSTATTUNG</a:t>
            </a:r>
            <a:endParaRPr lang="en-GB" sz="2200" dirty="0" smtClean="0">
              <a:solidFill>
                <a:srgbClr val="008000"/>
              </a:solidFill>
              <a:latin typeface="Calibri" pitchFamily="34" charset="0"/>
              <a:cs typeface="Calibri" pitchFamily="34" charset="0"/>
            </a:endParaRPr>
          </a:p>
          <a:p>
            <a:pPr algn="ctr">
              <a:buFont typeface="Arial" pitchFamily="34" charset="0"/>
              <a:buNone/>
            </a:pPr>
            <a:r>
              <a:rPr lang="en-GB" sz="2200" b="1" dirty="0" err="1" smtClean="0">
                <a:solidFill>
                  <a:srgbClr val="008000"/>
                </a:solidFill>
                <a:latin typeface="Calibri" pitchFamily="34" charset="0"/>
                <a:cs typeface="Calibri" pitchFamily="34" charset="0"/>
              </a:rPr>
              <a:t>Füll</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Tabelle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Überprüfe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deine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Antworten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dem</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Wörterbuch</a:t>
            </a:r>
            <a:r>
              <a:rPr lang="en-GB" sz="2200" b="1" dirty="0" smtClean="0">
                <a:solidFill>
                  <a:srgbClr val="008000"/>
                </a:solidFill>
                <a:latin typeface="Calibri" pitchFamily="34" charset="0"/>
                <a:cs typeface="Calibri" pitchFamily="34" charset="0"/>
              </a:rPr>
              <a:t>.</a:t>
            </a:r>
          </a:p>
        </p:txBody>
      </p:sp>
    </p:spTree>
    <p:extLst>
      <p:ext uri="{BB962C8B-B14F-4D97-AF65-F5344CB8AC3E}">
        <p14:creationId xmlns:p14="http://schemas.microsoft.com/office/powerpoint/2010/main" val="4028772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a:t>
            </a:r>
            <a:r>
              <a:rPr lang="en-GB" sz="2200" b="1" u="sng" dirty="0">
                <a:solidFill>
                  <a:srgbClr val="008000"/>
                </a:solidFill>
                <a:latin typeface="Calibri" pitchFamily="34" charset="0"/>
                <a:cs typeface="Calibri" pitchFamily="34" charset="0"/>
              </a:rPr>
              <a:t>3</a:t>
            </a:r>
            <a:r>
              <a:rPr lang="en-GB" sz="2200" b="1" u="sng" dirty="0" smtClean="0">
                <a:solidFill>
                  <a:srgbClr val="008000"/>
                </a:solidFill>
                <a:latin typeface="Calibri" pitchFamily="34" charset="0"/>
                <a:cs typeface="Calibri" pitchFamily="34" charset="0"/>
              </a:rPr>
              <a:t>: DIE UHRZEITEN</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Verbinde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folgenden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Uhrzeiten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dem</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Deutschen</a:t>
            </a:r>
            <a:endParaRPr lang="en-GB" sz="2200" b="1" dirty="0">
              <a:solidFill>
                <a:srgbClr val="008000"/>
              </a:solidFill>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buNone/>
            </a:pPr>
            <a:r>
              <a:rPr lang="en-GB" sz="2000" dirty="0" smtClean="0">
                <a:latin typeface="Calibri" pitchFamily="34" charset="0"/>
                <a:cs typeface="Calibri" pitchFamily="34" charset="0"/>
              </a:rPr>
              <a:t>		1.	3.00			a.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zehn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fünf</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2.	10.00			b.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fünf</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vor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neun</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3.	5.10			c.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halb</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zehn</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4.	8.05			d.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Viertel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vor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eins</a:t>
            </a:r>
            <a:r>
              <a:rPr lang="en-GB" sz="2000" dirty="0" smtClean="0">
                <a:latin typeface="Calibri" pitchFamily="34" charset="0"/>
                <a:cs typeface="Calibri" pitchFamily="34" charset="0"/>
              </a:rPr>
              <a:t>. </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5.	9.30			e.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drei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Uhr</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6.	8.55			f.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halb</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drei</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7.	9.05			g.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fünf</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acht</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8.	12.45			h.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Viertel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eins</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9.	1.15			</a:t>
            </a:r>
            <a:r>
              <a:rPr lang="en-GB" sz="2000" dirty="0" err="1" smtClean="0">
                <a:latin typeface="Calibri" pitchFamily="34" charset="0"/>
                <a:cs typeface="Calibri" pitchFamily="34" charset="0"/>
              </a:rPr>
              <a:t>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zehr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Uhr</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10.	2.30			j.   </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ist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fünf</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neun</a:t>
            </a:r>
            <a:r>
              <a:rPr lang="en-GB" sz="2000" dirty="0" smtClean="0">
                <a:latin typeface="Calibri" pitchFamily="34" charset="0"/>
                <a:cs typeface="Calibri" pitchFamily="34" charset="0"/>
              </a:rPr>
              <a:t>.</a:t>
            </a:r>
          </a:p>
          <a:p>
            <a:pPr>
              <a:buNone/>
            </a:pPr>
            <a:r>
              <a:rPr lang="en-GB" sz="2000" dirty="0">
                <a:latin typeface="Calibri" pitchFamily="34" charset="0"/>
                <a:cs typeface="Calibri" pitchFamily="34" charset="0"/>
              </a:rPr>
              <a:t>	</a:t>
            </a:r>
          </a:p>
          <a:p>
            <a:pPr algn="ctr">
              <a:buNone/>
            </a:pPr>
            <a:endParaRPr lang="en-GB" sz="2200" b="1" dirty="0" smtClean="0">
              <a:latin typeface="Calibri" pitchFamily="34" charset="0"/>
              <a:cs typeface="Calibri"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9832" y="5373216"/>
            <a:ext cx="2195736" cy="1310580"/>
          </a:xfrm>
          <a:prstGeom prst="rect">
            <a:avLst/>
          </a:prstGeom>
        </p:spPr>
      </p:pic>
    </p:spTree>
    <p:extLst>
      <p:ext uri="{BB962C8B-B14F-4D97-AF65-F5344CB8AC3E}">
        <p14:creationId xmlns:p14="http://schemas.microsoft.com/office/powerpoint/2010/main" val="245442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4: DIE FÄCHER</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Ordne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Fächer</a:t>
            </a:r>
            <a:r>
              <a:rPr lang="en-GB" sz="2200" b="1" dirty="0" smtClean="0">
                <a:solidFill>
                  <a:srgbClr val="008000"/>
                </a:solidFill>
                <a:latin typeface="Calibri" pitchFamily="34" charset="0"/>
                <a:cs typeface="Calibri" pitchFamily="34" charset="0"/>
              </a:rPr>
              <a:t> von am </a:t>
            </a:r>
            <a:r>
              <a:rPr lang="en-GB" sz="2200" b="1" dirty="0" err="1" smtClean="0">
                <a:solidFill>
                  <a:srgbClr val="008000"/>
                </a:solidFill>
                <a:latin typeface="Calibri" pitchFamily="34" charset="0"/>
                <a:cs typeface="Calibri" pitchFamily="34" charset="0"/>
              </a:rPr>
              <a:t>liebsten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bis</a:t>
            </a:r>
            <a:r>
              <a:rPr lang="en-GB" sz="2200" b="1" dirty="0" smtClean="0">
                <a:solidFill>
                  <a:srgbClr val="008000"/>
                </a:solidFill>
                <a:latin typeface="Calibri" pitchFamily="34" charset="0"/>
                <a:cs typeface="Calibri" pitchFamily="34" charset="0"/>
              </a:rPr>
              <a:t> am </a:t>
            </a:r>
            <a:r>
              <a:rPr lang="en-GB" sz="2200" b="1" dirty="0" err="1" smtClean="0">
                <a:solidFill>
                  <a:srgbClr val="008000"/>
                </a:solidFill>
                <a:latin typeface="Calibri" pitchFamily="34" charset="0"/>
                <a:cs typeface="Calibri" pitchFamily="34" charset="0"/>
              </a:rPr>
              <a:t>wenigsten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gemocht</a:t>
            </a:r>
            <a:r>
              <a:rPr lang="en-GB" sz="2200" b="1" dirty="0" smtClean="0">
                <a:solidFill>
                  <a:srgbClr val="008000"/>
                </a:solidFill>
                <a:latin typeface="Calibri" pitchFamily="34" charset="0"/>
                <a:cs typeface="Calibri" pitchFamily="34" charset="0"/>
              </a:rPr>
              <a:t>.</a:t>
            </a:r>
            <a:endParaRPr lang="en-GB" sz="2200" b="1" dirty="0">
              <a:solidFill>
                <a:srgbClr val="008000"/>
              </a:solidFill>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buNone/>
            </a:pPr>
            <a:r>
              <a:rPr lang="en-GB" sz="2000" dirty="0" smtClean="0">
                <a:latin typeface="Calibri" pitchFamily="34" charset="0"/>
                <a:cs typeface="Calibri" pitchFamily="34" charset="0"/>
              </a:rPr>
              <a:t>		1.   die </a:t>
            </a:r>
            <a:r>
              <a:rPr lang="en-GB" sz="2000" dirty="0" err="1" smtClean="0">
                <a:latin typeface="Calibri" pitchFamily="34" charset="0"/>
                <a:cs typeface="Calibri" pitchFamily="34" charset="0"/>
              </a:rPr>
              <a:t>Fremdsprachen</a:t>
            </a:r>
            <a:r>
              <a:rPr lang="en-GB" sz="2000" dirty="0" smtClean="0">
                <a:latin typeface="Calibri" pitchFamily="34" charset="0"/>
                <a:cs typeface="Calibri" pitchFamily="34" charset="0"/>
              </a:rPr>
              <a:t>		11.   Sport</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2.   Deutsch			12.   </a:t>
            </a:r>
            <a:r>
              <a:rPr lang="en-GB" sz="2000" dirty="0" err="1" smtClean="0">
                <a:latin typeface="Calibri" pitchFamily="34" charset="0"/>
                <a:cs typeface="Calibri" pitchFamily="34" charset="0"/>
              </a:rPr>
              <a:t>Naturwissenschaften</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3.   </a:t>
            </a:r>
            <a:r>
              <a:rPr lang="en-GB" sz="2000" dirty="0" err="1" smtClean="0">
                <a:latin typeface="Calibri" pitchFamily="34" charset="0"/>
                <a:cs typeface="Calibri" pitchFamily="34" charset="0"/>
              </a:rPr>
              <a:t>Französisch</a:t>
            </a:r>
            <a:r>
              <a:rPr lang="en-GB" sz="2000" dirty="0" smtClean="0">
                <a:latin typeface="Calibri" pitchFamily="34" charset="0"/>
                <a:cs typeface="Calibri" pitchFamily="34" charset="0"/>
              </a:rPr>
              <a:t>			13.   </a:t>
            </a:r>
            <a:r>
              <a:rPr lang="en-GB" sz="2000" dirty="0" err="1" smtClean="0">
                <a:latin typeface="Calibri" pitchFamily="34" charset="0"/>
                <a:cs typeface="Calibri" pitchFamily="34" charset="0"/>
              </a:rPr>
              <a:t>Biologie</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4.   </a:t>
            </a:r>
            <a:r>
              <a:rPr lang="en-GB" sz="2000" dirty="0" err="1" smtClean="0">
                <a:latin typeface="Calibri" pitchFamily="34" charset="0"/>
                <a:cs typeface="Calibri" pitchFamily="34" charset="0"/>
              </a:rPr>
              <a:t>Spanisch</a:t>
            </a:r>
            <a:r>
              <a:rPr lang="en-GB" sz="2000" dirty="0" smtClean="0">
                <a:latin typeface="Calibri" pitchFamily="34" charset="0"/>
                <a:cs typeface="Calibri" pitchFamily="34" charset="0"/>
              </a:rPr>
              <a:t>			14.   </a:t>
            </a:r>
            <a:r>
              <a:rPr lang="en-GB" sz="2000" dirty="0" err="1" smtClean="0">
                <a:latin typeface="Calibri" pitchFamily="34" charset="0"/>
                <a:cs typeface="Calibri" pitchFamily="34" charset="0"/>
              </a:rPr>
              <a:t>Physik</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5.   </a:t>
            </a:r>
            <a:r>
              <a:rPr lang="en-GB" sz="2000" dirty="0" err="1" smtClean="0">
                <a:latin typeface="Calibri" pitchFamily="34" charset="0"/>
                <a:cs typeface="Calibri" pitchFamily="34" charset="0"/>
              </a:rPr>
              <a:t>Englisch</a:t>
            </a:r>
            <a:r>
              <a:rPr lang="en-GB" sz="2000" dirty="0" smtClean="0">
                <a:latin typeface="Calibri" pitchFamily="34" charset="0"/>
                <a:cs typeface="Calibri" pitchFamily="34" charset="0"/>
              </a:rPr>
              <a:t>			15.   </a:t>
            </a:r>
            <a:r>
              <a:rPr lang="en-GB" sz="2000" dirty="0" err="1" smtClean="0">
                <a:latin typeface="Calibri" pitchFamily="34" charset="0"/>
                <a:cs typeface="Calibri" pitchFamily="34" charset="0"/>
              </a:rPr>
              <a:t>Chemie</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6.   </a:t>
            </a:r>
            <a:r>
              <a:rPr lang="en-GB" sz="2000" dirty="0" err="1" smtClean="0">
                <a:latin typeface="Calibri" pitchFamily="34" charset="0"/>
                <a:cs typeface="Calibri" pitchFamily="34" charset="0"/>
              </a:rPr>
              <a:t>Mathe</a:t>
            </a:r>
            <a:r>
              <a:rPr lang="en-GB" sz="2000" dirty="0" smtClean="0">
                <a:latin typeface="Calibri" pitchFamily="34" charset="0"/>
                <a:cs typeface="Calibri" pitchFamily="34" charset="0"/>
              </a:rPr>
              <a:t>			16.   </a:t>
            </a:r>
            <a:r>
              <a:rPr lang="en-GB" sz="2000" dirty="0" err="1" smtClean="0">
                <a:latin typeface="Calibri" pitchFamily="34" charset="0"/>
                <a:cs typeface="Calibri" pitchFamily="34" charset="0"/>
              </a:rPr>
              <a:t>Informatik</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7.   </a:t>
            </a:r>
            <a:r>
              <a:rPr lang="en-GB" sz="2000" dirty="0" err="1" smtClean="0">
                <a:latin typeface="Calibri" pitchFamily="34" charset="0"/>
                <a:cs typeface="Calibri" pitchFamily="34" charset="0"/>
              </a:rPr>
              <a:t>Erdkunde</a:t>
            </a:r>
            <a:r>
              <a:rPr lang="en-GB" sz="2000" dirty="0" smtClean="0">
                <a:latin typeface="Calibri" pitchFamily="34" charset="0"/>
                <a:cs typeface="Calibri" pitchFamily="34" charset="0"/>
              </a:rPr>
              <a:t>			17.   </a:t>
            </a:r>
            <a:r>
              <a:rPr lang="en-GB" sz="2000" dirty="0" err="1" smtClean="0">
                <a:latin typeface="Calibri" pitchFamily="34" charset="0"/>
                <a:cs typeface="Calibri" pitchFamily="34" charset="0"/>
              </a:rPr>
              <a:t>Werken</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8.   Geschichte			18.   </a:t>
            </a:r>
            <a:r>
              <a:rPr lang="en-GB" sz="2000" dirty="0" err="1" smtClean="0">
                <a:latin typeface="Calibri" pitchFamily="34" charset="0"/>
                <a:cs typeface="Calibri" pitchFamily="34" charset="0"/>
              </a:rPr>
              <a:t>Buchhaltung</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9.   </a:t>
            </a:r>
            <a:r>
              <a:rPr lang="en-GB" sz="2000" dirty="0" err="1" smtClean="0">
                <a:latin typeface="Calibri" pitchFamily="34" charset="0"/>
                <a:cs typeface="Calibri" pitchFamily="34" charset="0"/>
              </a:rPr>
              <a:t>Politik</a:t>
            </a:r>
            <a:r>
              <a:rPr lang="en-GB" sz="2000" dirty="0" smtClean="0">
                <a:latin typeface="Calibri" pitchFamily="34" charset="0"/>
                <a:cs typeface="Calibri" pitchFamily="34" charset="0"/>
              </a:rPr>
              <a:t>			19.   BWL</a:t>
            </a:r>
          </a:p>
          <a:p>
            <a:pPr>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	10. Religion			20.   </a:t>
            </a:r>
            <a:r>
              <a:rPr lang="en-GB" sz="2000" dirty="0" err="1" smtClean="0">
                <a:latin typeface="Calibri" pitchFamily="34" charset="0"/>
                <a:cs typeface="Calibri" pitchFamily="34" charset="0"/>
              </a:rPr>
              <a:t>Kunst</a:t>
            </a:r>
            <a:endParaRPr lang="en-GB" sz="2000" dirty="0" smtClean="0">
              <a:latin typeface="Calibri" pitchFamily="34" charset="0"/>
              <a:cs typeface="Calibri" pitchFamily="34" charset="0"/>
            </a:endParaRPr>
          </a:p>
          <a:p>
            <a:pPr>
              <a:buNone/>
            </a:pPr>
            <a:r>
              <a:rPr lang="en-GB" sz="2000" dirty="0">
                <a:latin typeface="Calibri" pitchFamily="34" charset="0"/>
                <a:cs typeface="Calibri" pitchFamily="34" charset="0"/>
              </a:rPr>
              <a:t>	</a:t>
            </a:r>
          </a:p>
          <a:p>
            <a:pPr algn="ctr">
              <a:buNone/>
            </a:pPr>
            <a:endParaRPr lang="en-GB" sz="2200" b="1" dirty="0" smtClean="0">
              <a:latin typeface="Calibri" pitchFamily="34" charset="0"/>
              <a:cs typeface="Calibri" pitchFamily="34"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3317" y="5007365"/>
            <a:ext cx="2320293" cy="1850635"/>
          </a:xfrm>
          <a:prstGeom prst="rect">
            <a:avLst/>
          </a:prstGeom>
        </p:spPr>
      </p:pic>
    </p:spTree>
    <p:extLst>
      <p:ext uri="{BB962C8B-B14F-4D97-AF65-F5344CB8AC3E}">
        <p14:creationId xmlns:p14="http://schemas.microsoft.com/office/powerpoint/2010/main" val="9201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a:t>
            </a:r>
            <a:r>
              <a:rPr lang="en-GB" sz="2200" b="1" u="sng" dirty="0">
                <a:solidFill>
                  <a:srgbClr val="008000"/>
                </a:solidFill>
                <a:latin typeface="Calibri" pitchFamily="34" charset="0"/>
                <a:cs typeface="Calibri" pitchFamily="34" charset="0"/>
              </a:rPr>
              <a:t>5</a:t>
            </a:r>
            <a:r>
              <a:rPr lang="en-GB" sz="2200" b="1" u="sng" dirty="0" smtClean="0">
                <a:solidFill>
                  <a:srgbClr val="008000"/>
                </a:solidFill>
                <a:latin typeface="Calibri" pitchFamily="34" charset="0"/>
                <a:cs typeface="Calibri" pitchFamily="34" charset="0"/>
              </a:rPr>
              <a:t>: DIE FÄCHER</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Was </a:t>
            </a:r>
            <a:r>
              <a:rPr lang="en-GB" sz="2200" b="1" dirty="0" err="1" smtClean="0">
                <a:solidFill>
                  <a:srgbClr val="008000"/>
                </a:solidFill>
                <a:latin typeface="Calibri" pitchFamily="34" charset="0"/>
                <a:cs typeface="Calibri" pitchFamily="34" charset="0"/>
              </a:rPr>
              <a:t>lernen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diese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Schüler</a:t>
            </a:r>
            <a:r>
              <a:rPr lang="en-GB" sz="2200" b="1" dirty="0" smtClean="0">
                <a:solidFill>
                  <a:srgbClr val="008000"/>
                </a:solidFill>
                <a:latin typeface="Calibri" pitchFamily="34" charset="0"/>
                <a:cs typeface="Calibri" pitchFamily="34" charset="0"/>
              </a:rPr>
              <a:t>?</a:t>
            </a:r>
            <a:endParaRPr lang="en-GB" sz="2200" b="1" dirty="0">
              <a:solidFill>
                <a:srgbClr val="008000"/>
              </a:solidFill>
              <a:latin typeface="Calibri" pitchFamily="34" charset="0"/>
              <a:cs typeface="Calibri" pitchFamily="34" charset="0"/>
            </a:endParaRPr>
          </a:p>
          <a:p>
            <a:pPr>
              <a:buNone/>
            </a:pPr>
            <a:r>
              <a:rPr lang="en-GB" sz="2000" dirty="0">
                <a:latin typeface="Calibri" pitchFamily="34" charset="0"/>
                <a:cs typeface="Calibri" pitchFamily="34" charset="0"/>
              </a:rPr>
              <a:t>	</a:t>
            </a:r>
          </a:p>
          <a:p>
            <a:pPr algn="ctr">
              <a:buNone/>
            </a:pPr>
            <a:r>
              <a:rPr lang="en-GB" sz="2200" b="1" dirty="0" smtClean="0">
                <a:latin typeface="Calibri" pitchFamily="34" charset="0"/>
                <a:cs typeface="Calibri" pitchFamily="34" charset="0"/>
              </a:rPr>
              <a:t>v</a:t>
            </a: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Was </a:t>
            </a:r>
            <a:r>
              <a:rPr lang="en-GB" sz="2200" b="1" dirty="0" err="1" smtClean="0">
                <a:solidFill>
                  <a:srgbClr val="008000"/>
                </a:solidFill>
                <a:latin typeface="Calibri" pitchFamily="34" charset="0"/>
                <a:cs typeface="Calibri" pitchFamily="34" charset="0"/>
              </a:rPr>
              <a:t>lernt</a:t>
            </a:r>
            <a:r>
              <a:rPr lang="en-GB" sz="2200" b="1" dirty="0" smtClean="0">
                <a:solidFill>
                  <a:srgbClr val="008000"/>
                </a:solidFill>
                <a:latin typeface="Calibri" pitchFamily="34" charset="0"/>
                <a:cs typeface="Calibri" pitchFamily="34" charset="0"/>
              </a:rPr>
              <a:t> Sarah am </a:t>
            </a:r>
            <a:r>
              <a:rPr lang="en-GB" sz="2200" b="1" dirty="0" err="1" smtClean="0">
                <a:solidFill>
                  <a:srgbClr val="008000"/>
                </a:solidFill>
                <a:latin typeface="Calibri" pitchFamily="34" charset="0"/>
                <a:cs typeface="Calibri" pitchFamily="34" charset="0"/>
              </a:rPr>
              <a:t>Montag</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lernt</a:t>
            </a:r>
            <a:r>
              <a:rPr lang="en-GB" sz="2200" b="1" dirty="0" smtClean="0">
                <a:solidFill>
                  <a:srgbClr val="008000"/>
                </a:solidFill>
                <a:latin typeface="Calibri" pitchFamily="34" charset="0"/>
                <a:cs typeface="Calibri" pitchFamily="34" charset="0"/>
              </a:rPr>
              <a:t> Geschichte. / Am </a:t>
            </a:r>
            <a:r>
              <a:rPr lang="en-GB" sz="2200" b="1" dirty="0" err="1" smtClean="0">
                <a:solidFill>
                  <a:srgbClr val="008000"/>
                </a:solidFill>
                <a:latin typeface="Calibri" pitchFamily="34" charset="0"/>
                <a:cs typeface="Calibri" pitchFamily="34" charset="0"/>
              </a:rPr>
              <a:t>Montag</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lernt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a:t>
            </a:r>
          </a:p>
        </p:txBody>
      </p:sp>
      <p:grpSp>
        <p:nvGrpSpPr>
          <p:cNvPr id="15" name="Group 14"/>
          <p:cNvGrpSpPr/>
          <p:nvPr/>
        </p:nvGrpSpPr>
        <p:grpSpPr>
          <a:xfrm>
            <a:off x="323528" y="1340768"/>
            <a:ext cx="8496944" cy="4752975"/>
            <a:chOff x="323528" y="1340768"/>
            <a:chExt cx="8496944" cy="4752975"/>
          </a:xfrm>
        </p:grpSpPr>
        <p:pic>
          <p:nvPicPr>
            <p:cNvPr id="2" name="Picture 1" descr="66F_001Bb.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23528" y="1340768"/>
              <a:ext cx="8496944" cy="4752975"/>
            </a:xfrm>
            <a:prstGeom prst="rect">
              <a:avLst/>
            </a:prstGeom>
          </p:spPr>
        </p:pic>
        <p:sp>
          <p:nvSpPr>
            <p:cNvPr id="4" name="TextBox 3"/>
            <p:cNvSpPr txBox="1"/>
            <p:nvPr/>
          </p:nvSpPr>
          <p:spPr>
            <a:xfrm>
              <a:off x="1892001" y="1628800"/>
              <a:ext cx="1095823" cy="369332"/>
            </a:xfrm>
            <a:prstGeom prst="rect">
              <a:avLst/>
            </a:prstGeom>
            <a:solidFill>
              <a:schemeClr val="bg1"/>
            </a:solidFill>
          </p:spPr>
          <p:txBody>
            <a:bodyPr wrap="none" rtlCol="0">
              <a:spAutoFit/>
            </a:bodyPr>
            <a:lstStyle/>
            <a:p>
              <a:r>
                <a:rPr lang="en-US" b="1" dirty="0" smtClean="0"/>
                <a:t>MONTAG</a:t>
              </a:r>
              <a:endParaRPr lang="en-US" b="1" dirty="0"/>
            </a:p>
          </p:txBody>
        </p:sp>
        <p:sp>
          <p:nvSpPr>
            <p:cNvPr id="7" name="TextBox 6"/>
            <p:cNvSpPr txBox="1"/>
            <p:nvPr/>
          </p:nvSpPr>
          <p:spPr>
            <a:xfrm>
              <a:off x="3203848" y="1628800"/>
              <a:ext cx="1166718" cy="369332"/>
            </a:xfrm>
            <a:prstGeom prst="rect">
              <a:avLst/>
            </a:prstGeom>
            <a:solidFill>
              <a:schemeClr val="bg1"/>
            </a:solidFill>
          </p:spPr>
          <p:txBody>
            <a:bodyPr wrap="none" rtlCol="0">
              <a:spAutoFit/>
            </a:bodyPr>
            <a:lstStyle/>
            <a:p>
              <a:r>
                <a:rPr lang="en-US" b="1" dirty="0" smtClean="0"/>
                <a:t>DIENSTAG</a:t>
              </a:r>
              <a:endParaRPr lang="en-US" b="1" dirty="0"/>
            </a:p>
          </p:txBody>
        </p:sp>
        <p:sp>
          <p:nvSpPr>
            <p:cNvPr id="8" name="TextBox 7"/>
            <p:cNvSpPr txBox="1"/>
            <p:nvPr/>
          </p:nvSpPr>
          <p:spPr>
            <a:xfrm>
              <a:off x="4499992" y="1628800"/>
              <a:ext cx="1368152" cy="369332"/>
            </a:xfrm>
            <a:prstGeom prst="rect">
              <a:avLst/>
            </a:prstGeom>
            <a:solidFill>
              <a:schemeClr val="bg1"/>
            </a:solidFill>
          </p:spPr>
          <p:txBody>
            <a:bodyPr wrap="square" rtlCol="0">
              <a:spAutoFit/>
            </a:bodyPr>
            <a:lstStyle/>
            <a:p>
              <a:pPr algn="ctr"/>
              <a:r>
                <a:rPr lang="en-US" b="1" dirty="0" smtClean="0"/>
                <a:t>MITTWOCH</a:t>
              </a:r>
              <a:endParaRPr lang="en-US" b="1" dirty="0"/>
            </a:p>
          </p:txBody>
        </p:sp>
        <p:sp>
          <p:nvSpPr>
            <p:cNvPr id="9" name="TextBox 8"/>
            <p:cNvSpPr txBox="1"/>
            <p:nvPr/>
          </p:nvSpPr>
          <p:spPr>
            <a:xfrm>
              <a:off x="6012160" y="1628801"/>
              <a:ext cx="1296144" cy="307777"/>
            </a:xfrm>
            <a:prstGeom prst="rect">
              <a:avLst/>
            </a:prstGeom>
            <a:solidFill>
              <a:schemeClr val="bg1"/>
            </a:solidFill>
          </p:spPr>
          <p:txBody>
            <a:bodyPr wrap="square" rtlCol="0">
              <a:spAutoFit/>
            </a:bodyPr>
            <a:lstStyle/>
            <a:p>
              <a:pPr algn="ctr"/>
              <a:r>
                <a:rPr lang="en-US" sz="1400" b="1" dirty="0" smtClean="0"/>
                <a:t>DONNERSTAG</a:t>
              </a:r>
              <a:endParaRPr lang="en-US" sz="1400" b="1" dirty="0"/>
            </a:p>
          </p:txBody>
        </p:sp>
        <p:sp>
          <p:nvSpPr>
            <p:cNvPr id="10" name="TextBox 9"/>
            <p:cNvSpPr txBox="1"/>
            <p:nvPr/>
          </p:nvSpPr>
          <p:spPr>
            <a:xfrm>
              <a:off x="7536479" y="1628800"/>
              <a:ext cx="995961" cy="369332"/>
            </a:xfrm>
            <a:prstGeom prst="rect">
              <a:avLst/>
            </a:prstGeom>
            <a:solidFill>
              <a:schemeClr val="bg1"/>
            </a:solidFill>
          </p:spPr>
          <p:txBody>
            <a:bodyPr wrap="none" rtlCol="0">
              <a:spAutoFit/>
            </a:bodyPr>
            <a:lstStyle/>
            <a:p>
              <a:r>
                <a:rPr lang="en-US" b="1" dirty="0" smtClean="0"/>
                <a:t>FREITAG</a:t>
              </a:r>
              <a:endParaRPr lang="en-US" b="1" dirty="0"/>
            </a:p>
          </p:txBody>
        </p:sp>
        <p:sp>
          <p:nvSpPr>
            <p:cNvPr id="11" name="TextBox 10"/>
            <p:cNvSpPr txBox="1"/>
            <p:nvPr/>
          </p:nvSpPr>
          <p:spPr>
            <a:xfrm>
              <a:off x="683568" y="2154342"/>
              <a:ext cx="775272" cy="338554"/>
            </a:xfrm>
            <a:prstGeom prst="rect">
              <a:avLst/>
            </a:prstGeom>
            <a:solidFill>
              <a:schemeClr val="bg1"/>
            </a:solidFill>
          </p:spPr>
          <p:txBody>
            <a:bodyPr wrap="none" rtlCol="0">
              <a:spAutoFit/>
            </a:bodyPr>
            <a:lstStyle/>
            <a:p>
              <a:r>
                <a:rPr lang="en-US" sz="1600" b="1" dirty="0" smtClean="0"/>
                <a:t>SARAH</a:t>
              </a:r>
              <a:endParaRPr lang="en-US" sz="1600" b="1" dirty="0"/>
            </a:p>
          </p:txBody>
        </p:sp>
        <p:sp>
          <p:nvSpPr>
            <p:cNvPr id="12" name="TextBox 11"/>
            <p:cNvSpPr txBox="1"/>
            <p:nvPr/>
          </p:nvSpPr>
          <p:spPr>
            <a:xfrm>
              <a:off x="683568" y="3140968"/>
              <a:ext cx="711152" cy="338554"/>
            </a:xfrm>
            <a:prstGeom prst="rect">
              <a:avLst/>
            </a:prstGeom>
            <a:solidFill>
              <a:schemeClr val="bg1"/>
            </a:solidFill>
          </p:spPr>
          <p:txBody>
            <a:bodyPr wrap="none" rtlCol="0">
              <a:spAutoFit/>
            </a:bodyPr>
            <a:lstStyle/>
            <a:p>
              <a:r>
                <a:rPr lang="en-US" sz="1600" b="1" dirty="0" smtClean="0"/>
                <a:t>PETER</a:t>
              </a:r>
              <a:endParaRPr lang="en-US" sz="1600" b="1" dirty="0"/>
            </a:p>
          </p:txBody>
        </p:sp>
        <p:sp>
          <p:nvSpPr>
            <p:cNvPr id="13" name="TextBox 12"/>
            <p:cNvSpPr txBox="1"/>
            <p:nvPr/>
          </p:nvSpPr>
          <p:spPr>
            <a:xfrm>
              <a:off x="611560" y="4077072"/>
              <a:ext cx="954107" cy="338554"/>
            </a:xfrm>
            <a:prstGeom prst="rect">
              <a:avLst/>
            </a:prstGeom>
            <a:solidFill>
              <a:schemeClr val="bg1"/>
            </a:solidFill>
          </p:spPr>
          <p:txBody>
            <a:bodyPr wrap="none" rtlCol="0">
              <a:spAutoFit/>
            </a:bodyPr>
            <a:lstStyle/>
            <a:p>
              <a:r>
                <a:rPr lang="en-US" sz="1600" b="1" dirty="0" smtClean="0"/>
                <a:t>CLAUDIA</a:t>
              </a:r>
              <a:endParaRPr lang="en-US" sz="1600" b="1" dirty="0"/>
            </a:p>
          </p:txBody>
        </p:sp>
        <p:sp>
          <p:nvSpPr>
            <p:cNvPr id="14" name="TextBox 13"/>
            <p:cNvSpPr txBox="1"/>
            <p:nvPr/>
          </p:nvSpPr>
          <p:spPr>
            <a:xfrm>
              <a:off x="683568" y="5034662"/>
              <a:ext cx="726781" cy="338554"/>
            </a:xfrm>
            <a:prstGeom prst="rect">
              <a:avLst/>
            </a:prstGeom>
            <a:solidFill>
              <a:schemeClr val="bg1"/>
            </a:solidFill>
          </p:spPr>
          <p:txBody>
            <a:bodyPr wrap="none" rtlCol="0">
              <a:spAutoFit/>
            </a:bodyPr>
            <a:lstStyle/>
            <a:p>
              <a:r>
                <a:rPr lang="en-US" sz="1600" b="1" dirty="0" smtClean="0"/>
                <a:t>SALIM</a:t>
              </a:r>
              <a:endParaRPr lang="en-US" sz="1600" b="1" dirty="0"/>
            </a:p>
          </p:txBody>
        </p:sp>
      </p:grpSp>
    </p:spTree>
    <p:extLst>
      <p:ext uri="{BB962C8B-B14F-4D97-AF65-F5344CB8AC3E}">
        <p14:creationId xmlns:p14="http://schemas.microsoft.com/office/powerpoint/2010/main" val="150886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2223</TotalTime>
  <Words>3819</Words>
  <Application>Microsoft Office PowerPoint</Application>
  <PresentationFormat>On-screen Show (4:3)</PresentationFormat>
  <Paragraphs>613</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Comic Sans MS</vt:lpstr>
      <vt:lpstr>Hobo Std</vt:lpstr>
      <vt:lpstr>Office Theme</vt:lpstr>
      <vt:lpstr>     </vt:lpstr>
      <vt:lpstr>    South Ayrshire Modern Languages</vt:lpstr>
      <vt:lpstr>   THEMA 4: BILDUNG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4/5 - Unit 4 - German</dc:title>
  <dc:creator>Kirk, Robbie</dc:creator>
  <cp:lastModifiedBy>Anne Hilda G Muir</cp:lastModifiedBy>
  <cp:revision>108</cp:revision>
  <cp:lastPrinted>2015-11-13T11:31:36Z</cp:lastPrinted>
  <dcterms:created xsi:type="dcterms:W3CDTF">2012-10-23T10:12:14Z</dcterms:created>
  <dcterms:modified xsi:type="dcterms:W3CDTF">2015-11-13T11:31:46Z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1707647</vt:lpwstr>
  </property>
  <property fmtid="{D5CDD505-2E9C-101B-9397-08002B2CF9AE}" pid="3" name="NXPowerLiteSettings">
    <vt:lpwstr>F7000400038000</vt:lpwstr>
  </property>
  <property fmtid="{D5CDD505-2E9C-101B-9397-08002B2CF9AE}" pid="4" name="NXPowerLiteVersion">
    <vt:lpwstr>D5.1.5</vt:lpwstr>
  </property>
</Properties>
</file>