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2" r:id="rId2"/>
    <p:sldId id="284" r:id="rId3"/>
    <p:sldId id="285" r:id="rId4"/>
    <p:sldId id="286" r:id="rId5"/>
    <p:sldId id="292" r:id="rId6"/>
    <p:sldId id="305" r:id="rId7"/>
    <p:sldId id="306" r:id="rId8"/>
    <p:sldId id="307" r:id="rId9"/>
    <p:sldId id="308" r:id="rId10"/>
    <p:sldId id="309" r:id="rId11"/>
    <p:sldId id="312" r:id="rId12"/>
    <p:sldId id="287" r:id="rId13"/>
    <p:sldId id="310" r:id="rId14"/>
    <p:sldId id="321" r:id="rId15"/>
    <p:sldId id="293" r:id="rId16"/>
    <p:sldId id="294" r:id="rId17"/>
    <p:sldId id="313" r:id="rId18"/>
    <p:sldId id="288" r:id="rId19"/>
    <p:sldId id="326" r:id="rId20"/>
    <p:sldId id="320" r:id="rId21"/>
    <p:sldId id="322" r:id="rId22"/>
    <p:sldId id="323" r:id="rId23"/>
    <p:sldId id="319" r:id="rId24"/>
    <p:sldId id="289" r:id="rId25"/>
    <p:sldId id="295" r:id="rId26"/>
    <p:sldId id="296" r:id="rId27"/>
    <p:sldId id="297" r:id="rId28"/>
    <p:sldId id="299" r:id="rId29"/>
    <p:sldId id="300" r:id="rId30"/>
    <p:sldId id="301" r:id="rId31"/>
    <p:sldId id="302" r:id="rId32"/>
    <p:sldId id="303" r:id="rId33"/>
    <p:sldId id="304" r:id="rId34"/>
    <p:sldId id="290" r:id="rId35"/>
    <p:sldId id="311" r:id="rId36"/>
    <p:sldId id="324" r:id="rId37"/>
    <p:sldId id="325" r:id="rId38"/>
    <p:sldId id="330" r:id="rId39"/>
    <p:sldId id="331" r:id="rId40"/>
    <p:sldId id="327" r:id="rId41"/>
    <p:sldId id="328" r:id="rId42"/>
    <p:sldId id="329" r:id="rId43"/>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C6"/>
    <a:srgbClr val="FFDBBD"/>
    <a:srgbClr val="FFFBD7"/>
    <a:srgbClr val="FAB877"/>
    <a:srgbClr val="A0EF4E"/>
    <a:srgbClr val="85EF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2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3473B757-98A1-4FF1-83FA-CEFC9C23F85E}" type="datetimeFigureOut">
              <a:rPr lang="en-GB" smtClean="0"/>
              <a:t>13/11/2015</a:t>
            </a:fld>
            <a:endParaRPr lang="en-GB"/>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3E2C03AA-3931-4AE1-9606-21D70B6959C4}" type="slidenum">
              <a:rPr lang="en-GB" smtClean="0"/>
              <a:t>‹#›</a:t>
            </a:fld>
            <a:endParaRPr lang="en-GB"/>
          </a:p>
        </p:txBody>
      </p:sp>
    </p:spTree>
    <p:extLst>
      <p:ext uri="{BB962C8B-B14F-4D97-AF65-F5344CB8AC3E}">
        <p14:creationId xmlns:p14="http://schemas.microsoft.com/office/powerpoint/2010/main" val="301036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a:t>
            </a:fld>
            <a:endParaRPr lang="en-GB"/>
          </a:p>
        </p:txBody>
      </p:sp>
    </p:spTree>
    <p:extLst>
      <p:ext uri="{BB962C8B-B14F-4D97-AF65-F5344CB8AC3E}">
        <p14:creationId xmlns:p14="http://schemas.microsoft.com/office/powerpoint/2010/main" val="227222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1036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41452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95221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90364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409256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4603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7879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2934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74720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44268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72768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1CBFE-72B2-4FC8-8ABE-236549380B87}" type="datetimeFigureOut">
              <a:rPr lang="en-GB" smtClean="0"/>
              <a:pPr/>
              <a:t>13/11/2015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AD026-0D7F-41CB-B3E9-55D0F2CAEBDB}" type="slidenum">
              <a:rPr lang="en-GB" smtClean="0"/>
              <a:pPr/>
              <a:t>‹#›</a:t>
            </a:fld>
            <a:endParaRPr lang="en-GB"/>
          </a:p>
        </p:txBody>
      </p:sp>
    </p:spTree>
    <p:extLst>
      <p:ext uri="{BB962C8B-B14F-4D97-AF65-F5344CB8AC3E}">
        <p14:creationId xmlns:p14="http://schemas.microsoft.com/office/powerpoint/2010/main" val="318153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2.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6012160" cy="6858000"/>
          </a:xfrm>
        </p:spPr>
        <p:txBody>
          <a:bodyPr>
            <a:normAutofit/>
          </a:bodyPr>
          <a:lstStyle/>
          <a:p>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18" name="Rectangle 17"/>
          <p:cNvSpPr/>
          <p:nvPr/>
        </p:nvSpPr>
        <p:spPr>
          <a:xfrm>
            <a:off x="2743200" y="0"/>
            <a:ext cx="3456384" cy="2585323"/>
          </a:xfrm>
          <a:prstGeom prst="rect">
            <a:avLst/>
          </a:prstGeom>
        </p:spPr>
        <p:txBody>
          <a:bodyPr wrap="square">
            <a:spAutoFit/>
          </a:bodyPr>
          <a:lstStyle/>
          <a:p>
            <a:pPr algn="ctr"/>
            <a:r>
              <a:rPr lang="en-GB" sz="5400" b="1" dirty="0" smtClean="0">
                <a:solidFill>
                  <a:schemeClr val="bg1"/>
                </a:solidFill>
                <a:latin typeface="Arial Black" pitchFamily="34" charset="0"/>
              </a:rPr>
              <a:t>National 5</a:t>
            </a:r>
            <a:br>
              <a:rPr lang="en-GB" sz="5400" b="1" dirty="0" smtClean="0">
                <a:solidFill>
                  <a:schemeClr val="bg1"/>
                </a:solidFill>
                <a:latin typeface="Arial Black" pitchFamily="34" charset="0"/>
              </a:rPr>
            </a:br>
            <a:r>
              <a:rPr lang="en-GB" sz="5400" b="1" dirty="0" smtClean="0">
                <a:solidFill>
                  <a:schemeClr val="bg1"/>
                </a:solidFill>
                <a:latin typeface="Arial Black" pitchFamily="34" charset="0"/>
              </a:rPr>
              <a:t>German</a:t>
            </a:r>
            <a:endParaRPr lang="en-GB" sz="5400" dirty="0">
              <a:solidFill>
                <a:schemeClr val="bg1"/>
              </a:solidFill>
            </a:endParaRPr>
          </a:p>
        </p:txBody>
      </p:sp>
      <p:pic>
        <p:nvPicPr>
          <p:cNvPr id="12" name="Picture 11"/>
          <p:cNvPicPr>
            <a:picLocks noChangeAspect="1"/>
          </p:cNvPicPr>
          <p:nvPr/>
        </p:nvPicPr>
        <p:blipFill rotWithShape="1">
          <a:blip r:embed="rId3" cstate="print"/>
          <a:stretch/>
        </p:blipFill>
        <p:spPr>
          <a:xfrm>
            <a:off x="-324544" y="0"/>
            <a:ext cx="5260713" cy="6858000"/>
          </a:xfrm>
          <a:prstGeom prst="rect">
            <a:avLst/>
          </a:prstGeom>
        </p:spPr>
      </p:pic>
      <p:pic>
        <p:nvPicPr>
          <p:cNvPr id="83972" name="Picture 4" descr="http://www.travlang.com/blog/wp-content/uploads/2010/04/brandenburg-gate-at-s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632" y="0"/>
            <a:ext cx="4311754" cy="2334119"/>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http://t3.gstatic.com/images?q=tbn:ANd9GcRVDKBLVH1dLbDWQD9NrnLsDhi-LWX-XWLICsDlvrkwxDgf6HWrkw&amp;t=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50632" y="2299713"/>
            <a:ext cx="4311754" cy="2353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544" y="836712"/>
            <a:ext cx="5175176" cy="769441"/>
          </a:xfrm>
          <a:prstGeom prst="rect">
            <a:avLst/>
          </a:prstGeom>
          <a:noFill/>
        </p:spPr>
        <p:txBody>
          <a:bodyPr wrap="square" rtlCol="0">
            <a:spAutoFit/>
          </a:bodyPr>
          <a:lstStyle/>
          <a:p>
            <a:pPr algn="ctr"/>
            <a:r>
              <a:rPr lang="en-GB" sz="4400" b="1" smtClean="0">
                <a:solidFill>
                  <a:schemeClr val="bg1"/>
                </a:solidFill>
                <a:latin typeface="Calibri" pitchFamily="34" charset="0"/>
                <a:cs typeface="Calibri" pitchFamily="34" charset="0"/>
              </a:rPr>
              <a:t>NATIONAL 4/5 </a:t>
            </a:r>
            <a:endParaRPr lang="en-GB" sz="4400" b="1" dirty="0">
              <a:solidFill>
                <a:schemeClr val="bg1"/>
              </a:solidFill>
              <a:latin typeface="Calibri" pitchFamily="34" charset="0"/>
              <a:cs typeface="Calibri" pitchFamily="34" charset="0"/>
            </a:endParaRPr>
          </a:p>
        </p:txBody>
      </p:sp>
      <p:sp>
        <p:nvSpPr>
          <p:cNvPr id="9" name="TextBox 8"/>
          <p:cNvSpPr txBox="1"/>
          <p:nvPr/>
        </p:nvSpPr>
        <p:spPr>
          <a:xfrm>
            <a:off x="-355848" y="5301109"/>
            <a:ext cx="5175176" cy="769441"/>
          </a:xfrm>
          <a:prstGeom prst="rect">
            <a:avLst/>
          </a:prstGeom>
          <a:noFill/>
        </p:spPr>
        <p:txBody>
          <a:bodyPr wrap="square" rtlCol="0">
            <a:spAutoFit/>
          </a:bodyPr>
          <a:lstStyle/>
          <a:p>
            <a:pPr algn="ctr"/>
            <a:r>
              <a:rPr lang="en-GB" sz="4400" b="1" dirty="0" smtClean="0">
                <a:latin typeface="Calibri" pitchFamily="34" charset="0"/>
                <a:cs typeface="Calibri" pitchFamily="34" charset="0"/>
              </a:rPr>
              <a:t>GERMAN</a:t>
            </a:r>
            <a:endParaRPr lang="en-GB" sz="4400" b="1" dirty="0">
              <a:latin typeface="Calibri" pitchFamily="34" charset="0"/>
              <a:cs typeface="Calibri" pitchFamily="34" charset="0"/>
            </a:endParaRPr>
          </a:p>
        </p:txBody>
      </p:sp>
      <p:pic>
        <p:nvPicPr>
          <p:cNvPr id="83970" name="Picture 2" descr="http://www.schloesser.bayern.de/bilder/schloss/neusch.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4"/>
          <a:stretch/>
        </p:blipFill>
        <p:spPr bwMode="auto">
          <a:xfrm>
            <a:off x="4878418" y="4605711"/>
            <a:ext cx="4283968" cy="2319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632" y="2924944"/>
            <a:ext cx="3240360" cy="769441"/>
          </a:xfrm>
          <a:prstGeom prst="rect">
            <a:avLst/>
          </a:prstGeom>
          <a:noFill/>
        </p:spPr>
        <p:txBody>
          <a:bodyPr wrap="square" rtlCol="0">
            <a:spAutoFit/>
          </a:bodyPr>
          <a:lstStyle/>
          <a:p>
            <a:r>
              <a:rPr lang="en-GB" sz="4400" b="1" smtClean="0">
                <a:latin typeface="+mj-lt"/>
              </a:rPr>
              <a:t>UNIT THREE</a:t>
            </a:r>
            <a:endParaRPr lang="en-GB" sz="4400" b="1" dirty="0">
              <a:latin typeface="+mj-lt"/>
            </a:endParaRPr>
          </a:p>
        </p:txBody>
      </p:sp>
    </p:spTree>
    <p:extLst>
      <p:ext uri="{BB962C8B-B14F-4D97-AF65-F5344CB8AC3E}">
        <p14:creationId xmlns:p14="http://schemas.microsoft.com/office/powerpoint/2010/main" val="222343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fontScale="92500"/>
          </a:bodyPr>
          <a:lstStyle/>
          <a:p>
            <a:pPr algn="ctr">
              <a:buNone/>
            </a:pPr>
            <a:r>
              <a:rPr lang="en-GB" sz="2200" b="1" u="sng" dirty="0" smtClean="0">
                <a:solidFill>
                  <a:srgbClr val="008000"/>
                </a:solidFill>
                <a:latin typeface="Calibri" pitchFamily="34" charset="0"/>
                <a:cs typeface="Calibri" pitchFamily="34" charset="0"/>
              </a:rPr>
              <a:t>AUFGABE 5: MIT DEINEM GELD…?</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Benutze die folgenden Beispielstexte, um deinen eigenen Text zum Thema schreiben.</a:t>
            </a:r>
          </a:p>
        </p:txBody>
      </p:sp>
      <p:sp>
        <p:nvSpPr>
          <p:cNvPr id="4" name="TextBox 3"/>
          <p:cNvSpPr txBox="1"/>
          <p:nvPr/>
        </p:nvSpPr>
        <p:spPr>
          <a:xfrm>
            <a:off x="2555776" y="1286758"/>
            <a:ext cx="6552728" cy="2862322"/>
          </a:xfrm>
          <a:prstGeom prst="rect">
            <a:avLst/>
          </a:prstGeom>
          <a:noFill/>
          <a:ln>
            <a:solidFill>
              <a:srgbClr val="008000"/>
            </a:solidFill>
          </a:ln>
        </p:spPr>
        <p:txBody>
          <a:bodyPr wrap="square" rtlCol="0">
            <a:spAutoFit/>
          </a:bodyPr>
          <a:lstStyle/>
          <a:p>
            <a:pPr algn="just"/>
            <a:r>
              <a:rPr lang="de-DE" sz="2000" dirty="0" smtClean="0"/>
              <a:t>Hoi.  Ich bin der Max.  Ich bin vierzehn Jahre alt und komme aus Luzern in der Schweiz.  Im Großen und Ganzen erhalte ich 20 Franken pro Woche von meinen Eltern.  Für das Geld muss ich auch im Haushalt helfen.  Ich muss mein Zimmer aufräumen und das Staub saugen.  Manchmal ist es schwierig, da ich auch viel Hausaufgaben bekomme! Mit meinem Geld gehe ich mit Freunden ins Kino oder ich kaufe mir Süßigkeiten.  Kleider muss ich nicht selber kaufen – die kauft die Mama noch! </a:t>
            </a:r>
          </a:p>
        </p:txBody>
      </p:sp>
      <p:sp>
        <p:nvSpPr>
          <p:cNvPr id="5" name="TextBox 4"/>
          <p:cNvSpPr txBox="1"/>
          <p:nvPr/>
        </p:nvSpPr>
        <p:spPr>
          <a:xfrm>
            <a:off x="35496" y="4258831"/>
            <a:ext cx="7488832" cy="2554545"/>
          </a:xfrm>
          <a:prstGeom prst="rect">
            <a:avLst/>
          </a:prstGeom>
          <a:noFill/>
          <a:ln>
            <a:solidFill>
              <a:srgbClr val="008000"/>
            </a:solidFill>
          </a:ln>
        </p:spPr>
        <p:txBody>
          <a:bodyPr wrap="square" rtlCol="0">
            <a:spAutoFit/>
          </a:bodyPr>
          <a:lstStyle/>
          <a:p>
            <a:pPr algn="just"/>
            <a:r>
              <a:rPr lang="de-DE" sz="2000" dirty="0" smtClean="0"/>
              <a:t>Grüß dich, ich heiße Ella und ich komme aus einem kleinen Dorf in Österreich.  Von meinen Eltern bekomme ich gar kein Taschengeld, aber sie kaufen mir alles, was ich brauche.  Mein Opa ist Bauer und manchmal am Wochenende helfe ich ihm, die Kühe zu melken.  Dafür gibt er mir etwas.  Ich erhalte auch Geld zum Weihnachten und zum Geburtstag.  Ich spare mein Geld, so dass ich reisen kann.  Ich würde gern nach Australien fahren, um mein Englisch zu verbessern und meine Kusinen zu besuchen! Das ist mein Traum!</a:t>
            </a:r>
            <a:endParaRPr lang="de-DE" sz="2000"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31870" y="4221088"/>
            <a:ext cx="1648642" cy="263691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340768"/>
            <a:ext cx="2233928" cy="2632844"/>
          </a:xfrm>
          <a:prstGeom prst="rect">
            <a:avLst/>
          </a:prstGeom>
        </p:spPr>
      </p:pic>
    </p:spTree>
    <p:extLst>
      <p:ext uri="{BB962C8B-B14F-4D97-AF65-F5344CB8AC3E}">
        <p14:creationId xmlns:p14="http://schemas.microsoft.com/office/powerpoint/2010/main" val="620444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6: WENN ICH REICH WÄRE…</a:t>
            </a: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Verbinde</a:t>
            </a:r>
            <a:r>
              <a:rPr lang="en-GB" sz="2200" b="1" dirty="0" smtClean="0">
                <a:solidFill>
                  <a:srgbClr val="008000"/>
                </a:solidFill>
                <a:latin typeface="Calibri" pitchFamily="34" charset="0"/>
                <a:cs typeface="Calibri" pitchFamily="34" charset="0"/>
              </a:rPr>
              <a:t> das Deutsche </a:t>
            </a:r>
            <a:r>
              <a:rPr lang="en-GB" sz="2200" b="1" dirty="0" err="1" smtClean="0">
                <a:solidFill>
                  <a:srgbClr val="008000"/>
                </a:solidFill>
                <a:latin typeface="Calibri" pitchFamily="34" charset="0"/>
                <a:cs typeface="Calibri" pitchFamily="34" charset="0"/>
              </a:rPr>
              <a:t>mit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dem</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Englischen</a:t>
            </a:r>
            <a:r>
              <a:rPr lang="en-GB" sz="2200" b="1" dirty="0" smtClean="0">
                <a:solidFill>
                  <a:srgbClr val="008000"/>
                </a:solidFill>
                <a:latin typeface="Calibri" pitchFamily="34" charset="0"/>
                <a:cs typeface="Calibri" pitchFamily="34" charset="0"/>
              </a:rPr>
              <a:t>.</a:t>
            </a:r>
          </a:p>
          <a:p>
            <a:pPr algn="ctr">
              <a:buNone/>
            </a:pPr>
            <a:endParaRPr lang="en-GB" sz="2000" b="1" dirty="0" smtClean="0">
              <a:latin typeface="Calibri" pitchFamily="34" charset="0"/>
              <a:cs typeface="Calibri" pitchFamily="34" charset="0"/>
            </a:endParaRPr>
          </a:p>
          <a:p>
            <a:pPr marL="0" indent="0">
              <a:buNone/>
            </a:pPr>
            <a:r>
              <a:rPr lang="en-GB" sz="2000" dirty="0" err="1" smtClean="0">
                <a:latin typeface="Calibri" pitchFamily="34" charset="0"/>
                <a:cs typeface="Calibri" pitchFamily="34" charset="0"/>
              </a:rPr>
              <a:t>Wenn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reich</a:t>
            </a:r>
            <a:r>
              <a:rPr lang="en-GB" sz="2000" dirty="0" smtClean="0">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wäre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würde</a:t>
            </a:r>
            <a:r>
              <a:rPr lang="en-GB" sz="2000" b="1" dirty="0" smtClean="0">
                <a:solidFill>
                  <a:srgbClr val="008000"/>
                </a:solidFill>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If I were rich, I’d…</a:t>
            </a:r>
          </a:p>
          <a:p>
            <a:pPr marL="0" indent="0">
              <a:buNone/>
            </a:pPr>
            <a:r>
              <a:rPr lang="en-GB" sz="2000" dirty="0" err="1" smtClean="0">
                <a:latin typeface="Calibri" pitchFamily="34" charset="0"/>
                <a:cs typeface="Calibri" pitchFamily="34" charset="0"/>
              </a:rPr>
              <a:t>Wenn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das </a:t>
            </a:r>
            <a:r>
              <a:rPr lang="en-GB" sz="2000" dirty="0" err="1" smtClean="0">
                <a:latin typeface="Calibri" pitchFamily="34" charset="0"/>
                <a:cs typeface="Calibri" pitchFamily="34" charset="0"/>
              </a:rPr>
              <a:t>Loto</a:t>
            </a:r>
            <a:r>
              <a:rPr lang="en-GB" sz="2000" dirty="0" smtClean="0">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gewonnen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hätte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würde</a:t>
            </a:r>
            <a:r>
              <a:rPr lang="en-GB" sz="2000" b="1" dirty="0" smtClean="0">
                <a:solidFill>
                  <a:srgbClr val="008000"/>
                </a:solidFill>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If I won the lottery, I’d…</a:t>
            </a:r>
          </a:p>
          <a:p>
            <a:pPr marL="0" indent="0">
              <a:buNone/>
            </a:pPr>
            <a:endParaRPr lang="en-GB" sz="2000" dirty="0">
              <a:latin typeface="Calibri" pitchFamily="34" charset="0"/>
              <a:cs typeface="Calibri" pitchFamily="34" charset="0"/>
            </a:endParaRPr>
          </a:p>
          <a:p>
            <a:pPr marL="457200" indent="-457200">
              <a:buAutoNum type="arabicPeriod"/>
            </a:pPr>
            <a:r>
              <a:rPr lang="en-GB" sz="2000" dirty="0" smtClean="0">
                <a:latin typeface="Calibri" pitchFamily="34" charset="0"/>
                <a:cs typeface="Calibri" pitchFamily="34" charset="0"/>
              </a:rPr>
              <a:t>…</a:t>
            </a:r>
            <a:r>
              <a:rPr lang="en-GB" sz="2000" dirty="0" err="1" smtClean="0">
                <a:latin typeface="Calibri" pitchFamily="34" charset="0"/>
                <a:cs typeface="Calibri" pitchFamily="34" charset="0"/>
              </a:rPr>
              <a:t>ein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großes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Haus</a:t>
            </a:r>
            <a:r>
              <a:rPr lang="en-GB" sz="2000" dirty="0" smtClean="0">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bauen</a:t>
            </a:r>
            <a:r>
              <a:rPr lang="en-GB" sz="2000" dirty="0" smtClean="0">
                <a:latin typeface="Calibri" pitchFamily="34" charset="0"/>
                <a:cs typeface="Calibri" pitchFamily="34" charset="0"/>
              </a:rPr>
              <a:t>.			a. …travel the world</a:t>
            </a:r>
          </a:p>
          <a:p>
            <a:pPr marL="457200" indent="-457200">
              <a:buAutoNum type="arabicPeriod"/>
            </a:pPr>
            <a:r>
              <a:rPr lang="en-GB" sz="2000" dirty="0" smtClean="0">
                <a:latin typeface="Calibri" pitchFamily="34" charset="0"/>
                <a:cs typeface="Calibri" pitchFamily="34" charset="0"/>
              </a:rPr>
              <a:t>…</a:t>
            </a:r>
            <a:r>
              <a:rPr lang="en-GB" sz="2000" dirty="0" err="1" smtClean="0">
                <a:latin typeface="Calibri" pitchFamily="34" charset="0"/>
                <a:cs typeface="Calibri" pitchFamily="34" charset="0"/>
              </a:rPr>
              <a:t>für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meine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Freunde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Sachen</a:t>
            </a:r>
            <a:r>
              <a:rPr lang="en-GB" sz="2000" dirty="0" smtClean="0">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kaufen</a:t>
            </a:r>
            <a:r>
              <a:rPr lang="en-GB" sz="2000" dirty="0" smtClean="0">
                <a:latin typeface="Calibri" pitchFamily="34" charset="0"/>
                <a:cs typeface="Calibri" pitchFamily="34" charset="0"/>
              </a:rPr>
              <a:t>.		b. …still do, what I always do</a:t>
            </a:r>
          </a:p>
          <a:p>
            <a:pPr marL="457200" indent="-457200">
              <a:buAutoNum type="arabicPeriod"/>
            </a:pPr>
            <a:r>
              <a:rPr lang="en-GB" sz="2000" dirty="0" smtClean="0">
                <a:latin typeface="Calibri" pitchFamily="34" charset="0"/>
                <a:cs typeface="Calibri" pitchFamily="34" charset="0"/>
              </a:rPr>
              <a:t>…</a:t>
            </a:r>
            <a:r>
              <a:rPr lang="en-GB" sz="2000" dirty="0" err="1" smtClean="0">
                <a:latin typeface="Calibri" pitchFamily="34" charset="0"/>
                <a:cs typeface="Calibri" pitchFamily="34" charset="0"/>
              </a:rPr>
              <a:t>durch</a:t>
            </a:r>
            <a:r>
              <a:rPr lang="en-GB" sz="2000" dirty="0" smtClean="0">
                <a:latin typeface="Calibri" pitchFamily="34" charset="0"/>
                <a:cs typeface="Calibri" pitchFamily="34" charset="0"/>
              </a:rPr>
              <a:t> die </a:t>
            </a:r>
            <a:r>
              <a:rPr lang="en-GB" sz="2000" dirty="0" err="1" smtClean="0">
                <a:latin typeface="Calibri" pitchFamily="34" charset="0"/>
                <a:cs typeface="Calibri" pitchFamily="34" charset="0"/>
              </a:rPr>
              <a:t>ganze</a:t>
            </a:r>
            <a:r>
              <a:rPr lang="en-GB" sz="2000" dirty="0" smtClean="0">
                <a:latin typeface="Calibri" pitchFamily="34" charset="0"/>
                <a:cs typeface="Calibri" pitchFamily="34" charset="0"/>
              </a:rPr>
              <a:t> Welt </a:t>
            </a:r>
            <a:r>
              <a:rPr lang="en-GB" sz="2000" b="1" dirty="0" err="1" smtClean="0">
                <a:solidFill>
                  <a:srgbClr val="008000"/>
                </a:solidFill>
                <a:latin typeface="Calibri" pitchFamily="34" charset="0"/>
                <a:cs typeface="Calibri" pitchFamily="34" charset="0"/>
              </a:rPr>
              <a:t>reisen</a:t>
            </a:r>
            <a:r>
              <a:rPr lang="en-GB" sz="2000" dirty="0" smtClean="0">
                <a:latin typeface="Calibri" pitchFamily="34" charset="0"/>
                <a:cs typeface="Calibri" pitchFamily="34" charset="0"/>
              </a:rPr>
              <a:t>.			c. …buy things for my friends</a:t>
            </a:r>
          </a:p>
          <a:p>
            <a:pPr marL="457200" indent="-457200">
              <a:buAutoNum type="arabicPeriod"/>
            </a:pPr>
            <a:r>
              <a:rPr lang="en-GB" sz="2000" dirty="0" smtClean="0">
                <a:latin typeface="Calibri" pitchFamily="34" charset="0"/>
                <a:cs typeface="Calibri" pitchFamily="34" charset="0"/>
              </a:rPr>
              <a:t>…</a:t>
            </a:r>
            <a:r>
              <a:rPr lang="en-GB" sz="2000" dirty="0" err="1" smtClean="0">
                <a:latin typeface="Calibri" pitchFamily="34" charset="0"/>
                <a:cs typeface="Calibri" pitchFamily="34" charset="0"/>
              </a:rPr>
              <a:t>mit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meinem</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Privatjet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nach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Spanien</a:t>
            </a:r>
            <a:r>
              <a:rPr lang="en-GB" sz="2000" dirty="0" smtClean="0">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fliegen</a:t>
            </a:r>
            <a:r>
              <a:rPr lang="en-GB" sz="2000" dirty="0" smtClean="0">
                <a:latin typeface="Calibri" pitchFamily="34" charset="0"/>
                <a:cs typeface="Calibri" pitchFamily="34" charset="0"/>
              </a:rPr>
              <a:t>.	d. …save it.</a:t>
            </a:r>
          </a:p>
          <a:p>
            <a:pPr marL="457200" indent="-457200">
              <a:buAutoNum type="arabicPeriod"/>
            </a:pPr>
            <a:r>
              <a:rPr lang="en-GB" sz="2000" dirty="0" smtClean="0">
                <a:latin typeface="Calibri" pitchFamily="34" charset="0"/>
                <a:cs typeface="Calibri" pitchFamily="34" charset="0"/>
              </a:rPr>
              <a:t>…das </a:t>
            </a:r>
            <a:r>
              <a:rPr lang="en-GB" sz="2000" b="1" dirty="0" err="1" smtClean="0">
                <a:solidFill>
                  <a:srgbClr val="008000"/>
                </a:solidFill>
                <a:latin typeface="Calibri" pitchFamily="34" charset="0"/>
                <a:cs typeface="Calibri" pitchFamily="34" charset="0"/>
              </a:rPr>
              <a:t>machen</a:t>
            </a:r>
            <a:r>
              <a:rPr lang="en-GB" sz="2000" dirty="0" smtClean="0">
                <a:latin typeface="Calibri" pitchFamily="34" charset="0"/>
                <a:cs typeface="Calibri" pitchFamily="34" charset="0"/>
              </a:rPr>
              <a:t>, was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immer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mache</a:t>
            </a:r>
            <a:r>
              <a:rPr lang="en-GB" sz="2000" dirty="0" smtClean="0">
                <a:latin typeface="Calibri" pitchFamily="34" charset="0"/>
                <a:cs typeface="Calibri" pitchFamily="34" charset="0"/>
              </a:rPr>
              <a:t>.		e. …buy what I want.</a:t>
            </a:r>
          </a:p>
          <a:p>
            <a:pPr marL="457200" indent="-457200">
              <a:buAutoNum type="arabicPeriod"/>
            </a:pPr>
            <a:r>
              <a:rPr lang="en-GB" sz="2000" dirty="0" smtClean="0">
                <a:latin typeface="Calibri" pitchFamily="34" charset="0"/>
                <a:cs typeface="Calibri" pitchFamily="34" charset="0"/>
              </a:rPr>
              <a:t>…</a:t>
            </a:r>
            <a:r>
              <a:rPr lang="en-GB" sz="2000" dirty="0" err="1" smtClean="0">
                <a:latin typeface="Calibri" pitchFamily="34" charset="0"/>
                <a:cs typeface="Calibri" pitchFamily="34" charset="0"/>
              </a:rPr>
              <a:t>es</a:t>
            </a:r>
            <a:r>
              <a:rPr lang="en-GB" sz="2000" dirty="0" smtClean="0">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sparen</a:t>
            </a:r>
            <a:r>
              <a:rPr lang="en-GB" sz="2000" dirty="0" smtClean="0">
                <a:latin typeface="Calibri" pitchFamily="34" charset="0"/>
                <a:cs typeface="Calibri" pitchFamily="34" charset="0"/>
              </a:rPr>
              <a:t>!					f. …build a big house</a:t>
            </a:r>
          </a:p>
          <a:p>
            <a:pPr marL="457200" indent="-457200">
              <a:buAutoNum type="arabicPeriod"/>
            </a:pPr>
            <a:r>
              <a:rPr lang="en-GB" sz="2000" dirty="0" smtClean="0">
                <a:latin typeface="Calibri" pitchFamily="34" charset="0"/>
                <a:cs typeface="Calibri" pitchFamily="34" charset="0"/>
              </a:rPr>
              <a:t>…Geld an </a:t>
            </a:r>
            <a:r>
              <a:rPr lang="en-GB" sz="2000" dirty="0" err="1" smtClean="0">
                <a:latin typeface="Calibri" pitchFamily="34" charset="0"/>
                <a:cs typeface="Calibri" pitchFamily="34" charset="0"/>
              </a:rPr>
              <a:t>meiner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Familie</a:t>
            </a:r>
            <a:r>
              <a:rPr lang="en-GB" sz="2000" dirty="0" smtClean="0">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schenken</a:t>
            </a:r>
            <a:r>
              <a:rPr lang="en-GB" sz="2000" dirty="0" smtClean="0">
                <a:latin typeface="Calibri" pitchFamily="34" charset="0"/>
                <a:cs typeface="Calibri" pitchFamily="34" charset="0"/>
              </a:rPr>
              <a:t>.		g. …give money to my family.</a:t>
            </a:r>
          </a:p>
          <a:p>
            <a:pPr marL="457200" indent="-457200">
              <a:buAutoNum type="arabicPeriod"/>
            </a:pPr>
            <a:r>
              <a:rPr lang="en-GB" sz="2000" dirty="0" smtClean="0">
                <a:latin typeface="Calibri" pitchFamily="34" charset="0"/>
                <a:cs typeface="Calibri" pitchFamily="34" charset="0"/>
              </a:rPr>
              <a:t>…</a:t>
            </a:r>
            <a:r>
              <a:rPr lang="en-GB" sz="2000" dirty="0" err="1" smtClean="0">
                <a:latin typeface="Calibri" pitchFamily="34" charset="0"/>
                <a:cs typeface="Calibri" pitchFamily="34" charset="0"/>
              </a:rPr>
              <a:t>mir</a:t>
            </a:r>
            <a:r>
              <a:rPr lang="en-GB" sz="2000" dirty="0" smtClean="0">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kaufen</a:t>
            </a:r>
            <a:r>
              <a:rPr lang="en-GB" sz="2000" dirty="0" smtClean="0">
                <a:latin typeface="Calibri" pitchFamily="34" charset="0"/>
                <a:cs typeface="Calibri" pitchFamily="34" charset="0"/>
              </a:rPr>
              <a:t>, was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will.			h. …fly to Spain on my private jet</a:t>
            </a:r>
          </a:p>
          <a:p>
            <a:pPr algn="ctr">
              <a:buNone/>
            </a:pPr>
            <a:endParaRPr lang="en-GB" sz="2000" b="1" dirty="0" smtClean="0">
              <a:latin typeface="Calibri" pitchFamily="34" charset="0"/>
              <a:cs typeface="Calibri" pitchFamily="34" charset="0"/>
            </a:endParaRPr>
          </a:p>
          <a:p>
            <a:pPr algn="ctr">
              <a:buNone/>
            </a:pPr>
            <a:endParaRPr lang="en-GB" sz="2200" dirty="0" smtClean="0">
              <a:latin typeface="Calibri" pitchFamily="34" charset="0"/>
              <a:cs typeface="Calibri" pitchFamily="34" charset="0"/>
            </a:endParaRPr>
          </a:p>
          <a:p>
            <a:pPr>
              <a:buAutoNum type="alphaUcPeriod"/>
            </a:pPr>
            <a:endParaRPr lang="en-GB" sz="1800" dirty="0" smtClean="0">
              <a:latin typeface="Comic Sans MS" pitchFamily="66" charset="0"/>
            </a:endParaRPr>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896" y="5268416"/>
            <a:ext cx="2454920" cy="1472952"/>
          </a:xfrm>
          <a:prstGeom prst="rect">
            <a:avLst/>
          </a:prstGeom>
        </p:spPr>
      </p:pic>
    </p:spTree>
    <p:extLst>
      <p:ext uri="{BB962C8B-B14F-4D97-AF65-F5344CB8AC3E}">
        <p14:creationId xmlns:p14="http://schemas.microsoft.com/office/powerpoint/2010/main" val="353395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2: </a:t>
            </a:r>
            <a:r>
              <a:rPr lang="en-GB" sz="2400" b="1" u="sng" dirty="0" smtClean="0">
                <a:solidFill>
                  <a:srgbClr val="008000"/>
                </a:solidFill>
              </a:rPr>
              <a:t>TEILZEITJOBS</a:t>
            </a:r>
          </a:p>
          <a:p>
            <a:pPr marL="0" indent="0" algn="ctr">
              <a:buNone/>
            </a:pPr>
            <a:endParaRPr lang="en-GB" sz="2400" b="1"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smtClean="0">
                <a:solidFill>
                  <a:srgbClr val="008000"/>
                </a:solidFill>
                <a:latin typeface="Calibri" pitchFamily="34" charset="0"/>
                <a:cs typeface="Calibri" pitchFamily="34" charset="0"/>
              </a:rPr>
              <a:t>dieser</a:t>
            </a:r>
            <a:r>
              <a:rPr lang="en-GB" sz="2400" b="1" dirty="0" smtClean="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verschiedene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Arten</a:t>
            </a:r>
            <a:r>
              <a:rPr lang="en-GB" sz="2400" dirty="0" smtClean="0">
                <a:latin typeface="Calibri" pitchFamily="34" charset="0"/>
                <a:cs typeface="Calibri" pitchFamily="34" charset="0"/>
              </a:rPr>
              <a:t> von Jobs, die die </a:t>
            </a:r>
            <a:r>
              <a:rPr lang="en-GB" sz="2400" dirty="0" err="1" smtClean="0">
                <a:latin typeface="Calibri" pitchFamily="34" charset="0"/>
                <a:cs typeface="Calibri" pitchFamily="34" charset="0"/>
              </a:rPr>
              <a:t>Leute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machen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warum</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Leute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teilzeitig</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arbeiten</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verschiedene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Fähigkeiten</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Rollen</a:t>
            </a:r>
            <a:r>
              <a:rPr lang="en-GB" sz="2400" dirty="0" smtClean="0">
                <a:latin typeface="Calibri" pitchFamily="34" charset="0"/>
                <a:cs typeface="Calibri" pitchFamily="34" charset="0"/>
              </a:rPr>
              <a:t>, die die </a:t>
            </a:r>
            <a:r>
              <a:rPr lang="en-GB" sz="2400" dirty="0" err="1" smtClean="0">
                <a:latin typeface="Calibri" pitchFamily="34" charset="0"/>
                <a:cs typeface="Calibri" pitchFamily="34" charset="0"/>
              </a:rPr>
              <a:t>Leute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machen</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1266" name="Picture 2" descr="http://www.foreignstudents.com/sites/default/files/webfm/part%20time%20jopbs%20comp.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4399" y="3745781"/>
            <a:ext cx="2976389" cy="19842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3.gstatic.com/images?q=tbn:ANd9GcRIwuzWU9z5YMfUq_n2ebC1_T_j1056OgBpCA2qt8712pRu2AmZ1Yp3ex5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35896" y="3723022"/>
            <a:ext cx="2376264" cy="188882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bumzeitung.com/uploads/blog_gallery/132327063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00192" y="3789040"/>
            <a:ext cx="2614194" cy="183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7</a:t>
            </a:r>
            <a:r>
              <a:rPr lang="de-DE" sz="2200" b="1" u="sng" dirty="0" smtClean="0">
                <a:solidFill>
                  <a:srgbClr val="008000"/>
                </a:solidFill>
                <a:latin typeface="Calibri" pitchFamily="34" charset="0"/>
                <a:cs typeface="Calibri" pitchFamily="34" charset="0"/>
              </a:rPr>
              <a:t>: WER BIN ICH?</a:t>
            </a:r>
            <a:endParaRPr lang="de-DE"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 </a:t>
            </a:r>
            <a:endParaRPr lang="de-DE"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Was gehört zusammen? Wer macht was?</a:t>
            </a: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200" b="1" dirty="0" smtClean="0">
              <a:solidFill>
                <a:srgbClr val="008000"/>
              </a:solidFill>
              <a:latin typeface="Calibri" pitchFamily="34" charset="0"/>
              <a:cs typeface="Calibri" pitchFamily="34" charset="0"/>
            </a:endParaRPr>
          </a:p>
          <a:p>
            <a:pPr algn="ctr">
              <a:buNone/>
            </a:pPr>
            <a:endParaRPr lang="de-DE" sz="2000" dirty="0" smtClean="0">
              <a:solidFill>
                <a:srgbClr val="008000"/>
              </a:solidFill>
              <a:latin typeface="Calibri" pitchFamily="34" charset="0"/>
              <a:cs typeface="Calibri" pitchFamily="34" charset="0"/>
            </a:endParaRP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arbeite im Krankenhaus.  Ich kümmere mich um die Leute, die krank sind.</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schreibe E-Mails und beantworte das Telefon.</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repariere Autos.</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arbeite an der Kasse.</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verhafte Verbrecher und schütze die allgemeine Öffentlichkeit.</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arbeite in einer Schule und ich helfe den Schülern zu lernen.</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schneide Haare.</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Tiere sind für mich wichtig.</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nehme Bestellungen auf und dann bringe ich das Essen.</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berate die Kunden.</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liebe kochen und bereite das Essen vor.</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arbeite mit Tieren und Maschinen und bebaue das Land.</a:t>
            </a:r>
          </a:p>
          <a:p>
            <a:pPr marL="457200" indent="-457200">
              <a:lnSpc>
                <a:spcPct val="90000"/>
              </a:lnSpc>
              <a:buAutoNum type="arabicPeriod"/>
            </a:pPr>
            <a:r>
              <a:rPr lang="de-DE" sz="2000" dirty="0" smtClean="0">
                <a:solidFill>
                  <a:srgbClr val="000000"/>
                </a:solidFill>
                <a:latin typeface="Calibri" pitchFamily="34" charset="0"/>
                <a:cs typeface="Calibri" pitchFamily="34" charset="0"/>
              </a:rPr>
              <a:t>Ich arbeite mit Computern.</a:t>
            </a:r>
          </a:p>
        </p:txBody>
      </p:sp>
      <p:sp>
        <p:nvSpPr>
          <p:cNvPr id="5" name="TextBox 4"/>
          <p:cNvSpPr txBox="1"/>
          <p:nvPr/>
        </p:nvSpPr>
        <p:spPr>
          <a:xfrm>
            <a:off x="104496" y="1424970"/>
            <a:ext cx="9004008" cy="707886"/>
          </a:xfrm>
          <a:prstGeom prst="rect">
            <a:avLst/>
          </a:prstGeom>
          <a:noFill/>
          <a:ln>
            <a:solidFill>
              <a:srgbClr val="008000"/>
            </a:solidFill>
          </a:ln>
        </p:spPr>
        <p:txBody>
          <a:bodyPr wrap="square" rtlCol="0">
            <a:spAutoFit/>
          </a:bodyPr>
          <a:lstStyle/>
          <a:p>
            <a:pPr algn="ctr"/>
            <a:r>
              <a:rPr lang="de-DE" sz="2000" b="1" dirty="0" smtClean="0">
                <a:solidFill>
                  <a:srgbClr val="008000"/>
                </a:solidFill>
              </a:rPr>
              <a:t>Lehrer     Mechaniker</a:t>
            </a:r>
            <a:r>
              <a:rPr lang="de-DE" sz="2000" b="1" dirty="0">
                <a:solidFill>
                  <a:srgbClr val="008000"/>
                </a:solidFill>
              </a:rPr>
              <a:t> </a:t>
            </a:r>
            <a:r>
              <a:rPr lang="de-DE" sz="2000" b="1" dirty="0" smtClean="0">
                <a:solidFill>
                  <a:srgbClr val="008000"/>
                </a:solidFill>
              </a:rPr>
              <a:t>    Krankenschwester     Kellner     Tierarzt     Friseur     Polizist</a:t>
            </a:r>
          </a:p>
          <a:p>
            <a:pPr algn="ctr"/>
            <a:r>
              <a:rPr lang="de-DE" sz="2000" b="1" dirty="0" smtClean="0">
                <a:solidFill>
                  <a:srgbClr val="008000"/>
                </a:solidFill>
              </a:rPr>
              <a:t>Sekretarin     Informatiker    Koch     Bauer     Verkäufer      Kundenberater </a:t>
            </a:r>
            <a:endParaRPr lang="de-DE" sz="2000" b="1" dirty="0">
              <a:solidFill>
                <a:srgbClr val="008000"/>
              </a:solidFill>
            </a:endParaRP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backgroundRemoval t="3000" b="98889" l="2255" r="97520"/>
                    </a14:imgEffect>
                  </a14:imgLayer>
                </a14:imgProps>
              </a:ext>
              <a:ext uri="{28A0092B-C50C-407E-A947-70E740481C1C}">
                <a14:useLocalDpi xmlns:a14="http://schemas.microsoft.com/office/drawing/2010/main"/>
              </a:ext>
            </a:extLst>
          </a:blip>
          <a:stretch>
            <a:fillRect/>
          </a:stretch>
        </p:blipFill>
        <p:spPr>
          <a:xfrm>
            <a:off x="6587565" y="4227050"/>
            <a:ext cx="2592947" cy="2630950"/>
          </a:xfrm>
          <a:prstGeom prst="rect">
            <a:avLst/>
          </a:prstGeom>
        </p:spPr>
      </p:pic>
    </p:spTree>
    <p:extLst>
      <p:ext uri="{BB962C8B-B14F-4D97-AF65-F5344CB8AC3E}">
        <p14:creationId xmlns:p14="http://schemas.microsoft.com/office/powerpoint/2010/main" val="397241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2696"/>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8: </a:t>
            </a:r>
            <a:r>
              <a:rPr lang="en-GB" sz="2400" b="1" u="sng" dirty="0" smtClean="0">
                <a:solidFill>
                  <a:srgbClr val="008000"/>
                </a:solidFill>
              </a:rPr>
              <a:t>DER JOBMARKT</a:t>
            </a:r>
          </a:p>
          <a:p>
            <a:pPr marL="0" indent="0" algn="ctr">
              <a:buNone/>
            </a:pPr>
            <a:r>
              <a:rPr lang="en-GB" sz="2400" b="1" dirty="0" smtClean="0">
                <a:solidFill>
                  <a:srgbClr val="008000"/>
                </a:solidFill>
              </a:rPr>
              <a:t>Was </a:t>
            </a:r>
            <a:r>
              <a:rPr lang="en-GB" sz="2400" b="1" dirty="0" err="1" smtClean="0">
                <a:solidFill>
                  <a:srgbClr val="008000"/>
                </a:solidFill>
              </a:rPr>
              <a:t>passt</a:t>
            </a:r>
            <a:r>
              <a:rPr lang="en-GB" sz="2400" b="1" dirty="0" smtClean="0">
                <a:solidFill>
                  <a:srgbClr val="008000"/>
                </a:solidFill>
              </a:rPr>
              <a:t> </a:t>
            </a:r>
            <a:r>
              <a:rPr lang="en-GB" sz="2400" b="1" dirty="0" err="1" smtClean="0">
                <a:solidFill>
                  <a:srgbClr val="008000"/>
                </a:solidFill>
              </a:rPr>
              <a:t>zusammen</a:t>
            </a:r>
            <a:r>
              <a:rPr lang="en-GB" sz="2400" b="1" dirty="0" smtClean="0">
                <a:solidFill>
                  <a:srgbClr val="008000"/>
                </a:solidFill>
              </a:rPr>
              <a:t>? </a:t>
            </a:r>
            <a:r>
              <a:rPr lang="en-GB" sz="2400" b="1" dirty="0" err="1" smtClean="0">
                <a:solidFill>
                  <a:srgbClr val="008000"/>
                </a:solidFill>
              </a:rPr>
              <a:t>Warum</a:t>
            </a:r>
            <a:r>
              <a:rPr lang="en-GB" sz="2400" b="1" dirty="0" smtClean="0">
                <a:solidFill>
                  <a:srgbClr val="008000"/>
                </a:solidFill>
              </a:rPr>
              <a:t> </a:t>
            </a:r>
            <a:r>
              <a:rPr lang="en-GB" sz="2400" b="1" dirty="0" err="1" smtClean="0">
                <a:solidFill>
                  <a:srgbClr val="008000"/>
                </a:solidFill>
              </a:rPr>
              <a:t>finde</a:t>
            </a:r>
            <a:r>
              <a:rPr lang="en-GB" sz="2400" b="1" dirty="0" smtClean="0">
                <a:solidFill>
                  <a:srgbClr val="008000"/>
                </a:solidFill>
              </a:rPr>
              <a:t> </a:t>
            </a:r>
            <a:r>
              <a:rPr lang="en-GB" sz="2400" b="1" dirty="0" err="1" smtClean="0">
                <a:solidFill>
                  <a:srgbClr val="008000"/>
                </a:solidFill>
              </a:rPr>
              <a:t>sie</a:t>
            </a:r>
            <a:r>
              <a:rPr lang="en-GB" sz="2400" b="1" dirty="0" smtClean="0">
                <a:solidFill>
                  <a:srgbClr val="008000"/>
                </a:solidFill>
              </a:rPr>
              <a:t> </a:t>
            </a:r>
            <a:r>
              <a:rPr lang="en-GB" sz="2400" b="1" dirty="0" err="1" smtClean="0">
                <a:solidFill>
                  <a:srgbClr val="008000"/>
                </a:solidFill>
              </a:rPr>
              <a:t>ihre</a:t>
            </a:r>
            <a:r>
              <a:rPr lang="en-GB" sz="2400" b="1" dirty="0" smtClean="0">
                <a:solidFill>
                  <a:srgbClr val="008000"/>
                </a:solidFill>
              </a:rPr>
              <a:t> </a:t>
            </a:r>
            <a:r>
              <a:rPr lang="en-GB" sz="2400" b="1" dirty="0" err="1" smtClean="0">
                <a:solidFill>
                  <a:srgbClr val="008000"/>
                </a:solidFill>
              </a:rPr>
              <a:t>Berufe</a:t>
            </a:r>
            <a:r>
              <a:rPr lang="en-GB" sz="2400" b="1" dirty="0" smtClean="0">
                <a:solidFill>
                  <a:srgbClr val="008000"/>
                </a:solidFill>
              </a:rPr>
              <a:t> </a:t>
            </a:r>
            <a:r>
              <a:rPr lang="en-GB" sz="2400" b="1" dirty="0" err="1" smtClean="0">
                <a:solidFill>
                  <a:srgbClr val="008000"/>
                </a:solidFill>
              </a:rPr>
              <a:t>positiv</a:t>
            </a:r>
            <a:r>
              <a:rPr lang="en-GB" sz="2400" b="1" dirty="0" smtClean="0">
                <a:solidFill>
                  <a:srgbClr val="008000"/>
                </a:solidFill>
              </a:rPr>
              <a:t>?</a:t>
            </a:r>
          </a:p>
          <a:p>
            <a:pPr marL="0" indent="0" algn="just">
              <a:buNone/>
            </a:pPr>
            <a:endParaRPr lang="en-GB" sz="2400" b="1" dirty="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sp>
        <p:nvSpPr>
          <p:cNvPr id="5" name="Rounded Rectangular Callout 4"/>
          <p:cNvSpPr/>
          <p:nvPr/>
        </p:nvSpPr>
        <p:spPr>
          <a:xfrm>
            <a:off x="19284" y="1268760"/>
            <a:ext cx="3040548" cy="2088232"/>
          </a:xfrm>
          <a:prstGeom prst="wedgeRoundRectCallout">
            <a:avLst>
              <a:gd name="adj1" fmla="val 46814"/>
              <a:gd name="adj2" fmla="val 6164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 </a:t>
            </a:r>
            <a:r>
              <a:rPr lang="en-US" sz="2000" dirty="0" err="1" smtClean="0"/>
              <a:t>Ich</a:t>
            </a:r>
            <a:r>
              <a:rPr lang="en-US" sz="2000" dirty="0" smtClean="0"/>
              <a:t> bin </a:t>
            </a:r>
            <a:r>
              <a:rPr lang="en-US" sz="2000" dirty="0" err="1" smtClean="0"/>
              <a:t>Sekretärin</a:t>
            </a:r>
            <a:r>
              <a:rPr lang="en-US" sz="2000" dirty="0" smtClean="0"/>
              <a:t> </a:t>
            </a:r>
            <a:r>
              <a:rPr lang="en-US" sz="2000" dirty="0" err="1" smtClean="0"/>
              <a:t>bei</a:t>
            </a:r>
            <a:r>
              <a:rPr lang="en-US" sz="2000" dirty="0" smtClean="0"/>
              <a:t> </a:t>
            </a:r>
            <a:r>
              <a:rPr lang="en-US" sz="2000" dirty="0" err="1" smtClean="0"/>
              <a:t>einer</a:t>
            </a:r>
            <a:r>
              <a:rPr lang="en-US" sz="2000" dirty="0" smtClean="0"/>
              <a:t> </a:t>
            </a:r>
            <a:r>
              <a:rPr lang="en-US" sz="2000" dirty="0" err="1" smtClean="0"/>
              <a:t>internationalen</a:t>
            </a:r>
            <a:r>
              <a:rPr lang="en-US" sz="2000" dirty="0" smtClean="0"/>
              <a:t> Firma.  </a:t>
            </a:r>
            <a:r>
              <a:rPr lang="en-US" sz="2000" dirty="0" err="1" smtClean="0"/>
              <a:t>Ich</a:t>
            </a:r>
            <a:r>
              <a:rPr lang="en-US" sz="2000" dirty="0" smtClean="0"/>
              <a:t> mag </a:t>
            </a:r>
            <a:r>
              <a:rPr lang="en-US" sz="2000" dirty="0" err="1" smtClean="0"/>
              <a:t>meinen</a:t>
            </a:r>
            <a:r>
              <a:rPr lang="en-US" sz="2000" dirty="0" smtClean="0"/>
              <a:t> Job, </a:t>
            </a:r>
            <a:r>
              <a:rPr lang="en-US" sz="2000" dirty="0" err="1" smtClean="0"/>
              <a:t>weil</a:t>
            </a:r>
            <a:r>
              <a:rPr lang="en-US" sz="2000" dirty="0" smtClean="0"/>
              <a:t> </a:t>
            </a:r>
            <a:r>
              <a:rPr lang="en-US" sz="2000" dirty="0" err="1" smtClean="0"/>
              <a:t>ich</a:t>
            </a:r>
            <a:r>
              <a:rPr lang="en-US" sz="2000" dirty="0" smtClean="0"/>
              <a:t> </a:t>
            </a:r>
            <a:r>
              <a:rPr lang="en-US" sz="2000" dirty="0" err="1" smtClean="0"/>
              <a:t>meine</a:t>
            </a:r>
            <a:r>
              <a:rPr lang="en-US" sz="2000" dirty="0" smtClean="0"/>
              <a:t> </a:t>
            </a:r>
            <a:r>
              <a:rPr lang="en-US" sz="2000" dirty="0" err="1" smtClean="0"/>
              <a:t>Fremdsprachen</a:t>
            </a:r>
            <a:r>
              <a:rPr lang="en-US" sz="2000" dirty="0" smtClean="0"/>
              <a:t> </a:t>
            </a:r>
            <a:r>
              <a:rPr lang="en-US" sz="2000" dirty="0" err="1" smtClean="0"/>
              <a:t>üben</a:t>
            </a:r>
            <a:r>
              <a:rPr lang="en-US" sz="2000" dirty="0" smtClean="0"/>
              <a:t> </a:t>
            </a:r>
            <a:r>
              <a:rPr lang="en-US" sz="2000" dirty="0" err="1" smtClean="0"/>
              <a:t>kann</a:t>
            </a:r>
            <a:r>
              <a:rPr lang="en-US" sz="2000" dirty="0" smtClean="0"/>
              <a:t>.</a:t>
            </a:r>
            <a:endParaRPr lang="en-US" sz="2000" dirty="0"/>
          </a:p>
        </p:txBody>
      </p:sp>
      <p:sp>
        <p:nvSpPr>
          <p:cNvPr id="11" name="Rounded Rectangular Callout 10"/>
          <p:cNvSpPr/>
          <p:nvPr/>
        </p:nvSpPr>
        <p:spPr>
          <a:xfrm>
            <a:off x="0" y="3717032"/>
            <a:ext cx="3059832" cy="1512168"/>
          </a:xfrm>
          <a:prstGeom prst="wedgeRoundRectCallout">
            <a:avLst>
              <a:gd name="adj1" fmla="val 56909"/>
              <a:gd name="adj2" fmla="val 6131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b. </a:t>
            </a:r>
            <a:r>
              <a:rPr lang="en-US" sz="2000" dirty="0" err="1" smtClean="0"/>
              <a:t>Ich</a:t>
            </a:r>
            <a:r>
              <a:rPr lang="en-US" sz="2000" dirty="0" smtClean="0"/>
              <a:t> bin </a:t>
            </a:r>
            <a:r>
              <a:rPr lang="en-US" sz="2000" dirty="0" err="1" smtClean="0"/>
              <a:t>Mechanikerin</a:t>
            </a:r>
            <a:r>
              <a:rPr lang="en-US" sz="2000" dirty="0" smtClean="0"/>
              <a:t>.  Mein </a:t>
            </a:r>
            <a:r>
              <a:rPr lang="en-US" sz="2000" dirty="0" err="1" smtClean="0"/>
              <a:t>Beruf</a:t>
            </a:r>
            <a:r>
              <a:rPr lang="en-US" sz="2000" dirty="0" smtClean="0"/>
              <a:t> </a:t>
            </a:r>
            <a:r>
              <a:rPr lang="en-US" sz="2000" dirty="0" err="1" smtClean="0"/>
              <a:t>ist</a:t>
            </a:r>
            <a:r>
              <a:rPr lang="en-US" sz="2000" dirty="0" smtClean="0"/>
              <a:t> </a:t>
            </a:r>
            <a:r>
              <a:rPr lang="en-US" sz="2000" dirty="0" err="1" smtClean="0"/>
              <a:t>interessant</a:t>
            </a:r>
            <a:r>
              <a:rPr lang="en-US" sz="2000" dirty="0" smtClean="0"/>
              <a:t>, </a:t>
            </a:r>
            <a:r>
              <a:rPr lang="en-US" sz="2000" dirty="0" err="1" smtClean="0"/>
              <a:t>weil</a:t>
            </a:r>
            <a:r>
              <a:rPr lang="en-US" sz="2000" dirty="0" smtClean="0"/>
              <a:t> </a:t>
            </a:r>
            <a:r>
              <a:rPr lang="en-US" sz="2000" dirty="0" err="1" smtClean="0"/>
              <a:t>ich</a:t>
            </a:r>
            <a:r>
              <a:rPr lang="en-US" sz="2000" dirty="0" smtClean="0"/>
              <a:t> </a:t>
            </a:r>
            <a:r>
              <a:rPr lang="en-US" sz="2000" dirty="0" err="1" smtClean="0"/>
              <a:t>etwas</a:t>
            </a:r>
            <a:r>
              <a:rPr lang="en-US" sz="2000" dirty="0" smtClean="0"/>
              <a:t> </a:t>
            </a:r>
            <a:r>
              <a:rPr lang="en-US" sz="2000" dirty="0" err="1" smtClean="0"/>
              <a:t>Praktisches</a:t>
            </a:r>
            <a:r>
              <a:rPr lang="en-US" sz="2000" dirty="0" smtClean="0"/>
              <a:t> </a:t>
            </a:r>
            <a:r>
              <a:rPr lang="en-US" sz="2000" dirty="0" err="1" smtClean="0"/>
              <a:t>machen</a:t>
            </a:r>
            <a:r>
              <a:rPr lang="en-US" sz="2000" dirty="0" smtClean="0"/>
              <a:t> mag.</a:t>
            </a:r>
            <a:endParaRPr lang="en-US" sz="2000" dirty="0"/>
          </a:p>
        </p:txBody>
      </p:sp>
      <p:sp>
        <p:nvSpPr>
          <p:cNvPr id="12" name="Rounded Rectangular Callout 11"/>
          <p:cNvSpPr/>
          <p:nvPr/>
        </p:nvSpPr>
        <p:spPr>
          <a:xfrm>
            <a:off x="0" y="5517232"/>
            <a:ext cx="3168352" cy="1152128"/>
          </a:xfrm>
          <a:prstGeom prst="wedgeRoundRectCallout">
            <a:avLst>
              <a:gd name="adj1" fmla="val 56504"/>
              <a:gd name="adj2" fmla="val 6405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 </a:t>
            </a:r>
            <a:r>
              <a:rPr lang="en-US" sz="2000" dirty="0" err="1" smtClean="0"/>
              <a:t>Ich</a:t>
            </a:r>
            <a:r>
              <a:rPr lang="en-US" sz="2000" dirty="0" smtClean="0"/>
              <a:t> bin </a:t>
            </a:r>
            <a:r>
              <a:rPr lang="en-US" sz="2000" dirty="0" err="1" smtClean="0"/>
              <a:t>Feuerwehrmann</a:t>
            </a:r>
            <a:r>
              <a:rPr lang="en-US" sz="2000" dirty="0" smtClean="0"/>
              <a:t>.  </a:t>
            </a:r>
            <a:r>
              <a:rPr lang="en-US" sz="2000" dirty="0" err="1" smtClean="0"/>
              <a:t>Ich</a:t>
            </a:r>
            <a:r>
              <a:rPr lang="en-US" sz="2000" dirty="0" smtClean="0"/>
              <a:t> mag </a:t>
            </a:r>
            <a:r>
              <a:rPr lang="en-US" sz="2000" dirty="0" err="1" smtClean="0"/>
              <a:t>meinen</a:t>
            </a:r>
            <a:r>
              <a:rPr lang="en-US" sz="2000" dirty="0" smtClean="0"/>
              <a:t> Job, </a:t>
            </a:r>
            <a:r>
              <a:rPr lang="en-US" sz="2000" dirty="0" err="1" smtClean="0"/>
              <a:t>weil</a:t>
            </a:r>
            <a:r>
              <a:rPr lang="en-US" sz="2000" dirty="0" smtClean="0"/>
              <a:t> </a:t>
            </a:r>
            <a:r>
              <a:rPr lang="en-US" sz="2000" dirty="0" err="1" smtClean="0"/>
              <a:t>er</a:t>
            </a:r>
            <a:r>
              <a:rPr lang="en-US" sz="2000" dirty="0" smtClean="0"/>
              <a:t> gut </a:t>
            </a:r>
            <a:r>
              <a:rPr lang="en-US" sz="2000" dirty="0" err="1" smtClean="0"/>
              <a:t>bezahlt</a:t>
            </a:r>
            <a:r>
              <a:rPr lang="en-US" sz="2000" dirty="0" smtClean="0"/>
              <a:t> </a:t>
            </a:r>
            <a:r>
              <a:rPr lang="en-US" sz="2000" dirty="0" err="1" smtClean="0"/>
              <a:t>ist</a:t>
            </a:r>
            <a:r>
              <a:rPr lang="en-US" sz="2000" dirty="0" smtClean="0"/>
              <a:t>.</a:t>
            </a:r>
            <a:endParaRPr lang="en-US" sz="2000" dirty="0"/>
          </a:p>
        </p:txBody>
      </p:sp>
      <p:sp>
        <p:nvSpPr>
          <p:cNvPr id="17" name="Rounded Rectangular Callout 16"/>
          <p:cNvSpPr/>
          <p:nvPr/>
        </p:nvSpPr>
        <p:spPr>
          <a:xfrm>
            <a:off x="6128600" y="1196752"/>
            <a:ext cx="2987824" cy="1368152"/>
          </a:xfrm>
          <a:prstGeom prst="wedgeRoundRectCallout">
            <a:avLst>
              <a:gd name="adj1" fmla="val -47172"/>
              <a:gd name="adj2" fmla="val 7557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 </a:t>
            </a:r>
            <a:r>
              <a:rPr lang="en-US" sz="2000" dirty="0" err="1" smtClean="0"/>
              <a:t>Ich</a:t>
            </a:r>
            <a:r>
              <a:rPr lang="en-US" sz="2000" dirty="0" smtClean="0"/>
              <a:t> bin </a:t>
            </a:r>
            <a:r>
              <a:rPr lang="en-US" sz="2000" dirty="0" err="1" smtClean="0"/>
              <a:t>Zahnärztin</a:t>
            </a:r>
            <a:r>
              <a:rPr lang="en-US" sz="2000" dirty="0" smtClean="0"/>
              <a:t>.  </a:t>
            </a:r>
            <a:r>
              <a:rPr lang="en-US" sz="2000" dirty="0" err="1" smtClean="0"/>
              <a:t>Ich</a:t>
            </a:r>
            <a:r>
              <a:rPr lang="en-US" sz="2000" dirty="0" smtClean="0"/>
              <a:t> </a:t>
            </a:r>
            <a:r>
              <a:rPr lang="en-US" sz="2000" dirty="0" err="1" smtClean="0"/>
              <a:t>finde</a:t>
            </a:r>
            <a:r>
              <a:rPr lang="en-US" sz="2000" dirty="0" smtClean="0"/>
              <a:t> </a:t>
            </a:r>
            <a:r>
              <a:rPr lang="en-US" sz="2000" dirty="0" err="1" smtClean="0"/>
              <a:t>meine</a:t>
            </a:r>
            <a:r>
              <a:rPr lang="en-US" sz="2000" dirty="0" smtClean="0"/>
              <a:t> </a:t>
            </a:r>
            <a:r>
              <a:rPr lang="en-US" sz="2000" dirty="0" err="1" smtClean="0"/>
              <a:t>Arbeit</a:t>
            </a:r>
            <a:r>
              <a:rPr lang="en-US" sz="2000" dirty="0" smtClean="0"/>
              <a:t> gut, </a:t>
            </a:r>
            <a:r>
              <a:rPr lang="en-US" sz="2000" dirty="0" err="1" smtClean="0"/>
              <a:t>weil</a:t>
            </a:r>
            <a:r>
              <a:rPr lang="en-US" sz="2000" dirty="0" smtClean="0"/>
              <a:t> man </a:t>
            </a:r>
            <a:r>
              <a:rPr lang="en-US" sz="2000" dirty="0" err="1" smtClean="0"/>
              <a:t>Kontakt</a:t>
            </a:r>
            <a:r>
              <a:rPr lang="en-US" sz="2000" dirty="0" smtClean="0"/>
              <a:t> </a:t>
            </a:r>
            <a:r>
              <a:rPr lang="en-US" sz="2000" dirty="0" err="1" smtClean="0"/>
              <a:t>zu</a:t>
            </a:r>
            <a:r>
              <a:rPr lang="en-US" sz="2000" dirty="0" smtClean="0"/>
              <a:t> Menschen hat.</a:t>
            </a:r>
            <a:endParaRPr lang="en-US" sz="2000" dirty="0"/>
          </a:p>
        </p:txBody>
      </p:sp>
      <p:sp>
        <p:nvSpPr>
          <p:cNvPr id="18" name="Rounded Rectangular Callout 17"/>
          <p:cNvSpPr/>
          <p:nvPr/>
        </p:nvSpPr>
        <p:spPr>
          <a:xfrm>
            <a:off x="6228184" y="3140968"/>
            <a:ext cx="2915816" cy="1296144"/>
          </a:xfrm>
          <a:prstGeom prst="wedgeRoundRectCallout">
            <a:avLst>
              <a:gd name="adj1" fmla="val -39848"/>
              <a:gd name="adj2" fmla="val 8458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 </a:t>
            </a:r>
            <a:r>
              <a:rPr lang="en-US" sz="2000" dirty="0" err="1" smtClean="0"/>
              <a:t>Ich</a:t>
            </a:r>
            <a:r>
              <a:rPr lang="en-US" sz="2000" dirty="0" smtClean="0"/>
              <a:t> bin </a:t>
            </a:r>
            <a:r>
              <a:rPr lang="en-US" sz="2000" dirty="0" err="1" smtClean="0"/>
              <a:t>Lehrerin</a:t>
            </a:r>
            <a:r>
              <a:rPr lang="en-US" sz="2000" dirty="0"/>
              <a:t> </a:t>
            </a:r>
            <a:r>
              <a:rPr lang="en-US" sz="2000" dirty="0" smtClean="0"/>
              <a:t>und </a:t>
            </a:r>
            <a:r>
              <a:rPr lang="en-US" sz="2000" dirty="0" err="1" smtClean="0"/>
              <a:t>ich</a:t>
            </a:r>
            <a:r>
              <a:rPr lang="en-US" sz="2000" dirty="0" smtClean="0"/>
              <a:t> mag </a:t>
            </a:r>
            <a:r>
              <a:rPr lang="en-US" sz="2000" dirty="0" err="1" smtClean="0"/>
              <a:t>meinen</a:t>
            </a:r>
            <a:r>
              <a:rPr lang="en-US" sz="2000" dirty="0" smtClean="0"/>
              <a:t> Job, </a:t>
            </a:r>
            <a:r>
              <a:rPr lang="en-US" sz="2000" dirty="0" err="1" smtClean="0"/>
              <a:t>weil</a:t>
            </a:r>
            <a:r>
              <a:rPr lang="en-US" sz="2000" dirty="0" smtClean="0"/>
              <a:t> </a:t>
            </a:r>
            <a:r>
              <a:rPr lang="en-US" sz="2000" dirty="0" err="1" smtClean="0"/>
              <a:t>ich</a:t>
            </a:r>
            <a:r>
              <a:rPr lang="en-US" sz="2000" dirty="0" smtClean="0"/>
              <a:t> </a:t>
            </a:r>
            <a:r>
              <a:rPr lang="en-US" sz="2000" dirty="0" err="1" smtClean="0"/>
              <a:t>gern</a:t>
            </a:r>
            <a:r>
              <a:rPr lang="en-US" sz="2000" dirty="0" smtClean="0"/>
              <a:t> </a:t>
            </a:r>
            <a:r>
              <a:rPr lang="en-US" sz="2000" dirty="0" err="1" smtClean="0"/>
              <a:t>mit</a:t>
            </a:r>
            <a:r>
              <a:rPr lang="en-US" sz="2000" dirty="0" smtClean="0"/>
              <a:t> </a:t>
            </a:r>
            <a:r>
              <a:rPr lang="en-US" sz="2000" dirty="0" err="1" smtClean="0"/>
              <a:t>Kindern</a:t>
            </a:r>
            <a:r>
              <a:rPr lang="en-US" sz="2000" dirty="0" smtClean="0"/>
              <a:t> </a:t>
            </a:r>
            <a:r>
              <a:rPr lang="en-US" sz="2000" dirty="0" err="1" smtClean="0"/>
              <a:t>arbeite</a:t>
            </a:r>
            <a:r>
              <a:rPr lang="en-US" sz="2000" dirty="0" smtClean="0"/>
              <a:t>.</a:t>
            </a:r>
            <a:endParaRPr lang="en-US" sz="2000" dirty="0"/>
          </a:p>
        </p:txBody>
      </p:sp>
      <p:sp>
        <p:nvSpPr>
          <p:cNvPr id="19" name="Rounded Rectangular Callout 18"/>
          <p:cNvSpPr/>
          <p:nvPr/>
        </p:nvSpPr>
        <p:spPr>
          <a:xfrm>
            <a:off x="6444207" y="5085184"/>
            <a:ext cx="2687773" cy="1440160"/>
          </a:xfrm>
          <a:prstGeom prst="wedgeRoundRectCallout">
            <a:avLst>
              <a:gd name="adj1" fmla="val -56767"/>
              <a:gd name="adj2" fmla="val 6374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f. </a:t>
            </a:r>
            <a:r>
              <a:rPr lang="en-US" sz="2000" dirty="0" err="1" smtClean="0"/>
              <a:t>Ich</a:t>
            </a:r>
            <a:r>
              <a:rPr lang="en-US" sz="2000" dirty="0" smtClean="0"/>
              <a:t> </a:t>
            </a:r>
            <a:r>
              <a:rPr lang="en-US" sz="2000" dirty="0" err="1" smtClean="0"/>
              <a:t>arbeite</a:t>
            </a:r>
            <a:r>
              <a:rPr lang="en-US" sz="2000" dirty="0" smtClean="0"/>
              <a:t> </a:t>
            </a:r>
            <a:r>
              <a:rPr lang="en-US" sz="2000" dirty="0" err="1" smtClean="0"/>
              <a:t>als</a:t>
            </a:r>
            <a:r>
              <a:rPr lang="en-US" sz="2000" dirty="0" smtClean="0"/>
              <a:t> </a:t>
            </a:r>
            <a:r>
              <a:rPr lang="en-US" sz="2000" dirty="0" err="1" smtClean="0"/>
              <a:t>Briefträger</a:t>
            </a:r>
            <a:r>
              <a:rPr lang="en-US" sz="2000" dirty="0" smtClean="0"/>
              <a:t>.  </a:t>
            </a:r>
            <a:r>
              <a:rPr lang="en-US" sz="2000" dirty="0" err="1" smtClean="0"/>
              <a:t>Ich</a:t>
            </a:r>
            <a:r>
              <a:rPr lang="en-US" sz="2000" dirty="0" smtClean="0"/>
              <a:t> mag </a:t>
            </a:r>
            <a:r>
              <a:rPr lang="en-US" sz="2000" dirty="0" err="1" smtClean="0"/>
              <a:t>meine</a:t>
            </a:r>
            <a:r>
              <a:rPr lang="en-US" sz="2000" dirty="0" smtClean="0"/>
              <a:t> </a:t>
            </a:r>
            <a:r>
              <a:rPr lang="en-US" sz="2000" dirty="0" err="1" smtClean="0"/>
              <a:t>Arbeit</a:t>
            </a:r>
            <a:r>
              <a:rPr lang="en-US" sz="2000" dirty="0" smtClean="0"/>
              <a:t>, </a:t>
            </a:r>
            <a:r>
              <a:rPr lang="en-US" sz="2000" dirty="0" err="1" smtClean="0"/>
              <a:t>weil</a:t>
            </a:r>
            <a:r>
              <a:rPr lang="en-US" sz="2000" dirty="0" smtClean="0"/>
              <a:t> </a:t>
            </a:r>
            <a:r>
              <a:rPr lang="en-US" sz="2000" dirty="0" err="1" smtClean="0"/>
              <a:t>ich</a:t>
            </a:r>
            <a:r>
              <a:rPr lang="en-US" sz="2000" dirty="0" smtClean="0"/>
              <a:t> </a:t>
            </a:r>
            <a:r>
              <a:rPr lang="en-US" sz="2000" dirty="0" err="1" smtClean="0"/>
              <a:t>gern</a:t>
            </a:r>
            <a:r>
              <a:rPr lang="en-US" sz="2000" dirty="0" smtClean="0"/>
              <a:t> </a:t>
            </a:r>
            <a:r>
              <a:rPr lang="en-US" sz="2000" dirty="0" err="1" smtClean="0"/>
              <a:t>im</a:t>
            </a:r>
            <a:r>
              <a:rPr lang="en-US" sz="2000" dirty="0" smtClean="0"/>
              <a:t> </a:t>
            </a:r>
            <a:r>
              <a:rPr lang="en-US" sz="2000" dirty="0" err="1" smtClean="0"/>
              <a:t>Freien</a:t>
            </a:r>
            <a:r>
              <a:rPr lang="en-US" sz="2000" dirty="0" smtClean="0"/>
              <a:t> bin.</a:t>
            </a:r>
            <a:endParaRPr lang="en-US" sz="20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1880" y="4725144"/>
            <a:ext cx="1257052" cy="188793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016" y="2852936"/>
            <a:ext cx="1239912" cy="1859868"/>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980728"/>
            <a:ext cx="1440160" cy="1908293"/>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16016" y="4725154"/>
            <a:ext cx="1296144" cy="1872198"/>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91880" y="2852936"/>
            <a:ext cx="1152128" cy="1872208"/>
          </a:xfrm>
          <a:prstGeom prst="rect">
            <a:avLst/>
          </a:prstGeom>
        </p:spPr>
      </p:pic>
      <p:pic>
        <p:nvPicPr>
          <p:cNvPr id="21" name="Picture 20"/>
          <p:cNvPicPr>
            <a:picLocks noChangeAspect="1"/>
          </p:cNvPicPr>
          <p:nvPr/>
        </p:nvPicPr>
        <p:blipFill>
          <a:blip r:embed="rId7" cstate="print"/>
          <a:stretch>
            <a:fillRect/>
          </a:stretch>
        </p:blipFill>
        <p:spPr>
          <a:xfrm>
            <a:off x="3491880" y="980728"/>
            <a:ext cx="1224136" cy="1888232"/>
          </a:xfrm>
          <a:prstGeom prst="rect">
            <a:avLst/>
          </a:prstGeom>
        </p:spPr>
      </p:pic>
    </p:spTree>
    <p:extLst>
      <p:ext uri="{BB962C8B-B14F-4D97-AF65-F5344CB8AC3E}">
        <p14:creationId xmlns:p14="http://schemas.microsoft.com/office/powerpoint/2010/main" val="49960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200" b="1" u="sng" dirty="0" smtClean="0">
                <a:solidFill>
                  <a:srgbClr val="008000"/>
                </a:solidFill>
                <a:latin typeface="Calibri" pitchFamily="34" charset="0"/>
                <a:cs typeface="Calibri" pitchFamily="34" charset="0"/>
              </a:rPr>
              <a:t>AUFGABE 9: </a:t>
            </a:r>
            <a:r>
              <a:rPr lang="en-GB" sz="2200" b="1" u="sng" dirty="0" smtClean="0">
                <a:solidFill>
                  <a:srgbClr val="008000"/>
                </a:solidFill>
              </a:rPr>
              <a:t>TEILZEITJOBS</a:t>
            </a:r>
          </a:p>
          <a:p>
            <a:pPr marL="0" indent="0" algn="ctr">
              <a:buNone/>
            </a:pPr>
            <a:endParaRPr lang="en-GB" sz="2200" b="1"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Texte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Schreib</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Tabelle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ab</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füll</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sie</a:t>
            </a:r>
            <a:r>
              <a:rPr lang="en-GB" sz="2200" b="1" dirty="0" smtClean="0">
                <a:solidFill>
                  <a:srgbClr val="008000"/>
                </a:solidFill>
                <a:latin typeface="Calibri" pitchFamily="34" charset="0"/>
                <a:cs typeface="Calibri" pitchFamily="34" charset="0"/>
              </a:rPr>
              <a:t> auf </a:t>
            </a:r>
            <a:r>
              <a:rPr lang="en-GB" sz="2200" b="1" dirty="0" err="1" smtClean="0">
                <a:solidFill>
                  <a:srgbClr val="008000"/>
                </a:solidFill>
                <a:latin typeface="Calibri" pitchFamily="34" charset="0"/>
                <a:cs typeface="Calibri" pitchFamily="34" charset="0"/>
              </a:rPr>
              <a:t>Englisch</a:t>
            </a:r>
            <a:r>
              <a:rPr lang="en-GB" sz="2200" b="1" dirty="0" smtClean="0">
                <a:solidFill>
                  <a:srgbClr val="008000"/>
                </a:solidFill>
                <a:latin typeface="Calibri" pitchFamily="34" charset="0"/>
                <a:cs typeface="Calibri" pitchFamily="34" charset="0"/>
              </a:rPr>
              <a:t> auf.</a:t>
            </a:r>
            <a:endParaRPr lang="en-GB" sz="2200" b="1" dirty="0">
              <a:solidFill>
                <a:srgbClr val="008000"/>
              </a:solidFill>
              <a:latin typeface="Calibri" pitchFamily="34" charset="0"/>
              <a:cs typeface="Calibri" pitchFamily="34" charset="0"/>
            </a:endParaRPr>
          </a:p>
          <a:p>
            <a:pPr algn="just">
              <a:buNone/>
            </a:pPr>
            <a:endParaRPr lang="en-GB" sz="2400" b="1" dirty="0">
              <a:latin typeface="Calibri" pitchFamily="34" charset="0"/>
              <a:cs typeface="Calibri" pitchFamily="34" charset="0"/>
            </a:endParaRPr>
          </a:p>
          <a:p>
            <a:pPr algn="just">
              <a:buNone/>
            </a:pPr>
            <a:endParaRPr lang="en-GB" sz="2400" b="1" dirty="0">
              <a:latin typeface="Calibri" pitchFamily="34" charset="0"/>
              <a:cs typeface="Calibri" pitchFamily="34" charset="0"/>
            </a:endParaRPr>
          </a:p>
          <a:p>
            <a:pPr algn="just">
              <a:buNone/>
            </a:pPr>
            <a:endParaRPr lang="en-GB" sz="2400" dirty="0" smtClean="0">
              <a:latin typeface="Calibri" pitchFamily="34" charset="0"/>
              <a:cs typeface="Calibri" pitchFamily="34" charset="0"/>
            </a:endParaRPr>
          </a:p>
          <a:p>
            <a:pPr marL="0" indent="0" algn="just">
              <a:buNone/>
            </a:pPr>
            <a:endParaRPr lang="de-DE" sz="2000" dirty="0" smtClean="0"/>
          </a:p>
          <a:p>
            <a:pPr marL="0" indent="0" algn="just">
              <a:buNone/>
            </a:pPr>
            <a:r>
              <a:rPr lang="de-DE" sz="2200" dirty="0" smtClean="0"/>
              <a:t>Ich </a:t>
            </a:r>
            <a:r>
              <a:rPr lang="de-DE" sz="2200" dirty="0"/>
              <a:t>habe einen Teilzeitjob.  Ich brauche das Geld für mein Hobby – ich spiele in einer Band und wir kaufen immer Instrumente, Musik oder Software für den Computer.  Ich arbeite am Wochenende an einer Tankstelle.  Ich finde die Arbeit langweilig und ich mag den Job nicht, weil ich gern in einem Team bin.  Ich bediene den ganzen Tag Kunden, das heißt von sechs Uhr morgens bis fünf Uhr nachmittags, und sitze nur da, um die Bezahlung entgegen zu nehmen.  Aber ich bekomme ziemlich viel Geld dafür.  Wenn ich Samstag und Sonntag arbeite, verdiene ich fast 200€.  Das ist gar nicht schlecht!</a:t>
            </a:r>
            <a:endParaRPr lang="en-GB" sz="2200" dirty="0"/>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817730186"/>
              </p:ext>
            </p:extLst>
          </p:nvPr>
        </p:nvGraphicFramePr>
        <p:xfrm>
          <a:off x="179510" y="1596400"/>
          <a:ext cx="8712970" cy="1112520"/>
        </p:xfrm>
        <a:graphic>
          <a:graphicData uri="http://schemas.openxmlformats.org/drawingml/2006/table">
            <a:tbl>
              <a:tblPr firstRow="1" bandRow="1">
                <a:tableStyleId>{5940675A-B579-460E-94D1-54222C63F5DA}</a:tableStyleId>
              </a:tblPr>
              <a:tblGrid>
                <a:gridCol w="504058"/>
                <a:gridCol w="1368152"/>
                <a:gridCol w="1368152"/>
                <a:gridCol w="1368152"/>
                <a:gridCol w="1368152"/>
                <a:gridCol w="1368152"/>
                <a:gridCol w="1368152"/>
              </a:tblGrid>
              <a:tr h="370840">
                <a:tc>
                  <a:txBody>
                    <a:bodyPr/>
                    <a:lstStyle/>
                    <a:p>
                      <a:pPr algn="ctr"/>
                      <a:endParaRPr lang="en-US" b="1" dirty="0">
                        <a:solidFill>
                          <a:schemeClr val="bg1"/>
                        </a:solidFill>
                      </a:endParaRPr>
                    </a:p>
                  </a:txBody>
                  <a:tcPr>
                    <a:solidFill>
                      <a:srgbClr val="008000"/>
                    </a:solidFill>
                  </a:tcPr>
                </a:tc>
                <a:tc>
                  <a:txBody>
                    <a:bodyPr/>
                    <a:lstStyle/>
                    <a:p>
                      <a:pPr algn="ctr"/>
                      <a:r>
                        <a:rPr lang="en-US" b="1" dirty="0" smtClean="0">
                          <a:solidFill>
                            <a:schemeClr val="bg1"/>
                          </a:solidFill>
                        </a:rPr>
                        <a:t>Where?</a:t>
                      </a:r>
                      <a:endParaRPr lang="en-US" b="1" dirty="0">
                        <a:solidFill>
                          <a:schemeClr val="bg1"/>
                        </a:solidFill>
                      </a:endParaRPr>
                    </a:p>
                  </a:txBody>
                  <a:tcPr>
                    <a:solidFill>
                      <a:srgbClr val="008000"/>
                    </a:solidFill>
                  </a:tcPr>
                </a:tc>
                <a:tc>
                  <a:txBody>
                    <a:bodyPr/>
                    <a:lstStyle/>
                    <a:p>
                      <a:pPr algn="ctr"/>
                      <a:r>
                        <a:rPr lang="en-US" b="1" dirty="0" smtClean="0">
                          <a:solidFill>
                            <a:schemeClr val="bg1"/>
                          </a:solidFill>
                        </a:rPr>
                        <a:t>When?</a:t>
                      </a:r>
                      <a:endParaRPr lang="en-US" b="1" dirty="0">
                        <a:solidFill>
                          <a:schemeClr val="bg1"/>
                        </a:solidFill>
                      </a:endParaRPr>
                    </a:p>
                  </a:txBody>
                  <a:tcPr>
                    <a:solidFill>
                      <a:srgbClr val="008000"/>
                    </a:solidFill>
                  </a:tcPr>
                </a:tc>
                <a:tc>
                  <a:txBody>
                    <a:bodyPr/>
                    <a:lstStyle/>
                    <a:p>
                      <a:pPr algn="ctr"/>
                      <a:r>
                        <a:rPr lang="en-US" b="1" dirty="0" smtClean="0">
                          <a:solidFill>
                            <a:schemeClr val="bg1"/>
                          </a:solidFill>
                        </a:rPr>
                        <a:t>Hours?</a:t>
                      </a:r>
                      <a:endParaRPr lang="en-US" b="1" dirty="0">
                        <a:solidFill>
                          <a:schemeClr val="bg1"/>
                        </a:solidFill>
                      </a:endParaRPr>
                    </a:p>
                  </a:txBody>
                  <a:tcPr>
                    <a:solidFill>
                      <a:srgbClr val="008000"/>
                    </a:solidFill>
                  </a:tcPr>
                </a:tc>
                <a:tc>
                  <a:txBody>
                    <a:bodyPr/>
                    <a:lstStyle/>
                    <a:p>
                      <a:pPr algn="ctr"/>
                      <a:r>
                        <a:rPr lang="en-US" b="1" dirty="0" smtClean="0">
                          <a:solidFill>
                            <a:schemeClr val="bg1"/>
                          </a:solidFill>
                        </a:rPr>
                        <a:t>Wages?</a:t>
                      </a:r>
                      <a:endParaRPr lang="en-US" b="1" dirty="0">
                        <a:solidFill>
                          <a:schemeClr val="bg1"/>
                        </a:solidFill>
                      </a:endParaRPr>
                    </a:p>
                  </a:txBody>
                  <a:tcPr>
                    <a:solidFill>
                      <a:srgbClr val="008000"/>
                    </a:solidFill>
                  </a:tcPr>
                </a:tc>
                <a:tc>
                  <a:txBody>
                    <a:bodyPr/>
                    <a:lstStyle/>
                    <a:p>
                      <a:pPr algn="ctr"/>
                      <a:r>
                        <a:rPr lang="en-US" b="1" dirty="0" smtClean="0">
                          <a:solidFill>
                            <a:schemeClr val="bg1"/>
                          </a:solidFill>
                        </a:rPr>
                        <a:t>Opinion?</a:t>
                      </a:r>
                      <a:endParaRPr lang="en-US" b="1" dirty="0">
                        <a:solidFill>
                          <a:schemeClr val="bg1"/>
                        </a:solidFill>
                      </a:endParaRPr>
                    </a:p>
                  </a:txBody>
                  <a:tcPr>
                    <a:solidFill>
                      <a:srgbClr val="008000"/>
                    </a:solidFill>
                  </a:tcPr>
                </a:tc>
                <a:tc>
                  <a:txBody>
                    <a:bodyPr/>
                    <a:lstStyle/>
                    <a:p>
                      <a:pPr algn="ctr"/>
                      <a:r>
                        <a:rPr lang="en-US" b="1" dirty="0" smtClean="0">
                          <a:solidFill>
                            <a:schemeClr val="bg1"/>
                          </a:solidFill>
                        </a:rPr>
                        <a:t>Extra detail</a:t>
                      </a:r>
                      <a:endParaRPr lang="en-US" b="1" dirty="0">
                        <a:solidFill>
                          <a:schemeClr val="bg1"/>
                        </a:solidFill>
                      </a:endParaRPr>
                    </a:p>
                  </a:txBody>
                  <a:tcPr>
                    <a:solidFill>
                      <a:srgbClr val="008000"/>
                    </a:solidFill>
                  </a:tcPr>
                </a:tc>
              </a:tr>
              <a:tr h="370840">
                <a:tc>
                  <a:txBody>
                    <a:bodyPr/>
                    <a:lstStyle/>
                    <a:p>
                      <a:pPr algn="ctr"/>
                      <a:r>
                        <a:rPr lang="en-US" b="1" dirty="0" smtClean="0">
                          <a:solidFill>
                            <a:srgbClr val="FFFFFF"/>
                          </a:solidFill>
                        </a:rPr>
                        <a:t>1</a:t>
                      </a:r>
                      <a:endParaRPr lang="en-US" b="1" dirty="0">
                        <a:solidFill>
                          <a:srgbClr val="FFFFFF"/>
                        </a:solidFill>
                      </a:endParaRPr>
                    </a:p>
                  </a:txBody>
                  <a:tcPr>
                    <a:solidFill>
                      <a:srgbClr val="008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pPr algn="ctr"/>
                      <a:r>
                        <a:rPr lang="en-US" b="1" dirty="0" smtClean="0">
                          <a:solidFill>
                            <a:srgbClr val="FFFFFF"/>
                          </a:solidFill>
                        </a:rPr>
                        <a:t>2</a:t>
                      </a:r>
                      <a:endParaRPr lang="en-US" b="1" dirty="0">
                        <a:solidFill>
                          <a:srgbClr val="FFFFFF"/>
                        </a:solidFill>
                      </a:endParaRPr>
                    </a:p>
                  </a:txBody>
                  <a:tcPr>
                    <a:solidFill>
                      <a:srgbClr val="008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578" b="100000" l="0" r="100000">
                        <a14:foregroundMark x1="25417" y1="13873" x2="25417" y2="13873"/>
                        <a14:foregroundMark x1="12500" y1="10405" x2="12500" y2="10405"/>
                      </a14:backgroundRemoval>
                    </a14:imgEffect>
                  </a14:imgLayer>
                </a14:imgProps>
              </a:ext>
            </a:extLst>
          </a:blip>
          <a:stretch>
            <a:fillRect/>
          </a:stretch>
        </p:blipFill>
        <p:spPr>
          <a:xfrm>
            <a:off x="6876256" y="5224399"/>
            <a:ext cx="2304256" cy="1660985"/>
          </a:xfrm>
          <a:prstGeom prst="rect">
            <a:avLst/>
          </a:prstGeom>
        </p:spPr>
      </p:pic>
    </p:spTree>
    <p:extLst>
      <p:ext uri="{BB962C8B-B14F-4D97-AF65-F5344CB8AC3E}">
        <p14:creationId xmlns:p14="http://schemas.microsoft.com/office/powerpoint/2010/main" val="55265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10: </a:t>
            </a:r>
            <a:r>
              <a:rPr lang="en-GB" sz="2400" b="1" u="sng" dirty="0" smtClean="0">
                <a:solidFill>
                  <a:srgbClr val="008000"/>
                </a:solidFill>
              </a:rPr>
              <a:t>TEILZEITJOBS</a:t>
            </a:r>
          </a:p>
          <a:p>
            <a:pPr marL="0" indent="0" algn="ctr">
              <a:buNone/>
            </a:pPr>
            <a:endParaRPr lang="en-GB" sz="2400" b="1" dirty="0">
              <a:latin typeface="Calibri" pitchFamily="34" charset="0"/>
              <a:cs typeface="Calibri" pitchFamily="34" charset="0"/>
            </a:endParaRPr>
          </a:p>
          <a:p>
            <a:pPr marL="0" indent="0" algn="just">
              <a:buNone/>
            </a:pPr>
            <a:r>
              <a:rPr lang="de-DE" sz="2200" dirty="0" smtClean="0"/>
              <a:t>Ich </a:t>
            </a:r>
            <a:r>
              <a:rPr lang="de-DE" sz="2200" dirty="0"/>
              <a:t>arbeite in einem Supermarkt, um Geld zu verdienen.  Ich arbeite abends, mittwochs und freitags, und oft auch am Samstag – die Stunden sind immer anders.  Die Arbeit ist meistens ziemlich interessant.  Jede Woche mache ich etwas anderes.  Manchmal arbeite ich an der Kasse und manchmal bediene ich Kunden am Bäckerschalter.  Was ich nicht leiden kann, ist das Bodenwischen.  Ich verbringe ziemlich viel Zeit bei der Arbeit, und das hat einen schlechten Einfluss auf meine Hausaufgaben – aber ich verdiene ganz viel.  Ich </a:t>
            </a:r>
            <a:r>
              <a:rPr lang="de-DE" sz="2200" dirty="0" smtClean="0"/>
              <a:t>bekomme </a:t>
            </a:r>
            <a:r>
              <a:rPr lang="de-DE" sz="2200" dirty="0"/>
              <a:t>8€50 pro Stunde – das finde ich gut bezahlt.  Ich mag den Job, weil ich gern mit anderen Menschen arbeite.  Ich bin gern in einem Team.</a:t>
            </a:r>
            <a:endParaRPr lang="en-GB" sz="2200" dirty="0"/>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20088" y="4120419"/>
            <a:ext cx="3708096" cy="2404925"/>
          </a:xfrm>
          <a:prstGeom prst="rect">
            <a:avLst/>
          </a:prstGeom>
        </p:spPr>
      </p:pic>
    </p:spTree>
    <p:extLst>
      <p:ext uri="{BB962C8B-B14F-4D97-AF65-F5344CB8AC3E}">
        <p14:creationId xmlns:p14="http://schemas.microsoft.com/office/powerpoint/2010/main" val="134206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8886" y="836712"/>
            <a:ext cx="2865114" cy="1908536"/>
          </a:xfrm>
          <a:prstGeom prst="rect">
            <a:avLst/>
          </a:prstGeom>
        </p:spPr>
      </p:pic>
      <p:sp>
        <p:nvSpPr>
          <p:cNvPr id="5" name="Content Placeholder 2"/>
          <p:cNvSpPr>
            <a:spLocks noGrp="1"/>
          </p:cNvSpPr>
          <p:nvPr>
            <p:ph idx="1"/>
          </p:nvPr>
        </p:nvSpPr>
        <p:spPr>
          <a:xfrm>
            <a:off x="0" y="0"/>
            <a:ext cx="9144000" cy="4293096"/>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11: </a:t>
            </a:r>
            <a:r>
              <a:rPr lang="en-GB" sz="2400" b="1" u="sng" dirty="0" smtClean="0">
                <a:solidFill>
                  <a:srgbClr val="008000"/>
                </a:solidFill>
              </a:rPr>
              <a:t>WARUM TEILZEIT ARBEITEN?</a:t>
            </a:r>
          </a:p>
          <a:p>
            <a:pPr marL="0" indent="0" algn="ctr">
              <a:buNone/>
            </a:pPr>
            <a:endParaRPr lang="en-GB" sz="2400" b="1" dirty="0">
              <a:latin typeface="Calibri" pitchFamily="34" charset="0"/>
              <a:cs typeface="Calibri" pitchFamily="34" charset="0"/>
            </a:endParaRPr>
          </a:p>
          <a:p>
            <a:pPr marL="0" indent="0" algn="just">
              <a:buNone/>
            </a:pPr>
            <a:r>
              <a:rPr lang="en-GB" sz="2200" dirty="0" err="1" smtClean="0"/>
              <a:t>Es</a:t>
            </a:r>
            <a:r>
              <a:rPr lang="en-GB" sz="2200" dirty="0" smtClean="0"/>
              <a:t> </a:t>
            </a:r>
            <a:r>
              <a:rPr lang="en-GB" sz="2200" dirty="0" err="1" smtClean="0"/>
              <a:t>gibt</a:t>
            </a:r>
            <a:r>
              <a:rPr lang="en-GB" sz="2200" dirty="0" smtClean="0"/>
              <a:t> </a:t>
            </a:r>
            <a:r>
              <a:rPr lang="en-GB" sz="2200" dirty="0" err="1" smtClean="0"/>
              <a:t>viele</a:t>
            </a:r>
            <a:r>
              <a:rPr lang="en-GB" sz="2200" dirty="0" smtClean="0"/>
              <a:t> </a:t>
            </a:r>
            <a:r>
              <a:rPr lang="en-GB" sz="2200" dirty="0" err="1" smtClean="0"/>
              <a:t>Gründe</a:t>
            </a:r>
            <a:r>
              <a:rPr lang="en-GB" sz="2200" dirty="0" smtClean="0"/>
              <a:t>, </a:t>
            </a:r>
            <a:r>
              <a:rPr lang="en-GB" sz="2200" dirty="0" err="1" smtClean="0"/>
              <a:t>warum</a:t>
            </a:r>
            <a:r>
              <a:rPr lang="en-GB" sz="2200" dirty="0" smtClean="0"/>
              <a:t> </a:t>
            </a:r>
            <a:r>
              <a:rPr lang="en-GB" sz="2200" dirty="0" err="1" smtClean="0"/>
              <a:t>Leute</a:t>
            </a:r>
            <a:r>
              <a:rPr lang="en-GB" sz="2200" dirty="0" smtClean="0"/>
              <a:t> </a:t>
            </a:r>
            <a:r>
              <a:rPr lang="en-GB" sz="2200" dirty="0" err="1" smtClean="0"/>
              <a:t>teilzeitig</a:t>
            </a:r>
            <a:r>
              <a:rPr lang="en-GB" sz="2200" dirty="0" smtClean="0"/>
              <a:t> </a:t>
            </a:r>
            <a:r>
              <a:rPr lang="en-GB" sz="2200" dirty="0" err="1" smtClean="0"/>
              <a:t>arbeiten</a:t>
            </a:r>
            <a:r>
              <a:rPr lang="en-GB" sz="2200" dirty="0" smtClean="0"/>
              <a:t>:</a:t>
            </a:r>
          </a:p>
          <a:p>
            <a:pPr marL="0" indent="0" algn="just">
              <a:buNone/>
            </a:pPr>
            <a:endParaRPr lang="en-GB" sz="2200" dirty="0"/>
          </a:p>
          <a:p>
            <a:pPr marL="457200" indent="-457200" algn="just">
              <a:buAutoNum type="alphaLcPeriod"/>
            </a:pPr>
            <a:r>
              <a:rPr lang="en-GB" sz="2200" dirty="0" err="1" smtClean="0"/>
              <a:t>es</a:t>
            </a:r>
            <a:r>
              <a:rPr lang="en-GB" sz="2200" dirty="0" smtClean="0"/>
              <a:t> </a:t>
            </a:r>
            <a:r>
              <a:rPr lang="en-GB" sz="2200" dirty="0" err="1" smtClean="0"/>
              <a:t>gibt</a:t>
            </a:r>
            <a:r>
              <a:rPr lang="en-GB" sz="2200" dirty="0" smtClean="0"/>
              <a:t> </a:t>
            </a:r>
            <a:r>
              <a:rPr lang="en-GB" sz="2200" dirty="0" err="1" smtClean="0"/>
              <a:t>keine</a:t>
            </a:r>
            <a:r>
              <a:rPr lang="en-GB" sz="2200" dirty="0" smtClean="0"/>
              <a:t> </a:t>
            </a:r>
            <a:r>
              <a:rPr lang="en-GB" sz="2200" dirty="0" err="1" smtClean="0"/>
              <a:t>Vollzeitstellen</a:t>
            </a:r>
            <a:r>
              <a:rPr lang="en-GB" sz="2200" dirty="0" smtClean="0"/>
              <a:t>.</a:t>
            </a:r>
          </a:p>
          <a:p>
            <a:pPr marL="457200" indent="-457200" algn="just">
              <a:buAutoNum type="alphaLcPeriod"/>
            </a:pPr>
            <a:r>
              <a:rPr lang="en-GB" sz="2200" dirty="0" err="1" smtClean="0"/>
              <a:t>manche</a:t>
            </a:r>
            <a:r>
              <a:rPr lang="en-GB" sz="2200" dirty="0" smtClean="0"/>
              <a:t> </a:t>
            </a:r>
            <a:r>
              <a:rPr lang="en-GB" sz="2200" dirty="0" err="1" smtClean="0"/>
              <a:t>Leute</a:t>
            </a:r>
            <a:r>
              <a:rPr lang="en-GB" sz="2200" dirty="0" smtClean="0"/>
              <a:t> </a:t>
            </a:r>
            <a:r>
              <a:rPr lang="en-GB" sz="2200" dirty="0" err="1" smtClean="0"/>
              <a:t>wollen</a:t>
            </a:r>
            <a:r>
              <a:rPr lang="en-GB" sz="2200" dirty="0" smtClean="0"/>
              <a:t> </a:t>
            </a:r>
            <a:r>
              <a:rPr lang="en-GB" sz="2200" dirty="0" err="1" smtClean="0"/>
              <a:t>nicht</a:t>
            </a:r>
            <a:r>
              <a:rPr lang="en-GB" sz="2200" dirty="0" smtClean="0"/>
              <a:t> </a:t>
            </a:r>
            <a:r>
              <a:rPr lang="en-GB" sz="2200" dirty="0" err="1" smtClean="0"/>
              <a:t>vollzeitig</a:t>
            </a:r>
            <a:r>
              <a:rPr lang="en-GB" sz="2200" dirty="0" smtClean="0"/>
              <a:t> </a:t>
            </a:r>
            <a:r>
              <a:rPr lang="en-GB" sz="2200" dirty="0" err="1" smtClean="0"/>
              <a:t>arbeiten</a:t>
            </a:r>
            <a:r>
              <a:rPr lang="en-GB" sz="2200" dirty="0" smtClean="0"/>
              <a:t>.</a:t>
            </a:r>
          </a:p>
          <a:p>
            <a:pPr marL="457200" indent="-457200" algn="just">
              <a:buAutoNum type="alphaLcPeriod"/>
            </a:pPr>
            <a:r>
              <a:rPr lang="en-GB" sz="2200" dirty="0" err="1" smtClean="0"/>
              <a:t>manche</a:t>
            </a:r>
            <a:r>
              <a:rPr lang="en-GB" sz="2200" dirty="0" smtClean="0"/>
              <a:t> </a:t>
            </a:r>
            <a:r>
              <a:rPr lang="en-GB" sz="2200" dirty="0" err="1" smtClean="0"/>
              <a:t>Leute</a:t>
            </a:r>
            <a:r>
              <a:rPr lang="en-GB" sz="2200" dirty="0" smtClean="0"/>
              <a:t> </a:t>
            </a:r>
            <a:r>
              <a:rPr lang="en-GB" sz="2200" dirty="0" err="1" smtClean="0"/>
              <a:t>studieren</a:t>
            </a:r>
            <a:r>
              <a:rPr lang="en-GB" sz="2200" dirty="0" smtClean="0"/>
              <a:t> </a:t>
            </a:r>
            <a:r>
              <a:rPr lang="en-GB" sz="2200" dirty="0" err="1" smtClean="0"/>
              <a:t>nebenbei</a:t>
            </a:r>
            <a:r>
              <a:rPr lang="en-GB" sz="2200" dirty="0" smtClean="0"/>
              <a:t>.</a:t>
            </a:r>
          </a:p>
          <a:p>
            <a:pPr marL="457200" indent="-457200" algn="just">
              <a:buAutoNum type="alphaLcPeriod"/>
            </a:pPr>
            <a:r>
              <a:rPr lang="en-GB" sz="2200" dirty="0" err="1" smtClean="0"/>
              <a:t>es</a:t>
            </a:r>
            <a:r>
              <a:rPr lang="en-GB" sz="2200" dirty="0" smtClean="0"/>
              <a:t> </a:t>
            </a:r>
            <a:r>
              <a:rPr lang="en-GB" sz="2200" dirty="0" err="1" smtClean="0"/>
              <a:t>gibt</a:t>
            </a:r>
            <a:r>
              <a:rPr lang="en-GB" sz="2200" dirty="0" smtClean="0"/>
              <a:t> </a:t>
            </a:r>
            <a:r>
              <a:rPr lang="en-GB" sz="2200" dirty="0" err="1" smtClean="0"/>
              <a:t>Probleme</a:t>
            </a:r>
            <a:r>
              <a:rPr lang="en-GB" sz="2200" dirty="0" smtClean="0"/>
              <a:t> </a:t>
            </a:r>
            <a:r>
              <a:rPr lang="en-GB" sz="2200" dirty="0" err="1" smtClean="0"/>
              <a:t>mit</a:t>
            </a:r>
            <a:r>
              <a:rPr lang="en-GB" sz="2200" dirty="0" smtClean="0"/>
              <a:t> </a:t>
            </a:r>
            <a:r>
              <a:rPr lang="en-GB" sz="2200" dirty="0" err="1" smtClean="0"/>
              <a:t>Kinderpflege</a:t>
            </a:r>
            <a:r>
              <a:rPr lang="en-GB" sz="2200" dirty="0" smtClean="0"/>
              <a:t>.</a:t>
            </a:r>
          </a:p>
          <a:p>
            <a:pPr marL="457200" indent="-457200" algn="just">
              <a:buAutoNum type="alphaLcPeriod"/>
            </a:pPr>
            <a:r>
              <a:rPr lang="en-GB" sz="2200" dirty="0" smtClean="0"/>
              <a:t>man </a:t>
            </a:r>
            <a:r>
              <a:rPr lang="en-GB" sz="2200" dirty="0" err="1" smtClean="0"/>
              <a:t>ist</a:t>
            </a:r>
            <a:r>
              <a:rPr lang="en-GB" sz="2200" dirty="0" smtClean="0"/>
              <a:t> </a:t>
            </a:r>
            <a:r>
              <a:rPr lang="en-GB" sz="2200" dirty="0" err="1" smtClean="0"/>
              <a:t>für</a:t>
            </a:r>
            <a:r>
              <a:rPr lang="en-GB" sz="2200" dirty="0" smtClean="0"/>
              <a:t> die </a:t>
            </a:r>
            <a:r>
              <a:rPr lang="en-GB" sz="2200" dirty="0" err="1" smtClean="0"/>
              <a:t>Stellen</a:t>
            </a:r>
            <a:r>
              <a:rPr lang="en-GB" sz="2200" dirty="0" smtClean="0"/>
              <a:t>, die </a:t>
            </a:r>
            <a:r>
              <a:rPr lang="en-GB" sz="2200" dirty="0" err="1" smtClean="0"/>
              <a:t>zur</a:t>
            </a:r>
            <a:r>
              <a:rPr lang="en-GB" sz="2200" dirty="0" smtClean="0"/>
              <a:t> </a:t>
            </a:r>
            <a:r>
              <a:rPr lang="en-GB" sz="2200" dirty="0" err="1" smtClean="0"/>
              <a:t>Verfügung</a:t>
            </a:r>
            <a:r>
              <a:rPr lang="en-GB" sz="2200" dirty="0" smtClean="0"/>
              <a:t> </a:t>
            </a:r>
            <a:r>
              <a:rPr lang="en-GB" sz="2200" dirty="0" err="1" smtClean="0"/>
              <a:t>stehen</a:t>
            </a:r>
            <a:r>
              <a:rPr lang="en-GB" sz="2200" dirty="0" smtClean="0"/>
              <a:t>, </a:t>
            </a:r>
            <a:r>
              <a:rPr lang="en-GB" sz="2200" dirty="0" err="1" smtClean="0"/>
              <a:t>nicht</a:t>
            </a:r>
            <a:r>
              <a:rPr lang="en-GB" sz="2200" dirty="0" smtClean="0"/>
              <a:t> </a:t>
            </a:r>
            <a:r>
              <a:rPr lang="en-GB" sz="2200" dirty="0" err="1" smtClean="0"/>
              <a:t>gebildet</a:t>
            </a:r>
            <a:r>
              <a:rPr lang="en-GB" sz="2200" dirty="0" smtClean="0"/>
              <a:t>.</a:t>
            </a:r>
          </a:p>
          <a:p>
            <a:pPr marL="457200" indent="-457200" algn="just">
              <a:buAutoNum type="alphaLcPeriod"/>
            </a:pPr>
            <a:r>
              <a:rPr lang="en-GB" sz="2200" dirty="0" err="1" smtClean="0"/>
              <a:t>manche</a:t>
            </a:r>
            <a:r>
              <a:rPr lang="en-GB" sz="2200" dirty="0" smtClean="0"/>
              <a:t> </a:t>
            </a:r>
            <a:r>
              <a:rPr lang="en-GB" sz="2200" dirty="0" err="1" smtClean="0"/>
              <a:t>Leute</a:t>
            </a:r>
            <a:r>
              <a:rPr lang="en-GB" sz="2200" dirty="0" smtClean="0"/>
              <a:t> </a:t>
            </a:r>
            <a:r>
              <a:rPr lang="en-GB" sz="2200" dirty="0" err="1" smtClean="0"/>
              <a:t>wollen</a:t>
            </a:r>
            <a:r>
              <a:rPr lang="en-GB" sz="2200" dirty="0" smtClean="0"/>
              <a:t> </a:t>
            </a:r>
            <a:r>
              <a:rPr lang="en-GB" sz="2200" dirty="0" err="1" smtClean="0"/>
              <a:t>eine</a:t>
            </a:r>
            <a:r>
              <a:rPr lang="en-GB" sz="2200" dirty="0" smtClean="0"/>
              <a:t> Pause </a:t>
            </a:r>
            <a:r>
              <a:rPr lang="en-GB" sz="2200" dirty="0" err="1" smtClean="0"/>
              <a:t>machen</a:t>
            </a:r>
            <a:r>
              <a:rPr lang="en-GB" sz="2200" dirty="0" smtClean="0"/>
              <a:t>.</a:t>
            </a:r>
          </a:p>
          <a:p>
            <a:pPr marL="457200" indent="-457200" algn="just">
              <a:buAutoNum type="alphaLcPeriod"/>
            </a:pPr>
            <a:r>
              <a:rPr lang="en-GB" sz="2200" dirty="0" err="1" smtClean="0"/>
              <a:t>manche</a:t>
            </a:r>
            <a:r>
              <a:rPr lang="en-GB" sz="2200" dirty="0" smtClean="0"/>
              <a:t> </a:t>
            </a:r>
            <a:r>
              <a:rPr lang="en-GB" sz="2200" dirty="0" err="1" smtClean="0"/>
              <a:t>Leute</a:t>
            </a:r>
            <a:r>
              <a:rPr lang="en-GB" sz="2200" dirty="0" smtClean="0"/>
              <a:t> </a:t>
            </a:r>
            <a:r>
              <a:rPr lang="en-GB" sz="2200" dirty="0" err="1" smtClean="0"/>
              <a:t>können</a:t>
            </a:r>
            <a:r>
              <a:rPr lang="en-GB" sz="2200" dirty="0" smtClean="0"/>
              <a:t> </a:t>
            </a:r>
            <a:r>
              <a:rPr lang="en-GB" sz="2200" dirty="0" err="1" smtClean="0"/>
              <a:t>wegen</a:t>
            </a:r>
            <a:r>
              <a:rPr lang="en-GB" sz="2200" dirty="0" smtClean="0"/>
              <a:t> </a:t>
            </a:r>
            <a:r>
              <a:rPr lang="en-GB" sz="2200" dirty="0" err="1" smtClean="0"/>
              <a:t>Familiengründen</a:t>
            </a:r>
            <a:r>
              <a:rPr lang="en-GB" sz="2200" dirty="0" smtClean="0"/>
              <a:t> </a:t>
            </a:r>
            <a:r>
              <a:rPr lang="en-GB" sz="2200" dirty="0" err="1" smtClean="0"/>
              <a:t>nicht</a:t>
            </a:r>
            <a:r>
              <a:rPr lang="en-GB" sz="2200" dirty="0" smtClean="0"/>
              <a:t> </a:t>
            </a:r>
            <a:r>
              <a:rPr lang="en-GB" sz="2200" dirty="0" err="1" smtClean="0"/>
              <a:t>arbeiten</a:t>
            </a:r>
            <a:r>
              <a:rPr lang="en-GB" sz="2200" dirty="0" smtClean="0"/>
              <a:t>.</a:t>
            </a:r>
          </a:p>
          <a:p>
            <a:pPr marL="457200" indent="-457200" algn="just">
              <a:buAutoNum type="alphaLcPeriod"/>
            </a:pPr>
            <a:r>
              <a:rPr lang="en-GB" sz="2200" dirty="0" err="1" smtClean="0"/>
              <a:t>manche</a:t>
            </a:r>
            <a:r>
              <a:rPr lang="en-GB" sz="2200" dirty="0" smtClean="0"/>
              <a:t> </a:t>
            </a:r>
            <a:r>
              <a:rPr lang="en-GB" sz="2200" dirty="0" err="1" smtClean="0"/>
              <a:t>Leute</a:t>
            </a:r>
            <a:r>
              <a:rPr lang="en-GB" sz="2200" dirty="0" smtClean="0"/>
              <a:t> </a:t>
            </a:r>
            <a:r>
              <a:rPr lang="en-GB" sz="2200" dirty="0" err="1" smtClean="0"/>
              <a:t>sind</a:t>
            </a:r>
            <a:r>
              <a:rPr lang="en-GB" sz="2200" dirty="0" smtClean="0"/>
              <a:t> (</a:t>
            </a:r>
            <a:r>
              <a:rPr lang="en-GB" sz="2200" dirty="0" err="1" smtClean="0"/>
              <a:t>langzeitig</a:t>
            </a:r>
            <a:r>
              <a:rPr lang="en-GB" sz="2200" dirty="0" smtClean="0"/>
              <a:t>) </a:t>
            </a:r>
            <a:r>
              <a:rPr lang="en-GB" sz="2200" dirty="0" err="1" smtClean="0"/>
              <a:t>krank</a:t>
            </a:r>
            <a:r>
              <a:rPr lang="en-GB" sz="2200" dirty="0" smtClean="0"/>
              <a:t>.</a:t>
            </a:r>
          </a:p>
          <a:p>
            <a:pPr marL="457200" indent="-457200" algn="just">
              <a:buAutoNum type="alphaLcPeriod"/>
            </a:pPr>
            <a:r>
              <a:rPr lang="en-GB" sz="2200" dirty="0" err="1" smtClean="0"/>
              <a:t>manche</a:t>
            </a:r>
            <a:r>
              <a:rPr lang="en-GB" sz="2200" dirty="0" smtClean="0"/>
              <a:t> </a:t>
            </a:r>
            <a:r>
              <a:rPr lang="en-GB" sz="2200" dirty="0" err="1" smtClean="0"/>
              <a:t>sind</a:t>
            </a:r>
            <a:r>
              <a:rPr lang="en-GB" sz="2200" dirty="0" smtClean="0"/>
              <a:t> </a:t>
            </a:r>
            <a:r>
              <a:rPr lang="en-GB" sz="2200" dirty="0" err="1" smtClean="0"/>
              <a:t>wegen</a:t>
            </a:r>
            <a:r>
              <a:rPr lang="en-GB" sz="2200" dirty="0" smtClean="0"/>
              <a:t> </a:t>
            </a:r>
            <a:r>
              <a:rPr lang="en-GB" sz="2200" dirty="0" err="1" smtClean="0"/>
              <a:t>Behinderungen</a:t>
            </a:r>
            <a:r>
              <a:rPr lang="en-GB" sz="2200" dirty="0" smtClean="0"/>
              <a:t> </a:t>
            </a:r>
            <a:r>
              <a:rPr lang="en-GB" sz="2200" dirty="0" err="1" smtClean="0"/>
              <a:t>nicht</a:t>
            </a:r>
            <a:r>
              <a:rPr lang="en-GB" sz="2200" dirty="0" smtClean="0"/>
              <a:t> </a:t>
            </a:r>
            <a:r>
              <a:rPr lang="en-GB" sz="2200" dirty="0" err="1" smtClean="0"/>
              <a:t>geeignet</a:t>
            </a:r>
            <a:r>
              <a:rPr lang="en-GB" sz="2200" dirty="0" smtClean="0"/>
              <a:t>.</a:t>
            </a:r>
          </a:p>
          <a:p>
            <a:pPr marL="457200" indent="-457200" algn="just">
              <a:buAutoNum type="alphaLcPeriod"/>
            </a:pPr>
            <a:r>
              <a:rPr lang="en-GB" sz="2200" dirty="0" err="1" smtClean="0"/>
              <a:t>manche</a:t>
            </a:r>
            <a:r>
              <a:rPr lang="en-GB" sz="2200" dirty="0" smtClean="0"/>
              <a:t> </a:t>
            </a:r>
            <a:r>
              <a:rPr lang="en-GB" sz="2200" dirty="0" err="1" smtClean="0"/>
              <a:t>wollen</a:t>
            </a:r>
            <a:r>
              <a:rPr lang="en-GB" sz="2200" dirty="0" smtClean="0"/>
              <a:t> </a:t>
            </a:r>
            <a:r>
              <a:rPr lang="en-GB" sz="2200" dirty="0" err="1" smtClean="0"/>
              <a:t>mehr</a:t>
            </a:r>
            <a:r>
              <a:rPr lang="en-GB" sz="2200" dirty="0" smtClean="0"/>
              <a:t> </a:t>
            </a:r>
            <a:r>
              <a:rPr lang="en-GB" sz="2200" dirty="0" err="1" smtClean="0"/>
              <a:t>Zeit</a:t>
            </a:r>
            <a:r>
              <a:rPr lang="en-GB" sz="2200" dirty="0" smtClean="0"/>
              <a:t> </a:t>
            </a:r>
            <a:r>
              <a:rPr lang="en-GB" sz="2200" dirty="0" err="1" smtClean="0"/>
              <a:t>mit</a:t>
            </a:r>
            <a:r>
              <a:rPr lang="en-GB" sz="2200" dirty="0" smtClean="0"/>
              <a:t> </a:t>
            </a:r>
            <a:r>
              <a:rPr lang="en-GB" sz="2200" dirty="0" err="1" smtClean="0"/>
              <a:t>Familien</a:t>
            </a:r>
            <a:r>
              <a:rPr lang="en-GB" sz="2200" dirty="0" smtClean="0"/>
              <a:t> und </a:t>
            </a:r>
            <a:r>
              <a:rPr lang="en-GB" sz="2200" dirty="0" err="1" smtClean="0"/>
              <a:t>Freunden</a:t>
            </a:r>
            <a:r>
              <a:rPr lang="en-GB" sz="2200" dirty="0" smtClean="0"/>
              <a:t> </a:t>
            </a:r>
            <a:r>
              <a:rPr lang="en-GB" sz="2200" dirty="0" err="1" smtClean="0"/>
              <a:t>verbringen</a:t>
            </a:r>
            <a:r>
              <a:rPr lang="en-GB" sz="2200" dirty="0" smtClean="0"/>
              <a:t>.</a:t>
            </a:r>
          </a:p>
          <a:p>
            <a:pPr marL="457200" indent="-457200" algn="just">
              <a:buAutoNum type="alphaLcPeriod"/>
            </a:pPr>
            <a:r>
              <a:rPr lang="en-GB" sz="2200" dirty="0" err="1" smtClean="0"/>
              <a:t>manche</a:t>
            </a:r>
            <a:r>
              <a:rPr lang="en-GB" sz="2200" dirty="0" smtClean="0"/>
              <a:t> </a:t>
            </a:r>
            <a:r>
              <a:rPr lang="en-GB" sz="2200" dirty="0" err="1" smtClean="0"/>
              <a:t>sind</a:t>
            </a:r>
            <a:r>
              <a:rPr lang="en-GB" sz="2200" dirty="0" smtClean="0"/>
              <a:t> </a:t>
            </a:r>
            <a:r>
              <a:rPr lang="en-GB" sz="2200" dirty="0" err="1" smtClean="0"/>
              <a:t>stinkreich</a:t>
            </a:r>
            <a:r>
              <a:rPr lang="en-GB" sz="2200" dirty="0" smtClean="0"/>
              <a:t> und </a:t>
            </a:r>
            <a:r>
              <a:rPr lang="en-GB" sz="2200" dirty="0" err="1" smtClean="0"/>
              <a:t>müssen</a:t>
            </a:r>
            <a:r>
              <a:rPr lang="en-GB" sz="2200" dirty="0" smtClean="0"/>
              <a:t> </a:t>
            </a:r>
            <a:r>
              <a:rPr lang="en-GB" sz="2200" dirty="0" err="1" smtClean="0"/>
              <a:t>nicht</a:t>
            </a:r>
            <a:r>
              <a:rPr lang="en-GB" sz="2200" dirty="0" smtClean="0"/>
              <a:t>!</a:t>
            </a:r>
            <a:endParaRPr lang="en-GB" sz="2200" dirty="0"/>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spTree>
    <p:extLst>
      <p:ext uri="{BB962C8B-B14F-4D97-AF65-F5344CB8AC3E}">
        <p14:creationId xmlns:p14="http://schemas.microsoft.com/office/powerpoint/2010/main" val="4157631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3: </a:t>
            </a:r>
            <a:r>
              <a:rPr lang="en-GB" sz="2400" b="1" u="sng" dirty="0">
                <a:solidFill>
                  <a:srgbClr val="008000"/>
                </a:solidFill>
              </a:rPr>
              <a:t>KARRIEREN</a:t>
            </a:r>
            <a:endParaRPr lang="en-GB" sz="2400" b="1" u="sng" dirty="0" smtClean="0">
              <a:solidFill>
                <a:srgbClr val="008000"/>
              </a:solidFill>
              <a:latin typeface="Calibri" pitchFamily="34" charset="0"/>
              <a:cs typeface="Calibri" pitchFamily="34" charset="0"/>
            </a:endParaRPr>
          </a:p>
          <a:p>
            <a:pPr algn="ctr">
              <a:buNone/>
            </a:pPr>
            <a:endParaRPr lang="en-GB" sz="2400" b="1"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der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welche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Eigenschaften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wichtig</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für</a:t>
            </a:r>
            <a:r>
              <a:rPr lang="en-GB" sz="2400" dirty="0" smtClean="0">
                <a:latin typeface="Calibri" pitchFamily="34" charset="0"/>
                <a:cs typeface="Calibri" pitchFamily="34" charset="0"/>
              </a:rPr>
              <a:t> den </a:t>
            </a:r>
            <a:r>
              <a:rPr lang="en-GB" sz="2400" dirty="0" err="1" smtClean="0">
                <a:latin typeface="Calibri" pitchFamily="34" charset="0"/>
                <a:cs typeface="Calibri" pitchFamily="34" charset="0"/>
              </a:rPr>
              <a:t>Arbeitsplatz</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sind</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verschiedene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Auffassungen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der </a:t>
            </a:r>
            <a:r>
              <a:rPr lang="en-GB" sz="2400" dirty="0" err="1" smtClean="0">
                <a:latin typeface="Calibri" pitchFamily="34" charset="0"/>
                <a:cs typeface="Calibri" pitchFamily="34" charset="0"/>
              </a:rPr>
              <a:t>Arbeit</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wonach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Arbeitgeber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suchen</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2290" name="Picture 2" descr="http://www.bssecurity.com/services/images/career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7624" y="3365227"/>
            <a:ext cx="3024460" cy="302446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0.gstatic.com/images?q=tbn:ANd9GcQJlsCIASgWOKSZL0IZ54lWaLProRMKAcomhWGAp5hoW5N3mZFffRC-oihypQ"/>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04048" y="3584848"/>
            <a:ext cx="3096344" cy="230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0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861048"/>
          </a:xfrm>
        </p:spPr>
        <p:txBody>
          <a:bodyPr>
            <a:noAutofit/>
          </a:bodyPr>
          <a:lstStyle/>
          <a:p>
            <a:pPr marL="0" indent="0" algn="ctr">
              <a:buNone/>
            </a:pPr>
            <a:r>
              <a:rPr lang="en-GB" sz="2200" b="1" u="sng" dirty="0" smtClean="0">
                <a:solidFill>
                  <a:srgbClr val="008000"/>
                </a:solidFill>
                <a:latin typeface="Calibri" pitchFamily="34" charset="0"/>
                <a:cs typeface="Calibri" pitchFamily="34" charset="0"/>
              </a:rPr>
              <a:t>AUFGABE 12: DIE KARRIEREN</a:t>
            </a:r>
            <a:endParaRPr lang="en-GB" sz="2200" b="1" u="sng" dirty="0">
              <a:solidFill>
                <a:srgbClr val="008000"/>
              </a:solidFill>
            </a:endParaRPr>
          </a:p>
          <a:p>
            <a:pPr marL="0" indent="0" algn="ctr">
              <a:buNone/>
            </a:pPr>
            <a:endParaRPr lang="en-GB" sz="2200" b="1" dirty="0" smtClean="0">
              <a:solidFill>
                <a:srgbClr val="008000"/>
              </a:solidFill>
            </a:endParaRPr>
          </a:p>
          <a:p>
            <a:pPr algn="ctr">
              <a:buNone/>
            </a:pPr>
            <a:r>
              <a:rPr lang="en-GB" sz="2200" b="1" dirty="0" smtClean="0">
                <a:solidFill>
                  <a:srgbClr val="008000"/>
                </a:solidFill>
              </a:rPr>
              <a:t>Was </a:t>
            </a:r>
            <a:r>
              <a:rPr lang="en-GB" sz="2200" b="1" dirty="0" err="1" smtClean="0">
                <a:solidFill>
                  <a:srgbClr val="008000"/>
                </a:solidFill>
              </a:rPr>
              <a:t>möchtest</a:t>
            </a:r>
            <a:r>
              <a:rPr lang="en-GB" sz="2200" b="1" dirty="0" smtClean="0">
                <a:solidFill>
                  <a:srgbClr val="008000"/>
                </a:solidFill>
              </a:rPr>
              <a:t> du </a:t>
            </a:r>
            <a:r>
              <a:rPr lang="en-GB" sz="2200" b="1" dirty="0" err="1" smtClean="0">
                <a:solidFill>
                  <a:srgbClr val="008000"/>
                </a:solidFill>
              </a:rPr>
              <a:t>später</a:t>
            </a:r>
            <a:r>
              <a:rPr lang="en-GB" sz="2200" b="1" dirty="0" smtClean="0">
                <a:solidFill>
                  <a:srgbClr val="008000"/>
                </a:solidFill>
              </a:rPr>
              <a:t> am </a:t>
            </a:r>
            <a:r>
              <a:rPr lang="en-GB" sz="2200" b="1" dirty="0" err="1" smtClean="0">
                <a:solidFill>
                  <a:srgbClr val="008000"/>
                </a:solidFill>
              </a:rPr>
              <a:t>liebsten</a:t>
            </a:r>
            <a:r>
              <a:rPr lang="en-GB" sz="2200" b="1" dirty="0" smtClean="0">
                <a:solidFill>
                  <a:srgbClr val="008000"/>
                </a:solidFill>
              </a:rPr>
              <a:t> </a:t>
            </a:r>
            <a:r>
              <a:rPr lang="en-GB" sz="2200" b="1" dirty="0" err="1" smtClean="0">
                <a:solidFill>
                  <a:srgbClr val="008000"/>
                </a:solidFill>
              </a:rPr>
              <a:t>machen</a:t>
            </a:r>
            <a:r>
              <a:rPr lang="en-GB" sz="2200" b="1" dirty="0" smtClean="0">
                <a:solidFill>
                  <a:srgbClr val="008000"/>
                </a:solidFill>
              </a:rPr>
              <a:t>? </a:t>
            </a:r>
            <a:r>
              <a:rPr lang="en-GB" sz="2200" b="1" dirty="0" err="1" smtClean="0">
                <a:solidFill>
                  <a:srgbClr val="008000"/>
                </a:solidFill>
              </a:rPr>
              <a:t>Ordne</a:t>
            </a:r>
            <a:r>
              <a:rPr lang="en-GB" sz="2200" b="1" dirty="0" smtClean="0">
                <a:solidFill>
                  <a:srgbClr val="008000"/>
                </a:solidFill>
              </a:rPr>
              <a:t> die </a:t>
            </a:r>
            <a:r>
              <a:rPr lang="en-GB" sz="2200" b="1" dirty="0" err="1" smtClean="0">
                <a:solidFill>
                  <a:srgbClr val="008000"/>
                </a:solidFill>
              </a:rPr>
              <a:t>Karrieren</a:t>
            </a:r>
            <a:r>
              <a:rPr lang="en-GB" sz="2200" b="1" dirty="0" smtClean="0">
                <a:solidFill>
                  <a:srgbClr val="008000"/>
                </a:solidFill>
              </a:rPr>
              <a:t> von </a:t>
            </a:r>
            <a:r>
              <a:rPr lang="en-GB" sz="2200" b="1" dirty="0" err="1" smtClean="0">
                <a:solidFill>
                  <a:srgbClr val="008000"/>
                </a:solidFill>
              </a:rPr>
              <a:t>gewünscht</a:t>
            </a:r>
            <a:r>
              <a:rPr lang="en-GB" sz="2200" b="1" dirty="0" smtClean="0">
                <a:solidFill>
                  <a:srgbClr val="008000"/>
                </a:solidFill>
              </a:rPr>
              <a:t> </a:t>
            </a:r>
            <a:r>
              <a:rPr lang="en-GB" sz="2200" b="1" dirty="0" err="1" smtClean="0">
                <a:solidFill>
                  <a:srgbClr val="008000"/>
                </a:solidFill>
              </a:rPr>
              <a:t>zu</a:t>
            </a:r>
            <a:r>
              <a:rPr lang="en-GB" sz="2200" b="1" dirty="0" smtClean="0">
                <a:solidFill>
                  <a:srgbClr val="008000"/>
                </a:solidFill>
              </a:rPr>
              <a:t> </a:t>
            </a:r>
            <a:r>
              <a:rPr lang="en-GB" sz="2200" b="1" dirty="0" err="1" smtClean="0">
                <a:solidFill>
                  <a:srgbClr val="008000"/>
                </a:solidFill>
              </a:rPr>
              <a:t>nicht</a:t>
            </a:r>
            <a:r>
              <a:rPr lang="en-GB" sz="2200" b="1" dirty="0" smtClean="0">
                <a:solidFill>
                  <a:srgbClr val="008000"/>
                </a:solidFill>
              </a:rPr>
              <a:t>  </a:t>
            </a:r>
            <a:r>
              <a:rPr lang="en-GB" sz="2200" b="1" dirty="0" err="1" smtClean="0">
                <a:solidFill>
                  <a:srgbClr val="008000"/>
                </a:solidFill>
              </a:rPr>
              <a:t>gewünscht</a:t>
            </a:r>
            <a:r>
              <a:rPr lang="en-GB" sz="2200" b="1" dirty="0" smtClean="0">
                <a:solidFill>
                  <a:srgbClr val="008000"/>
                </a:solidFill>
              </a:rPr>
              <a:t>. </a:t>
            </a:r>
          </a:p>
          <a:p>
            <a:pPr algn="ctr">
              <a:buNone/>
            </a:pPr>
            <a:endParaRPr lang="en-GB" sz="2200" b="1" dirty="0" smtClean="0">
              <a:solidFill>
                <a:srgbClr val="008000"/>
              </a:solidFill>
            </a:endParaRPr>
          </a:p>
          <a:p>
            <a:pPr marL="457200" indent="-457200">
              <a:buAutoNum type="arabicPeriod"/>
            </a:pPr>
            <a:r>
              <a:rPr lang="en-GB" sz="1800" dirty="0" err="1" smtClean="0">
                <a:solidFill>
                  <a:srgbClr val="008000"/>
                </a:solidFill>
              </a:rPr>
              <a:t>Geschäftsmann</a:t>
            </a:r>
            <a:endParaRPr lang="en-GB" sz="1800" dirty="0" smtClean="0">
              <a:solidFill>
                <a:srgbClr val="008000"/>
              </a:solidFill>
            </a:endParaRPr>
          </a:p>
          <a:p>
            <a:pPr marL="457200" indent="-457200">
              <a:buAutoNum type="arabicPeriod"/>
            </a:pPr>
            <a:r>
              <a:rPr lang="en-GB" sz="1800" dirty="0" smtClean="0">
                <a:solidFill>
                  <a:srgbClr val="008000"/>
                </a:solidFill>
              </a:rPr>
              <a:t>Journalist</a:t>
            </a:r>
          </a:p>
          <a:p>
            <a:pPr marL="457200" indent="-457200">
              <a:buAutoNum type="arabicPeriod"/>
            </a:pPr>
            <a:r>
              <a:rPr lang="en-GB" sz="1800" dirty="0" smtClean="0">
                <a:solidFill>
                  <a:srgbClr val="008000"/>
                </a:solidFill>
              </a:rPr>
              <a:t>TV-Moderator</a:t>
            </a:r>
          </a:p>
          <a:p>
            <a:pPr marL="457200" indent="-457200">
              <a:buAutoNum type="arabicPeriod"/>
            </a:pPr>
            <a:r>
              <a:rPr lang="en-GB" sz="1800" dirty="0" err="1" smtClean="0">
                <a:solidFill>
                  <a:srgbClr val="008000"/>
                </a:solidFill>
              </a:rPr>
              <a:t>Friseur</a:t>
            </a:r>
            <a:endParaRPr lang="en-GB" sz="1800" dirty="0" smtClean="0">
              <a:solidFill>
                <a:srgbClr val="008000"/>
              </a:solidFill>
            </a:endParaRPr>
          </a:p>
          <a:p>
            <a:pPr marL="457200" indent="-457200">
              <a:buAutoNum type="arabicPeriod"/>
            </a:pPr>
            <a:r>
              <a:rPr lang="en-GB" sz="1800" dirty="0" smtClean="0">
                <a:solidFill>
                  <a:srgbClr val="008000"/>
                </a:solidFill>
              </a:rPr>
              <a:t>Lehrer</a:t>
            </a:r>
          </a:p>
          <a:p>
            <a:pPr marL="457200" indent="-457200">
              <a:buAutoNum type="arabicPeriod"/>
            </a:pPr>
            <a:r>
              <a:rPr lang="en-GB" sz="1800" dirty="0" err="1" smtClean="0">
                <a:solidFill>
                  <a:srgbClr val="008000"/>
                </a:solidFill>
              </a:rPr>
              <a:t>Informatiker</a:t>
            </a:r>
            <a:endParaRPr lang="en-GB" sz="1800" dirty="0" smtClean="0">
              <a:solidFill>
                <a:srgbClr val="008000"/>
              </a:solidFill>
            </a:endParaRPr>
          </a:p>
          <a:p>
            <a:pPr marL="457200" indent="-457200">
              <a:buAutoNum type="arabicPeriod"/>
            </a:pPr>
            <a:r>
              <a:rPr lang="en-GB" sz="1800" dirty="0" err="1" smtClean="0">
                <a:solidFill>
                  <a:srgbClr val="008000"/>
                </a:solidFill>
              </a:rPr>
              <a:t>Rechtsanwalt</a:t>
            </a:r>
            <a:endParaRPr lang="en-GB" sz="1800" dirty="0" smtClean="0">
              <a:solidFill>
                <a:srgbClr val="008000"/>
              </a:solidFill>
            </a:endParaRPr>
          </a:p>
          <a:p>
            <a:pPr marL="457200" indent="-457200">
              <a:buAutoNum type="arabicPeriod"/>
            </a:pPr>
            <a:r>
              <a:rPr lang="en-GB" sz="1800" dirty="0" err="1" smtClean="0">
                <a:solidFill>
                  <a:srgbClr val="008000"/>
                </a:solidFill>
              </a:rPr>
              <a:t>Arzt</a:t>
            </a:r>
            <a:endParaRPr lang="en-GB" sz="1800" dirty="0" smtClean="0">
              <a:solidFill>
                <a:srgbClr val="008000"/>
              </a:solidFill>
            </a:endParaRPr>
          </a:p>
          <a:p>
            <a:pPr marL="457200" indent="-457200">
              <a:buAutoNum type="arabicPeriod"/>
            </a:pPr>
            <a:r>
              <a:rPr lang="en-GB" sz="1800" dirty="0" err="1" smtClean="0">
                <a:solidFill>
                  <a:srgbClr val="008000"/>
                </a:solidFill>
              </a:rPr>
              <a:t>Zahnarzt</a:t>
            </a:r>
            <a:endParaRPr lang="en-GB" sz="1800" dirty="0" smtClean="0">
              <a:solidFill>
                <a:srgbClr val="008000"/>
              </a:solidFill>
            </a:endParaRPr>
          </a:p>
          <a:p>
            <a:pPr marL="457200" indent="-457200">
              <a:buAutoNum type="arabicPeriod"/>
            </a:pPr>
            <a:r>
              <a:rPr lang="en-GB" sz="1800" dirty="0" err="1" smtClean="0">
                <a:solidFill>
                  <a:srgbClr val="008000"/>
                </a:solidFill>
              </a:rPr>
              <a:t>Tierarzt</a:t>
            </a:r>
            <a:endParaRPr lang="en-GB" sz="1800" dirty="0" smtClean="0">
              <a:solidFill>
                <a:srgbClr val="008000"/>
              </a:solidFill>
            </a:endParaRPr>
          </a:p>
          <a:p>
            <a:pPr marL="457200" indent="-457200">
              <a:buAutoNum type="arabicPeriod"/>
            </a:pPr>
            <a:r>
              <a:rPr lang="en-GB" sz="1800" dirty="0" err="1" smtClean="0">
                <a:solidFill>
                  <a:srgbClr val="008000"/>
                </a:solidFill>
              </a:rPr>
              <a:t>Krankenschwester</a:t>
            </a:r>
            <a:endParaRPr lang="en-GB" sz="1800" dirty="0" smtClean="0">
              <a:solidFill>
                <a:srgbClr val="008000"/>
              </a:solidFill>
            </a:endParaRPr>
          </a:p>
          <a:p>
            <a:pPr marL="457200" indent="-457200">
              <a:buAutoNum type="arabicPeriod"/>
            </a:pPr>
            <a:r>
              <a:rPr lang="en-GB" sz="1800" dirty="0" err="1" smtClean="0">
                <a:solidFill>
                  <a:srgbClr val="008000"/>
                </a:solidFill>
              </a:rPr>
              <a:t>Sportler</a:t>
            </a:r>
            <a:endParaRPr lang="en-GB" sz="1800" dirty="0" smtClean="0">
              <a:solidFill>
                <a:srgbClr val="008000"/>
              </a:solidFill>
            </a:endParaRPr>
          </a:p>
          <a:p>
            <a:pPr marL="457200" indent="-457200">
              <a:buAutoNum type="arabicPeriod"/>
            </a:pPr>
            <a:r>
              <a:rPr lang="en-GB" sz="1800" dirty="0" err="1" smtClean="0">
                <a:solidFill>
                  <a:srgbClr val="008000"/>
                </a:solidFill>
              </a:rPr>
              <a:t>Ingenieur</a:t>
            </a:r>
            <a:endParaRPr lang="en-GB" sz="1800" dirty="0" smtClean="0">
              <a:solidFill>
                <a:srgbClr val="008000"/>
              </a:solidFill>
            </a:endParaRPr>
          </a:p>
          <a:p>
            <a:pPr marL="457200" indent="-457200">
              <a:buAutoNum type="arabicPeriod"/>
            </a:pPr>
            <a:r>
              <a:rPr lang="en-GB" sz="1800" dirty="0" err="1" smtClean="0">
                <a:solidFill>
                  <a:srgbClr val="008000"/>
                </a:solidFill>
              </a:rPr>
              <a:t>Klempner</a:t>
            </a:r>
            <a:endParaRPr lang="en-GB" sz="1800" dirty="0" smtClean="0">
              <a:solidFill>
                <a:srgbClr val="008000"/>
              </a:solidFill>
            </a:endParaRPr>
          </a:p>
          <a:p>
            <a:pPr marL="457200" indent="-457200">
              <a:buAutoNum type="arabicPeriod"/>
            </a:pPr>
            <a:r>
              <a:rPr lang="en-GB" sz="1800" dirty="0" err="1" smtClean="0">
                <a:solidFill>
                  <a:srgbClr val="008000"/>
                </a:solidFill>
              </a:rPr>
              <a:t>Elektriker</a:t>
            </a:r>
            <a:endParaRPr lang="en-GB" sz="1800" dirty="0" smtClean="0">
              <a:solidFill>
                <a:srgbClr val="008000"/>
              </a:solidFill>
            </a:endParaRPr>
          </a:p>
          <a:p>
            <a:pPr marL="457200" indent="-457200">
              <a:buAutoNum type="arabicPeriod"/>
            </a:pPr>
            <a:r>
              <a:rPr lang="en-GB" sz="1800" dirty="0" err="1" smtClean="0">
                <a:solidFill>
                  <a:srgbClr val="008000"/>
                </a:solidFill>
              </a:rPr>
              <a:t>Arbeiter</a:t>
            </a:r>
            <a:endParaRPr lang="en-GB" sz="1800" dirty="0" smtClean="0">
              <a:solidFill>
                <a:srgbClr val="008000"/>
              </a:solidFill>
            </a:endParaRPr>
          </a:p>
          <a:p>
            <a:pPr marL="457200" indent="-457200">
              <a:buAutoNum type="arabicPeriod"/>
            </a:pPr>
            <a:endParaRPr lang="en-GB" sz="2000" dirty="0" smtClean="0">
              <a:solidFill>
                <a:srgbClr val="008000"/>
              </a:solidFill>
            </a:endParaRPr>
          </a:p>
          <a:p>
            <a:pPr marL="457200" indent="-457200">
              <a:buAutoNum type="arabicPeriod"/>
            </a:pPr>
            <a:endParaRPr lang="en-GB" sz="2000" dirty="0" smtClean="0">
              <a:solidFill>
                <a:srgbClr val="008000"/>
              </a:solidFill>
            </a:endParaRPr>
          </a:p>
        </p:txBody>
      </p:sp>
      <p:pic>
        <p:nvPicPr>
          <p:cNvPr id="2" name="Picture 1"/>
          <p:cNvPicPr>
            <a:picLocks noChangeAspect="1"/>
          </p:cNvPicPr>
          <p:nvPr/>
        </p:nvPicPr>
        <p:blipFill>
          <a:blip r:embed="rId2" cstate="print"/>
          <a:stretch>
            <a:fillRect/>
          </a:stretch>
        </p:blipFill>
        <p:spPr>
          <a:xfrm>
            <a:off x="3851920" y="2564904"/>
            <a:ext cx="4228268" cy="3154288"/>
          </a:xfrm>
          <a:prstGeom prst="rect">
            <a:avLst/>
          </a:prstGeom>
        </p:spPr>
      </p:pic>
    </p:spTree>
    <p:extLst>
      <p:ext uri="{BB962C8B-B14F-4D97-AF65-F5344CB8AC3E}">
        <p14:creationId xmlns:p14="http://schemas.microsoft.com/office/powerpoint/2010/main" val="50482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61048"/>
          </a:xfrm>
        </p:spPr>
        <p:txBody>
          <a:bodyPr>
            <a:noAutofit/>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sz="6000" b="1" dirty="0" smtClean="0"/>
              <a:t>South Ayrshire</a:t>
            </a:r>
            <a:r>
              <a:rPr lang="en-GB" sz="6000" dirty="0" smtClean="0"/>
              <a:t/>
            </a:r>
            <a:br>
              <a:rPr lang="en-GB" sz="6000" dirty="0" smtClean="0"/>
            </a:br>
            <a:r>
              <a:rPr lang="en-GB" sz="6000" b="1" dirty="0" smtClean="0"/>
              <a:t>Modern Languages</a:t>
            </a:r>
            <a:endParaRPr lang="en-GB" sz="6000" b="1" dirty="0"/>
          </a:p>
        </p:txBody>
      </p:sp>
      <p:pic>
        <p:nvPicPr>
          <p:cNvPr id="7" name="Picture 6" descr="ailsacraigr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4653136"/>
            <a:ext cx="4500000" cy="1800000"/>
          </a:xfrm>
          <a:prstGeom prst="rect">
            <a:avLst/>
          </a:prstGeom>
        </p:spPr>
      </p:pic>
      <p:pic>
        <p:nvPicPr>
          <p:cNvPr id="8" name="Picture 7" descr="MH900400811.JPG"/>
          <p:cNvPicPr>
            <a:picLocks noChangeAspect="1"/>
          </p:cNvPicPr>
          <p:nvPr/>
        </p:nvPicPr>
        <p:blipFill>
          <a:blip r:embed="rId3" cstate="print"/>
          <a:stretch>
            <a:fillRect/>
          </a:stretch>
        </p:blipFill>
        <p:spPr>
          <a:xfrm>
            <a:off x="179512" y="260648"/>
            <a:ext cx="1979861" cy="1979861"/>
          </a:xfrm>
          <a:prstGeom prst="rect">
            <a:avLst/>
          </a:prstGeom>
        </p:spPr>
      </p:pic>
      <p:pic>
        <p:nvPicPr>
          <p:cNvPr id="9" name="Picture 8" descr="MH900400803.JPG"/>
          <p:cNvPicPr>
            <a:picLocks noChangeAspect="1"/>
          </p:cNvPicPr>
          <p:nvPr/>
        </p:nvPicPr>
        <p:blipFill>
          <a:blip r:embed="rId4" cstate="print"/>
          <a:stretch>
            <a:fillRect/>
          </a:stretch>
        </p:blipFill>
        <p:spPr>
          <a:xfrm>
            <a:off x="2411760" y="260648"/>
            <a:ext cx="1979861" cy="1979861"/>
          </a:xfrm>
          <a:prstGeom prst="rect">
            <a:avLst/>
          </a:prstGeom>
        </p:spPr>
      </p:pic>
      <p:pic>
        <p:nvPicPr>
          <p:cNvPr id="10" name="Picture 9" descr="MH900400798.JPG"/>
          <p:cNvPicPr>
            <a:picLocks noChangeAspect="1"/>
          </p:cNvPicPr>
          <p:nvPr/>
        </p:nvPicPr>
        <p:blipFill>
          <a:blip r:embed="rId5" cstate="print"/>
          <a:stretch>
            <a:fillRect/>
          </a:stretch>
        </p:blipFill>
        <p:spPr>
          <a:xfrm>
            <a:off x="4716016" y="260648"/>
            <a:ext cx="1979861" cy="1979861"/>
          </a:xfrm>
          <a:prstGeom prst="rect">
            <a:avLst/>
          </a:prstGeom>
        </p:spPr>
      </p:pic>
      <p:pic>
        <p:nvPicPr>
          <p:cNvPr id="11" name="Picture 10" descr="MH900362643.JPG"/>
          <p:cNvPicPr>
            <a:picLocks noChangeAspect="1"/>
          </p:cNvPicPr>
          <p:nvPr/>
        </p:nvPicPr>
        <p:blipFill>
          <a:blip r:embed="rId6" cstate="print"/>
          <a:stretch>
            <a:fillRect/>
          </a:stretch>
        </p:blipFill>
        <p:spPr>
          <a:xfrm>
            <a:off x="6876256" y="0"/>
            <a:ext cx="2088232" cy="2420888"/>
          </a:xfrm>
          <a:prstGeom prst="rect">
            <a:avLst/>
          </a:prstGeom>
        </p:spPr>
      </p:pic>
      <p:pic>
        <p:nvPicPr>
          <p:cNvPr id="12" name="Picture 11" descr="robert-burns.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1520" y="5013176"/>
            <a:ext cx="1891525" cy="1260000"/>
          </a:xfrm>
          <a:prstGeom prst="rect">
            <a:avLst/>
          </a:prstGeom>
        </p:spPr>
      </p:pic>
      <p:pic>
        <p:nvPicPr>
          <p:cNvPr id="13" name="Picture 12" descr="MH900399406.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92280" y="4797152"/>
            <a:ext cx="1872208" cy="1619821"/>
          </a:xfrm>
          <a:prstGeom prst="rect">
            <a:avLst/>
          </a:prstGeom>
        </p:spPr>
      </p:pic>
    </p:spTree>
    <p:extLst>
      <p:ext uri="{BB962C8B-B14F-4D97-AF65-F5344CB8AC3E}">
        <p14:creationId xmlns:p14="http://schemas.microsoft.com/office/powerpoint/2010/main" val="115390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861048"/>
          </a:xfrm>
        </p:spPr>
        <p:txBody>
          <a:bodyPr>
            <a:noAutofit/>
          </a:bodyPr>
          <a:lstStyle/>
          <a:p>
            <a:pPr marL="0" indent="0" algn="ctr">
              <a:buNone/>
            </a:pPr>
            <a:r>
              <a:rPr lang="en-GB" sz="2200" b="1" u="sng" dirty="0" smtClean="0">
                <a:solidFill>
                  <a:srgbClr val="008000"/>
                </a:solidFill>
                <a:latin typeface="Calibri" pitchFamily="34" charset="0"/>
                <a:cs typeface="Calibri" pitchFamily="34" charset="0"/>
              </a:rPr>
              <a:t>AUFGABE 13: DIE EIGENSCHAFTEN</a:t>
            </a:r>
            <a:endParaRPr lang="en-GB" sz="2200" b="1" u="sng" dirty="0">
              <a:solidFill>
                <a:srgbClr val="008000"/>
              </a:solidFill>
            </a:endParaRPr>
          </a:p>
          <a:p>
            <a:pPr marL="0" indent="0" algn="ctr">
              <a:buNone/>
            </a:pPr>
            <a:endParaRPr lang="en-GB" sz="2200" b="1" dirty="0" smtClean="0">
              <a:solidFill>
                <a:srgbClr val="008000"/>
              </a:solidFill>
            </a:endParaRPr>
          </a:p>
          <a:p>
            <a:pPr algn="ctr">
              <a:buNone/>
            </a:pPr>
            <a:r>
              <a:rPr lang="en-GB" sz="2200" b="1" dirty="0" err="1" smtClean="0">
                <a:solidFill>
                  <a:srgbClr val="008000"/>
                </a:solidFill>
              </a:rPr>
              <a:t>Wie</a:t>
            </a:r>
            <a:r>
              <a:rPr lang="en-GB" sz="2200" b="1" dirty="0" smtClean="0">
                <a:solidFill>
                  <a:srgbClr val="008000"/>
                </a:solidFill>
              </a:rPr>
              <a:t> </a:t>
            </a:r>
            <a:r>
              <a:rPr lang="en-GB" sz="2200" b="1" dirty="0" err="1" smtClean="0">
                <a:solidFill>
                  <a:srgbClr val="008000"/>
                </a:solidFill>
              </a:rPr>
              <a:t>ist</a:t>
            </a:r>
            <a:r>
              <a:rPr lang="en-GB" sz="2200" b="1" dirty="0" smtClean="0">
                <a:solidFill>
                  <a:srgbClr val="008000"/>
                </a:solidFill>
              </a:rPr>
              <a:t> </a:t>
            </a:r>
            <a:r>
              <a:rPr lang="en-GB" sz="2200" b="1" dirty="0" err="1" smtClean="0">
                <a:solidFill>
                  <a:srgbClr val="008000"/>
                </a:solidFill>
              </a:rPr>
              <a:t>ein</a:t>
            </a:r>
            <a:r>
              <a:rPr lang="en-GB" sz="2200" b="1" dirty="0" smtClean="0">
                <a:solidFill>
                  <a:srgbClr val="008000"/>
                </a:solidFill>
              </a:rPr>
              <a:t> </a:t>
            </a:r>
            <a:r>
              <a:rPr lang="en-GB" sz="2200" b="1" dirty="0" err="1" smtClean="0">
                <a:solidFill>
                  <a:srgbClr val="008000"/>
                </a:solidFill>
              </a:rPr>
              <a:t>guter</a:t>
            </a:r>
            <a:r>
              <a:rPr lang="en-GB" sz="2200" b="1" dirty="0" smtClean="0">
                <a:solidFill>
                  <a:srgbClr val="008000"/>
                </a:solidFill>
              </a:rPr>
              <a:t>… / </a:t>
            </a:r>
            <a:r>
              <a:rPr lang="en-GB" sz="2200" b="1" dirty="0" err="1" smtClean="0">
                <a:solidFill>
                  <a:srgbClr val="008000"/>
                </a:solidFill>
              </a:rPr>
              <a:t>eine</a:t>
            </a:r>
            <a:r>
              <a:rPr lang="en-GB" sz="2200" b="1" dirty="0" smtClean="0">
                <a:solidFill>
                  <a:srgbClr val="008000"/>
                </a:solidFill>
              </a:rPr>
              <a:t> </a:t>
            </a:r>
            <a:r>
              <a:rPr lang="en-GB" sz="2200" b="1" dirty="0" err="1" smtClean="0">
                <a:solidFill>
                  <a:srgbClr val="008000"/>
                </a:solidFill>
              </a:rPr>
              <a:t>gute</a:t>
            </a:r>
            <a:r>
              <a:rPr lang="en-GB" sz="2200" b="1" dirty="0" smtClean="0">
                <a:solidFill>
                  <a:srgbClr val="008000"/>
                </a:solidFill>
              </a:rPr>
              <a:t> … ?</a:t>
            </a:r>
          </a:p>
          <a:p>
            <a:pPr algn="ctr">
              <a:buNone/>
            </a:pPr>
            <a:endParaRPr lang="en-GB" sz="2200" b="1" dirty="0" smtClean="0">
              <a:solidFill>
                <a:srgbClr val="008000"/>
              </a:solidFill>
            </a:endParaRPr>
          </a:p>
          <a:p>
            <a:pPr algn="ctr">
              <a:buNone/>
            </a:pPr>
            <a:endParaRPr lang="en-GB" sz="2200" b="1" dirty="0">
              <a:solidFill>
                <a:srgbClr val="008000"/>
              </a:solidFill>
            </a:endParaRPr>
          </a:p>
          <a:p>
            <a:pPr algn="ctr">
              <a:buNone/>
            </a:pPr>
            <a:endParaRPr lang="en-GB" sz="2200" b="1" dirty="0">
              <a:solidFill>
                <a:srgbClr val="008000"/>
              </a:solidFill>
            </a:endParaRPr>
          </a:p>
          <a:p>
            <a:pPr algn="ctr">
              <a:buNone/>
            </a:pPr>
            <a:r>
              <a:rPr lang="en-GB" sz="2000" b="1" dirty="0" err="1" smtClean="0">
                <a:solidFill>
                  <a:srgbClr val="008000"/>
                </a:solidFill>
              </a:rPr>
              <a:t>Wie</a:t>
            </a:r>
            <a:r>
              <a:rPr lang="en-GB" sz="2000" b="1" dirty="0" smtClean="0">
                <a:solidFill>
                  <a:srgbClr val="008000"/>
                </a:solidFill>
              </a:rPr>
              <a:t> </a:t>
            </a:r>
            <a:r>
              <a:rPr lang="en-GB" sz="2000" b="1" dirty="0" err="1" smtClean="0">
                <a:solidFill>
                  <a:srgbClr val="008000"/>
                </a:solidFill>
              </a:rPr>
              <a:t>ist</a:t>
            </a:r>
            <a:r>
              <a:rPr lang="en-GB" sz="2000" b="1" dirty="0" smtClean="0">
                <a:solidFill>
                  <a:srgbClr val="008000"/>
                </a:solidFill>
              </a:rPr>
              <a:t> </a:t>
            </a:r>
            <a:r>
              <a:rPr lang="en-GB" sz="2000" b="1" dirty="0" err="1" smtClean="0">
                <a:solidFill>
                  <a:srgbClr val="008000"/>
                </a:solidFill>
              </a:rPr>
              <a:t>ein</a:t>
            </a:r>
            <a:r>
              <a:rPr lang="en-GB" sz="2000" b="1" dirty="0" smtClean="0">
                <a:solidFill>
                  <a:srgbClr val="008000"/>
                </a:solidFill>
              </a:rPr>
              <a:t> </a:t>
            </a:r>
            <a:r>
              <a:rPr lang="en-GB" sz="2000" b="1" dirty="0" err="1" smtClean="0">
                <a:solidFill>
                  <a:srgbClr val="008000"/>
                </a:solidFill>
              </a:rPr>
              <a:t>guter</a:t>
            </a:r>
            <a:r>
              <a:rPr lang="en-GB" sz="2000" b="1" dirty="0" smtClean="0">
                <a:solidFill>
                  <a:srgbClr val="008000"/>
                </a:solidFill>
              </a:rPr>
              <a:t> Clown?</a:t>
            </a:r>
          </a:p>
          <a:p>
            <a:pPr algn="ctr">
              <a:buNone/>
            </a:pPr>
            <a:r>
              <a:rPr lang="en-GB" sz="2000" dirty="0" err="1" smtClean="0"/>
              <a:t>Ein</a:t>
            </a:r>
            <a:r>
              <a:rPr lang="en-GB" sz="2000" dirty="0" smtClean="0"/>
              <a:t> </a:t>
            </a:r>
            <a:r>
              <a:rPr lang="en-GB" sz="2000" dirty="0" err="1" smtClean="0"/>
              <a:t>guter</a:t>
            </a:r>
            <a:r>
              <a:rPr lang="en-GB" sz="2000" dirty="0" smtClean="0"/>
              <a:t> Clown </a:t>
            </a:r>
            <a:r>
              <a:rPr lang="en-GB" sz="2000" dirty="0" err="1" smtClean="0"/>
              <a:t>ist</a:t>
            </a:r>
            <a:r>
              <a:rPr lang="en-GB" sz="2000" dirty="0" smtClean="0"/>
              <a:t> </a:t>
            </a:r>
            <a:r>
              <a:rPr lang="en-GB" sz="2000" dirty="0" err="1" smtClean="0"/>
              <a:t>humorvoll</a:t>
            </a:r>
            <a:r>
              <a:rPr lang="en-GB" sz="2000" dirty="0" smtClean="0"/>
              <a:t>, </a:t>
            </a:r>
            <a:r>
              <a:rPr lang="en-GB" sz="2000" dirty="0" err="1" smtClean="0"/>
              <a:t>freundlich</a:t>
            </a:r>
            <a:r>
              <a:rPr lang="en-GB" sz="2000" dirty="0" smtClean="0"/>
              <a:t> und </a:t>
            </a:r>
            <a:r>
              <a:rPr lang="en-GB" sz="2000" dirty="0" err="1" smtClean="0"/>
              <a:t>immer</a:t>
            </a:r>
            <a:r>
              <a:rPr lang="en-GB" sz="2000" dirty="0" smtClean="0"/>
              <a:t> </a:t>
            </a:r>
            <a:r>
              <a:rPr lang="en-GB" sz="2000" dirty="0" err="1" smtClean="0"/>
              <a:t>komisch</a:t>
            </a:r>
            <a:r>
              <a:rPr lang="en-GB" sz="2000" dirty="0" smtClean="0"/>
              <a:t> – </a:t>
            </a:r>
            <a:r>
              <a:rPr lang="en-GB" sz="2000" dirty="0" err="1" smtClean="0"/>
              <a:t>er</a:t>
            </a:r>
            <a:r>
              <a:rPr lang="en-GB" sz="2000" dirty="0" smtClean="0"/>
              <a:t> </a:t>
            </a:r>
            <a:r>
              <a:rPr lang="en-GB" sz="2000" dirty="0" err="1" smtClean="0"/>
              <a:t>ist</a:t>
            </a:r>
            <a:r>
              <a:rPr lang="en-GB" sz="2000" dirty="0" smtClean="0"/>
              <a:t> </a:t>
            </a:r>
            <a:r>
              <a:rPr lang="en-GB" sz="2000" dirty="0" err="1" smtClean="0"/>
              <a:t>nie</a:t>
            </a:r>
            <a:r>
              <a:rPr lang="en-GB" sz="2000" dirty="0" smtClean="0"/>
              <a:t> </a:t>
            </a:r>
            <a:r>
              <a:rPr lang="en-GB" sz="2000" dirty="0" err="1" smtClean="0"/>
              <a:t>schüchtern</a:t>
            </a:r>
            <a:r>
              <a:rPr lang="en-GB" sz="2000" dirty="0" smtClean="0"/>
              <a: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6" y="116632"/>
            <a:ext cx="1927585" cy="25649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40889515"/>
              </p:ext>
            </p:extLst>
          </p:nvPr>
        </p:nvGraphicFramePr>
        <p:xfrm>
          <a:off x="1403648" y="5301208"/>
          <a:ext cx="7560840" cy="1402080"/>
        </p:xfrm>
        <a:graphic>
          <a:graphicData uri="http://schemas.openxmlformats.org/drawingml/2006/table">
            <a:tbl>
              <a:tblPr firstRow="1" bandRow="1">
                <a:tableStyleId>{5940675A-B579-460E-94D1-54222C63F5DA}</a:tableStyleId>
              </a:tblPr>
              <a:tblGrid>
                <a:gridCol w="7560840"/>
              </a:tblGrid>
              <a:tr h="370840">
                <a:tc>
                  <a:txBody>
                    <a:bodyPr/>
                    <a:lstStyle/>
                    <a:p>
                      <a:pPr algn="ctr"/>
                      <a:r>
                        <a:rPr lang="en-US" sz="2000" b="1" dirty="0" err="1" smtClean="0"/>
                        <a:t>Ein</a:t>
                      </a:r>
                      <a:r>
                        <a:rPr lang="en-US" sz="2000" b="1" dirty="0" smtClean="0"/>
                        <a:t> </a:t>
                      </a:r>
                      <a:r>
                        <a:rPr lang="en-US" sz="2000" b="1" dirty="0" err="1" smtClean="0"/>
                        <a:t>guter</a:t>
                      </a:r>
                      <a:r>
                        <a:rPr lang="en-US" sz="2000" b="1" dirty="0" smtClean="0"/>
                        <a:t> </a:t>
                      </a:r>
                      <a:r>
                        <a:rPr lang="en-US" sz="2000" b="1" dirty="0" err="1" smtClean="0"/>
                        <a:t>Arzt</a:t>
                      </a:r>
                      <a:r>
                        <a:rPr lang="en-US" sz="2000" b="1" dirty="0" smtClean="0"/>
                        <a:t> </a:t>
                      </a:r>
                      <a:r>
                        <a:rPr lang="en-US" sz="2000" b="1" dirty="0" err="1" smtClean="0"/>
                        <a:t>ist</a:t>
                      </a:r>
                      <a:r>
                        <a:rPr lang="en-US" sz="2000" b="1" dirty="0" smtClean="0"/>
                        <a:t> </a:t>
                      </a:r>
                      <a:r>
                        <a:rPr lang="en-US" sz="2000" b="1" dirty="0" err="1" smtClean="0"/>
                        <a:t>immer</a:t>
                      </a:r>
                      <a:r>
                        <a:rPr lang="en-US" sz="2000" b="1" dirty="0" smtClean="0"/>
                        <a:t>… und oft… </a:t>
                      </a:r>
                      <a:r>
                        <a:rPr lang="en-US" sz="2000" b="1" dirty="0" err="1" smtClean="0"/>
                        <a:t>aber</a:t>
                      </a:r>
                      <a:r>
                        <a:rPr lang="en-US" sz="2000" b="1" dirty="0" smtClean="0"/>
                        <a:t> </a:t>
                      </a:r>
                      <a:r>
                        <a:rPr lang="en-US" sz="2000" b="1" dirty="0" err="1" smtClean="0"/>
                        <a:t>nie</a:t>
                      </a:r>
                      <a:r>
                        <a:rPr lang="en-US" sz="2000" b="1" dirty="0" smtClean="0"/>
                        <a:t>…</a:t>
                      </a:r>
                      <a:endParaRPr lang="en-US" sz="2000" b="1" dirty="0"/>
                    </a:p>
                  </a:txBody>
                  <a:tcPr>
                    <a:solidFill>
                      <a:schemeClr val="accent3">
                        <a:lumMod val="60000"/>
                        <a:lumOff val="40000"/>
                      </a:schemeClr>
                    </a:solidFill>
                  </a:tcPr>
                </a:tc>
              </a:tr>
              <a:tr h="370840">
                <a:tc>
                  <a:txBody>
                    <a:bodyPr/>
                    <a:lstStyle/>
                    <a:p>
                      <a:pPr algn="ctr"/>
                      <a:r>
                        <a:rPr lang="en-US" sz="2000" b="1" dirty="0" err="1" smtClean="0"/>
                        <a:t>attraktiv</a:t>
                      </a:r>
                      <a:r>
                        <a:rPr lang="en-US" sz="2000" b="1" dirty="0" smtClean="0"/>
                        <a:t> / </a:t>
                      </a:r>
                      <a:r>
                        <a:rPr lang="en-US" sz="2000" b="1" dirty="0" err="1" smtClean="0"/>
                        <a:t>berühmt</a:t>
                      </a:r>
                      <a:r>
                        <a:rPr lang="en-US" sz="2000" b="1" dirty="0" smtClean="0"/>
                        <a:t> / </a:t>
                      </a:r>
                      <a:r>
                        <a:rPr lang="en-US" sz="2000" b="1" dirty="0" err="1" smtClean="0"/>
                        <a:t>ehrlich</a:t>
                      </a:r>
                      <a:r>
                        <a:rPr lang="en-US" sz="2000" b="1" dirty="0" smtClean="0"/>
                        <a:t> / </a:t>
                      </a:r>
                      <a:r>
                        <a:rPr lang="en-US" sz="2000" b="1" dirty="0" err="1" smtClean="0"/>
                        <a:t>ernst</a:t>
                      </a:r>
                      <a:r>
                        <a:rPr lang="en-US" sz="2000" b="1" dirty="0" smtClean="0"/>
                        <a:t> / </a:t>
                      </a:r>
                      <a:r>
                        <a:rPr lang="en-US" sz="2000" b="1" dirty="0" err="1" smtClean="0"/>
                        <a:t>geduldig</a:t>
                      </a:r>
                      <a:r>
                        <a:rPr lang="en-US" sz="2000" b="1" dirty="0" smtClean="0"/>
                        <a:t> / </a:t>
                      </a:r>
                      <a:r>
                        <a:rPr lang="en-US" sz="2000" b="1" dirty="0" err="1" smtClean="0"/>
                        <a:t>gemein</a:t>
                      </a:r>
                      <a:r>
                        <a:rPr lang="en-US" sz="2000" b="1" dirty="0" smtClean="0"/>
                        <a:t> / </a:t>
                      </a:r>
                      <a:r>
                        <a:rPr lang="en-US" sz="2000" b="1" dirty="0" err="1" smtClean="0"/>
                        <a:t>großartig</a:t>
                      </a:r>
                      <a:r>
                        <a:rPr lang="en-US" sz="2000" b="1" dirty="0" smtClean="0"/>
                        <a:t> / </a:t>
                      </a:r>
                      <a:r>
                        <a:rPr lang="en-US" sz="2000" b="1" dirty="0" err="1" smtClean="0"/>
                        <a:t>höflich</a:t>
                      </a:r>
                      <a:r>
                        <a:rPr lang="en-US" sz="2000" b="1" dirty="0" smtClean="0"/>
                        <a:t> / </a:t>
                      </a:r>
                      <a:r>
                        <a:rPr lang="en-US" sz="2000" b="1" dirty="0" err="1" smtClean="0"/>
                        <a:t>humorlos</a:t>
                      </a:r>
                      <a:r>
                        <a:rPr lang="en-US" sz="2000" b="1" dirty="0" smtClean="0"/>
                        <a:t> / intelligent / </a:t>
                      </a:r>
                      <a:r>
                        <a:rPr lang="en-US" sz="2000" b="1" dirty="0" err="1" smtClean="0"/>
                        <a:t>komisch</a:t>
                      </a:r>
                      <a:r>
                        <a:rPr lang="en-US" sz="2000" b="1" dirty="0" smtClean="0"/>
                        <a:t> / locker / </a:t>
                      </a:r>
                      <a:r>
                        <a:rPr lang="en-US" sz="2000" b="1" dirty="0" err="1" smtClean="0"/>
                        <a:t>ordentlich</a:t>
                      </a:r>
                      <a:r>
                        <a:rPr lang="en-US" sz="2000" b="1" baseline="0" dirty="0" smtClean="0"/>
                        <a:t> / </a:t>
                      </a:r>
                      <a:r>
                        <a:rPr lang="en-US" sz="2000" b="1" baseline="0" dirty="0" err="1" smtClean="0"/>
                        <a:t>schüchtern</a:t>
                      </a:r>
                      <a:r>
                        <a:rPr lang="en-US" sz="2000" b="1" baseline="0" dirty="0" smtClean="0"/>
                        <a:t> / </a:t>
                      </a:r>
                      <a:r>
                        <a:rPr lang="en-US" sz="2000" b="1" baseline="0" dirty="0" err="1" smtClean="0"/>
                        <a:t>unfreundlich</a:t>
                      </a:r>
                      <a:r>
                        <a:rPr lang="en-US" sz="2000" b="1" baseline="0" dirty="0" smtClean="0"/>
                        <a:t> / </a:t>
                      </a:r>
                      <a:r>
                        <a:rPr lang="en-US" sz="2000" b="1" baseline="0" dirty="0" err="1" smtClean="0"/>
                        <a:t>unternehmungslustig</a:t>
                      </a:r>
                      <a:r>
                        <a:rPr lang="en-US" sz="2000" b="1" baseline="0" dirty="0" smtClean="0"/>
                        <a:t> …</a:t>
                      </a:r>
                      <a:endParaRPr lang="en-US" sz="2000" b="1" dirty="0"/>
                    </a:p>
                  </a:txBody>
                  <a:tcPr>
                    <a:solidFill>
                      <a:schemeClr val="accent3">
                        <a:lumMod val="40000"/>
                        <a:lumOff val="6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31856724"/>
              </p:ext>
            </p:extLst>
          </p:nvPr>
        </p:nvGraphicFramePr>
        <p:xfrm>
          <a:off x="827584" y="3573016"/>
          <a:ext cx="1368152" cy="457200"/>
        </p:xfrm>
        <a:graphic>
          <a:graphicData uri="http://schemas.openxmlformats.org/drawingml/2006/table">
            <a:tbl>
              <a:tblPr firstRow="1" bandRow="1">
                <a:tableStyleId>{2D5ABB26-0587-4C30-8999-92F81FD0307C}</a:tableStyleId>
              </a:tblPr>
              <a:tblGrid>
                <a:gridCol w="1368152"/>
              </a:tblGrid>
              <a:tr h="370840">
                <a:tc>
                  <a:txBody>
                    <a:bodyPr/>
                    <a:lstStyle/>
                    <a:p>
                      <a:pPr algn="ctr"/>
                      <a:r>
                        <a:rPr lang="en-US" sz="2400" b="1" dirty="0" smtClean="0">
                          <a:solidFill>
                            <a:srgbClr val="008000"/>
                          </a:solidFill>
                        </a:rPr>
                        <a:t>Lehrer</a:t>
                      </a:r>
                      <a:endParaRPr lang="en-US" sz="2400" b="1" dirty="0">
                        <a:solidFill>
                          <a:srgbClr val="008000"/>
                        </a:solidFill>
                      </a:endParaRP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13128546"/>
              </p:ext>
            </p:extLst>
          </p:nvPr>
        </p:nvGraphicFramePr>
        <p:xfrm>
          <a:off x="2627784" y="3861048"/>
          <a:ext cx="2160240" cy="457200"/>
        </p:xfrm>
        <a:graphic>
          <a:graphicData uri="http://schemas.openxmlformats.org/drawingml/2006/table">
            <a:tbl>
              <a:tblPr firstRow="1" bandRow="1">
                <a:tableStyleId>{2D5ABB26-0587-4C30-8999-92F81FD0307C}</a:tableStyleId>
              </a:tblPr>
              <a:tblGrid>
                <a:gridCol w="2160240"/>
              </a:tblGrid>
              <a:tr h="370840">
                <a:tc>
                  <a:txBody>
                    <a:bodyPr/>
                    <a:lstStyle/>
                    <a:p>
                      <a:pPr algn="ctr"/>
                      <a:r>
                        <a:rPr lang="en-US" sz="2400" b="1" dirty="0" smtClean="0">
                          <a:solidFill>
                            <a:srgbClr val="FF0000"/>
                          </a:solidFill>
                        </a:rPr>
                        <a:t>Bergmann</a:t>
                      </a:r>
                      <a:endParaRPr lang="en-US" sz="2400" b="1" dirty="0">
                        <a:solidFill>
                          <a:srgbClr val="FF0000"/>
                        </a:solidFill>
                      </a:endParaRPr>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86220104"/>
              </p:ext>
            </p:extLst>
          </p:nvPr>
        </p:nvGraphicFramePr>
        <p:xfrm>
          <a:off x="4860032" y="3501008"/>
          <a:ext cx="2016224" cy="457200"/>
        </p:xfrm>
        <a:graphic>
          <a:graphicData uri="http://schemas.openxmlformats.org/drawingml/2006/table">
            <a:tbl>
              <a:tblPr firstRow="1" bandRow="1">
                <a:tableStyleId>{2D5ABB26-0587-4C30-8999-92F81FD0307C}</a:tableStyleId>
              </a:tblPr>
              <a:tblGrid>
                <a:gridCol w="2016224"/>
              </a:tblGrid>
              <a:tr h="370840">
                <a:tc>
                  <a:txBody>
                    <a:bodyPr/>
                    <a:lstStyle/>
                    <a:p>
                      <a:pPr algn="ctr"/>
                      <a:r>
                        <a:rPr lang="en-US" sz="2400" b="1" dirty="0" err="1" smtClean="0">
                          <a:solidFill>
                            <a:srgbClr val="0000FF"/>
                          </a:solidFill>
                        </a:rPr>
                        <a:t>Bibliothekarin</a:t>
                      </a:r>
                      <a:endParaRPr lang="en-US" sz="2400" b="1" dirty="0">
                        <a:solidFill>
                          <a:srgbClr val="0000FF"/>
                        </a:solidFill>
                      </a:endParaRPr>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34370159"/>
              </p:ext>
            </p:extLst>
          </p:nvPr>
        </p:nvGraphicFramePr>
        <p:xfrm>
          <a:off x="7380312" y="3717032"/>
          <a:ext cx="1368152" cy="457200"/>
        </p:xfrm>
        <a:graphic>
          <a:graphicData uri="http://schemas.openxmlformats.org/drawingml/2006/table">
            <a:tbl>
              <a:tblPr firstRow="1" bandRow="1">
                <a:tableStyleId>{2D5ABB26-0587-4C30-8999-92F81FD0307C}</a:tableStyleId>
              </a:tblPr>
              <a:tblGrid>
                <a:gridCol w="1368152"/>
              </a:tblGrid>
              <a:tr h="370840">
                <a:tc>
                  <a:txBody>
                    <a:bodyPr/>
                    <a:lstStyle/>
                    <a:p>
                      <a:pPr algn="ctr"/>
                      <a:r>
                        <a:rPr lang="en-US" sz="2400" b="1" dirty="0" smtClean="0">
                          <a:solidFill>
                            <a:schemeClr val="accent6"/>
                          </a:solidFill>
                        </a:rPr>
                        <a:t>Chef</a:t>
                      </a:r>
                      <a:endParaRPr lang="en-US" sz="2400" b="1" dirty="0">
                        <a:solidFill>
                          <a:schemeClr val="accent6"/>
                        </a:solidFill>
                      </a:endParaRPr>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145722977"/>
              </p:ext>
            </p:extLst>
          </p:nvPr>
        </p:nvGraphicFramePr>
        <p:xfrm>
          <a:off x="827584" y="4437112"/>
          <a:ext cx="1368152" cy="457200"/>
        </p:xfrm>
        <a:graphic>
          <a:graphicData uri="http://schemas.openxmlformats.org/drawingml/2006/table">
            <a:tbl>
              <a:tblPr firstRow="1" bandRow="1">
                <a:tableStyleId>{2D5ABB26-0587-4C30-8999-92F81FD0307C}</a:tableStyleId>
              </a:tblPr>
              <a:tblGrid>
                <a:gridCol w="1368152"/>
              </a:tblGrid>
              <a:tr h="370840">
                <a:tc>
                  <a:txBody>
                    <a:bodyPr/>
                    <a:lstStyle/>
                    <a:p>
                      <a:pPr algn="ctr"/>
                      <a:r>
                        <a:rPr lang="en-US" sz="2400" b="1" dirty="0" smtClean="0">
                          <a:solidFill>
                            <a:srgbClr val="660066"/>
                          </a:solidFill>
                        </a:rPr>
                        <a:t>Model</a:t>
                      </a:r>
                      <a:endParaRPr lang="en-US" sz="2400" b="1" dirty="0">
                        <a:solidFill>
                          <a:srgbClr val="660066"/>
                        </a:solidFill>
                      </a:endParaRPr>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669373573"/>
              </p:ext>
            </p:extLst>
          </p:nvPr>
        </p:nvGraphicFramePr>
        <p:xfrm>
          <a:off x="4283968" y="4437112"/>
          <a:ext cx="2952328" cy="457200"/>
        </p:xfrm>
        <a:graphic>
          <a:graphicData uri="http://schemas.openxmlformats.org/drawingml/2006/table">
            <a:tbl>
              <a:tblPr firstRow="1" bandRow="1">
                <a:tableStyleId>{2D5ABB26-0587-4C30-8999-92F81FD0307C}</a:tableStyleId>
              </a:tblPr>
              <a:tblGrid>
                <a:gridCol w="2952328"/>
              </a:tblGrid>
              <a:tr h="370840">
                <a:tc>
                  <a:txBody>
                    <a:bodyPr/>
                    <a:lstStyle/>
                    <a:p>
                      <a:pPr algn="ctr"/>
                      <a:r>
                        <a:rPr lang="en-US" sz="2400" b="1" dirty="0" err="1" smtClean="0">
                          <a:solidFill>
                            <a:schemeClr val="accent5">
                              <a:lumMod val="75000"/>
                            </a:schemeClr>
                          </a:solidFill>
                        </a:rPr>
                        <a:t>Weltraumfahrerin</a:t>
                      </a:r>
                      <a:endParaRPr lang="en-US" sz="2400" b="1" dirty="0">
                        <a:solidFill>
                          <a:schemeClr val="accent5">
                            <a:lumMod val="75000"/>
                          </a:schemeClr>
                        </a:solidFill>
                      </a:endParaRPr>
                    </a:p>
                  </a:txBody>
                  <a:tcPr/>
                </a:tc>
              </a:tr>
            </a:tbl>
          </a:graphicData>
        </a:graphic>
      </p:graphicFrame>
    </p:spTree>
    <p:extLst>
      <p:ext uri="{BB962C8B-B14F-4D97-AF65-F5344CB8AC3E}">
        <p14:creationId xmlns:p14="http://schemas.microsoft.com/office/powerpoint/2010/main" val="109749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2230128"/>
              </p:ext>
            </p:extLst>
          </p:nvPr>
        </p:nvGraphicFramePr>
        <p:xfrm>
          <a:off x="-1" y="1397000"/>
          <a:ext cx="9144001" cy="4765040"/>
        </p:xfrm>
        <a:graphic>
          <a:graphicData uri="http://schemas.openxmlformats.org/drawingml/2006/table">
            <a:tbl>
              <a:tblPr firstRow="1" bandRow="1">
                <a:tableStyleId>{5940675A-B579-460E-94D1-54222C63F5DA}</a:tableStyleId>
              </a:tblPr>
              <a:tblGrid>
                <a:gridCol w="395537"/>
                <a:gridCol w="2952328"/>
                <a:gridCol w="403245"/>
                <a:gridCol w="403245"/>
                <a:gridCol w="403245"/>
                <a:gridCol w="403245"/>
                <a:gridCol w="403245"/>
                <a:gridCol w="432047"/>
                <a:gridCol w="3347864"/>
              </a:tblGrid>
              <a:tr h="370840">
                <a:tc>
                  <a:txBody>
                    <a:bodyPr/>
                    <a:lstStyle/>
                    <a:p>
                      <a:pPr algn="ctr"/>
                      <a:endParaRPr lang="en-US"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tc>
                  <a:txBody>
                    <a:bodyPr/>
                    <a:lstStyle/>
                    <a:p>
                      <a:endParaRPr lang="en-US" dirty="0"/>
                    </a:p>
                  </a:txBody>
                  <a:tcP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a:txBody>
                    <a:bodyPr/>
                    <a:lstStyle/>
                    <a:p>
                      <a:pPr algn="ctr"/>
                      <a:r>
                        <a:rPr lang="en-US" b="1" dirty="0" smtClean="0"/>
                        <a:t>1</a:t>
                      </a:r>
                      <a:endParaRPr lang="en-US" b="1" dirty="0"/>
                    </a:p>
                  </a:txBody>
                  <a:tcPr>
                    <a:solidFill>
                      <a:srgbClr val="FEFFC6"/>
                    </a:solidFill>
                  </a:tcPr>
                </a:tc>
                <a:tc>
                  <a:txBody>
                    <a:bodyPr/>
                    <a:lstStyle/>
                    <a:p>
                      <a:pPr algn="ctr"/>
                      <a:r>
                        <a:rPr lang="en-US" b="1" dirty="0" smtClean="0"/>
                        <a:t>2</a:t>
                      </a:r>
                      <a:endParaRPr lang="en-US" b="1" dirty="0"/>
                    </a:p>
                  </a:txBody>
                  <a:tcPr>
                    <a:solidFill>
                      <a:srgbClr val="FFFBD7"/>
                    </a:solidFill>
                  </a:tcPr>
                </a:tc>
                <a:tc>
                  <a:txBody>
                    <a:bodyPr/>
                    <a:lstStyle/>
                    <a:p>
                      <a:pPr algn="ctr"/>
                      <a:r>
                        <a:rPr lang="en-US" b="1" dirty="0" smtClean="0"/>
                        <a:t>3</a:t>
                      </a:r>
                      <a:endParaRPr lang="en-US" b="1" dirty="0"/>
                    </a:p>
                  </a:txBody>
                  <a:tcPr>
                    <a:solidFill>
                      <a:srgbClr val="FFDBBD"/>
                    </a:solidFill>
                  </a:tcPr>
                </a:tc>
                <a:tc>
                  <a:txBody>
                    <a:bodyPr/>
                    <a:lstStyle/>
                    <a:p>
                      <a:pPr algn="ctr"/>
                      <a:r>
                        <a:rPr lang="en-US" b="1" dirty="0" smtClean="0"/>
                        <a:t>4</a:t>
                      </a:r>
                      <a:endParaRPr lang="en-US" b="1" dirty="0"/>
                    </a:p>
                  </a:txBody>
                  <a:tcPr>
                    <a:solidFill>
                      <a:schemeClr val="accent6">
                        <a:lumMod val="60000"/>
                        <a:lumOff val="40000"/>
                      </a:schemeClr>
                    </a:solidFill>
                  </a:tcPr>
                </a:tc>
                <a:tc>
                  <a:txBody>
                    <a:bodyPr/>
                    <a:lstStyle/>
                    <a:p>
                      <a:pPr algn="ctr"/>
                      <a:r>
                        <a:rPr lang="en-US" b="1" dirty="0" smtClean="0"/>
                        <a:t>5</a:t>
                      </a:r>
                      <a:endParaRPr lang="en-US" b="1" dirty="0"/>
                    </a:p>
                  </a:txBody>
                  <a:tcPr>
                    <a:solidFill>
                      <a:schemeClr val="accent2">
                        <a:lumMod val="40000"/>
                        <a:lumOff val="60000"/>
                      </a:schemeClr>
                    </a:solidFill>
                  </a:tcPr>
                </a:tc>
                <a:tc>
                  <a:txBody>
                    <a:bodyPr/>
                    <a:lstStyle/>
                    <a:p>
                      <a:pPr algn="ctr"/>
                      <a:endParaRPr lang="en-US" b="1" dirty="0"/>
                    </a:p>
                  </a:txBody>
                  <a:tcPr>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tcPr>
                </a:tc>
                <a:tc>
                  <a:txBody>
                    <a:bodyPr/>
                    <a:lstStyle/>
                    <a:p>
                      <a:endParaRPr lang="en-US" dirty="0"/>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tcPr>
                </a:tc>
              </a:tr>
              <a:tr h="370840">
                <a:tc>
                  <a:txBody>
                    <a:bodyPr/>
                    <a:lstStyle/>
                    <a:p>
                      <a:pPr algn="ctr"/>
                      <a:r>
                        <a:rPr lang="en-US" b="1" dirty="0" smtClean="0">
                          <a:solidFill>
                            <a:srgbClr val="FFFFFF"/>
                          </a:solidFill>
                        </a:rPr>
                        <a:t>A</a:t>
                      </a:r>
                      <a:endParaRPr lang="en-US" b="1" dirty="0">
                        <a:solidFill>
                          <a:srgbClr val="FFFFFF"/>
                        </a:solidFill>
                      </a:endParaRPr>
                    </a:p>
                  </a:txBody>
                  <a:tcPr anchor="ctr">
                    <a:solidFill>
                      <a:srgbClr val="008000"/>
                    </a:solidFill>
                  </a:tcPr>
                </a:tc>
                <a:tc>
                  <a:txBody>
                    <a:bodyPr/>
                    <a:lstStyle/>
                    <a:p>
                      <a:r>
                        <a:rPr lang="en-US" dirty="0" err="1" smtClean="0"/>
                        <a:t>Ich</a:t>
                      </a:r>
                      <a:r>
                        <a:rPr lang="en-US" baseline="0" dirty="0" smtClean="0"/>
                        <a:t> will die </a:t>
                      </a:r>
                      <a:r>
                        <a:rPr lang="en-US" baseline="0" dirty="0" err="1" smtClean="0"/>
                        <a:t>Schule</a:t>
                      </a:r>
                      <a:r>
                        <a:rPr lang="en-US" baseline="0" dirty="0" smtClean="0"/>
                        <a:t> so </a:t>
                      </a:r>
                      <a:r>
                        <a:rPr lang="en-US" baseline="0" dirty="0" err="1" smtClean="0"/>
                        <a:t>schnell</a:t>
                      </a:r>
                      <a:r>
                        <a:rPr lang="en-US" baseline="0" dirty="0" smtClean="0"/>
                        <a:t> </a:t>
                      </a:r>
                      <a:r>
                        <a:rPr lang="en-US" baseline="0" dirty="0" err="1" smtClean="0"/>
                        <a:t>wie</a:t>
                      </a:r>
                      <a:r>
                        <a:rPr lang="en-US" baseline="0" dirty="0" smtClean="0"/>
                        <a:t> </a:t>
                      </a:r>
                      <a:r>
                        <a:rPr lang="en-US" baseline="0" dirty="0" err="1" smtClean="0"/>
                        <a:t>möglich</a:t>
                      </a:r>
                      <a:r>
                        <a:rPr lang="en-US" baseline="0" dirty="0" smtClean="0"/>
                        <a:t> </a:t>
                      </a:r>
                      <a:r>
                        <a:rPr lang="en-US" baseline="0" dirty="0" err="1" smtClean="0"/>
                        <a:t>verlassen</a:t>
                      </a:r>
                      <a:r>
                        <a:rPr lang="en-US" baseline="0" dirty="0" smtClean="0"/>
                        <a:t>.</a:t>
                      </a:r>
                      <a:endParaRPr lang="en-US" dirty="0"/>
                    </a:p>
                  </a:txBody>
                  <a:tcPr/>
                </a:tc>
                <a:tc>
                  <a:txBody>
                    <a:bodyPr/>
                    <a:lstStyle/>
                    <a:p>
                      <a:endParaRPr lang="en-US"/>
                    </a:p>
                  </a:txBody>
                  <a:tcPr>
                    <a:solidFill>
                      <a:srgbClr val="FEFFC6"/>
                    </a:solidFill>
                  </a:tcPr>
                </a:tc>
                <a:tc>
                  <a:txBody>
                    <a:bodyPr/>
                    <a:lstStyle/>
                    <a:p>
                      <a:endParaRPr lang="en-US"/>
                    </a:p>
                  </a:txBody>
                  <a:tcPr>
                    <a:solidFill>
                      <a:srgbClr val="FFFBD7"/>
                    </a:solidFill>
                  </a:tcPr>
                </a:tc>
                <a:tc>
                  <a:txBody>
                    <a:bodyPr/>
                    <a:lstStyle/>
                    <a:p>
                      <a:endParaRPr lang="en-US"/>
                    </a:p>
                  </a:txBody>
                  <a:tcPr>
                    <a:solidFill>
                      <a:srgbClr val="FFDBBD"/>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2">
                        <a:lumMod val="40000"/>
                        <a:lumOff val="60000"/>
                      </a:schemeClr>
                    </a:solidFill>
                  </a:tcPr>
                </a:tc>
                <a:tc>
                  <a:txBody>
                    <a:bodyPr/>
                    <a:lstStyle/>
                    <a:p>
                      <a:pPr algn="ctr"/>
                      <a:r>
                        <a:rPr lang="en-US" b="1" dirty="0" smtClean="0">
                          <a:solidFill>
                            <a:schemeClr val="bg1"/>
                          </a:solidFill>
                        </a:rPr>
                        <a:t>G</a:t>
                      </a:r>
                      <a:endParaRPr lang="en-US" b="1" dirty="0">
                        <a:solidFill>
                          <a:schemeClr val="bg1"/>
                        </a:solidFill>
                      </a:endParaRPr>
                    </a:p>
                  </a:txBody>
                  <a:tcPr anchor="ctr">
                    <a:solidFill>
                      <a:srgbClr val="008000"/>
                    </a:solidFill>
                  </a:tcPr>
                </a:tc>
                <a:tc>
                  <a:txBody>
                    <a:bodyPr/>
                    <a:lstStyle/>
                    <a:p>
                      <a:r>
                        <a:rPr lang="en-US" dirty="0" err="1" smtClean="0"/>
                        <a:t>Ich</a:t>
                      </a:r>
                      <a:r>
                        <a:rPr lang="en-US" dirty="0" smtClean="0"/>
                        <a:t> </a:t>
                      </a:r>
                      <a:r>
                        <a:rPr lang="en-US" dirty="0" err="1" smtClean="0"/>
                        <a:t>werde</a:t>
                      </a:r>
                      <a:r>
                        <a:rPr lang="en-US" dirty="0" smtClean="0"/>
                        <a:t> an die </a:t>
                      </a:r>
                      <a:r>
                        <a:rPr lang="en-US" dirty="0" err="1" smtClean="0"/>
                        <a:t>Oberstufe</a:t>
                      </a:r>
                      <a:r>
                        <a:rPr lang="en-US" dirty="0" smtClean="0"/>
                        <a:t> </a:t>
                      </a:r>
                      <a:r>
                        <a:rPr lang="en-US" dirty="0" err="1" smtClean="0"/>
                        <a:t>gehen</a:t>
                      </a:r>
                      <a:r>
                        <a:rPr lang="en-US" dirty="0" smtClean="0"/>
                        <a:t>.</a:t>
                      </a:r>
                      <a:endParaRPr lang="en-US" dirty="0"/>
                    </a:p>
                  </a:txBody>
                  <a:tcPr/>
                </a:tc>
              </a:tr>
              <a:tr h="370840">
                <a:tc>
                  <a:txBody>
                    <a:bodyPr/>
                    <a:lstStyle/>
                    <a:p>
                      <a:pPr algn="ctr"/>
                      <a:r>
                        <a:rPr lang="en-US" b="1" dirty="0" smtClean="0">
                          <a:solidFill>
                            <a:srgbClr val="FFFFFF"/>
                          </a:solidFill>
                        </a:rPr>
                        <a:t>B</a:t>
                      </a:r>
                      <a:endParaRPr lang="en-US" b="1" dirty="0">
                        <a:solidFill>
                          <a:srgbClr val="FFFFFF"/>
                        </a:solidFill>
                      </a:endParaRPr>
                    </a:p>
                  </a:txBody>
                  <a:tcPr anchor="ctr">
                    <a:solidFill>
                      <a:srgbClr val="008000"/>
                    </a:solidFill>
                  </a:tcPr>
                </a:tc>
                <a:tc>
                  <a:txBody>
                    <a:bodyPr/>
                    <a:lstStyle/>
                    <a:p>
                      <a:r>
                        <a:rPr lang="en-US" dirty="0" err="1" smtClean="0"/>
                        <a:t>Ich</a:t>
                      </a:r>
                      <a:r>
                        <a:rPr lang="en-US" dirty="0" smtClean="0"/>
                        <a:t> </a:t>
                      </a:r>
                      <a:r>
                        <a:rPr lang="en-US" dirty="0" err="1" smtClean="0"/>
                        <a:t>möchte</a:t>
                      </a:r>
                      <a:r>
                        <a:rPr lang="en-US" dirty="0" smtClean="0"/>
                        <a:t> </a:t>
                      </a:r>
                      <a:r>
                        <a:rPr lang="en-US" dirty="0" err="1" smtClean="0"/>
                        <a:t>eine</a:t>
                      </a:r>
                      <a:r>
                        <a:rPr lang="en-US" dirty="0" smtClean="0"/>
                        <a:t> </a:t>
                      </a:r>
                      <a:r>
                        <a:rPr lang="en-US" dirty="0" err="1" smtClean="0"/>
                        <a:t>Lehre</a:t>
                      </a:r>
                      <a:r>
                        <a:rPr lang="en-US" dirty="0" smtClean="0"/>
                        <a:t> </a:t>
                      </a:r>
                      <a:r>
                        <a:rPr lang="en-US" dirty="0" err="1" smtClean="0"/>
                        <a:t>machen</a:t>
                      </a:r>
                      <a:r>
                        <a:rPr lang="en-US" dirty="0" smtClean="0"/>
                        <a:t> </a:t>
                      </a:r>
                      <a:r>
                        <a:rPr lang="en-US" dirty="0" err="1" smtClean="0"/>
                        <a:t>oder</a:t>
                      </a:r>
                      <a:r>
                        <a:rPr lang="en-US" dirty="0" smtClean="0"/>
                        <a:t> </a:t>
                      </a:r>
                      <a:r>
                        <a:rPr lang="en-US" dirty="0" err="1" smtClean="0"/>
                        <a:t>einen</a:t>
                      </a:r>
                      <a:r>
                        <a:rPr lang="en-US" dirty="0" smtClean="0"/>
                        <a:t> Job </a:t>
                      </a:r>
                      <a:r>
                        <a:rPr lang="en-US" dirty="0" err="1" smtClean="0"/>
                        <a:t>finden</a:t>
                      </a:r>
                      <a:r>
                        <a:rPr lang="en-US" dirty="0" smtClean="0"/>
                        <a:t>.</a:t>
                      </a:r>
                      <a:endParaRPr lang="en-US" dirty="0"/>
                    </a:p>
                  </a:txBody>
                  <a:tcPr/>
                </a:tc>
                <a:tc>
                  <a:txBody>
                    <a:bodyPr/>
                    <a:lstStyle/>
                    <a:p>
                      <a:endParaRPr lang="en-US"/>
                    </a:p>
                  </a:txBody>
                  <a:tcPr>
                    <a:solidFill>
                      <a:srgbClr val="FEFFC6"/>
                    </a:solidFill>
                  </a:tcPr>
                </a:tc>
                <a:tc>
                  <a:txBody>
                    <a:bodyPr/>
                    <a:lstStyle/>
                    <a:p>
                      <a:endParaRPr lang="en-US"/>
                    </a:p>
                  </a:txBody>
                  <a:tcPr>
                    <a:solidFill>
                      <a:srgbClr val="FFFBD7"/>
                    </a:solidFill>
                  </a:tcPr>
                </a:tc>
                <a:tc>
                  <a:txBody>
                    <a:bodyPr/>
                    <a:lstStyle/>
                    <a:p>
                      <a:endParaRPr lang="en-US" dirty="0"/>
                    </a:p>
                  </a:txBody>
                  <a:tcPr>
                    <a:solidFill>
                      <a:srgbClr val="FFDBBD"/>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2">
                        <a:lumMod val="40000"/>
                        <a:lumOff val="60000"/>
                      </a:schemeClr>
                    </a:solidFill>
                  </a:tcPr>
                </a:tc>
                <a:tc>
                  <a:txBody>
                    <a:bodyPr/>
                    <a:lstStyle/>
                    <a:p>
                      <a:pPr algn="ctr"/>
                      <a:r>
                        <a:rPr lang="en-US" b="1" dirty="0" smtClean="0">
                          <a:solidFill>
                            <a:schemeClr val="bg1"/>
                          </a:solidFill>
                        </a:rPr>
                        <a:t>H</a:t>
                      </a:r>
                      <a:endParaRPr lang="en-US" b="1" dirty="0">
                        <a:solidFill>
                          <a:schemeClr val="bg1"/>
                        </a:solidFill>
                      </a:endParaRPr>
                    </a:p>
                  </a:txBody>
                  <a:tcPr anchor="ctr">
                    <a:solidFill>
                      <a:srgbClr val="008000"/>
                    </a:solidFill>
                  </a:tcPr>
                </a:tc>
                <a:tc>
                  <a:txBody>
                    <a:bodyPr/>
                    <a:lstStyle/>
                    <a:p>
                      <a:r>
                        <a:rPr lang="en-US" dirty="0" err="1" smtClean="0"/>
                        <a:t>Ich</a:t>
                      </a:r>
                      <a:r>
                        <a:rPr lang="en-US" dirty="0" smtClean="0"/>
                        <a:t> will auf</a:t>
                      </a:r>
                      <a:r>
                        <a:rPr lang="en-US" baseline="0" dirty="0" smtClean="0"/>
                        <a:t> die </a:t>
                      </a:r>
                      <a:r>
                        <a:rPr lang="en-US" baseline="0" dirty="0" err="1" smtClean="0"/>
                        <a:t>Uni</a:t>
                      </a:r>
                      <a:r>
                        <a:rPr lang="en-US" baseline="0" dirty="0" smtClean="0"/>
                        <a:t> </a:t>
                      </a:r>
                      <a:r>
                        <a:rPr lang="en-US" baseline="0" dirty="0" err="1" smtClean="0"/>
                        <a:t>gehen</a:t>
                      </a:r>
                      <a:r>
                        <a:rPr lang="en-US" baseline="0" dirty="0" smtClean="0"/>
                        <a:t>, um </a:t>
                      </a:r>
                      <a:r>
                        <a:rPr lang="en-US" baseline="0" dirty="0" err="1" smtClean="0"/>
                        <a:t>zu</a:t>
                      </a:r>
                      <a:r>
                        <a:rPr lang="en-US" baseline="0" dirty="0" smtClean="0"/>
                        <a:t> </a:t>
                      </a:r>
                      <a:r>
                        <a:rPr lang="en-US" baseline="0" dirty="0" err="1" smtClean="0"/>
                        <a:t>studieren</a:t>
                      </a:r>
                      <a:r>
                        <a:rPr lang="en-US" baseline="0" dirty="0" smtClean="0"/>
                        <a:t>.</a:t>
                      </a:r>
                      <a:endParaRPr lang="en-US" dirty="0"/>
                    </a:p>
                  </a:txBody>
                  <a:tcPr/>
                </a:tc>
              </a:tr>
              <a:tr h="370840">
                <a:tc>
                  <a:txBody>
                    <a:bodyPr/>
                    <a:lstStyle/>
                    <a:p>
                      <a:pPr algn="ctr"/>
                      <a:r>
                        <a:rPr lang="en-US" b="1" dirty="0" smtClean="0">
                          <a:solidFill>
                            <a:srgbClr val="FFFFFF"/>
                          </a:solidFill>
                        </a:rPr>
                        <a:t>C</a:t>
                      </a:r>
                      <a:endParaRPr lang="en-US" b="1" dirty="0">
                        <a:solidFill>
                          <a:srgbClr val="FFFFFF"/>
                        </a:solidFill>
                      </a:endParaRPr>
                    </a:p>
                  </a:txBody>
                  <a:tcPr anchor="ctr">
                    <a:solidFill>
                      <a:srgbClr val="008000"/>
                    </a:solidFill>
                  </a:tcPr>
                </a:tc>
                <a:tc>
                  <a:txBody>
                    <a:bodyPr/>
                    <a:lstStyle/>
                    <a:p>
                      <a:r>
                        <a:rPr lang="en-US" dirty="0" err="1" smtClean="0"/>
                        <a:t>Ich</a:t>
                      </a:r>
                      <a:r>
                        <a:rPr lang="en-US" dirty="0" smtClean="0"/>
                        <a:t> </a:t>
                      </a:r>
                      <a:r>
                        <a:rPr lang="en-US" dirty="0" err="1" smtClean="0"/>
                        <a:t>möchte</a:t>
                      </a:r>
                      <a:r>
                        <a:rPr lang="en-US" dirty="0" smtClean="0"/>
                        <a:t> </a:t>
                      </a:r>
                      <a:r>
                        <a:rPr lang="en-US" dirty="0" err="1" smtClean="0"/>
                        <a:t>gern</a:t>
                      </a:r>
                      <a:r>
                        <a:rPr lang="en-US" baseline="0" dirty="0" smtClean="0"/>
                        <a:t> </a:t>
                      </a:r>
                      <a:r>
                        <a:rPr lang="en-US" baseline="0" dirty="0" err="1" smtClean="0"/>
                        <a:t>sobald</a:t>
                      </a:r>
                      <a:r>
                        <a:rPr lang="en-US" baseline="0" dirty="0" smtClean="0"/>
                        <a:t> </a:t>
                      </a:r>
                      <a:r>
                        <a:rPr lang="en-US" baseline="0" dirty="0" err="1" smtClean="0"/>
                        <a:t>wie</a:t>
                      </a:r>
                      <a:r>
                        <a:rPr lang="en-US" baseline="0" dirty="0" smtClean="0"/>
                        <a:t> </a:t>
                      </a:r>
                      <a:r>
                        <a:rPr lang="en-US" baseline="0" dirty="0" err="1" smtClean="0"/>
                        <a:t>möglich</a:t>
                      </a:r>
                      <a:r>
                        <a:rPr lang="en-US" baseline="0" dirty="0" smtClean="0"/>
                        <a:t> Geld </a:t>
                      </a:r>
                      <a:r>
                        <a:rPr lang="en-US" baseline="0" dirty="0" err="1" smtClean="0"/>
                        <a:t>verdienen</a:t>
                      </a:r>
                      <a:r>
                        <a:rPr lang="en-US" baseline="0" dirty="0" smtClean="0"/>
                        <a:t>.</a:t>
                      </a:r>
                      <a:endParaRPr lang="en-US" dirty="0"/>
                    </a:p>
                  </a:txBody>
                  <a:tcPr/>
                </a:tc>
                <a:tc>
                  <a:txBody>
                    <a:bodyPr/>
                    <a:lstStyle/>
                    <a:p>
                      <a:endParaRPr lang="en-US"/>
                    </a:p>
                  </a:txBody>
                  <a:tcPr>
                    <a:solidFill>
                      <a:srgbClr val="FEFFC6"/>
                    </a:solidFill>
                  </a:tcPr>
                </a:tc>
                <a:tc>
                  <a:txBody>
                    <a:bodyPr/>
                    <a:lstStyle/>
                    <a:p>
                      <a:endParaRPr lang="en-US"/>
                    </a:p>
                  </a:txBody>
                  <a:tcPr>
                    <a:solidFill>
                      <a:srgbClr val="FFFBD7"/>
                    </a:solidFill>
                  </a:tcPr>
                </a:tc>
                <a:tc>
                  <a:txBody>
                    <a:bodyPr/>
                    <a:lstStyle/>
                    <a:p>
                      <a:endParaRPr lang="en-US"/>
                    </a:p>
                  </a:txBody>
                  <a:tcPr>
                    <a:solidFill>
                      <a:srgbClr val="FFDBBD"/>
                    </a:solidFill>
                  </a:tcPr>
                </a:tc>
                <a:tc>
                  <a:txBody>
                    <a:bodyPr/>
                    <a:lstStyle/>
                    <a:p>
                      <a:endParaRPr lang="en-US" dirty="0"/>
                    </a:p>
                  </a:txBody>
                  <a:tcPr>
                    <a:solidFill>
                      <a:schemeClr val="accent6">
                        <a:lumMod val="60000"/>
                        <a:lumOff val="40000"/>
                      </a:schemeClr>
                    </a:solidFill>
                  </a:tcPr>
                </a:tc>
                <a:tc>
                  <a:txBody>
                    <a:bodyPr/>
                    <a:lstStyle/>
                    <a:p>
                      <a:endParaRPr lang="en-US"/>
                    </a:p>
                  </a:txBody>
                  <a:tcPr>
                    <a:solidFill>
                      <a:schemeClr val="accent2">
                        <a:lumMod val="40000"/>
                        <a:lumOff val="60000"/>
                      </a:schemeClr>
                    </a:solidFill>
                  </a:tcPr>
                </a:tc>
                <a:tc>
                  <a:txBody>
                    <a:bodyPr/>
                    <a:lstStyle/>
                    <a:p>
                      <a:pPr algn="ctr"/>
                      <a:r>
                        <a:rPr lang="en-US" b="1" dirty="0" smtClean="0">
                          <a:solidFill>
                            <a:schemeClr val="bg1"/>
                          </a:solidFill>
                        </a:rPr>
                        <a:t>I</a:t>
                      </a:r>
                      <a:endParaRPr lang="en-US" b="1" dirty="0">
                        <a:solidFill>
                          <a:schemeClr val="bg1"/>
                        </a:solidFill>
                      </a:endParaRPr>
                    </a:p>
                  </a:txBody>
                  <a:tcPr anchor="ctr">
                    <a:solidFill>
                      <a:srgbClr val="008000"/>
                    </a:solidFill>
                  </a:tcPr>
                </a:tc>
                <a:tc>
                  <a:txBody>
                    <a:bodyPr/>
                    <a:lstStyle/>
                    <a:p>
                      <a:r>
                        <a:rPr lang="en-US" dirty="0" smtClean="0"/>
                        <a:t>Man </a:t>
                      </a:r>
                      <a:r>
                        <a:rPr lang="en-US" dirty="0" err="1" smtClean="0"/>
                        <a:t>verdient</a:t>
                      </a:r>
                      <a:r>
                        <a:rPr lang="en-US" dirty="0" smtClean="0"/>
                        <a:t> oft </a:t>
                      </a:r>
                      <a:r>
                        <a:rPr lang="en-US" dirty="0" err="1" smtClean="0"/>
                        <a:t>mehr</a:t>
                      </a:r>
                      <a:r>
                        <a:rPr lang="en-US" dirty="0" smtClean="0"/>
                        <a:t> Geld, </a:t>
                      </a:r>
                      <a:r>
                        <a:rPr lang="en-US" dirty="0" err="1" smtClean="0"/>
                        <a:t>wenn</a:t>
                      </a:r>
                      <a:r>
                        <a:rPr lang="en-US" dirty="0" smtClean="0"/>
                        <a:t> man auf die </a:t>
                      </a:r>
                      <a:r>
                        <a:rPr lang="en-US" dirty="0" err="1" smtClean="0"/>
                        <a:t>Uni</a:t>
                      </a:r>
                      <a:r>
                        <a:rPr lang="en-US" dirty="0" smtClean="0"/>
                        <a:t> </a:t>
                      </a:r>
                      <a:r>
                        <a:rPr lang="en-US" dirty="0" err="1" smtClean="0"/>
                        <a:t>geht</a:t>
                      </a:r>
                      <a:r>
                        <a:rPr lang="en-US" dirty="0" smtClean="0"/>
                        <a:t>.</a:t>
                      </a:r>
                      <a:endParaRPr lang="en-US" dirty="0"/>
                    </a:p>
                  </a:txBody>
                  <a:tcPr/>
                </a:tc>
              </a:tr>
              <a:tr h="370840">
                <a:tc>
                  <a:txBody>
                    <a:bodyPr/>
                    <a:lstStyle/>
                    <a:p>
                      <a:pPr algn="ctr"/>
                      <a:r>
                        <a:rPr lang="en-US" b="1" dirty="0" smtClean="0">
                          <a:solidFill>
                            <a:srgbClr val="FFFFFF"/>
                          </a:solidFill>
                        </a:rPr>
                        <a:t>D</a:t>
                      </a:r>
                      <a:endParaRPr lang="en-US" b="1" dirty="0">
                        <a:solidFill>
                          <a:srgbClr val="FFFFFF"/>
                        </a:solidFill>
                      </a:endParaRPr>
                    </a:p>
                  </a:txBody>
                  <a:tcPr anchor="ctr">
                    <a:solidFill>
                      <a:srgbClr val="008000"/>
                    </a:solidFill>
                  </a:tcPr>
                </a:tc>
                <a:tc>
                  <a:txBody>
                    <a:bodyPr/>
                    <a:lstStyle/>
                    <a:p>
                      <a:r>
                        <a:rPr lang="en-US" dirty="0" err="1" smtClean="0"/>
                        <a:t>Für</a:t>
                      </a:r>
                      <a:r>
                        <a:rPr lang="en-US" dirty="0" smtClean="0"/>
                        <a:t> </a:t>
                      </a:r>
                      <a:r>
                        <a:rPr lang="en-US" dirty="0" err="1" smtClean="0"/>
                        <a:t>mich</a:t>
                      </a:r>
                      <a:r>
                        <a:rPr lang="en-US" dirty="0" smtClean="0"/>
                        <a:t> </a:t>
                      </a:r>
                      <a:r>
                        <a:rPr lang="en-US" dirty="0" err="1" smtClean="0"/>
                        <a:t>sind</a:t>
                      </a:r>
                      <a:r>
                        <a:rPr lang="en-US" dirty="0" smtClean="0"/>
                        <a:t> </a:t>
                      </a:r>
                      <a:r>
                        <a:rPr lang="en-US" dirty="0" err="1" smtClean="0"/>
                        <a:t>Freunde</a:t>
                      </a:r>
                      <a:r>
                        <a:rPr lang="en-US" dirty="0" smtClean="0"/>
                        <a:t> und </a:t>
                      </a:r>
                      <a:r>
                        <a:rPr lang="en-US" dirty="0" err="1" smtClean="0"/>
                        <a:t>Familie</a:t>
                      </a:r>
                      <a:r>
                        <a:rPr lang="en-US" dirty="0" smtClean="0"/>
                        <a:t> am </a:t>
                      </a:r>
                      <a:r>
                        <a:rPr lang="en-US" dirty="0" err="1" smtClean="0"/>
                        <a:t>wichtigsten</a:t>
                      </a:r>
                      <a:r>
                        <a:rPr lang="en-US" dirty="0" smtClean="0"/>
                        <a:t>.</a:t>
                      </a:r>
                      <a:endParaRPr lang="en-US" dirty="0"/>
                    </a:p>
                  </a:txBody>
                  <a:tcPr/>
                </a:tc>
                <a:tc>
                  <a:txBody>
                    <a:bodyPr/>
                    <a:lstStyle/>
                    <a:p>
                      <a:endParaRPr lang="en-US"/>
                    </a:p>
                  </a:txBody>
                  <a:tcPr>
                    <a:solidFill>
                      <a:srgbClr val="FEFFC6"/>
                    </a:solidFill>
                  </a:tcPr>
                </a:tc>
                <a:tc>
                  <a:txBody>
                    <a:bodyPr/>
                    <a:lstStyle/>
                    <a:p>
                      <a:endParaRPr lang="en-US"/>
                    </a:p>
                  </a:txBody>
                  <a:tcPr>
                    <a:solidFill>
                      <a:srgbClr val="FFFBD7"/>
                    </a:solidFill>
                  </a:tcPr>
                </a:tc>
                <a:tc>
                  <a:txBody>
                    <a:bodyPr/>
                    <a:lstStyle/>
                    <a:p>
                      <a:endParaRPr lang="en-US" dirty="0"/>
                    </a:p>
                  </a:txBody>
                  <a:tcPr>
                    <a:solidFill>
                      <a:srgbClr val="FFDBBD"/>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2">
                        <a:lumMod val="40000"/>
                        <a:lumOff val="60000"/>
                      </a:schemeClr>
                    </a:solidFill>
                  </a:tcPr>
                </a:tc>
                <a:tc>
                  <a:txBody>
                    <a:bodyPr/>
                    <a:lstStyle/>
                    <a:p>
                      <a:pPr algn="ctr"/>
                      <a:r>
                        <a:rPr lang="en-US" b="1" dirty="0" smtClean="0">
                          <a:solidFill>
                            <a:schemeClr val="bg1"/>
                          </a:solidFill>
                        </a:rPr>
                        <a:t>J</a:t>
                      </a:r>
                      <a:endParaRPr lang="en-US" b="1" dirty="0">
                        <a:solidFill>
                          <a:schemeClr val="bg1"/>
                        </a:solidFill>
                      </a:endParaRPr>
                    </a:p>
                  </a:txBody>
                  <a:tcPr anchor="ctr">
                    <a:solidFill>
                      <a:srgbClr val="008000"/>
                    </a:solidFill>
                  </a:tcPr>
                </a:tc>
                <a:tc>
                  <a:txBody>
                    <a:bodyPr/>
                    <a:lstStyle/>
                    <a:p>
                      <a:r>
                        <a:rPr lang="en-US" dirty="0" err="1" smtClean="0"/>
                        <a:t>Für</a:t>
                      </a:r>
                      <a:r>
                        <a:rPr lang="en-US" dirty="0" smtClean="0"/>
                        <a:t> </a:t>
                      </a:r>
                      <a:r>
                        <a:rPr lang="en-US" dirty="0" err="1" smtClean="0"/>
                        <a:t>mich</a:t>
                      </a:r>
                      <a:r>
                        <a:rPr lang="en-US" dirty="0" smtClean="0"/>
                        <a:t> </a:t>
                      </a:r>
                      <a:r>
                        <a:rPr lang="en-US" dirty="0" err="1" smtClean="0"/>
                        <a:t>sind</a:t>
                      </a:r>
                      <a:r>
                        <a:rPr lang="en-US" baseline="0" dirty="0" smtClean="0"/>
                        <a:t> </a:t>
                      </a:r>
                      <a:r>
                        <a:rPr lang="en-US" baseline="0" dirty="0" err="1" smtClean="0"/>
                        <a:t>ein</a:t>
                      </a:r>
                      <a:r>
                        <a:rPr lang="en-US" baseline="0" dirty="0" smtClean="0"/>
                        <a:t> </a:t>
                      </a:r>
                      <a:r>
                        <a:rPr lang="en-US" baseline="0" dirty="0" err="1" smtClean="0"/>
                        <a:t>guter</a:t>
                      </a:r>
                      <a:r>
                        <a:rPr lang="en-US" baseline="0" dirty="0" smtClean="0"/>
                        <a:t> Job und </a:t>
                      </a:r>
                      <a:r>
                        <a:rPr lang="en-US" baseline="0" dirty="0" err="1" smtClean="0"/>
                        <a:t>guter</a:t>
                      </a:r>
                      <a:r>
                        <a:rPr lang="en-US" baseline="0" dirty="0" smtClean="0"/>
                        <a:t> </a:t>
                      </a:r>
                      <a:r>
                        <a:rPr lang="en-US" baseline="0" dirty="0" err="1" smtClean="0"/>
                        <a:t>Lohn</a:t>
                      </a:r>
                      <a:r>
                        <a:rPr lang="en-US" baseline="0" dirty="0" smtClean="0"/>
                        <a:t> </a:t>
                      </a:r>
                      <a:r>
                        <a:rPr lang="en-US" baseline="0" dirty="0" err="1" smtClean="0"/>
                        <a:t>sehr</a:t>
                      </a:r>
                      <a:r>
                        <a:rPr lang="en-US" baseline="0" dirty="0" smtClean="0"/>
                        <a:t> </a:t>
                      </a:r>
                      <a:r>
                        <a:rPr lang="en-US" baseline="0" dirty="0" err="1" smtClean="0"/>
                        <a:t>wichtig</a:t>
                      </a:r>
                      <a:r>
                        <a:rPr lang="en-US" baseline="0" dirty="0" smtClean="0"/>
                        <a:t>.</a:t>
                      </a:r>
                      <a:endParaRPr lang="en-US" dirty="0"/>
                    </a:p>
                  </a:txBody>
                  <a:tcPr/>
                </a:tc>
              </a:tr>
              <a:tr h="370840">
                <a:tc>
                  <a:txBody>
                    <a:bodyPr/>
                    <a:lstStyle/>
                    <a:p>
                      <a:pPr algn="ctr"/>
                      <a:r>
                        <a:rPr lang="en-US" b="1" dirty="0" smtClean="0">
                          <a:solidFill>
                            <a:srgbClr val="FFFFFF"/>
                          </a:solidFill>
                        </a:rPr>
                        <a:t>E</a:t>
                      </a:r>
                      <a:endParaRPr lang="en-US" b="1" dirty="0">
                        <a:solidFill>
                          <a:srgbClr val="FFFFFF"/>
                        </a:solidFill>
                      </a:endParaRPr>
                    </a:p>
                  </a:txBody>
                  <a:tcPr anchor="ctr">
                    <a:solidFill>
                      <a:srgbClr val="008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der </a:t>
                      </a:r>
                      <a:r>
                        <a:rPr lang="en-US" dirty="0" err="1" smtClean="0"/>
                        <a:t>Zukunft</a:t>
                      </a:r>
                      <a:r>
                        <a:rPr lang="en-US" dirty="0" smtClean="0"/>
                        <a:t> will </a:t>
                      </a:r>
                      <a:r>
                        <a:rPr lang="en-US" dirty="0" err="1" smtClean="0"/>
                        <a:t>ich</a:t>
                      </a:r>
                      <a:r>
                        <a:rPr lang="en-US" dirty="0" smtClean="0"/>
                        <a:t> </a:t>
                      </a:r>
                      <a:r>
                        <a:rPr lang="en-US" dirty="0" err="1" smtClean="0"/>
                        <a:t>eine</a:t>
                      </a:r>
                      <a:r>
                        <a:rPr lang="en-US" dirty="0" smtClean="0"/>
                        <a:t> </a:t>
                      </a:r>
                      <a:r>
                        <a:rPr lang="en-US" dirty="0" err="1" smtClean="0"/>
                        <a:t>hohe</a:t>
                      </a:r>
                      <a:r>
                        <a:rPr lang="en-US" dirty="0" smtClean="0"/>
                        <a:t> </a:t>
                      </a:r>
                      <a:r>
                        <a:rPr lang="en-US" dirty="0" err="1" smtClean="0"/>
                        <a:t>Lebensqualität</a:t>
                      </a:r>
                      <a:r>
                        <a:rPr lang="en-US" dirty="0" smtClean="0"/>
                        <a:t> </a:t>
                      </a:r>
                      <a:r>
                        <a:rPr lang="en-US" dirty="0" err="1" smtClean="0"/>
                        <a:t>haben</a:t>
                      </a:r>
                      <a:r>
                        <a:rPr lang="en-US" dirty="0" smtClean="0"/>
                        <a:t> – </a:t>
                      </a:r>
                      <a:r>
                        <a:rPr lang="en-US" dirty="0" err="1" smtClean="0"/>
                        <a:t>für</a:t>
                      </a:r>
                      <a:r>
                        <a:rPr lang="en-US" dirty="0" smtClean="0"/>
                        <a:t> </a:t>
                      </a:r>
                      <a:r>
                        <a:rPr lang="en-US" dirty="0" err="1" smtClean="0"/>
                        <a:t>Zeit</a:t>
                      </a:r>
                      <a:r>
                        <a:rPr lang="en-US" dirty="0" smtClean="0"/>
                        <a:t> </a:t>
                      </a:r>
                      <a:r>
                        <a:rPr lang="en-US" dirty="0" err="1" smtClean="0"/>
                        <a:t>für</a:t>
                      </a:r>
                      <a:r>
                        <a:rPr lang="en-US" dirty="0" smtClean="0"/>
                        <a:t> </a:t>
                      </a:r>
                      <a:r>
                        <a:rPr lang="en-US" dirty="0" err="1" smtClean="0"/>
                        <a:t>mich</a:t>
                      </a:r>
                      <a:r>
                        <a:rPr lang="en-US" dirty="0" smtClean="0"/>
                        <a:t> und</a:t>
                      </a:r>
                      <a:r>
                        <a:rPr lang="en-US" baseline="0" dirty="0" smtClean="0"/>
                        <a:t> </a:t>
                      </a:r>
                      <a:r>
                        <a:rPr lang="en-US" baseline="0" dirty="0" err="1" smtClean="0"/>
                        <a:t>meine</a:t>
                      </a:r>
                      <a:r>
                        <a:rPr lang="en-US" baseline="0" dirty="0" smtClean="0"/>
                        <a:t> </a:t>
                      </a:r>
                      <a:r>
                        <a:rPr lang="en-US" baseline="0" dirty="0" err="1" smtClean="0"/>
                        <a:t>Hobbys</a:t>
                      </a:r>
                      <a:r>
                        <a:rPr lang="en-US" baseline="0" dirty="0" smtClean="0"/>
                        <a:t>.</a:t>
                      </a:r>
                      <a:endParaRPr lang="en-US" dirty="0" smtClean="0"/>
                    </a:p>
                  </a:txBody>
                  <a:tcPr/>
                </a:tc>
                <a:tc>
                  <a:txBody>
                    <a:bodyPr/>
                    <a:lstStyle/>
                    <a:p>
                      <a:endParaRPr lang="en-US"/>
                    </a:p>
                  </a:txBody>
                  <a:tcPr>
                    <a:solidFill>
                      <a:srgbClr val="FEFFC6"/>
                    </a:solidFill>
                  </a:tcPr>
                </a:tc>
                <a:tc>
                  <a:txBody>
                    <a:bodyPr/>
                    <a:lstStyle/>
                    <a:p>
                      <a:endParaRPr lang="en-US" dirty="0"/>
                    </a:p>
                  </a:txBody>
                  <a:tcPr>
                    <a:solidFill>
                      <a:srgbClr val="FFFBD7"/>
                    </a:solidFill>
                  </a:tcPr>
                </a:tc>
                <a:tc>
                  <a:txBody>
                    <a:bodyPr/>
                    <a:lstStyle/>
                    <a:p>
                      <a:endParaRPr lang="en-US"/>
                    </a:p>
                  </a:txBody>
                  <a:tcPr>
                    <a:solidFill>
                      <a:srgbClr val="FFDBBD"/>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2">
                        <a:lumMod val="40000"/>
                        <a:lumOff val="60000"/>
                      </a:schemeClr>
                    </a:solidFill>
                  </a:tcPr>
                </a:tc>
                <a:tc>
                  <a:txBody>
                    <a:bodyPr/>
                    <a:lstStyle/>
                    <a:p>
                      <a:pPr algn="ctr"/>
                      <a:r>
                        <a:rPr lang="en-US" b="1" dirty="0" smtClean="0">
                          <a:solidFill>
                            <a:schemeClr val="bg1"/>
                          </a:solidFill>
                        </a:rPr>
                        <a:t>K</a:t>
                      </a:r>
                      <a:endParaRPr lang="en-US" b="1" dirty="0">
                        <a:solidFill>
                          <a:schemeClr val="bg1"/>
                        </a:solidFill>
                      </a:endParaRPr>
                    </a:p>
                  </a:txBody>
                  <a:tcPr anchor="ctr">
                    <a:solidFill>
                      <a:srgbClr val="008000"/>
                    </a:solidFill>
                  </a:tcPr>
                </a:tc>
                <a:tc>
                  <a:txBody>
                    <a:bodyPr/>
                    <a:lstStyle/>
                    <a:p>
                      <a:r>
                        <a:rPr lang="en-US" dirty="0" smtClean="0"/>
                        <a:t>In der </a:t>
                      </a:r>
                      <a:r>
                        <a:rPr lang="en-US" dirty="0" err="1" smtClean="0"/>
                        <a:t>Zukunft</a:t>
                      </a:r>
                      <a:r>
                        <a:rPr lang="en-US" dirty="0" smtClean="0"/>
                        <a:t> will </a:t>
                      </a:r>
                      <a:r>
                        <a:rPr lang="en-US" dirty="0" err="1" smtClean="0"/>
                        <a:t>ich</a:t>
                      </a:r>
                      <a:r>
                        <a:rPr lang="en-US" dirty="0" smtClean="0"/>
                        <a:t> </a:t>
                      </a:r>
                      <a:r>
                        <a:rPr lang="en-US" dirty="0" err="1" smtClean="0"/>
                        <a:t>eine</a:t>
                      </a:r>
                      <a:r>
                        <a:rPr lang="en-US" dirty="0" smtClean="0"/>
                        <a:t> </a:t>
                      </a:r>
                      <a:r>
                        <a:rPr lang="en-US" dirty="0" err="1" smtClean="0"/>
                        <a:t>hohe</a:t>
                      </a:r>
                      <a:r>
                        <a:rPr lang="en-US" dirty="0" smtClean="0"/>
                        <a:t> </a:t>
                      </a:r>
                      <a:r>
                        <a:rPr lang="en-US" dirty="0" err="1" smtClean="0"/>
                        <a:t>Lebensqualität</a:t>
                      </a:r>
                      <a:r>
                        <a:rPr lang="en-US" dirty="0" smtClean="0"/>
                        <a:t> und </a:t>
                      </a:r>
                      <a:r>
                        <a:rPr lang="en-US" dirty="0" err="1" smtClean="0"/>
                        <a:t>genug</a:t>
                      </a:r>
                      <a:r>
                        <a:rPr lang="en-US" dirty="0" smtClean="0"/>
                        <a:t> Geld </a:t>
                      </a:r>
                      <a:r>
                        <a:rPr lang="en-US" dirty="0" err="1" smtClean="0"/>
                        <a:t>haben</a:t>
                      </a:r>
                      <a:r>
                        <a:rPr lang="en-US" dirty="0" smtClean="0"/>
                        <a:t>, um das </a:t>
                      </a:r>
                      <a:r>
                        <a:rPr lang="en-US" dirty="0" err="1" smtClean="0"/>
                        <a:t>Leben</a:t>
                      </a:r>
                      <a:r>
                        <a:rPr lang="en-US" dirty="0" smtClean="0"/>
                        <a:t> </a:t>
                      </a:r>
                      <a:r>
                        <a:rPr lang="en-US" dirty="0" err="1" smtClean="0"/>
                        <a:t>zu</a:t>
                      </a:r>
                      <a:r>
                        <a:rPr lang="en-US" dirty="0" smtClean="0"/>
                        <a:t> </a:t>
                      </a:r>
                      <a:r>
                        <a:rPr lang="en-US" dirty="0" err="1" smtClean="0"/>
                        <a:t>genießen</a:t>
                      </a:r>
                      <a:r>
                        <a:rPr lang="en-US" dirty="0" smtClean="0"/>
                        <a:t>.</a:t>
                      </a:r>
                      <a:endParaRPr lang="en-US" dirty="0"/>
                    </a:p>
                  </a:txBody>
                  <a:tcPr/>
                </a:tc>
              </a:tr>
              <a:tr h="370840">
                <a:tc>
                  <a:txBody>
                    <a:bodyPr/>
                    <a:lstStyle/>
                    <a:p>
                      <a:pPr algn="ctr"/>
                      <a:r>
                        <a:rPr lang="en-US" b="1" dirty="0" smtClean="0">
                          <a:solidFill>
                            <a:srgbClr val="FFFFFF"/>
                          </a:solidFill>
                        </a:rPr>
                        <a:t>F</a:t>
                      </a:r>
                      <a:endParaRPr lang="en-US" b="1" dirty="0">
                        <a:solidFill>
                          <a:srgbClr val="FFFFFF"/>
                        </a:solidFill>
                      </a:endParaRPr>
                    </a:p>
                  </a:txBody>
                  <a:tcPr anchor="ctr">
                    <a:solidFill>
                      <a:srgbClr val="008000"/>
                    </a:solidFill>
                  </a:tcPr>
                </a:tc>
                <a:tc>
                  <a:txBody>
                    <a:bodyPr/>
                    <a:lstStyle/>
                    <a:p>
                      <a:r>
                        <a:rPr lang="en-US" dirty="0" err="1" smtClean="0"/>
                        <a:t>Ich</a:t>
                      </a:r>
                      <a:r>
                        <a:rPr lang="en-US" dirty="0" smtClean="0"/>
                        <a:t> </a:t>
                      </a:r>
                      <a:r>
                        <a:rPr lang="en-US" dirty="0" err="1" smtClean="0"/>
                        <a:t>arbeite</a:t>
                      </a:r>
                      <a:r>
                        <a:rPr lang="en-US" dirty="0" smtClean="0"/>
                        <a:t>,</a:t>
                      </a:r>
                      <a:r>
                        <a:rPr lang="en-US" baseline="0" dirty="0" smtClean="0"/>
                        <a:t> um </a:t>
                      </a:r>
                      <a:r>
                        <a:rPr lang="en-US" baseline="0" dirty="0" err="1" smtClean="0"/>
                        <a:t>zu</a:t>
                      </a:r>
                      <a:r>
                        <a:rPr lang="en-US" baseline="0" dirty="0" smtClean="0"/>
                        <a:t> </a:t>
                      </a:r>
                      <a:r>
                        <a:rPr lang="en-US" baseline="0" dirty="0" err="1" smtClean="0"/>
                        <a:t>leben</a:t>
                      </a:r>
                      <a:r>
                        <a:rPr lang="en-US" baseline="0" dirty="0" smtClean="0"/>
                        <a:t>.</a:t>
                      </a:r>
                      <a:endParaRPr lang="en-US" dirty="0"/>
                    </a:p>
                  </a:txBody>
                  <a:tcPr/>
                </a:tc>
                <a:tc>
                  <a:txBody>
                    <a:bodyPr/>
                    <a:lstStyle/>
                    <a:p>
                      <a:endParaRPr lang="en-US" dirty="0"/>
                    </a:p>
                  </a:txBody>
                  <a:tcPr>
                    <a:solidFill>
                      <a:srgbClr val="FEFFC6"/>
                    </a:solidFill>
                  </a:tcPr>
                </a:tc>
                <a:tc>
                  <a:txBody>
                    <a:bodyPr/>
                    <a:lstStyle/>
                    <a:p>
                      <a:endParaRPr lang="en-US" dirty="0"/>
                    </a:p>
                  </a:txBody>
                  <a:tcPr>
                    <a:solidFill>
                      <a:srgbClr val="FFFBD7"/>
                    </a:solidFill>
                  </a:tcPr>
                </a:tc>
                <a:tc>
                  <a:txBody>
                    <a:bodyPr/>
                    <a:lstStyle/>
                    <a:p>
                      <a:endParaRPr lang="en-US" dirty="0"/>
                    </a:p>
                  </a:txBody>
                  <a:tcPr>
                    <a:solidFill>
                      <a:srgbClr val="FFDBBD"/>
                    </a:solidFill>
                  </a:tcPr>
                </a:tc>
                <a:tc>
                  <a:txBody>
                    <a:bodyPr/>
                    <a:lstStyle/>
                    <a:p>
                      <a:endParaRPr lang="en-US" dirty="0"/>
                    </a:p>
                  </a:txBody>
                  <a:tcPr>
                    <a:solidFill>
                      <a:schemeClr val="accent6">
                        <a:lumMod val="60000"/>
                        <a:lumOff val="40000"/>
                      </a:schemeClr>
                    </a:solidFill>
                  </a:tcPr>
                </a:tc>
                <a:tc>
                  <a:txBody>
                    <a:bodyPr/>
                    <a:lstStyle/>
                    <a:p>
                      <a:endParaRPr lang="en-US" dirty="0"/>
                    </a:p>
                  </a:txBody>
                  <a:tcPr>
                    <a:solidFill>
                      <a:schemeClr val="accent2">
                        <a:lumMod val="40000"/>
                        <a:lumOff val="60000"/>
                      </a:schemeClr>
                    </a:solidFill>
                  </a:tcPr>
                </a:tc>
                <a:tc>
                  <a:txBody>
                    <a:bodyPr/>
                    <a:lstStyle/>
                    <a:p>
                      <a:pPr algn="ctr"/>
                      <a:r>
                        <a:rPr lang="en-US" b="1" dirty="0" smtClean="0">
                          <a:solidFill>
                            <a:schemeClr val="bg1"/>
                          </a:solidFill>
                        </a:rPr>
                        <a:t>L</a:t>
                      </a:r>
                      <a:endParaRPr lang="en-US" b="1" dirty="0">
                        <a:solidFill>
                          <a:schemeClr val="bg1"/>
                        </a:solidFill>
                      </a:endParaRPr>
                    </a:p>
                  </a:txBody>
                  <a:tcPr anchor="ctr">
                    <a:solidFill>
                      <a:srgbClr val="008000"/>
                    </a:solidFill>
                  </a:tcPr>
                </a:tc>
                <a:tc>
                  <a:txBody>
                    <a:bodyPr/>
                    <a:lstStyle/>
                    <a:p>
                      <a:r>
                        <a:rPr lang="en-US" dirty="0" err="1" smtClean="0"/>
                        <a:t>Ich</a:t>
                      </a:r>
                      <a:r>
                        <a:rPr lang="en-US" dirty="0" smtClean="0"/>
                        <a:t> </a:t>
                      </a:r>
                      <a:r>
                        <a:rPr lang="en-US" dirty="0" err="1" smtClean="0"/>
                        <a:t>lebe</a:t>
                      </a:r>
                      <a:r>
                        <a:rPr lang="en-US" dirty="0" smtClean="0"/>
                        <a:t>, um </a:t>
                      </a:r>
                      <a:r>
                        <a:rPr lang="en-US" dirty="0" err="1" smtClean="0"/>
                        <a:t>zu</a:t>
                      </a:r>
                      <a:r>
                        <a:rPr lang="en-US" dirty="0" smtClean="0"/>
                        <a:t> </a:t>
                      </a:r>
                      <a:r>
                        <a:rPr lang="en-US" dirty="0" err="1" smtClean="0"/>
                        <a:t>arbeiten</a:t>
                      </a:r>
                      <a:r>
                        <a:rPr lang="en-US" dirty="0" smtClean="0"/>
                        <a:t>.</a:t>
                      </a:r>
                      <a:endParaRPr lang="en-US" dirty="0"/>
                    </a:p>
                  </a:txBody>
                  <a:tcPr/>
                </a:tc>
              </a:tr>
            </a:tbl>
          </a:graphicData>
        </a:graphic>
      </p:graphicFrame>
      <p:sp>
        <p:nvSpPr>
          <p:cNvPr id="5"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14</a:t>
            </a:r>
            <a:r>
              <a:rPr lang="de-DE" sz="2200" b="1" u="sng" dirty="0" smtClean="0">
                <a:solidFill>
                  <a:srgbClr val="008000"/>
                </a:solidFill>
                <a:latin typeface="Calibri" pitchFamily="34" charset="0"/>
                <a:cs typeface="Calibri" pitchFamily="34" charset="0"/>
              </a:rPr>
              <a:t>: QUIZ</a:t>
            </a:r>
            <a:endParaRPr lang="de-DE"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 </a:t>
            </a:r>
            <a:endParaRPr lang="de-DE"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Lies die Aussagen.  Wähle die Nummer, die am besten zu Dir passt.</a:t>
            </a:r>
          </a:p>
        </p:txBody>
      </p:sp>
    </p:spTree>
    <p:extLst>
      <p:ext uri="{BB962C8B-B14F-4D97-AF65-F5344CB8AC3E}">
        <p14:creationId xmlns:p14="http://schemas.microsoft.com/office/powerpoint/2010/main" val="3970190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14 CONT.</a:t>
            </a:r>
            <a:r>
              <a:rPr lang="de-DE" sz="2200" b="1" u="sng" dirty="0" smtClean="0">
                <a:solidFill>
                  <a:srgbClr val="008000"/>
                </a:solidFill>
                <a:latin typeface="Calibri" pitchFamily="34" charset="0"/>
                <a:cs typeface="Calibri" pitchFamily="34" charset="0"/>
              </a:rPr>
              <a:t>: QUIZ – DIE ERGEBNISSEN</a:t>
            </a:r>
            <a:endParaRPr lang="de-DE" sz="2200" dirty="0" smtClean="0">
              <a:solidFill>
                <a:srgbClr val="008000"/>
              </a:solidFill>
              <a:latin typeface="Calibri" pitchFamily="34" charset="0"/>
              <a:cs typeface="Calibri" pitchFamily="34" charset="0"/>
            </a:endParaRPr>
          </a:p>
          <a:p>
            <a:pPr algn="ctr">
              <a:buNone/>
            </a:pPr>
            <a:r>
              <a:rPr lang="de-DE" sz="2200" b="1" dirty="0" smtClean="0">
                <a:solidFill>
                  <a:srgbClr val="008000"/>
                </a:solidFill>
                <a:latin typeface="Calibri" pitchFamily="34" charset="0"/>
                <a:cs typeface="Calibri" pitchFamily="34" charset="0"/>
              </a:rPr>
              <a:t> </a:t>
            </a:r>
            <a:endParaRPr lang="de-DE" sz="2200" dirty="0" smtClean="0">
              <a:solidFill>
                <a:srgbClr val="008000"/>
              </a:solidFill>
              <a:latin typeface="Calibri" pitchFamily="34" charset="0"/>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82031969"/>
              </p:ext>
            </p:extLst>
          </p:nvPr>
        </p:nvGraphicFramePr>
        <p:xfrm>
          <a:off x="0" y="1412776"/>
          <a:ext cx="9144000" cy="3139440"/>
        </p:xfrm>
        <a:graphic>
          <a:graphicData uri="http://schemas.openxmlformats.org/drawingml/2006/table">
            <a:tbl>
              <a:tblPr firstRow="1" bandRow="1">
                <a:tableStyleId>{5940675A-B579-460E-94D1-54222C63F5DA}</a:tableStyleId>
              </a:tblPr>
              <a:tblGrid>
                <a:gridCol w="3048000"/>
                <a:gridCol w="3048000"/>
                <a:gridCol w="3048000"/>
              </a:tblGrid>
              <a:tr h="370840">
                <a:tc>
                  <a:txBody>
                    <a:bodyPr/>
                    <a:lstStyle/>
                    <a:p>
                      <a:pPr algn="ctr"/>
                      <a:r>
                        <a:rPr lang="de-DE" sz="2200" b="1" noProof="0" dirty="0" smtClean="0"/>
                        <a:t>1-10</a:t>
                      </a:r>
                    </a:p>
                    <a:p>
                      <a:endParaRPr lang="de-DE" noProof="0" dirty="0" smtClean="0"/>
                    </a:p>
                    <a:p>
                      <a:pPr algn="just"/>
                      <a:r>
                        <a:rPr lang="de-DE" sz="2000" noProof="0" dirty="0" smtClean="0"/>
                        <a:t>Für dich ist dein Job wichtig,</a:t>
                      </a:r>
                      <a:r>
                        <a:rPr lang="de-DE" sz="2000" baseline="0" noProof="0" dirty="0" smtClean="0"/>
                        <a:t> aber Freunde, Familie und Zeit für dich selbst sind viel wichtiger.  Du arbeitest nur, um genug Geld zu verdienen, um dein persönliches Leben zu finanzieren.</a:t>
                      </a:r>
                      <a:endParaRPr lang="de-DE" sz="2000" noProof="0" dirty="0"/>
                    </a:p>
                  </a:txBody>
                  <a:tcPr>
                    <a:solidFill>
                      <a:srgbClr val="FFFBD7"/>
                    </a:solidFill>
                  </a:tcPr>
                </a:tc>
                <a:tc>
                  <a:txBody>
                    <a:bodyPr/>
                    <a:lstStyle/>
                    <a:p>
                      <a:pPr algn="ctr"/>
                      <a:r>
                        <a:rPr lang="de-DE" sz="2200" b="1" noProof="0" dirty="0" smtClean="0"/>
                        <a:t>11-20</a:t>
                      </a:r>
                    </a:p>
                    <a:p>
                      <a:endParaRPr lang="de-DE" noProof="0" dirty="0" smtClean="0"/>
                    </a:p>
                    <a:p>
                      <a:pPr algn="just"/>
                      <a:r>
                        <a:rPr lang="de-DE" sz="2000" noProof="0" dirty="0" smtClean="0"/>
                        <a:t>Du bist eine verständige Person mit vernünftigen</a:t>
                      </a:r>
                      <a:r>
                        <a:rPr lang="de-DE" sz="2000" baseline="0" noProof="0" dirty="0" smtClean="0"/>
                        <a:t> Ansichten über das Leben.  Für dich ist dein persönliches Leben genauso wichtig wie dein berufliches Leben.</a:t>
                      </a:r>
                      <a:endParaRPr lang="de-DE" sz="2000" noProof="0" dirty="0" smtClean="0"/>
                    </a:p>
                    <a:p>
                      <a:endParaRPr lang="de-DE" sz="2000" noProof="0" dirty="0"/>
                    </a:p>
                  </a:txBody>
                  <a:tcPr>
                    <a:solidFill>
                      <a:schemeClr val="accent3">
                        <a:lumMod val="60000"/>
                        <a:lumOff val="40000"/>
                      </a:schemeClr>
                    </a:solidFill>
                  </a:tcPr>
                </a:tc>
                <a:tc>
                  <a:txBody>
                    <a:bodyPr/>
                    <a:lstStyle/>
                    <a:p>
                      <a:pPr algn="ctr"/>
                      <a:r>
                        <a:rPr lang="de-DE" sz="2200" b="1" noProof="0" dirty="0" smtClean="0"/>
                        <a:t>21-30</a:t>
                      </a:r>
                    </a:p>
                    <a:p>
                      <a:endParaRPr lang="de-DE" noProof="0" dirty="0" smtClean="0"/>
                    </a:p>
                    <a:p>
                      <a:pPr algn="just"/>
                      <a:r>
                        <a:rPr lang="de-DE" sz="2000" noProof="0" dirty="0" smtClean="0"/>
                        <a:t>Für dich sind Job, Geld und Aufstiegsmöglichkeiten sehr wichtig – vielleicht zu</a:t>
                      </a:r>
                      <a:r>
                        <a:rPr lang="de-DE" sz="2000" baseline="0" noProof="0" dirty="0" smtClean="0"/>
                        <a:t> wichtig.  Du solltest manchmal Zeit für dich haben und Zeit mit Freunden verbringen.</a:t>
                      </a:r>
                      <a:endParaRPr lang="de-DE" sz="2000" noProof="0" dirty="0" smtClean="0"/>
                    </a:p>
                    <a:p>
                      <a:endParaRPr lang="de-DE" noProof="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142349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836712"/>
            <a:ext cx="8640960" cy="4247317"/>
          </a:xfrm>
          <a:prstGeom prst="rect">
            <a:avLst/>
          </a:prstGeom>
          <a:solidFill>
            <a:srgbClr val="008000"/>
          </a:solidFill>
          <a:ln>
            <a:solidFill>
              <a:srgbClr val="008000"/>
            </a:solidFill>
          </a:ln>
        </p:spPr>
        <p:txBody>
          <a:bodyPr wrap="square" rtlCol="0">
            <a:spAutoFit/>
          </a:bodyPr>
          <a:lstStyle/>
          <a:p>
            <a:pPr algn="just"/>
            <a:endParaRPr lang="de-DE" dirty="0" smtClean="0"/>
          </a:p>
          <a:p>
            <a:pPr algn="just"/>
            <a:endParaRPr lang="de-DE" dirty="0"/>
          </a:p>
          <a:p>
            <a:pPr algn="just"/>
            <a:endParaRPr lang="de-DE" dirty="0" smtClean="0"/>
          </a:p>
          <a:p>
            <a:pPr algn="just"/>
            <a:endParaRPr lang="de-DE" dirty="0"/>
          </a:p>
          <a:p>
            <a:pPr algn="just"/>
            <a:endParaRPr lang="de-DE" dirty="0" smtClean="0"/>
          </a:p>
          <a:p>
            <a:pPr algn="just"/>
            <a:endParaRPr lang="de-DE" dirty="0"/>
          </a:p>
          <a:p>
            <a:pPr algn="just"/>
            <a:endParaRPr lang="de-DE" dirty="0" smtClean="0"/>
          </a:p>
          <a:p>
            <a:pPr algn="just"/>
            <a:endParaRPr lang="de-DE" dirty="0"/>
          </a:p>
          <a:p>
            <a:pPr algn="just"/>
            <a:endParaRPr lang="de-DE" dirty="0" smtClean="0"/>
          </a:p>
          <a:p>
            <a:pPr algn="just"/>
            <a:endParaRPr lang="de-DE" dirty="0"/>
          </a:p>
          <a:p>
            <a:pPr algn="just"/>
            <a:endParaRPr lang="de-DE" dirty="0" smtClean="0"/>
          </a:p>
          <a:p>
            <a:pPr algn="just"/>
            <a:endParaRPr lang="de-DE" dirty="0"/>
          </a:p>
          <a:p>
            <a:pPr algn="just"/>
            <a:endParaRPr lang="de-DE" dirty="0" smtClean="0"/>
          </a:p>
          <a:p>
            <a:pPr algn="just"/>
            <a:endParaRPr lang="de-DE" dirty="0"/>
          </a:p>
          <a:p>
            <a:pPr algn="just"/>
            <a:endParaRPr lang="de-DE" dirty="0" smtClean="0"/>
          </a:p>
        </p:txBody>
      </p:sp>
      <p:sp>
        <p:nvSpPr>
          <p:cNvPr id="3" name="Content Placeholder 2"/>
          <p:cNvSpPr>
            <a:spLocks noGrp="1"/>
          </p:cNvSpPr>
          <p:nvPr>
            <p:ph idx="1"/>
          </p:nvPr>
        </p:nvSpPr>
        <p:spPr>
          <a:xfrm>
            <a:off x="0" y="0"/>
            <a:ext cx="9144000" cy="1484784"/>
          </a:xfrm>
        </p:spPr>
        <p:txBody>
          <a:bodyPr>
            <a:noAutofit/>
          </a:bodyPr>
          <a:lstStyle/>
          <a:p>
            <a:pPr marL="0" indent="0" algn="ctr">
              <a:buNone/>
            </a:pPr>
            <a:r>
              <a:rPr lang="en-GB" sz="2200" b="1" u="sng" dirty="0" smtClean="0">
                <a:solidFill>
                  <a:srgbClr val="008000"/>
                </a:solidFill>
                <a:latin typeface="Calibri" pitchFamily="34" charset="0"/>
                <a:cs typeface="Calibri" pitchFamily="34" charset="0"/>
              </a:rPr>
              <a:t>AUFGABE 15: DIE FÄHIGKEITEN</a:t>
            </a:r>
            <a:endParaRPr lang="en-GB" sz="2200" b="1" u="sng" dirty="0">
              <a:solidFill>
                <a:srgbClr val="008000"/>
              </a:solidFill>
            </a:endParaRPr>
          </a:p>
          <a:p>
            <a:pPr marL="0" indent="0" algn="ctr">
              <a:buNone/>
            </a:pPr>
            <a:r>
              <a:rPr lang="en-GB" sz="2200" b="1" dirty="0" smtClean="0">
                <a:solidFill>
                  <a:srgbClr val="008000"/>
                </a:solidFill>
              </a:rPr>
              <a:t>Lies den </a:t>
            </a:r>
            <a:r>
              <a:rPr lang="en-GB" sz="2200" b="1" dirty="0" err="1" smtClean="0">
                <a:solidFill>
                  <a:srgbClr val="008000"/>
                </a:solidFill>
              </a:rPr>
              <a:t>Artikel</a:t>
            </a:r>
            <a:r>
              <a:rPr lang="en-GB" sz="2200" b="1" dirty="0" smtClean="0">
                <a:solidFill>
                  <a:srgbClr val="008000"/>
                </a:solidFill>
              </a:rPr>
              <a:t> und </a:t>
            </a:r>
            <a:r>
              <a:rPr lang="en-GB" sz="2200" b="1" dirty="0" err="1" smtClean="0">
                <a:solidFill>
                  <a:srgbClr val="008000"/>
                </a:solidFill>
              </a:rPr>
              <a:t>beantworte</a:t>
            </a:r>
            <a:r>
              <a:rPr lang="en-GB" sz="2200" b="1" dirty="0" smtClean="0">
                <a:solidFill>
                  <a:srgbClr val="008000"/>
                </a:solidFill>
              </a:rPr>
              <a:t> die </a:t>
            </a:r>
            <a:r>
              <a:rPr lang="en-GB" sz="2200" b="1" dirty="0" err="1" smtClean="0">
                <a:solidFill>
                  <a:srgbClr val="008000"/>
                </a:solidFill>
              </a:rPr>
              <a:t>Fragen</a:t>
            </a:r>
            <a:r>
              <a:rPr lang="en-GB" sz="2200" b="1" dirty="0" smtClean="0">
                <a:solidFill>
                  <a:srgbClr val="008000"/>
                </a:solidFill>
              </a:rPr>
              <a:t> auf </a:t>
            </a:r>
            <a:r>
              <a:rPr lang="en-GB" sz="2200" b="1" dirty="0" err="1" smtClean="0">
                <a:solidFill>
                  <a:srgbClr val="008000"/>
                </a:solidFill>
              </a:rPr>
              <a:t>Englisch</a:t>
            </a:r>
            <a:r>
              <a:rPr lang="en-GB" sz="2200" b="1" dirty="0" smtClean="0">
                <a:solidFill>
                  <a:srgbClr val="008000"/>
                </a:solidFill>
              </a:rPr>
              <a:t>.</a:t>
            </a:r>
            <a:endParaRPr lang="en-GB" sz="2200" dirty="0" smtClean="0">
              <a:solidFill>
                <a:srgbClr val="008000"/>
              </a:solidFill>
              <a:latin typeface="Comic Sans MS" pitchFamily="66" charset="0"/>
            </a:endParaRPr>
          </a:p>
          <a:p>
            <a:pPr>
              <a:buNone/>
            </a:pPr>
            <a:endParaRPr lang="en-GB" sz="2200" dirty="0"/>
          </a:p>
        </p:txBody>
      </p:sp>
      <p:sp>
        <p:nvSpPr>
          <p:cNvPr id="11" name="TextBox 10"/>
          <p:cNvSpPr txBox="1"/>
          <p:nvPr/>
        </p:nvSpPr>
        <p:spPr>
          <a:xfrm>
            <a:off x="360040" y="1052736"/>
            <a:ext cx="8460432" cy="646331"/>
          </a:xfrm>
          <a:prstGeom prst="rect">
            <a:avLst/>
          </a:prstGeom>
          <a:solidFill>
            <a:srgbClr val="FFFFFF"/>
          </a:solidFill>
          <a:ln>
            <a:solidFill>
              <a:srgbClr val="008000"/>
            </a:solidFill>
          </a:ln>
        </p:spPr>
        <p:txBody>
          <a:bodyPr wrap="square" rtlCol="0">
            <a:spAutoFit/>
          </a:bodyPr>
          <a:lstStyle/>
          <a:p>
            <a:pPr algn="just"/>
            <a:r>
              <a:rPr lang="de-DE" b="1" dirty="0" smtClean="0">
                <a:solidFill>
                  <a:srgbClr val="008000"/>
                </a:solidFill>
              </a:rPr>
              <a:t>Was ist wichtiger am Arbeitsplatz? Gute Noten aus der Schulzeit oder positive Charaktereigenschaften? Wir haben Frau Doktor Schmidt gefragt.</a:t>
            </a:r>
            <a:endParaRPr lang="de-DE" b="1" dirty="0">
              <a:solidFill>
                <a:srgbClr val="008000"/>
              </a:solidFill>
            </a:endParaRPr>
          </a:p>
        </p:txBody>
      </p:sp>
      <p:sp>
        <p:nvSpPr>
          <p:cNvPr id="5" name="TextBox 4"/>
          <p:cNvSpPr txBox="1"/>
          <p:nvPr/>
        </p:nvSpPr>
        <p:spPr>
          <a:xfrm>
            <a:off x="0" y="5131057"/>
            <a:ext cx="9144000" cy="1754327"/>
          </a:xfrm>
          <a:prstGeom prst="rect">
            <a:avLst/>
          </a:prstGeom>
          <a:noFill/>
          <a:ln>
            <a:noFill/>
          </a:ln>
        </p:spPr>
        <p:txBody>
          <a:bodyPr wrap="square" rtlCol="0">
            <a:spAutoFit/>
          </a:bodyPr>
          <a:lstStyle/>
          <a:p>
            <a:pPr marL="342900" indent="-342900">
              <a:buAutoNum type="arabicPeriod"/>
            </a:pPr>
            <a:r>
              <a:rPr lang="de-DE" dirty="0" err="1" smtClean="0"/>
              <a:t>What</a:t>
            </a:r>
            <a:r>
              <a:rPr lang="de-DE" dirty="0" smtClean="0"/>
              <a:t> </a:t>
            </a:r>
            <a:r>
              <a:rPr lang="de-DE" dirty="0" err="1" smtClean="0"/>
              <a:t>is</a:t>
            </a:r>
            <a:r>
              <a:rPr lang="de-DE" dirty="0" smtClean="0"/>
              <a:t> </a:t>
            </a:r>
            <a:r>
              <a:rPr lang="de-DE" dirty="0" err="1" smtClean="0"/>
              <a:t>the</a:t>
            </a:r>
            <a:r>
              <a:rPr lang="de-DE" dirty="0" smtClean="0"/>
              <a:t> </a:t>
            </a:r>
            <a:r>
              <a:rPr lang="de-DE" dirty="0" err="1" smtClean="0"/>
              <a:t>key</a:t>
            </a:r>
            <a:r>
              <a:rPr lang="de-DE" dirty="0" smtClean="0"/>
              <a:t> </a:t>
            </a:r>
            <a:r>
              <a:rPr lang="de-DE" dirty="0" err="1" smtClean="0"/>
              <a:t>question</a:t>
            </a:r>
            <a:r>
              <a:rPr lang="de-DE" dirty="0" smtClean="0"/>
              <a:t> </a:t>
            </a:r>
            <a:r>
              <a:rPr lang="de-DE" dirty="0" err="1" smtClean="0"/>
              <a:t>that</a:t>
            </a:r>
            <a:r>
              <a:rPr lang="de-DE" dirty="0" smtClean="0"/>
              <a:t> </a:t>
            </a:r>
            <a:r>
              <a:rPr lang="de-DE" dirty="0" err="1" smtClean="0"/>
              <a:t>the</a:t>
            </a:r>
            <a:r>
              <a:rPr lang="de-DE" dirty="0" smtClean="0"/>
              <a:t> </a:t>
            </a:r>
            <a:r>
              <a:rPr lang="de-DE" dirty="0" err="1" smtClean="0"/>
              <a:t>articles</a:t>
            </a:r>
            <a:r>
              <a:rPr lang="de-DE" dirty="0" smtClean="0"/>
              <a:t> </a:t>
            </a:r>
            <a:r>
              <a:rPr lang="de-DE" dirty="0" err="1" smtClean="0"/>
              <a:t>tries</a:t>
            </a:r>
            <a:r>
              <a:rPr lang="de-DE" dirty="0" smtClean="0"/>
              <a:t> </a:t>
            </a:r>
            <a:r>
              <a:rPr lang="de-DE" dirty="0" err="1" smtClean="0"/>
              <a:t>to</a:t>
            </a:r>
            <a:r>
              <a:rPr lang="de-DE" dirty="0" smtClean="0"/>
              <a:t> </a:t>
            </a:r>
            <a:r>
              <a:rPr lang="de-DE" dirty="0" err="1" smtClean="0"/>
              <a:t>address</a:t>
            </a:r>
            <a:r>
              <a:rPr lang="de-DE" dirty="0" smtClean="0"/>
              <a:t>?</a:t>
            </a:r>
          </a:p>
          <a:p>
            <a:pPr marL="342900" indent="-342900">
              <a:buAutoNum type="arabicPeriod"/>
            </a:pPr>
            <a:r>
              <a:rPr lang="de-DE" dirty="0" err="1" smtClean="0"/>
              <a:t>What</a:t>
            </a:r>
            <a:r>
              <a:rPr lang="de-DE" dirty="0" smtClean="0"/>
              <a:t> </a:t>
            </a:r>
            <a:r>
              <a:rPr lang="de-DE" dirty="0" err="1" smtClean="0"/>
              <a:t>types</a:t>
            </a:r>
            <a:r>
              <a:rPr lang="de-DE" dirty="0" smtClean="0"/>
              <a:t> </a:t>
            </a:r>
            <a:r>
              <a:rPr lang="de-DE" dirty="0" err="1" smtClean="0"/>
              <a:t>of</a:t>
            </a:r>
            <a:r>
              <a:rPr lang="de-DE" dirty="0" smtClean="0"/>
              <a:t> </a:t>
            </a:r>
            <a:r>
              <a:rPr lang="de-DE" dirty="0" err="1" smtClean="0"/>
              <a:t>people</a:t>
            </a:r>
            <a:r>
              <a:rPr lang="de-DE" dirty="0" smtClean="0"/>
              <a:t> </a:t>
            </a:r>
            <a:r>
              <a:rPr lang="de-DE" dirty="0" err="1" smtClean="0"/>
              <a:t>have</a:t>
            </a:r>
            <a:r>
              <a:rPr lang="de-DE" dirty="0" smtClean="0"/>
              <a:t> </a:t>
            </a:r>
            <a:r>
              <a:rPr lang="de-DE" dirty="0" err="1" smtClean="0"/>
              <a:t>more</a:t>
            </a:r>
            <a:r>
              <a:rPr lang="de-DE" dirty="0" smtClean="0"/>
              <a:t> </a:t>
            </a:r>
            <a:r>
              <a:rPr lang="de-DE" dirty="0" err="1" smtClean="0"/>
              <a:t>success</a:t>
            </a:r>
            <a:r>
              <a:rPr lang="de-DE" dirty="0" smtClean="0"/>
              <a:t> in </a:t>
            </a:r>
            <a:r>
              <a:rPr lang="de-DE" dirty="0" err="1" smtClean="0"/>
              <a:t>life</a:t>
            </a:r>
            <a:r>
              <a:rPr lang="de-DE" dirty="0" smtClean="0"/>
              <a:t>?</a:t>
            </a:r>
          </a:p>
          <a:p>
            <a:pPr marL="342900" indent="-342900">
              <a:buAutoNum type="arabicPeriod"/>
            </a:pPr>
            <a:r>
              <a:rPr lang="de-DE" dirty="0" err="1" smtClean="0"/>
              <a:t>What</a:t>
            </a:r>
            <a:r>
              <a:rPr lang="de-DE" dirty="0" smtClean="0"/>
              <a:t> </a:t>
            </a:r>
            <a:r>
              <a:rPr lang="de-DE" dirty="0" err="1" smtClean="0"/>
              <a:t>types</a:t>
            </a:r>
            <a:r>
              <a:rPr lang="de-DE" dirty="0" smtClean="0"/>
              <a:t> </a:t>
            </a:r>
            <a:r>
              <a:rPr lang="de-DE" dirty="0" err="1" smtClean="0"/>
              <a:t>of</a:t>
            </a:r>
            <a:r>
              <a:rPr lang="de-DE" dirty="0" smtClean="0"/>
              <a:t> </a:t>
            </a:r>
            <a:r>
              <a:rPr lang="de-DE" dirty="0" err="1" smtClean="0"/>
              <a:t>people</a:t>
            </a:r>
            <a:r>
              <a:rPr lang="de-DE" dirty="0" smtClean="0"/>
              <a:t> do </a:t>
            </a:r>
            <a:r>
              <a:rPr lang="de-DE" dirty="0" err="1" smtClean="0"/>
              <a:t>we</a:t>
            </a:r>
            <a:r>
              <a:rPr lang="de-DE" dirty="0" smtClean="0"/>
              <a:t> </a:t>
            </a:r>
            <a:r>
              <a:rPr lang="de-DE" dirty="0" err="1" smtClean="0"/>
              <a:t>hope</a:t>
            </a:r>
            <a:r>
              <a:rPr lang="de-DE" dirty="0" smtClean="0"/>
              <a:t> </a:t>
            </a:r>
            <a:r>
              <a:rPr lang="de-DE" dirty="0" err="1" smtClean="0"/>
              <a:t>to</a:t>
            </a:r>
            <a:r>
              <a:rPr lang="de-DE" dirty="0" smtClean="0"/>
              <a:t> </a:t>
            </a:r>
            <a:r>
              <a:rPr lang="de-DE" dirty="0" err="1" smtClean="0"/>
              <a:t>work</a:t>
            </a:r>
            <a:r>
              <a:rPr lang="de-DE" dirty="0" smtClean="0"/>
              <a:t> </a:t>
            </a:r>
            <a:r>
              <a:rPr lang="de-DE" dirty="0" err="1" smtClean="0"/>
              <a:t>with</a:t>
            </a:r>
            <a:r>
              <a:rPr lang="de-DE" dirty="0" smtClean="0"/>
              <a:t>?</a:t>
            </a:r>
          </a:p>
          <a:p>
            <a:pPr marL="342900" indent="-342900">
              <a:buAutoNum type="arabicPeriod"/>
            </a:pPr>
            <a:r>
              <a:rPr lang="de-DE" dirty="0" err="1" smtClean="0"/>
              <a:t>What</a:t>
            </a:r>
            <a:r>
              <a:rPr lang="de-DE" dirty="0" smtClean="0"/>
              <a:t> </a:t>
            </a:r>
            <a:r>
              <a:rPr lang="de-DE" dirty="0" err="1" smtClean="0"/>
              <a:t>two</a:t>
            </a:r>
            <a:r>
              <a:rPr lang="de-DE" dirty="0" smtClean="0"/>
              <a:t> </a:t>
            </a:r>
            <a:r>
              <a:rPr lang="de-DE" dirty="0" err="1" smtClean="0"/>
              <a:t>specific</a:t>
            </a:r>
            <a:r>
              <a:rPr lang="de-DE" dirty="0" smtClean="0"/>
              <a:t> </a:t>
            </a:r>
            <a:r>
              <a:rPr lang="de-DE" dirty="0" err="1" smtClean="0"/>
              <a:t>examples</a:t>
            </a:r>
            <a:r>
              <a:rPr lang="de-DE" dirty="0" smtClean="0"/>
              <a:t> </a:t>
            </a:r>
            <a:r>
              <a:rPr lang="de-DE" dirty="0" err="1" smtClean="0"/>
              <a:t>of</a:t>
            </a:r>
            <a:r>
              <a:rPr lang="de-DE" dirty="0" smtClean="0"/>
              <a:t> </a:t>
            </a:r>
            <a:r>
              <a:rPr lang="de-DE" dirty="0" err="1" smtClean="0"/>
              <a:t>jobs</a:t>
            </a:r>
            <a:r>
              <a:rPr lang="de-DE" dirty="0" smtClean="0"/>
              <a:t> </a:t>
            </a:r>
            <a:r>
              <a:rPr lang="de-DE" dirty="0" err="1" smtClean="0"/>
              <a:t>does</a:t>
            </a:r>
            <a:r>
              <a:rPr lang="de-DE" dirty="0" smtClean="0"/>
              <a:t> </a:t>
            </a:r>
            <a:r>
              <a:rPr lang="de-DE" dirty="0" err="1" smtClean="0"/>
              <a:t>she</a:t>
            </a:r>
            <a:r>
              <a:rPr lang="de-DE" dirty="0" smtClean="0"/>
              <a:t> </a:t>
            </a:r>
            <a:r>
              <a:rPr lang="de-DE" dirty="0" err="1" smtClean="0"/>
              <a:t>give</a:t>
            </a:r>
            <a:r>
              <a:rPr lang="de-DE" dirty="0" smtClean="0"/>
              <a:t>?</a:t>
            </a:r>
          </a:p>
          <a:p>
            <a:pPr marL="342900" indent="-342900">
              <a:buAutoNum type="arabicPeriod"/>
            </a:pPr>
            <a:r>
              <a:rPr lang="de-DE" dirty="0" err="1" smtClean="0"/>
              <a:t>What</a:t>
            </a:r>
            <a:r>
              <a:rPr lang="de-DE" dirty="0" smtClean="0"/>
              <a:t> </a:t>
            </a:r>
            <a:r>
              <a:rPr lang="de-DE" dirty="0" err="1" smtClean="0"/>
              <a:t>character</a:t>
            </a:r>
            <a:r>
              <a:rPr lang="de-DE" dirty="0" smtClean="0"/>
              <a:t> </a:t>
            </a:r>
            <a:r>
              <a:rPr lang="de-DE" dirty="0" err="1" smtClean="0"/>
              <a:t>traits</a:t>
            </a:r>
            <a:r>
              <a:rPr lang="de-DE" dirty="0" smtClean="0"/>
              <a:t> </a:t>
            </a:r>
            <a:r>
              <a:rPr lang="de-DE" dirty="0" err="1" smtClean="0"/>
              <a:t>are</a:t>
            </a:r>
            <a:r>
              <a:rPr lang="de-DE" dirty="0" smtClean="0"/>
              <a:t> </a:t>
            </a:r>
            <a:r>
              <a:rPr lang="de-DE" dirty="0" err="1" smtClean="0"/>
              <a:t>linked</a:t>
            </a:r>
            <a:r>
              <a:rPr lang="de-DE" dirty="0" smtClean="0"/>
              <a:t> </a:t>
            </a:r>
            <a:r>
              <a:rPr lang="de-DE" dirty="0" err="1" smtClean="0"/>
              <a:t>to</a:t>
            </a:r>
            <a:r>
              <a:rPr lang="de-DE" dirty="0" smtClean="0"/>
              <a:t> </a:t>
            </a:r>
            <a:r>
              <a:rPr lang="de-DE" dirty="0" err="1" smtClean="0"/>
              <a:t>these</a:t>
            </a:r>
            <a:r>
              <a:rPr lang="de-DE" dirty="0" smtClean="0"/>
              <a:t> </a:t>
            </a:r>
            <a:r>
              <a:rPr lang="de-DE" dirty="0" err="1" smtClean="0"/>
              <a:t>jobs</a:t>
            </a:r>
            <a:r>
              <a:rPr lang="de-DE" dirty="0" smtClean="0"/>
              <a:t>?</a:t>
            </a:r>
          </a:p>
          <a:p>
            <a:pPr marL="342900" indent="-342900">
              <a:buAutoNum type="arabicPeriod"/>
            </a:pPr>
            <a:r>
              <a:rPr lang="de-DE" dirty="0" err="1" smtClean="0"/>
              <a:t>What</a:t>
            </a:r>
            <a:r>
              <a:rPr lang="de-DE" dirty="0" smtClean="0"/>
              <a:t> </a:t>
            </a:r>
            <a:r>
              <a:rPr lang="de-DE" dirty="0" err="1" smtClean="0"/>
              <a:t>is</a:t>
            </a:r>
            <a:r>
              <a:rPr lang="de-DE" dirty="0" smtClean="0"/>
              <a:t> </a:t>
            </a:r>
            <a:r>
              <a:rPr lang="de-DE" dirty="0" err="1" smtClean="0"/>
              <a:t>Dr</a:t>
            </a:r>
            <a:r>
              <a:rPr lang="de-DE" dirty="0" smtClean="0"/>
              <a:t> </a:t>
            </a:r>
            <a:r>
              <a:rPr lang="de-DE" dirty="0" err="1" smtClean="0"/>
              <a:t>Schmidt‘s</a:t>
            </a:r>
            <a:r>
              <a:rPr lang="de-DE" dirty="0" smtClean="0"/>
              <a:t> </a:t>
            </a:r>
            <a:r>
              <a:rPr lang="de-DE" dirty="0" err="1" smtClean="0"/>
              <a:t>answer</a:t>
            </a:r>
            <a:r>
              <a:rPr lang="de-DE" dirty="0" smtClean="0"/>
              <a:t> </a:t>
            </a:r>
            <a:r>
              <a:rPr lang="de-DE" dirty="0" err="1" smtClean="0"/>
              <a:t>to</a:t>
            </a:r>
            <a:r>
              <a:rPr lang="de-DE" dirty="0" smtClean="0"/>
              <a:t> </a:t>
            </a:r>
            <a:r>
              <a:rPr lang="de-DE" dirty="0" err="1" smtClean="0"/>
              <a:t>the</a:t>
            </a:r>
            <a:r>
              <a:rPr lang="de-DE" dirty="0" smtClean="0"/>
              <a:t> </a:t>
            </a:r>
            <a:r>
              <a:rPr lang="de-DE" dirty="0" err="1" smtClean="0"/>
              <a:t>key</a:t>
            </a:r>
            <a:r>
              <a:rPr lang="de-DE" dirty="0" smtClean="0"/>
              <a:t> </a:t>
            </a:r>
            <a:r>
              <a:rPr lang="de-DE" dirty="0" err="1" smtClean="0"/>
              <a:t>question</a:t>
            </a:r>
            <a:r>
              <a:rPr lang="de-DE" dirty="0" smtClean="0"/>
              <a:t>?</a:t>
            </a:r>
            <a:endParaRPr lang="de-DE" dirty="0"/>
          </a:p>
        </p:txBody>
      </p:sp>
      <p:sp>
        <p:nvSpPr>
          <p:cNvPr id="6" name="TextBox 5"/>
          <p:cNvSpPr txBox="1"/>
          <p:nvPr/>
        </p:nvSpPr>
        <p:spPr>
          <a:xfrm>
            <a:off x="360040" y="1772816"/>
            <a:ext cx="8460432" cy="3139321"/>
          </a:xfrm>
          <a:prstGeom prst="rect">
            <a:avLst/>
          </a:prstGeom>
          <a:solidFill>
            <a:schemeClr val="bg1"/>
          </a:solidFill>
          <a:ln>
            <a:solidFill>
              <a:srgbClr val="008000"/>
            </a:solidFill>
          </a:ln>
        </p:spPr>
        <p:txBody>
          <a:bodyPr wrap="square" rtlCol="0">
            <a:spAutoFit/>
          </a:bodyPr>
          <a:lstStyle/>
          <a:p>
            <a:pPr algn="just"/>
            <a:r>
              <a:rPr lang="de-DE" dirty="0" smtClean="0"/>
              <a:t>Viele Charaktereigenschaften sind wichtig für jeden Job! Menschen, die freundlich und höflich sind, haben im Leben mehr Erfolg als Menschen, die gemein, egoistisch oder schlecht gelaunt sind.  Wir suchen alle gute Kollegen am Arbeitsplatz, die humorvoll und locker sind.  Aber einige Berufe brauchen bestimmte Eigenschaften oder Fähigkeiten.  Eine gute Sekretärin kann schnell tippen – aber eine gute Sekretärin muss auch organisieren können und geduldig sein.  Ein guter Mechaniker kann Autos reparieren – aber er sollte auch ehrlich sein.  Ein guter Mechaniker darf nicht ungeduldig oder unhöflich sein.</a:t>
            </a:r>
            <a:endParaRPr lang="de-DE" dirty="0"/>
          </a:p>
          <a:p>
            <a:pPr algn="just"/>
            <a:r>
              <a:rPr lang="de-DE" dirty="0" smtClean="0"/>
              <a:t>Also, gute Noten aus der Schulzeit oder positive Charaktereigenschaften? Meiner Meinung nach sind beide sehr wichtig.  Ohne gute Noten oder die richtigen Qualifikationen bekommt man kaum eine gute Stelle.</a:t>
            </a:r>
            <a:endParaRPr lang="de-DE" dirty="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76256" y="5131057"/>
            <a:ext cx="2031690" cy="1610311"/>
          </a:xfrm>
          <a:prstGeom prst="rect">
            <a:avLst/>
          </a:prstGeom>
        </p:spPr>
      </p:pic>
    </p:spTree>
    <p:extLst>
      <p:ext uri="{BB962C8B-B14F-4D97-AF65-F5344CB8AC3E}">
        <p14:creationId xmlns:p14="http://schemas.microsoft.com/office/powerpoint/2010/main" val="27925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4: </a:t>
            </a:r>
            <a:r>
              <a:rPr lang="en-GB" sz="2400" b="1" u="sng" dirty="0">
                <a:solidFill>
                  <a:srgbClr val="008000"/>
                </a:solidFill>
              </a:rPr>
              <a:t>ARBEITSPRAKTIKUM / LEBENSLAUF / BEWERBUNGSBRIEF / LEISTUNGEN ZU ERKENNEN </a:t>
            </a:r>
          </a:p>
          <a:p>
            <a:pPr algn="ctr">
              <a:buNone/>
            </a:pPr>
            <a:endParaRPr lang="en-GB" sz="2400" b="1"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smtClean="0">
                <a:solidFill>
                  <a:srgbClr val="008000"/>
                </a:solidFill>
                <a:latin typeface="Calibri" pitchFamily="34" charset="0"/>
                <a:cs typeface="Calibri" pitchFamily="34" charset="0"/>
              </a:rPr>
              <a:t>dieser</a:t>
            </a:r>
            <a:r>
              <a:rPr lang="en-GB" sz="2400" b="1" dirty="0" smtClean="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ein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Arbeitspraktikum</a:t>
            </a:r>
            <a:r>
              <a:rPr lang="en-GB" sz="2400" dirty="0" smtClean="0">
                <a:latin typeface="Calibri" pitchFamily="34" charset="0"/>
                <a:cs typeface="Calibri" pitchFamily="34" charset="0"/>
              </a:rPr>
              <a:t>, das man in </a:t>
            </a:r>
            <a:r>
              <a:rPr lang="en-GB" sz="2400" dirty="0" err="1" smtClean="0">
                <a:latin typeface="Calibri" pitchFamily="34" charset="0"/>
                <a:cs typeface="Calibri" pitchFamily="34" charset="0"/>
              </a:rPr>
              <a:t>letzter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Zeit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gemacht</a:t>
            </a:r>
            <a:r>
              <a:rPr lang="en-GB" sz="2400" dirty="0" smtClean="0">
                <a:latin typeface="Calibri" pitchFamily="34" charset="0"/>
                <a:cs typeface="Calibri" pitchFamily="34" charset="0"/>
              </a:rPr>
              <a:t> hat,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sprechen</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einen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Lebenslauf</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Bewerbungsbrief</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schreiben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deine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Fähigkeiten</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Eigenschaften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nennen</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3314" name="Picture 2" descr="http://www.nccesb.org.uk/images/page_graphics/WorkExperienc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9750" y="3861048"/>
            <a:ext cx="3422076" cy="227952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die-bewerbungsschreiber.de/wp-content/uploads/2011/09/Lebenslauf-schreibe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08104" y="3854573"/>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4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16: </a:t>
            </a:r>
            <a:r>
              <a:rPr lang="en-GB" sz="2400" b="1" u="sng" dirty="0" smtClean="0">
                <a:solidFill>
                  <a:srgbClr val="008000"/>
                </a:solidFill>
              </a:rPr>
              <a:t>MEIN ARBEITSPRAKTIKUM</a:t>
            </a:r>
          </a:p>
          <a:p>
            <a:pPr marL="0" indent="0" algn="ctr">
              <a:buNone/>
            </a:pPr>
            <a:r>
              <a:rPr lang="en-GB" sz="2000" b="1" dirty="0" err="1" smtClean="0">
                <a:solidFill>
                  <a:srgbClr val="008000"/>
                </a:solidFill>
                <a:latin typeface="Calibri" pitchFamily="34" charset="0"/>
                <a:cs typeface="Calibri" pitchFamily="34" charset="0"/>
              </a:rPr>
              <a:t>Benutze</a:t>
            </a:r>
            <a:r>
              <a:rPr lang="en-GB" sz="2000" b="1" dirty="0" smtClean="0">
                <a:solidFill>
                  <a:srgbClr val="008000"/>
                </a:solidFill>
                <a:latin typeface="Calibri" pitchFamily="34" charset="0"/>
                <a:cs typeface="Calibri" pitchFamily="34" charset="0"/>
              </a:rPr>
              <a:t> die </a:t>
            </a:r>
            <a:r>
              <a:rPr lang="en-GB" sz="2000" b="1" dirty="0" err="1" smtClean="0">
                <a:solidFill>
                  <a:srgbClr val="008000"/>
                </a:solidFill>
                <a:latin typeface="Calibri" pitchFamily="34" charset="0"/>
                <a:cs typeface="Calibri" pitchFamily="34" charset="0"/>
              </a:rPr>
              <a:t>folgenden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Texte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als</a:t>
            </a:r>
            <a:r>
              <a:rPr lang="en-GB" sz="2000" b="1" dirty="0" smtClean="0">
                <a:solidFill>
                  <a:srgbClr val="008000"/>
                </a:solidFill>
                <a:latin typeface="Calibri" pitchFamily="34" charset="0"/>
                <a:cs typeface="Calibri" pitchFamily="34" charset="0"/>
              </a:rPr>
              <a:t> Model und </a:t>
            </a:r>
            <a:r>
              <a:rPr lang="en-GB" sz="2000" b="1" dirty="0" err="1" smtClean="0">
                <a:solidFill>
                  <a:srgbClr val="008000"/>
                </a:solidFill>
                <a:latin typeface="Calibri" pitchFamily="34" charset="0"/>
                <a:cs typeface="Calibri" pitchFamily="34" charset="0"/>
              </a:rPr>
              <a:t>schreib</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über</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dein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Arbeitspraktikum</a:t>
            </a:r>
            <a:r>
              <a:rPr lang="en-GB" sz="2000" b="1" dirty="0" smtClean="0">
                <a:solidFill>
                  <a:srgbClr val="008000"/>
                </a:solidFill>
                <a:latin typeface="Calibri" pitchFamily="34" charset="0"/>
                <a:cs typeface="Calibri" pitchFamily="34" charset="0"/>
              </a:rPr>
              <a:t>.</a:t>
            </a:r>
            <a:endParaRPr lang="en-GB" sz="2400" b="1" dirty="0">
              <a:latin typeface="Calibri" pitchFamily="34" charset="0"/>
              <a:cs typeface="Calibri" pitchFamily="34" charset="0"/>
            </a:endParaRPr>
          </a:p>
          <a:p>
            <a:pPr marL="0" indent="0" algn="just">
              <a:buNone/>
            </a:pPr>
            <a:r>
              <a:rPr lang="de-DE" sz="2400" dirty="0"/>
              <a:t>Ich habe </a:t>
            </a:r>
            <a:r>
              <a:rPr lang="de-DE" sz="2400" dirty="0" smtClean="0"/>
              <a:t>in einem </a:t>
            </a:r>
            <a:r>
              <a:rPr lang="de-DE" sz="2400" dirty="0"/>
              <a:t>Geschäft gearbeitet.  Die Erfahrung war nicht besonders gut.  Der Arbeitstag hat früh begonnen, weil der Supermarkt um sechs Uhr öffnet und um zweiundzwanzig Uhr schließt.  Verkäufer sind Schichtarbeiter.  Mein Arbeitstag hat früh um halb sieben begonnen, aber er war schon um 14 Uhr zu Ende.  Ich habe in verschiedenen Abteilungen gearbeitet, um viele Erfahrungen zu sammeln.  Ich musste mit Kunden sprechen und an der Kasse arbeiten.  Ich wollte aber die Organisation des Supermarkts verstehen, vielleicht mit dem Personalchef arbeiten.  Ich freue mich, dass ich nur eine Woche da verbracht habe!</a:t>
            </a:r>
            <a:endParaRPr lang="en-GB" sz="2400" dirty="0"/>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8064" y="4581128"/>
            <a:ext cx="3559944" cy="2058093"/>
          </a:xfrm>
          <a:prstGeom prst="rect">
            <a:avLst/>
          </a:prstGeom>
        </p:spPr>
      </p:pic>
    </p:spTree>
    <p:extLst>
      <p:ext uri="{BB962C8B-B14F-4D97-AF65-F5344CB8AC3E}">
        <p14:creationId xmlns:p14="http://schemas.microsoft.com/office/powerpoint/2010/main" val="126524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16 CONT.: </a:t>
            </a:r>
            <a:r>
              <a:rPr lang="en-GB" sz="2400" b="1" u="sng" dirty="0" smtClean="0">
                <a:solidFill>
                  <a:srgbClr val="008000"/>
                </a:solidFill>
              </a:rPr>
              <a:t>MEIN ARBEITSPRAKTIKUM</a:t>
            </a:r>
          </a:p>
          <a:p>
            <a:pPr marL="0" indent="0" algn="just">
              <a:buNone/>
            </a:pPr>
            <a:endParaRPr lang="en-GB" sz="2400" b="1" dirty="0">
              <a:latin typeface="Calibri" pitchFamily="34" charset="0"/>
              <a:cs typeface="Calibri" pitchFamily="34" charset="0"/>
            </a:endParaRPr>
          </a:p>
          <a:p>
            <a:pPr marL="0" indent="0" algn="just">
              <a:buNone/>
            </a:pPr>
            <a:r>
              <a:rPr lang="de-DE" sz="2400" dirty="0"/>
              <a:t>Für mein Arbeitspraktikum habe ich in einem Büro gearbeitet.  Die Leute waren super nett und ich habe zwei tolle Wochen da verbracht.  Am Anfang war ich nervös und die Arbeit war ganz langweilig.  Ich musste das Büro sauber machen und für uns alle Kaffee kochen, aber als die Chefin wusste, das ich Verantwortung tragen konnte, habe ich das Telefon beantwortet und E-Mails geschrieben.  Die Arbeit in einem Büro hat mir gut gefallen.  Der Arbeitstag ist länger als in einer Schule.  Die Arbeit begann um neun Uhr und war um siebzehn Uhr zu Ende.  In der Zukunft würde ich gern in einem Büro arbeiten, weil ich tolle Erfahrungen gemacht habe.</a:t>
            </a:r>
            <a:endParaRPr lang="en-GB" sz="2400" dirty="0"/>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5936" y="4509120"/>
            <a:ext cx="2307716" cy="2146176"/>
          </a:xfrm>
          <a:prstGeom prst="rect">
            <a:avLst/>
          </a:prstGeom>
        </p:spPr>
      </p:pic>
    </p:spTree>
    <p:extLst>
      <p:ext uri="{BB962C8B-B14F-4D97-AF65-F5344CB8AC3E}">
        <p14:creationId xmlns:p14="http://schemas.microsoft.com/office/powerpoint/2010/main" val="233863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17: </a:t>
            </a:r>
            <a:r>
              <a:rPr lang="en-GB" sz="2400" b="1" u="sng" dirty="0" smtClean="0">
                <a:solidFill>
                  <a:srgbClr val="008000"/>
                </a:solidFill>
              </a:rPr>
              <a:t>MEIN ARBEITSPRAKTIKUM</a:t>
            </a:r>
          </a:p>
          <a:p>
            <a:pPr marL="0" indent="0" algn="just">
              <a:buNone/>
            </a:pPr>
            <a:endParaRPr lang="en-GB" sz="2400" b="1" dirty="0">
              <a:latin typeface="Calibri" pitchFamily="34" charset="0"/>
              <a:cs typeface="Calibri" pitchFamily="34" charset="0"/>
            </a:endParaRPr>
          </a:p>
          <a:p>
            <a:pPr marL="0" indent="0" algn="ctr">
              <a:buNone/>
            </a:pPr>
            <a:r>
              <a:rPr lang="en-GB" sz="2400" b="1" dirty="0" err="1" smtClean="0">
                <a:solidFill>
                  <a:srgbClr val="008000"/>
                </a:solidFill>
              </a:rPr>
              <a:t>Mit</a:t>
            </a:r>
            <a:r>
              <a:rPr lang="en-GB" sz="2400" b="1" dirty="0" smtClean="0">
                <a:solidFill>
                  <a:srgbClr val="008000"/>
                </a:solidFill>
              </a:rPr>
              <a:t> </a:t>
            </a:r>
            <a:r>
              <a:rPr lang="en-GB" sz="2400" b="1" dirty="0" err="1" smtClean="0">
                <a:solidFill>
                  <a:srgbClr val="008000"/>
                </a:solidFill>
              </a:rPr>
              <a:t>einem</a:t>
            </a:r>
            <a:r>
              <a:rPr lang="en-GB" sz="2400" b="1" dirty="0" smtClean="0">
                <a:solidFill>
                  <a:srgbClr val="008000"/>
                </a:solidFill>
              </a:rPr>
              <a:t> Partner, </a:t>
            </a:r>
            <a:r>
              <a:rPr lang="en-GB" sz="2400" b="1" dirty="0" err="1" smtClean="0">
                <a:solidFill>
                  <a:srgbClr val="008000"/>
                </a:solidFill>
              </a:rPr>
              <a:t>besprecht</a:t>
            </a:r>
            <a:r>
              <a:rPr lang="en-GB" sz="2400" b="1" dirty="0" smtClean="0">
                <a:solidFill>
                  <a:srgbClr val="008000"/>
                </a:solidFill>
              </a:rPr>
              <a:t> </a:t>
            </a:r>
            <a:r>
              <a:rPr lang="en-GB" sz="2400" b="1" dirty="0" err="1" smtClean="0">
                <a:solidFill>
                  <a:srgbClr val="008000"/>
                </a:solidFill>
              </a:rPr>
              <a:t>euer</a:t>
            </a:r>
            <a:r>
              <a:rPr lang="en-GB" sz="2400" b="1" dirty="0" smtClean="0">
                <a:solidFill>
                  <a:srgbClr val="008000"/>
                </a:solidFill>
              </a:rPr>
              <a:t> </a:t>
            </a:r>
            <a:r>
              <a:rPr lang="en-GB" sz="2400" b="1" dirty="0" err="1" smtClean="0">
                <a:solidFill>
                  <a:srgbClr val="008000"/>
                </a:solidFill>
              </a:rPr>
              <a:t>Arbeitsprakitum</a:t>
            </a:r>
            <a:r>
              <a:rPr lang="en-GB" sz="2400" b="1" dirty="0" smtClean="0">
                <a:solidFill>
                  <a:srgbClr val="008000"/>
                </a:solidFill>
              </a:rPr>
              <a:t>.</a:t>
            </a:r>
          </a:p>
          <a:p>
            <a:pPr marL="0" indent="0" algn="just">
              <a:buNone/>
            </a:pPr>
            <a:endParaRPr lang="en-GB" sz="2400" dirty="0"/>
          </a:p>
          <a:p>
            <a:pPr lvl="1" algn="just">
              <a:buFontTx/>
              <a:buChar char="•"/>
            </a:pPr>
            <a:r>
              <a:rPr lang="en-GB" sz="2400" dirty="0" err="1" smtClean="0"/>
              <a:t>Wo</a:t>
            </a:r>
            <a:r>
              <a:rPr lang="en-GB" sz="2400" dirty="0" smtClean="0"/>
              <a:t> hast du </a:t>
            </a:r>
            <a:r>
              <a:rPr lang="en-GB" sz="2400" dirty="0" err="1" smtClean="0"/>
              <a:t>dein</a:t>
            </a:r>
            <a:r>
              <a:rPr lang="en-GB" sz="2400" dirty="0" smtClean="0"/>
              <a:t> </a:t>
            </a:r>
            <a:r>
              <a:rPr lang="en-GB" sz="2400" dirty="0" err="1" smtClean="0"/>
              <a:t>Arbeitspraktikum</a:t>
            </a:r>
            <a:r>
              <a:rPr lang="en-GB" sz="2400" dirty="0" smtClean="0"/>
              <a:t> </a:t>
            </a:r>
            <a:r>
              <a:rPr lang="en-GB" sz="2400" dirty="0" err="1" smtClean="0"/>
              <a:t>gemacht</a:t>
            </a:r>
            <a:r>
              <a:rPr lang="en-GB" sz="2400" dirty="0" smtClean="0"/>
              <a:t>?</a:t>
            </a:r>
          </a:p>
          <a:p>
            <a:pPr lvl="1" algn="just">
              <a:buFontTx/>
              <a:buChar char="•"/>
            </a:pPr>
            <a:r>
              <a:rPr lang="en-GB" sz="2400" dirty="0" err="1" smtClean="0"/>
              <a:t>Wie</a:t>
            </a:r>
            <a:r>
              <a:rPr lang="en-GB" sz="2400" dirty="0" smtClean="0"/>
              <a:t> </a:t>
            </a:r>
            <a:r>
              <a:rPr lang="en-GB" sz="2400" dirty="0" err="1" smtClean="0"/>
              <a:t>lange</a:t>
            </a:r>
            <a:r>
              <a:rPr lang="en-GB" sz="2400" dirty="0" smtClean="0"/>
              <a:t> hast du da </a:t>
            </a:r>
            <a:r>
              <a:rPr lang="en-GB" sz="2400" dirty="0" err="1" smtClean="0"/>
              <a:t>gearbeitet</a:t>
            </a:r>
            <a:r>
              <a:rPr lang="en-GB" sz="2400" dirty="0" smtClean="0"/>
              <a:t>?</a:t>
            </a:r>
          </a:p>
          <a:p>
            <a:pPr lvl="1" algn="just">
              <a:buFontTx/>
              <a:buChar char="•"/>
            </a:pPr>
            <a:r>
              <a:rPr lang="en-GB" sz="2400" dirty="0" err="1" smtClean="0"/>
              <a:t>Wann</a:t>
            </a:r>
            <a:r>
              <a:rPr lang="en-GB" sz="2400" dirty="0" smtClean="0"/>
              <a:t> hat der </a:t>
            </a:r>
            <a:r>
              <a:rPr lang="en-GB" sz="2400" dirty="0" err="1" smtClean="0"/>
              <a:t>Arbeitstag</a:t>
            </a:r>
            <a:r>
              <a:rPr lang="en-GB" sz="2400" dirty="0" smtClean="0"/>
              <a:t> </a:t>
            </a:r>
            <a:r>
              <a:rPr lang="en-GB" sz="2400" dirty="0" err="1" smtClean="0"/>
              <a:t>begonnen</a:t>
            </a:r>
            <a:r>
              <a:rPr lang="en-GB" sz="2400" dirty="0" smtClean="0"/>
              <a:t>?</a:t>
            </a:r>
          </a:p>
          <a:p>
            <a:pPr lvl="1" algn="just">
              <a:buFontTx/>
              <a:buChar char="•"/>
            </a:pPr>
            <a:r>
              <a:rPr lang="en-GB" sz="2400" dirty="0" err="1" smtClean="0"/>
              <a:t>Wie</a:t>
            </a:r>
            <a:r>
              <a:rPr lang="en-GB" sz="2400" dirty="0" smtClean="0"/>
              <a:t> </a:t>
            </a:r>
            <a:r>
              <a:rPr lang="en-GB" sz="2400" dirty="0" err="1" smtClean="0"/>
              <a:t>bist</a:t>
            </a:r>
            <a:r>
              <a:rPr lang="en-GB" sz="2400" dirty="0" smtClean="0"/>
              <a:t> du </a:t>
            </a:r>
            <a:r>
              <a:rPr lang="en-GB" sz="2400" dirty="0" err="1" smtClean="0"/>
              <a:t>dorthin</a:t>
            </a:r>
            <a:r>
              <a:rPr lang="en-GB" sz="2400" dirty="0" smtClean="0"/>
              <a:t> </a:t>
            </a:r>
            <a:r>
              <a:rPr lang="en-GB" sz="2400" dirty="0" err="1" smtClean="0"/>
              <a:t>gekommen</a:t>
            </a:r>
            <a:r>
              <a:rPr lang="en-GB" sz="2400" dirty="0" smtClean="0"/>
              <a:t>?</a:t>
            </a:r>
          </a:p>
          <a:p>
            <a:pPr lvl="1" algn="just">
              <a:buFontTx/>
              <a:buChar char="•"/>
            </a:pPr>
            <a:r>
              <a:rPr lang="en-GB" sz="2400" dirty="0" smtClean="0"/>
              <a:t>Was hast du </a:t>
            </a:r>
            <a:r>
              <a:rPr lang="en-GB" sz="2400" dirty="0" err="1" smtClean="0"/>
              <a:t>gemacht</a:t>
            </a:r>
            <a:r>
              <a:rPr lang="en-GB" sz="2400" dirty="0" smtClean="0"/>
              <a:t>?</a:t>
            </a:r>
          </a:p>
          <a:p>
            <a:pPr lvl="1" algn="just">
              <a:buFontTx/>
              <a:buChar char="•"/>
            </a:pPr>
            <a:r>
              <a:rPr lang="en-GB" sz="2400" dirty="0" err="1" smtClean="0"/>
              <a:t>Wie</a:t>
            </a:r>
            <a:r>
              <a:rPr lang="en-GB" sz="2400" dirty="0" smtClean="0"/>
              <a:t> </a:t>
            </a:r>
            <a:r>
              <a:rPr lang="en-GB" sz="2400" dirty="0" err="1" smtClean="0"/>
              <a:t>fandest</a:t>
            </a:r>
            <a:r>
              <a:rPr lang="en-GB" sz="2400" dirty="0" smtClean="0"/>
              <a:t> du das </a:t>
            </a:r>
            <a:r>
              <a:rPr lang="en-GB" sz="2400" dirty="0" err="1" smtClean="0"/>
              <a:t>Praktikum</a:t>
            </a:r>
            <a:r>
              <a:rPr lang="en-GB" sz="2400" dirty="0" smtClean="0"/>
              <a:t>?</a:t>
            </a:r>
          </a:p>
          <a:p>
            <a:pPr lvl="1" algn="just">
              <a:buFontTx/>
              <a:buChar char="•"/>
            </a:pPr>
            <a:r>
              <a:rPr lang="en-GB" sz="2400" dirty="0" err="1" smtClean="0">
                <a:latin typeface="Calibri" pitchFamily="34" charset="0"/>
                <a:cs typeface="Calibri" pitchFamily="34" charset="0"/>
              </a:rPr>
              <a:t>Wie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waren</a:t>
            </a:r>
            <a:r>
              <a:rPr lang="en-GB" sz="2400" dirty="0" smtClean="0">
                <a:latin typeface="Calibri" pitchFamily="34" charset="0"/>
                <a:cs typeface="Calibri" pitchFamily="34" charset="0"/>
              </a:rPr>
              <a:t> die </a:t>
            </a:r>
            <a:r>
              <a:rPr lang="en-GB" sz="2400" dirty="0" err="1" smtClean="0">
                <a:latin typeface="Calibri" pitchFamily="34" charset="0"/>
                <a:cs typeface="Calibri" pitchFamily="34" charset="0"/>
              </a:rPr>
              <a:t>Kollegen</a:t>
            </a:r>
            <a:r>
              <a:rPr lang="en-GB" sz="2400" dirty="0" smtClean="0">
                <a:latin typeface="Calibri" pitchFamily="34" charset="0"/>
                <a:cs typeface="Calibri" pitchFamily="34" charset="0"/>
              </a:rPr>
              <a:t>?</a:t>
            </a: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a:blip r:embed="rId2" cstate="print"/>
          <a:stretch>
            <a:fillRect/>
          </a:stretch>
        </p:blipFill>
        <p:spPr>
          <a:xfrm>
            <a:off x="5492003" y="4370693"/>
            <a:ext cx="3621297" cy="2451472"/>
          </a:xfrm>
          <a:prstGeom prst="rect">
            <a:avLst/>
          </a:prstGeom>
        </p:spPr>
      </p:pic>
      <p:pic>
        <p:nvPicPr>
          <p:cNvPr id="4" name="Picture 3"/>
          <p:cNvPicPr>
            <a:picLocks noChangeAspect="1"/>
          </p:cNvPicPr>
          <p:nvPr/>
        </p:nvPicPr>
        <p:blipFill>
          <a:blip r:embed="rId3" cstate="print"/>
          <a:stretch>
            <a:fillRect/>
          </a:stretch>
        </p:blipFill>
        <p:spPr>
          <a:xfrm>
            <a:off x="-36512" y="4968453"/>
            <a:ext cx="2888992" cy="1916931"/>
          </a:xfrm>
          <a:prstGeom prst="rect">
            <a:avLst/>
          </a:prstGeom>
        </p:spPr>
      </p:pic>
    </p:spTree>
    <p:extLst>
      <p:ext uri="{BB962C8B-B14F-4D97-AF65-F5344CB8AC3E}">
        <p14:creationId xmlns:p14="http://schemas.microsoft.com/office/powerpoint/2010/main" val="174021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duotone>
              <a:prstClr val="black"/>
              <a:srgbClr val="FAB877">
                <a:tint val="45000"/>
                <a:satMod val="400000"/>
              </a:srgbClr>
            </a:duotone>
            <a:extLst>
              <a:ext uri="{BEBA8EAE-BF5A-486C-A8C5-ECC9F3942E4B}">
                <a14:imgProps xmlns:a14="http://schemas.microsoft.com/office/drawing/2010/main">
                  <a14:imgLayer r:embed="rId3">
                    <a14:imgEffect>
                      <a14:backgroundRemoval t="17813" b="75938" l="0" r="99556"/>
                    </a14:imgEffect>
                    <a14:imgEffect>
                      <a14:sharpenSoften amount="50000"/>
                    </a14:imgEffect>
                  </a14:imgLayer>
                </a14:imgProps>
              </a:ext>
              <a:ext uri="{28A0092B-C50C-407E-A947-70E740481C1C}">
                <a14:useLocalDpi xmlns:a14="http://schemas.microsoft.com/office/drawing/2010/main"/>
              </a:ext>
            </a:extLst>
          </a:blip>
          <a:stretch/>
        </p:blipFill>
        <p:spPr>
          <a:xfrm>
            <a:off x="4788024" y="4581128"/>
            <a:ext cx="4268952" cy="2016224"/>
          </a:xfrm>
          <a:prstGeom prst="rect">
            <a:avLst/>
          </a:prstGeom>
        </p:spPr>
      </p:pic>
      <p:sp>
        <p:nvSpPr>
          <p:cNvPr id="3" name="Content Placeholder 2"/>
          <p:cNvSpPr>
            <a:spLocks noGrp="1"/>
          </p:cNvSpPr>
          <p:nvPr>
            <p:ph idx="1"/>
          </p:nvPr>
        </p:nvSpPr>
        <p:spPr>
          <a:xfrm>
            <a:off x="0" y="0"/>
            <a:ext cx="9144000" cy="692696"/>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18: </a:t>
            </a:r>
            <a:r>
              <a:rPr lang="en-GB" sz="2400" b="1" u="sng" dirty="0" smtClean="0">
                <a:solidFill>
                  <a:srgbClr val="008000"/>
                </a:solidFill>
              </a:rPr>
              <a:t>JOBS SUCHEN</a:t>
            </a:r>
          </a:p>
          <a:p>
            <a:pPr marL="0" indent="0" algn="ctr">
              <a:buNone/>
            </a:pPr>
            <a:endParaRPr lang="en-GB" sz="2400" b="1" u="sng" dirty="0">
              <a:solidFill>
                <a:srgbClr val="008000"/>
              </a:solidFill>
            </a:endParaRPr>
          </a:p>
          <a:p>
            <a:pPr marL="0" indent="0" algn="ctr">
              <a:buNone/>
            </a:pPr>
            <a:r>
              <a:rPr lang="en-GB" sz="2400" b="1" dirty="0" smtClean="0">
                <a:solidFill>
                  <a:srgbClr val="008000"/>
                </a:solidFill>
              </a:rPr>
              <a:t>Lies die </a:t>
            </a:r>
            <a:r>
              <a:rPr lang="en-GB" sz="2400" b="1" dirty="0" err="1" smtClean="0">
                <a:solidFill>
                  <a:srgbClr val="008000"/>
                </a:solidFill>
              </a:rPr>
              <a:t>Anzeige</a:t>
            </a:r>
            <a:r>
              <a:rPr lang="en-GB" sz="2400" b="1" dirty="0" smtClean="0">
                <a:solidFill>
                  <a:srgbClr val="008000"/>
                </a:solidFill>
              </a:rPr>
              <a:t> und </a:t>
            </a:r>
            <a:r>
              <a:rPr lang="en-GB" sz="2400" b="1" dirty="0" err="1" smtClean="0">
                <a:solidFill>
                  <a:srgbClr val="008000"/>
                </a:solidFill>
              </a:rPr>
              <a:t>finde</a:t>
            </a:r>
            <a:r>
              <a:rPr lang="en-GB" sz="2400" b="1" dirty="0" smtClean="0">
                <a:solidFill>
                  <a:srgbClr val="008000"/>
                </a:solidFill>
              </a:rPr>
              <a:t> </a:t>
            </a:r>
            <a:r>
              <a:rPr lang="en-GB" sz="2400" b="1" dirty="0" err="1" smtClean="0">
                <a:solidFill>
                  <a:srgbClr val="008000"/>
                </a:solidFill>
              </a:rPr>
              <a:t>Stellen</a:t>
            </a:r>
            <a:r>
              <a:rPr lang="en-GB" sz="2400" b="1" dirty="0" smtClean="0">
                <a:solidFill>
                  <a:srgbClr val="008000"/>
                </a:solidFill>
              </a:rPr>
              <a:t> </a:t>
            </a:r>
            <a:r>
              <a:rPr lang="en-GB" sz="2400" b="1" dirty="0" err="1" smtClean="0">
                <a:solidFill>
                  <a:srgbClr val="008000"/>
                </a:solidFill>
              </a:rPr>
              <a:t>für</a:t>
            </a:r>
            <a:r>
              <a:rPr lang="en-GB" sz="2400" b="1" dirty="0" smtClean="0">
                <a:solidFill>
                  <a:srgbClr val="008000"/>
                </a:solidFill>
              </a:rPr>
              <a:t> </a:t>
            </a:r>
            <a:r>
              <a:rPr lang="en-GB" sz="2400" b="1" dirty="0" err="1" smtClean="0">
                <a:solidFill>
                  <a:srgbClr val="008000"/>
                </a:solidFill>
              </a:rPr>
              <a:t>diese</a:t>
            </a:r>
            <a:r>
              <a:rPr lang="en-GB" sz="2400" b="1" dirty="0" smtClean="0">
                <a:solidFill>
                  <a:srgbClr val="008000"/>
                </a:solidFill>
              </a:rPr>
              <a:t> </a:t>
            </a:r>
            <a:r>
              <a:rPr lang="en-GB" sz="2400" b="1" dirty="0" err="1" smtClean="0">
                <a:solidFill>
                  <a:srgbClr val="008000"/>
                </a:solidFill>
              </a:rPr>
              <a:t>Personen</a:t>
            </a:r>
            <a:r>
              <a:rPr lang="en-GB" sz="2400" b="1" dirty="0" smtClean="0">
                <a:solidFill>
                  <a:srgbClr val="008000"/>
                </a:solidFill>
              </a:rPr>
              <a:t>.  </a:t>
            </a:r>
            <a:r>
              <a:rPr lang="en-GB" sz="2400" b="1" dirty="0" err="1" smtClean="0">
                <a:solidFill>
                  <a:srgbClr val="008000"/>
                </a:solidFill>
              </a:rPr>
              <a:t>Schreib</a:t>
            </a:r>
            <a:r>
              <a:rPr lang="en-GB" sz="2400" b="1" dirty="0" smtClean="0">
                <a:solidFill>
                  <a:srgbClr val="008000"/>
                </a:solidFill>
              </a:rPr>
              <a:t> die </a:t>
            </a:r>
            <a:r>
              <a:rPr lang="en-GB" sz="2400" b="1" dirty="0" err="1" smtClean="0">
                <a:solidFill>
                  <a:srgbClr val="008000"/>
                </a:solidFill>
              </a:rPr>
              <a:t>Telefonnummern</a:t>
            </a:r>
            <a:r>
              <a:rPr lang="en-GB" sz="2400" b="1" dirty="0" smtClean="0">
                <a:solidFill>
                  <a:srgbClr val="008000"/>
                </a:solidFill>
              </a:rPr>
              <a:t> auf.</a:t>
            </a:r>
          </a:p>
          <a:p>
            <a:pPr marL="0" indent="0" algn="just">
              <a:buNone/>
            </a:pPr>
            <a:endParaRPr lang="en-GB" sz="2400" b="1" dirty="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rotWithShape="1">
          <a:blip r:embed="rId4"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p:blipFill>
        <p:spPr>
          <a:xfrm>
            <a:off x="179512" y="1916832"/>
            <a:ext cx="4268952" cy="2664296"/>
          </a:xfrm>
          <a:prstGeom prst="rect">
            <a:avLst/>
          </a:prstGeom>
        </p:spPr>
      </p:pic>
      <p:sp>
        <p:nvSpPr>
          <p:cNvPr id="5" name="TextBox 4"/>
          <p:cNvSpPr txBox="1"/>
          <p:nvPr/>
        </p:nvSpPr>
        <p:spPr>
          <a:xfrm>
            <a:off x="323528" y="2282096"/>
            <a:ext cx="4032448" cy="1938992"/>
          </a:xfrm>
          <a:prstGeom prst="rect">
            <a:avLst/>
          </a:prstGeom>
          <a:solidFill>
            <a:srgbClr val="A0EF4E"/>
          </a:solidFill>
        </p:spPr>
        <p:txBody>
          <a:bodyPr wrap="square" rtlCol="0">
            <a:spAutoFit/>
          </a:bodyPr>
          <a:lstStyle/>
          <a:p>
            <a:r>
              <a:rPr lang="en-US" sz="2000" dirty="0" err="1" smtClean="0"/>
              <a:t>Wir</a:t>
            </a:r>
            <a:r>
              <a:rPr lang="en-US" sz="2000" dirty="0" smtClean="0"/>
              <a:t> </a:t>
            </a:r>
            <a:r>
              <a:rPr lang="en-US" sz="2000" dirty="0" err="1" smtClean="0"/>
              <a:t>brauchen</a:t>
            </a:r>
            <a:r>
              <a:rPr lang="en-US" sz="2000" dirty="0" smtClean="0"/>
              <a:t> </a:t>
            </a:r>
            <a:r>
              <a:rPr lang="en-US" sz="2000" dirty="0" err="1" smtClean="0"/>
              <a:t>Sie</a:t>
            </a:r>
            <a:r>
              <a:rPr lang="en-US" sz="2000" dirty="0" smtClean="0"/>
              <a:t> </a:t>
            </a:r>
            <a:r>
              <a:rPr lang="en-US" sz="2000" dirty="0" err="1" smtClean="0"/>
              <a:t>als</a:t>
            </a:r>
            <a:r>
              <a:rPr lang="en-US" sz="2000" dirty="0" smtClean="0"/>
              <a:t> </a:t>
            </a:r>
            <a:r>
              <a:rPr lang="en-US" sz="2000" b="1" dirty="0" err="1" smtClean="0"/>
              <a:t>Empfangsmitarbeiter</a:t>
            </a:r>
            <a:r>
              <a:rPr lang="en-US" sz="2000" b="1" dirty="0" smtClean="0"/>
              <a:t>/in </a:t>
            </a:r>
            <a:r>
              <a:rPr lang="en-US" sz="2000" dirty="0" smtClean="0"/>
              <a:t>in </a:t>
            </a:r>
            <a:r>
              <a:rPr lang="en-US" sz="2000" dirty="0" err="1" smtClean="0"/>
              <a:t>unserem</a:t>
            </a:r>
            <a:r>
              <a:rPr lang="en-US" sz="2000" dirty="0" smtClean="0"/>
              <a:t> </a:t>
            </a:r>
            <a:r>
              <a:rPr lang="en-US" sz="2000" dirty="0" err="1" smtClean="0"/>
              <a:t>internationalen</a:t>
            </a:r>
            <a:r>
              <a:rPr lang="en-US" sz="2000" dirty="0" smtClean="0"/>
              <a:t> Hotel.  </a:t>
            </a:r>
            <a:r>
              <a:rPr lang="en-US" sz="2000" dirty="0" err="1" smtClean="0"/>
              <a:t>Englisch</a:t>
            </a:r>
            <a:r>
              <a:rPr lang="en-US" sz="2000" dirty="0" smtClean="0"/>
              <a:t> in </a:t>
            </a:r>
            <a:r>
              <a:rPr lang="en-US" sz="2000" dirty="0" err="1" smtClean="0"/>
              <a:t>Wort</a:t>
            </a:r>
            <a:r>
              <a:rPr lang="en-US" sz="2000" dirty="0" smtClean="0"/>
              <a:t> und </a:t>
            </a:r>
            <a:r>
              <a:rPr lang="en-US" sz="2000" dirty="0" err="1" smtClean="0"/>
              <a:t>Schrift</a:t>
            </a:r>
            <a:r>
              <a:rPr lang="en-US" sz="2000" dirty="0" smtClean="0"/>
              <a:t>, </a:t>
            </a:r>
            <a:r>
              <a:rPr lang="en-US" sz="2000" dirty="0" err="1" smtClean="0"/>
              <a:t>Flexibilität</a:t>
            </a:r>
            <a:r>
              <a:rPr lang="en-US" sz="2000" dirty="0" smtClean="0"/>
              <a:t> und </a:t>
            </a:r>
            <a:r>
              <a:rPr lang="en-US" sz="2000" dirty="0" err="1" smtClean="0"/>
              <a:t>gute</a:t>
            </a:r>
            <a:r>
              <a:rPr lang="en-US" sz="2000" dirty="0" smtClean="0"/>
              <a:t> MS Office </a:t>
            </a:r>
            <a:r>
              <a:rPr lang="en-US" sz="2000" dirty="0" err="1" smtClean="0"/>
              <a:t>Kenntnisse</a:t>
            </a:r>
            <a:r>
              <a:rPr lang="en-US" sz="2000" dirty="0" smtClean="0"/>
              <a:t>.</a:t>
            </a:r>
          </a:p>
          <a:p>
            <a:r>
              <a:rPr lang="en-US" sz="2000" b="1" dirty="0" smtClean="0"/>
              <a:t>Tel.: 0181 2453886</a:t>
            </a:r>
            <a:endParaRPr lang="en-US" sz="2000" b="1" dirty="0"/>
          </a:p>
        </p:txBody>
      </p:sp>
      <p:pic>
        <p:nvPicPr>
          <p:cNvPr id="6" name="Picture 5"/>
          <p:cNvPicPr>
            <a:picLocks noChangeAspect="1"/>
          </p:cNvPicPr>
          <p:nvPr/>
        </p:nvPicPr>
        <p:blipFill rotWithShape="1">
          <a:blip r:embed="rId2" cstate="screen">
            <a:duotone>
              <a:prstClr val="black"/>
              <a:schemeClr val="accent2">
                <a:tint val="45000"/>
                <a:satMod val="400000"/>
              </a:schemeClr>
            </a:duotone>
            <a:extLst>
              <a:ext uri="{BEBA8EAE-BF5A-486C-A8C5-ECC9F3942E4B}">
                <a14:imgProps xmlns:a14="http://schemas.microsoft.com/office/drawing/2010/main">
                  <a14:imgLayer r:embed="rId3">
                    <a14:imgEffect>
                      <a14:backgroundRemoval t="17813" b="75938" l="0" r="99556"/>
                    </a14:imgEffect>
                    <a14:imgEffect>
                      <a14:sharpenSoften amount="50000"/>
                    </a14:imgEffect>
                  </a14:imgLayer>
                </a14:imgProps>
              </a:ext>
              <a:ext uri="{28A0092B-C50C-407E-A947-70E740481C1C}">
                <a14:useLocalDpi xmlns:a14="http://schemas.microsoft.com/office/drawing/2010/main"/>
              </a:ext>
            </a:extLst>
          </a:blip>
          <a:stretch/>
        </p:blipFill>
        <p:spPr>
          <a:xfrm>
            <a:off x="4716016" y="1988840"/>
            <a:ext cx="4268952" cy="2304256"/>
          </a:xfrm>
          <a:prstGeom prst="rect">
            <a:avLst/>
          </a:prstGeom>
        </p:spPr>
      </p:pic>
      <p:sp>
        <p:nvSpPr>
          <p:cNvPr id="7" name="TextBox 6"/>
          <p:cNvSpPr txBox="1"/>
          <p:nvPr/>
        </p:nvSpPr>
        <p:spPr>
          <a:xfrm>
            <a:off x="4860032" y="2301840"/>
            <a:ext cx="4032448" cy="1631216"/>
          </a:xfrm>
          <a:prstGeom prst="rect">
            <a:avLst/>
          </a:prstGeom>
          <a:solidFill>
            <a:schemeClr val="accent2">
              <a:lumMod val="60000"/>
              <a:lumOff val="40000"/>
            </a:schemeClr>
          </a:solidFill>
        </p:spPr>
        <p:txBody>
          <a:bodyPr wrap="square" rtlCol="0">
            <a:spAutoFit/>
          </a:bodyPr>
          <a:lstStyle/>
          <a:p>
            <a:r>
              <a:rPr lang="en-US" sz="2000" dirty="0" err="1" smtClean="0"/>
              <a:t>Wir</a:t>
            </a:r>
            <a:r>
              <a:rPr lang="en-US" sz="2000" dirty="0" smtClean="0"/>
              <a:t> </a:t>
            </a:r>
            <a:r>
              <a:rPr lang="en-US" sz="2000" dirty="0" err="1" smtClean="0"/>
              <a:t>suchen</a:t>
            </a:r>
            <a:r>
              <a:rPr lang="en-US" sz="2000" dirty="0" smtClean="0"/>
              <a:t> </a:t>
            </a:r>
            <a:r>
              <a:rPr lang="en-US" sz="2000" dirty="0" err="1" smtClean="0"/>
              <a:t>dringend</a:t>
            </a:r>
            <a:r>
              <a:rPr lang="en-US" sz="2000" dirty="0" smtClean="0"/>
              <a:t> </a:t>
            </a:r>
            <a:r>
              <a:rPr lang="en-US" sz="2000" dirty="0" err="1" smtClean="0"/>
              <a:t>mehrere</a:t>
            </a:r>
            <a:r>
              <a:rPr lang="en-US" sz="2000" dirty="0" smtClean="0"/>
              <a:t> </a:t>
            </a:r>
            <a:r>
              <a:rPr lang="en-US" sz="2000" dirty="0" err="1" smtClean="0"/>
              <a:t>Personen</a:t>
            </a:r>
            <a:r>
              <a:rPr lang="en-US" sz="2000" dirty="0" smtClean="0"/>
              <a:t>, die </a:t>
            </a:r>
            <a:r>
              <a:rPr lang="en-US" sz="2000" dirty="0" err="1" smtClean="0"/>
              <a:t>im</a:t>
            </a:r>
            <a:r>
              <a:rPr lang="en-US" sz="2000" dirty="0" smtClean="0"/>
              <a:t> </a:t>
            </a:r>
            <a:r>
              <a:rPr lang="en-US" sz="2000" dirty="0" err="1" smtClean="0"/>
              <a:t>Sommer</a:t>
            </a:r>
            <a:r>
              <a:rPr lang="en-US" sz="2000" dirty="0" smtClean="0"/>
              <a:t> </a:t>
            </a:r>
            <a:r>
              <a:rPr lang="en-US" sz="2000" dirty="0" err="1" smtClean="0"/>
              <a:t>bei</a:t>
            </a:r>
            <a:r>
              <a:rPr lang="en-US" sz="2000" dirty="0" smtClean="0"/>
              <a:t> </a:t>
            </a:r>
            <a:r>
              <a:rPr lang="en-US" sz="2000" dirty="0" err="1" smtClean="0"/>
              <a:t>uns</a:t>
            </a:r>
            <a:r>
              <a:rPr lang="en-US" sz="2000" dirty="0" smtClean="0"/>
              <a:t> </a:t>
            </a:r>
            <a:r>
              <a:rPr lang="en-US" sz="2000" dirty="0" err="1" smtClean="0"/>
              <a:t>als</a:t>
            </a:r>
            <a:r>
              <a:rPr lang="en-US" sz="2000" dirty="0" smtClean="0"/>
              <a:t> </a:t>
            </a:r>
            <a:r>
              <a:rPr lang="en-US" sz="2000" b="1" dirty="0" err="1" smtClean="0"/>
              <a:t>Kellner</a:t>
            </a:r>
            <a:r>
              <a:rPr lang="en-US" sz="2000" dirty="0" smtClean="0"/>
              <a:t> </a:t>
            </a:r>
            <a:r>
              <a:rPr lang="en-US" sz="2000" dirty="0" err="1" smtClean="0"/>
              <a:t>arbeiten</a:t>
            </a:r>
            <a:r>
              <a:rPr lang="en-US" sz="2000" dirty="0" smtClean="0"/>
              <a:t> </a:t>
            </a:r>
            <a:r>
              <a:rPr lang="en-US" sz="2000" dirty="0" err="1" smtClean="0"/>
              <a:t>wollen</a:t>
            </a:r>
            <a:r>
              <a:rPr lang="en-US" sz="2000" dirty="0" smtClean="0"/>
              <a:t>.  </a:t>
            </a:r>
            <a:r>
              <a:rPr lang="en-US" sz="2000" dirty="0" err="1" smtClean="0"/>
              <a:t>Restauranterfahrung</a:t>
            </a:r>
            <a:r>
              <a:rPr lang="en-US" sz="2000" dirty="0" smtClean="0"/>
              <a:t> </a:t>
            </a:r>
            <a:r>
              <a:rPr lang="en-US" sz="2000" dirty="0" err="1" smtClean="0"/>
              <a:t>erforderlich</a:t>
            </a:r>
            <a:r>
              <a:rPr lang="en-US" sz="2000" dirty="0" smtClean="0"/>
              <a:t>.</a:t>
            </a:r>
          </a:p>
          <a:p>
            <a:r>
              <a:rPr lang="en-US" sz="2000" b="1" dirty="0" smtClean="0"/>
              <a:t>Tel.: 0223 4665662</a:t>
            </a:r>
            <a:endParaRPr lang="en-US" sz="2000" b="1" dirty="0"/>
          </a:p>
        </p:txBody>
      </p:sp>
      <p:pic>
        <p:nvPicPr>
          <p:cNvPr id="8" name="Picture 7"/>
          <p:cNvPicPr>
            <a:picLocks noChangeAspect="1"/>
          </p:cNvPicPr>
          <p:nvPr/>
        </p:nvPicPr>
        <p:blipFill rotWithShape="1">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backgroundRemoval t="17813" b="75938" l="0" r="99556"/>
                    </a14:imgEffect>
                    <a14:imgEffect>
                      <a14:sharpenSoften amount="50000"/>
                    </a14:imgEffect>
                  </a14:imgLayer>
                </a14:imgProps>
              </a:ext>
              <a:ext uri="{28A0092B-C50C-407E-A947-70E740481C1C}">
                <a14:useLocalDpi xmlns:a14="http://schemas.microsoft.com/office/drawing/2010/main"/>
              </a:ext>
            </a:extLst>
          </a:blip>
          <a:stretch/>
        </p:blipFill>
        <p:spPr>
          <a:xfrm>
            <a:off x="179512" y="4869160"/>
            <a:ext cx="4268952" cy="1944216"/>
          </a:xfrm>
          <a:prstGeom prst="rect">
            <a:avLst/>
          </a:prstGeom>
        </p:spPr>
      </p:pic>
      <p:sp>
        <p:nvSpPr>
          <p:cNvPr id="9" name="TextBox 8"/>
          <p:cNvSpPr txBox="1"/>
          <p:nvPr/>
        </p:nvSpPr>
        <p:spPr>
          <a:xfrm>
            <a:off x="179512" y="5201905"/>
            <a:ext cx="4248472" cy="1323439"/>
          </a:xfrm>
          <a:prstGeom prst="rect">
            <a:avLst/>
          </a:prstGeom>
          <a:solidFill>
            <a:schemeClr val="accent1">
              <a:lumMod val="60000"/>
              <a:lumOff val="40000"/>
            </a:schemeClr>
          </a:solidFill>
        </p:spPr>
        <p:txBody>
          <a:bodyPr wrap="square" rtlCol="0">
            <a:spAutoFit/>
          </a:bodyPr>
          <a:lstStyle/>
          <a:p>
            <a:r>
              <a:rPr lang="en-US" sz="2000" dirty="0" err="1" smtClean="0"/>
              <a:t>Können</a:t>
            </a:r>
            <a:r>
              <a:rPr lang="en-US" sz="2000" dirty="0" smtClean="0"/>
              <a:t> </a:t>
            </a:r>
            <a:r>
              <a:rPr lang="en-US" sz="2000" dirty="0" err="1" smtClean="0"/>
              <a:t>Sie</a:t>
            </a:r>
            <a:r>
              <a:rPr lang="en-US" sz="2000" dirty="0" smtClean="0"/>
              <a:t> gut </a:t>
            </a:r>
            <a:r>
              <a:rPr lang="en-US" sz="2000" dirty="0" err="1" smtClean="0"/>
              <a:t>Skifahren</a:t>
            </a:r>
            <a:r>
              <a:rPr lang="en-US" sz="2000" dirty="0" smtClean="0"/>
              <a:t> und </a:t>
            </a:r>
            <a:r>
              <a:rPr lang="en-US" sz="2000" dirty="0" err="1"/>
              <a:t>s</a:t>
            </a:r>
            <a:r>
              <a:rPr lang="en-US" sz="2000" dirty="0" err="1" smtClean="0"/>
              <a:t>chwimmen</a:t>
            </a:r>
            <a:r>
              <a:rPr lang="en-US" sz="2000" dirty="0" smtClean="0"/>
              <a:t>? </a:t>
            </a:r>
            <a:r>
              <a:rPr lang="en-US" sz="2000" dirty="0" err="1" smtClean="0"/>
              <a:t>Wir</a:t>
            </a:r>
            <a:r>
              <a:rPr lang="en-US" sz="2000" dirty="0" smtClean="0"/>
              <a:t> </a:t>
            </a:r>
            <a:r>
              <a:rPr lang="en-US" sz="2000" dirty="0" err="1" smtClean="0"/>
              <a:t>suchen</a:t>
            </a:r>
            <a:r>
              <a:rPr lang="en-US" sz="2000" dirty="0" smtClean="0"/>
              <a:t> on </a:t>
            </a:r>
            <a:r>
              <a:rPr lang="en-US" sz="2000" dirty="0" err="1" smtClean="0"/>
              <a:t>Oktober</a:t>
            </a:r>
            <a:r>
              <a:rPr lang="en-US" sz="2000" dirty="0" smtClean="0"/>
              <a:t> </a:t>
            </a:r>
            <a:r>
              <a:rPr lang="en-US" sz="2000" dirty="0" err="1" smtClean="0"/>
              <a:t>bis</a:t>
            </a:r>
            <a:r>
              <a:rPr lang="en-US" sz="2000" dirty="0" smtClean="0"/>
              <a:t> </a:t>
            </a:r>
            <a:r>
              <a:rPr lang="en-US" sz="2000" dirty="0" err="1" smtClean="0"/>
              <a:t>Februar</a:t>
            </a:r>
            <a:r>
              <a:rPr lang="en-US" sz="2000" dirty="0" smtClean="0"/>
              <a:t> </a:t>
            </a:r>
            <a:r>
              <a:rPr lang="en-US" sz="2000" b="1" dirty="0" err="1" smtClean="0"/>
              <a:t>Sporttrainer</a:t>
            </a:r>
            <a:r>
              <a:rPr lang="en-US" sz="2000" dirty="0" smtClean="0"/>
              <a:t> </a:t>
            </a:r>
            <a:r>
              <a:rPr lang="en-US" sz="2000" dirty="0" err="1" smtClean="0"/>
              <a:t>für</a:t>
            </a:r>
            <a:r>
              <a:rPr lang="en-US" sz="2000" dirty="0" smtClean="0"/>
              <a:t> </a:t>
            </a:r>
            <a:r>
              <a:rPr lang="en-US" sz="2000" dirty="0" err="1" smtClean="0"/>
              <a:t>Studenten</a:t>
            </a:r>
            <a:r>
              <a:rPr lang="en-US" sz="2000" dirty="0" smtClean="0"/>
              <a:t>.</a:t>
            </a:r>
          </a:p>
          <a:p>
            <a:r>
              <a:rPr lang="en-US" sz="2000" b="1" dirty="0" smtClean="0"/>
              <a:t>Tel.: 0771 218734</a:t>
            </a:r>
            <a:endParaRPr lang="en-US" sz="2000" b="1" dirty="0"/>
          </a:p>
        </p:txBody>
      </p:sp>
      <p:sp>
        <p:nvSpPr>
          <p:cNvPr id="10" name="TextBox 9"/>
          <p:cNvSpPr txBox="1"/>
          <p:nvPr/>
        </p:nvSpPr>
        <p:spPr>
          <a:xfrm>
            <a:off x="4932040" y="4941168"/>
            <a:ext cx="4032448" cy="1323439"/>
          </a:xfrm>
          <a:prstGeom prst="rect">
            <a:avLst/>
          </a:prstGeom>
          <a:solidFill>
            <a:schemeClr val="accent6"/>
          </a:solidFill>
        </p:spPr>
        <p:txBody>
          <a:bodyPr wrap="square" rtlCol="0">
            <a:spAutoFit/>
          </a:bodyPr>
          <a:lstStyle/>
          <a:p>
            <a:r>
              <a:rPr lang="en-US" sz="2000" dirty="0" err="1" smtClean="0"/>
              <a:t>Für</a:t>
            </a:r>
            <a:r>
              <a:rPr lang="en-US" sz="2000" dirty="0" smtClean="0"/>
              <a:t> </a:t>
            </a:r>
            <a:r>
              <a:rPr lang="en-US" sz="2000" dirty="0" err="1" smtClean="0"/>
              <a:t>unser</a:t>
            </a:r>
            <a:r>
              <a:rPr lang="en-US" sz="2000" dirty="0" smtClean="0"/>
              <a:t> Team </a:t>
            </a:r>
            <a:r>
              <a:rPr lang="en-US" sz="2000" dirty="0" err="1" smtClean="0"/>
              <a:t>suchen</a:t>
            </a:r>
            <a:r>
              <a:rPr lang="en-US" sz="2000" dirty="0" smtClean="0"/>
              <a:t> </a:t>
            </a:r>
            <a:r>
              <a:rPr lang="en-US" sz="2000" dirty="0" err="1" smtClean="0"/>
              <a:t>wir</a:t>
            </a:r>
            <a:r>
              <a:rPr lang="en-US" sz="2000" dirty="0" smtClean="0"/>
              <a:t> </a:t>
            </a:r>
            <a:r>
              <a:rPr lang="en-US" sz="2000" dirty="0" err="1" smtClean="0"/>
              <a:t>erfahrene</a:t>
            </a:r>
            <a:r>
              <a:rPr lang="en-US" sz="2000" dirty="0" smtClean="0"/>
              <a:t> </a:t>
            </a:r>
            <a:r>
              <a:rPr lang="en-US" sz="2000" b="1" dirty="0" err="1" smtClean="0"/>
              <a:t>Verkäufer</a:t>
            </a:r>
            <a:r>
              <a:rPr lang="en-US" sz="2000" b="1" dirty="0" smtClean="0"/>
              <a:t>/</a:t>
            </a:r>
            <a:r>
              <a:rPr lang="en-US" sz="2000" b="1" dirty="0" err="1" smtClean="0"/>
              <a:t>innen</a:t>
            </a:r>
            <a:r>
              <a:rPr lang="en-US" sz="2000" b="1" dirty="0" smtClean="0"/>
              <a:t>.  </a:t>
            </a:r>
            <a:r>
              <a:rPr lang="en-US" sz="2000" dirty="0" smtClean="0"/>
              <a:t>Winter- </a:t>
            </a:r>
            <a:r>
              <a:rPr lang="en-US" sz="2000" dirty="0" err="1" smtClean="0"/>
              <a:t>oder</a:t>
            </a:r>
            <a:r>
              <a:rPr lang="en-US" sz="2000" dirty="0" smtClean="0"/>
              <a:t> </a:t>
            </a:r>
            <a:r>
              <a:rPr lang="en-US" sz="2000" dirty="0" err="1" smtClean="0"/>
              <a:t>Sommersaison</a:t>
            </a:r>
            <a:r>
              <a:rPr lang="en-US" sz="2000" dirty="0" smtClean="0"/>
              <a:t>.</a:t>
            </a:r>
          </a:p>
          <a:p>
            <a:r>
              <a:rPr lang="en-US" sz="2000" b="1" dirty="0" smtClean="0"/>
              <a:t>Tel.: 0223 3990900</a:t>
            </a:r>
            <a:endParaRPr lang="en-US" sz="2000" b="1" dirty="0"/>
          </a:p>
        </p:txBody>
      </p:sp>
    </p:spTree>
    <p:extLst>
      <p:ext uri="{BB962C8B-B14F-4D97-AF65-F5344CB8AC3E}">
        <p14:creationId xmlns:p14="http://schemas.microsoft.com/office/powerpoint/2010/main" val="203266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2696"/>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18 CONT.: </a:t>
            </a:r>
            <a:r>
              <a:rPr lang="en-GB" sz="2400" b="1" u="sng" dirty="0">
                <a:solidFill>
                  <a:srgbClr val="008000"/>
                </a:solidFill>
              </a:rPr>
              <a:t>JOBS SUCHEN</a:t>
            </a:r>
          </a:p>
          <a:p>
            <a:pPr marL="0" indent="0" algn="ctr">
              <a:buNone/>
            </a:pPr>
            <a:endParaRPr lang="en-GB" sz="2400" b="1" u="sng" dirty="0">
              <a:solidFill>
                <a:srgbClr val="008000"/>
              </a:solidFill>
            </a:endParaRPr>
          </a:p>
          <a:p>
            <a:pPr marL="0" indent="0" algn="ctr">
              <a:buNone/>
            </a:pPr>
            <a:r>
              <a:rPr lang="en-GB" sz="2400" b="1" dirty="0" smtClean="0">
                <a:solidFill>
                  <a:srgbClr val="008000"/>
                </a:solidFill>
              </a:rPr>
              <a:t>Lies die </a:t>
            </a:r>
            <a:r>
              <a:rPr lang="en-GB" sz="2400" b="1" dirty="0" err="1" smtClean="0">
                <a:solidFill>
                  <a:srgbClr val="008000"/>
                </a:solidFill>
              </a:rPr>
              <a:t>Anzeige</a:t>
            </a:r>
            <a:r>
              <a:rPr lang="en-GB" sz="2400" b="1" dirty="0" smtClean="0">
                <a:solidFill>
                  <a:srgbClr val="008000"/>
                </a:solidFill>
              </a:rPr>
              <a:t> und </a:t>
            </a:r>
            <a:r>
              <a:rPr lang="en-GB" sz="2400" b="1" dirty="0" err="1" smtClean="0">
                <a:solidFill>
                  <a:srgbClr val="008000"/>
                </a:solidFill>
              </a:rPr>
              <a:t>finde</a:t>
            </a:r>
            <a:r>
              <a:rPr lang="en-GB" sz="2400" b="1" dirty="0" smtClean="0">
                <a:solidFill>
                  <a:srgbClr val="008000"/>
                </a:solidFill>
              </a:rPr>
              <a:t> </a:t>
            </a:r>
            <a:r>
              <a:rPr lang="en-GB" sz="2400" b="1" dirty="0" err="1" smtClean="0">
                <a:solidFill>
                  <a:srgbClr val="008000"/>
                </a:solidFill>
              </a:rPr>
              <a:t>Stellen</a:t>
            </a:r>
            <a:r>
              <a:rPr lang="en-GB" sz="2400" b="1" dirty="0" smtClean="0">
                <a:solidFill>
                  <a:srgbClr val="008000"/>
                </a:solidFill>
              </a:rPr>
              <a:t> </a:t>
            </a:r>
            <a:r>
              <a:rPr lang="en-GB" sz="2400" b="1" dirty="0" err="1" smtClean="0">
                <a:solidFill>
                  <a:srgbClr val="008000"/>
                </a:solidFill>
              </a:rPr>
              <a:t>für</a:t>
            </a:r>
            <a:r>
              <a:rPr lang="en-GB" sz="2400" b="1" dirty="0" smtClean="0">
                <a:solidFill>
                  <a:srgbClr val="008000"/>
                </a:solidFill>
              </a:rPr>
              <a:t> </a:t>
            </a:r>
            <a:r>
              <a:rPr lang="en-GB" sz="2400" b="1" dirty="0" err="1" smtClean="0">
                <a:solidFill>
                  <a:srgbClr val="008000"/>
                </a:solidFill>
              </a:rPr>
              <a:t>diese</a:t>
            </a:r>
            <a:r>
              <a:rPr lang="en-GB" sz="2400" b="1" dirty="0" smtClean="0">
                <a:solidFill>
                  <a:srgbClr val="008000"/>
                </a:solidFill>
              </a:rPr>
              <a:t> </a:t>
            </a:r>
            <a:r>
              <a:rPr lang="en-GB" sz="2400" b="1" dirty="0" err="1" smtClean="0">
                <a:solidFill>
                  <a:srgbClr val="008000"/>
                </a:solidFill>
              </a:rPr>
              <a:t>Personen</a:t>
            </a:r>
            <a:r>
              <a:rPr lang="en-GB" sz="2400" b="1" dirty="0" smtClean="0">
                <a:solidFill>
                  <a:srgbClr val="008000"/>
                </a:solidFill>
              </a:rPr>
              <a:t>.  </a:t>
            </a:r>
            <a:r>
              <a:rPr lang="en-GB" sz="2400" b="1" dirty="0" err="1" smtClean="0">
                <a:solidFill>
                  <a:srgbClr val="008000"/>
                </a:solidFill>
              </a:rPr>
              <a:t>Schreib</a:t>
            </a:r>
            <a:r>
              <a:rPr lang="en-GB" sz="2400" b="1" dirty="0" smtClean="0">
                <a:solidFill>
                  <a:srgbClr val="008000"/>
                </a:solidFill>
              </a:rPr>
              <a:t> die </a:t>
            </a:r>
            <a:r>
              <a:rPr lang="en-GB" sz="2400" b="1" dirty="0" err="1" smtClean="0">
                <a:solidFill>
                  <a:srgbClr val="008000"/>
                </a:solidFill>
              </a:rPr>
              <a:t>Telefonnummern</a:t>
            </a:r>
            <a:r>
              <a:rPr lang="en-GB" sz="2400" b="1" dirty="0" smtClean="0">
                <a:solidFill>
                  <a:srgbClr val="008000"/>
                </a:solidFill>
              </a:rPr>
              <a:t> auf.</a:t>
            </a:r>
          </a:p>
          <a:p>
            <a:pPr marL="0" indent="0" algn="just">
              <a:buNone/>
            </a:pPr>
            <a:endParaRPr lang="en-GB" sz="2400" b="1" dirty="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p:blipFill>
        <p:spPr>
          <a:xfrm>
            <a:off x="179512" y="1700808"/>
            <a:ext cx="4268952" cy="2664296"/>
          </a:xfrm>
          <a:prstGeom prst="rect">
            <a:avLst/>
          </a:prstGeom>
        </p:spPr>
      </p:pic>
      <p:pic>
        <p:nvPicPr>
          <p:cNvPr id="6" name="Picture 5"/>
          <p:cNvPicPr>
            <a:picLocks noChangeAspect="1"/>
          </p:cNvPicPr>
          <p:nvPr/>
        </p:nvPicPr>
        <p:blipFill rotWithShape="1">
          <a:blip r:embed="rId4" cstate="screen">
            <a:duotone>
              <a:prstClr val="black"/>
              <a:schemeClr val="accent2">
                <a:tint val="45000"/>
                <a:satMod val="400000"/>
              </a:schemeClr>
            </a:duotone>
            <a:extLst>
              <a:ext uri="{BEBA8EAE-BF5A-486C-A8C5-ECC9F3942E4B}">
                <a14:imgProps xmlns:a14="http://schemas.microsoft.com/office/drawing/2010/main">
                  <a14:imgLayer r:embed="rId5">
                    <a14:imgEffect>
                      <a14:backgroundRemoval t="17813" b="75938" l="0" r="99556"/>
                    </a14:imgEffect>
                    <a14:imgEffect>
                      <a14:sharpenSoften amount="50000"/>
                    </a14:imgEffect>
                  </a14:imgLayer>
                </a14:imgProps>
              </a:ext>
              <a:ext uri="{28A0092B-C50C-407E-A947-70E740481C1C}">
                <a14:useLocalDpi xmlns:a14="http://schemas.microsoft.com/office/drawing/2010/main"/>
              </a:ext>
            </a:extLst>
          </a:blip>
          <a:stretch/>
        </p:blipFill>
        <p:spPr>
          <a:xfrm>
            <a:off x="4716016" y="1772816"/>
            <a:ext cx="4268952" cy="2304256"/>
          </a:xfrm>
          <a:prstGeom prst="rect">
            <a:avLst/>
          </a:prstGeom>
        </p:spPr>
      </p:pic>
      <p:sp>
        <p:nvSpPr>
          <p:cNvPr id="11" name="TextBox 10"/>
          <p:cNvSpPr txBox="1"/>
          <p:nvPr/>
        </p:nvSpPr>
        <p:spPr>
          <a:xfrm>
            <a:off x="323528" y="2204864"/>
            <a:ext cx="4032448" cy="1631216"/>
          </a:xfrm>
          <a:prstGeom prst="rect">
            <a:avLst/>
          </a:prstGeom>
          <a:solidFill>
            <a:srgbClr val="A0EF4E"/>
          </a:solidFill>
        </p:spPr>
        <p:txBody>
          <a:bodyPr wrap="square" rtlCol="0">
            <a:spAutoFit/>
          </a:bodyPr>
          <a:lstStyle/>
          <a:p>
            <a:r>
              <a:rPr lang="en-US" sz="2000" b="1" dirty="0" smtClean="0"/>
              <a:t>Au-pair</a:t>
            </a:r>
            <a:r>
              <a:rPr lang="en-US" sz="2000" dirty="0" smtClean="0"/>
              <a:t> </a:t>
            </a:r>
            <a:r>
              <a:rPr lang="en-US" sz="2000" dirty="0" err="1" smtClean="0"/>
              <a:t>für</a:t>
            </a:r>
            <a:r>
              <a:rPr lang="en-US" sz="2000" dirty="0" smtClean="0"/>
              <a:t> </a:t>
            </a:r>
            <a:r>
              <a:rPr lang="en-US" sz="2000" dirty="0" err="1" smtClean="0"/>
              <a:t>zwei</a:t>
            </a:r>
            <a:r>
              <a:rPr lang="en-US" sz="2000" dirty="0" smtClean="0"/>
              <a:t> </a:t>
            </a:r>
            <a:r>
              <a:rPr lang="en-US" sz="2000" dirty="0" err="1" smtClean="0"/>
              <a:t>Madchen</a:t>
            </a:r>
            <a:r>
              <a:rPr lang="en-US" sz="2000" dirty="0" smtClean="0"/>
              <a:t> in </a:t>
            </a:r>
            <a:r>
              <a:rPr lang="en-US" sz="2000" dirty="0" err="1" smtClean="0"/>
              <a:t>einer</a:t>
            </a:r>
            <a:r>
              <a:rPr lang="en-US" sz="2000" dirty="0" smtClean="0"/>
              <a:t> </a:t>
            </a:r>
            <a:r>
              <a:rPr lang="en-US" sz="2000" dirty="0" err="1" smtClean="0"/>
              <a:t>freundlichen</a:t>
            </a:r>
            <a:r>
              <a:rPr lang="en-US" sz="2000" dirty="0" smtClean="0"/>
              <a:t> </a:t>
            </a:r>
            <a:r>
              <a:rPr lang="en-US" sz="2000" dirty="0" err="1" smtClean="0"/>
              <a:t>Münchener</a:t>
            </a:r>
            <a:r>
              <a:rPr lang="en-US" sz="2000" dirty="0" smtClean="0"/>
              <a:t> </a:t>
            </a:r>
            <a:r>
              <a:rPr lang="en-US" sz="2000" dirty="0" err="1" smtClean="0"/>
              <a:t>Familie</a:t>
            </a:r>
            <a:r>
              <a:rPr lang="en-US" sz="2000" dirty="0" smtClean="0"/>
              <a:t> </a:t>
            </a:r>
            <a:r>
              <a:rPr lang="en-US" sz="2000" dirty="0" err="1" smtClean="0"/>
              <a:t>gesucht</a:t>
            </a:r>
            <a:r>
              <a:rPr lang="en-US" sz="2000" dirty="0" smtClean="0"/>
              <a:t>.  </a:t>
            </a:r>
            <a:r>
              <a:rPr lang="en-US" sz="2000" dirty="0" err="1" smtClean="0"/>
              <a:t>Essenzubereitung</a:t>
            </a:r>
            <a:r>
              <a:rPr lang="en-US" sz="2000" dirty="0" smtClean="0"/>
              <a:t> und </a:t>
            </a:r>
            <a:r>
              <a:rPr lang="en-US" sz="2000" dirty="0" err="1" smtClean="0"/>
              <a:t>Hundbetreuung</a:t>
            </a:r>
            <a:r>
              <a:rPr lang="en-US" sz="2000" dirty="0" smtClean="0"/>
              <a:t> </a:t>
            </a:r>
            <a:r>
              <a:rPr lang="en-US" sz="2000" dirty="0" err="1" smtClean="0"/>
              <a:t>auch</a:t>
            </a:r>
            <a:r>
              <a:rPr lang="en-US" sz="2000" dirty="0" smtClean="0"/>
              <a:t> </a:t>
            </a:r>
            <a:r>
              <a:rPr lang="en-US" sz="2000" dirty="0" err="1" smtClean="0"/>
              <a:t>erforderlich</a:t>
            </a:r>
            <a:r>
              <a:rPr lang="en-US" sz="2000" dirty="0" smtClean="0"/>
              <a:t>.</a:t>
            </a:r>
            <a:endParaRPr lang="en-US" sz="2000" b="1" dirty="0" smtClean="0"/>
          </a:p>
          <a:p>
            <a:r>
              <a:rPr lang="en-US" sz="2000" b="1" dirty="0" smtClean="0"/>
              <a:t>Tel.: 0333 4389576</a:t>
            </a:r>
          </a:p>
        </p:txBody>
      </p:sp>
      <p:sp>
        <p:nvSpPr>
          <p:cNvPr id="12" name="TextBox 11"/>
          <p:cNvSpPr txBox="1"/>
          <p:nvPr/>
        </p:nvSpPr>
        <p:spPr>
          <a:xfrm>
            <a:off x="4860032" y="2085816"/>
            <a:ext cx="4032448" cy="1631216"/>
          </a:xfrm>
          <a:prstGeom prst="rect">
            <a:avLst/>
          </a:prstGeom>
          <a:solidFill>
            <a:schemeClr val="accent2">
              <a:lumMod val="60000"/>
              <a:lumOff val="40000"/>
            </a:schemeClr>
          </a:solidFill>
        </p:spPr>
        <p:txBody>
          <a:bodyPr wrap="square" rtlCol="0">
            <a:spAutoFit/>
          </a:bodyPr>
          <a:lstStyle/>
          <a:p>
            <a:r>
              <a:rPr lang="en-US" sz="2000" b="1" dirty="0" err="1" smtClean="0"/>
              <a:t>Mitarbeiter</a:t>
            </a:r>
            <a:r>
              <a:rPr lang="en-US" sz="2000" dirty="0" smtClean="0"/>
              <a:t> </a:t>
            </a:r>
            <a:r>
              <a:rPr lang="en-US" sz="2000" dirty="0" err="1" smtClean="0"/>
              <a:t>für</a:t>
            </a:r>
            <a:r>
              <a:rPr lang="en-US" sz="2000" dirty="0" smtClean="0"/>
              <a:t> </a:t>
            </a:r>
            <a:r>
              <a:rPr lang="en-US" sz="2000" dirty="0" err="1" smtClean="0"/>
              <a:t>unsere</a:t>
            </a:r>
            <a:r>
              <a:rPr lang="en-US" sz="2000" dirty="0" smtClean="0"/>
              <a:t> </a:t>
            </a:r>
            <a:r>
              <a:rPr lang="en-US" sz="2000" dirty="0" err="1" smtClean="0"/>
              <a:t>Küche</a:t>
            </a:r>
            <a:r>
              <a:rPr lang="en-US" sz="2000" dirty="0" smtClean="0"/>
              <a:t> </a:t>
            </a:r>
            <a:r>
              <a:rPr lang="en-US" sz="2000" dirty="0" err="1" smtClean="0"/>
              <a:t>gesucht</a:t>
            </a:r>
            <a:r>
              <a:rPr lang="en-US" sz="2000" dirty="0" smtClean="0"/>
              <a:t>.  </a:t>
            </a:r>
            <a:r>
              <a:rPr lang="en-US" sz="2000" dirty="0" err="1" smtClean="0"/>
              <a:t>Wir</a:t>
            </a:r>
            <a:r>
              <a:rPr lang="en-US" sz="2000" dirty="0" smtClean="0"/>
              <a:t> </a:t>
            </a:r>
            <a:r>
              <a:rPr lang="en-US" sz="2000" dirty="0" err="1" smtClean="0"/>
              <a:t>sind</a:t>
            </a:r>
            <a:r>
              <a:rPr lang="en-US" sz="2000" dirty="0" smtClean="0"/>
              <a:t> </a:t>
            </a:r>
            <a:r>
              <a:rPr lang="en-US" sz="2000" dirty="0" err="1" smtClean="0"/>
              <a:t>ein</a:t>
            </a:r>
            <a:r>
              <a:rPr lang="en-US" sz="2000" dirty="0" smtClean="0"/>
              <a:t> </a:t>
            </a:r>
            <a:r>
              <a:rPr lang="en-US" sz="2000" dirty="0" err="1" smtClean="0"/>
              <a:t>katholisches</a:t>
            </a:r>
            <a:r>
              <a:rPr lang="en-US" sz="2000" dirty="0" smtClean="0"/>
              <a:t> </a:t>
            </a:r>
            <a:r>
              <a:rPr lang="en-US" sz="2000" dirty="0" err="1" smtClean="0"/>
              <a:t>Altersheim</a:t>
            </a:r>
            <a:r>
              <a:rPr lang="en-US" sz="2000" dirty="0" smtClean="0"/>
              <a:t> und </a:t>
            </a:r>
            <a:r>
              <a:rPr lang="en-US" sz="2000" dirty="0" err="1" smtClean="0"/>
              <a:t>suchen</a:t>
            </a:r>
            <a:r>
              <a:rPr lang="en-US" sz="2000" dirty="0" smtClean="0"/>
              <a:t> </a:t>
            </a:r>
            <a:r>
              <a:rPr lang="en-US" sz="2000" dirty="0" err="1" smtClean="0"/>
              <a:t>sympatische</a:t>
            </a:r>
            <a:r>
              <a:rPr lang="en-US" sz="2000" dirty="0" smtClean="0"/>
              <a:t> und </a:t>
            </a:r>
            <a:r>
              <a:rPr lang="en-US" sz="2000" dirty="0" err="1" smtClean="0"/>
              <a:t>geduldige</a:t>
            </a:r>
            <a:r>
              <a:rPr lang="en-US" sz="2000" dirty="0" smtClean="0"/>
              <a:t> </a:t>
            </a:r>
            <a:r>
              <a:rPr lang="en-US" sz="2000" dirty="0" err="1" smtClean="0"/>
              <a:t>Mitarbeiter</a:t>
            </a:r>
            <a:r>
              <a:rPr lang="en-US" sz="2000" dirty="0" smtClean="0"/>
              <a:t>.</a:t>
            </a:r>
            <a:endParaRPr lang="en-US" sz="2000" b="1" dirty="0" smtClean="0"/>
          </a:p>
          <a:p>
            <a:r>
              <a:rPr lang="en-US" sz="2000" b="1" dirty="0" smtClean="0"/>
              <a:t>Tel.: 0454 3554553</a:t>
            </a:r>
            <a:endParaRPr lang="en-US" sz="2000" b="1" dirty="0"/>
          </a:p>
        </p:txBody>
      </p:sp>
    </p:spTree>
    <p:extLst>
      <p:ext uri="{BB962C8B-B14F-4D97-AF65-F5344CB8AC3E}">
        <p14:creationId xmlns:p14="http://schemas.microsoft.com/office/powerpoint/2010/main" val="240184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
            <a:ext cx="9144000" cy="504056"/>
          </a:xfrm>
        </p:spPr>
        <p:txBody>
          <a:bodyPr>
            <a:normAutofit fontScale="90000"/>
          </a:bodyPr>
          <a:lstStyle/>
          <a:p>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en-GB" b="1" u="sng" dirty="0" smtClean="0">
                <a:solidFill>
                  <a:srgbClr val="008000"/>
                </a:solidFill>
                <a:latin typeface="Calibri" pitchFamily="34" charset="0"/>
                <a:cs typeface="Calibri" pitchFamily="34" charset="0"/>
              </a:rPr>
              <a:t>THEMA 3: DIE WELT DER ARBEIT</a:t>
            </a:r>
            <a:r>
              <a:rPr lang="en-GB" b="1" u="sng" dirty="0" smtClean="0">
                <a:solidFill>
                  <a:srgbClr val="008000"/>
                </a:solidFill>
                <a:latin typeface="Comic Sans MS" pitchFamily="66" charset="0"/>
              </a:rPr>
              <a:t/>
            </a:r>
            <a:br>
              <a:rPr lang="en-GB" b="1" u="sng" dirty="0" smtClean="0">
                <a:solidFill>
                  <a:srgbClr val="008000"/>
                </a:solidFill>
                <a:latin typeface="Comic Sans MS" pitchFamily="66" charset="0"/>
              </a:rPr>
            </a:br>
            <a:r>
              <a:rPr lang="en-GB" dirty="0" smtClean="0">
                <a:solidFill>
                  <a:srgbClr val="008000"/>
                </a:solidFill>
              </a:rPr>
              <a:t/>
            </a:r>
            <a:br>
              <a:rPr lang="en-GB" dirty="0" smtClean="0">
                <a:solidFill>
                  <a:srgbClr val="008000"/>
                </a:solidFill>
              </a:rPr>
            </a:br>
            <a:r>
              <a:rPr lang="en-GB" dirty="0">
                <a:solidFill>
                  <a:srgbClr val="008000"/>
                </a:solidFill>
              </a:rPr>
              <a:t/>
            </a:r>
            <a:br>
              <a:rPr lang="en-GB" dirty="0">
                <a:solidFill>
                  <a:srgbClr val="008000"/>
                </a:solidFill>
              </a:rPr>
            </a:br>
            <a:endParaRPr lang="en-GB" dirty="0">
              <a:solidFill>
                <a:srgbClr val="008000"/>
              </a:solidFill>
            </a:endParaRPr>
          </a:p>
        </p:txBody>
      </p:sp>
      <p:sp>
        <p:nvSpPr>
          <p:cNvPr id="3" name="Content Placeholder 2"/>
          <p:cNvSpPr>
            <a:spLocks noGrp="1"/>
          </p:cNvSpPr>
          <p:nvPr>
            <p:ph idx="1"/>
          </p:nvPr>
        </p:nvSpPr>
        <p:spPr>
          <a:xfrm>
            <a:off x="0" y="4214818"/>
            <a:ext cx="9144000" cy="2643182"/>
          </a:xfrm>
        </p:spPr>
        <p:txBody>
          <a:bodyPr>
            <a:normAutofit fontScale="92500" lnSpcReduction="10000"/>
          </a:bodyPr>
          <a:lstStyle/>
          <a:p>
            <a:pPr algn="ctr">
              <a:buNone/>
            </a:pPr>
            <a:endParaRPr lang="en-GB" sz="2400" b="1" dirty="0" smtClean="0">
              <a:latin typeface="Comic Sans MS" pitchFamily="66" charset="0"/>
            </a:endParaRPr>
          </a:p>
          <a:p>
            <a:pPr algn="ctr">
              <a:buNone/>
            </a:pPr>
            <a:r>
              <a:rPr lang="en-GB" sz="2400" b="1" u="sng" dirty="0" smtClean="0">
                <a:solidFill>
                  <a:srgbClr val="008000"/>
                </a:solidFill>
                <a:latin typeface="Calibri" pitchFamily="34" charset="0"/>
                <a:cs typeface="Calibri" pitchFamily="34" charset="0"/>
              </a:rPr>
              <a:t>EINHEITEN</a:t>
            </a:r>
          </a:p>
          <a:p>
            <a:pPr marL="0" indent="0" algn="ctr">
              <a:buNone/>
            </a:pPr>
            <a:r>
              <a:rPr lang="en-GB" sz="2400" dirty="0">
                <a:solidFill>
                  <a:srgbClr val="008000"/>
                </a:solidFill>
              </a:rPr>
              <a:t>1. </a:t>
            </a:r>
            <a:r>
              <a:rPr lang="en-GB" sz="2400" dirty="0" err="1" smtClean="0">
                <a:solidFill>
                  <a:srgbClr val="008000"/>
                </a:solidFill>
              </a:rPr>
              <a:t>Taschengeld</a:t>
            </a:r>
            <a:endParaRPr lang="en-GB" sz="2400" dirty="0">
              <a:solidFill>
                <a:srgbClr val="008000"/>
              </a:solidFill>
            </a:endParaRPr>
          </a:p>
          <a:p>
            <a:pPr marL="0" indent="0" algn="ctr">
              <a:buNone/>
            </a:pPr>
            <a:r>
              <a:rPr lang="en-GB" sz="2400" dirty="0">
                <a:solidFill>
                  <a:srgbClr val="008000"/>
                </a:solidFill>
              </a:rPr>
              <a:t>2. </a:t>
            </a:r>
            <a:r>
              <a:rPr lang="en-GB" sz="2400" dirty="0" err="1" smtClean="0">
                <a:solidFill>
                  <a:srgbClr val="008000"/>
                </a:solidFill>
              </a:rPr>
              <a:t>Teilzeitjobs</a:t>
            </a:r>
            <a:endParaRPr lang="en-GB" sz="2400" dirty="0">
              <a:solidFill>
                <a:srgbClr val="008000"/>
              </a:solidFill>
            </a:endParaRPr>
          </a:p>
          <a:p>
            <a:pPr marL="0" indent="0" algn="ctr">
              <a:buNone/>
            </a:pPr>
            <a:r>
              <a:rPr lang="en-GB" sz="2400" dirty="0">
                <a:solidFill>
                  <a:srgbClr val="008000"/>
                </a:solidFill>
              </a:rPr>
              <a:t>3. </a:t>
            </a:r>
            <a:r>
              <a:rPr lang="en-GB" sz="2400" dirty="0" err="1" smtClean="0">
                <a:solidFill>
                  <a:srgbClr val="008000"/>
                </a:solidFill>
              </a:rPr>
              <a:t>Karrieren</a:t>
            </a:r>
            <a:endParaRPr lang="en-GB" sz="2400" dirty="0">
              <a:solidFill>
                <a:srgbClr val="008000"/>
              </a:solidFill>
            </a:endParaRPr>
          </a:p>
          <a:p>
            <a:pPr marL="0" indent="0" algn="ctr">
              <a:buNone/>
            </a:pPr>
            <a:r>
              <a:rPr lang="en-GB" sz="2400" dirty="0">
                <a:solidFill>
                  <a:srgbClr val="008000"/>
                </a:solidFill>
              </a:rPr>
              <a:t>4. </a:t>
            </a:r>
            <a:r>
              <a:rPr lang="en-GB" sz="2400" dirty="0" err="1" smtClean="0">
                <a:solidFill>
                  <a:srgbClr val="008000"/>
                </a:solidFill>
              </a:rPr>
              <a:t>Arbeitspraktikum</a:t>
            </a:r>
            <a:r>
              <a:rPr lang="en-GB" sz="2400" dirty="0" smtClean="0">
                <a:solidFill>
                  <a:srgbClr val="008000"/>
                </a:solidFill>
              </a:rPr>
              <a:t> / </a:t>
            </a:r>
            <a:r>
              <a:rPr lang="en-GB" sz="2400" dirty="0" err="1" smtClean="0">
                <a:solidFill>
                  <a:srgbClr val="008000"/>
                </a:solidFill>
              </a:rPr>
              <a:t>Lebenslauf</a:t>
            </a:r>
            <a:r>
              <a:rPr lang="en-GB" sz="2400" dirty="0" smtClean="0">
                <a:solidFill>
                  <a:srgbClr val="008000"/>
                </a:solidFill>
              </a:rPr>
              <a:t> / </a:t>
            </a:r>
            <a:r>
              <a:rPr lang="en-GB" sz="2400" dirty="0" err="1" smtClean="0">
                <a:solidFill>
                  <a:srgbClr val="008000"/>
                </a:solidFill>
              </a:rPr>
              <a:t>Bewerbungsbrief</a:t>
            </a:r>
            <a:r>
              <a:rPr lang="en-GB" sz="2400" dirty="0" smtClean="0">
                <a:solidFill>
                  <a:srgbClr val="008000"/>
                </a:solidFill>
              </a:rPr>
              <a:t> / </a:t>
            </a:r>
            <a:r>
              <a:rPr lang="en-GB" sz="2400" dirty="0" err="1" smtClean="0">
                <a:solidFill>
                  <a:srgbClr val="008000"/>
                </a:solidFill>
              </a:rPr>
              <a:t>Leistungen</a:t>
            </a:r>
            <a:r>
              <a:rPr lang="en-GB" sz="2400" dirty="0" smtClean="0">
                <a:solidFill>
                  <a:srgbClr val="008000"/>
                </a:solidFill>
              </a:rPr>
              <a:t> </a:t>
            </a:r>
            <a:r>
              <a:rPr lang="en-GB" sz="2400" dirty="0" err="1" smtClean="0">
                <a:solidFill>
                  <a:srgbClr val="008000"/>
                </a:solidFill>
              </a:rPr>
              <a:t>zu</a:t>
            </a:r>
            <a:r>
              <a:rPr lang="en-GB" sz="2400" dirty="0" smtClean="0">
                <a:solidFill>
                  <a:srgbClr val="008000"/>
                </a:solidFill>
              </a:rPr>
              <a:t> </a:t>
            </a:r>
            <a:r>
              <a:rPr lang="en-GB" sz="2400" dirty="0" err="1" smtClean="0">
                <a:solidFill>
                  <a:srgbClr val="008000"/>
                </a:solidFill>
              </a:rPr>
              <a:t>erkennen</a:t>
            </a:r>
            <a:r>
              <a:rPr lang="en-GB" sz="2400" dirty="0" smtClean="0">
                <a:solidFill>
                  <a:srgbClr val="008000"/>
                </a:solidFill>
              </a:rPr>
              <a:t> </a:t>
            </a:r>
          </a:p>
          <a:p>
            <a:pPr marL="0" indent="0" algn="ctr">
              <a:buNone/>
            </a:pPr>
            <a:r>
              <a:rPr lang="en-GB" sz="2400" dirty="0" smtClean="0">
                <a:solidFill>
                  <a:srgbClr val="008000"/>
                </a:solidFill>
              </a:rPr>
              <a:t>5</a:t>
            </a:r>
            <a:r>
              <a:rPr lang="en-GB" sz="2400" dirty="0">
                <a:solidFill>
                  <a:srgbClr val="008000"/>
                </a:solidFill>
              </a:rPr>
              <a:t>. </a:t>
            </a:r>
            <a:r>
              <a:rPr lang="en-GB" sz="2400" dirty="0" err="1" smtClean="0">
                <a:solidFill>
                  <a:srgbClr val="008000"/>
                </a:solidFill>
              </a:rPr>
              <a:t>zukünftige</a:t>
            </a:r>
            <a:r>
              <a:rPr lang="en-GB" sz="2400" dirty="0" smtClean="0">
                <a:solidFill>
                  <a:srgbClr val="008000"/>
                </a:solidFill>
              </a:rPr>
              <a:t> </a:t>
            </a:r>
            <a:r>
              <a:rPr lang="en-GB" sz="2400" dirty="0" err="1" smtClean="0">
                <a:solidFill>
                  <a:srgbClr val="008000"/>
                </a:solidFill>
              </a:rPr>
              <a:t>Pläne</a:t>
            </a:r>
            <a:endParaRPr lang="en-GB" sz="2400" dirty="0">
              <a:solidFill>
                <a:srgbClr val="008000"/>
              </a:solidFill>
            </a:endParaRPr>
          </a:p>
          <a:p>
            <a:pPr>
              <a:buNone/>
            </a:pPr>
            <a:endParaRPr lang="en-GB" dirty="0">
              <a:latin typeface="Comic Sans MS" pitchFamily="66" charset="0"/>
            </a:endParaRPr>
          </a:p>
        </p:txBody>
      </p:sp>
      <p:pic>
        <p:nvPicPr>
          <p:cNvPr id="3074" name="Picture 2" descr="http://girliegossip.com/wp-content/uploads/2010/07/piggy-bank.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2403" y="849417"/>
            <a:ext cx="2762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arttime-jobs-online.com/images/part-time-jobs-onlin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3140968"/>
            <a:ext cx="3215141" cy="19033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prospects.ac.uk/assets/assets/images/stock/waitress_coffee_18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81562" y="3140968"/>
            <a:ext cx="1714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yfirst5k.files.wordpress.com/2011/09/futur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33887" y="797029"/>
            <a:ext cx="2609850" cy="19573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berlinonline.de/binaries/asset/image_assets/1025427/source/1259251810/356x268/"/>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519759" y="2301765"/>
            <a:ext cx="2387847" cy="179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88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92696"/>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18 CONT.: </a:t>
            </a:r>
            <a:r>
              <a:rPr lang="en-GB" sz="2400" b="1" u="sng" dirty="0">
                <a:solidFill>
                  <a:srgbClr val="008000"/>
                </a:solidFill>
              </a:rPr>
              <a:t>JOBS SUCHEN</a:t>
            </a:r>
          </a:p>
          <a:p>
            <a:pPr marL="0" indent="0" algn="ctr">
              <a:buNone/>
            </a:pPr>
            <a:endParaRPr lang="en-GB" sz="2400" b="1" u="sng" dirty="0">
              <a:solidFill>
                <a:srgbClr val="008000"/>
              </a:solidFill>
            </a:endParaRPr>
          </a:p>
          <a:p>
            <a:pPr marL="0" indent="0" algn="ctr">
              <a:buNone/>
            </a:pPr>
            <a:r>
              <a:rPr lang="en-GB" sz="2400" b="1" dirty="0" smtClean="0">
                <a:solidFill>
                  <a:srgbClr val="008000"/>
                </a:solidFill>
              </a:rPr>
              <a:t>Lies die </a:t>
            </a:r>
            <a:r>
              <a:rPr lang="en-GB" sz="2400" b="1" dirty="0" err="1" smtClean="0">
                <a:solidFill>
                  <a:srgbClr val="008000"/>
                </a:solidFill>
              </a:rPr>
              <a:t>Anzeige</a:t>
            </a:r>
            <a:r>
              <a:rPr lang="en-GB" sz="2400" b="1" dirty="0" smtClean="0">
                <a:solidFill>
                  <a:srgbClr val="008000"/>
                </a:solidFill>
              </a:rPr>
              <a:t> und </a:t>
            </a:r>
            <a:r>
              <a:rPr lang="en-GB" sz="2400" b="1" dirty="0" err="1" smtClean="0">
                <a:solidFill>
                  <a:srgbClr val="008000"/>
                </a:solidFill>
              </a:rPr>
              <a:t>finde</a:t>
            </a:r>
            <a:r>
              <a:rPr lang="en-GB" sz="2400" b="1" dirty="0" smtClean="0">
                <a:solidFill>
                  <a:srgbClr val="008000"/>
                </a:solidFill>
              </a:rPr>
              <a:t> </a:t>
            </a:r>
            <a:r>
              <a:rPr lang="en-GB" sz="2400" b="1" dirty="0" err="1" smtClean="0">
                <a:solidFill>
                  <a:srgbClr val="008000"/>
                </a:solidFill>
              </a:rPr>
              <a:t>Stellen</a:t>
            </a:r>
            <a:r>
              <a:rPr lang="en-GB" sz="2400" b="1" dirty="0" smtClean="0">
                <a:solidFill>
                  <a:srgbClr val="008000"/>
                </a:solidFill>
              </a:rPr>
              <a:t> </a:t>
            </a:r>
            <a:r>
              <a:rPr lang="en-GB" sz="2400" b="1" dirty="0" err="1" smtClean="0">
                <a:solidFill>
                  <a:srgbClr val="008000"/>
                </a:solidFill>
              </a:rPr>
              <a:t>für</a:t>
            </a:r>
            <a:r>
              <a:rPr lang="en-GB" sz="2400" b="1" dirty="0" smtClean="0">
                <a:solidFill>
                  <a:srgbClr val="008000"/>
                </a:solidFill>
              </a:rPr>
              <a:t> </a:t>
            </a:r>
            <a:r>
              <a:rPr lang="en-GB" sz="2400" b="1" dirty="0" err="1" smtClean="0">
                <a:solidFill>
                  <a:srgbClr val="008000"/>
                </a:solidFill>
              </a:rPr>
              <a:t>diese</a:t>
            </a:r>
            <a:r>
              <a:rPr lang="en-GB" sz="2400" b="1" dirty="0" smtClean="0">
                <a:solidFill>
                  <a:srgbClr val="008000"/>
                </a:solidFill>
              </a:rPr>
              <a:t> </a:t>
            </a:r>
            <a:r>
              <a:rPr lang="en-GB" sz="2400" b="1" dirty="0" err="1" smtClean="0">
                <a:solidFill>
                  <a:srgbClr val="008000"/>
                </a:solidFill>
              </a:rPr>
              <a:t>Personen</a:t>
            </a:r>
            <a:r>
              <a:rPr lang="en-GB" sz="2400" b="1" dirty="0" smtClean="0">
                <a:solidFill>
                  <a:srgbClr val="008000"/>
                </a:solidFill>
              </a:rPr>
              <a:t>.  </a:t>
            </a:r>
            <a:r>
              <a:rPr lang="en-GB" sz="2400" b="1" dirty="0" err="1" smtClean="0">
                <a:solidFill>
                  <a:srgbClr val="008000"/>
                </a:solidFill>
              </a:rPr>
              <a:t>Schreib</a:t>
            </a:r>
            <a:r>
              <a:rPr lang="en-GB" sz="2400" b="1" dirty="0" smtClean="0">
                <a:solidFill>
                  <a:srgbClr val="008000"/>
                </a:solidFill>
              </a:rPr>
              <a:t> die </a:t>
            </a:r>
            <a:r>
              <a:rPr lang="en-GB" sz="2400" b="1" dirty="0" err="1" smtClean="0">
                <a:solidFill>
                  <a:srgbClr val="008000"/>
                </a:solidFill>
              </a:rPr>
              <a:t>Telefonnummern</a:t>
            </a:r>
            <a:r>
              <a:rPr lang="en-GB" sz="2400" b="1" dirty="0" smtClean="0">
                <a:solidFill>
                  <a:srgbClr val="008000"/>
                </a:solidFill>
              </a:rPr>
              <a:t> auf.</a:t>
            </a:r>
          </a:p>
          <a:p>
            <a:pPr marL="0" indent="0" algn="just">
              <a:buNone/>
            </a:pPr>
            <a:endParaRPr lang="en-GB" sz="2400" b="1" dirty="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sp>
        <p:nvSpPr>
          <p:cNvPr id="4" name="Cloud 3"/>
          <p:cNvSpPr/>
          <p:nvPr/>
        </p:nvSpPr>
        <p:spPr>
          <a:xfrm>
            <a:off x="107504" y="1988840"/>
            <a:ext cx="2448272" cy="158417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 </a:t>
            </a:r>
            <a:r>
              <a:rPr lang="en-US" sz="2000" dirty="0" err="1" smtClean="0"/>
              <a:t>Ich</a:t>
            </a:r>
            <a:r>
              <a:rPr lang="en-US" sz="2000" dirty="0" smtClean="0"/>
              <a:t> </a:t>
            </a:r>
            <a:r>
              <a:rPr lang="en-US" sz="2000" dirty="0" err="1" smtClean="0"/>
              <a:t>würde</a:t>
            </a:r>
            <a:r>
              <a:rPr lang="en-US" sz="2000" dirty="0" smtClean="0"/>
              <a:t> </a:t>
            </a:r>
            <a:r>
              <a:rPr lang="en-US" sz="2000" dirty="0" err="1" smtClean="0"/>
              <a:t>gern</a:t>
            </a:r>
            <a:r>
              <a:rPr lang="en-US" sz="2000" dirty="0" smtClean="0"/>
              <a:t> </a:t>
            </a:r>
            <a:r>
              <a:rPr lang="en-US" sz="2000" dirty="0" err="1" smtClean="0"/>
              <a:t>mit</a:t>
            </a:r>
            <a:r>
              <a:rPr lang="en-US" sz="2000" dirty="0" smtClean="0"/>
              <a:t> </a:t>
            </a:r>
            <a:r>
              <a:rPr lang="en-US" sz="2000" dirty="0" err="1" smtClean="0"/>
              <a:t>Kindern</a:t>
            </a:r>
            <a:r>
              <a:rPr lang="en-US" sz="2000" dirty="0" smtClean="0"/>
              <a:t> </a:t>
            </a:r>
            <a:r>
              <a:rPr lang="en-US" sz="2000" dirty="0" err="1" smtClean="0"/>
              <a:t>arbeiten</a:t>
            </a:r>
            <a:r>
              <a:rPr lang="en-US" sz="2000" dirty="0" smtClean="0"/>
              <a:t>.</a:t>
            </a:r>
            <a:endParaRPr lang="en-US" sz="2000" dirty="0"/>
          </a:p>
        </p:txBody>
      </p:sp>
      <p:sp>
        <p:nvSpPr>
          <p:cNvPr id="14" name="Cloud 13"/>
          <p:cNvSpPr/>
          <p:nvPr/>
        </p:nvSpPr>
        <p:spPr>
          <a:xfrm>
            <a:off x="3023320" y="1988840"/>
            <a:ext cx="3312368" cy="223224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b. </a:t>
            </a:r>
            <a:r>
              <a:rPr lang="en-US" sz="2000" dirty="0" err="1" smtClean="0"/>
              <a:t>Vor</a:t>
            </a:r>
            <a:r>
              <a:rPr lang="en-US" sz="2000" dirty="0" smtClean="0"/>
              <a:t> </a:t>
            </a:r>
            <a:r>
              <a:rPr lang="en-US" sz="2000" dirty="0" err="1" smtClean="0"/>
              <a:t>zwei</a:t>
            </a:r>
            <a:r>
              <a:rPr lang="en-US" sz="2000" dirty="0" smtClean="0"/>
              <a:t> </a:t>
            </a:r>
            <a:r>
              <a:rPr lang="en-US" sz="2000" dirty="0" err="1" smtClean="0"/>
              <a:t>jahren</a:t>
            </a:r>
            <a:r>
              <a:rPr lang="en-US" sz="2000" dirty="0" smtClean="0"/>
              <a:t> </a:t>
            </a:r>
            <a:r>
              <a:rPr lang="en-US" sz="2000" dirty="0" err="1" smtClean="0"/>
              <a:t>hatte</a:t>
            </a:r>
            <a:r>
              <a:rPr lang="en-US" sz="2000" dirty="0" smtClean="0"/>
              <a:t> </a:t>
            </a:r>
            <a:r>
              <a:rPr lang="en-US" sz="2000" dirty="0" err="1" smtClean="0"/>
              <a:t>ich</a:t>
            </a:r>
            <a:r>
              <a:rPr lang="en-US" sz="2000" dirty="0" smtClean="0"/>
              <a:t> </a:t>
            </a:r>
            <a:r>
              <a:rPr lang="en-US" sz="2000" dirty="0" err="1" smtClean="0"/>
              <a:t>einen</a:t>
            </a:r>
            <a:r>
              <a:rPr lang="en-US" sz="2000" dirty="0" smtClean="0"/>
              <a:t> </a:t>
            </a:r>
            <a:r>
              <a:rPr lang="en-US" sz="2000" dirty="0" err="1" smtClean="0"/>
              <a:t>Teilzeitjob</a:t>
            </a:r>
            <a:r>
              <a:rPr lang="en-US" sz="2000" dirty="0" smtClean="0"/>
              <a:t> in </a:t>
            </a:r>
            <a:r>
              <a:rPr lang="en-US" sz="2000" dirty="0" err="1" smtClean="0"/>
              <a:t>einer</a:t>
            </a:r>
            <a:r>
              <a:rPr lang="en-US" sz="2000" dirty="0" smtClean="0"/>
              <a:t> Pizzeria.</a:t>
            </a:r>
            <a:endParaRPr lang="en-US" sz="2000" dirty="0"/>
          </a:p>
        </p:txBody>
      </p:sp>
      <p:sp>
        <p:nvSpPr>
          <p:cNvPr id="15" name="Cloud 14"/>
          <p:cNvSpPr/>
          <p:nvPr/>
        </p:nvSpPr>
        <p:spPr>
          <a:xfrm>
            <a:off x="6479704" y="1916832"/>
            <a:ext cx="2448272" cy="158417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 </a:t>
            </a:r>
            <a:r>
              <a:rPr lang="en-US" sz="2000" dirty="0" err="1" smtClean="0"/>
              <a:t>Ich</a:t>
            </a:r>
            <a:r>
              <a:rPr lang="en-US" sz="2000" dirty="0" smtClean="0"/>
              <a:t> bin </a:t>
            </a:r>
            <a:r>
              <a:rPr lang="en-US" sz="2000" dirty="0" err="1" smtClean="0"/>
              <a:t>Sportfan</a:t>
            </a:r>
            <a:r>
              <a:rPr lang="en-US" sz="2000" dirty="0" smtClean="0"/>
              <a:t> und </a:t>
            </a:r>
            <a:r>
              <a:rPr lang="en-US" sz="2000" dirty="0" err="1" smtClean="0"/>
              <a:t>sehr</a:t>
            </a:r>
            <a:r>
              <a:rPr lang="en-US" sz="2000" dirty="0" smtClean="0"/>
              <a:t> fit.</a:t>
            </a:r>
            <a:endParaRPr lang="en-US" sz="2000" dirty="0"/>
          </a:p>
        </p:txBody>
      </p:sp>
      <p:sp>
        <p:nvSpPr>
          <p:cNvPr id="10" name="Cloud 9"/>
          <p:cNvSpPr/>
          <p:nvPr/>
        </p:nvSpPr>
        <p:spPr>
          <a:xfrm>
            <a:off x="-36512" y="4077072"/>
            <a:ext cx="2880320" cy="24928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 </a:t>
            </a:r>
            <a:r>
              <a:rPr lang="en-US" sz="2000" dirty="0" err="1" smtClean="0"/>
              <a:t>Ich</a:t>
            </a:r>
            <a:r>
              <a:rPr lang="en-US" sz="2000" dirty="0" smtClean="0"/>
              <a:t> </a:t>
            </a:r>
            <a:r>
              <a:rPr lang="en-US" sz="2000" dirty="0" err="1" smtClean="0"/>
              <a:t>kenne</a:t>
            </a:r>
            <a:r>
              <a:rPr lang="en-US" sz="2000" dirty="0" smtClean="0"/>
              <a:t> </a:t>
            </a:r>
            <a:r>
              <a:rPr lang="en-US" sz="2000" dirty="0" err="1" smtClean="0"/>
              <a:t>mich</a:t>
            </a:r>
            <a:r>
              <a:rPr lang="en-US" sz="2000" dirty="0" smtClean="0"/>
              <a:t> </a:t>
            </a:r>
            <a:r>
              <a:rPr lang="en-US" sz="2000" dirty="0" err="1" smtClean="0"/>
              <a:t>sehr</a:t>
            </a:r>
            <a:r>
              <a:rPr lang="en-US" sz="2000" dirty="0" smtClean="0"/>
              <a:t> gut </a:t>
            </a:r>
            <a:r>
              <a:rPr lang="en-US" sz="2000" dirty="0" err="1" smtClean="0"/>
              <a:t>mit</a:t>
            </a:r>
            <a:r>
              <a:rPr lang="en-US" sz="2000" dirty="0" smtClean="0"/>
              <a:t> </a:t>
            </a:r>
            <a:r>
              <a:rPr lang="en-US" sz="2000" dirty="0" err="1" smtClean="0"/>
              <a:t>Computern</a:t>
            </a:r>
            <a:r>
              <a:rPr lang="en-US" sz="2000" dirty="0" smtClean="0"/>
              <a:t> </a:t>
            </a:r>
            <a:r>
              <a:rPr lang="en-US" sz="2000" dirty="0" err="1" smtClean="0"/>
              <a:t>aus</a:t>
            </a:r>
            <a:r>
              <a:rPr lang="en-US" sz="2000" dirty="0" smtClean="0"/>
              <a:t> und bin </a:t>
            </a:r>
            <a:r>
              <a:rPr lang="en-US" sz="2000" dirty="0" err="1" smtClean="0"/>
              <a:t>freundlich</a:t>
            </a:r>
            <a:r>
              <a:rPr lang="en-US" sz="2000" dirty="0" smtClean="0"/>
              <a:t>.</a:t>
            </a:r>
            <a:endParaRPr lang="en-US" sz="2000" dirty="0"/>
          </a:p>
        </p:txBody>
      </p:sp>
      <p:sp>
        <p:nvSpPr>
          <p:cNvPr id="13" name="Cloud 12"/>
          <p:cNvSpPr/>
          <p:nvPr/>
        </p:nvSpPr>
        <p:spPr>
          <a:xfrm>
            <a:off x="3059832" y="4365104"/>
            <a:ext cx="3096344" cy="24928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 </a:t>
            </a:r>
            <a:r>
              <a:rPr lang="en-US" sz="2000" dirty="0" err="1" smtClean="0"/>
              <a:t>Ich</a:t>
            </a:r>
            <a:r>
              <a:rPr lang="en-US" sz="2000" dirty="0" smtClean="0"/>
              <a:t> </a:t>
            </a:r>
            <a:r>
              <a:rPr lang="en-US" sz="2000" dirty="0" err="1" smtClean="0"/>
              <a:t>habe</a:t>
            </a:r>
            <a:r>
              <a:rPr lang="en-US" sz="2000" dirty="0" smtClean="0"/>
              <a:t> </a:t>
            </a:r>
            <a:r>
              <a:rPr lang="en-US" sz="2000" dirty="0" err="1" smtClean="0"/>
              <a:t>mein</a:t>
            </a:r>
            <a:r>
              <a:rPr lang="en-US" sz="2000" dirty="0" smtClean="0"/>
              <a:t> </a:t>
            </a:r>
            <a:r>
              <a:rPr lang="en-US" sz="2000" dirty="0" err="1" smtClean="0"/>
              <a:t>Arbeitspraktikum</a:t>
            </a:r>
            <a:r>
              <a:rPr lang="en-US" sz="2000" dirty="0" smtClean="0"/>
              <a:t> in </a:t>
            </a:r>
            <a:r>
              <a:rPr lang="en-US" sz="2000" dirty="0" err="1" smtClean="0"/>
              <a:t>einem</a:t>
            </a:r>
            <a:r>
              <a:rPr lang="en-US" sz="2000" dirty="0" smtClean="0"/>
              <a:t> </a:t>
            </a:r>
            <a:r>
              <a:rPr lang="en-US" sz="2000" dirty="0" err="1" smtClean="0"/>
              <a:t>Geschäft</a:t>
            </a:r>
            <a:r>
              <a:rPr lang="en-US" sz="2000" dirty="0" smtClean="0"/>
              <a:t> </a:t>
            </a:r>
            <a:r>
              <a:rPr lang="en-US" sz="2000" dirty="0" err="1" smtClean="0"/>
              <a:t>gemacht</a:t>
            </a:r>
            <a:r>
              <a:rPr lang="en-US" sz="2000" dirty="0" smtClean="0"/>
              <a:t>.</a:t>
            </a:r>
            <a:endParaRPr lang="en-US" sz="2000" dirty="0"/>
          </a:p>
        </p:txBody>
      </p:sp>
      <p:sp>
        <p:nvSpPr>
          <p:cNvPr id="16" name="Cloud 15"/>
          <p:cNvSpPr/>
          <p:nvPr/>
        </p:nvSpPr>
        <p:spPr>
          <a:xfrm>
            <a:off x="6228184" y="4005064"/>
            <a:ext cx="2880320" cy="249289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f. </a:t>
            </a:r>
            <a:r>
              <a:rPr lang="en-US" sz="2000" dirty="0" err="1" smtClean="0"/>
              <a:t>Ich</a:t>
            </a:r>
            <a:r>
              <a:rPr lang="en-US" sz="2000" dirty="0" smtClean="0"/>
              <a:t> </a:t>
            </a:r>
            <a:r>
              <a:rPr lang="en-US" sz="2000" dirty="0" err="1" smtClean="0"/>
              <a:t>kümmere</a:t>
            </a:r>
            <a:r>
              <a:rPr lang="en-US" sz="2000" dirty="0" smtClean="0"/>
              <a:t> </a:t>
            </a:r>
            <a:r>
              <a:rPr lang="en-US" sz="2000" dirty="0" err="1" smtClean="0"/>
              <a:t>mich</a:t>
            </a:r>
            <a:r>
              <a:rPr lang="en-US" sz="2000" dirty="0" smtClean="0"/>
              <a:t> um </a:t>
            </a:r>
            <a:r>
              <a:rPr lang="en-US" sz="2000" dirty="0" err="1" smtClean="0"/>
              <a:t>meine</a:t>
            </a:r>
            <a:r>
              <a:rPr lang="en-US" sz="2000" dirty="0" smtClean="0"/>
              <a:t> </a:t>
            </a:r>
            <a:r>
              <a:rPr lang="en-US" sz="2000" dirty="0" err="1" smtClean="0"/>
              <a:t>Oma</a:t>
            </a:r>
            <a:r>
              <a:rPr lang="en-US" sz="2000" dirty="0" smtClean="0"/>
              <a:t>.  </a:t>
            </a:r>
            <a:r>
              <a:rPr lang="en-US" sz="2000" dirty="0" err="1" smtClean="0"/>
              <a:t>Ich</a:t>
            </a:r>
            <a:r>
              <a:rPr lang="en-US" sz="2000" dirty="0" smtClean="0"/>
              <a:t> </a:t>
            </a:r>
            <a:r>
              <a:rPr lang="en-US" sz="2000" dirty="0" err="1" smtClean="0"/>
              <a:t>koche</a:t>
            </a:r>
            <a:r>
              <a:rPr lang="en-US" sz="2000" dirty="0" smtClean="0"/>
              <a:t> und </a:t>
            </a:r>
            <a:r>
              <a:rPr lang="en-US" sz="2000" dirty="0" err="1" smtClean="0"/>
              <a:t>ich</a:t>
            </a:r>
            <a:r>
              <a:rPr lang="en-US" sz="2000" dirty="0" smtClean="0"/>
              <a:t> </a:t>
            </a:r>
            <a:r>
              <a:rPr lang="en-US" sz="2000" dirty="0" err="1" smtClean="0"/>
              <a:t>gehe</a:t>
            </a:r>
            <a:r>
              <a:rPr lang="en-US" sz="2000" dirty="0" smtClean="0"/>
              <a:t> </a:t>
            </a:r>
            <a:r>
              <a:rPr lang="en-US" sz="2000" dirty="0" err="1" smtClean="0"/>
              <a:t>für</a:t>
            </a:r>
            <a:r>
              <a:rPr lang="en-US" sz="2000" dirty="0" smtClean="0"/>
              <a:t> </a:t>
            </a:r>
            <a:r>
              <a:rPr lang="en-US" sz="2000" dirty="0" err="1" smtClean="0"/>
              <a:t>sie</a:t>
            </a:r>
            <a:r>
              <a:rPr lang="en-US" sz="2000" dirty="0" smtClean="0"/>
              <a:t> </a:t>
            </a:r>
            <a:r>
              <a:rPr lang="en-US" sz="2000" dirty="0" err="1" smtClean="0"/>
              <a:t>einkaufen</a:t>
            </a:r>
            <a:r>
              <a:rPr lang="en-US" sz="2000" dirty="0" smtClean="0"/>
              <a:t>.</a:t>
            </a:r>
            <a:endParaRPr lang="en-US" sz="2000" dirty="0"/>
          </a:p>
        </p:txBody>
      </p:sp>
    </p:spTree>
    <p:extLst>
      <p:ext uri="{BB962C8B-B14F-4D97-AF65-F5344CB8AC3E}">
        <p14:creationId xmlns:p14="http://schemas.microsoft.com/office/powerpoint/2010/main" val="297571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84784"/>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19: </a:t>
            </a:r>
            <a:r>
              <a:rPr lang="en-GB" sz="2400" b="1" u="sng" dirty="0" smtClean="0">
                <a:solidFill>
                  <a:srgbClr val="008000"/>
                </a:solidFill>
              </a:rPr>
              <a:t>MEIN LEBENSLAUF</a:t>
            </a:r>
          </a:p>
          <a:p>
            <a:pPr marL="0" indent="0" algn="ctr">
              <a:buNone/>
            </a:pPr>
            <a:endParaRPr lang="en-GB" sz="2400" b="1" u="sng" dirty="0">
              <a:solidFill>
                <a:srgbClr val="008000"/>
              </a:solidFill>
            </a:endParaRPr>
          </a:p>
          <a:p>
            <a:pPr marL="0" indent="0" algn="ctr">
              <a:buNone/>
            </a:pPr>
            <a:r>
              <a:rPr lang="en-GB" sz="2400" b="1" dirty="0" smtClean="0">
                <a:solidFill>
                  <a:srgbClr val="008000"/>
                </a:solidFill>
              </a:rPr>
              <a:t>Lies den </a:t>
            </a:r>
            <a:r>
              <a:rPr lang="en-GB" sz="2400" b="1" dirty="0" err="1" smtClean="0">
                <a:solidFill>
                  <a:srgbClr val="008000"/>
                </a:solidFill>
              </a:rPr>
              <a:t>Lebenslauf</a:t>
            </a:r>
            <a:r>
              <a:rPr lang="en-GB" sz="2400" b="1" dirty="0" smtClean="0">
                <a:solidFill>
                  <a:srgbClr val="008000"/>
                </a:solidFill>
              </a:rPr>
              <a:t> und </a:t>
            </a:r>
            <a:r>
              <a:rPr lang="en-GB" sz="2400" b="1" dirty="0" err="1" smtClean="0">
                <a:solidFill>
                  <a:srgbClr val="008000"/>
                </a:solidFill>
              </a:rPr>
              <a:t>verbinde</a:t>
            </a:r>
            <a:r>
              <a:rPr lang="en-GB" sz="2400" b="1" dirty="0" smtClean="0">
                <a:solidFill>
                  <a:srgbClr val="008000"/>
                </a:solidFill>
              </a:rPr>
              <a:t> die </a:t>
            </a:r>
            <a:r>
              <a:rPr lang="en-GB" sz="2400" b="1" dirty="0" err="1" smtClean="0">
                <a:solidFill>
                  <a:srgbClr val="008000"/>
                </a:solidFill>
              </a:rPr>
              <a:t>Untertitel</a:t>
            </a:r>
            <a:r>
              <a:rPr lang="en-GB" sz="2400" b="1" dirty="0" smtClean="0">
                <a:solidFill>
                  <a:srgbClr val="008000"/>
                </a:solidFill>
              </a:rPr>
              <a:t> </a:t>
            </a:r>
            <a:r>
              <a:rPr lang="en-GB" sz="2400" b="1" dirty="0" err="1" smtClean="0">
                <a:solidFill>
                  <a:srgbClr val="008000"/>
                </a:solidFill>
              </a:rPr>
              <a:t>mit</a:t>
            </a:r>
            <a:r>
              <a:rPr lang="en-GB" sz="2400" b="1" dirty="0" smtClean="0">
                <a:solidFill>
                  <a:srgbClr val="008000"/>
                </a:solidFill>
              </a:rPr>
              <a:t> den </a:t>
            </a:r>
            <a:r>
              <a:rPr lang="en-GB" sz="2400" b="1" dirty="0" err="1" smtClean="0">
                <a:solidFill>
                  <a:srgbClr val="008000"/>
                </a:solidFill>
              </a:rPr>
              <a:t>Texten</a:t>
            </a:r>
            <a:r>
              <a:rPr lang="en-GB" sz="2400" b="1" dirty="0" smtClean="0">
                <a:solidFill>
                  <a:srgbClr val="008000"/>
                </a:solidFill>
              </a:rPr>
              <a:t>.</a:t>
            </a:r>
          </a:p>
          <a:p>
            <a:pPr algn="ctr">
              <a:buNone/>
            </a:pPr>
            <a:endParaRPr lang="en-GB" sz="2400" dirty="0" smtClean="0">
              <a:latin typeface="Comic Sans MS" pitchFamily="66" charset="0"/>
            </a:endParaRPr>
          </a:p>
          <a:p>
            <a:pPr>
              <a:buNone/>
            </a:pP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721841398"/>
              </p:ext>
            </p:extLst>
          </p:nvPr>
        </p:nvGraphicFramePr>
        <p:xfrm>
          <a:off x="251520" y="1700808"/>
          <a:ext cx="4536504" cy="4765040"/>
        </p:xfrm>
        <a:graphic>
          <a:graphicData uri="http://schemas.openxmlformats.org/drawingml/2006/table">
            <a:tbl>
              <a:tblPr firstRow="1" bandRow="1">
                <a:tableStyleId>{2D5ABB26-0587-4C30-8999-92F81FD0307C}</a:tableStyleId>
              </a:tblPr>
              <a:tblGrid>
                <a:gridCol w="4536504"/>
              </a:tblGrid>
              <a:tr h="288032">
                <a:tc>
                  <a:txBody>
                    <a:bodyPr/>
                    <a:lstStyle/>
                    <a:p>
                      <a:pPr marL="0" indent="0" algn="ctr">
                        <a:buNone/>
                      </a:pPr>
                      <a:r>
                        <a:rPr lang="en-GB" sz="1800" b="1" dirty="0" smtClean="0"/>
                        <a:t>LEBENSLAUF</a:t>
                      </a:r>
                    </a:p>
                    <a:p>
                      <a:pPr marL="0" indent="0" algn="ctr">
                        <a:buNone/>
                      </a:pPr>
                      <a:r>
                        <a:rPr lang="en-GB" sz="1800" b="1" dirty="0" smtClean="0"/>
                        <a:t>Paul Smith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a. 18.05.1998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 </a:t>
                      </a:r>
                      <a:r>
                        <a:rPr lang="en-GB" sz="1800" b="1" dirty="0" err="1" smtClean="0"/>
                        <a:t>Maybole</a:t>
                      </a:r>
                      <a:r>
                        <a:rPr lang="en-GB" sz="1800" b="1" dirty="0" smtClean="0"/>
                        <a:t>, </a:t>
                      </a:r>
                      <a:r>
                        <a:rPr lang="en-GB" sz="1800" b="1" dirty="0" err="1" smtClean="0"/>
                        <a:t>Schottland</a:t>
                      </a:r>
                      <a:endParaRPr lang="en-GB" sz="1800"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t>
                      </a:r>
                      <a:r>
                        <a:rPr lang="en-GB" sz="1800" b="1" dirty="0" smtClean="0"/>
                        <a:t> </a:t>
                      </a:r>
                      <a:r>
                        <a:rPr lang="en-GB" sz="1800" b="1" dirty="0" err="1" smtClean="0"/>
                        <a:t>Abitur</a:t>
                      </a:r>
                      <a:r>
                        <a:rPr lang="en-GB" sz="1800" b="1" dirty="0" smtClean="0"/>
                        <a:t>: </a:t>
                      </a:r>
                      <a:r>
                        <a:rPr lang="en-GB" sz="1800" b="1" dirty="0" err="1" smtClean="0"/>
                        <a:t>Englisch</a:t>
                      </a:r>
                      <a:r>
                        <a:rPr lang="en-GB" sz="1800" b="1" dirty="0" smtClean="0"/>
                        <a:t>, </a:t>
                      </a:r>
                      <a:r>
                        <a:rPr lang="en-GB" sz="1800" b="1" dirty="0" err="1" smtClean="0"/>
                        <a:t>Mathe</a:t>
                      </a:r>
                      <a:r>
                        <a:rPr lang="en-GB" sz="1800" b="1" dirty="0" smtClean="0"/>
                        <a:t>, Deutsch, Sport, </a:t>
                      </a:r>
                      <a:r>
                        <a:rPr lang="en-GB" sz="1800" b="1" dirty="0" err="1" smtClean="0"/>
                        <a:t>Naturwissenschaften</a:t>
                      </a:r>
                      <a:r>
                        <a:rPr lang="en-GB" sz="1800" b="1" dirty="0" smtClean="0"/>
                        <a:t>, </a:t>
                      </a:r>
                      <a:r>
                        <a:rPr lang="en-GB" sz="1800" b="1" dirty="0" err="1" smtClean="0"/>
                        <a:t>Erdkunde</a:t>
                      </a:r>
                      <a:r>
                        <a:rPr lang="en-GB" sz="1800" b="1" dirty="0" smtClean="0"/>
                        <a:t>, </a:t>
                      </a:r>
                      <a:r>
                        <a:rPr lang="en-GB" sz="1800" b="1" dirty="0" err="1" smtClean="0"/>
                        <a:t>Bertrie</a:t>
                      </a:r>
                      <a:r>
                        <a:rPr lang="en-GB" sz="1800" b="1" baseline="0" dirty="0" err="1" smtClean="0"/>
                        <a:t>bswirtschaft</a:t>
                      </a:r>
                      <a:r>
                        <a:rPr lang="en-GB" sz="1800" b="1" baseline="0" dirty="0" smtClean="0"/>
                        <a:t>, Religion.</a:t>
                      </a:r>
                      <a:endParaRPr lang="en-GB" sz="1800"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t>
                      </a:r>
                      <a:r>
                        <a:rPr lang="en-GB" sz="1800" b="1" dirty="0" smtClean="0"/>
                        <a:t> </a:t>
                      </a:r>
                      <a:r>
                        <a:rPr lang="en-GB" sz="1800" b="1" dirty="0" err="1" smtClean="0"/>
                        <a:t>Zwei</a:t>
                      </a:r>
                      <a:r>
                        <a:rPr lang="en-GB" sz="1800" b="1" dirty="0" smtClean="0"/>
                        <a:t> </a:t>
                      </a:r>
                      <a:r>
                        <a:rPr lang="en-GB" sz="1800" b="1" dirty="0" err="1" smtClean="0"/>
                        <a:t>Jahre</a:t>
                      </a:r>
                      <a:r>
                        <a:rPr lang="en-GB" sz="1800" b="1" dirty="0" smtClean="0"/>
                        <a:t> </a:t>
                      </a:r>
                      <a:r>
                        <a:rPr lang="en-GB" sz="1800" b="1" dirty="0" err="1" smtClean="0"/>
                        <a:t>als</a:t>
                      </a:r>
                      <a:r>
                        <a:rPr lang="en-GB" sz="1800" b="1" dirty="0" smtClean="0"/>
                        <a:t> </a:t>
                      </a:r>
                      <a:r>
                        <a:rPr lang="en-GB" sz="1800" b="1" dirty="0" err="1" smtClean="0"/>
                        <a:t>Kellner</a:t>
                      </a:r>
                      <a:r>
                        <a:rPr lang="en-GB" sz="1800" b="1" dirty="0" smtClean="0"/>
                        <a:t>.   </a:t>
                      </a:r>
                      <a:r>
                        <a:rPr lang="en-GB" sz="1800" b="1" dirty="0" err="1" smtClean="0"/>
                        <a:t>Ich</a:t>
                      </a:r>
                      <a:r>
                        <a:rPr lang="en-GB" sz="1800" b="1" dirty="0" smtClean="0"/>
                        <a:t> </a:t>
                      </a:r>
                      <a:r>
                        <a:rPr lang="en-GB" sz="1800" b="1" dirty="0" err="1" smtClean="0"/>
                        <a:t>habe</a:t>
                      </a:r>
                      <a:r>
                        <a:rPr lang="en-GB" sz="1800" b="1" dirty="0" smtClean="0"/>
                        <a:t> </a:t>
                      </a:r>
                      <a:r>
                        <a:rPr lang="en-GB" sz="1800" b="1" dirty="0" err="1" smtClean="0"/>
                        <a:t>mein</a:t>
                      </a:r>
                      <a:r>
                        <a:rPr lang="en-GB" sz="1800" b="1" dirty="0" smtClean="0"/>
                        <a:t> </a:t>
                      </a:r>
                      <a:r>
                        <a:rPr lang="en-GB" sz="1800" b="1" dirty="0" err="1" smtClean="0"/>
                        <a:t>Arbeitspraktikum</a:t>
                      </a:r>
                      <a:r>
                        <a:rPr lang="en-GB" sz="1800" b="1" dirty="0" smtClean="0"/>
                        <a:t> in </a:t>
                      </a:r>
                      <a:r>
                        <a:rPr lang="en-GB" sz="1800" b="1" dirty="0" err="1" smtClean="0"/>
                        <a:t>einem</a:t>
                      </a:r>
                      <a:r>
                        <a:rPr lang="en-GB" sz="1800" b="1" dirty="0" smtClean="0"/>
                        <a:t> </a:t>
                      </a:r>
                      <a:r>
                        <a:rPr lang="en-GB" sz="1800" b="1" dirty="0" err="1" smtClean="0"/>
                        <a:t>Büro</a:t>
                      </a:r>
                      <a:r>
                        <a:rPr lang="en-GB" sz="1800" b="1" dirty="0" smtClean="0"/>
                        <a:t> in Ayr </a:t>
                      </a:r>
                      <a:r>
                        <a:rPr lang="en-GB" sz="1800" b="1" dirty="0" err="1" smtClean="0"/>
                        <a:t>gemacht</a:t>
                      </a:r>
                      <a:r>
                        <a:rPr lang="en-GB" sz="1800" b="1" dirty="0" smtClean="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370840">
                <a:tc>
                  <a:txBody>
                    <a:bodyPr/>
                    <a:lstStyle/>
                    <a:p>
                      <a:pPr algn="l"/>
                      <a:r>
                        <a:rPr lang="en-US" b="1" dirty="0" smtClean="0"/>
                        <a:t>e. </a:t>
                      </a:r>
                      <a:r>
                        <a:rPr lang="en-US" b="1" dirty="0" err="1" smtClean="0"/>
                        <a:t>Freundlich</a:t>
                      </a:r>
                      <a:r>
                        <a:rPr lang="en-US" b="1" dirty="0" smtClean="0"/>
                        <a:t>,</a:t>
                      </a:r>
                      <a:r>
                        <a:rPr lang="en-US" b="1" baseline="0" dirty="0" smtClean="0"/>
                        <a:t> </a:t>
                      </a:r>
                      <a:r>
                        <a:rPr lang="en-US" b="1" baseline="0" dirty="0" err="1" smtClean="0"/>
                        <a:t>humorvoll</a:t>
                      </a:r>
                      <a:r>
                        <a:rPr lang="en-US" b="1" baseline="0" dirty="0" smtClean="0"/>
                        <a:t> und </a:t>
                      </a:r>
                      <a:r>
                        <a:rPr lang="en-US" b="1" baseline="0" dirty="0" err="1" smtClean="0"/>
                        <a:t>sehr</a:t>
                      </a:r>
                      <a:r>
                        <a:rPr lang="en-US" b="1" baseline="0" dirty="0" smtClean="0"/>
                        <a:t> </a:t>
                      </a:r>
                      <a:r>
                        <a:rPr lang="en-US" b="1" baseline="0" dirty="0" err="1" smtClean="0"/>
                        <a:t>unternehmungslustig</a:t>
                      </a:r>
                      <a:r>
                        <a:rPr lang="en-US" b="1" baseline="0" dirty="0" smtClean="0"/>
                        <a:t>.</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370840">
                <a:tc>
                  <a:txBody>
                    <a:bodyPr/>
                    <a:lstStyle/>
                    <a:p>
                      <a:pPr algn="l"/>
                      <a:r>
                        <a:rPr lang="en-US" b="1" dirty="0" smtClean="0"/>
                        <a:t>f. </a:t>
                      </a:r>
                      <a:r>
                        <a:rPr lang="en-US" b="1" dirty="0" err="1" smtClean="0"/>
                        <a:t>Ich</a:t>
                      </a:r>
                      <a:r>
                        <a:rPr lang="en-US" b="1" dirty="0" smtClean="0"/>
                        <a:t> bin </a:t>
                      </a:r>
                      <a:r>
                        <a:rPr lang="en-US" b="1" dirty="0" err="1" smtClean="0"/>
                        <a:t>sportlich</a:t>
                      </a:r>
                      <a:r>
                        <a:rPr lang="en-US" b="1" dirty="0" smtClean="0"/>
                        <a:t> und </a:t>
                      </a:r>
                      <a:r>
                        <a:rPr lang="en-US" b="1" dirty="0" err="1" smtClean="0"/>
                        <a:t>musikalisch</a:t>
                      </a:r>
                      <a:r>
                        <a:rPr lang="en-US" b="1" dirty="0" smtClean="0"/>
                        <a:t>.  </a:t>
                      </a:r>
                      <a:r>
                        <a:rPr lang="en-US" b="1" dirty="0" err="1" smtClean="0"/>
                        <a:t>Ich</a:t>
                      </a:r>
                      <a:r>
                        <a:rPr lang="en-US" b="1" baseline="0" dirty="0" smtClean="0"/>
                        <a:t> </a:t>
                      </a:r>
                      <a:r>
                        <a:rPr lang="en-US" b="1" baseline="0" dirty="0" err="1" smtClean="0"/>
                        <a:t>spiele</a:t>
                      </a:r>
                      <a:r>
                        <a:rPr lang="en-US" b="1" baseline="0" dirty="0" smtClean="0"/>
                        <a:t> in </a:t>
                      </a:r>
                      <a:r>
                        <a:rPr lang="en-US" b="1" baseline="0" dirty="0" err="1" smtClean="0"/>
                        <a:t>einer</a:t>
                      </a:r>
                      <a:r>
                        <a:rPr lang="en-US" b="1" baseline="0" dirty="0" smtClean="0"/>
                        <a:t> </a:t>
                      </a:r>
                      <a:r>
                        <a:rPr lang="en-US" b="1" baseline="0" dirty="0" err="1" smtClean="0"/>
                        <a:t>Fußballmannschaft</a:t>
                      </a:r>
                      <a:r>
                        <a:rPr lang="en-US" b="1" baseline="0" dirty="0" smtClean="0"/>
                        <a:t> und </a:t>
                      </a:r>
                      <a:r>
                        <a:rPr lang="en-US" b="1" baseline="0" dirty="0" err="1" smtClean="0"/>
                        <a:t>ich</a:t>
                      </a:r>
                      <a:r>
                        <a:rPr lang="en-US" b="1" baseline="0" dirty="0" smtClean="0"/>
                        <a:t> </a:t>
                      </a:r>
                      <a:r>
                        <a:rPr lang="en-US" b="1" baseline="0" dirty="0" err="1" smtClean="0"/>
                        <a:t>spiele</a:t>
                      </a:r>
                      <a:r>
                        <a:rPr lang="en-US" b="1" baseline="0" dirty="0" smtClean="0"/>
                        <a:t> </a:t>
                      </a:r>
                      <a:r>
                        <a:rPr lang="en-US" b="1" baseline="0" dirty="0" err="1" smtClean="0"/>
                        <a:t>Gitarre</a:t>
                      </a:r>
                      <a:r>
                        <a:rPr lang="en-US" b="1" baseline="0" dirty="0" smtClean="0"/>
                        <a:t> in </a:t>
                      </a:r>
                      <a:r>
                        <a:rPr lang="en-US" b="1" baseline="0" dirty="0" err="1" smtClean="0"/>
                        <a:t>einer</a:t>
                      </a:r>
                      <a:r>
                        <a:rPr lang="en-US" b="1" baseline="0" dirty="0" smtClean="0"/>
                        <a:t> </a:t>
                      </a:r>
                      <a:r>
                        <a:rPr lang="en-US" b="1" baseline="0" dirty="0" err="1" smtClean="0"/>
                        <a:t>kleinen</a:t>
                      </a:r>
                      <a:r>
                        <a:rPr lang="en-US" b="1" baseline="0" dirty="0" smtClean="0"/>
                        <a:t> Band.</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5856" y="1779509"/>
            <a:ext cx="1489771" cy="1361459"/>
          </a:xfrm>
          <a:prstGeom prst="rect">
            <a:avLst/>
          </a:prstGeom>
        </p:spPr>
      </p:pic>
      <p:sp>
        <p:nvSpPr>
          <p:cNvPr id="11" name="TextBox 10"/>
          <p:cNvSpPr txBox="1"/>
          <p:nvPr/>
        </p:nvSpPr>
        <p:spPr>
          <a:xfrm>
            <a:off x="4932040" y="2492896"/>
            <a:ext cx="4032448" cy="3298339"/>
          </a:xfrm>
          <a:prstGeom prst="rect">
            <a:avLst/>
          </a:prstGeom>
          <a:noFill/>
        </p:spPr>
        <p:txBody>
          <a:bodyPr wrap="square" rtlCol="0">
            <a:spAutoFit/>
          </a:bodyPr>
          <a:lstStyle/>
          <a:p>
            <a:pPr algn="ctr">
              <a:lnSpc>
                <a:spcPct val="150000"/>
              </a:lnSpc>
            </a:pPr>
            <a:r>
              <a:rPr lang="en-US" sz="2000" b="1" dirty="0" err="1" smtClean="0">
                <a:solidFill>
                  <a:srgbClr val="3366FF"/>
                </a:solidFill>
              </a:rPr>
              <a:t>Persönliche</a:t>
            </a:r>
            <a:r>
              <a:rPr lang="en-US" sz="2000" b="1" dirty="0" smtClean="0">
                <a:solidFill>
                  <a:srgbClr val="3366FF"/>
                </a:solidFill>
              </a:rPr>
              <a:t> </a:t>
            </a:r>
            <a:r>
              <a:rPr lang="en-US" sz="2000" b="1" dirty="0" err="1" smtClean="0">
                <a:solidFill>
                  <a:srgbClr val="3366FF"/>
                </a:solidFill>
              </a:rPr>
              <a:t>Charaktereigenschaften</a:t>
            </a:r>
            <a:endParaRPr lang="en-US" sz="2000" b="1" dirty="0" smtClean="0">
              <a:solidFill>
                <a:srgbClr val="3366FF"/>
              </a:solidFill>
            </a:endParaRPr>
          </a:p>
          <a:p>
            <a:pPr algn="ctr">
              <a:lnSpc>
                <a:spcPct val="150000"/>
              </a:lnSpc>
            </a:pPr>
            <a:r>
              <a:rPr lang="en-US" sz="2000" b="1" dirty="0" err="1" smtClean="0">
                <a:solidFill>
                  <a:srgbClr val="FF0000"/>
                </a:solidFill>
              </a:rPr>
              <a:t>Schulabschlüsse</a:t>
            </a:r>
            <a:endParaRPr lang="en-US" sz="2000" b="1" dirty="0" smtClean="0">
              <a:solidFill>
                <a:srgbClr val="FF0000"/>
              </a:solidFill>
            </a:endParaRPr>
          </a:p>
          <a:p>
            <a:pPr algn="ctr">
              <a:lnSpc>
                <a:spcPct val="150000"/>
              </a:lnSpc>
            </a:pPr>
            <a:r>
              <a:rPr lang="en-US" sz="2000" b="1" dirty="0" err="1" smtClean="0">
                <a:solidFill>
                  <a:srgbClr val="008000"/>
                </a:solidFill>
              </a:rPr>
              <a:t>Geburtsdatum</a:t>
            </a:r>
            <a:endParaRPr lang="en-US" sz="2000" b="1" dirty="0" smtClean="0">
              <a:solidFill>
                <a:srgbClr val="008000"/>
              </a:solidFill>
            </a:endParaRPr>
          </a:p>
          <a:p>
            <a:pPr algn="ctr">
              <a:lnSpc>
                <a:spcPct val="150000"/>
              </a:lnSpc>
            </a:pPr>
            <a:r>
              <a:rPr lang="en-US" sz="2000" b="1" dirty="0" err="1" smtClean="0">
                <a:solidFill>
                  <a:schemeClr val="accent6">
                    <a:lumMod val="75000"/>
                  </a:schemeClr>
                </a:solidFill>
              </a:rPr>
              <a:t>Sonstiges</a:t>
            </a:r>
            <a:endParaRPr lang="en-US" sz="2000" b="1" dirty="0" smtClean="0">
              <a:solidFill>
                <a:schemeClr val="accent6">
                  <a:lumMod val="75000"/>
                </a:schemeClr>
              </a:solidFill>
            </a:endParaRPr>
          </a:p>
          <a:p>
            <a:pPr algn="ctr">
              <a:lnSpc>
                <a:spcPct val="150000"/>
              </a:lnSpc>
            </a:pPr>
            <a:r>
              <a:rPr lang="en-US" sz="2000" b="1" dirty="0" err="1" smtClean="0">
                <a:solidFill>
                  <a:srgbClr val="660066"/>
                </a:solidFill>
              </a:rPr>
              <a:t>Berufserfahrung</a:t>
            </a:r>
            <a:endParaRPr lang="en-US" sz="2000" b="1" dirty="0" smtClean="0">
              <a:solidFill>
                <a:srgbClr val="660066"/>
              </a:solidFill>
            </a:endParaRPr>
          </a:p>
          <a:p>
            <a:pPr algn="ctr">
              <a:lnSpc>
                <a:spcPct val="150000"/>
              </a:lnSpc>
            </a:pPr>
            <a:r>
              <a:rPr lang="en-US" sz="2000" b="1" dirty="0" err="1" smtClean="0"/>
              <a:t>Geburtsort</a:t>
            </a:r>
            <a:endParaRPr lang="en-US" sz="2000" b="1" dirty="0" smtClean="0"/>
          </a:p>
          <a:p>
            <a:pPr algn="ctr">
              <a:lnSpc>
                <a:spcPct val="150000"/>
              </a:lnSpc>
            </a:pPr>
            <a:endParaRPr lang="en-US" sz="2000" b="1" dirty="0"/>
          </a:p>
        </p:txBody>
      </p:sp>
    </p:spTree>
    <p:extLst>
      <p:ext uri="{BB962C8B-B14F-4D97-AF65-F5344CB8AC3E}">
        <p14:creationId xmlns:p14="http://schemas.microsoft.com/office/powerpoint/2010/main" val="181479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84784"/>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20: DER BEWERBUNGSBRIEF </a:t>
            </a:r>
            <a:endParaRPr lang="en-GB" sz="2400" b="1" u="sng" dirty="0">
              <a:solidFill>
                <a:srgbClr val="008000"/>
              </a:solidFill>
            </a:endParaRPr>
          </a:p>
          <a:p>
            <a:pPr marL="0" indent="0" algn="ctr">
              <a:buNone/>
            </a:pPr>
            <a:r>
              <a:rPr lang="en-GB" sz="2400" b="1" dirty="0" smtClean="0">
                <a:solidFill>
                  <a:srgbClr val="008000"/>
                </a:solidFill>
              </a:rPr>
              <a:t>Lies die </a:t>
            </a:r>
            <a:r>
              <a:rPr lang="en-GB" sz="2400" b="1" dirty="0" err="1" smtClean="0">
                <a:solidFill>
                  <a:srgbClr val="008000"/>
                </a:solidFill>
              </a:rPr>
              <a:t>Bewerbung</a:t>
            </a:r>
            <a:r>
              <a:rPr lang="en-GB" sz="2400" b="1" dirty="0" smtClean="0">
                <a:solidFill>
                  <a:srgbClr val="008000"/>
                </a:solidFill>
              </a:rPr>
              <a:t>.  </a:t>
            </a:r>
            <a:r>
              <a:rPr lang="en-GB" sz="2400" b="1" dirty="0" err="1" smtClean="0">
                <a:solidFill>
                  <a:srgbClr val="008000"/>
                </a:solidFill>
              </a:rPr>
              <a:t>Wie</a:t>
            </a:r>
            <a:r>
              <a:rPr lang="en-GB" sz="2400" b="1" dirty="0" smtClean="0">
                <a:solidFill>
                  <a:srgbClr val="008000"/>
                </a:solidFill>
              </a:rPr>
              <a:t> </a:t>
            </a:r>
            <a:r>
              <a:rPr lang="en-GB" sz="2400" b="1" dirty="0" err="1" smtClean="0">
                <a:solidFill>
                  <a:srgbClr val="008000"/>
                </a:solidFill>
              </a:rPr>
              <a:t>heißt</a:t>
            </a:r>
            <a:r>
              <a:rPr lang="en-GB" sz="2400" b="1" dirty="0" smtClean="0">
                <a:solidFill>
                  <a:srgbClr val="008000"/>
                </a:solidFill>
              </a:rPr>
              <a:t> das auf Deutsch?</a:t>
            </a:r>
          </a:p>
          <a:p>
            <a:pPr algn="ctr">
              <a:buNone/>
            </a:pPr>
            <a:endParaRPr lang="en-GB" sz="2400" dirty="0" smtClean="0">
              <a:latin typeface="Comic Sans MS" pitchFamily="66" charset="0"/>
            </a:endParaRPr>
          </a:p>
          <a:p>
            <a:pPr>
              <a:buNone/>
            </a:pPr>
            <a:endParaRPr lang="en-GB" dirty="0"/>
          </a:p>
        </p:txBody>
      </p:sp>
      <p:sp>
        <p:nvSpPr>
          <p:cNvPr id="11" name="TextBox 10"/>
          <p:cNvSpPr txBox="1"/>
          <p:nvPr/>
        </p:nvSpPr>
        <p:spPr>
          <a:xfrm>
            <a:off x="251520" y="908720"/>
            <a:ext cx="8712968" cy="5909311"/>
          </a:xfrm>
          <a:prstGeom prst="rect">
            <a:avLst/>
          </a:prstGeom>
          <a:noFill/>
          <a:ln>
            <a:solidFill>
              <a:srgbClr val="008000"/>
            </a:solidFill>
          </a:ln>
        </p:spPr>
        <p:txBody>
          <a:bodyPr wrap="square" rtlCol="0">
            <a:spAutoFit/>
          </a:bodyPr>
          <a:lstStyle/>
          <a:p>
            <a:pPr algn="just"/>
            <a:r>
              <a:rPr lang="de-DE" dirty="0" smtClean="0"/>
              <a:t>Sehr geehrte Damen und Herren,</a:t>
            </a:r>
          </a:p>
          <a:p>
            <a:pPr algn="just"/>
            <a:endParaRPr lang="de-DE" dirty="0" smtClean="0"/>
          </a:p>
          <a:p>
            <a:pPr algn="just"/>
            <a:r>
              <a:rPr lang="de-DE" dirty="0"/>
              <a:t>i</a:t>
            </a:r>
            <a:r>
              <a:rPr lang="de-DE" dirty="0" smtClean="0"/>
              <a:t>ch möchte mich um den Ferienjob als Sporttrainer in Ihrem Winterpark bewerben.  Ich habe die Anzeige in der Zeitung gelesen.</a:t>
            </a:r>
          </a:p>
          <a:p>
            <a:pPr algn="just"/>
            <a:endParaRPr lang="de-DE" dirty="0" smtClean="0"/>
          </a:p>
          <a:p>
            <a:pPr algn="just"/>
            <a:r>
              <a:rPr lang="de-DE" dirty="0" smtClean="0"/>
              <a:t>Ich besuche eine Gesamtschule in Sudwestschottland.  Meine Lieblingsfächer sind Sport und Fremdsprachen.  Ich kann Deutsch und ein bisschen Französisch.</a:t>
            </a:r>
          </a:p>
          <a:p>
            <a:pPr algn="just"/>
            <a:endParaRPr lang="de-DE" dirty="0"/>
          </a:p>
          <a:p>
            <a:pPr algn="just"/>
            <a:r>
              <a:rPr lang="de-DE" dirty="0" smtClean="0"/>
              <a:t>Ich habe bereits Erfahrungen als Kellner gesammelt und ich habe mein Arbeitspraktikum in einem Büro gemacht.  Ich komme gut mit Kollegen und überhaupt mit Menschen aus.  Als Kellner musste ich immer höflich und freundlich sein und im Büro war ich sehr hilfsbereit.  Diese Eigenschaften sind sehr wichtig für einen Sporttrainer.</a:t>
            </a:r>
          </a:p>
          <a:p>
            <a:pPr algn="just"/>
            <a:endParaRPr lang="de-DE" dirty="0"/>
          </a:p>
          <a:p>
            <a:pPr algn="just"/>
            <a:r>
              <a:rPr lang="de-DE" dirty="0" smtClean="0"/>
              <a:t>Ich bin sehr sportlich und fit.  Ich kann sehr gut schwimmen.  Bei Ihnen würde ich meine Berufserfahrungen erweitern und mein Deutsch verbessern.</a:t>
            </a:r>
          </a:p>
          <a:p>
            <a:pPr algn="just"/>
            <a:endParaRPr lang="de-DE" dirty="0"/>
          </a:p>
          <a:p>
            <a:pPr algn="just"/>
            <a:r>
              <a:rPr lang="de-DE" dirty="0" smtClean="0"/>
              <a:t>Als Anlage schicke ich Ihnen meinen Lebenslauf und ich hoffe, bald von Ihnen zu hören.</a:t>
            </a:r>
          </a:p>
          <a:p>
            <a:pPr algn="just"/>
            <a:endParaRPr lang="de-DE" dirty="0"/>
          </a:p>
          <a:p>
            <a:pPr algn="just"/>
            <a:r>
              <a:rPr lang="de-DE" dirty="0" smtClean="0"/>
              <a:t>Mit freundlichen Grüßen</a:t>
            </a:r>
          </a:p>
          <a:p>
            <a:pPr algn="just"/>
            <a:endParaRPr lang="de-DE" dirty="0"/>
          </a:p>
          <a:p>
            <a:pPr algn="just"/>
            <a:r>
              <a:rPr lang="de-DE" dirty="0" smtClean="0"/>
              <a:t>Paul Smith</a:t>
            </a:r>
            <a:endParaRPr lang="de-DE" dirty="0"/>
          </a:p>
        </p:txBody>
      </p:sp>
    </p:spTree>
    <p:extLst>
      <p:ext uri="{BB962C8B-B14F-4D97-AF65-F5344CB8AC3E}">
        <p14:creationId xmlns:p14="http://schemas.microsoft.com/office/powerpoint/2010/main" val="322677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84784"/>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AUFGABE 21: DER BEWERBUNGSBRIEF</a:t>
            </a:r>
          </a:p>
          <a:p>
            <a:pPr marL="0" indent="0" algn="ctr">
              <a:buNone/>
            </a:pPr>
            <a:r>
              <a:rPr lang="en-GB" sz="2400" b="1" u="sng" dirty="0" smtClean="0">
                <a:solidFill>
                  <a:srgbClr val="008000"/>
                </a:solidFill>
                <a:latin typeface="Calibri" pitchFamily="34" charset="0"/>
                <a:cs typeface="Calibri" pitchFamily="34" charset="0"/>
              </a:rPr>
              <a:t> </a:t>
            </a:r>
            <a:endParaRPr lang="en-GB" sz="2400" b="1" u="sng" dirty="0">
              <a:solidFill>
                <a:srgbClr val="008000"/>
              </a:solidFill>
            </a:endParaRPr>
          </a:p>
          <a:p>
            <a:pPr marL="0" indent="0" algn="ctr">
              <a:buNone/>
            </a:pPr>
            <a:r>
              <a:rPr lang="en-GB" sz="2400" b="1" dirty="0" smtClean="0">
                <a:solidFill>
                  <a:srgbClr val="008000"/>
                </a:solidFill>
              </a:rPr>
              <a:t>Lies die </a:t>
            </a:r>
            <a:r>
              <a:rPr lang="en-GB" sz="2400" b="1" dirty="0" err="1" smtClean="0">
                <a:solidFill>
                  <a:srgbClr val="008000"/>
                </a:solidFill>
              </a:rPr>
              <a:t>Bewerbung</a:t>
            </a:r>
            <a:r>
              <a:rPr lang="en-GB" sz="2400" b="1" dirty="0" smtClean="0">
                <a:solidFill>
                  <a:srgbClr val="008000"/>
                </a:solidFill>
              </a:rPr>
              <a:t>.  </a:t>
            </a:r>
            <a:r>
              <a:rPr lang="en-GB" sz="2400" b="1" dirty="0" err="1" smtClean="0">
                <a:solidFill>
                  <a:srgbClr val="008000"/>
                </a:solidFill>
              </a:rPr>
              <a:t>Wie</a:t>
            </a:r>
            <a:r>
              <a:rPr lang="en-GB" sz="2400" b="1" dirty="0" smtClean="0">
                <a:solidFill>
                  <a:srgbClr val="008000"/>
                </a:solidFill>
              </a:rPr>
              <a:t> </a:t>
            </a:r>
            <a:r>
              <a:rPr lang="en-GB" sz="2400" b="1" dirty="0" err="1" smtClean="0">
                <a:solidFill>
                  <a:srgbClr val="008000"/>
                </a:solidFill>
              </a:rPr>
              <a:t>heißt</a:t>
            </a:r>
            <a:r>
              <a:rPr lang="en-GB" sz="2400" b="1" dirty="0" smtClean="0">
                <a:solidFill>
                  <a:srgbClr val="008000"/>
                </a:solidFill>
              </a:rPr>
              <a:t> das auf Deutsch?</a:t>
            </a:r>
          </a:p>
          <a:p>
            <a:pPr marL="0" indent="0" algn="ctr">
              <a:buNone/>
            </a:pPr>
            <a:endParaRPr lang="en-GB" sz="2400" b="1" dirty="0"/>
          </a:p>
          <a:p>
            <a:pPr marL="457200" indent="-457200" algn="ctr">
              <a:buAutoNum type="arabicPeriod"/>
            </a:pPr>
            <a:r>
              <a:rPr lang="en-GB" sz="2400" b="1" dirty="0" smtClean="0"/>
              <a:t>to apply for</a:t>
            </a:r>
          </a:p>
          <a:p>
            <a:pPr marL="457200" indent="-457200" algn="ctr">
              <a:buAutoNum type="arabicPeriod"/>
            </a:pPr>
            <a:r>
              <a:rPr lang="en-GB" sz="2400" b="1" dirty="0" smtClean="0"/>
              <a:t>improve my German</a:t>
            </a:r>
          </a:p>
          <a:p>
            <a:pPr marL="457200" indent="-457200" algn="ctr">
              <a:buAutoNum type="arabicPeriod"/>
            </a:pPr>
            <a:r>
              <a:rPr lang="en-GB" sz="2400" b="1" dirty="0" smtClean="0"/>
              <a:t>my CV</a:t>
            </a:r>
          </a:p>
          <a:p>
            <a:pPr marL="457200" indent="-457200" algn="ctr">
              <a:buAutoNum type="arabicPeriod"/>
            </a:pPr>
            <a:r>
              <a:rPr lang="en-GB" sz="2400" b="1" dirty="0" smtClean="0"/>
              <a:t>I have experience</a:t>
            </a:r>
          </a:p>
          <a:p>
            <a:pPr marL="457200" indent="-457200" algn="ctr">
              <a:buAutoNum type="arabicPeriod"/>
            </a:pPr>
            <a:r>
              <a:rPr lang="en-GB" sz="2400" b="1" dirty="0" smtClean="0"/>
              <a:t>the advertisement</a:t>
            </a:r>
          </a:p>
          <a:p>
            <a:pPr marL="457200" indent="-457200" algn="ctr">
              <a:buAutoNum type="arabicPeriod"/>
            </a:pPr>
            <a:r>
              <a:rPr lang="en-GB" sz="2400" b="1" dirty="0" smtClean="0"/>
              <a:t>Yours faithfully</a:t>
            </a:r>
          </a:p>
          <a:p>
            <a:pPr marL="457200" indent="-457200" algn="ctr">
              <a:buAutoNum type="arabicPeriod"/>
            </a:pPr>
            <a:r>
              <a:rPr lang="en-GB" sz="2400" b="1" dirty="0" smtClean="0"/>
              <a:t>these characteristics</a:t>
            </a:r>
          </a:p>
          <a:p>
            <a:pPr marL="457200" indent="-457200" algn="ctr">
              <a:buAutoNum type="arabicPeriod"/>
            </a:pPr>
            <a:r>
              <a:rPr lang="en-GB" sz="2400" b="1" dirty="0" smtClean="0"/>
              <a:t>Dear Sir or Madam</a:t>
            </a: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a:blip r:embed="rId2" cstate="print"/>
          <a:stretch>
            <a:fillRect/>
          </a:stretch>
        </p:blipFill>
        <p:spPr>
          <a:xfrm>
            <a:off x="6372200" y="4077072"/>
            <a:ext cx="2409056" cy="2409056"/>
          </a:xfrm>
          <a:prstGeom prst="rect">
            <a:avLst/>
          </a:prstGeom>
        </p:spPr>
      </p:pic>
    </p:spTree>
    <p:extLst>
      <p:ext uri="{BB962C8B-B14F-4D97-AF65-F5344CB8AC3E}">
        <p14:creationId xmlns:p14="http://schemas.microsoft.com/office/powerpoint/2010/main" val="281173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5: </a:t>
            </a:r>
            <a:r>
              <a:rPr lang="en-GB" sz="2400" b="1" u="sng" dirty="0">
                <a:solidFill>
                  <a:srgbClr val="008000"/>
                </a:solidFill>
              </a:rPr>
              <a:t>ZUKÜNFTIGE PLÄNE</a:t>
            </a:r>
          </a:p>
          <a:p>
            <a:pPr algn="ctr">
              <a:buNone/>
            </a:pPr>
            <a:endParaRPr lang="en-GB" sz="2400" b="1" dirty="0" smtClean="0">
              <a:solidFill>
                <a:srgbClr val="008000"/>
              </a:solidFill>
              <a:latin typeface="Calibri" pitchFamily="34" charset="0"/>
              <a:cs typeface="Calibri" pitchFamily="34" charset="0"/>
            </a:endParaRPr>
          </a:p>
          <a:p>
            <a:pPr algn="ctr">
              <a:buNone/>
            </a:pPr>
            <a:r>
              <a:rPr lang="en-GB" sz="2400" b="1" dirty="0" smtClean="0">
                <a:solidFill>
                  <a:srgbClr val="008000"/>
                </a:solidFill>
                <a:latin typeface="Calibri" pitchFamily="34" charset="0"/>
                <a:cs typeface="Calibri" pitchFamily="34" charset="0"/>
              </a:rPr>
              <a:t>In der </a:t>
            </a:r>
            <a:r>
              <a:rPr lang="en-GB" sz="2400" b="1" dirty="0" err="1" smtClean="0">
                <a:solidFill>
                  <a:srgbClr val="008000"/>
                </a:solidFill>
                <a:latin typeface="Calibri" pitchFamily="34" charset="0"/>
                <a:cs typeface="Calibri" pitchFamily="34" charset="0"/>
              </a:rPr>
              <a:t>Einheit</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lernt</a:t>
            </a:r>
            <a:r>
              <a:rPr lang="en-GB" sz="2400" b="1" dirty="0" smtClean="0">
                <a:solidFill>
                  <a:srgbClr val="008000"/>
                </a:solidFill>
                <a:latin typeface="Calibri" pitchFamily="34" charset="0"/>
                <a:cs typeface="Calibri" pitchFamily="34" charset="0"/>
              </a:rPr>
              <a:t> man:</a:t>
            </a:r>
          </a:p>
          <a:p>
            <a:pPr marL="0" indent="0"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über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zukünftige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Pläne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schreiben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Auswähle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rechtzufertigen</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wie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sich</a:t>
            </a:r>
            <a:r>
              <a:rPr lang="en-GB" sz="2400" dirty="0" smtClean="0">
                <a:latin typeface="Calibri" pitchFamily="34" charset="0"/>
                <a:cs typeface="Calibri" pitchFamily="34" charset="0"/>
              </a:rPr>
              <a:t> den </a:t>
            </a:r>
            <a:r>
              <a:rPr lang="en-GB" sz="2400" dirty="0" err="1" smtClean="0">
                <a:latin typeface="Calibri" pitchFamily="34" charset="0"/>
                <a:cs typeface="Calibri" pitchFamily="34" charset="0"/>
              </a:rPr>
              <a:t>Arbeitsplatz</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verändert</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4338" name="Picture 2" descr="http://jetzt.sueddeutsche.de/upl/images/user/lu/luisa_/text/regular/840170.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8932" y="3356371"/>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eic.de/wp-content/uploads/2012/05/Die-Zukunft-der-gruenen-Investments.jpe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63468" y="3356371"/>
            <a:ext cx="3240980" cy="324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26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84784"/>
          </a:xfrm>
        </p:spPr>
        <p:txBody>
          <a:bodyPr>
            <a:noAutofit/>
          </a:bodyPr>
          <a:lstStyle/>
          <a:p>
            <a:pPr marL="0" indent="0" algn="ctr">
              <a:buNone/>
            </a:pPr>
            <a:r>
              <a:rPr lang="en-GB" sz="2200" b="1" u="sng" dirty="0" smtClean="0">
                <a:solidFill>
                  <a:srgbClr val="008000"/>
                </a:solidFill>
                <a:latin typeface="Calibri" pitchFamily="34" charset="0"/>
                <a:cs typeface="Calibri" pitchFamily="34" charset="0"/>
              </a:rPr>
              <a:t>AUFGABE 22: DIE ZUKUNFT</a:t>
            </a:r>
            <a:endParaRPr lang="en-GB" sz="2200" b="1" u="sng" dirty="0">
              <a:solidFill>
                <a:srgbClr val="008000"/>
              </a:solidFill>
            </a:endParaRPr>
          </a:p>
          <a:p>
            <a:pPr marL="0" indent="0" algn="ctr">
              <a:buNone/>
            </a:pPr>
            <a:r>
              <a:rPr lang="en-GB" sz="2200" b="1" dirty="0" smtClean="0">
                <a:solidFill>
                  <a:srgbClr val="008000"/>
                </a:solidFill>
              </a:rPr>
              <a:t>Lies den Text und </a:t>
            </a:r>
            <a:r>
              <a:rPr lang="en-GB" sz="2200" b="1" dirty="0" err="1" smtClean="0">
                <a:solidFill>
                  <a:srgbClr val="008000"/>
                </a:solidFill>
              </a:rPr>
              <a:t>beantworte</a:t>
            </a:r>
            <a:r>
              <a:rPr lang="en-GB" sz="2200" b="1" dirty="0" smtClean="0">
                <a:solidFill>
                  <a:srgbClr val="008000"/>
                </a:solidFill>
              </a:rPr>
              <a:t>  die </a:t>
            </a:r>
            <a:r>
              <a:rPr lang="en-GB" sz="2200" b="1" dirty="0" err="1" smtClean="0">
                <a:solidFill>
                  <a:srgbClr val="008000"/>
                </a:solidFill>
              </a:rPr>
              <a:t>Fragen</a:t>
            </a:r>
            <a:r>
              <a:rPr lang="en-GB" sz="2200" b="1" dirty="0" smtClean="0">
                <a:solidFill>
                  <a:srgbClr val="008000"/>
                </a:solidFill>
              </a:rPr>
              <a:t>.</a:t>
            </a:r>
            <a:endParaRPr lang="en-GB" sz="2200" dirty="0" smtClean="0">
              <a:solidFill>
                <a:srgbClr val="008000"/>
              </a:solidFill>
              <a:latin typeface="Comic Sans MS" pitchFamily="66" charset="0"/>
            </a:endParaRPr>
          </a:p>
          <a:p>
            <a:pPr>
              <a:buNone/>
            </a:pPr>
            <a:endParaRPr lang="en-GB" sz="2200" dirty="0"/>
          </a:p>
        </p:txBody>
      </p:sp>
      <p:sp>
        <p:nvSpPr>
          <p:cNvPr id="11" name="TextBox 10"/>
          <p:cNvSpPr txBox="1"/>
          <p:nvPr/>
        </p:nvSpPr>
        <p:spPr>
          <a:xfrm>
            <a:off x="0" y="1061442"/>
            <a:ext cx="9144000" cy="3231654"/>
          </a:xfrm>
          <a:prstGeom prst="rect">
            <a:avLst/>
          </a:prstGeom>
          <a:noFill/>
          <a:ln>
            <a:solidFill>
              <a:srgbClr val="008000"/>
            </a:solidFill>
          </a:ln>
        </p:spPr>
        <p:txBody>
          <a:bodyPr wrap="square" rtlCol="0">
            <a:spAutoFit/>
          </a:bodyPr>
          <a:lstStyle/>
          <a:p>
            <a:pPr algn="just"/>
            <a:r>
              <a:rPr lang="de-DE" dirty="0" smtClean="0"/>
              <a:t>Habe ich Pläne für die Zukunft? Ja, sicher!</a:t>
            </a:r>
          </a:p>
          <a:p>
            <a:pPr algn="just"/>
            <a:endParaRPr lang="de-DE" sz="800" dirty="0"/>
          </a:p>
          <a:p>
            <a:pPr algn="just"/>
            <a:r>
              <a:rPr lang="de-DE" dirty="0" smtClean="0"/>
              <a:t>Also, nächstes Jahr </a:t>
            </a:r>
            <a:r>
              <a:rPr lang="de-DE" b="1" dirty="0" smtClean="0">
                <a:solidFill>
                  <a:srgbClr val="008000"/>
                </a:solidFill>
              </a:rPr>
              <a:t>werde</a:t>
            </a:r>
            <a:r>
              <a:rPr lang="de-DE" dirty="0" smtClean="0">
                <a:solidFill>
                  <a:srgbClr val="008000"/>
                </a:solidFill>
              </a:rPr>
              <a:t> </a:t>
            </a:r>
            <a:r>
              <a:rPr lang="de-DE" dirty="0" smtClean="0"/>
              <a:t>ich in der Schule Spanisch </a:t>
            </a:r>
            <a:r>
              <a:rPr lang="de-DE" b="1" dirty="0" smtClean="0">
                <a:solidFill>
                  <a:srgbClr val="008000"/>
                </a:solidFill>
              </a:rPr>
              <a:t>lernen</a:t>
            </a:r>
            <a:r>
              <a:rPr lang="de-DE" dirty="0" smtClean="0"/>
              <a:t>.  Ich denke, dass es einfacher als Deutsch ist und ich fahre oft mit meiner Familie nach Spanien auf Urlaub.  Ich </a:t>
            </a:r>
            <a:r>
              <a:rPr lang="de-DE" b="1" dirty="0" smtClean="0">
                <a:solidFill>
                  <a:srgbClr val="008000"/>
                </a:solidFill>
              </a:rPr>
              <a:t>werde</a:t>
            </a:r>
            <a:r>
              <a:rPr lang="de-DE" dirty="0" smtClean="0">
                <a:solidFill>
                  <a:srgbClr val="008000"/>
                </a:solidFill>
              </a:rPr>
              <a:t> </a:t>
            </a:r>
            <a:r>
              <a:rPr lang="de-DE" dirty="0" smtClean="0"/>
              <a:t>auch Fitnesstraining </a:t>
            </a:r>
            <a:r>
              <a:rPr lang="de-DE" b="1" dirty="0" smtClean="0">
                <a:solidFill>
                  <a:srgbClr val="008000"/>
                </a:solidFill>
              </a:rPr>
              <a:t>machen</a:t>
            </a:r>
            <a:r>
              <a:rPr lang="de-DE" dirty="0" smtClean="0"/>
              <a:t>, weil ich nicht fit bin!</a:t>
            </a:r>
          </a:p>
          <a:p>
            <a:pPr algn="just"/>
            <a:endParaRPr lang="de-DE" sz="800" dirty="0"/>
          </a:p>
          <a:p>
            <a:pPr algn="just"/>
            <a:r>
              <a:rPr lang="de-DE" dirty="0" smtClean="0"/>
              <a:t>In fünf Jahren </a:t>
            </a:r>
            <a:r>
              <a:rPr lang="de-DE" b="1" dirty="0" smtClean="0">
                <a:solidFill>
                  <a:srgbClr val="008000"/>
                </a:solidFill>
              </a:rPr>
              <a:t>werde</a:t>
            </a:r>
            <a:r>
              <a:rPr lang="de-DE" dirty="0" smtClean="0">
                <a:solidFill>
                  <a:srgbClr val="008000"/>
                </a:solidFill>
              </a:rPr>
              <a:t> </a:t>
            </a:r>
            <a:r>
              <a:rPr lang="de-DE" dirty="0" smtClean="0"/>
              <a:t>ich die Schule mit 18 </a:t>
            </a:r>
            <a:r>
              <a:rPr lang="de-DE" b="1" dirty="0" smtClean="0">
                <a:solidFill>
                  <a:srgbClr val="008000"/>
                </a:solidFill>
              </a:rPr>
              <a:t>verlassen</a:t>
            </a:r>
            <a:r>
              <a:rPr lang="de-DE" dirty="0" smtClean="0"/>
              <a:t>.  Dann </a:t>
            </a:r>
            <a:r>
              <a:rPr lang="de-DE" b="1" dirty="0" smtClean="0">
                <a:solidFill>
                  <a:srgbClr val="008000"/>
                </a:solidFill>
              </a:rPr>
              <a:t>werde</a:t>
            </a:r>
            <a:r>
              <a:rPr lang="de-DE" dirty="0" smtClean="0">
                <a:solidFill>
                  <a:srgbClr val="008000"/>
                </a:solidFill>
              </a:rPr>
              <a:t> </a:t>
            </a:r>
            <a:r>
              <a:rPr lang="de-DE" dirty="0" smtClean="0"/>
              <a:t>ich an der Uni Musik </a:t>
            </a:r>
            <a:r>
              <a:rPr lang="de-DE" b="1" dirty="0" smtClean="0">
                <a:solidFill>
                  <a:srgbClr val="008000"/>
                </a:solidFill>
              </a:rPr>
              <a:t>studieren</a:t>
            </a:r>
            <a:r>
              <a:rPr lang="de-DE" dirty="0" smtClean="0"/>
              <a:t>.  Ich </a:t>
            </a:r>
            <a:r>
              <a:rPr lang="de-DE" b="1" dirty="0" smtClean="0">
                <a:solidFill>
                  <a:srgbClr val="008000"/>
                </a:solidFill>
              </a:rPr>
              <a:t>werde</a:t>
            </a:r>
            <a:r>
              <a:rPr lang="de-DE" dirty="0" smtClean="0">
                <a:solidFill>
                  <a:srgbClr val="008000"/>
                </a:solidFill>
              </a:rPr>
              <a:t> </a:t>
            </a:r>
            <a:r>
              <a:rPr lang="de-DE" dirty="0" smtClean="0"/>
              <a:t>auch ein neues Instrument </a:t>
            </a:r>
            <a:r>
              <a:rPr lang="de-DE" b="1" dirty="0" smtClean="0">
                <a:solidFill>
                  <a:srgbClr val="008000"/>
                </a:solidFill>
              </a:rPr>
              <a:t>lernen</a:t>
            </a:r>
            <a:r>
              <a:rPr lang="de-DE" dirty="0" smtClean="0">
                <a:solidFill>
                  <a:srgbClr val="008000"/>
                </a:solidFill>
              </a:rPr>
              <a:t> </a:t>
            </a:r>
            <a:r>
              <a:rPr lang="de-DE" dirty="0" smtClean="0"/>
              <a:t>– Gitarre.  Ich kann schon Klavier spielen.</a:t>
            </a:r>
          </a:p>
          <a:p>
            <a:pPr algn="just"/>
            <a:endParaRPr lang="de-DE" sz="800" dirty="0"/>
          </a:p>
          <a:p>
            <a:pPr algn="just"/>
            <a:r>
              <a:rPr lang="de-DE" dirty="0" smtClean="0"/>
              <a:t>Mit 25 </a:t>
            </a:r>
            <a:r>
              <a:rPr lang="de-DE" b="1" dirty="0" smtClean="0">
                <a:solidFill>
                  <a:srgbClr val="008000"/>
                </a:solidFill>
              </a:rPr>
              <a:t>werde</a:t>
            </a:r>
            <a:r>
              <a:rPr lang="de-DE" dirty="0" smtClean="0">
                <a:solidFill>
                  <a:srgbClr val="008000"/>
                </a:solidFill>
              </a:rPr>
              <a:t> </a:t>
            </a:r>
            <a:r>
              <a:rPr lang="de-DE" dirty="0" smtClean="0"/>
              <a:t>ich in einer Band Gitarre </a:t>
            </a:r>
            <a:r>
              <a:rPr lang="de-DE" b="1" dirty="0" smtClean="0">
                <a:solidFill>
                  <a:srgbClr val="008000"/>
                </a:solidFill>
              </a:rPr>
              <a:t>spielen</a:t>
            </a:r>
            <a:r>
              <a:rPr lang="de-DE" dirty="0" smtClean="0"/>
              <a:t>.  Ich kann auch gut singen.  Mit 27 </a:t>
            </a:r>
            <a:r>
              <a:rPr lang="de-DE" b="1" dirty="0" smtClean="0">
                <a:solidFill>
                  <a:srgbClr val="008000"/>
                </a:solidFill>
              </a:rPr>
              <a:t>werde</a:t>
            </a:r>
            <a:r>
              <a:rPr lang="de-DE" dirty="0" smtClean="0">
                <a:solidFill>
                  <a:srgbClr val="008000"/>
                </a:solidFill>
              </a:rPr>
              <a:t> </a:t>
            </a:r>
            <a:r>
              <a:rPr lang="de-DE" dirty="0" smtClean="0"/>
              <a:t>ich berühmt </a:t>
            </a:r>
            <a:r>
              <a:rPr lang="de-DE" b="1" dirty="0" smtClean="0">
                <a:solidFill>
                  <a:srgbClr val="008000"/>
                </a:solidFill>
              </a:rPr>
              <a:t>sein</a:t>
            </a:r>
            <a:r>
              <a:rPr lang="de-DE" dirty="0" smtClean="0"/>
              <a:t>! Das heißt, ich </a:t>
            </a:r>
            <a:r>
              <a:rPr lang="de-DE" b="1" dirty="0" smtClean="0">
                <a:solidFill>
                  <a:srgbClr val="008000"/>
                </a:solidFill>
              </a:rPr>
              <a:t>werde</a:t>
            </a:r>
            <a:r>
              <a:rPr lang="de-DE" dirty="0" smtClean="0">
                <a:solidFill>
                  <a:srgbClr val="008000"/>
                </a:solidFill>
              </a:rPr>
              <a:t> </a:t>
            </a:r>
            <a:r>
              <a:rPr lang="de-DE" dirty="0" smtClean="0"/>
              <a:t>auch sehr reich </a:t>
            </a:r>
            <a:r>
              <a:rPr lang="de-DE" b="1" dirty="0" smtClean="0">
                <a:solidFill>
                  <a:srgbClr val="008000"/>
                </a:solidFill>
              </a:rPr>
              <a:t>sein</a:t>
            </a:r>
            <a:r>
              <a:rPr lang="de-DE" dirty="0" smtClean="0"/>
              <a:t>! Dann </a:t>
            </a:r>
            <a:r>
              <a:rPr lang="de-DE" b="1" dirty="0" smtClean="0">
                <a:solidFill>
                  <a:srgbClr val="008000"/>
                </a:solidFill>
              </a:rPr>
              <a:t>werde</a:t>
            </a:r>
            <a:r>
              <a:rPr lang="de-DE" dirty="0" smtClean="0"/>
              <a:t> ich einen Mercedes und eine Villa in Spanien </a:t>
            </a:r>
            <a:r>
              <a:rPr lang="de-DE" b="1" dirty="0" smtClean="0">
                <a:solidFill>
                  <a:srgbClr val="008000"/>
                </a:solidFill>
              </a:rPr>
              <a:t>kaufen</a:t>
            </a:r>
            <a:r>
              <a:rPr lang="de-DE" dirty="0" smtClean="0"/>
              <a:t>.</a:t>
            </a:r>
            <a:endParaRPr lang="de-DE" dirty="0"/>
          </a:p>
        </p:txBody>
      </p:sp>
      <p:sp>
        <p:nvSpPr>
          <p:cNvPr id="4" name="TextBox 3"/>
          <p:cNvSpPr txBox="1"/>
          <p:nvPr/>
        </p:nvSpPr>
        <p:spPr>
          <a:xfrm>
            <a:off x="67984" y="4505052"/>
            <a:ext cx="4287992" cy="2308324"/>
          </a:xfrm>
          <a:prstGeom prst="rect">
            <a:avLst/>
          </a:prstGeom>
          <a:noFill/>
          <a:ln>
            <a:solidFill>
              <a:srgbClr val="008000"/>
            </a:solidFill>
          </a:ln>
        </p:spPr>
        <p:txBody>
          <a:bodyPr wrap="square" rtlCol="0">
            <a:spAutoFit/>
          </a:bodyPr>
          <a:lstStyle/>
          <a:p>
            <a:pPr marL="457200" indent="-457200" algn="just">
              <a:buAutoNum type="arabicPeriod"/>
            </a:pPr>
            <a:r>
              <a:rPr lang="de-DE" dirty="0" smtClean="0"/>
              <a:t>Oft fährt Tanja mit ihrer Familie</a:t>
            </a:r>
          </a:p>
          <a:p>
            <a:pPr marL="457200" indent="-457200" algn="just">
              <a:buAutoNum type="arabicPeriod"/>
            </a:pPr>
            <a:r>
              <a:rPr lang="de-DE" dirty="0" smtClean="0"/>
              <a:t>Nächstes Jahr wird Tanja</a:t>
            </a:r>
          </a:p>
          <a:p>
            <a:pPr marL="457200" indent="-457200" algn="just">
              <a:buAutoNum type="arabicPeriod"/>
            </a:pPr>
            <a:r>
              <a:rPr lang="de-DE" dirty="0" smtClean="0"/>
              <a:t>Sie wird die Schule</a:t>
            </a:r>
          </a:p>
          <a:p>
            <a:pPr marL="457200" indent="-457200" algn="just">
              <a:buAutoNum type="arabicPeriod"/>
            </a:pPr>
            <a:r>
              <a:rPr lang="de-DE" dirty="0" smtClean="0"/>
              <a:t>Tanja wird an der Uni</a:t>
            </a:r>
          </a:p>
          <a:p>
            <a:pPr marL="457200" indent="-457200" algn="just">
              <a:buAutoNum type="arabicPeriod"/>
            </a:pPr>
            <a:r>
              <a:rPr lang="de-DE" dirty="0" smtClean="0"/>
              <a:t>Tanja kann Klavier</a:t>
            </a:r>
          </a:p>
          <a:p>
            <a:pPr marL="457200" indent="-457200" algn="just">
              <a:buAutoNum type="arabicPeriod"/>
            </a:pPr>
            <a:r>
              <a:rPr lang="de-DE" dirty="0" smtClean="0"/>
              <a:t>Sie wird in einer Band</a:t>
            </a:r>
          </a:p>
          <a:p>
            <a:pPr marL="457200" indent="-457200" algn="just">
              <a:buAutoNum type="arabicPeriod"/>
            </a:pPr>
            <a:r>
              <a:rPr lang="de-DE" dirty="0" smtClean="0"/>
              <a:t>Nut 27 wird sie</a:t>
            </a:r>
          </a:p>
          <a:p>
            <a:pPr marL="457200" indent="-457200" algn="just">
              <a:buAutoNum type="arabicPeriod"/>
            </a:pPr>
            <a:r>
              <a:rPr lang="de-DE" dirty="0" smtClean="0"/>
              <a:t>Sie wird ein teureres Auto</a:t>
            </a:r>
            <a:endParaRPr lang="de-DE" dirty="0"/>
          </a:p>
        </p:txBody>
      </p:sp>
      <p:sp>
        <p:nvSpPr>
          <p:cNvPr id="5" name="TextBox 4"/>
          <p:cNvSpPr txBox="1"/>
          <p:nvPr/>
        </p:nvSpPr>
        <p:spPr>
          <a:xfrm>
            <a:off x="4716016" y="4505052"/>
            <a:ext cx="4287992" cy="2308324"/>
          </a:xfrm>
          <a:prstGeom prst="rect">
            <a:avLst/>
          </a:prstGeom>
          <a:noFill/>
          <a:ln>
            <a:solidFill>
              <a:srgbClr val="008000"/>
            </a:solidFill>
          </a:ln>
        </p:spPr>
        <p:txBody>
          <a:bodyPr wrap="square" rtlCol="0">
            <a:spAutoFit/>
          </a:bodyPr>
          <a:lstStyle/>
          <a:p>
            <a:pPr marL="457200" indent="-457200">
              <a:buAutoNum type="alphaLcPeriod"/>
            </a:pPr>
            <a:r>
              <a:rPr lang="de-DE" dirty="0" smtClean="0"/>
              <a:t>Gitarre spielen</a:t>
            </a:r>
          </a:p>
          <a:p>
            <a:pPr marL="457200" indent="-457200">
              <a:buAutoNum type="alphaLcPeriod"/>
            </a:pPr>
            <a:r>
              <a:rPr lang="de-DE" dirty="0" smtClean="0"/>
              <a:t>und ein Ferienhaus kaufen</a:t>
            </a:r>
          </a:p>
          <a:p>
            <a:pPr marL="457200" indent="-457200">
              <a:buAutoNum type="alphaLcPeriod"/>
            </a:pPr>
            <a:r>
              <a:rPr lang="de-DE" dirty="0" smtClean="0"/>
              <a:t>Musik studieren</a:t>
            </a:r>
          </a:p>
          <a:p>
            <a:pPr marL="457200" indent="-457200">
              <a:buAutoNum type="alphaLcPeriod"/>
            </a:pPr>
            <a:r>
              <a:rPr lang="de-DE" dirty="0" smtClean="0"/>
              <a:t>fitter sein</a:t>
            </a:r>
          </a:p>
          <a:p>
            <a:pPr marL="457200" indent="-457200">
              <a:buAutoNum type="alphaLcPeriod"/>
            </a:pPr>
            <a:r>
              <a:rPr lang="de-DE" dirty="0" smtClean="0"/>
              <a:t>spielen und gut singen</a:t>
            </a:r>
          </a:p>
          <a:p>
            <a:pPr marL="457200" indent="-457200">
              <a:buAutoNum type="alphaLcPeriod"/>
            </a:pPr>
            <a:r>
              <a:rPr lang="de-DE" dirty="0" smtClean="0"/>
              <a:t>mit 19 verlassen</a:t>
            </a:r>
          </a:p>
          <a:p>
            <a:pPr marL="457200" indent="-457200">
              <a:buAutoNum type="alphaLcPeriod"/>
            </a:pPr>
            <a:r>
              <a:rPr lang="de-DE" dirty="0" smtClean="0"/>
              <a:t>reich und berühmt sein</a:t>
            </a:r>
          </a:p>
          <a:p>
            <a:pPr marL="457200" indent="-457200">
              <a:buAutoNum type="alphaLcPeriod"/>
            </a:pPr>
            <a:r>
              <a:rPr lang="de-DE" dirty="0" smtClean="0"/>
              <a:t>nach Spanien</a:t>
            </a:r>
            <a:endParaRPr lang="de-DE"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3720" y="-27384"/>
            <a:ext cx="1556792" cy="1556792"/>
          </a:xfrm>
          <a:prstGeom prst="rect">
            <a:avLst/>
          </a:prstGeom>
        </p:spPr>
      </p:pic>
    </p:spTree>
    <p:extLst>
      <p:ext uri="{BB962C8B-B14F-4D97-AF65-F5344CB8AC3E}">
        <p14:creationId xmlns:p14="http://schemas.microsoft.com/office/powerpoint/2010/main" val="2659851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84784"/>
          </a:xfrm>
        </p:spPr>
        <p:txBody>
          <a:bodyPr>
            <a:noAutofit/>
          </a:bodyPr>
          <a:lstStyle/>
          <a:p>
            <a:pPr marL="0" indent="0" algn="ctr">
              <a:buNone/>
            </a:pPr>
            <a:r>
              <a:rPr lang="en-GB" sz="2200" b="1" u="sng" dirty="0" smtClean="0">
                <a:solidFill>
                  <a:srgbClr val="008000"/>
                </a:solidFill>
                <a:latin typeface="Calibri" pitchFamily="34" charset="0"/>
                <a:cs typeface="Calibri" pitchFamily="34" charset="0"/>
              </a:rPr>
              <a:t>AUFGABE 23: DIE LEBENSENTSCHEIDUNGEN</a:t>
            </a:r>
            <a:endParaRPr lang="en-GB" sz="2200" b="1" u="sng" dirty="0">
              <a:solidFill>
                <a:srgbClr val="008000"/>
              </a:solidFill>
            </a:endParaRPr>
          </a:p>
          <a:p>
            <a:pPr marL="0" indent="0" algn="ctr">
              <a:buNone/>
            </a:pPr>
            <a:r>
              <a:rPr lang="en-GB" sz="2200" b="1" dirty="0" smtClean="0">
                <a:solidFill>
                  <a:srgbClr val="008000"/>
                </a:solidFill>
              </a:rPr>
              <a:t>Lies den Text.  Was </a:t>
            </a:r>
            <a:r>
              <a:rPr lang="en-GB" sz="2200" b="1" dirty="0" err="1" smtClean="0">
                <a:solidFill>
                  <a:srgbClr val="008000"/>
                </a:solidFill>
              </a:rPr>
              <a:t>sagen</a:t>
            </a:r>
            <a:r>
              <a:rPr lang="en-GB" sz="2200" b="1" dirty="0" smtClean="0">
                <a:solidFill>
                  <a:srgbClr val="008000"/>
                </a:solidFill>
              </a:rPr>
              <a:t> Adam und Thomas?  Mach </a:t>
            </a:r>
            <a:r>
              <a:rPr lang="en-GB" sz="2200" b="1" dirty="0" err="1" smtClean="0">
                <a:solidFill>
                  <a:srgbClr val="008000"/>
                </a:solidFill>
              </a:rPr>
              <a:t>eine</a:t>
            </a:r>
            <a:r>
              <a:rPr lang="en-GB" sz="2200" b="1" dirty="0" smtClean="0">
                <a:solidFill>
                  <a:srgbClr val="008000"/>
                </a:solidFill>
              </a:rPr>
              <a:t> </a:t>
            </a:r>
            <a:r>
              <a:rPr lang="en-GB" sz="2200" b="1" dirty="0" err="1" smtClean="0">
                <a:solidFill>
                  <a:srgbClr val="008000"/>
                </a:solidFill>
              </a:rPr>
              <a:t>Zusammenfassung</a:t>
            </a:r>
            <a:r>
              <a:rPr lang="en-GB" sz="2200" b="1" dirty="0" smtClean="0">
                <a:solidFill>
                  <a:srgbClr val="008000"/>
                </a:solidFill>
              </a:rPr>
              <a:t> auf </a:t>
            </a:r>
            <a:r>
              <a:rPr lang="en-GB" sz="2200" b="1" dirty="0" err="1" smtClean="0">
                <a:solidFill>
                  <a:srgbClr val="008000"/>
                </a:solidFill>
              </a:rPr>
              <a:t>Englisch</a:t>
            </a:r>
            <a:r>
              <a:rPr lang="en-GB" sz="2200" b="1" dirty="0" smtClean="0">
                <a:solidFill>
                  <a:srgbClr val="008000"/>
                </a:solidFill>
              </a:rPr>
              <a:t>.</a:t>
            </a:r>
            <a:endParaRPr lang="en-GB" sz="2200" dirty="0" smtClean="0">
              <a:solidFill>
                <a:srgbClr val="008000"/>
              </a:solidFill>
              <a:latin typeface="Comic Sans MS" pitchFamily="66" charset="0"/>
            </a:endParaRPr>
          </a:p>
          <a:p>
            <a:pPr>
              <a:buNone/>
            </a:pPr>
            <a:endParaRPr lang="en-GB" sz="2200" dirty="0"/>
          </a:p>
        </p:txBody>
      </p:sp>
      <p:sp>
        <p:nvSpPr>
          <p:cNvPr id="11" name="TextBox 10"/>
          <p:cNvSpPr txBox="1"/>
          <p:nvPr/>
        </p:nvSpPr>
        <p:spPr>
          <a:xfrm>
            <a:off x="0" y="1268760"/>
            <a:ext cx="9144000" cy="1015663"/>
          </a:xfrm>
          <a:prstGeom prst="rect">
            <a:avLst/>
          </a:prstGeom>
          <a:noFill/>
          <a:ln>
            <a:solidFill>
              <a:srgbClr val="008000"/>
            </a:solidFill>
          </a:ln>
        </p:spPr>
        <p:txBody>
          <a:bodyPr wrap="square" rtlCol="0">
            <a:spAutoFit/>
          </a:bodyPr>
          <a:lstStyle/>
          <a:p>
            <a:pPr algn="just"/>
            <a:r>
              <a:rPr lang="de-DE" sz="2000" b="1" dirty="0" smtClean="0">
                <a:solidFill>
                  <a:srgbClr val="008000"/>
                </a:solidFill>
              </a:rPr>
              <a:t>Zwei Studenten mit ganz verschiedenen Ansichten über ihr Leben wurden von einer Jugendzeitschrift interviewt.  Adam und Thomas studieren an der Universität Hamburg.  Adam studiert Naturwissenschaften und Thomas Informatik und Mathe.</a:t>
            </a:r>
            <a:endParaRPr lang="de-DE" sz="2000" b="1" dirty="0">
              <a:solidFill>
                <a:srgbClr val="008000"/>
              </a:solidFill>
            </a:endParaRPr>
          </a:p>
        </p:txBody>
      </p:sp>
      <p:sp>
        <p:nvSpPr>
          <p:cNvPr id="4" name="TextBox 3"/>
          <p:cNvSpPr txBox="1"/>
          <p:nvPr/>
        </p:nvSpPr>
        <p:spPr>
          <a:xfrm>
            <a:off x="107504" y="2492896"/>
            <a:ext cx="4287992" cy="2862323"/>
          </a:xfrm>
          <a:prstGeom prst="rect">
            <a:avLst/>
          </a:prstGeom>
          <a:noFill/>
          <a:ln>
            <a:solidFill>
              <a:srgbClr val="008000"/>
            </a:solidFill>
          </a:ln>
        </p:spPr>
        <p:txBody>
          <a:bodyPr wrap="square" rtlCol="0">
            <a:spAutoFit/>
          </a:bodyPr>
          <a:lstStyle/>
          <a:p>
            <a:pPr algn="just"/>
            <a:r>
              <a:rPr lang="de-DE" dirty="0" smtClean="0"/>
              <a:t>Ich will einen Job mit sehr guten Aufstiegsmöglichkeiten und ich will genug Geld, um mein Leben zu genießen.  Ich bin froh, jetzt hier an der Uni zu sein – das Studentenleben ist toll – aber ich weiß, dass ich Arbeitserfahrung und gute Qualifikationen brauche, um einen gut bezahlten Beruf zu bekommen.  Ich arbeite ganz viel und ich genieße mein Studium.</a:t>
            </a:r>
          </a:p>
          <a:p>
            <a:pPr algn="r"/>
            <a:r>
              <a:rPr lang="de-DE" b="1" dirty="0" smtClean="0">
                <a:solidFill>
                  <a:srgbClr val="008000"/>
                </a:solidFill>
              </a:rPr>
              <a:t>Adam</a:t>
            </a:r>
            <a:endParaRPr lang="de-DE" b="1" dirty="0">
              <a:solidFill>
                <a:srgbClr val="008000"/>
              </a:solidFill>
            </a:endParaRPr>
          </a:p>
        </p:txBody>
      </p:sp>
      <p:sp>
        <p:nvSpPr>
          <p:cNvPr id="6" name="TextBox 5"/>
          <p:cNvSpPr txBox="1"/>
          <p:nvPr/>
        </p:nvSpPr>
        <p:spPr>
          <a:xfrm>
            <a:off x="4644008" y="4005064"/>
            <a:ext cx="4287992" cy="2585323"/>
          </a:xfrm>
          <a:prstGeom prst="rect">
            <a:avLst/>
          </a:prstGeom>
          <a:noFill/>
          <a:ln>
            <a:solidFill>
              <a:srgbClr val="008000"/>
            </a:solidFill>
          </a:ln>
        </p:spPr>
        <p:txBody>
          <a:bodyPr wrap="square" rtlCol="0">
            <a:spAutoFit/>
          </a:bodyPr>
          <a:lstStyle/>
          <a:p>
            <a:pPr algn="just"/>
            <a:r>
              <a:rPr lang="de-DE" dirty="0" smtClean="0"/>
              <a:t>Student sein ist klasse! Ich habe viele neue Freunde kennengelernt und bin immer auf Partys oder bei meiner Freundin.  Man muss nicht nur studieren.  In der Zukunft werde ich bestimmt einen Job finden.  Man braucht nicht nur einen guten Abschluss, sondern man muss auch die richtige Persönlichkeit haben.</a:t>
            </a:r>
          </a:p>
          <a:p>
            <a:pPr algn="r"/>
            <a:r>
              <a:rPr lang="de-DE" b="1" dirty="0" smtClean="0">
                <a:solidFill>
                  <a:srgbClr val="008000"/>
                </a:solidFill>
              </a:rPr>
              <a:t>Thomas</a:t>
            </a:r>
            <a:endParaRPr lang="de-DE" b="1" dirty="0">
              <a:solidFill>
                <a:srgbClr val="008000"/>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1640" y="5013176"/>
            <a:ext cx="1990577" cy="1844824"/>
          </a:xfrm>
          <a:prstGeom prst="rect">
            <a:avLst/>
          </a:prstGeom>
        </p:spPr>
      </p:pic>
      <p:pic>
        <p:nvPicPr>
          <p:cNvPr id="7" name="Picture 6"/>
          <p:cNvPicPr>
            <a:picLocks noChangeAspect="1"/>
          </p:cNvPicPr>
          <p:nvPr/>
        </p:nvPicPr>
        <p:blipFill>
          <a:blip r:embed="rId3" cstate="print"/>
          <a:stretch>
            <a:fillRect/>
          </a:stretch>
        </p:blipFill>
        <p:spPr>
          <a:xfrm>
            <a:off x="5652120" y="2349872"/>
            <a:ext cx="2146300" cy="1727200"/>
          </a:xfrm>
          <a:prstGeom prst="rect">
            <a:avLst/>
          </a:prstGeom>
        </p:spPr>
      </p:pic>
    </p:spTree>
    <p:extLst>
      <p:ext uri="{BB962C8B-B14F-4D97-AF65-F5344CB8AC3E}">
        <p14:creationId xmlns:p14="http://schemas.microsoft.com/office/powerpoint/2010/main" val="2166842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24: ZUKÜNFTIGE PLÄNE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Und du?</a:t>
            </a:r>
          </a:p>
          <a:p>
            <a:pPr algn="ctr">
              <a:buNone/>
            </a:pPr>
            <a:endParaRPr lang="en-GB" sz="2000" dirty="0" smtClean="0">
              <a:solidFill>
                <a:srgbClr val="008000"/>
              </a:solidFill>
              <a:latin typeface="Calibri" pitchFamily="34" charset="0"/>
              <a:cs typeface="Calibri" pitchFamily="34" charset="0"/>
            </a:endParaRPr>
          </a:p>
          <a:p>
            <a:pPr algn="ctr">
              <a:lnSpc>
                <a:spcPct val="130000"/>
              </a:lnSpc>
              <a:buNone/>
            </a:pPr>
            <a:r>
              <a:rPr lang="en-GB" sz="2000" dirty="0" err="1" smtClean="0">
                <a:solidFill>
                  <a:srgbClr val="000000"/>
                </a:solidFill>
                <a:latin typeface="Calibri" pitchFamily="34" charset="0"/>
                <a:cs typeface="Calibri" pitchFamily="34" charset="0"/>
              </a:rPr>
              <a:t>Welche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Fächer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lernst</a:t>
            </a:r>
            <a:r>
              <a:rPr lang="en-GB" sz="2000" dirty="0" smtClean="0">
                <a:solidFill>
                  <a:srgbClr val="000000"/>
                </a:solidFill>
                <a:latin typeface="Calibri" pitchFamily="34" charset="0"/>
                <a:cs typeface="Calibri" pitchFamily="34" charset="0"/>
              </a:rPr>
              <a:t> du in der </a:t>
            </a:r>
            <a:r>
              <a:rPr lang="en-GB" sz="2000" dirty="0" err="1" smtClean="0">
                <a:solidFill>
                  <a:srgbClr val="000000"/>
                </a:solidFill>
                <a:latin typeface="Calibri" pitchFamily="34" charset="0"/>
                <a:cs typeface="Calibri" pitchFamily="34" charset="0"/>
              </a:rPr>
              <a:t>Schule</a:t>
            </a:r>
            <a:r>
              <a:rPr lang="en-GB" sz="2000" dirty="0" smtClean="0">
                <a:solidFill>
                  <a:srgbClr val="000000"/>
                </a:solidFill>
                <a:latin typeface="Calibri" pitchFamily="34" charset="0"/>
                <a:cs typeface="Calibri" pitchFamily="34" charset="0"/>
              </a:rPr>
              <a:t> dieses </a:t>
            </a:r>
            <a:r>
              <a:rPr lang="en-GB" sz="2000" dirty="0" err="1" smtClean="0">
                <a:solidFill>
                  <a:srgbClr val="000000"/>
                </a:solidFill>
                <a:latin typeface="Calibri" pitchFamily="34" charset="0"/>
                <a:cs typeface="Calibri" pitchFamily="34" charset="0"/>
              </a:rPr>
              <a:t>Jahr</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Was </a:t>
            </a:r>
            <a:r>
              <a:rPr lang="en-GB" sz="2000" dirty="0" err="1" smtClean="0">
                <a:solidFill>
                  <a:srgbClr val="000000"/>
                </a:solidFill>
                <a:latin typeface="Calibri" pitchFamily="34" charset="0"/>
                <a:cs typeface="Calibri" pitchFamily="34" charset="0"/>
              </a:rPr>
              <a:t>ist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dein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Lieblingsfach</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Warum</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Was </a:t>
            </a:r>
            <a:r>
              <a:rPr lang="en-GB" sz="2000" dirty="0" err="1" smtClean="0">
                <a:solidFill>
                  <a:srgbClr val="000000"/>
                </a:solidFill>
                <a:latin typeface="Calibri" pitchFamily="34" charset="0"/>
                <a:cs typeface="Calibri" pitchFamily="34" charset="0"/>
              </a:rPr>
              <a:t>machst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nächstes</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Jahr</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Würdest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eine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Lehre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machen</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Hast du </a:t>
            </a:r>
            <a:r>
              <a:rPr lang="en-GB" sz="2000" dirty="0" err="1" smtClean="0">
                <a:solidFill>
                  <a:srgbClr val="000000"/>
                </a:solidFill>
                <a:latin typeface="Calibri" pitchFamily="34" charset="0"/>
                <a:cs typeface="Calibri" pitchFamily="34" charset="0"/>
              </a:rPr>
              <a:t>vor</a:t>
            </a:r>
            <a:r>
              <a:rPr lang="en-GB" sz="2000" dirty="0" smtClean="0">
                <a:solidFill>
                  <a:srgbClr val="000000"/>
                </a:solidFill>
                <a:latin typeface="Calibri" pitchFamily="34" charset="0"/>
                <a:cs typeface="Calibri" pitchFamily="34" charset="0"/>
              </a:rPr>
              <a:t>, an die </a:t>
            </a:r>
            <a:r>
              <a:rPr lang="en-GB" sz="2000" dirty="0" err="1" smtClean="0">
                <a:solidFill>
                  <a:srgbClr val="000000"/>
                </a:solidFill>
                <a:latin typeface="Calibri" pitchFamily="34" charset="0"/>
                <a:cs typeface="Calibri" pitchFamily="34" charset="0"/>
              </a:rPr>
              <a:t>Uni</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zu</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gehen</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Was </a:t>
            </a:r>
            <a:r>
              <a:rPr lang="en-GB" sz="2000" dirty="0" err="1" smtClean="0">
                <a:solidFill>
                  <a:srgbClr val="000000"/>
                </a:solidFill>
                <a:latin typeface="Calibri" pitchFamily="34" charset="0"/>
                <a:cs typeface="Calibri" pitchFamily="34" charset="0"/>
              </a:rPr>
              <a:t>willst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studieren</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Wieso</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Was </a:t>
            </a:r>
            <a:r>
              <a:rPr lang="en-GB" sz="2000" dirty="0" err="1" smtClean="0">
                <a:solidFill>
                  <a:srgbClr val="000000"/>
                </a:solidFill>
                <a:latin typeface="Calibri" pitchFamily="34" charset="0"/>
                <a:cs typeface="Calibri" pitchFamily="34" charset="0"/>
              </a:rPr>
              <a:t>willst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später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werden</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Wenn</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reich</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wärest</a:t>
            </a:r>
            <a:r>
              <a:rPr lang="en-GB" sz="2000" dirty="0" smtClean="0">
                <a:solidFill>
                  <a:srgbClr val="000000"/>
                </a:solidFill>
                <a:latin typeface="Calibri" pitchFamily="34" charset="0"/>
                <a:cs typeface="Calibri" pitchFamily="34" charset="0"/>
              </a:rPr>
              <a:t>, was </a:t>
            </a:r>
            <a:r>
              <a:rPr lang="en-GB" sz="2000" dirty="0" err="1" smtClean="0">
                <a:solidFill>
                  <a:srgbClr val="000000"/>
                </a:solidFill>
                <a:latin typeface="Calibri" pitchFamily="34" charset="0"/>
                <a:cs typeface="Calibri" pitchFamily="34" charset="0"/>
              </a:rPr>
              <a:t>würdest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machen</a:t>
            </a:r>
            <a:r>
              <a:rPr lang="en-GB" sz="2000" dirty="0" smtClean="0">
                <a:solidFill>
                  <a:srgbClr val="000000"/>
                </a:solidFill>
                <a:latin typeface="Calibri" pitchFamily="34" charset="0"/>
                <a:cs typeface="Calibri" pitchFamily="34" charset="0"/>
              </a:rPr>
              <a:t>?</a:t>
            </a:r>
          </a:p>
          <a:p>
            <a:pPr algn="ctr">
              <a:lnSpc>
                <a:spcPct val="130000"/>
              </a:lnSpc>
              <a:buNone/>
            </a:pPr>
            <a:endParaRPr lang="en-GB" sz="2000" dirty="0">
              <a:solidFill>
                <a:srgbClr val="000000"/>
              </a:solidFill>
              <a:latin typeface="Calibri" pitchFamily="34" charset="0"/>
              <a:cs typeface="Calibri" pitchFamily="34" charset="0"/>
            </a:endParaRPr>
          </a:p>
        </p:txBody>
      </p:sp>
      <p:pic>
        <p:nvPicPr>
          <p:cNvPr id="4" name="Picture 3"/>
          <p:cNvPicPr>
            <a:picLocks noChangeAspect="1"/>
          </p:cNvPicPr>
          <p:nvPr/>
        </p:nvPicPr>
        <p:blipFill>
          <a:blip r:embed="rId2" cstate="print"/>
          <a:stretch>
            <a:fillRect/>
          </a:stretch>
        </p:blipFill>
        <p:spPr>
          <a:xfrm>
            <a:off x="323528" y="2996952"/>
            <a:ext cx="1978958" cy="1680592"/>
          </a:xfrm>
          <a:prstGeom prst="rect">
            <a:avLst/>
          </a:prstGeom>
        </p:spPr>
      </p:pic>
    </p:spTree>
    <p:extLst>
      <p:ext uri="{BB962C8B-B14F-4D97-AF65-F5344CB8AC3E}">
        <p14:creationId xmlns:p14="http://schemas.microsoft.com/office/powerpoint/2010/main" val="232098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25: WAS ICH IN DER ZUKUNFT ZU MACHEN HOFFE</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Vier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Jugendliche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sprechen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über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ihre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Pläne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für</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Zukunft</a:t>
            </a:r>
            <a:r>
              <a:rPr lang="en-GB" sz="2200" b="1" dirty="0" smtClean="0">
                <a:solidFill>
                  <a:srgbClr val="008000"/>
                </a:solidFill>
                <a:latin typeface="Calibri" pitchFamily="34" charset="0"/>
                <a:cs typeface="Calibri" pitchFamily="34" charset="0"/>
              </a:rPr>
              <a:t>. Mach </a:t>
            </a:r>
            <a:r>
              <a:rPr lang="en-GB" sz="2200" b="1" dirty="0" err="1" smtClean="0">
                <a:solidFill>
                  <a:srgbClr val="008000"/>
                </a:solidFill>
                <a:latin typeface="Calibri" pitchFamily="34" charset="0"/>
                <a:cs typeface="Calibri" pitchFamily="34" charset="0"/>
              </a:rPr>
              <a:t>Notizen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über</a:t>
            </a:r>
            <a:r>
              <a:rPr lang="en-GB" sz="2200" b="1" dirty="0" smtClean="0">
                <a:solidFill>
                  <a:srgbClr val="008000"/>
                </a:solidFill>
                <a:latin typeface="Calibri" pitchFamily="34" charset="0"/>
                <a:cs typeface="Calibri" pitchFamily="34" charset="0"/>
              </a:rPr>
              <a:t> was </a:t>
            </a:r>
            <a:r>
              <a:rPr lang="en-GB" sz="2200" b="1" dirty="0" err="1" smtClean="0">
                <a:solidFill>
                  <a:srgbClr val="008000"/>
                </a:solidFill>
                <a:latin typeface="Calibri" pitchFamily="34" charset="0"/>
                <a:cs typeface="Calibri" pitchFamily="34" charset="0"/>
              </a:rPr>
              <a:t>sie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machen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wollen</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warum</a:t>
            </a:r>
            <a:r>
              <a:rPr lang="en-GB" sz="2200" b="1" dirty="0" smtClean="0">
                <a:solidFill>
                  <a:srgbClr val="008000"/>
                </a:solidFill>
                <a:latin typeface="Calibri" pitchFamily="34" charset="0"/>
                <a:cs typeface="Calibri" pitchFamily="34" charset="0"/>
              </a:rPr>
              <a:t>.</a:t>
            </a:r>
          </a:p>
        </p:txBody>
      </p:sp>
      <p:sp>
        <p:nvSpPr>
          <p:cNvPr id="5" name="TextBox 4"/>
          <p:cNvSpPr txBox="1"/>
          <p:nvPr/>
        </p:nvSpPr>
        <p:spPr>
          <a:xfrm>
            <a:off x="179512" y="1628800"/>
            <a:ext cx="8784976" cy="2308324"/>
          </a:xfrm>
          <a:prstGeom prst="rect">
            <a:avLst/>
          </a:prstGeom>
          <a:noFill/>
          <a:ln>
            <a:solidFill>
              <a:srgbClr val="008000"/>
            </a:solidFill>
          </a:ln>
        </p:spPr>
        <p:txBody>
          <a:bodyPr wrap="square" rtlCol="0">
            <a:spAutoFit/>
          </a:bodyPr>
          <a:lstStyle/>
          <a:p>
            <a:pPr algn="just"/>
            <a:r>
              <a:rPr lang="de-DE" dirty="0" smtClean="0"/>
              <a:t>Dieses Jahr bereite ich mein Abitur vor. Meine Lieblingsfächer dieses Jahr sind Deutsch und Französisch, weil ich sie interessant und wichtig für die Zukunft finde.  Ich würde sagen, dass ich stark in Fremdsprachen bin.  Ich weiß, dass es nötig ist, mehr als eine Sprache zu können.  Ich möchte auf die Uni gehen, um mit Fremdsprachen fortzusetzen, da ich später Dolmetscher und Übersetzer werden möchte und hoffentlich kann ich bei einer internationalen Organisation, wie die EU oder die UNO, arbeiten.  Ich würde auch gern ein Jahr im Ausland verbringen, um meine Horizonten zu erweitern.</a:t>
            </a:r>
          </a:p>
          <a:p>
            <a:pPr algn="r"/>
            <a:r>
              <a:rPr lang="de-DE" b="1" dirty="0" smtClean="0">
                <a:solidFill>
                  <a:srgbClr val="008000"/>
                </a:solidFill>
              </a:rPr>
              <a:t>Fiona</a:t>
            </a:r>
          </a:p>
        </p:txBody>
      </p:sp>
      <p:sp>
        <p:nvSpPr>
          <p:cNvPr id="6" name="TextBox 5"/>
          <p:cNvSpPr txBox="1"/>
          <p:nvPr/>
        </p:nvSpPr>
        <p:spPr>
          <a:xfrm>
            <a:off x="179512" y="5373216"/>
            <a:ext cx="8784976" cy="1477328"/>
          </a:xfrm>
          <a:prstGeom prst="rect">
            <a:avLst/>
          </a:prstGeom>
          <a:noFill/>
          <a:ln>
            <a:solidFill>
              <a:srgbClr val="008000"/>
            </a:solidFill>
          </a:ln>
        </p:spPr>
        <p:txBody>
          <a:bodyPr wrap="square" rtlCol="0">
            <a:spAutoFit/>
          </a:bodyPr>
          <a:lstStyle/>
          <a:p>
            <a:pPr algn="just"/>
            <a:r>
              <a:rPr lang="de-DE" dirty="0" smtClean="0"/>
              <a:t>Ich hasse die Schule.  Ich verstehe eigentlich nicht wieso ich überhaupt dorthin gehe.  Ich lerne gar nichts und die Lehrer helfen mir nicht. Ich freue mich schon darauf, die Schule endlich zu verlassen.  Nächstes Jahr werde ich bei meinem Vater arbeiten.  Er hat seine eigene Firma und verdient viel Geld. </a:t>
            </a:r>
          </a:p>
          <a:p>
            <a:pPr algn="r"/>
            <a:r>
              <a:rPr lang="de-DE" b="1" dirty="0" smtClean="0">
                <a:solidFill>
                  <a:srgbClr val="008000"/>
                </a:solidFill>
              </a:rPr>
              <a:t>Paul</a:t>
            </a:r>
          </a:p>
        </p:txBody>
      </p:sp>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411760" y="3715063"/>
            <a:ext cx="4392488" cy="1730161"/>
          </a:xfrm>
          <a:prstGeom prst="rect">
            <a:avLst/>
          </a:prstGeom>
        </p:spPr>
      </p:pic>
    </p:spTree>
    <p:extLst>
      <p:ext uri="{BB962C8B-B14F-4D97-AF65-F5344CB8AC3E}">
        <p14:creationId xmlns:p14="http://schemas.microsoft.com/office/powerpoint/2010/main" val="216853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411760" y="260648"/>
            <a:ext cx="4392488" cy="1730161"/>
          </a:xfrm>
          <a:prstGeom prst="rect">
            <a:avLst/>
          </a:prstGeom>
        </p:spPr>
      </p:pic>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25 CONT.: WAS ICH IN DER ZUKUNFT ZU MACHEN HOFFE</a:t>
            </a:r>
            <a:endParaRPr lang="en-GB" sz="2200" dirty="0" smtClean="0">
              <a:solidFill>
                <a:srgbClr val="008000"/>
              </a:solidFill>
              <a:latin typeface="Calibri" pitchFamily="34" charset="0"/>
              <a:cs typeface="Calibri" pitchFamily="34" charset="0"/>
            </a:endParaRPr>
          </a:p>
          <a:p>
            <a:pPr algn="ctr">
              <a:buNone/>
            </a:pPr>
            <a:endParaRPr lang="en-GB" sz="2200" dirty="0" smtClean="0">
              <a:solidFill>
                <a:srgbClr val="008000"/>
              </a:solidFill>
              <a:latin typeface="Calibri" pitchFamily="34" charset="0"/>
              <a:cs typeface="Calibri" pitchFamily="34" charset="0"/>
            </a:endParaRPr>
          </a:p>
        </p:txBody>
      </p:sp>
      <p:sp>
        <p:nvSpPr>
          <p:cNvPr id="5" name="TextBox 4"/>
          <p:cNvSpPr txBox="1"/>
          <p:nvPr/>
        </p:nvSpPr>
        <p:spPr>
          <a:xfrm>
            <a:off x="179512" y="2200796"/>
            <a:ext cx="8784976" cy="1477328"/>
          </a:xfrm>
          <a:prstGeom prst="rect">
            <a:avLst/>
          </a:prstGeom>
          <a:noFill/>
          <a:ln>
            <a:solidFill>
              <a:srgbClr val="008000"/>
            </a:solidFill>
          </a:ln>
        </p:spPr>
        <p:txBody>
          <a:bodyPr wrap="square" rtlCol="0">
            <a:spAutoFit/>
          </a:bodyPr>
          <a:lstStyle/>
          <a:p>
            <a:pPr algn="just"/>
            <a:r>
              <a:rPr lang="de-DE" dirty="0" smtClean="0"/>
              <a:t>Ich habe keine Ahnung, was ich nächstes Jahr machen werde, geschweige denn in der Zukunft!  Ich weiß einfach, dass ich reich sein möchte, so dass ich die ganze Welt herumreisen und mein Leben genießen kann.  Warum soll ich im Voraus planen – ich bin noch jung! Wie‘s kommt, so kommt‘s!  </a:t>
            </a:r>
          </a:p>
          <a:p>
            <a:pPr algn="r"/>
            <a:r>
              <a:rPr lang="de-DE" b="1" dirty="0" err="1" smtClean="0">
                <a:solidFill>
                  <a:srgbClr val="008000"/>
                </a:solidFill>
              </a:rPr>
              <a:t>Chloe</a:t>
            </a:r>
            <a:endParaRPr lang="de-DE" b="1" dirty="0" smtClean="0">
              <a:solidFill>
                <a:srgbClr val="008000"/>
              </a:solidFill>
            </a:endParaRPr>
          </a:p>
        </p:txBody>
      </p:sp>
      <p:sp>
        <p:nvSpPr>
          <p:cNvPr id="6" name="TextBox 5"/>
          <p:cNvSpPr txBox="1"/>
          <p:nvPr/>
        </p:nvSpPr>
        <p:spPr>
          <a:xfrm>
            <a:off x="179512" y="4221088"/>
            <a:ext cx="8784976" cy="1754327"/>
          </a:xfrm>
          <a:prstGeom prst="rect">
            <a:avLst/>
          </a:prstGeom>
          <a:noFill/>
          <a:ln>
            <a:solidFill>
              <a:srgbClr val="008000"/>
            </a:solidFill>
          </a:ln>
        </p:spPr>
        <p:txBody>
          <a:bodyPr wrap="square" rtlCol="0">
            <a:spAutoFit/>
          </a:bodyPr>
          <a:lstStyle/>
          <a:p>
            <a:pPr algn="just"/>
            <a:r>
              <a:rPr lang="de-DE" dirty="0" smtClean="0"/>
              <a:t>Dieses Jahr gehe ich teilzeitig auf eine Fachhochschule.  Für mich finde ich es perfekt.  Ich habe immer die Schule schwierig gefunden und konnte nicht alle die Informationen behalten.  Ich habe vor, Klempner zu werden.  Deswegen mache ich eine Lehre.  Ich muss teils an die Fachhochschule gehen und teils arbeiten, was mir gut passt, da ich durch das </a:t>
            </a:r>
            <a:r>
              <a:rPr lang="de-DE" smtClean="0"/>
              <a:t>Machen lerne!  </a:t>
            </a:r>
            <a:endParaRPr lang="de-DE" dirty="0" smtClean="0"/>
          </a:p>
          <a:p>
            <a:pPr algn="r"/>
            <a:r>
              <a:rPr lang="de-DE" b="1" dirty="0" smtClean="0">
                <a:solidFill>
                  <a:srgbClr val="008000"/>
                </a:solidFill>
              </a:rPr>
              <a:t>Paul</a:t>
            </a:r>
          </a:p>
        </p:txBody>
      </p:sp>
    </p:spTree>
    <p:extLst>
      <p:ext uri="{BB962C8B-B14F-4D97-AF65-F5344CB8AC3E}">
        <p14:creationId xmlns:p14="http://schemas.microsoft.com/office/powerpoint/2010/main" val="607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en-GB" sz="2400" b="1" u="sng" dirty="0" smtClean="0">
                <a:solidFill>
                  <a:srgbClr val="008000"/>
                </a:solidFill>
                <a:latin typeface="Calibri" pitchFamily="34" charset="0"/>
                <a:cs typeface="Calibri" pitchFamily="34" charset="0"/>
              </a:rPr>
              <a:t>EINHEIT 1: </a:t>
            </a:r>
            <a:r>
              <a:rPr lang="en-GB" sz="2400" b="1" u="sng" dirty="0" smtClean="0">
                <a:solidFill>
                  <a:srgbClr val="008000"/>
                </a:solidFill>
              </a:rPr>
              <a:t>TASCHENGELD</a:t>
            </a:r>
          </a:p>
          <a:p>
            <a:pPr marL="0" indent="0" algn="ctr">
              <a:buNone/>
            </a:pPr>
            <a:endParaRPr lang="en-GB" sz="2400" b="1"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smtClean="0">
                <a:solidFill>
                  <a:srgbClr val="008000"/>
                </a:solidFill>
                <a:latin typeface="Calibri" pitchFamily="34" charset="0"/>
                <a:cs typeface="Calibri" pitchFamily="34" charset="0"/>
              </a:rPr>
              <a:t>dieser</a:t>
            </a:r>
            <a:r>
              <a:rPr lang="en-GB" sz="2400" b="1" dirty="0" smtClean="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a:t>
            </a:r>
            <a:r>
              <a:rPr lang="en-GB" sz="2400" b="1" dirty="0" smtClean="0">
                <a:solidFill>
                  <a:srgbClr val="008000"/>
                </a:solidFill>
                <a:latin typeface="Calibri" pitchFamily="34" charset="0"/>
                <a:cs typeface="Calibri" pitchFamily="34" charset="0"/>
              </a:rPr>
              <a:t>man </a:t>
            </a:r>
            <a:r>
              <a:rPr lang="en-GB" sz="2400" b="1" dirty="0" err="1" smtClean="0">
                <a:solidFill>
                  <a:srgbClr val="008000"/>
                </a:solidFill>
                <a:latin typeface="Calibri" pitchFamily="34" charset="0"/>
                <a:cs typeface="Calibri" pitchFamily="34" charset="0"/>
              </a:rPr>
              <a:t>über</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Taschengeld</a:t>
            </a:r>
            <a:r>
              <a:rPr lang="en-GB" sz="2400" b="1" dirty="0" smtClean="0">
                <a:solidFill>
                  <a:srgbClr val="008000"/>
                </a:solidFill>
                <a:latin typeface="Calibri" pitchFamily="34" charset="0"/>
                <a:cs typeface="Calibri" pitchFamily="34" charset="0"/>
              </a:rPr>
              <a:t>, das man </a:t>
            </a:r>
            <a:r>
              <a:rPr lang="en-GB" sz="2400" b="1" dirty="0" err="1" smtClean="0">
                <a:solidFill>
                  <a:srgbClr val="008000"/>
                </a:solidFill>
                <a:latin typeface="Calibri" pitchFamily="34" charset="0"/>
                <a:cs typeface="Calibri" pitchFamily="34" charset="0"/>
              </a:rPr>
              <a:t>bekommt</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zu</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sprechen</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inbegriffen</a:t>
            </a:r>
            <a:r>
              <a:rPr lang="en-GB" sz="2400" b="1" dirty="0" smtClean="0">
                <a:solidFill>
                  <a:srgbClr val="008000"/>
                </a:solidFill>
                <a:latin typeface="Calibri" pitchFamily="34" charset="0"/>
                <a:cs typeface="Calibri" pitchFamily="34" charset="0"/>
              </a:rPr>
              <a:t>:</a:t>
            </a:r>
            <a:endParaRPr lang="en-GB" sz="2400" b="1" dirty="0">
              <a:solidFill>
                <a:srgbClr val="008000"/>
              </a:solidFill>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wie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viel</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Taschengeld</a:t>
            </a:r>
            <a:r>
              <a:rPr lang="en-GB" sz="2400" dirty="0" smtClean="0">
                <a:latin typeface="Calibri" pitchFamily="34" charset="0"/>
                <a:cs typeface="Calibri" pitchFamily="34" charset="0"/>
              </a:rPr>
              <a:t> man </a:t>
            </a:r>
            <a:r>
              <a:rPr lang="en-GB" sz="2400" dirty="0" err="1" smtClean="0">
                <a:latin typeface="Calibri" pitchFamily="34" charset="0"/>
                <a:cs typeface="Calibri" pitchFamily="34" charset="0"/>
              </a:rPr>
              <a:t>bekommt</a:t>
            </a:r>
            <a:r>
              <a:rPr lang="en-GB" sz="2400" dirty="0" smtClean="0">
                <a:latin typeface="Calibri" pitchFamily="34" charset="0"/>
                <a:cs typeface="Calibri" pitchFamily="34" charset="0"/>
              </a:rPr>
              <a:t> und was man </a:t>
            </a:r>
            <a:r>
              <a:rPr lang="en-GB" sz="2400" dirty="0" err="1" smtClean="0">
                <a:latin typeface="Calibri" pitchFamily="34" charset="0"/>
                <a:cs typeface="Calibri" pitchFamily="34" charset="0"/>
              </a:rPr>
              <a:t>dafür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macht</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wofür</a:t>
            </a:r>
            <a:r>
              <a:rPr lang="en-GB" sz="2400" dirty="0" smtClean="0">
                <a:latin typeface="Calibri" pitchFamily="34" charset="0"/>
                <a:cs typeface="Calibri" pitchFamily="34" charset="0"/>
              </a:rPr>
              <a:t> man </a:t>
            </a:r>
            <a:r>
              <a:rPr lang="en-GB" sz="2400" dirty="0" err="1" smtClean="0">
                <a:latin typeface="Calibri" pitchFamily="34" charset="0"/>
                <a:cs typeface="Calibri" pitchFamily="34" charset="0"/>
              </a:rPr>
              <a:t>sein</a:t>
            </a:r>
            <a:r>
              <a:rPr lang="en-GB" sz="2400" dirty="0" smtClean="0">
                <a:latin typeface="Calibri" pitchFamily="34" charset="0"/>
                <a:cs typeface="Calibri" pitchFamily="34" charset="0"/>
              </a:rPr>
              <a:t> Geld </a:t>
            </a:r>
            <a:r>
              <a:rPr lang="en-GB" sz="2400" dirty="0" err="1" smtClean="0">
                <a:latin typeface="Calibri" pitchFamily="34" charset="0"/>
                <a:cs typeface="Calibri" pitchFamily="34" charset="0"/>
              </a:rPr>
              <a:t>ausgibt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oder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wofür</a:t>
            </a:r>
            <a:r>
              <a:rPr lang="en-GB" sz="2400" dirty="0" smtClean="0">
                <a:latin typeface="Calibri" pitchFamily="34" charset="0"/>
                <a:cs typeface="Calibri" pitchFamily="34" charset="0"/>
              </a:rPr>
              <a:t> man </a:t>
            </a:r>
            <a:r>
              <a:rPr lang="en-GB" sz="2400" dirty="0" err="1" smtClean="0">
                <a:latin typeface="Calibri" pitchFamily="34" charset="0"/>
                <a:cs typeface="Calibri" pitchFamily="34" charset="0"/>
              </a:rPr>
              <a:t>spart</a:t>
            </a:r>
            <a:r>
              <a:rPr lang="en-GB" sz="2400" dirty="0" smtClean="0">
                <a:latin typeface="Calibri" pitchFamily="34" charset="0"/>
                <a:cs typeface="Calibri" pitchFamily="34" charset="0"/>
              </a:rPr>
              <a:t> </a:t>
            </a:r>
          </a:p>
          <a:p>
            <a:pPr marL="457200" indent="-457200" algn="ctr">
              <a:buAutoNum type="arabicPeriod"/>
            </a:pPr>
            <a:r>
              <a:rPr lang="en-GB" sz="2400" dirty="0" smtClean="0">
                <a:latin typeface="Calibri" pitchFamily="34" charset="0"/>
                <a:cs typeface="Calibri" pitchFamily="34" charset="0"/>
              </a:rPr>
              <a:t>was man </a:t>
            </a:r>
            <a:r>
              <a:rPr lang="en-GB" sz="2400" dirty="0" err="1" smtClean="0">
                <a:latin typeface="Calibri" pitchFamily="34" charset="0"/>
                <a:cs typeface="Calibri" pitchFamily="34" charset="0"/>
              </a:rPr>
              <a:t>machen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würde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wenn</a:t>
            </a:r>
            <a:r>
              <a:rPr lang="en-GB" sz="2400" dirty="0" smtClean="0">
                <a:latin typeface="Calibri" pitchFamily="34" charset="0"/>
                <a:cs typeface="Calibri" pitchFamily="34" charset="0"/>
              </a:rPr>
              <a:t> man </a:t>
            </a:r>
            <a:r>
              <a:rPr lang="en-GB" sz="2400" dirty="0" err="1" smtClean="0">
                <a:latin typeface="Calibri" pitchFamily="34" charset="0"/>
                <a:cs typeface="Calibri" pitchFamily="34" charset="0"/>
              </a:rPr>
              <a:t>reich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wäre</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10242" name="Picture 2" descr="http://1.bp.blogspot.com/-DxKu2l2dP_g/T1Ajg-oZ6-I/AAAAAAAADE0/aBbk9R1feIo/s1600/how-to-get-kids-to-do-chores-without-naggi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7624" y="3649284"/>
            <a:ext cx="2275594" cy="284991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oney tree business finance growth"/>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11625" y="3649284"/>
            <a:ext cx="404812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924944"/>
          </a:xfrm>
        </p:spPr>
        <p:txBody>
          <a:bodyPr>
            <a:noAutofit/>
          </a:bodyPr>
          <a:lstStyle/>
          <a:p>
            <a:pPr marL="0" indent="0" algn="ctr">
              <a:buNone/>
            </a:pPr>
            <a:r>
              <a:rPr lang="en-GB" sz="2200" b="1" u="sng" dirty="0" smtClean="0">
                <a:solidFill>
                  <a:srgbClr val="008000"/>
                </a:solidFill>
                <a:latin typeface="Calibri" pitchFamily="34" charset="0"/>
                <a:cs typeface="Calibri" pitchFamily="34" charset="0"/>
              </a:rPr>
              <a:t>AUFGABE 26: DIE ARBEIT HEUTE</a:t>
            </a:r>
            <a:endParaRPr lang="en-GB" sz="2200" b="1" u="sng" dirty="0">
              <a:solidFill>
                <a:srgbClr val="008000"/>
              </a:solidFill>
            </a:endParaRPr>
          </a:p>
          <a:p>
            <a:pPr marL="0" indent="0" algn="ctr">
              <a:buNone/>
            </a:pPr>
            <a:r>
              <a:rPr lang="en-GB" sz="2200" b="1" dirty="0" smtClean="0">
                <a:solidFill>
                  <a:srgbClr val="008000"/>
                </a:solidFill>
              </a:rPr>
              <a:t>Lies den Text.  </a:t>
            </a:r>
            <a:r>
              <a:rPr lang="en-GB" sz="2200" b="1" dirty="0" err="1" smtClean="0">
                <a:solidFill>
                  <a:srgbClr val="008000"/>
                </a:solidFill>
              </a:rPr>
              <a:t>Welcher</a:t>
            </a:r>
            <a:r>
              <a:rPr lang="en-GB" sz="2200" b="1" dirty="0" smtClean="0">
                <a:solidFill>
                  <a:srgbClr val="008000"/>
                </a:solidFill>
              </a:rPr>
              <a:t> </a:t>
            </a:r>
            <a:r>
              <a:rPr lang="en-GB" sz="2200" b="1" dirty="0" err="1" smtClean="0">
                <a:solidFill>
                  <a:srgbClr val="008000"/>
                </a:solidFill>
              </a:rPr>
              <a:t>Untertitel</a:t>
            </a:r>
            <a:r>
              <a:rPr lang="en-GB" sz="2200" b="1" dirty="0" smtClean="0">
                <a:solidFill>
                  <a:srgbClr val="008000"/>
                </a:solidFill>
              </a:rPr>
              <a:t> </a:t>
            </a:r>
            <a:r>
              <a:rPr lang="en-GB" sz="2200" b="1" dirty="0" err="1" smtClean="0">
                <a:solidFill>
                  <a:srgbClr val="008000"/>
                </a:solidFill>
              </a:rPr>
              <a:t>passt</a:t>
            </a:r>
            <a:r>
              <a:rPr lang="en-GB" sz="2200" b="1" dirty="0" smtClean="0">
                <a:solidFill>
                  <a:srgbClr val="008000"/>
                </a:solidFill>
              </a:rPr>
              <a:t> </a:t>
            </a:r>
            <a:r>
              <a:rPr lang="en-GB" sz="2200" b="1" dirty="0" err="1" smtClean="0">
                <a:solidFill>
                  <a:srgbClr val="008000"/>
                </a:solidFill>
              </a:rPr>
              <a:t>zu</a:t>
            </a:r>
            <a:r>
              <a:rPr lang="en-GB" sz="2200" b="1" dirty="0" smtClean="0">
                <a:solidFill>
                  <a:srgbClr val="008000"/>
                </a:solidFill>
              </a:rPr>
              <a:t> </a:t>
            </a:r>
            <a:r>
              <a:rPr lang="en-GB" sz="2200" b="1" dirty="0" err="1" smtClean="0">
                <a:solidFill>
                  <a:srgbClr val="008000"/>
                </a:solidFill>
              </a:rPr>
              <a:t>welchem</a:t>
            </a:r>
            <a:r>
              <a:rPr lang="en-GB" sz="2200" b="1" dirty="0" smtClean="0">
                <a:solidFill>
                  <a:srgbClr val="008000"/>
                </a:solidFill>
              </a:rPr>
              <a:t> </a:t>
            </a:r>
            <a:r>
              <a:rPr lang="en-GB" sz="2200" b="1" dirty="0" err="1" smtClean="0">
                <a:solidFill>
                  <a:srgbClr val="008000"/>
                </a:solidFill>
              </a:rPr>
              <a:t>Absatz</a:t>
            </a:r>
            <a:r>
              <a:rPr lang="en-GB" sz="2200" b="1" dirty="0" smtClean="0">
                <a:solidFill>
                  <a:srgbClr val="008000"/>
                </a:solidFill>
              </a:rPr>
              <a:t>?</a:t>
            </a:r>
          </a:p>
          <a:p>
            <a:pPr marL="0" indent="0" algn="ctr">
              <a:buNone/>
            </a:pPr>
            <a:endParaRPr lang="en-GB" sz="2000" b="1" dirty="0">
              <a:solidFill>
                <a:srgbClr val="008000"/>
              </a:solidFill>
              <a:latin typeface="Calibri"/>
              <a:cs typeface="Calibri"/>
            </a:endParaRPr>
          </a:p>
          <a:p>
            <a:pPr marL="457200" indent="-457200" algn="ctr">
              <a:buAutoNum type="alphaLcPeriod"/>
            </a:pPr>
            <a:r>
              <a:rPr lang="en-GB" sz="2000" b="1" dirty="0" smtClean="0">
                <a:solidFill>
                  <a:srgbClr val="008000"/>
                </a:solidFill>
                <a:latin typeface="Calibri"/>
                <a:cs typeface="Calibri"/>
              </a:rPr>
              <a:t>Die </a:t>
            </a:r>
            <a:r>
              <a:rPr lang="en-GB" sz="2000" b="1" dirty="0" err="1" smtClean="0">
                <a:solidFill>
                  <a:srgbClr val="008000"/>
                </a:solidFill>
                <a:latin typeface="Calibri"/>
                <a:cs typeface="Calibri"/>
              </a:rPr>
              <a:t>Technologien</a:t>
            </a:r>
            <a:r>
              <a:rPr lang="en-GB" sz="2000" b="1" dirty="0" smtClean="0">
                <a:solidFill>
                  <a:srgbClr val="008000"/>
                </a:solidFill>
                <a:latin typeface="Calibri"/>
                <a:cs typeface="Calibri"/>
              </a:rPr>
              <a:t> am </a:t>
            </a:r>
            <a:r>
              <a:rPr lang="en-GB" sz="2000" b="1" dirty="0" err="1" smtClean="0">
                <a:solidFill>
                  <a:srgbClr val="008000"/>
                </a:solidFill>
                <a:latin typeface="Calibri"/>
                <a:cs typeface="Calibri"/>
              </a:rPr>
              <a:t>Arbeitsplatz</a:t>
            </a:r>
            <a:endParaRPr lang="en-GB" sz="2000" b="1" dirty="0" smtClean="0">
              <a:solidFill>
                <a:srgbClr val="008000"/>
              </a:solidFill>
              <a:latin typeface="Calibri"/>
              <a:cs typeface="Calibri"/>
            </a:endParaRPr>
          </a:p>
          <a:p>
            <a:pPr marL="457200" indent="-457200" algn="ctr">
              <a:buAutoNum type="alphaLcPeriod"/>
            </a:pPr>
            <a:r>
              <a:rPr lang="en-GB" sz="2000" b="1" dirty="0" err="1" smtClean="0">
                <a:solidFill>
                  <a:srgbClr val="008000"/>
                </a:solidFill>
                <a:latin typeface="Calibri"/>
                <a:cs typeface="Calibri"/>
              </a:rPr>
              <a:t>Diskriminierung</a:t>
            </a:r>
            <a:endParaRPr lang="en-GB" sz="2000" b="1" dirty="0" smtClean="0">
              <a:solidFill>
                <a:srgbClr val="008000"/>
              </a:solidFill>
              <a:latin typeface="Calibri"/>
              <a:cs typeface="Calibri"/>
            </a:endParaRPr>
          </a:p>
          <a:p>
            <a:pPr marL="457200" indent="-457200" algn="ctr">
              <a:buAutoNum type="alphaLcPeriod"/>
            </a:pPr>
            <a:r>
              <a:rPr lang="en-GB" sz="2000" b="1" dirty="0" err="1" smtClean="0">
                <a:solidFill>
                  <a:srgbClr val="008000"/>
                </a:solidFill>
                <a:latin typeface="Calibri"/>
                <a:cs typeface="Calibri"/>
              </a:rPr>
              <a:t>Wo</a:t>
            </a:r>
            <a:r>
              <a:rPr lang="en-GB" sz="2000" b="1" dirty="0" smtClean="0">
                <a:solidFill>
                  <a:srgbClr val="008000"/>
                </a:solidFill>
                <a:latin typeface="Calibri"/>
                <a:cs typeface="Calibri"/>
              </a:rPr>
              <a:t> und </a:t>
            </a:r>
            <a:r>
              <a:rPr lang="en-GB" sz="2000" b="1" dirty="0" err="1" smtClean="0">
                <a:solidFill>
                  <a:srgbClr val="008000"/>
                </a:solidFill>
                <a:latin typeface="Calibri"/>
                <a:cs typeface="Calibri"/>
              </a:rPr>
              <a:t>wann</a:t>
            </a:r>
            <a:r>
              <a:rPr lang="en-GB" sz="2000" b="1" dirty="0" smtClean="0">
                <a:solidFill>
                  <a:srgbClr val="008000"/>
                </a:solidFill>
                <a:latin typeface="Calibri"/>
                <a:cs typeface="Calibri"/>
              </a:rPr>
              <a:t> man </a:t>
            </a:r>
            <a:r>
              <a:rPr lang="en-GB" sz="2000" b="1" dirty="0" err="1" smtClean="0">
                <a:solidFill>
                  <a:srgbClr val="008000"/>
                </a:solidFill>
                <a:latin typeface="Calibri"/>
                <a:cs typeface="Calibri"/>
              </a:rPr>
              <a:t>arbeitet</a:t>
            </a:r>
            <a:endParaRPr lang="en-GB" sz="2000" b="1" dirty="0" smtClean="0">
              <a:solidFill>
                <a:srgbClr val="008000"/>
              </a:solidFill>
              <a:latin typeface="Calibri"/>
              <a:cs typeface="Calibri"/>
            </a:endParaRPr>
          </a:p>
          <a:p>
            <a:pPr marL="457200" indent="-457200" algn="ctr">
              <a:buAutoNum type="alphaLcPeriod"/>
            </a:pPr>
            <a:r>
              <a:rPr lang="en-GB" sz="2000" b="1" dirty="0" err="1" smtClean="0">
                <a:solidFill>
                  <a:srgbClr val="008000"/>
                </a:solidFill>
                <a:latin typeface="Calibri"/>
                <a:cs typeface="Calibri"/>
              </a:rPr>
              <a:t>Charaktereigenschaften</a:t>
            </a:r>
            <a:r>
              <a:rPr lang="en-GB" sz="2000" b="1" dirty="0" smtClean="0">
                <a:solidFill>
                  <a:srgbClr val="008000"/>
                </a:solidFill>
                <a:latin typeface="Calibri"/>
                <a:cs typeface="Calibri"/>
              </a:rPr>
              <a:t> und </a:t>
            </a:r>
            <a:r>
              <a:rPr lang="en-GB" sz="2000" b="1" dirty="0" err="1" smtClean="0">
                <a:solidFill>
                  <a:srgbClr val="008000"/>
                </a:solidFill>
                <a:latin typeface="Calibri"/>
                <a:cs typeface="Calibri"/>
              </a:rPr>
              <a:t>Fähigkeiten</a:t>
            </a:r>
            <a:endParaRPr lang="en-GB" sz="2000" dirty="0" smtClean="0">
              <a:solidFill>
                <a:srgbClr val="008000"/>
              </a:solidFill>
              <a:latin typeface="Calibri"/>
              <a:cs typeface="Calibri"/>
            </a:endParaRPr>
          </a:p>
          <a:p>
            <a:pPr>
              <a:buNone/>
            </a:pPr>
            <a:endParaRPr lang="en-GB" sz="2200" dirty="0"/>
          </a:p>
        </p:txBody>
      </p:sp>
      <p:sp>
        <p:nvSpPr>
          <p:cNvPr id="4" name="TextBox 3"/>
          <p:cNvSpPr txBox="1"/>
          <p:nvPr/>
        </p:nvSpPr>
        <p:spPr>
          <a:xfrm>
            <a:off x="179512" y="3140968"/>
            <a:ext cx="4287992" cy="2585323"/>
          </a:xfrm>
          <a:prstGeom prst="rect">
            <a:avLst/>
          </a:prstGeom>
          <a:noFill/>
          <a:ln>
            <a:solidFill>
              <a:srgbClr val="008000"/>
            </a:solidFill>
          </a:ln>
        </p:spPr>
        <p:txBody>
          <a:bodyPr wrap="square" rtlCol="0">
            <a:spAutoFit/>
          </a:bodyPr>
          <a:lstStyle/>
          <a:p>
            <a:pPr algn="just"/>
            <a:r>
              <a:rPr lang="de-DE" dirty="0" smtClean="0"/>
              <a:t>1. Obwohl heute oft Stress oder Müdigkeit am Arbeitsplatz zu finden sind, ist die Arbeitswelt heute fairer.  Benachteiligung wegen Geschlecht oder Rasse ist illegal.  Gleichberechtigung und </a:t>
            </a:r>
            <a:r>
              <a:rPr lang="de-DE" dirty="0" err="1" smtClean="0"/>
              <a:t>Multikulturalismus</a:t>
            </a:r>
            <a:r>
              <a:rPr lang="de-DE" dirty="0" smtClean="0"/>
              <a:t> sollten heute am modernen Arbeitsplatz zu finden sein.  Ob man einen Job bekommt, ist eine Frage der Erfahrung und Qualifikation und nicht wie man aussieht.</a:t>
            </a:r>
          </a:p>
        </p:txBody>
      </p:sp>
      <p:sp>
        <p:nvSpPr>
          <p:cNvPr id="8" name="TextBox 7"/>
          <p:cNvSpPr txBox="1"/>
          <p:nvPr/>
        </p:nvSpPr>
        <p:spPr>
          <a:xfrm>
            <a:off x="4572000" y="4221088"/>
            <a:ext cx="4287992" cy="2031325"/>
          </a:xfrm>
          <a:prstGeom prst="rect">
            <a:avLst/>
          </a:prstGeom>
          <a:noFill/>
          <a:ln>
            <a:solidFill>
              <a:srgbClr val="008000"/>
            </a:solidFill>
          </a:ln>
        </p:spPr>
        <p:txBody>
          <a:bodyPr wrap="square" rtlCol="0">
            <a:spAutoFit/>
          </a:bodyPr>
          <a:lstStyle/>
          <a:p>
            <a:pPr algn="just"/>
            <a:r>
              <a:rPr lang="de-DE" dirty="0" smtClean="0"/>
              <a:t>2. Kommunikation auf Arbeit ist sehr wichtig und in den letzten Jahren viel schneller geworden.  Mit Computern und Internet kann man mit Geschäftspartnern aus aller Welt zusammen arbeiten.  Durch E-Mails, Textnachrichten und Webinhalte ist Kommunikation einfacher.</a:t>
            </a:r>
          </a:p>
        </p:txBody>
      </p:sp>
    </p:spTree>
    <p:extLst>
      <p:ext uri="{BB962C8B-B14F-4D97-AF65-F5344CB8AC3E}">
        <p14:creationId xmlns:p14="http://schemas.microsoft.com/office/powerpoint/2010/main" val="132411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4005064"/>
            <a:ext cx="4287992" cy="2585323"/>
          </a:xfrm>
          <a:prstGeom prst="rect">
            <a:avLst/>
          </a:prstGeom>
          <a:noFill/>
          <a:ln>
            <a:solidFill>
              <a:srgbClr val="008000"/>
            </a:solidFill>
          </a:ln>
        </p:spPr>
        <p:txBody>
          <a:bodyPr wrap="square" rtlCol="0">
            <a:spAutoFit/>
          </a:bodyPr>
          <a:lstStyle/>
          <a:p>
            <a:pPr algn="just"/>
            <a:r>
              <a:rPr lang="de-DE" dirty="0" smtClean="0"/>
              <a:t>3. Man muss sehr flexibel sein.  Die Hälfte der Arbeitnehmer ist weniger als fünf Jahre in ihrem Job.  Man muss immer neue Aufgaben lernen und bereit sein, mit anderen Strukturen oder Systemen umzugehen.  Früher hatte man nur einen Job für das ganze Leben.  Heute verändert sich alles ganz schnell und man muss flexibel reagieren.</a:t>
            </a:r>
          </a:p>
        </p:txBody>
      </p:sp>
      <p:sp>
        <p:nvSpPr>
          <p:cNvPr id="9" name="TextBox 8"/>
          <p:cNvSpPr txBox="1"/>
          <p:nvPr/>
        </p:nvSpPr>
        <p:spPr>
          <a:xfrm>
            <a:off x="4572000" y="3212976"/>
            <a:ext cx="4287992" cy="3416320"/>
          </a:xfrm>
          <a:prstGeom prst="rect">
            <a:avLst/>
          </a:prstGeom>
          <a:noFill/>
          <a:ln>
            <a:solidFill>
              <a:srgbClr val="008000"/>
            </a:solidFill>
          </a:ln>
        </p:spPr>
        <p:txBody>
          <a:bodyPr wrap="square" rtlCol="0">
            <a:spAutoFit/>
          </a:bodyPr>
          <a:lstStyle/>
          <a:p>
            <a:pPr algn="just"/>
            <a:r>
              <a:rPr lang="de-DE" dirty="0" smtClean="0"/>
              <a:t>4. Wegen der neuen Technologien arbeiten viele Menschen öfter zu Hause.  man kann mit seinen Kollegen und dem Chef einfach in Kontakt bleiben, ohne im selben Büro zu sein.  Der Arbeitstag verändert sich – man arbeitet oft, wann und wo man will.  Ein Büro ist ziemlich teuer – oft muss man einen Arbeitstisch teilen und manchmal hat man </a:t>
            </a:r>
            <a:r>
              <a:rPr lang="de-DE" dirty="0"/>
              <a:t>g</a:t>
            </a:r>
            <a:r>
              <a:rPr lang="de-DE" dirty="0" smtClean="0"/>
              <a:t>ar keinen Platz zum Arbeiten.  Um im Job effektiv zu sein, braucht man einfach einen Laptop und dann geht‘s los mit der Arbeit.</a:t>
            </a:r>
          </a:p>
        </p:txBody>
      </p:sp>
      <p:sp>
        <p:nvSpPr>
          <p:cNvPr id="10" name="Content Placeholder 2"/>
          <p:cNvSpPr txBox="1">
            <a:spLocks/>
          </p:cNvSpPr>
          <p:nvPr/>
        </p:nvSpPr>
        <p:spPr>
          <a:xfrm>
            <a:off x="0" y="0"/>
            <a:ext cx="9144000" cy="29249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200" b="1" u="sng" dirty="0" smtClean="0">
                <a:solidFill>
                  <a:srgbClr val="008000"/>
                </a:solidFill>
                <a:latin typeface="Calibri" pitchFamily="34" charset="0"/>
                <a:cs typeface="Calibri" pitchFamily="34" charset="0"/>
              </a:rPr>
              <a:t>AUFGABE 27: DIE ARBEIT HEUTE</a:t>
            </a:r>
            <a:endParaRPr lang="en-GB" sz="2200" b="1" u="sng" dirty="0" smtClean="0">
              <a:solidFill>
                <a:srgbClr val="008000"/>
              </a:solidFill>
            </a:endParaRPr>
          </a:p>
          <a:p>
            <a:pPr marL="0" indent="0" algn="ctr">
              <a:buFont typeface="Arial" pitchFamily="34" charset="0"/>
              <a:buNone/>
            </a:pPr>
            <a:r>
              <a:rPr lang="en-GB" sz="2200" b="1" dirty="0" smtClean="0">
                <a:solidFill>
                  <a:srgbClr val="008000"/>
                </a:solidFill>
              </a:rPr>
              <a:t>Lies den Text.  </a:t>
            </a:r>
            <a:r>
              <a:rPr lang="en-GB" sz="2200" b="1" dirty="0" err="1" smtClean="0">
                <a:solidFill>
                  <a:srgbClr val="008000"/>
                </a:solidFill>
              </a:rPr>
              <a:t>Welcher</a:t>
            </a:r>
            <a:r>
              <a:rPr lang="en-GB" sz="2200" b="1" dirty="0" smtClean="0">
                <a:solidFill>
                  <a:srgbClr val="008000"/>
                </a:solidFill>
              </a:rPr>
              <a:t> </a:t>
            </a:r>
            <a:r>
              <a:rPr lang="en-GB" sz="2200" b="1" dirty="0" err="1" smtClean="0">
                <a:solidFill>
                  <a:srgbClr val="008000"/>
                </a:solidFill>
              </a:rPr>
              <a:t>Untertitel</a:t>
            </a:r>
            <a:r>
              <a:rPr lang="en-GB" sz="2200" b="1" dirty="0" smtClean="0">
                <a:solidFill>
                  <a:srgbClr val="008000"/>
                </a:solidFill>
              </a:rPr>
              <a:t> </a:t>
            </a:r>
            <a:r>
              <a:rPr lang="en-GB" sz="2200" b="1" dirty="0" err="1" smtClean="0">
                <a:solidFill>
                  <a:srgbClr val="008000"/>
                </a:solidFill>
              </a:rPr>
              <a:t>passt</a:t>
            </a:r>
            <a:r>
              <a:rPr lang="en-GB" sz="2200" b="1" dirty="0" smtClean="0">
                <a:solidFill>
                  <a:srgbClr val="008000"/>
                </a:solidFill>
              </a:rPr>
              <a:t> </a:t>
            </a:r>
            <a:r>
              <a:rPr lang="en-GB" sz="2200" b="1" dirty="0" err="1" smtClean="0">
                <a:solidFill>
                  <a:srgbClr val="008000"/>
                </a:solidFill>
              </a:rPr>
              <a:t>zu</a:t>
            </a:r>
            <a:r>
              <a:rPr lang="en-GB" sz="2200" b="1" dirty="0" smtClean="0">
                <a:solidFill>
                  <a:srgbClr val="008000"/>
                </a:solidFill>
              </a:rPr>
              <a:t> </a:t>
            </a:r>
            <a:r>
              <a:rPr lang="en-GB" sz="2200" b="1" dirty="0" err="1" smtClean="0">
                <a:solidFill>
                  <a:srgbClr val="008000"/>
                </a:solidFill>
              </a:rPr>
              <a:t>welchem</a:t>
            </a:r>
            <a:r>
              <a:rPr lang="en-GB" sz="2200" b="1" dirty="0" smtClean="0">
                <a:solidFill>
                  <a:srgbClr val="008000"/>
                </a:solidFill>
              </a:rPr>
              <a:t> </a:t>
            </a:r>
            <a:r>
              <a:rPr lang="en-GB" sz="2200" b="1" dirty="0" err="1" smtClean="0">
                <a:solidFill>
                  <a:srgbClr val="008000"/>
                </a:solidFill>
              </a:rPr>
              <a:t>Absatz</a:t>
            </a:r>
            <a:r>
              <a:rPr lang="en-GB" sz="2200" b="1" dirty="0" smtClean="0">
                <a:solidFill>
                  <a:srgbClr val="008000"/>
                </a:solidFill>
              </a:rPr>
              <a:t>?</a:t>
            </a:r>
          </a:p>
          <a:p>
            <a:pPr marL="0" indent="0" algn="ctr">
              <a:buFont typeface="Arial" pitchFamily="34" charset="0"/>
              <a:buNone/>
            </a:pPr>
            <a:endParaRPr lang="en-GB" sz="2000" b="1" dirty="0" smtClean="0">
              <a:solidFill>
                <a:srgbClr val="008000"/>
              </a:solidFill>
              <a:latin typeface="Calibri"/>
              <a:cs typeface="Calibri"/>
            </a:endParaRPr>
          </a:p>
          <a:p>
            <a:pPr marL="457200" indent="-457200" algn="ctr">
              <a:buFont typeface="Arial" pitchFamily="34" charset="0"/>
              <a:buAutoNum type="alphaLcPeriod"/>
            </a:pPr>
            <a:r>
              <a:rPr lang="en-GB" sz="2000" b="1" dirty="0" smtClean="0">
                <a:solidFill>
                  <a:srgbClr val="008000"/>
                </a:solidFill>
                <a:latin typeface="Calibri"/>
                <a:cs typeface="Calibri"/>
              </a:rPr>
              <a:t>Die </a:t>
            </a:r>
            <a:r>
              <a:rPr lang="en-GB" sz="2000" b="1" dirty="0" err="1" smtClean="0">
                <a:solidFill>
                  <a:srgbClr val="008000"/>
                </a:solidFill>
                <a:latin typeface="Calibri"/>
                <a:cs typeface="Calibri"/>
              </a:rPr>
              <a:t>Technologien</a:t>
            </a:r>
            <a:r>
              <a:rPr lang="en-GB" sz="2000" b="1" dirty="0" smtClean="0">
                <a:solidFill>
                  <a:srgbClr val="008000"/>
                </a:solidFill>
                <a:latin typeface="Calibri"/>
                <a:cs typeface="Calibri"/>
              </a:rPr>
              <a:t> am </a:t>
            </a:r>
            <a:r>
              <a:rPr lang="en-GB" sz="2000" b="1" dirty="0" err="1" smtClean="0">
                <a:solidFill>
                  <a:srgbClr val="008000"/>
                </a:solidFill>
                <a:latin typeface="Calibri"/>
                <a:cs typeface="Calibri"/>
              </a:rPr>
              <a:t>Arbeitsplatz</a:t>
            </a:r>
            <a:endParaRPr lang="en-GB" sz="2000" b="1" dirty="0" smtClean="0">
              <a:solidFill>
                <a:srgbClr val="008000"/>
              </a:solidFill>
              <a:latin typeface="Calibri"/>
              <a:cs typeface="Calibri"/>
            </a:endParaRPr>
          </a:p>
          <a:p>
            <a:pPr marL="457200" indent="-457200" algn="ctr">
              <a:buFont typeface="Arial" pitchFamily="34" charset="0"/>
              <a:buAutoNum type="alphaLcPeriod"/>
            </a:pPr>
            <a:r>
              <a:rPr lang="en-GB" sz="2000" b="1" dirty="0" err="1" smtClean="0">
                <a:solidFill>
                  <a:srgbClr val="008000"/>
                </a:solidFill>
                <a:latin typeface="Calibri"/>
                <a:cs typeface="Calibri"/>
              </a:rPr>
              <a:t>Diskriminierung</a:t>
            </a:r>
            <a:endParaRPr lang="en-GB" sz="2000" b="1" dirty="0" smtClean="0">
              <a:solidFill>
                <a:srgbClr val="008000"/>
              </a:solidFill>
              <a:latin typeface="Calibri"/>
              <a:cs typeface="Calibri"/>
            </a:endParaRPr>
          </a:p>
          <a:p>
            <a:pPr marL="457200" indent="-457200" algn="ctr">
              <a:buFont typeface="Arial" pitchFamily="34" charset="0"/>
              <a:buAutoNum type="alphaLcPeriod"/>
            </a:pPr>
            <a:r>
              <a:rPr lang="en-GB" sz="2000" b="1" dirty="0" err="1" smtClean="0">
                <a:solidFill>
                  <a:srgbClr val="008000"/>
                </a:solidFill>
                <a:latin typeface="Calibri"/>
                <a:cs typeface="Calibri"/>
              </a:rPr>
              <a:t>Wo</a:t>
            </a:r>
            <a:r>
              <a:rPr lang="en-GB" sz="2000" b="1" dirty="0" smtClean="0">
                <a:solidFill>
                  <a:srgbClr val="008000"/>
                </a:solidFill>
                <a:latin typeface="Calibri"/>
                <a:cs typeface="Calibri"/>
              </a:rPr>
              <a:t> und </a:t>
            </a:r>
            <a:r>
              <a:rPr lang="en-GB" sz="2000" b="1" dirty="0" err="1" smtClean="0">
                <a:solidFill>
                  <a:srgbClr val="008000"/>
                </a:solidFill>
                <a:latin typeface="Calibri"/>
                <a:cs typeface="Calibri"/>
              </a:rPr>
              <a:t>wann</a:t>
            </a:r>
            <a:r>
              <a:rPr lang="en-GB" sz="2000" b="1" dirty="0" smtClean="0">
                <a:solidFill>
                  <a:srgbClr val="008000"/>
                </a:solidFill>
                <a:latin typeface="Calibri"/>
                <a:cs typeface="Calibri"/>
              </a:rPr>
              <a:t> man </a:t>
            </a:r>
            <a:r>
              <a:rPr lang="en-GB" sz="2000" b="1" dirty="0" err="1" smtClean="0">
                <a:solidFill>
                  <a:srgbClr val="008000"/>
                </a:solidFill>
                <a:latin typeface="Calibri"/>
                <a:cs typeface="Calibri"/>
              </a:rPr>
              <a:t>arbeitet</a:t>
            </a:r>
            <a:endParaRPr lang="en-GB" sz="2000" b="1" dirty="0" smtClean="0">
              <a:solidFill>
                <a:srgbClr val="008000"/>
              </a:solidFill>
              <a:latin typeface="Calibri"/>
              <a:cs typeface="Calibri"/>
            </a:endParaRPr>
          </a:p>
          <a:p>
            <a:pPr marL="457200" indent="-457200" algn="ctr">
              <a:buFont typeface="Arial" pitchFamily="34" charset="0"/>
              <a:buAutoNum type="alphaLcPeriod"/>
            </a:pPr>
            <a:r>
              <a:rPr lang="en-GB" sz="2000" b="1" dirty="0" err="1" smtClean="0">
                <a:solidFill>
                  <a:srgbClr val="008000"/>
                </a:solidFill>
                <a:latin typeface="Calibri"/>
                <a:cs typeface="Calibri"/>
              </a:rPr>
              <a:t>Charaktereigenschaften</a:t>
            </a:r>
            <a:r>
              <a:rPr lang="en-GB" sz="2000" b="1" dirty="0" smtClean="0">
                <a:solidFill>
                  <a:srgbClr val="008000"/>
                </a:solidFill>
                <a:latin typeface="Calibri"/>
                <a:cs typeface="Calibri"/>
              </a:rPr>
              <a:t> und </a:t>
            </a:r>
            <a:r>
              <a:rPr lang="en-GB" sz="2000" b="1" dirty="0" err="1" smtClean="0">
                <a:solidFill>
                  <a:srgbClr val="008000"/>
                </a:solidFill>
                <a:latin typeface="Calibri"/>
                <a:cs typeface="Calibri"/>
              </a:rPr>
              <a:t>Fähigkeiten</a:t>
            </a:r>
            <a:endParaRPr lang="en-GB" sz="2000" dirty="0" smtClean="0">
              <a:solidFill>
                <a:srgbClr val="008000"/>
              </a:solidFill>
              <a:latin typeface="Calibri"/>
              <a:cs typeface="Calibri"/>
            </a:endParaRPr>
          </a:p>
          <a:p>
            <a:pPr>
              <a:buFont typeface="Arial" pitchFamily="34" charset="0"/>
              <a:buNone/>
            </a:pPr>
            <a:endParaRPr lang="en-GB" sz="2200" dirty="0"/>
          </a:p>
        </p:txBody>
      </p:sp>
    </p:spTree>
    <p:extLst>
      <p:ext uri="{BB962C8B-B14F-4D97-AF65-F5344CB8AC3E}">
        <p14:creationId xmlns:p14="http://schemas.microsoft.com/office/powerpoint/2010/main" val="234655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0" y="0"/>
            <a:ext cx="9144000" cy="29249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200" b="1" u="sng" smtClean="0">
                <a:solidFill>
                  <a:srgbClr val="008000"/>
                </a:solidFill>
                <a:latin typeface="Calibri" pitchFamily="34" charset="0"/>
                <a:cs typeface="Calibri" pitchFamily="34" charset="0"/>
              </a:rPr>
              <a:t>AUFGABE 28: </a:t>
            </a:r>
            <a:r>
              <a:rPr lang="en-GB" sz="2200" b="1" u="sng" dirty="0" smtClean="0">
                <a:solidFill>
                  <a:srgbClr val="008000"/>
                </a:solidFill>
                <a:latin typeface="Calibri" pitchFamily="34" charset="0"/>
                <a:cs typeface="Calibri" pitchFamily="34" charset="0"/>
              </a:rPr>
              <a:t>DIE ARBEIT HEUTE</a:t>
            </a:r>
            <a:endParaRPr lang="en-GB" sz="2200" b="1" u="sng" dirty="0" smtClean="0">
              <a:solidFill>
                <a:srgbClr val="008000"/>
              </a:solidFill>
            </a:endParaRPr>
          </a:p>
          <a:p>
            <a:pPr marL="0" indent="0" algn="ctr">
              <a:buFont typeface="Arial" pitchFamily="34" charset="0"/>
              <a:buNone/>
            </a:pPr>
            <a:endParaRPr lang="en-GB" sz="2200" b="1" dirty="0" smtClean="0">
              <a:solidFill>
                <a:srgbClr val="008000"/>
              </a:solidFill>
            </a:endParaRPr>
          </a:p>
          <a:p>
            <a:pPr marL="0" indent="0" algn="ctr">
              <a:buFont typeface="Arial" pitchFamily="34" charset="0"/>
              <a:buNone/>
            </a:pPr>
            <a:r>
              <a:rPr lang="en-GB" sz="2200" b="1" dirty="0" smtClean="0">
                <a:solidFill>
                  <a:srgbClr val="008000"/>
                </a:solidFill>
              </a:rPr>
              <a:t>Lies den Text </a:t>
            </a:r>
            <a:r>
              <a:rPr lang="en-GB" sz="2200" b="1" dirty="0" err="1" smtClean="0">
                <a:solidFill>
                  <a:srgbClr val="008000"/>
                </a:solidFill>
              </a:rPr>
              <a:t>noch</a:t>
            </a:r>
            <a:r>
              <a:rPr lang="en-GB" sz="2200" b="1" dirty="0" err="1">
                <a:solidFill>
                  <a:srgbClr val="008000"/>
                </a:solidFill>
              </a:rPr>
              <a:t>m</a:t>
            </a:r>
            <a:r>
              <a:rPr lang="en-GB" sz="2200" b="1" dirty="0" err="1" smtClean="0">
                <a:solidFill>
                  <a:srgbClr val="008000"/>
                </a:solidFill>
              </a:rPr>
              <a:t>al</a:t>
            </a:r>
            <a:r>
              <a:rPr lang="en-GB" sz="2200" b="1" dirty="0" smtClean="0">
                <a:solidFill>
                  <a:srgbClr val="008000"/>
                </a:solidFill>
              </a:rPr>
              <a:t>.  </a:t>
            </a:r>
            <a:r>
              <a:rPr lang="en-GB" sz="2200" b="1" dirty="0" err="1" smtClean="0">
                <a:solidFill>
                  <a:srgbClr val="008000"/>
                </a:solidFill>
              </a:rPr>
              <a:t>Welche</a:t>
            </a:r>
            <a:r>
              <a:rPr lang="en-GB" sz="2200" b="1" dirty="0" smtClean="0">
                <a:solidFill>
                  <a:srgbClr val="008000"/>
                </a:solidFill>
              </a:rPr>
              <a:t> </a:t>
            </a:r>
            <a:r>
              <a:rPr lang="en-GB" sz="2200" b="1" dirty="0" err="1" smtClean="0">
                <a:solidFill>
                  <a:srgbClr val="008000"/>
                </a:solidFill>
              </a:rPr>
              <a:t>vier</a:t>
            </a:r>
            <a:r>
              <a:rPr lang="en-GB" sz="2200" b="1" dirty="0" smtClean="0">
                <a:solidFill>
                  <a:srgbClr val="008000"/>
                </a:solidFill>
              </a:rPr>
              <a:t> </a:t>
            </a:r>
            <a:r>
              <a:rPr lang="en-GB" sz="2200" b="1" dirty="0" err="1" smtClean="0">
                <a:solidFill>
                  <a:srgbClr val="008000"/>
                </a:solidFill>
              </a:rPr>
              <a:t>Aussagen</a:t>
            </a:r>
            <a:r>
              <a:rPr lang="en-GB" sz="2200" b="1" dirty="0" smtClean="0">
                <a:solidFill>
                  <a:srgbClr val="008000"/>
                </a:solidFill>
              </a:rPr>
              <a:t> </a:t>
            </a:r>
            <a:r>
              <a:rPr lang="en-GB" sz="2200" b="1" dirty="0" err="1" smtClean="0">
                <a:solidFill>
                  <a:srgbClr val="008000"/>
                </a:solidFill>
              </a:rPr>
              <a:t>sind</a:t>
            </a:r>
            <a:r>
              <a:rPr lang="en-GB" sz="2200" b="1" dirty="0" smtClean="0">
                <a:solidFill>
                  <a:srgbClr val="008000"/>
                </a:solidFill>
              </a:rPr>
              <a:t> </a:t>
            </a:r>
            <a:r>
              <a:rPr lang="en-GB" sz="2200" b="1" dirty="0" err="1" smtClean="0">
                <a:solidFill>
                  <a:srgbClr val="008000"/>
                </a:solidFill>
              </a:rPr>
              <a:t>richtig</a:t>
            </a:r>
            <a:r>
              <a:rPr lang="en-GB" sz="2200" b="1" dirty="0" smtClean="0">
                <a:solidFill>
                  <a:srgbClr val="008000"/>
                </a:solidFill>
              </a:rPr>
              <a:t>? </a:t>
            </a:r>
            <a:r>
              <a:rPr lang="en-GB" sz="2200" b="1" dirty="0" err="1" smtClean="0">
                <a:solidFill>
                  <a:srgbClr val="008000"/>
                </a:solidFill>
              </a:rPr>
              <a:t>Benutze</a:t>
            </a:r>
            <a:r>
              <a:rPr lang="en-GB" sz="2200" b="1" dirty="0" smtClean="0">
                <a:solidFill>
                  <a:srgbClr val="008000"/>
                </a:solidFill>
              </a:rPr>
              <a:t> </a:t>
            </a:r>
            <a:r>
              <a:rPr lang="en-GB" sz="2200" b="1" dirty="0" err="1" smtClean="0">
                <a:solidFill>
                  <a:srgbClr val="008000"/>
                </a:solidFill>
              </a:rPr>
              <a:t>wenn</a:t>
            </a:r>
            <a:r>
              <a:rPr lang="en-GB" sz="2200" b="1" dirty="0" smtClean="0">
                <a:solidFill>
                  <a:srgbClr val="008000"/>
                </a:solidFill>
              </a:rPr>
              <a:t> </a:t>
            </a:r>
            <a:r>
              <a:rPr lang="en-GB" sz="2200" b="1" dirty="0" err="1" smtClean="0">
                <a:solidFill>
                  <a:srgbClr val="008000"/>
                </a:solidFill>
              </a:rPr>
              <a:t>nötig</a:t>
            </a:r>
            <a:r>
              <a:rPr lang="en-GB" sz="2200" b="1" dirty="0" smtClean="0">
                <a:solidFill>
                  <a:srgbClr val="008000"/>
                </a:solidFill>
              </a:rPr>
              <a:t> </a:t>
            </a:r>
            <a:r>
              <a:rPr lang="en-GB" sz="2200" b="1" dirty="0" err="1" smtClean="0">
                <a:solidFill>
                  <a:srgbClr val="008000"/>
                </a:solidFill>
              </a:rPr>
              <a:t>ein</a:t>
            </a:r>
            <a:r>
              <a:rPr lang="en-GB" sz="2200" b="1" dirty="0" smtClean="0">
                <a:solidFill>
                  <a:srgbClr val="008000"/>
                </a:solidFill>
              </a:rPr>
              <a:t> </a:t>
            </a:r>
            <a:r>
              <a:rPr lang="en-GB" sz="2200" b="1" dirty="0" err="1" smtClean="0">
                <a:solidFill>
                  <a:srgbClr val="008000"/>
                </a:solidFill>
              </a:rPr>
              <a:t>Wörterbuch</a:t>
            </a:r>
            <a:r>
              <a:rPr lang="en-GB" sz="2200" b="1" dirty="0" smtClean="0">
                <a:solidFill>
                  <a:srgbClr val="008000"/>
                </a:solidFill>
              </a:rPr>
              <a:t>!</a:t>
            </a:r>
          </a:p>
          <a:p>
            <a:pPr marL="0" indent="0" algn="ctr">
              <a:buFont typeface="Arial" pitchFamily="34" charset="0"/>
              <a:buNone/>
            </a:pPr>
            <a:endParaRPr lang="en-GB" sz="2200" b="1" dirty="0" smtClean="0">
              <a:solidFill>
                <a:srgbClr val="008000"/>
              </a:solidFill>
            </a:endParaRPr>
          </a:p>
          <a:p>
            <a:pPr marL="0" indent="0" algn="ctr">
              <a:buFont typeface="Arial" pitchFamily="34" charset="0"/>
              <a:buNone/>
            </a:pPr>
            <a:endParaRPr lang="en-GB" sz="2200" b="1" dirty="0">
              <a:solidFill>
                <a:srgbClr val="008000"/>
              </a:solidFill>
            </a:endParaRPr>
          </a:p>
          <a:p>
            <a:pPr marL="457200" indent="-457200">
              <a:buFont typeface="Arial" pitchFamily="34" charset="0"/>
              <a:buAutoNum type="arabicPeriod"/>
            </a:pPr>
            <a:r>
              <a:rPr lang="en-GB" sz="2000" dirty="0" smtClean="0"/>
              <a:t>There is less stress at work today because it is fairer.</a:t>
            </a:r>
          </a:p>
          <a:p>
            <a:pPr marL="457200" indent="-457200">
              <a:buFont typeface="Arial" pitchFamily="34" charset="0"/>
              <a:buAutoNum type="arabicPeriod"/>
            </a:pPr>
            <a:r>
              <a:rPr lang="en-GB" sz="2000" dirty="0" smtClean="0"/>
              <a:t>Discrimination due to race is illegal in the workplace.</a:t>
            </a:r>
          </a:p>
          <a:p>
            <a:pPr marL="457200" indent="-457200">
              <a:buFont typeface="Arial" pitchFamily="34" charset="0"/>
              <a:buAutoNum type="arabicPeriod"/>
            </a:pPr>
            <a:r>
              <a:rPr lang="en-GB" sz="2000" dirty="0" smtClean="0"/>
              <a:t>Most people will be in their next job for less than 5 years.</a:t>
            </a:r>
          </a:p>
          <a:p>
            <a:pPr marL="457200" indent="-457200">
              <a:buFont typeface="Arial" pitchFamily="34" charset="0"/>
              <a:buAutoNum type="arabicPeriod"/>
            </a:pPr>
            <a:r>
              <a:rPr lang="en-GB" sz="2000" dirty="0" smtClean="0"/>
              <a:t>You need to be ready to adapt to new systems and structures.</a:t>
            </a:r>
          </a:p>
          <a:p>
            <a:pPr marL="457200" indent="-457200">
              <a:buFont typeface="Arial" pitchFamily="34" charset="0"/>
              <a:buAutoNum type="arabicPeriod"/>
            </a:pPr>
            <a:r>
              <a:rPr lang="en-GB" sz="2000" dirty="0" smtClean="0"/>
              <a:t>Communication has become quicker.</a:t>
            </a:r>
          </a:p>
          <a:p>
            <a:pPr marL="457200" indent="-457200">
              <a:buFont typeface="Arial" pitchFamily="34" charset="0"/>
              <a:buAutoNum type="arabicPeriod"/>
            </a:pPr>
            <a:r>
              <a:rPr lang="en-GB" sz="2000" dirty="0" smtClean="0"/>
              <a:t>Working from home has decreased recently.</a:t>
            </a:r>
          </a:p>
          <a:p>
            <a:pPr marL="457200" indent="-457200">
              <a:buFont typeface="Arial" pitchFamily="34" charset="0"/>
              <a:buAutoNum type="arabicPeriod"/>
            </a:pPr>
            <a:r>
              <a:rPr lang="en-GB" sz="2000" dirty="0" smtClean="0"/>
              <a:t>Sometimes people have to share desks.</a:t>
            </a:r>
          </a:p>
          <a:p>
            <a:pPr marL="457200" indent="-457200">
              <a:buFont typeface="Arial" pitchFamily="34" charset="0"/>
              <a:buAutoNum type="arabicPeriod"/>
            </a:pPr>
            <a:r>
              <a:rPr lang="en-GB" sz="2000" dirty="0" smtClean="0"/>
              <a:t>It is difficult to do your job with just a laptop.</a:t>
            </a:r>
            <a:endParaRPr lang="en-GB" sz="20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4088" y="4590381"/>
            <a:ext cx="3779912" cy="2267619"/>
          </a:xfrm>
          <a:prstGeom prst="rect">
            <a:avLst/>
          </a:prstGeom>
        </p:spPr>
      </p:pic>
    </p:spTree>
    <p:extLst>
      <p:ext uri="{BB962C8B-B14F-4D97-AF65-F5344CB8AC3E}">
        <p14:creationId xmlns:p14="http://schemas.microsoft.com/office/powerpoint/2010/main" val="1281457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1: IM HAUSHALT HELFEN</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folgenden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Hausarbeiten</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Jugendliche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machen</a:t>
            </a:r>
            <a:r>
              <a:rPr lang="en-GB" sz="2200" b="1" dirty="0" smtClean="0">
                <a:solidFill>
                  <a:srgbClr val="008000"/>
                </a:solidFill>
                <a:latin typeface="Calibri" pitchFamily="34" charset="0"/>
                <a:cs typeface="Calibri" pitchFamily="34" charset="0"/>
              </a:rPr>
              <a:t>, um </a:t>
            </a:r>
            <a:r>
              <a:rPr lang="en-GB" sz="2200" b="1" dirty="0" err="1" smtClean="0">
                <a:solidFill>
                  <a:srgbClr val="008000"/>
                </a:solidFill>
                <a:latin typeface="Calibri" pitchFamily="34" charset="0"/>
                <a:cs typeface="Calibri" pitchFamily="34" charset="0"/>
              </a:rPr>
              <a:t>Taschengeld</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zu</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verdienen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Übersetze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sie</a:t>
            </a:r>
            <a:r>
              <a:rPr lang="en-GB" sz="2200" b="1" dirty="0" smtClean="0">
                <a:solidFill>
                  <a:srgbClr val="008000"/>
                </a:solidFill>
                <a:latin typeface="Calibri" pitchFamily="34" charset="0"/>
                <a:cs typeface="Calibri" pitchFamily="34" charset="0"/>
              </a:rPr>
              <a:t> in </a:t>
            </a:r>
            <a:r>
              <a:rPr lang="en-GB" sz="2200" b="1" dirty="0" err="1" smtClean="0">
                <a:solidFill>
                  <a:srgbClr val="008000"/>
                </a:solidFill>
                <a:latin typeface="Calibri" pitchFamily="34" charset="0"/>
                <a:cs typeface="Calibri" pitchFamily="34" charset="0"/>
              </a:rPr>
              <a:t>deinem</a:t>
            </a:r>
            <a:r>
              <a:rPr lang="en-GB" sz="2200" b="1" dirty="0" smtClean="0">
                <a:solidFill>
                  <a:srgbClr val="008000"/>
                </a:solidFill>
                <a:latin typeface="Calibri" pitchFamily="34" charset="0"/>
                <a:cs typeface="Calibri" pitchFamily="34" charset="0"/>
              </a:rPr>
              <a:t> Heft und </a:t>
            </a:r>
            <a:r>
              <a:rPr lang="en-GB" sz="2200" b="1" dirty="0" err="1" smtClean="0">
                <a:solidFill>
                  <a:srgbClr val="008000"/>
                </a:solidFill>
                <a:latin typeface="Calibri" pitchFamily="34" charset="0"/>
                <a:cs typeface="Calibri" pitchFamily="34" charset="0"/>
              </a:rPr>
              <a:t>dann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zu</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Zweit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stellt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sie</a:t>
            </a:r>
            <a:r>
              <a:rPr lang="en-GB" sz="2200" b="1" dirty="0" smtClean="0">
                <a:solidFill>
                  <a:srgbClr val="008000"/>
                </a:solidFill>
                <a:latin typeface="Calibri" pitchFamily="34" charset="0"/>
                <a:cs typeface="Calibri" pitchFamily="34" charset="0"/>
              </a:rPr>
              <a:t> in </a:t>
            </a:r>
            <a:r>
              <a:rPr lang="en-GB" sz="2200" b="1" dirty="0" err="1" smtClean="0">
                <a:solidFill>
                  <a:srgbClr val="008000"/>
                </a:solidFill>
                <a:latin typeface="Calibri" pitchFamily="34" charset="0"/>
                <a:cs typeface="Calibri" pitchFamily="34" charset="0"/>
              </a:rPr>
              <a:t>einer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Reihenfolge</a:t>
            </a:r>
            <a:r>
              <a:rPr lang="en-GB" sz="2200" b="1" dirty="0" smtClean="0">
                <a:solidFill>
                  <a:srgbClr val="008000"/>
                </a:solidFill>
                <a:latin typeface="Calibri" pitchFamily="34" charset="0"/>
                <a:cs typeface="Calibri" pitchFamily="34" charset="0"/>
              </a:rPr>
              <a:t> – von </a:t>
            </a:r>
            <a:r>
              <a:rPr lang="en-GB" sz="2200" b="1" dirty="0" err="1" smtClean="0">
                <a:solidFill>
                  <a:srgbClr val="008000"/>
                </a:solidFill>
                <a:latin typeface="Calibri" pitchFamily="34" charset="0"/>
                <a:cs typeface="Calibri" pitchFamily="34" charset="0"/>
              </a:rPr>
              <a:t>häufigsten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bis</a:t>
            </a:r>
            <a:r>
              <a:rPr lang="en-GB" sz="2200" b="1" dirty="0" smtClean="0">
                <a:solidFill>
                  <a:srgbClr val="008000"/>
                </a:solidFill>
                <a:latin typeface="Calibri" pitchFamily="34" charset="0"/>
                <a:cs typeface="Calibri" pitchFamily="34" charset="0"/>
              </a:rPr>
              <a:t> am </a:t>
            </a:r>
            <a:r>
              <a:rPr lang="en-GB" sz="2200" b="1" dirty="0" err="1" smtClean="0">
                <a:solidFill>
                  <a:srgbClr val="008000"/>
                </a:solidFill>
                <a:latin typeface="Calibri" pitchFamily="34" charset="0"/>
                <a:cs typeface="Calibri" pitchFamily="34" charset="0"/>
              </a:rPr>
              <a:t>wenigsten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häufig</a:t>
            </a:r>
            <a:r>
              <a:rPr lang="en-GB" sz="2200" b="1" dirty="0" smtClean="0">
                <a:solidFill>
                  <a:srgbClr val="008000"/>
                </a:solidFill>
                <a:latin typeface="Calibri" pitchFamily="34" charset="0"/>
                <a:cs typeface="Calibri" pitchFamily="34" charset="0"/>
              </a:rPr>
              <a:t>.</a:t>
            </a:r>
          </a:p>
          <a:p>
            <a:pPr algn="ctr">
              <a:buNone/>
            </a:pPr>
            <a:endParaRPr lang="en-GB" sz="2000" b="1" dirty="0" smtClean="0">
              <a:latin typeface="Calibri" pitchFamily="34" charset="0"/>
              <a:cs typeface="Calibri" pitchFamily="34" charset="0"/>
            </a:endParaRPr>
          </a:p>
          <a:p>
            <a:pPr marL="0" indent="0">
              <a:buNone/>
            </a:pPr>
            <a:r>
              <a:rPr lang="en-GB" sz="2000" dirty="0" smtClean="0">
                <a:latin typeface="Calibri" pitchFamily="34" charset="0"/>
                <a:cs typeface="Calibri" pitchFamily="34" charset="0"/>
              </a:rPr>
              <a:t>Um Geld </a:t>
            </a:r>
            <a:r>
              <a:rPr lang="en-GB" sz="2000" dirty="0" err="1" smtClean="0">
                <a:latin typeface="Calibri" pitchFamily="34" charset="0"/>
                <a:cs typeface="Calibri" pitchFamily="34" charset="0"/>
              </a:rPr>
              <a:t>zu</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verdienen</a:t>
            </a:r>
            <a:r>
              <a:rPr lang="en-GB" sz="2000" dirty="0" smtClean="0">
                <a:latin typeface="Calibri" pitchFamily="34" charset="0"/>
                <a:cs typeface="Calibri" pitchFamily="34" charset="0"/>
              </a:rPr>
              <a:t>, muss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a:t>
            </a:r>
          </a:p>
          <a:p>
            <a:pPr marL="0" indent="0">
              <a:buNone/>
            </a:pPr>
            <a:endParaRPr lang="en-GB" sz="2000" dirty="0">
              <a:latin typeface="Calibri" pitchFamily="34" charset="0"/>
              <a:cs typeface="Calibri" pitchFamily="34" charset="0"/>
            </a:endParaRPr>
          </a:p>
          <a:p>
            <a:pPr marL="457200" indent="-457200">
              <a:buFont typeface="+mj-lt"/>
              <a:buAutoNum type="arabicPeriod"/>
            </a:pPr>
            <a:r>
              <a:rPr lang="en-GB" sz="2000" dirty="0" smtClean="0">
                <a:latin typeface="Calibri" pitchFamily="34" charset="0"/>
                <a:cs typeface="Calibri" pitchFamily="34" charset="0"/>
              </a:rPr>
              <a:t>den </a:t>
            </a:r>
            <a:r>
              <a:rPr lang="en-GB" sz="2000" dirty="0" err="1" smtClean="0">
                <a:latin typeface="Calibri" pitchFamily="34" charset="0"/>
                <a:cs typeface="Calibri" pitchFamily="34" charset="0"/>
              </a:rPr>
              <a:t>Boden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staubsaugen</a:t>
            </a:r>
            <a:r>
              <a:rPr lang="en-GB" sz="2000" dirty="0" smtClean="0">
                <a:latin typeface="Calibri" pitchFamily="34" charset="0"/>
                <a:cs typeface="Calibri" pitchFamily="34" charset="0"/>
              </a:rPr>
              <a:t>	 9.  das </a:t>
            </a:r>
            <a:r>
              <a:rPr lang="en-GB" sz="2000" dirty="0" err="1">
                <a:latin typeface="Calibri" pitchFamily="34" charset="0"/>
                <a:cs typeface="Calibri" pitchFamily="34" charset="0"/>
              </a:rPr>
              <a:t>Geschirr</a:t>
            </a:r>
            <a:r>
              <a:rPr lang="en-GB" sz="2000" dirty="0">
                <a:latin typeface="Calibri" pitchFamily="34" charset="0"/>
                <a:cs typeface="Calibri" pitchFamily="34" charset="0"/>
              </a:rPr>
              <a:t> </a:t>
            </a:r>
            <a:r>
              <a:rPr lang="en-GB" sz="2000" dirty="0" err="1" smtClean="0">
                <a:latin typeface="Calibri" pitchFamily="34" charset="0"/>
                <a:cs typeface="Calibri" pitchFamily="34" charset="0"/>
              </a:rPr>
              <a:t>abwaschen</a:t>
            </a:r>
            <a:endParaRPr lang="en-GB" sz="2000" dirty="0" smtClean="0">
              <a:latin typeface="Calibri" pitchFamily="34" charset="0"/>
              <a:cs typeface="Calibri" pitchFamily="34" charset="0"/>
            </a:endParaRPr>
          </a:p>
          <a:p>
            <a:pPr marL="457200" indent="-457200">
              <a:buFont typeface="+mj-lt"/>
              <a:buAutoNum type="arabicPeriod"/>
            </a:pPr>
            <a:r>
              <a:rPr lang="en-GB" sz="2000" dirty="0" smtClean="0">
                <a:latin typeface="Calibri" pitchFamily="34" charset="0"/>
                <a:cs typeface="Calibri" pitchFamily="34" charset="0"/>
              </a:rPr>
              <a:t>den </a:t>
            </a:r>
            <a:r>
              <a:rPr lang="en-GB" sz="2000" dirty="0" err="1" smtClean="0">
                <a:latin typeface="Calibri" pitchFamily="34" charset="0"/>
                <a:cs typeface="Calibri" pitchFamily="34" charset="0"/>
              </a:rPr>
              <a:t>Tisch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decken</a:t>
            </a:r>
            <a:r>
              <a:rPr lang="en-GB" sz="2000" dirty="0" smtClean="0">
                <a:latin typeface="Calibri" pitchFamily="34" charset="0"/>
                <a:cs typeface="Calibri" pitchFamily="34" charset="0"/>
              </a:rPr>
              <a:t>		 10. das </a:t>
            </a:r>
            <a:r>
              <a:rPr lang="en-GB" sz="2000" dirty="0" err="1">
                <a:latin typeface="Calibri" pitchFamily="34" charset="0"/>
                <a:cs typeface="Calibri" pitchFamily="34" charset="0"/>
              </a:rPr>
              <a:t>Geschirr</a:t>
            </a:r>
            <a:r>
              <a:rPr lang="en-GB" sz="2000" dirty="0">
                <a:latin typeface="Calibri" pitchFamily="34" charset="0"/>
                <a:cs typeface="Calibri" pitchFamily="34" charset="0"/>
              </a:rPr>
              <a:t> </a:t>
            </a:r>
            <a:r>
              <a:rPr lang="en-GB" sz="2000" dirty="0" err="1" smtClean="0">
                <a:latin typeface="Calibri" pitchFamily="34" charset="0"/>
                <a:cs typeface="Calibri" pitchFamily="34" charset="0"/>
              </a:rPr>
              <a:t>abtrocken</a:t>
            </a:r>
            <a:endParaRPr lang="en-GB" sz="2000" dirty="0" smtClean="0">
              <a:latin typeface="Calibri" pitchFamily="34" charset="0"/>
              <a:cs typeface="Calibri" pitchFamily="34" charset="0"/>
            </a:endParaRPr>
          </a:p>
          <a:p>
            <a:pPr marL="457200" indent="-457200">
              <a:buFont typeface="+mj-lt"/>
              <a:buAutoNum type="arabicPeriod"/>
            </a:pPr>
            <a:r>
              <a:rPr lang="en-GB" sz="2000" dirty="0" err="1" smtClean="0">
                <a:latin typeface="Calibri" pitchFamily="34" charset="0"/>
                <a:cs typeface="Calibri" pitchFamily="34" charset="0"/>
              </a:rPr>
              <a:t>Müll</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hinaustragen</a:t>
            </a:r>
            <a:r>
              <a:rPr lang="en-GB" sz="2000" dirty="0" smtClean="0">
                <a:latin typeface="Calibri" pitchFamily="34" charset="0"/>
                <a:cs typeface="Calibri" pitchFamily="34" charset="0"/>
              </a:rPr>
              <a:t>		 11. den </a:t>
            </a:r>
            <a:r>
              <a:rPr lang="en-GB" sz="2000" dirty="0" err="1">
                <a:latin typeface="Calibri" pitchFamily="34" charset="0"/>
                <a:cs typeface="Calibri" pitchFamily="34" charset="0"/>
              </a:rPr>
              <a:t>Spülmaschine</a:t>
            </a:r>
            <a:r>
              <a:rPr lang="en-GB" sz="2000" dirty="0">
                <a:latin typeface="Calibri" pitchFamily="34" charset="0"/>
                <a:cs typeface="Calibri" pitchFamily="34" charset="0"/>
              </a:rPr>
              <a:t> </a:t>
            </a:r>
            <a:r>
              <a:rPr lang="en-GB" sz="2000" dirty="0" smtClean="0">
                <a:latin typeface="Calibri" pitchFamily="34" charset="0"/>
                <a:cs typeface="Calibri" pitchFamily="34" charset="0"/>
              </a:rPr>
              <a:t>laden</a:t>
            </a:r>
          </a:p>
          <a:p>
            <a:pPr marL="457200" indent="-457200">
              <a:buFont typeface="+mj-lt"/>
              <a:buAutoNum type="arabicPeriod"/>
            </a:pPr>
            <a:r>
              <a:rPr lang="en-GB" sz="2000" dirty="0" smtClean="0">
                <a:latin typeface="Calibri" pitchFamily="34" charset="0"/>
                <a:cs typeface="Calibri" pitchFamily="34" charset="0"/>
              </a:rPr>
              <a:t>das Zimmer </a:t>
            </a:r>
            <a:r>
              <a:rPr lang="en-GB" sz="2000" dirty="0" err="1" smtClean="0">
                <a:latin typeface="Calibri" pitchFamily="34" charset="0"/>
                <a:cs typeface="Calibri" pitchFamily="34" charset="0"/>
              </a:rPr>
              <a:t>aufräumen</a:t>
            </a:r>
            <a:r>
              <a:rPr lang="en-GB" sz="2000" dirty="0" smtClean="0">
                <a:latin typeface="Calibri" pitchFamily="34" charset="0"/>
                <a:cs typeface="Calibri" pitchFamily="34" charset="0"/>
              </a:rPr>
              <a:t>	 12</a:t>
            </a:r>
            <a:r>
              <a:rPr lang="en-GB" sz="2000" dirty="0">
                <a:latin typeface="Calibri" pitchFamily="34" charset="0"/>
                <a:cs typeface="Calibri" pitchFamily="34" charset="0"/>
              </a:rPr>
              <a:t>. die </a:t>
            </a:r>
            <a:r>
              <a:rPr lang="en-GB" sz="2000" dirty="0" err="1">
                <a:latin typeface="Calibri" pitchFamily="34" charset="0"/>
                <a:cs typeface="Calibri" pitchFamily="34" charset="0"/>
              </a:rPr>
              <a:t>Wäsche</a:t>
            </a:r>
            <a:r>
              <a:rPr lang="en-GB" sz="2000" dirty="0">
                <a:latin typeface="Calibri" pitchFamily="34" charset="0"/>
                <a:cs typeface="Calibri" pitchFamily="34" charset="0"/>
              </a:rPr>
              <a:t> </a:t>
            </a:r>
            <a:r>
              <a:rPr lang="en-GB" sz="2000" dirty="0" err="1" smtClean="0">
                <a:latin typeface="Calibri" pitchFamily="34" charset="0"/>
                <a:cs typeface="Calibri" pitchFamily="34" charset="0"/>
              </a:rPr>
              <a:t>machen</a:t>
            </a:r>
            <a:endParaRPr lang="en-GB" sz="2000" dirty="0" smtClean="0">
              <a:latin typeface="Calibri" pitchFamily="34" charset="0"/>
              <a:cs typeface="Calibri" pitchFamily="34" charset="0"/>
            </a:endParaRPr>
          </a:p>
          <a:p>
            <a:pPr marL="457200" indent="-457200">
              <a:buFont typeface="+mj-lt"/>
              <a:buAutoNum type="arabicPeriod"/>
            </a:pPr>
            <a:r>
              <a:rPr lang="en-GB" sz="2000" dirty="0" err="1" smtClean="0">
                <a:latin typeface="Calibri" pitchFamily="34" charset="0"/>
                <a:cs typeface="Calibri" pitchFamily="34" charset="0"/>
              </a:rPr>
              <a:t>im</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Garten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arbeiten</a:t>
            </a:r>
            <a:r>
              <a:rPr lang="en-GB" sz="2000" dirty="0" smtClean="0">
                <a:latin typeface="Calibri" pitchFamily="34" charset="0"/>
                <a:cs typeface="Calibri" pitchFamily="34" charset="0"/>
              </a:rPr>
              <a:t>		 13</a:t>
            </a:r>
            <a:r>
              <a:rPr lang="en-GB" sz="2000" dirty="0">
                <a:latin typeface="Calibri" pitchFamily="34" charset="0"/>
                <a:cs typeface="Calibri" pitchFamily="34" charset="0"/>
              </a:rPr>
              <a:t>. das </a:t>
            </a:r>
            <a:r>
              <a:rPr lang="en-GB" sz="2000" dirty="0" err="1">
                <a:latin typeface="Calibri" pitchFamily="34" charset="0"/>
                <a:cs typeface="Calibri" pitchFamily="34" charset="0"/>
              </a:rPr>
              <a:t>Abendessen</a:t>
            </a:r>
            <a:r>
              <a:rPr lang="en-GB" sz="2000" dirty="0">
                <a:latin typeface="Calibri" pitchFamily="34" charset="0"/>
                <a:cs typeface="Calibri" pitchFamily="34" charset="0"/>
              </a:rPr>
              <a:t> </a:t>
            </a:r>
            <a:r>
              <a:rPr lang="en-GB" sz="2000" dirty="0" err="1" smtClean="0">
                <a:latin typeface="Calibri" pitchFamily="34" charset="0"/>
                <a:cs typeface="Calibri" pitchFamily="34" charset="0"/>
              </a:rPr>
              <a:t>kochen</a:t>
            </a:r>
            <a:endParaRPr lang="en-GB" sz="2000" dirty="0" smtClean="0">
              <a:latin typeface="Calibri" pitchFamily="34" charset="0"/>
              <a:cs typeface="Calibri" pitchFamily="34" charset="0"/>
            </a:endParaRPr>
          </a:p>
          <a:p>
            <a:pPr marL="457200" indent="-457200">
              <a:buFont typeface="+mj-lt"/>
              <a:buAutoNum type="arabicPeriod"/>
            </a:pPr>
            <a:r>
              <a:rPr lang="en-GB" sz="1950" dirty="0" err="1" smtClean="0">
                <a:latin typeface="Calibri" pitchFamily="34" charset="0"/>
                <a:cs typeface="Calibri" pitchFamily="34" charset="0"/>
              </a:rPr>
              <a:t>mit</a:t>
            </a:r>
            <a:r>
              <a:rPr lang="en-GB" sz="1950" dirty="0" smtClean="0">
                <a:latin typeface="Calibri" pitchFamily="34" charset="0"/>
                <a:cs typeface="Calibri" pitchFamily="34" charset="0"/>
              </a:rPr>
              <a:t> </a:t>
            </a:r>
            <a:r>
              <a:rPr lang="en-GB" sz="1950" dirty="0" err="1" smtClean="0">
                <a:latin typeface="Calibri" pitchFamily="34" charset="0"/>
                <a:cs typeface="Calibri" pitchFamily="34" charset="0"/>
              </a:rPr>
              <a:t>dem</a:t>
            </a:r>
            <a:r>
              <a:rPr lang="en-GB" sz="1950" dirty="0" smtClean="0">
                <a:latin typeface="Calibri" pitchFamily="34" charset="0"/>
                <a:cs typeface="Calibri" pitchFamily="34" charset="0"/>
              </a:rPr>
              <a:t> </a:t>
            </a:r>
            <a:r>
              <a:rPr lang="en-GB" sz="1950" dirty="0" err="1" smtClean="0">
                <a:latin typeface="Calibri" pitchFamily="34" charset="0"/>
                <a:cs typeface="Calibri" pitchFamily="34" charset="0"/>
              </a:rPr>
              <a:t>Hund</a:t>
            </a:r>
            <a:r>
              <a:rPr lang="en-GB" sz="1950" dirty="0" smtClean="0">
                <a:latin typeface="Calibri" pitchFamily="34" charset="0"/>
                <a:cs typeface="Calibri" pitchFamily="34" charset="0"/>
              </a:rPr>
              <a:t> </a:t>
            </a:r>
            <a:r>
              <a:rPr lang="en-GB" sz="1950" dirty="0" err="1" smtClean="0">
                <a:latin typeface="Calibri" pitchFamily="34" charset="0"/>
                <a:cs typeface="Calibri" pitchFamily="34" charset="0"/>
              </a:rPr>
              <a:t>spazieren</a:t>
            </a:r>
            <a:r>
              <a:rPr lang="en-GB" sz="1950" dirty="0" smtClean="0">
                <a:latin typeface="Calibri" pitchFamily="34" charset="0"/>
                <a:cs typeface="Calibri" pitchFamily="34" charset="0"/>
              </a:rPr>
              <a:t> </a:t>
            </a:r>
            <a:r>
              <a:rPr lang="en-GB" sz="1950" dirty="0" err="1" smtClean="0">
                <a:latin typeface="Calibri" pitchFamily="34" charset="0"/>
                <a:cs typeface="Calibri" pitchFamily="34" charset="0"/>
              </a:rPr>
              <a:t>gehen</a:t>
            </a:r>
            <a:r>
              <a:rPr lang="en-GB" sz="1950" dirty="0" smtClean="0">
                <a:latin typeface="Calibri" pitchFamily="34" charset="0"/>
                <a:cs typeface="Calibri" pitchFamily="34" charset="0"/>
              </a:rPr>
              <a:t> 14</a:t>
            </a:r>
            <a:r>
              <a:rPr lang="en-GB" sz="2000" dirty="0">
                <a:latin typeface="Calibri" pitchFamily="34" charset="0"/>
                <a:cs typeface="Calibri" pitchFamily="34" charset="0"/>
              </a:rPr>
              <a:t>. den </a:t>
            </a:r>
            <a:r>
              <a:rPr lang="en-GB" sz="2000" dirty="0" err="1">
                <a:latin typeface="Calibri" pitchFamily="34" charset="0"/>
                <a:cs typeface="Calibri" pitchFamily="34" charset="0"/>
              </a:rPr>
              <a:t>Rasen</a:t>
            </a:r>
            <a:r>
              <a:rPr lang="en-GB" sz="2000" dirty="0">
                <a:latin typeface="Calibri" pitchFamily="34" charset="0"/>
                <a:cs typeface="Calibri" pitchFamily="34" charset="0"/>
              </a:rPr>
              <a:t> </a:t>
            </a:r>
            <a:r>
              <a:rPr lang="en-GB" sz="2000" dirty="0" err="1" smtClean="0">
                <a:latin typeface="Calibri" pitchFamily="34" charset="0"/>
                <a:cs typeface="Calibri" pitchFamily="34" charset="0"/>
              </a:rPr>
              <a:t>mähen</a:t>
            </a:r>
            <a:endParaRPr lang="en-GB" sz="2000" dirty="0" smtClean="0">
              <a:latin typeface="Calibri" pitchFamily="34" charset="0"/>
              <a:cs typeface="Calibri" pitchFamily="34" charset="0"/>
            </a:endParaRPr>
          </a:p>
          <a:p>
            <a:pPr marL="457200" indent="-457200">
              <a:buFont typeface="+mj-lt"/>
              <a:buAutoNum type="arabicPeriod"/>
            </a:pPr>
            <a:r>
              <a:rPr lang="en-GB" sz="2000" dirty="0" smtClean="0">
                <a:latin typeface="Calibri" pitchFamily="34" charset="0"/>
                <a:cs typeface="Calibri" pitchFamily="34" charset="0"/>
              </a:rPr>
              <a:t>das </a:t>
            </a:r>
            <a:r>
              <a:rPr lang="en-GB" sz="2000" dirty="0" err="1" smtClean="0">
                <a:latin typeface="Calibri" pitchFamily="34" charset="0"/>
                <a:cs typeface="Calibri" pitchFamily="34" charset="0"/>
              </a:rPr>
              <a:t>Bett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machen</a:t>
            </a:r>
            <a:r>
              <a:rPr lang="en-GB" sz="2000" dirty="0" smtClean="0">
                <a:latin typeface="Calibri" pitchFamily="34" charset="0"/>
                <a:cs typeface="Calibri" pitchFamily="34" charset="0"/>
              </a:rPr>
              <a:t>		 15</a:t>
            </a:r>
            <a:r>
              <a:rPr lang="en-GB" sz="2000" dirty="0">
                <a:latin typeface="Calibri" pitchFamily="34" charset="0"/>
                <a:cs typeface="Calibri" pitchFamily="34" charset="0"/>
              </a:rPr>
              <a:t>. das Auto </a:t>
            </a:r>
            <a:r>
              <a:rPr lang="en-GB" sz="2000" dirty="0" err="1" smtClean="0">
                <a:latin typeface="Calibri" pitchFamily="34" charset="0"/>
                <a:cs typeface="Calibri" pitchFamily="34" charset="0"/>
              </a:rPr>
              <a:t>waschen</a:t>
            </a:r>
            <a:endParaRPr lang="en-GB" sz="2000" dirty="0" smtClean="0">
              <a:latin typeface="Calibri" pitchFamily="34" charset="0"/>
              <a:cs typeface="Calibri" pitchFamily="34" charset="0"/>
            </a:endParaRPr>
          </a:p>
          <a:p>
            <a:pPr marL="457200" indent="-457200">
              <a:buFont typeface="+mj-lt"/>
              <a:buAutoNum type="arabicPeriod"/>
            </a:pPr>
            <a:r>
              <a:rPr lang="en-GB" sz="2000" dirty="0" smtClean="0">
                <a:latin typeface="Calibri" pitchFamily="34" charset="0"/>
                <a:cs typeface="Calibri" pitchFamily="34" charset="0"/>
              </a:rPr>
              <a:t>die </a:t>
            </a:r>
            <a:r>
              <a:rPr lang="en-GB" sz="2000" dirty="0" err="1" smtClean="0">
                <a:latin typeface="Calibri" pitchFamily="34" charset="0"/>
                <a:cs typeface="Calibri" pitchFamily="34" charset="0"/>
              </a:rPr>
              <a:t>Kleider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bügeln</a:t>
            </a:r>
            <a:r>
              <a:rPr lang="en-GB" sz="2000" dirty="0" smtClean="0">
                <a:latin typeface="Calibri" pitchFamily="34" charset="0"/>
                <a:cs typeface="Calibri" pitchFamily="34" charset="0"/>
              </a:rPr>
              <a:t>		 16. die </a:t>
            </a:r>
            <a:r>
              <a:rPr lang="en-GB" sz="2000" dirty="0" err="1" smtClean="0">
                <a:latin typeface="Calibri" pitchFamily="34" charset="0"/>
                <a:cs typeface="Calibri" pitchFamily="34" charset="0"/>
              </a:rPr>
              <a:t>Blumen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gießen</a:t>
            </a:r>
            <a:endParaRPr lang="en-GB" sz="2000" dirty="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b="1" dirty="0" smtClean="0">
              <a:latin typeface="Calibri" pitchFamily="34" charset="0"/>
              <a:cs typeface="Calibri" pitchFamily="34" charset="0"/>
            </a:endParaRPr>
          </a:p>
          <a:p>
            <a:pPr algn="ctr">
              <a:buNone/>
            </a:pPr>
            <a:endParaRPr lang="en-GB" sz="2200" dirty="0" smtClean="0">
              <a:latin typeface="Calibri" pitchFamily="34" charset="0"/>
              <a:cs typeface="Calibri" pitchFamily="34" charset="0"/>
            </a:endParaRPr>
          </a:p>
          <a:p>
            <a:pPr>
              <a:buAutoNum type="alphaUcPeriod"/>
            </a:pPr>
            <a:endParaRPr lang="en-GB" sz="1800" dirty="0" smtClean="0">
              <a:latin typeface="Comic Sans MS" pitchFamily="66" charset="0"/>
            </a:endParaRPr>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2" name="Picture 1"/>
          <p:cNvPicPr>
            <a:picLocks noChangeAspect="1"/>
          </p:cNvPicPr>
          <p:nvPr/>
        </p:nvPicPr>
        <p:blipFill>
          <a:blip r:embed="rId2" cstate="print"/>
          <a:stretch>
            <a:fillRect/>
          </a:stretch>
        </p:blipFill>
        <p:spPr>
          <a:xfrm>
            <a:off x="7020272" y="3579068"/>
            <a:ext cx="2032000" cy="3162300"/>
          </a:xfrm>
          <a:prstGeom prst="rect">
            <a:avLst/>
          </a:prstGeom>
        </p:spPr>
      </p:pic>
    </p:spTree>
    <p:extLst>
      <p:ext uri="{BB962C8B-B14F-4D97-AF65-F5344CB8AC3E}">
        <p14:creationId xmlns:p14="http://schemas.microsoft.com/office/powerpoint/2010/main" val="38964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2: TEENAGER UND IHR GELD</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Berichte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Jugendzeitschrift</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beantworte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a:t>
            </a:r>
          </a:p>
        </p:txBody>
      </p:sp>
      <p:sp>
        <p:nvSpPr>
          <p:cNvPr id="4" name="TextBox 3"/>
          <p:cNvSpPr txBox="1"/>
          <p:nvPr/>
        </p:nvSpPr>
        <p:spPr>
          <a:xfrm>
            <a:off x="139992" y="1484784"/>
            <a:ext cx="4287992" cy="5016758"/>
          </a:xfrm>
          <a:prstGeom prst="rect">
            <a:avLst/>
          </a:prstGeom>
          <a:noFill/>
          <a:ln>
            <a:solidFill>
              <a:srgbClr val="008000"/>
            </a:solidFill>
          </a:ln>
        </p:spPr>
        <p:txBody>
          <a:bodyPr wrap="square" rtlCol="0">
            <a:spAutoFit/>
          </a:bodyPr>
          <a:lstStyle/>
          <a:p>
            <a:pPr algn="just"/>
            <a:r>
              <a:rPr lang="de-DE" sz="2000" dirty="0" smtClean="0"/>
              <a:t>Von meiner Mutter bekomme ich 20€ im Monat, aber ich verdiene noch hundert Euro dazu.  Als ich in der Grundschule war, habe ich in der Nachbarschaft Autos gewaschen, aber jetzt räume ich im Supermarkt die Regale ein.  Das mache ich in den Ferien und am Wochenende und wenn ich sonst noch frei habe.  Wenn ich Klamotten und Musik kaufen will, reicht mir das Taschengeld alleine nicht! Sobald ich mit der Schule fertig bin, werde ich einen guten Job finden und viel Geld verdienen.  Dann werde ich reich sein!</a:t>
            </a:r>
          </a:p>
          <a:p>
            <a:pPr algn="r"/>
            <a:r>
              <a:rPr lang="de-DE" sz="2000" b="1" dirty="0" smtClean="0"/>
              <a:t>Sarah</a:t>
            </a:r>
            <a:endParaRPr lang="de-DE" sz="2000" b="1" dirty="0"/>
          </a:p>
        </p:txBody>
      </p:sp>
      <p:sp>
        <p:nvSpPr>
          <p:cNvPr id="5" name="TextBox 4"/>
          <p:cNvSpPr txBox="1"/>
          <p:nvPr/>
        </p:nvSpPr>
        <p:spPr>
          <a:xfrm>
            <a:off x="4716016" y="1484784"/>
            <a:ext cx="4287992" cy="5016758"/>
          </a:xfrm>
          <a:prstGeom prst="rect">
            <a:avLst/>
          </a:prstGeom>
          <a:noFill/>
          <a:ln>
            <a:solidFill>
              <a:srgbClr val="008000"/>
            </a:solidFill>
          </a:ln>
        </p:spPr>
        <p:txBody>
          <a:bodyPr wrap="square" rtlCol="0">
            <a:spAutoFit/>
          </a:bodyPr>
          <a:lstStyle/>
          <a:p>
            <a:pPr algn="just"/>
            <a:r>
              <a:rPr lang="de-DE" sz="2000" dirty="0" smtClean="0"/>
              <a:t>Ich habe einen Teilzeitjob beim Friseur und verdiene 260€ im Monat.  Ich arbeite am Wochenende und auch in den Schulferien.  Wenn ich Zeit habe, arbeite ich auch manchmal nach der Schule.  Taschengeld bekomme ich gar nicht, weil es sich mein Vater nicht leisten kann.  Deswegen arbeite ich.  Ich lege die Hälfte meines Geldes jeden Monat auf mein Konto bei der Bank, weil ich das sparen will. Mit der anderen Hälfte kaufe ich Schuhe, Zeitschriften, Klamotten und Musik.  </a:t>
            </a:r>
          </a:p>
          <a:p>
            <a:pPr algn="r"/>
            <a:r>
              <a:rPr lang="de-DE" sz="2000" b="1" dirty="0" smtClean="0"/>
              <a:t>Mia</a:t>
            </a:r>
          </a:p>
          <a:p>
            <a:pPr algn="r"/>
            <a:endParaRPr lang="de-DE" sz="2000" b="1" dirty="0"/>
          </a:p>
          <a:p>
            <a:pPr algn="r"/>
            <a:endParaRPr lang="de-DE" sz="2000" b="1" dirty="0"/>
          </a:p>
        </p:txBody>
      </p:sp>
    </p:spTree>
    <p:extLst>
      <p:ext uri="{BB962C8B-B14F-4D97-AF65-F5344CB8AC3E}">
        <p14:creationId xmlns:p14="http://schemas.microsoft.com/office/powerpoint/2010/main" val="154452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12776"/>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3: TEENAGER UND IHR GELD</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Berichte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Jugendzeitschrift</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beantworte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a:t>
            </a:r>
          </a:p>
        </p:txBody>
      </p:sp>
      <p:sp>
        <p:nvSpPr>
          <p:cNvPr id="4" name="TextBox 3"/>
          <p:cNvSpPr txBox="1"/>
          <p:nvPr/>
        </p:nvSpPr>
        <p:spPr>
          <a:xfrm>
            <a:off x="139992" y="1484784"/>
            <a:ext cx="4287992" cy="4708981"/>
          </a:xfrm>
          <a:prstGeom prst="rect">
            <a:avLst/>
          </a:prstGeom>
          <a:noFill/>
          <a:ln>
            <a:solidFill>
              <a:srgbClr val="008000"/>
            </a:solidFill>
          </a:ln>
        </p:spPr>
        <p:txBody>
          <a:bodyPr wrap="square" rtlCol="0">
            <a:spAutoFit/>
          </a:bodyPr>
          <a:lstStyle/>
          <a:p>
            <a:pPr algn="just"/>
            <a:r>
              <a:rPr lang="de-DE" sz="2000" dirty="0" smtClean="0"/>
              <a:t>Leider habe ich Schulden gemacht und wegen meines Handys bin ich 70€ in der Kreide.  Letzten Monat habe ich zu oft telefoniert und zu viele SMS geschickt.  Am Ende des Monats bleiben mir nur einige Geldstücke übrig und ich konnte die Rechnung nicht bezahlen.  Meine Eltern haben es diesmal für mich bezahlt, aber jetzt muss ich ihnen das Geld zurückgeben.  Ab jetzt werde ich viel vorsichtiger mit meinem Handy umgehen und ich werde bestimmt keine Kreditkarte bekommen!</a:t>
            </a:r>
          </a:p>
          <a:p>
            <a:pPr algn="r"/>
            <a:r>
              <a:rPr lang="de-DE" sz="2000" b="1" dirty="0" smtClean="0"/>
              <a:t>Henrik</a:t>
            </a:r>
            <a:endParaRPr lang="de-DE" sz="2000" b="1"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9140" y="1412776"/>
            <a:ext cx="4387356" cy="3356992"/>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292080" y="4713808"/>
            <a:ext cx="3175000" cy="2387600"/>
          </a:xfrm>
          <a:prstGeom prst="rect">
            <a:avLst/>
          </a:prstGeom>
        </p:spPr>
      </p:pic>
    </p:spTree>
    <p:extLst>
      <p:ext uri="{BB962C8B-B14F-4D97-AF65-F5344CB8AC3E}">
        <p14:creationId xmlns:p14="http://schemas.microsoft.com/office/powerpoint/2010/main" val="285498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200" b="1" u="sng" dirty="0" smtClean="0">
                <a:solidFill>
                  <a:srgbClr val="008000"/>
                </a:solidFill>
                <a:latin typeface="Calibri" pitchFamily="34" charset="0"/>
                <a:cs typeface="Calibri" pitchFamily="34" charset="0"/>
              </a:rPr>
              <a:t>AUFGABE  3 CONT.: TEENAGER UND IHR GELD</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Berichte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Jugendzeitschrift</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beantworte</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a:t>
            </a:r>
          </a:p>
          <a:p>
            <a:pPr algn="ctr">
              <a:buNone/>
            </a:pPr>
            <a:endParaRPr lang="en-GB" sz="2000" dirty="0">
              <a:solidFill>
                <a:srgbClr val="008000"/>
              </a:solidFill>
              <a:latin typeface="Calibri" pitchFamily="34" charset="0"/>
              <a:cs typeface="Calibri" pitchFamily="34" charset="0"/>
            </a:endParaRPr>
          </a:p>
          <a:p>
            <a:pPr marL="457200" indent="-457200">
              <a:buAutoNum type="alphaUcPeriod"/>
            </a:pPr>
            <a:r>
              <a:rPr lang="en-GB" sz="2000" b="1" dirty="0" smtClean="0">
                <a:solidFill>
                  <a:srgbClr val="008000"/>
                </a:solidFill>
                <a:latin typeface="Calibri" pitchFamily="34" charset="0"/>
                <a:cs typeface="Calibri" pitchFamily="34" charset="0"/>
              </a:rPr>
              <a:t>Who…</a:t>
            </a:r>
          </a:p>
          <a:p>
            <a:pPr marL="0" indent="0">
              <a:buNone/>
            </a:pPr>
            <a:r>
              <a:rPr lang="en-GB" sz="2000" dirty="0" smtClean="0">
                <a:solidFill>
                  <a:srgbClr val="008000"/>
                </a:solidFill>
                <a:latin typeface="Calibri" pitchFamily="34" charset="0"/>
                <a:cs typeface="Calibri" pitchFamily="34" charset="0"/>
              </a:rPr>
              <a:t>	</a:t>
            </a:r>
            <a:r>
              <a:rPr lang="en-GB" sz="2000" dirty="0" err="1" smtClean="0">
                <a:latin typeface="Calibri" pitchFamily="34" charset="0"/>
                <a:cs typeface="Calibri" pitchFamily="34" charset="0"/>
              </a:rPr>
              <a:t>i</a:t>
            </a:r>
            <a:r>
              <a:rPr lang="en-GB" sz="2000" dirty="0" smtClean="0">
                <a:latin typeface="Calibri" pitchFamily="34" charset="0"/>
                <a:cs typeface="Calibri" pitchFamily="34" charset="0"/>
              </a:rPr>
              <a:t>.	receives no pocket money?</a:t>
            </a:r>
          </a:p>
          <a:p>
            <a:pPr marL="0" indent="0">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ii.	has worked since primary school to earn money?</a:t>
            </a:r>
          </a:p>
          <a:p>
            <a:pPr marL="0" indent="0">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iii.	spends more money than they receive?</a:t>
            </a:r>
          </a:p>
          <a:p>
            <a:pPr marL="0" indent="0">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iv.	owes their parents?</a:t>
            </a:r>
          </a:p>
          <a:p>
            <a:pPr marL="0" indent="0">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v.	wants to be rich?</a:t>
            </a:r>
          </a:p>
          <a:p>
            <a:pPr marL="0" indent="0">
              <a:buNone/>
            </a:pPr>
            <a:r>
              <a:rPr lang="en-GB" sz="2000" dirty="0">
                <a:latin typeface="Calibri" pitchFamily="34" charset="0"/>
                <a:cs typeface="Calibri" pitchFamily="34" charset="0"/>
              </a:rPr>
              <a:t>	</a:t>
            </a:r>
            <a:r>
              <a:rPr lang="en-GB" sz="2000" dirty="0" smtClean="0">
                <a:latin typeface="Calibri" pitchFamily="34" charset="0"/>
                <a:cs typeface="Calibri" pitchFamily="34" charset="0"/>
              </a:rPr>
              <a:t>vi.	saves half their money?</a:t>
            </a:r>
          </a:p>
          <a:p>
            <a:pPr marL="0" indent="0">
              <a:buNone/>
            </a:pPr>
            <a:endParaRPr lang="en-GB" sz="2000" dirty="0">
              <a:solidFill>
                <a:srgbClr val="008000"/>
              </a:solidFill>
              <a:latin typeface="Calibri" pitchFamily="34" charset="0"/>
              <a:cs typeface="Calibri" pitchFamily="34" charset="0"/>
            </a:endParaRPr>
          </a:p>
          <a:p>
            <a:pPr marL="457200" indent="-457200">
              <a:buAutoNum type="alphaUcPeriod" startAt="2"/>
            </a:pPr>
            <a:r>
              <a:rPr lang="en-GB" sz="2000" b="1" dirty="0" smtClean="0">
                <a:solidFill>
                  <a:srgbClr val="008000"/>
                </a:solidFill>
                <a:latin typeface="Calibri" pitchFamily="34" charset="0"/>
                <a:cs typeface="Calibri" pitchFamily="34" charset="0"/>
              </a:rPr>
              <a:t>Was </a:t>
            </a:r>
            <a:r>
              <a:rPr lang="en-GB" sz="2000" b="1" dirty="0" err="1" smtClean="0">
                <a:solidFill>
                  <a:srgbClr val="008000"/>
                </a:solidFill>
                <a:latin typeface="Calibri" pitchFamily="34" charset="0"/>
                <a:cs typeface="Calibri" pitchFamily="34" charset="0"/>
              </a:rPr>
              <a:t>passt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zusammen</a:t>
            </a:r>
            <a:r>
              <a:rPr lang="en-GB" sz="2000" b="1" dirty="0" smtClean="0">
                <a:solidFill>
                  <a:srgbClr val="008000"/>
                </a:solidFill>
                <a:latin typeface="Calibri" pitchFamily="34" charset="0"/>
                <a:cs typeface="Calibri" pitchFamily="34" charset="0"/>
              </a:rPr>
              <a:t>?</a:t>
            </a:r>
          </a:p>
          <a:p>
            <a:pPr marL="0" indent="0">
              <a:buNone/>
            </a:pPr>
            <a:r>
              <a:rPr lang="en-GB" sz="2000" dirty="0" smtClean="0">
                <a:solidFill>
                  <a:srgbClr val="000000"/>
                </a:solidFill>
                <a:latin typeface="Calibri" pitchFamily="34" charset="0"/>
                <a:cs typeface="Calibri" pitchFamily="34" charset="0"/>
              </a:rPr>
              <a:t>Sarah </a:t>
            </a:r>
            <a:r>
              <a:rPr lang="en-GB" sz="2000" dirty="0" err="1" smtClean="0">
                <a:solidFill>
                  <a:srgbClr val="000000"/>
                </a:solidFill>
                <a:latin typeface="Calibri" pitchFamily="34" charset="0"/>
                <a:cs typeface="Calibri" pitchFamily="34" charset="0"/>
              </a:rPr>
              <a:t>arbeitet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damit</a:t>
            </a:r>
            <a:r>
              <a:rPr lang="en-GB" sz="2000" dirty="0" smtClean="0">
                <a:solidFill>
                  <a:srgbClr val="000000"/>
                </a:solidFill>
                <a:latin typeface="Calibri" pitchFamily="34" charset="0"/>
                <a:cs typeface="Calibri" pitchFamily="34" charset="0"/>
              </a:rPr>
              <a:t>			</a:t>
            </a:r>
            <a:r>
              <a:rPr lang="en-GB" sz="1850" dirty="0" smtClean="0">
                <a:solidFill>
                  <a:srgbClr val="000000"/>
                </a:solidFill>
                <a:latin typeface="Calibri" pitchFamily="34" charset="0"/>
                <a:cs typeface="Calibri" pitchFamily="34" charset="0"/>
              </a:rPr>
              <a:t>a. </a:t>
            </a:r>
            <a:r>
              <a:rPr lang="en-GB" sz="1850" dirty="0" err="1" smtClean="0">
                <a:solidFill>
                  <a:srgbClr val="000000"/>
                </a:solidFill>
                <a:latin typeface="Calibri" pitchFamily="34" charset="0"/>
                <a:cs typeface="Calibri" pitchFamily="34" charset="0"/>
              </a:rPr>
              <a:t>er</a:t>
            </a:r>
            <a:r>
              <a:rPr lang="en-GB" sz="1850" dirty="0" smtClean="0">
                <a:solidFill>
                  <a:srgbClr val="000000"/>
                </a:solidFill>
                <a:latin typeface="Calibri" pitchFamily="34" charset="0"/>
                <a:cs typeface="Calibri" pitchFamily="34" charset="0"/>
              </a:rPr>
              <a:t> auf die </a:t>
            </a:r>
            <a:r>
              <a:rPr lang="en-GB" sz="1850" dirty="0" err="1" smtClean="0">
                <a:solidFill>
                  <a:srgbClr val="000000"/>
                </a:solidFill>
                <a:latin typeface="Calibri" pitchFamily="34" charset="0"/>
                <a:cs typeface="Calibri" pitchFamily="34" charset="0"/>
              </a:rPr>
              <a:t>Rechnungen</a:t>
            </a:r>
            <a:r>
              <a:rPr lang="en-GB" sz="1850" dirty="0" smtClean="0">
                <a:solidFill>
                  <a:srgbClr val="000000"/>
                </a:solidFill>
                <a:latin typeface="Calibri" pitchFamily="34" charset="0"/>
                <a:cs typeface="Calibri" pitchFamily="34" charset="0"/>
              </a:rPr>
              <a:t> </a:t>
            </a:r>
            <a:r>
              <a:rPr lang="en-GB" sz="1850" dirty="0" err="1" smtClean="0">
                <a:solidFill>
                  <a:srgbClr val="000000"/>
                </a:solidFill>
                <a:latin typeface="Calibri" pitchFamily="34" charset="0"/>
                <a:cs typeface="Calibri" pitchFamily="34" charset="0"/>
              </a:rPr>
              <a:t>nicht</a:t>
            </a:r>
            <a:r>
              <a:rPr lang="en-GB" sz="1850" dirty="0" smtClean="0">
                <a:solidFill>
                  <a:srgbClr val="000000"/>
                </a:solidFill>
                <a:latin typeface="Calibri" pitchFamily="34" charset="0"/>
                <a:cs typeface="Calibri" pitchFamily="34" charset="0"/>
              </a:rPr>
              <a:t> </a:t>
            </a:r>
            <a:r>
              <a:rPr lang="en-GB" sz="1850" dirty="0" err="1" smtClean="0">
                <a:solidFill>
                  <a:srgbClr val="000000"/>
                </a:solidFill>
                <a:latin typeface="Calibri" pitchFamily="34" charset="0"/>
                <a:cs typeface="Calibri" pitchFamily="34" charset="0"/>
              </a:rPr>
              <a:t>aufgepasst</a:t>
            </a:r>
            <a:r>
              <a:rPr lang="en-GB" sz="1850" dirty="0" smtClean="0">
                <a:solidFill>
                  <a:srgbClr val="000000"/>
                </a:solidFill>
                <a:latin typeface="Calibri" pitchFamily="34" charset="0"/>
                <a:cs typeface="Calibri" pitchFamily="34" charset="0"/>
              </a:rPr>
              <a:t> hat</a:t>
            </a:r>
          </a:p>
          <a:p>
            <a:pPr marL="0" indent="0">
              <a:buNone/>
            </a:pPr>
            <a:r>
              <a:rPr lang="en-GB" sz="2000" dirty="0" smtClean="0">
                <a:solidFill>
                  <a:srgbClr val="000000"/>
                </a:solidFill>
                <a:latin typeface="Calibri" pitchFamily="34" charset="0"/>
                <a:cs typeface="Calibri" pitchFamily="34" charset="0"/>
              </a:rPr>
              <a:t>Sarah </a:t>
            </a:r>
            <a:r>
              <a:rPr lang="en-GB" sz="2000" dirty="0" err="1" smtClean="0">
                <a:solidFill>
                  <a:srgbClr val="000000"/>
                </a:solidFill>
                <a:latin typeface="Calibri" pitchFamily="34" charset="0"/>
                <a:cs typeface="Calibri" pitchFamily="34" charset="0"/>
              </a:rPr>
              <a:t>hofft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dass</a:t>
            </a:r>
            <a:r>
              <a:rPr lang="en-GB" sz="2000" dirty="0" smtClean="0">
                <a:solidFill>
                  <a:srgbClr val="000000"/>
                </a:solidFill>
                <a:latin typeface="Calibri" pitchFamily="34" charset="0"/>
                <a:cs typeface="Calibri" pitchFamily="34" charset="0"/>
              </a:rPr>
              <a:t>				b. das </a:t>
            </a:r>
            <a:r>
              <a:rPr lang="en-GB" sz="2000" dirty="0" err="1" smtClean="0">
                <a:solidFill>
                  <a:srgbClr val="000000"/>
                </a:solidFill>
                <a:latin typeface="Calibri" pitchFamily="34" charset="0"/>
                <a:cs typeface="Calibri" pitchFamily="34" charset="0"/>
              </a:rPr>
              <a:t>Sparen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ihr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wichtig</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ist</a:t>
            </a:r>
            <a:r>
              <a:rPr lang="en-GB" sz="2000" dirty="0" smtClean="0">
                <a:solidFill>
                  <a:srgbClr val="000000"/>
                </a:solidFill>
                <a:latin typeface="Calibri" pitchFamily="34" charset="0"/>
                <a:cs typeface="Calibri" pitchFamily="34" charset="0"/>
              </a:rPr>
              <a:t>.</a:t>
            </a:r>
          </a:p>
          <a:p>
            <a:pPr marL="0" indent="0">
              <a:buNone/>
            </a:pPr>
            <a:r>
              <a:rPr lang="en-GB" sz="2000" dirty="0" smtClean="0">
                <a:solidFill>
                  <a:srgbClr val="000000"/>
                </a:solidFill>
                <a:latin typeface="Calibri" pitchFamily="34" charset="0"/>
                <a:cs typeface="Calibri" pitchFamily="34" charset="0"/>
              </a:rPr>
              <a:t>Mia </a:t>
            </a:r>
            <a:r>
              <a:rPr lang="en-GB" sz="2000" dirty="0" err="1" smtClean="0">
                <a:solidFill>
                  <a:srgbClr val="000000"/>
                </a:solidFill>
                <a:latin typeface="Calibri" pitchFamily="34" charset="0"/>
                <a:cs typeface="Calibri" pitchFamily="34" charset="0"/>
              </a:rPr>
              <a:t>bekommt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kein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Taschengeld</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weil</a:t>
            </a:r>
            <a:r>
              <a:rPr lang="en-GB" sz="2000" dirty="0" smtClean="0">
                <a:solidFill>
                  <a:srgbClr val="000000"/>
                </a:solidFill>
                <a:latin typeface="Calibri" pitchFamily="34" charset="0"/>
                <a:cs typeface="Calibri" pitchFamily="34" charset="0"/>
              </a:rPr>
              <a:t>	c. </a:t>
            </a:r>
            <a:r>
              <a:rPr lang="en-GB" sz="2000" dirty="0" err="1" smtClean="0">
                <a:solidFill>
                  <a:srgbClr val="000000"/>
                </a:solidFill>
                <a:latin typeface="Calibri" pitchFamily="34" charset="0"/>
                <a:cs typeface="Calibri" pitchFamily="34" charset="0"/>
              </a:rPr>
              <a:t>sie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genug</a:t>
            </a:r>
            <a:r>
              <a:rPr lang="en-GB" sz="2000" dirty="0" smtClean="0">
                <a:solidFill>
                  <a:srgbClr val="000000"/>
                </a:solidFill>
                <a:latin typeface="Calibri" pitchFamily="34" charset="0"/>
                <a:cs typeface="Calibri" pitchFamily="34" charset="0"/>
              </a:rPr>
              <a:t> Geld hat</a:t>
            </a:r>
          </a:p>
          <a:p>
            <a:pPr marL="0" indent="0">
              <a:buNone/>
            </a:pPr>
            <a:r>
              <a:rPr lang="en-GB" sz="2000" dirty="0" smtClean="0">
                <a:solidFill>
                  <a:srgbClr val="000000"/>
                </a:solidFill>
                <a:latin typeface="Calibri" pitchFamily="34" charset="0"/>
                <a:cs typeface="Calibri" pitchFamily="34" charset="0"/>
              </a:rPr>
              <a:t>Mia </a:t>
            </a:r>
            <a:r>
              <a:rPr lang="en-GB" sz="2000" dirty="0" err="1" smtClean="0">
                <a:solidFill>
                  <a:srgbClr val="000000"/>
                </a:solidFill>
                <a:latin typeface="Calibri" pitchFamily="34" charset="0"/>
                <a:cs typeface="Calibri" pitchFamily="34" charset="0"/>
              </a:rPr>
              <a:t>gibt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nicht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ihr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ganzes</a:t>
            </a:r>
            <a:r>
              <a:rPr lang="en-GB" sz="2000" dirty="0" smtClean="0">
                <a:solidFill>
                  <a:srgbClr val="000000"/>
                </a:solidFill>
                <a:latin typeface="Calibri" pitchFamily="34" charset="0"/>
                <a:cs typeface="Calibri" pitchFamily="34" charset="0"/>
              </a:rPr>
              <a:t> Geld </a:t>
            </a:r>
            <a:r>
              <a:rPr lang="en-GB" sz="2000" dirty="0" err="1" smtClean="0">
                <a:solidFill>
                  <a:srgbClr val="000000"/>
                </a:solidFill>
                <a:latin typeface="Calibri" pitchFamily="34" charset="0"/>
                <a:cs typeface="Calibri" pitchFamily="34" charset="0"/>
              </a:rPr>
              <a:t>aus</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weil</a:t>
            </a:r>
            <a:r>
              <a:rPr lang="en-GB" sz="2000" dirty="0" smtClean="0">
                <a:solidFill>
                  <a:srgbClr val="000000"/>
                </a:solidFill>
                <a:latin typeface="Calibri" pitchFamily="34" charset="0"/>
                <a:cs typeface="Calibri" pitchFamily="34" charset="0"/>
              </a:rPr>
              <a:t>	d. </a:t>
            </a:r>
            <a:r>
              <a:rPr lang="en-GB" sz="2000" dirty="0" err="1" smtClean="0">
                <a:solidFill>
                  <a:srgbClr val="000000"/>
                </a:solidFill>
                <a:latin typeface="Calibri" pitchFamily="34" charset="0"/>
                <a:cs typeface="Calibri" pitchFamily="34" charset="0"/>
              </a:rPr>
              <a:t>wieder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Schulden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zu</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haben</a:t>
            </a:r>
            <a:endParaRPr lang="en-GB" sz="2000" dirty="0" smtClean="0">
              <a:solidFill>
                <a:srgbClr val="000000"/>
              </a:solidFill>
              <a:latin typeface="Calibri" pitchFamily="34" charset="0"/>
              <a:cs typeface="Calibri" pitchFamily="34" charset="0"/>
            </a:endParaRPr>
          </a:p>
          <a:p>
            <a:pPr marL="0" indent="0">
              <a:buNone/>
            </a:pPr>
            <a:r>
              <a:rPr lang="en-GB" sz="2000" dirty="0" err="1" smtClean="0">
                <a:solidFill>
                  <a:srgbClr val="000000"/>
                </a:solidFill>
                <a:latin typeface="Calibri" pitchFamily="34" charset="0"/>
                <a:cs typeface="Calibri" pitchFamily="34" charset="0"/>
              </a:rPr>
              <a:t>Henrik</a:t>
            </a:r>
            <a:r>
              <a:rPr lang="en-GB" sz="2000" dirty="0" smtClean="0">
                <a:solidFill>
                  <a:srgbClr val="000000"/>
                </a:solidFill>
                <a:latin typeface="Calibri" pitchFamily="34" charset="0"/>
                <a:cs typeface="Calibri" pitchFamily="34" charset="0"/>
              </a:rPr>
              <a:t> hat </a:t>
            </a:r>
            <a:r>
              <a:rPr lang="en-GB" sz="2000" dirty="0" err="1" smtClean="0">
                <a:solidFill>
                  <a:srgbClr val="000000"/>
                </a:solidFill>
                <a:latin typeface="Calibri" pitchFamily="34" charset="0"/>
                <a:cs typeface="Calibri" pitchFamily="34" charset="0"/>
              </a:rPr>
              <a:t>Schwierigkeiten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weil</a:t>
            </a:r>
            <a:r>
              <a:rPr lang="en-GB" sz="2000" dirty="0" smtClean="0">
                <a:solidFill>
                  <a:srgbClr val="000000"/>
                </a:solidFill>
                <a:latin typeface="Calibri" pitchFamily="34" charset="0"/>
                <a:cs typeface="Calibri" pitchFamily="34" charset="0"/>
              </a:rPr>
              <a:t>		e. </a:t>
            </a:r>
            <a:r>
              <a:rPr lang="en-GB" sz="2000" dirty="0" err="1" smtClean="0">
                <a:solidFill>
                  <a:srgbClr val="000000"/>
                </a:solidFill>
                <a:latin typeface="Calibri" pitchFamily="34" charset="0"/>
                <a:cs typeface="Calibri" pitchFamily="34" charset="0"/>
              </a:rPr>
              <a:t>sie</a:t>
            </a:r>
            <a:r>
              <a:rPr lang="en-GB" sz="2000" dirty="0" smtClean="0">
                <a:solidFill>
                  <a:srgbClr val="000000"/>
                </a:solidFill>
                <a:latin typeface="Calibri" pitchFamily="34" charset="0"/>
                <a:cs typeface="Calibri" pitchFamily="34" charset="0"/>
              </a:rPr>
              <a:t> in </a:t>
            </a:r>
            <a:r>
              <a:rPr lang="en-GB" sz="2000" dirty="0" err="1" smtClean="0">
                <a:solidFill>
                  <a:srgbClr val="000000"/>
                </a:solidFill>
                <a:latin typeface="Calibri" pitchFamily="34" charset="0"/>
                <a:cs typeface="Calibri" pitchFamily="34" charset="0"/>
              </a:rPr>
              <a:t>Zukunft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viel</a:t>
            </a:r>
            <a:r>
              <a:rPr lang="en-GB" sz="2000" dirty="0" smtClean="0">
                <a:solidFill>
                  <a:srgbClr val="000000"/>
                </a:solidFill>
                <a:latin typeface="Calibri" pitchFamily="34" charset="0"/>
                <a:cs typeface="Calibri" pitchFamily="34" charset="0"/>
              </a:rPr>
              <a:t> Geld </a:t>
            </a:r>
            <a:r>
              <a:rPr lang="en-GB" sz="2000" dirty="0" err="1" smtClean="0">
                <a:solidFill>
                  <a:srgbClr val="000000"/>
                </a:solidFill>
                <a:latin typeface="Calibri" pitchFamily="34" charset="0"/>
                <a:cs typeface="Calibri" pitchFamily="34" charset="0"/>
              </a:rPr>
              <a:t>verdienen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wird</a:t>
            </a:r>
            <a:r>
              <a:rPr lang="en-GB" sz="2000" dirty="0" smtClean="0">
                <a:solidFill>
                  <a:srgbClr val="000000"/>
                </a:solidFill>
                <a:latin typeface="Calibri" pitchFamily="34" charset="0"/>
                <a:cs typeface="Calibri" pitchFamily="34" charset="0"/>
              </a:rPr>
              <a:t>.</a:t>
            </a:r>
          </a:p>
          <a:p>
            <a:pPr marL="0" indent="0">
              <a:buNone/>
            </a:pPr>
            <a:r>
              <a:rPr lang="en-GB" sz="2000" dirty="0" err="1" smtClean="0">
                <a:solidFill>
                  <a:srgbClr val="000000"/>
                </a:solidFill>
                <a:latin typeface="Calibri" pitchFamily="34" charset="0"/>
                <a:cs typeface="Calibri" pitchFamily="34" charset="0"/>
              </a:rPr>
              <a:t>Henirk</a:t>
            </a:r>
            <a:r>
              <a:rPr lang="en-GB" sz="2000" dirty="0" smtClean="0">
                <a:solidFill>
                  <a:srgbClr val="000000"/>
                </a:solidFill>
                <a:latin typeface="Calibri" pitchFamily="34" charset="0"/>
                <a:cs typeface="Calibri" pitchFamily="34" charset="0"/>
              </a:rPr>
              <a:t> hat </a:t>
            </a:r>
            <a:r>
              <a:rPr lang="en-GB" sz="2000" dirty="0" err="1" smtClean="0">
                <a:solidFill>
                  <a:srgbClr val="000000"/>
                </a:solidFill>
                <a:latin typeface="Calibri" pitchFamily="34" charset="0"/>
                <a:cs typeface="Calibri" pitchFamily="34" charset="0"/>
              </a:rPr>
              <a:t>keine</a:t>
            </a:r>
            <a:r>
              <a:rPr lang="en-GB" sz="2000" dirty="0" smtClean="0">
                <a:solidFill>
                  <a:srgbClr val="000000"/>
                </a:solidFill>
                <a:latin typeface="Calibri" pitchFamily="34" charset="0"/>
                <a:cs typeface="Calibri" pitchFamily="34" charset="0"/>
              </a:rPr>
              <a:t> Lust,			f. </a:t>
            </a:r>
            <a:r>
              <a:rPr lang="en-GB" sz="2000" dirty="0" err="1" smtClean="0">
                <a:solidFill>
                  <a:srgbClr val="000000"/>
                </a:solidFill>
                <a:latin typeface="Calibri" pitchFamily="34" charset="0"/>
                <a:cs typeface="Calibri" pitchFamily="34" charset="0"/>
              </a:rPr>
              <a:t>ihr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Vater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sich</a:t>
            </a:r>
            <a:r>
              <a:rPr lang="en-GB" sz="2000" dirty="0" smtClean="0">
                <a:solidFill>
                  <a:srgbClr val="000000"/>
                </a:solidFill>
                <a:latin typeface="Calibri" pitchFamily="34" charset="0"/>
                <a:cs typeface="Calibri" pitchFamily="34" charset="0"/>
              </a:rPr>
              <a:t> das </a:t>
            </a:r>
            <a:r>
              <a:rPr lang="en-GB" sz="2000" dirty="0" err="1" smtClean="0">
                <a:solidFill>
                  <a:srgbClr val="000000"/>
                </a:solidFill>
                <a:latin typeface="Calibri" pitchFamily="34" charset="0"/>
                <a:cs typeface="Calibri" pitchFamily="34" charset="0"/>
              </a:rPr>
              <a:t>nicht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leisten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kann</a:t>
            </a:r>
            <a:r>
              <a:rPr lang="en-GB" sz="2000" dirty="0" smtClean="0">
                <a:solidFill>
                  <a:srgbClr val="000000"/>
                </a:solidFill>
                <a:latin typeface="Calibri" pitchFamily="34" charset="0"/>
                <a:cs typeface="Calibri" pitchFamily="34" charset="0"/>
              </a:rPr>
              <a:t>.</a:t>
            </a:r>
            <a:endParaRPr lang="en-GB" sz="20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72013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latin typeface="Calibri" pitchFamily="34" charset="0"/>
                <a:cs typeface="Calibri" pitchFamily="34" charset="0"/>
              </a:rPr>
              <a:t>AUFGABE 4: GELD SPRICHT!</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Was </a:t>
            </a:r>
            <a:r>
              <a:rPr lang="en-GB" sz="2200" b="1" dirty="0" err="1" smtClean="0">
                <a:solidFill>
                  <a:srgbClr val="008000"/>
                </a:solidFill>
                <a:latin typeface="Calibri" pitchFamily="34" charset="0"/>
                <a:cs typeface="Calibri" pitchFamily="34" charset="0"/>
              </a:rPr>
              <a:t>ist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deine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Ausstellung</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zum</a:t>
            </a:r>
            <a:r>
              <a:rPr lang="en-GB" sz="2200" b="1" dirty="0" smtClean="0">
                <a:solidFill>
                  <a:srgbClr val="008000"/>
                </a:solidFill>
                <a:latin typeface="Calibri" pitchFamily="34" charset="0"/>
                <a:cs typeface="Calibri" pitchFamily="34" charset="0"/>
              </a:rPr>
              <a:t> Geld? </a:t>
            </a:r>
            <a:r>
              <a:rPr lang="en-GB" sz="2200" b="1" dirty="0" err="1" smtClean="0">
                <a:solidFill>
                  <a:srgbClr val="008000"/>
                </a:solidFill>
                <a:latin typeface="Calibri" pitchFamily="34" charset="0"/>
                <a:cs typeface="Calibri" pitchFamily="34" charset="0"/>
              </a:rPr>
              <a:t>Zu</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Zweit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bereitet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a:t>
            </a:r>
            <a:r>
              <a:rPr lang="en-GB" sz="2200" b="1" dirty="0" smtClean="0">
                <a:solidFill>
                  <a:srgbClr val="008000"/>
                </a:solidFill>
                <a:latin typeface="Calibri" pitchFamily="34" charset="0"/>
                <a:cs typeface="Calibri" pitchFamily="34" charset="0"/>
              </a:rPr>
              <a:t> Interview </a:t>
            </a:r>
            <a:r>
              <a:rPr lang="en-GB" sz="2200" b="1" dirty="0" err="1" smtClean="0">
                <a:solidFill>
                  <a:srgbClr val="008000"/>
                </a:solidFill>
                <a:latin typeface="Calibri" pitchFamily="34" charset="0"/>
                <a:cs typeface="Calibri" pitchFamily="34" charset="0"/>
              </a:rPr>
              <a:t>vor</a:t>
            </a:r>
            <a:r>
              <a:rPr lang="en-GB" sz="2200" b="1" dirty="0" smtClean="0">
                <a:solidFill>
                  <a:srgbClr val="008000"/>
                </a:solidFill>
                <a:latin typeface="Calibri" pitchFamily="34" charset="0"/>
                <a:cs typeface="Calibri" pitchFamily="34" charset="0"/>
              </a:rPr>
              <a:t>.</a:t>
            </a:r>
          </a:p>
          <a:p>
            <a:pPr algn="ctr">
              <a:buNone/>
            </a:pPr>
            <a:endParaRPr lang="en-GB" sz="2000" dirty="0" smtClean="0">
              <a:solidFill>
                <a:srgbClr val="008000"/>
              </a:solidFill>
              <a:latin typeface="Calibri" pitchFamily="34" charset="0"/>
              <a:cs typeface="Calibri" pitchFamily="34" charset="0"/>
            </a:endParaRPr>
          </a:p>
          <a:p>
            <a:pPr algn="ctr">
              <a:lnSpc>
                <a:spcPct val="130000"/>
              </a:lnSpc>
              <a:buNone/>
            </a:pPr>
            <a:r>
              <a:rPr lang="en-GB" sz="2000" dirty="0" err="1" smtClean="0">
                <a:solidFill>
                  <a:srgbClr val="000000"/>
                </a:solidFill>
                <a:latin typeface="Calibri" pitchFamily="34" charset="0"/>
                <a:cs typeface="Calibri" pitchFamily="34" charset="0"/>
              </a:rPr>
              <a:t>Wie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viel</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Taschengeld</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bekommst</a:t>
            </a:r>
            <a:r>
              <a:rPr lang="en-GB" sz="2000" dirty="0" smtClean="0">
                <a:solidFill>
                  <a:srgbClr val="000000"/>
                </a:solidFill>
                <a:latin typeface="Calibri" pitchFamily="34" charset="0"/>
                <a:cs typeface="Calibri" pitchFamily="34" charset="0"/>
              </a:rPr>
              <a:t> du?</a:t>
            </a:r>
          </a:p>
          <a:p>
            <a:pPr algn="ctr">
              <a:lnSpc>
                <a:spcPct val="130000"/>
              </a:lnSpc>
              <a:buNone/>
            </a:pPr>
            <a:r>
              <a:rPr lang="en-GB" sz="2000" dirty="0" smtClean="0">
                <a:solidFill>
                  <a:srgbClr val="000000"/>
                </a:solidFill>
                <a:latin typeface="Calibri" pitchFamily="34" charset="0"/>
                <a:cs typeface="Calibri" pitchFamily="34" charset="0"/>
              </a:rPr>
              <a:t>Was </a:t>
            </a:r>
            <a:r>
              <a:rPr lang="en-GB" sz="2000" dirty="0" err="1" smtClean="0">
                <a:solidFill>
                  <a:srgbClr val="000000"/>
                </a:solidFill>
                <a:latin typeface="Calibri" pitchFamily="34" charset="0"/>
                <a:cs typeface="Calibri" pitchFamily="34" charset="0"/>
              </a:rPr>
              <a:t>musst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dafür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machen</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Hilfst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zu</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Hause</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Was </a:t>
            </a:r>
            <a:r>
              <a:rPr lang="en-GB" sz="2000" dirty="0" err="1" smtClean="0">
                <a:solidFill>
                  <a:srgbClr val="000000"/>
                </a:solidFill>
                <a:latin typeface="Calibri" pitchFamily="34" charset="0"/>
                <a:cs typeface="Calibri" pitchFamily="34" charset="0"/>
              </a:rPr>
              <a:t>machst</a:t>
            </a:r>
            <a:r>
              <a:rPr lang="en-GB" sz="2000" dirty="0" smtClean="0">
                <a:solidFill>
                  <a:srgbClr val="000000"/>
                </a:solidFill>
                <a:latin typeface="Calibri" pitchFamily="34" charset="0"/>
                <a:cs typeface="Calibri" pitchFamily="34" charset="0"/>
              </a:rPr>
              <a:t> du?</a:t>
            </a:r>
          </a:p>
          <a:p>
            <a:pPr algn="ctr">
              <a:lnSpc>
                <a:spcPct val="130000"/>
              </a:lnSpc>
              <a:buNone/>
            </a:pPr>
            <a:r>
              <a:rPr lang="en-GB" sz="2000" dirty="0" err="1" smtClean="0">
                <a:solidFill>
                  <a:srgbClr val="000000"/>
                </a:solidFill>
                <a:latin typeface="Calibri" pitchFamily="34" charset="0"/>
                <a:cs typeface="Calibri" pitchFamily="34" charset="0"/>
              </a:rPr>
              <a:t>Verdienst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noch</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dazu</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Hast du </a:t>
            </a:r>
            <a:r>
              <a:rPr lang="en-GB" sz="2000" dirty="0" err="1" smtClean="0">
                <a:solidFill>
                  <a:srgbClr val="000000"/>
                </a:solidFill>
                <a:latin typeface="Calibri" pitchFamily="34" charset="0"/>
                <a:cs typeface="Calibri" pitchFamily="34" charset="0"/>
              </a:rPr>
              <a:t>ein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Teilzeitjob</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smtClean="0">
                <a:solidFill>
                  <a:srgbClr val="000000"/>
                </a:solidFill>
                <a:latin typeface="Calibri" pitchFamily="34" charset="0"/>
                <a:cs typeface="Calibri" pitchFamily="34" charset="0"/>
              </a:rPr>
              <a:t>Was </a:t>
            </a:r>
            <a:r>
              <a:rPr lang="en-GB" sz="2000" dirty="0" err="1" smtClean="0">
                <a:solidFill>
                  <a:srgbClr val="000000"/>
                </a:solidFill>
                <a:latin typeface="Calibri" pitchFamily="34" charset="0"/>
                <a:cs typeface="Calibri" pitchFamily="34" charset="0"/>
              </a:rPr>
              <a:t>machst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mit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deinem</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Taschengeld</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Hattest</a:t>
            </a:r>
            <a:r>
              <a:rPr lang="en-GB" sz="2000" dirty="0" smtClean="0">
                <a:solidFill>
                  <a:srgbClr val="000000"/>
                </a:solidFill>
                <a:latin typeface="Calibri" pitchFamily="34" charset="0"/>
                <a:cs typeface="Calibri" pitchFamily="34" charset="0"/>
              </a:rPr>
              <a:t> du je </a:t>
            </a:r>
            <a:r>
              <a:rPr lang="en-GB" sz="2000" dirty="0" err="1" smtClean="0">
                <a:solidFill>
                  <a:srgbClr val="000000"/>
                </a:solidFill>
                <a:latin typeface="Calibri" pitchFamily="34" charset="0"/>
                <a:cs typeface="Calibri" pitchFamily="34" charset="0"/>
              </a:rPr>
              <a:t>Schulden</a:t>
            </a:r>
            <a:r>
              <a:rPr lang="en-GB" sz="2000" dirty="0" smtClean="0">
                <a:solidFill>
                  <a:srgbClr val="000000"/>
                </a:solidFill>
                <a:latin typeface="Calibri" pitchFamily="34" charset="0"/>
                <a:cs typeface="Calibri" pitchFamily="34" charset="0"/>
              </a:rPr>
              <a:t>?</a:t>
            </a:r>
          </a:p>
          <a:p>
            <a:pPr algn="ctr">
              <a:lnSpc>
                <a:spcPct val="130000"/>
              </a:lnSpc>
              <a:buNone/>
            </a:pPr>
            <a:r>
              <a:rPr lang="en-GB" sz="2000" dirty="0" err="1" smtClean="0">
                <a:solidFill>
                  <a:srgbClr val="000000"/>
                </a:solidFill>
                <a:latin typeface="Calibri" pitchFamily="34" charset="0"/>
                <a:cs typeface="Calibri" pitchFamily="34" charset="0"/>
              </a:rPr>
              <a:t>Wofür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sparst</a:t>
            </a:r>
            <a:r>
              <a:rPr lang="en-GB" sz="2000" dirty="0" smtClean="0">
                <a:solidFill>
                  <a:srgbClr val="000000"/>
                </a:solidFill>
                <a:latin typeface="Calibri" pitchFamily="34" charset="0"/>
                <a:cs typeface="Calibri" pitchFamily="34" charset="0"/>
              </a:rPr>
              <a:t> du?</a:t>
            </a:r>
          </a:p>
          <a:p>
            <a:pPr algn="ctr">
              <a:lnSpc>
                <a:spcPct val="130000"/>
              </a:lnSpc>
              <a:buNone/>
            </a:pPr>
            <a:r>
              <a:rPr lang="en-GB" sz="2000" dirty="0" err="1" smtClean="0">
                <a:solidFill>
                  <a:srgbClr val="000000"/>
                </a:solidFill>
                <a:latin typeface="Calibri" pitchFamily="34" charset="0"/>
                <a:cs typeface="Calibri" pitchFamily="34" charset="0"/>
              </a:rPr>
              <a:t>Bekommst</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genug</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Taschengeld</a:t>
            </a:r>
            <a:r>
              <a:rPr lang="en-GB" sz="2000" dirty="0" smtClean="0">
                <a:solidFill>
                  <a:srgbClr val="000000"/>
                </a:solidFill>
                <a:latin typeface="Calibri" pitchFamily="34" charset="0"/>
                <a:cs typeface="Calibri" pitchFamily="34" charset="0"/>
              </a:rPr>
              <a:t>?</a:t>
            </a:r>
            <a:endParaRPr lang="en-GB" sz="2000" dirty="0">
              <a:solidFill>
                <a:srgbClr val="000000"/>
              </a:solidFill>
              <a:latin typeface="Calibri" pitchFamily="34" charset="0"/>
              <a:cs typeface="Calibri" pitchFamily="34"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404" y="2420888"/>
            <a:ext cx="2825412" cy="1883803"/>
          </a:xfrm>
          <a:prstGeom prst="rect">
            <a:avLst/>
          </a:prstGeom>
        </p:spPr>
      </p:pic>
      <p:pic>
        <p:nvPicPr>
          <p:cNvPr id="4" name="Picture 3"/>
          <p:cNvPicPr>
            <a:picLocks noChangeAspect="1"/>
          </p:cNvPicPr>
          <p:nvPr/>
        </p:nvPicPr>
        <p:blipFill>
          <a:blip r:embed="rId3" cstate="print"/>
          <a:stretch>
            <a:fillRect/>
          </a:stretch>
        </p:blipFill>
        <p:spPr>
          <a:xfrm>
            <a:off x="6948264" y="4797152"/>
            <a:ext cx="1978958" cy="1680592"/>
          </a:xfrm>
          <a:prstGeom prst="rect">
            <a:avLst/>
          </a:prstGeom>
        </p:spPr>
      </p:pic>
    </p:spTree>
    <p:extLst>
      <p:ext uri="{BB962C8B-B14F-4D97-AF65-F5344CB8AC3E}">
        <p14:creationId xmlns:p14="http://schemas.microsoft.com/office/powerpoint/2010/main" val="217587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3876</Words>
  <Application>Microsoft Office PowerPoint</Application>
  <PresentationFormat>On-screen Show (4:3)</PresentationFormat>
  <Paragraphs>583</Paragraphs>
  <Slides>42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Black</vt:lpstr>
      <vt:lpstr>Calibri</vt:lpstr>
      <vt:lpstr>Comic Sans MS</vt:lpstr>
      <vt:lpstr>Office Theme</vt:lpstr>
      <vt:lpstr>     </vt:lpstr>
      <vt:lpstr>    South Ayrshire Modern Languages</vt:lpstr>
      <vt:lpstr>   THEMA 3: DIE WELT DER ARBEIT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4/5 - Unit 3 - German</dc:title>
  <dc:creator>Kirk, Robbie</dc:creator>
  <cp:lastModifiedBy>Anne Hilda G Muir</cp:lastModifiedBy>
  <cp:revision>110</cp:revision>
  <cp:lastPrinted>2015-11-13T11:29:34Z</cp:lastPrinted>
  <dcterms:created xsi:type="dcterms:W3CDTF">2012-10-23T10:12:14Z</dcterms:created>
  <dcterms:modified xsi:type="dcterms:W3CDTF">2015-11-13T11:29:52Z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1426857</vt:lpwstr>
  </property>
  <property fmtid="{D5CDD505-2E9C-101B-9397-08002B2CF9AE}" pid="3" name="NXPowerLiteSettings">
    <vt:lpwstr>F7000400038000</vt:lpwstr>
  </property>
  <property fmtid="{D5CDD505-2E9C-101B-9397-08002B2CF9AE}" pid="4" name="NXPowerLiteVersion">
    <vt:lpwstr>D5.1.5</vt:lpwstr>
  </property>
</Properties>
</file>