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7" r:id="rId2"/>
    <p:sldId id="284" r:id="rId3"/>
    <p:sldId id="266" r:id="rId4"/>
    <p:sldId id="269" r:id="rId5"/>
    <p:sldId id="285" r:id="rId6"/>
    <p:sldId id="289" r:id="rId7"/>
    <p:sldId id="291" r:id="rId8"/>
    <p:sldId id="290" r:id="rId9"/>
    <p:sldId id="288" r:id="rId10"/>
    <p:sldId id="295" r:id="rId11"/>
    <p:sldId id="296" r:id="rId12"/>
    <p:sldId id="297" r:id="rId13"/>
    <p:sldId id="270" r:id="rId14"/>
    <p:sldId id="293" r:id="rId15"/>
    <p:sldId id="294" r:id="rId16"/>
    <p:sldId id="292" r:id="rId17"/>
    <p:sldId id="299" r:id="rId18"/>
    <p:sldId id="300" r:id="rId19"/>
    <p:sldId id="301" r:id="rId20"/>
    <p:sldId id="302" r:id="rId21"/>
    <p:sldId id="303" r:id="rId22"/>
    <p:sldId id="298" r:id="rId23"/>
    <p:sldId id="271" r:id="rId24"/>
    <p:sldId id="307" r:id="rId25"/>
    <p:sldId id="308" r:id="rId26"/>
    <p:sldId id="309" r:id="rId27"/>
    <p:sldId id="305" r:id="rId28"/>
    <p:sldId id="306" r:id="rId29"/>
    <p:sldId id="304" r:id="rId30"/>
    <p:sldId id="310" r:id="rId31"/>
    <p:sldId id="272" r:id="rId32"/>
    <p:sldId id="311" r:id="rId33"/>
    <p:sldId id="316" r:id="rId34"/>
    <p:sldId id="312" r:id="rId35"/>
    <p:sldId id="313" r:id="rId36"/>
    <p:sldId id="314" r:id="rId37"/>
    <p:sldId id="315" r:id="rId38"/>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561" autoAdjust="0"/>
  </p:normalViewPr>
  <p:slideViewPr>
    <p:cSldViewPr>
      <p:cViewPr varScale="1">
        <p:scale>
          <a:sx n="71" d="100"/>
          <a:sy n="71" d="100"/>
        </p:scale>
        <p:origin x="294" y="60"/>
      </p:cViewPr>
      <p:guideLst>
        <p:guide orient="horz" pos="2160"/>
        <p:guide pos="2880"/>
      </p:guideLst>
    </p:cSldViewPr>
  </p:slideViewPr>
  <p:outlineViewPr>
    <p:cViewPr>
      <p:scale>
        <a:sx n="33" d="100"/>
        <a:sy n="33" d="100"/>
      </p:scale>
      <p:origin x="0" y="4008"/>
    </p:cViewPr>
  </p:outlineViewPr>
  <p:notesTextViewPr>
    <p:cViewPr>
      <p:scale>
        <a:sx n="1" d="1"/>
        <a:sy n="1" d="1"/>
      </p:scale>
      <p:origin x="0" y="0"/>
    </p:cViewPr>
  </p:notesTextViewPr>
  <p:sorterViewPr>
    <p:cViewPr>
      <p:scale>
        <a:sx n="66" d="100"/>
        <a:sy n="66" d="100"/>
      </p:scale>
      <p:origin x="0" y="1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C82DB079-C56F-4C02-B668-14EE020FE91A}" type="datetimeFigureOut">
              <a:rPr lang="en-GB" smtClean="0"/>
              <a:t>13/11/2015</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21C42BFD-2007-477A-9B15-3CF03AD6D725}" type="slidenum">
              <a:rPr lang="en-GB" smtClean="0"/>
              <a:t>‹#›</a:t>
            </a:fld>
            <a:endParaRPr lang="en-GB"/>
          </a:p>
        </p:txBody>
      </p:sp>
    </p:spTree>
    <p:extLst>
      <p:ext uri="{BB962C8B-B14F-4D97-AF65-F5344CB8AC3E}">
        <p14:creationId xmlns:p14="http://schemas.microsoft.com/office/powerpoint/2010/main" val="304161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a:t>
            </a:fld>
            <a:endParaRPr lang="en-GB"/>
          </a:p>
        </p:txBody>
      </p:sp>
    </p:spTree>
    <p:extLst>
      <p:ext uri="{BB962C8B-B14F-4D97-AF65-F5344CB8AC3E}">
        <p14:creationId xmlns:p14="http://schemas.microsoft.com/office/powerpoint/2010/main" val="227222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1036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1452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95221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9036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409256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4603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879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293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4720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4268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72768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1CBFE-72B2-4FC8-8ABE-236549380B87}" type="datetimeFigureOut">
              <a:rPr lang="en-GB" smtClean="0"/>
              <a:pPr/>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AD026-0D7F-41CB-B3E9-55D0F2CAEBDB}" type="slidenum">
              <a:rPr lang="en-GB" smtClean="0"/>
              <a:pPr/>
              <a:t>‹#›</a:t>
            </a:fld>
            <a:endParaRPr lang="en-GB"/>
          </a:p>
        </p:txBody>
      </p:sp>
    </p:spTree>
    <p:extLst>
      <p:ext uri="{BB962C8B-B14F-4D97-AF65-F5344CB8AC3E}">
        <p14:creationId xmlns:p14="http://schemas.microsoft.com/office/powerpoint/2010/main" val="31815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3.wdp"/><Relationship Id="rId7"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2743200" y="0"/>
            <a:ext cx="3456384" cy="2585323"/>
          </a:xfrm>
          <a:prstGeom prst="rect">
            <a:avLst/>
          </a:prstGeom>
        </p:spPr>
        <p:txBody>
          <a:bodyPr wrap="square">
            <a:spAutoFit/>
          </a:bodyPr>
          <a:lstStyle/>
          <a:p>
            <a:pPr algn="ctr"/>
            <a:r>
              <a:rPr lang="en-GB" sz="5400" b="1" dirty="0" smtClean="0">
                <a:solidFill>
                  <a:schemeClr val="bg1"/>
                </a:solidFill>
                <a:latin typeface="Arial Black" pitchFamily="34" charset="0"/>
              </a:rPr>
              <a:t>National 5</a:t>
            </a:r>
            <a:br>
              <a:rPr lang="en-GB" sz="5400" b="1" dirty="0" smtClean="0">
                <a:solidFill>
                  <a:schemeClr val="bg1"/>
                </a:solidFill>
                <a:latin typeface="Arial Black" pitchFamily="34" charset="0"/>
              </a:rPr>
            </a:br>
            <a:r>
              <a:rPr lang="en-GB" sz="5400" b="1" dirty="0" smtClean="0">
                <a:solidFill>
                  <a:schemeClr val="bg1"/>
                </a:solidFill>
                <a:latin typeface="Arial Black" pitchFamily="34" charset="0"/>
              </a:rPr>
              <a:t>German</a:t>
            </a:r>
            <a:endParaRPr lang="en-GB" sz="5400" dirty="0">
              <a:solidFill>
                <a:schemeClr val="bg1"/>
              </a:solidFill>
            </a:endParaRPr>
          </a:p>
        </p:txBody>
      </p:sp>
      <p:pic>
        <p:nvPicPr>
          <p:cNvPr id="12" name="Picture 11"/>
          <p:cNvPicPr>
            <a:picLocks noChangeAspect="1"/>
          </p:cNvPicPr>
          <p:nvPr/>
        </p:nvPicPr>
        <p:blipFill rotWithShape="1">
          <a:blip r:embed="rId3" cstate="print"/>
          <a:stretch/>
        </p:blipFill>
        <p:spPr>
          <a:xfrm>
            <a:off x="-324544" y="0"/>
            <a:ext cx="5260713" cy="6858000"/>
          </a:xfrm>
          <a:prstGeom prst="rect">
            <a:avLst/>
          </a:prstGeom>
        </p:spPr>
      </p:pic>
      <p:pic>
        <p:nvPicPr>
          <p:cNvPr id="83972" name="Picture 4" descr="http://www.travlang.com/blog/wp-content/uploads/2010/04/brandenburg-gate-at-s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632" y="0"/>
            <a:ext cx="4311754" cy="2334119"/>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t3.gstatic.com/images?q=tbn:ANd9GcRVDKBLVH1dLbDWQD9NrnLsDhi-LWX-XWLICsDlvrkwxDgf6HWrkw&amp;t=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632" y="2299713"/>
            <a:ext cx="4311754" cy="235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544" y="836712"/>
            <a:ext cx="5175176" cy="769441"/>
          </a:xfrm>
          <a:prstGeom prst="rect">
            <a:avLst/>
          </a:prstGeom>
          <a:noFill/>
        </p:spPr>
        <p:txBody>
          <a:bodyPr wrap="square" rtlCol="0">
            <a:spAutoFit/>
          </a:bodyPr>
          <a:lstStyle/>
          <a:p>
            <a:pPr algn="ctr"/>
            <a:r>
              <a:rPr lang="en-GB" sz="4400" b="1" smtClean="0">
                <a:solidFill>
                  <a:schemeClr val="bg1"/>
                </a:solidFill>
                <a:latin typeface="Calibri" pitchFamily="34" charset="0"/>
                <a:cs typeface="Calibri" pitchFamily="34" charset="0"/>
              </a:rPr>
              <a:t>NATIONAL 4/5 </a:t>
            </a:r>
            <a:endParaRPr lang="en-GB" sz="4400" b="1" dirty="0">
              <a:solidFill>
                <a:schemeClr val="bg1"/>
              </a:solidFill>
              <a:latin typeface="Calibri" pitchFamily="34" charset="0"/>
              <a:cs typeface="Calibri" pitchFamily="34" charset="0"/>
            </a:endParaRPr>
          </a:p>
        </p:txBody>
      </p:sp>
      <p:sp>
        <p:nvSpPr>
          <p:cNvPr id="9" name="TextBox 8"/>
          <p:cNvSpPr txBox="1"/>
          <p:nvPr/>
        </p:nvSpPr>
        <p:spPr>
          <a:xfrm>
            <a:off x="-355848" y="5301109"/>
            <a:ext cx="5175176" cy="769441"/>
          </a:xfrm>
          <a:prstGeom prst="rect">
            <a:avLst/>
          </a:prstGeom>
          <a:noFill/>
        </p:spPr>
        <p:txBody>
          <a:bodyPr wrap="square" rtlCol="0">
            <a:spAutoFit/>
          </a:bodyPr>
          <a:lstStyle/>
          <a:p>
            <a:pPr algn="ctr"/>
            <a:r>
              <a:rPr lang="en-GB" sz="4400" b="1" dirty="0" smtClean="0">
                <a:latin typeface="Calibri" pitchFamily="34" charset="0"/>
                <a:cs typeface="Calibri" pitchFamily="34" charset="0"/>
              </a:rPr>
              <a:t>GERMAN</a:t>
            </a:r>
            <a:endParaRPr lang="en-GB" sz="4400" b="1" dirty="0">
              <a:latin typeface="Calibri" pitchFamily="34" charset="0"/>
              <a:cs typeface="Calibri" pitchFamily="34" charset="0"/>
            </a:endParaRPr>
          </a:p>
        </p:txBody>
      </p:sp>
      <p:pic>
        <p:nvPicPr>
          <p:cNvPr id="83970" name="Picture 2" descr="http://www.schloesser.bayern.de/bilder/schloss/neusc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4"/>
          <a:stretch/>
        </p:blipFill>
        <p:spPr bwMode="auto">
          <a:xfrm>
            <a:off x="4878418" y="4605711"/>
            <a:ext cx="4283968" cy="2319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632" y="2924944"/>
            <a:ext cx="3240360" cy="769441"/>
          </a:xfrm>
          <a:prstGeom prst="rect">
            <a:avLst/>
          </a:prstGeom>
          <a:noFill/>
        </p:spPr>
        <p:txBody>
          <a:bodyPr wrap="square" rtlCol="0">
            <a:spAutoFit/>
          </a:bodyPr>
          <a:lstStyle/>
          <a:p>
            <a:r>
              <a:rPr lang="en-GB" sz="4400" b="1" smtClean="0">
                <a:latin typeface="+mj-lt"/>
              </a:rPr>
              <a:t>UNIT TWO</a:t>
            </a:r>
            <a:endParaRPr lang="en-GB" sz="4400" b="1" dirty="0">
              <a:latin typeface="+mj-lt"/>
            </a:endParaRPr>
          </a:p>
        </p:txBody>
      </p:sp>
    </p:spTree>
    <p:extLst>
      <p:ext uri="{BB962C8B-B14F-4D97-AF65-F5344CB8AC3E}">
        <p14:creationId xmlns:p14="http://schemas.microsoft.com/office/powerpoint/2010/main" val="222343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a:t>
            </a:r>
            <a:r>
              <a:rPr lang="en-GB" sz="2200" b="1" u="sng" dirty="0">
                <a:solidFill>
                  <a:srgbClr val="008000"/>
                </a:solidFill>
                <a:latin typeface="Calibri" pitchFamily="34" charset="0"/>
                <a:cs typeface="Calibri" pitchFamily="34" charset="0"/>
              </a:rPr>
              <a:t>6</a:t>
            </a:r>
            <a:r>
              <a:rPr lang="en-GB" sz="2200" b="1" u="sng" dirty="0" smtClean="0">
                <a:solidFill>
                  <a:srgbClr val="008000"/>
                </a:solidFill>
                <a:latin typeface="Calibri" pitchFamily="34" charset="0"/>
                <a:cs typeface="Calibri" pitchFamily="34" charset="0"/>
              </a:rPr>
              <a:t> : DIE STADT</a:t>
            </a:r>
          </a:p>
          <a:p>
            <a:pPr algn="ctr">
              <a:buNone/>
            </a:pPr>
            <a:endParaRPr lang="en-GB" sz="2200" dirty="0" smtClean="0">
              <a:solidFill>
                <a:srgbClr val="008000"/>
              </a:solidFill>
              <a:latin typeface="Calibri" pitchFamily="34" charset="0"/>
              <a:cs typeface="Calibri" pitchFamily="34" charset="0"/>
            </a:endParaRPr>
          </a:p>
          <a:p>
            <a:pPr marL="0" indent="0" algn="ctr">
              <a:buNone/>
            </a:pPr>
            <a:r>
              <a:rPr lang="de-DE" sz="2400" b="1" dirty="0" smtClean="0">
                <a:solidFill>
                  <a:srgbClr val="008000"/>
                </a:solidFill>
              </a:rPr>
              <a:t>Mit Hilfe eines Wörterbuches, finde 10 Orten in der Stadt!  </a:t>
            </a:r>
          </a:p>
          <a:p>
            <a:pPr marL="0" indent="0" algn="ctr">
              <a:buNone/>
            </a:pPr>
            <a:endParaRPr lang="en-GB" sz="2400" dirty="0"/>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1768633"/>
            <a:ext cx="7034674" cy="4396671"/>
          </a:xfrm>
          <a:prstGeom prst="rect">
            <a:avLst/>
          </a:prstGeom>
        </p:spPr>
      </p:pic>
    </p:spTree>
    <p:extLst>
      <p:ext uri="{BB962C8B-B14F-4D97-AF65-F5344CB8AC3E}">
        <p14:creationId xmlns:p14="http://schemas.microsoft.com/office/powerpoint/2010/main" val="147656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45424"/>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7 : WIE MAN EINE STADT BESCHREIBT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Was </a:t>
            </a:r>
            <a:r>
              <a:rPr lang="en-GB" sz="2200" b="1" dirty="0" err="1" smtClean="0">
                <a:solidFill>
                  <a:srgbClr val="008000"/>
                </a:solidFill>
                <a:latin typeface="Calibri" pitchFamily="34" charset="0"/>
                <a:cs typeface="Calibri" pitchFamily="34" charset="0"/>
              </a:rPr>
              <a:t>sagen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diese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jungen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Leute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über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ihren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Wohnort</a:t>
            </a:r>
            <a:r>
              <a:rPr lang="en-GB" sz="2200" b="1" dirty="0" smtClean="0">
                <a:solidFill>
                  <a:srgbClr val="008000"/>
                </a:solidFill>
                <a:latin typeface="Calibri" pitchFamily="34" charset="0"/>
                <a:cs typeface="Calibri" pitchFamily="34" charset="0"/>
              </a:rPr>
              <a:t>?</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r>
              <a:rPr lang="en-GB" sz="1800" b="1" dirty="0" err="1" smtClean="0">
                <a:solidFill>
                  <a:srgbClr val="008000"/>
                </a:solidFill>
              </a:rPr>
              <a:t>Zu</a:t>
            </a:r>
            <a:r>
              <a:rPr lang="en-GB" sz="1800" b="1" dirty="0" smtClean="0">
                <a:solidFill>
                  <a:srgbClr val="008000"/>
                </a:solidFill>
              </a:rPr>
              <a:t> </a:t>
            </a:r>
            <a:r>
              <a:rPr lang="en-GB" sz="1800" b="1" dirty="0" err="1" smtClean="0">
                <a:solidFill>
                  <a:srgbClr val="008000"/>
                </a:solidFill>
              </a:rPr>
              <a:t>zweit</a:t>
            </a:r>
            <a:r>
              <a:rPr lang="en-GB" sz="1800" b="1" dirty="0" smtClean="0">
                <a:solidFill>
                  <a:srgbClr val="008000"/>
                </a:solidFill>
              </a:rPr>
              <a:t>, </a:t>
            </a:r>
            <a:r>
              <a:rPr lang="en-GB" sz="1800" b="1" dirty="0" err="1" smtClean="0">
                <a:solidFill>
                  <a:srgbClr val="008000"/>
                </a:solidFill>
              </a:rPr>
              <a:t>schreibt</a:t>
            </a:r>
            <a:r>
              <a:rPr lang="en-GB" sz="1800" b="1" dirty="0" smtClean="0">
                <a:solidFill>
                  <a:srgbClr val="008000"/>
                </a:solidFill>
              </a:rPr>
              <a:t> </a:t>
            </a:r>
            <a:r>
              <a:rPr lang="en-GB" sz="1800" b="1" dirty="0" err="1" smtClean="0">
                <a:solidFill>
                  <a:srgbClr val="008000"/>
                </a:solidFill>
              </a:rPr>
              <a:t>Fragen</a:t>
            </a:r>
            <a:r>
              <a:rPr lang="en-GB" sz="1800" b="1" dirty="0" smtClean="0">
                <a:solidFill>
                  <a:srgbClr val="008000"/>
                </a:solidFill>
              </a:rPr>
              <a:t> </a:t>
            </a:r>
            <a:r>
              <a:rPr lang="en-GB" sz="1800" b="1" dirty="0" err="1" smtClean="0">
                <a:solidFill>
                  <a:srgbClr val="008000"/>
                </a:solidFill>
              </a:rPr>
              <a:t>zum</a:t>
            </a:r>
            <a:r>
              <a:rPr lang="en-GB" sz="1800" b="1" dirty="0" smtClean="0">
                <a:solidFill>
                  <a:srgbClr val="008000"/>
                </a:solidFill>
              </a:rPr>
              <a:t> Text.</a:t>
            </a:r>
            <a:endParaRPr lang="en-GB" sz="1800" b="1" dirty="0">
              <a:solidFill>
                <a:srgbClr val="008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7606502"/>
              </p:ext>
            </p:extLst>
          </p:nvPr>
        </p:nvGraphicFramePr>
        <p:xfrm>
          <a:off x="179512" y="1556792"/>
          <a:ext cx="8640960" cy="4572000"/>
        </p:xfrm>
        <a:graphic>
          <a:graphicData uri="http://schemas.openxmlformats.org/drawingml/2006/table">
            <a:tbl>
              <a:tblPr firstRow="1" bandRow="1">
                <a:tableStyleId>{2D5ABB26-0587-4C30-8999-92F81FD0307C}</a:tableStyleId>
              </a:tblPr>
              <a:tblGrid>
                <a:gridCol w="8640960"/>
              </a:tblGrid>
              <a:tr h="370840">
                <a:tc>
                  <a:txBody>
                    <a:bodyPr/>
                    <a:lstStyle/>
                    <a:p>
                      <a:pPr algn="just"/>
                      <a:r>
                        <a:rPr lang="de-DE" noProof="0" dirty="0" smtClean="0"/>
                        <a:t>Ich wohne in einer ziemlich kleinen, aber historischen Stadt.  Es gibt viele</a:t>
                      </a:r>
                      <a:r>
                        <a:rPr lang="de-DE" baseline="0" noProof="0" dirty="0" smtClean="0"/>
                        <a:t> alte, restaurierte Gebäude.  Am besten gefällt mir, dass es zwei gute Cafés gibt.</a:t>
                      </a:r>
                      <a:endParaRPr lang="de-DE" noProof="0" dirty="0"/>
                    </a:p>
                  </a:txBody>
                  <a:tcPr>
                    <a:solidFill>
                      <a:srgbClr val="E6E0EC"/>
                    </a:solidFill>
                  </a:tcPr>
                </a:tc>
              </a:tr>
              <a:tr h="370840">
                <a:tc>
                  <a:txBody>
                    <a:bodyPr/>
                    <a:lstStyle/>
                    <a:p>
                      <a:pPr algn="just"/>
                      <a:r>
                        <a:rPr lang="de-DE" noProof="0" dirty="0" smtClean="0"/>
                        <a:t>Das Dorf, in dem</a:t>
                      </a:r>
                      <a:r>
                        <a:rPr lang="de-DE" baseline="0" noProof="0" dirty="0" smtClean="0"/>
                        <a:t> ich wohne, ist nicht sehr groß, aber die Atmosphäre ist echt gut, weil die Leute so freundlich sind.  Leider gibt es nicht viel für junge Leute.  Aber die Kirche ist ganz interessant, und jeden Samstag gibt es einen kleinen Markt.</a:t>
                      </a:r>
                    </a:p>
                  </a:txBody>
                  <a:tcPr>
                    <a:solidFill>
                      <a:schemeClr val="accent3">
                        <a:lumMod val="20000"/>
                        <a:lumOff val="80000"/>
                      </a:schemeClr>
                    </a:solidFill>
                  </a:tcPr>
                </a:tc>
              </a:tr>
              <a:tr h="370840">
                <a:tc>
                  <a:txBody>
                    <a:bodyPr/>
                    <a:lstStyle/>
                    <a:p>
                      <a:pPr algn="just"/>
                      <a:r>
                        <a:rPr lang="de-DE" noProof="0" dirty="0" smtClean="0"/>
                        <a:t>Ich wohne in einer Großstadt</a:t>
                      </a:r>
                      <a:r>
                        <a:rPr lang="de-DE" baseline="0" noProof="0" dirty="0" smtClean="0"/>
                        <a:t> mit fast einer Million Einwohnern.  Ich finde das toll, weil man so viel unternehmen kann.  Für mich sind das Stadion und die Eisbahn besonders attraktiv, weil ich viel Sport treibe.  Es gibt hier auch eine bekannte Universität.</a:t>
                      </a:r>
                      <a:endParaRPr lang="de-DE" noProof="0" dirty="0"/>
                    </a:p>
                  </a:txBody>
                  <a:tcPr>
                    <a:solidFill>
                      <a:schemeClr val="accent6">
                        <a:lumMod val="20000"/>
                        <a:lumOff val="80000"/>
                      </a:schemeClr>
                    </a:solidFill>
                  </a:tcPr>
                </a:tc>
              </a:tr>
              <a:tr h="370840">
                <a:tc>
                  <a:txBody>
                    <a:bodyPr/>
                    <a:lstStyle/>
                    <a:p>
                      <a:pPr algn="just"/>
                      <a:r>
                        <a:rPr lang="de-DE" noProof="0" dirty="0" smtClean="0"/>
                        <a:t>Wir wohnen in einer wunderschönen Gegend in den Bergen und daher ist unsere Stadt besonders für Touristen attraktiv.</a:t>
                      </a:r>
                      <a:r>
                        <a:rPr lang="de-DE" baseline="0" noProof="0" dirty="0" smtClean="0"/>
                        <a:t>  Natürlich gibt es ein Verkehrsamt, wo man Informationen über die Stadt und die Gegend bekommen kann, und einen Bahnhof.  daher kann man unsere Stadt und unsere Gegend leicht erreichen.</a:t>
                      </a:r>
                      <a:endParaRPr lang="de-DE" noProof="0" dirty="0"/>
                    </a:p>
                  </a:txBody>
                  <a:tcPr>
                    <a:solidFill>
                      <a:schemeClr val="accent1">
                        <a:lumMod val="20000"/>
                        <a:lumOff val="80000"/>
                      </a:schemeClr>
                    </a:solidFill>
                  </a:tcPr>
                </a:tc>
              </a:tr>
              <a:tr h="370840">
                <a:tc>
                  <a:txBody>
                    <a:bodyPr/>
                    <a:lstStyle/>
                    <a:p>
                      <a:pPr algn="just"/>
                      <a:r>
                        <a:rPr lang="de-DE" noProof="0" dirty="0" smtClean="0"/>
                        <a:t>Ich</a:t>
                      </a:r>
                      <a:r>
                        <a:rPr lang="de-DE" baseline="0" noProof="0" dirty="0" smtClean="0"/>
                        <a:t> wohne in einer modernen Industriestadt daher gibt es viele Fabriken.  Das Stadtzentrum ist auch ganz neu und es gibt einen total coolen Kinokomplex und ein tolles Einkaufszentrum.</a:t>
                      </a:r>
                      <a:endParaRPr lang="de-DE" noProof="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13597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45424"/>
          </a:xfrm>
        </p:spPr>
        <p:txBody>
          <a:bodyPr>
            <a:normAutofit/>
          </a:bodyPr>
          <a:lstStyle/>
          <a:p>
            <a:pPr algn="ctr">
              <a:buNone/>
            </a:pPr>
            <a:r>
              <a:rPr lang="de-DE" sz="2200" b="1" u="sng" dirty="0" smtClean="0">
                <a:solidFill>
                  <a:srgbClr val="008000"/>
                </a:solidFill>
                <a:latin typeface="Calibri" pitchFamily="34" charset="0"/>
                <a:cs typeface="Calibri" pitchFamily="34" charset="0"/>
              </a:rPr>
              <a:t>AUFGABE 8 : SÜDAYRSHIRE ALS TOURISTENGEBIET</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 </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Jedes Jahr kommen viele Touristen aus aller Welt nach </a:t>
            </a:r>
            <a:r>
              <a:rPr lang="de-DE" sz="2200" b="1" dirty="0" err="1" smtClean="0">
                <a:solidFill>
                  <a:srgbClr val="008000"/>
                </a:solidFill>
                <a:latin typeface="Calibri" pitchFamily="34" charset="0"/>
                <a:cs typeface="Calibri" pitchFamily="34" charset="0"/>
              </a:rPr>
              <a:t>Südayrshire</a:t>
            </a:r>
            <a:r>
              <a:rPr lang="de-DE" sz="2200" b="1" dirty="0" smtClean="0">
                <a:solidFill>
                  <a:srgbClr val="008000"/>
                </a:solidFill>
                <a:latin typeface="Calibri" pitchFamily="34" charset="0"/>
                <a:cs typeface="Calibri" pitchFamily="34" charset="0"/>
              </a:rPr>
              <a:t>.</a:t>
            </a:r>
          </a:p>
          <a:p>
            <a:pPr algn="ctr">
              <a:buNone/>
            </a:pPr>
            <a:endParaRPr lang="de-DE" sz="2200" b="1" dirty="0" smtClean="0">
              <a:solidFill>
                <a:srgbClr val="008000"/>
              </a:solidFill>
              <a:latin typeface="Calibri" pitchFamily="34" charset="0"/>
              <a:cs typeface="Calibri" pitchFamily="34" charset="0"/>
            </a:endParaRPr>
          </a:p>
          <a:p>
            <a:pPr>
              <a:buNone/>
            </a:pPr>
            <a:r>
              <a:rPr lang="de-DE" sz="2200" b="1" dirty="0" smtClean="0">
                <a:solidFill>
                  <a:srgbClr val="008000"/>
                </a:solidFill>
                <a:latin typeface="Calibri" pitchFamily="34" charset="0"/>
                <a:cs typeface="Calibri" pitchFamily="34" charset="0"/>
              </a:rPr>
              <a:t>Schreib eine Broschüre über deine Stadt oder dein Dorf.</a:t>
            </a:r>
          </a:p>
          <a:p>
            <a:pPr>
              <a:buNone/>
            </a:pPr>
            <a:endParaRPr lang="de-DE" sz="2200" b="1" dirty="0">
              <a:solidFill>
                <a:srgbClr val="008000"/>
              </a:solidFill>
              <a:latin typeface="Calibri" pitchFamily="34" charset="0"/>
              <a:cs typeface="Calibri" pitchFamily="34" charset="0"/>
            </a:endParaRPr>
          </a:p>
          <a:p>
            <a:r>
              <a:rPr lang="de-DE" sz="2200" b="1" dirty="0" smtClean="0">
                <a:solidFill>
                  <a:srgbClr val="008000"/>
                </a:solidFill>
                <a:latin typeface="Calibri" pitchFamily="34" charset="0"/>
                <a:cs typeface="Calibri" pitchFamily="34" charset="0"/>
              </a:rPr>
              <a:t>Wo liegt deine Stadt?</a:t>
            </a:r>
          </a:p>
          <a:p>
            <a:r>
              <a:rPr lang="de-DE" sz="2200" b="1" dirty="0" smtClean="0">
                <a:solidFill>
                  <a:srgbClr val="008000"/>
                </a:solidFill>
                <a:latin typeface="Calibri" pitchFamily="34" charset="0"/>
                <a:cs typeface="Calibri" pitchFamily="34" charset="0"/>
              </a:rPr>
              <a:t>Wie groß ist sie?</a:t>
            </a:r>
          </a:p>
          <a:p>
            <a:r>
              <a:rPr lang="de-DE" sz="2200" b="1" dirty="0" smtClean="0">
                <a:solidFill>
                  <a:srgbClr val="008000"/>
                </a:solidFill>
                <a:latin typeface="Calibri" pitchFamily="34" charset="0"/>
                <a:cs typeface="Calibri" pitchFamily="34" charset="0"/>
              </a:rPr>
              <a:t>Was gibt es in der Stadt?</a:t>
            </a:r>
          </a:p>
          <a:p>
            <a:r>
              <a:rPr lang="de-DE" sz="2200" b="1" dirty="0" smtClean="0">
                <a:solidFill>
                  <a:srgbClr val="008000"/>
                </a:solidFill>
                <a:latin typeface="Calibri" pitchFamily="34" charset="0"/>
                <a:cs typeface="Calibri" pitchFamily="34" charset="0"/>
              </a:rPr>
              <a:t>Was gibt es zu sehen und zu tun?</a:t>
            </a:r>
          </a:p>
          <a:p>
            <a:r>
              <a:rPr lang="de-DE" sz="2200" b="1" dirty="0" smtClean="0">
                <a:solidFill>
                  <a:srgbClr val="008000"/>
                </a:solidFill>
                <a:latin typeface="Calibri" pitchFamily="34" charset="0"/>
                <a:cs typeface="Calibri" pitchFamily="34" charset="0"/>
              </a:rPr>
              <a:t>Gibt es größere Städte in der Nähe?</a:t>
            </a:r>
          </a:p>
          <a:p>
            <a:r>
              <a:rPr lang="de-DE" sz="2200" b="1" dirty="0" smtClean="0">
                <a:solidFill>
                  <a:srgbClr val="008000"/>
                </a:solidFill>
                <a:latin typeface="Calibri" pitchFamily="34" charset="0"/>
                <a:cs typeface="Calibri" pitchFamily="34" charset="0"/>
              </a:rPr>
              <a:t>Was sind die Freizeitmöglichkeiten?</a:t>
            </a:r>
          </a:p>
          <a:p>
            <a:r>
              <a:rPr lang="de-DE" sz="2200" b="1" dirty="0" smtClean="0">
                <a:solidFill>
                  <a:srgbClr val="008000"/>
                </a:solidFill>
                <a:latin typeface="Calibri" pitchFamily="34" charset="0"/>
                <a:cs typeface="Calibri" pitchFamily="34" charset="0"/>
              </a:rPr>
              <a:t>Und für junge Leute?</a:t>
            </a: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a:solidFill>
                <a:srgbClr val="008000"/>
              </a:solidFill>
              <a:latin typeface="Calibri" pitchFamily="34" charset="0"/>
              <a:cs typeface="Calibri" pitchFamily="34" charset="0"/>
            </a:endParaRPr>
          </a:p>
        </p:txBody>
      </p:sp>
      <p:pic>
        <p:nvPicPr>
          <p:cNvPr id="2" name="Picture 1"/>
          <p:cNvPicPr>
            <a:picLocks noChangeAspect="1"/>
          </p:cNvPicPr>
          <p:nvPr/>
        </p:nvPicPr>
        <p:blipFill>
          <a:blip r:embed="rId2" cstate="print"/>
          <a:stretch>
            <a:fillRect/>
          </a:stretch>
        </p:blipFill>
        <p:spPr>
          <a:xfrm>
            <a:off x="5674940" y="3501008"/>
            <a:ext cx="2857500" cy="2971800"/>
          </a:xfrm>
          <a:prstGeom prst="rect">
            <a:avLst/>
          </a:prstGeom>
        </p:spPr>
      </p:pic>
    </p:spTree>
    <p:extLst>
      <p:ext uri="{BB962C8B-B14F-4D97-AF65-F5344CB8AC3E}">
        <p14:creationId xmlns:p14="http://schemas.microsoft.com/office/powerpoint/2010/main" val="138936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solidFill>
                  <a:srgbClr val="008000"/>
                </a:solidFill>
                <a:latin typeface="Calibri" pitchFamily="34" charset="0"/>
                <a:cs typeface="Calibri" pitchFamily="34" charset="0"/>
              </a:rPr>
              <a:t>EINHEIT 2: </a:t>
            </a:r>
            <a:r>
              <a:rPr lang="en-GB" sz="2400" b="1" u="sng" dirty="0">
                <a:solidFill>
                  <a:srgbClr val="008000"/>
                </a:solidFill>
              </a:rPr>
              <a:t>VERGLEICHUNG DES LEBENS AUF DEM LAND UND IN DER STADT </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die </a:t>
            </a:r>
            <a:r>
              <a:rPr lang="en-GB" sz="2400" dirty="0" err="1" smtClean="0">
                <a:latin typeface="Calibri" pitchFamily="34" charset="0"/>
                <a:cs typeface="Calibri" pitchFamily="34" charset="0"/>
              </a:rPr>
              <a:t>Vor</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Nachteile</a:t>
            </a:r>
            <a:r>
              <a:rPr lang="en-GB" sz="2400" dirty="0" smtClean="0">
                <a:latin typeface="Calibri" pitchFamily="34" charset="0"/>
                <a:cs typeface="Calibri" pitchFamily="34" charset="0"/>
              </a:rPr>
              <a:t> des </a:t>
            </a:r>
            <a:r>
              <a:rPr lang="en-GB" sz="2400" dirty="0" err="1" smtClean="0">
                <a:latin typeface="Calibri" pitchFamily="34" charset="0"/>
                <a:cs typeface="Calibri" pitchFamily="34" charset="0"/>
              </a:rPr>
              <a:t>Lebens</a:t>
            </a:r>
            <a:r>
              <a:rPr lang="en-GB" sz="2400" dirty="0" smtClean="0">
                <a:latin typeface="Calibri" pitchFamily="34" charset="0"/>
                <a:cs typeface="Calibri" pitchFamily="34" charset="0"/>
              </a:rPr>
              <a:t> auf </a:t>
            </a:r>
            <a:r>
              <a:rPr lang="en-GB" sz="2400" dirty="0" err="1" smtClean="0">
                <a:latin typeface="Calibri" pitchFamily="34" charset="0"/>
                <a:cs typeface="Calibri" pitchFamily="34" charset="0"/>
              </a:rPr>
              <a:t>dem</a:t>
            </a:r>
            <a:r>
              <a:rPr lang="en-GB" sz="2400" dirty="0" smtClean="0">
                <a:latin typeface="Calibri" pitchFamily="34" charset="0"/>
                <a:cs typeface="Calibri" pitchFamily="34" charset="0"/>
              </a:rPr>
              <a:t> Land </a:t>
            </a:r>
          </a:p>
          <a:p>
            <a:pPr marL="457200" indent="-457200" algn="ctr">
              <a:buAutoNum type="arabicPeriod"/>
            </a:pPr>
            <a:r>
              <a:rPr lang="en-GB" sz="2400" dirty="0" err="1">
                <a:latin typeface="Calibri" pitchFamily="34" charset="0"/>
                <a:cs typeface="Calibri" pitchFamily="34" charset="0"/>
              </a:rPr>
              <a:t>über</a:t>
            </a:r>
            <a:r>
              <a:rPr lang="en-GB" sz="2400" dirty="0">
                <a:latin typeface="Calibri" pitchFamily="34" charset="0"/>
                <a:cs typeface="Calibri" pitchFamily="34" charset="0"/>
              </a:rPr>
              <a:t> die </a:t>
            </a:r>
            <a:r>
              <a:rPr lang="en-GB" sz="2400" dirty="0" err="1">
                <a:latin typeface="Calibri" pitchFamily="34" charset="0"/>
                <a:cs typeface="Calibri" pitchFamily="34" charset="0"/>
              </a:rPr>
              <a:t>Vor</a:t>
            </a:r>
            <a:r>
              <a:rPr lang="en-GB" sz="2400" dirty="0">
                <a:latin typeface="Calibri" pitchFamily="34" charset="0"/>
                <a:cs typeface="Calibri" pitchFamily="34" charset="0"/>
              </a:rPr>
              <a:t>- und </a:t>
            </a:r>
            <a:r>
              <a:rPr lang="en-GB" sz="2400" dirty="0" err="1">
                <a:latin typeface="Calibri" pitchFamily="34" charset="0"/>
                <a:cs typeface="Calibri" pitchFamily="34" charset="0"/>
              </a:rPr>
              <a:t>Nachteile</a:t>
            </a:r>
            <a:r>
              <a:rPr lang="en-GB" sz="2400" dirty="0">
                <a:latin typeface="Calibri" pitchFamily="34" charset="0"/>
                <a:cs typeface="Calibri" pitchFamily="34" charset="0"/>
              </a:rPr>
              <a:t> des </a:t>
            </a:r>
            <a:r>
              <a:rPr lang="en-GB" sz="2400" dirty="0" err="1">
                <a:latin typeface="Calibri" pitchFamily="34" charset="0"/>
                <a:cs typeface="Calibri" pitchFamily="34" charset="0"/>
              </a:rPr>
              <a:t>Lebens</a:t>
            </a:r>
            <a:r>
              <a:rPr lang="en-GB" sz="2400" dirty="0">
                <a:latin typeface="Calibri" pitchFamily="34" charset="0"/>
                <a:cs typeface="Calibri" pitchFamily="34" charset="0"/>
              </a:rPr>
              <a:t> </a:t>
            </a:r>
            <a:r>
              <a:rPr lang="en-GB" sz="2400" dirty="0" smtClean="0">
                <a:latin typeface="Calibri" pitchFamily="34" charset="0"/>
                <a:cs typeface="Calibri" pitchFamily="34" charset="0"/>
              </a:rPr>
              <a:t>in der </a:t>
            </a:r>
            <a:r>
              <a:rPr lang="en-GB" sz="2400" dirty="0" err="1" smtClean="0">
                <a:latin typeface="Calibri" pitchFamily="34" charset="0"/>
                <a:cs typeface="Calibri" pitchFamily="34" charset="0"/>
              </a:rPr>
              <a:t>Stadt</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Vokabel</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Vergleichen</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Gegenüberstellen</a:t>
            </a:r>
            <a:r>
              <a:rPr lang="en-GB" sz="2400" dirty="0" smtClean="0">
                <a:latin typeface="Calibri" pitchFamily="34" charset="0"/>
                <a:cs typeface="Calibri" pitchFamily="34" charset="0"/>
              </a:rPr>
              <a:t> </a:t>
            </a:r>
          </a:p>
          <a:p>
            <a:pPr marL="0" indent="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6146" name="Picture 2" descr="http://upload.wikimedia.org/wikipedia/commons/0/03/Melbourne_City_Lif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7539" y="4030166"/>
            <a:ext cx="3238236" cy="24231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deviantart.com/download/127406500/Country_Life_II_by_kiwi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28059" y="3908994"/>
            <a:ext cx="2544341" cy="254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5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a:t>
            </a:r>
            <a:r>
              <a:rPr lang="en-GB" sz="2200" b="1" u="sng" dirty="0">
                <a:solidFill>
                  <a:srgbClr val="008000"/>
                </a:solidFill>
                <a:latin typeface="Calibri" pitchFamily="34" charset="0"/>
                <a:cs typeface="Calibri" pitchFamily="34" charset="0"/>
              </a:rPr>
              <a:t>9</a:t>
            </a:r>
            <a:r>
              <a:rPr lang="en-GB" sz="2200" b="1" u="sng" dirty="0" smtClean="0">
                <a:solidFill>
                  <a:srgbClr val="008000"/>
                </a:solidFill>
                <a:latin typeface="Calibri" pitchFamily="34" charset="0"/>
                <a:cs typeface="Calibri" pitchFamily="34" charset="0"/>
              </a:rPr>
              <a:t>: MEIN WOHNORT - PRO UND KONTRA</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3 </a:t>
            </a:r>
            <a:r>
              <a:rPr lang="en-GB" sz="2200" b="1" dirty="0" err="1" smtClean="0">
                <a:solidFill>
                  <a:srgbClr val="008000"/>
                </a:solidFill>
                <a:latin typeface="Calibri" pitchFamily="34" charset="0"/>
                <a:cs typeface="Calibri" pitchFamily="34" charset="0"/>
              </a:rPr>
              <a:t>Texte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deutschen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Zeitschrift</a:t>
            </a:r>
            <a:r>
              <a:rPr lang="en-GB" sz="2200" b="1" dirty="0" smtClean="0">
                <a:solidFill>
                  <a:srgbClr val="008000"/>
                </a:solidFill>
                <a:latin typeface="Calibri" pitchFamily="34" charset="0"/>
                <a:cs typeface="Calibri" pitchFamily="34" charset="0"/>
              </a:rPr>
              <a:t>.</a:t>
            </a:r>
          </a:p>
        </p:txBody>
      </p:sp>
      <p:sp>
        <p:nvSpPr>
          <p:cNvPr id="4" name="TextBox 3"/>
          <p:cNvSpPr txBox="1"/>
          <p:nvPr/>
        </p:nvSpPr>
        <p:spPr>
          <a:xfrm>
            <a:off x="139992" y="1484784"/>
            <a:ext cx="4287992" cy="5324535"/>
          </a:xfrm>
          <a:prstGeom prst="rect">
            <a:avLst/>
          </a:prstGeom>
          <a:noFill/>
          <a:ln>
            <a:solidFill>
              <a:srgbClr val="008000"/>
            </a:solidFill>
          </a:ln>
        </p:spPr>
        <p:txBody>
          <a:bodyPr wrap="square" rtlCol="0">
            <a:spAutoFit/>
          </a:bodyPr>
          <a:lstStyle/>
          <a:p>
            <a:pPr algn="just"/>
            <a:r>
              <a:rPr lang="en-GB" sz="2000" dirty="0" err="1" smtClean="0"/>
              <a:t>Ich</a:t>
            </a:r>
            <a:r>
              <a:rPr lang="en-GB" sz="2000" dirty="0" smtClean="0"/>
              <a:t> </a:t>
            </a:r>
            <a:r>
              <a:rPr lang="en-GB" sz="2000" dirty="0" err="1" smtClean="0"/>
              <a:t>wohne</a:t>
            </a:r>
            <a:r>
              <a:rPr lang="en-GB" sz="2000" dirty="0" smtClean="0"/>
              <a:t> in </a:t>
            </a:r>
            <a:r>
              <a:rPr lang="en-GB" sz="2000" dirty="0" err="1" smtClean="0"/>
              <a:t>einem</a:t>
            </a:r>
            <a:r>
              <a:rPr lang="en-GB" sz="2000" dirty="0" smtClean="0"/>
              <a:t> </a:t>
            </a:r>
            <a:r>
              <a:rPr lang="en-GB" sz="2000" dirty="0" err="1" smtClean="0"/>
              <a:t>kleinen</a:t>
            </a:r>
            <a:r>
              <a:rPr lang="en-GB" sz="2000" dirty="0" smtClean="0"/>
              <a:t> </a:t>
            </a:r>
            <a:r>
              <a:rPr lang="en-GB" sz="2000" dirty="0" err="1" smtClean="0"/>
              <a:t>Dorf</a:t>
            </a:r>
            <a:r>
              <a:rPr lang="en-GB" sz="2000" dirty="0" smtClean="0"/>
              <a:t> auf </a:t>
            </a:r>
            <a:r>
              <a:rPr lang="en-GB" sz="2000" dirty="0" err="1" smtClean="0"/>
              <a:t>dem</a:t>
            </a:r>
            <a:r>
              <a:rPr lang="en-GB" sz="2000" dirty="0" smtClean="0"/>
              <a:t> Land und </a:t>
            </a:r>
            <a:r>
              <a:rPr lang="en-GB" sz="2000" dirty="0" err="1" smtClean="0"/>
              <a:t>hier</a:t>
            </a:r>
            <a:r>
              <a:rPr lang="en-GB" sz="2000" dirty="0" smtClean="0"/>
              <a:t> </a:t>
            </a:r>
            <a:r>
              <a:rPr lang="en-GB" sz="2000" dirty="0" err="1" smtClean="0"/>
              <a:t>gibt</a:t>
            </a:r>
            <a:r>
              <a:rPr lang="en-GB" sz="2000" dirty="0" smtClean="0"/>
              <a:t> </a:t>
            </a:r>
            <a:r>
              <a:rPr lang="en-GB" sz="2000" dirty="0" err="1" smtClean="0"/>
              <a:t>es</a:t>
            </a:r>
            <a:r>
              <a:rPr lang="en-GB" sz="2000" dirty="0" smtClean="0"/>
              <a:t> </a:t>
            </a:r>
            <a:r>
              <a:rPr lang="en-GB" sz="2000" dirty="0" err="1" smtClean="0"/>
              <a:t>kein</a:t>
            </a:r>
            <a:r>
              <a:rPr lang="en-GB" sz="2000" dirty="0" smtClean="0"/>
              <a:t> </a:t>
            </a:r>
            <a:r>
              <a:rPr lang="en-GB" sz="2000" dirty="0" err="1" smtClean="0"/>
              <a:t>einziges</a:t>
            </a:r>
            <a:r>
              <a:rPr lang="en-GB" sz="2000" dirty="0" smtClean="0"/>
              <a:t> </a:t>
            </a:r>
            <a:r>
              <a:rPr lang="en-GB" sz="2000" dirty="0" err="1" smtClean="0"/>
              <a:t>Geschäft</a:t>
            </a:r>
            <a:r>
              <a:rPr lang="en-GB" sz="2000" dirty="0" smtClean="0"/>
              <a:t>! </a:t>
            </a:r>
            <a:r>
              <a:rPr lang="en-GB" sz="2000" dirty="0" err="1" smtClean="0"/>
              <a:t>Aber</a:t>
            </a:r>
            <a:r>
              <a:rPr lang="en-GB" sz="2000" dirty="0" smtClean="0"/>
              <a:t> das </a:t>
            </a:r>
            <a:r>
              <a:rPr lang="en-GB" sz="2000" dirty="0" err="1" smtClean="0"/>
              <a:t>Gute</a:t>
            </a:r>
            <a:r>
              <a:rPr lang="en-GB" sz="2000" dirty="0" smtClean="0"/>
              <a:t> </a:t>
            </a:r>
            <a:r>
              <a:rPr lang="en-GB" sz="2000" dirty="0" err="1" smtClean="0"/>
              <a:t>daran</a:t>
            </a:r>
            <a:r>
              <a:rPr lang="en-GB" sz="2000" dirty="0" smtClean="0"/>
              <a:t> </a:t>
            </a:r>
            <a:r>
              <a:rPr lang="en-GB" sz="2000" dirty="0" err="1" smtClean="0"/>
              <a:t>ist</a:t>
            </a:r>
            <a:r>
              <a:rPr lang="en-GB" sz="2000" dirty="0" smtClean="0"/>
              <a:t>, </a:t>
            </a:r>
            <a:r>
              <a:rPr lang="en-GB" sz="2000" dirty="0" err="1" smtClean="0"/>
              <a:t>dass</a:t>
            </a:r>
            <a:r>
              <a:rPr lang="en-GB" sz="2000" dirty="0" smtClean="0"/>
              <a:t> </a:t>
            </a:r>
            <a:r>
              <a:rPr lang="en-GB" sz="2000" dirty="0" err="1" smtClean="0"/>
              <a:t>wir</a:t>
            </a:r>
            <a:r>
              <a:rPr lang="en-GB" sz="2000" dirty="0" smtClean="0"/>
              <a:t> </a:t>
            </a:r>
            <a:r>
              <a:rPr lang="en-GB" sz="2000" dirty="0" err="1" smtClean="0"/>
              <a:t>viel</a:t>
            </a:r>
            <a:r>
              <a:rPr lang="en-GB" sz="2000" dirty="0" smtClean="0"/>
              <a:t> </a:t>
            </a:r>
            <a:r>
              <a:rPr lang="en-GB" sz="2000" dirty="0" err="1" smtClean="0"/>
              <a:t>Platz</a:t>
            </a:r>
            <a:r>
              <a:rPr lang="en-GB" sz="2000" dirty="0" smtClean="0"/>
              <a:t> </a:t>
            </a:r>
            <a:r>
              <a:rPr lang="en-GB" sz="2000" dirty="0" err="1" smtClean="0"/>
              <a:t>haben</a:t>
            </a:r>
            <a:r>
              <a:rPr lang="en-GB" sz="2000" dirty="0" smtClean="0"/>
              <a:t> und </a:t>
            </a:r>
            <a:r>
              <a:rPr lang="en-GB" sz="2000" dirty="0" err="1" smtClean="0"/>
              <a:t>es</a:t>
            </a:r>
            <a:r>
              <a:rPr lang="en-GB" sz="2000" dirty="0" smtClean="0"/>
              <a:t> </a:t>
            </a:r>
            <a:r>
              <a:rPr lang="en-GB" sz="2000" dirty="0" err="1" smtClean="0"/>
              <a:t>wenig</a:t>
            </a:r>
            <a:r>
              <a:rPr lang="en-GB" sz="2000" dirty="0" smtClean="0"/>
              <a:t> </a:t>
            </a:r>
            <a:r>
              <a:rPr lang="en-GB" sz="2000" dirty="0" err="1" smtClean="0"/>
              <a:t>Lärm</a:t>
            </a:r>
            <a:r>
              <a:rPr lang="en-GB" sz="2000" dirty="0" smtClean="0"/>
              <a:t> </a:t>
            </a:r>
            <a:r>
              <a:rPr lang="en-GB" sz="2000" dirty="0" err="1" smtClean="0"/>
              <a:t>oder</a:t>
            </a:r>
            <a:r>
              <a:rPr lang="en-GB" sz="2000" dirty="0" smtClean="0"/>
              <a:t> </a:t>
            </a:r>
            <a:r>
              <a:rPr lang="en-GB" sz="2000" dirty="0" err="1" smtClean="0"/>
              <a:t>Verkehr</a:t>
            </a:r>
            <a:r>
              <a:rPr lang="en-GB" sz="2000" dirty="0" smtClean="0"/>
              <a:t> </a:t>
            </a:r>
            <a:r>
              <a:rPr lang="en-GB" sz="2000" dirty="0" err="1" smtClean="0"/>
              <a:t>gibt</a:t>
            </a:r>
            <a:r>
              <a:rPr lang="en-GB" sz="2000" dirty="0" smtClean="0"/>
              <a:t>.  </a:t>
            </a:r>
            <a:r>
              <a:rPr lang="en-GB" sz="2000" dirty="0" err="1" smtClean="0"/>
              <a:t>Hier</a:t>
            </a:r>
            <a:r>
              <a:rPr lang="en-GB" sz="2000" dirty="0" smtClean="0"/>
              <a:t> </a:t>
            </a:r>
            <a:r>
              <a:rPr lang="en-GB" sz="2000" dirty="0" err="1" smtClean="0"/>
              <a:t>kann</a:t>
            </a:r>
            <a:r>
              <a:rPr lang="en-GB" sz="2000" dirty="0" smtClean="0"/>
              <a:t> man </a:t>
            </a:r>
            <a:r>
              <a:rPr lang="en-GB" sz="2000" dirty="0" err="1" smtClean="0"/>
              <a:t>reiten</a:t>
            </a:r>
            <a:r>
              <a:rPr lang="en-GB" sz="2000" dirty="0" smtClean="0"/>
              <a:t> und </a:t>
            </a:r>
            <a:r>
              <a:rPr lang="en-GB" sz="2000" dirty="0" err="1" smtClean="0"/>
              <a:t>angeln</a:t>
            </a:r>
            <a:r>
              <a:rPr lang="en-GB" sz="2000" dirty="0" smtClean="0"/>
              <a:t> </a:t>
            </a:r>
            <a:r>
              <a:rPr lang="en-GB" sz="2000" dirty="0" err="1" smtClean="0"/>
              <a:t>gehen</a:t>
            </a:r>
            <a:r>
              <a:rPr lang="en-GB" sz="2000" dirty="0" smtClean="0"/>
              <a:t> und </a:t>
            </a:r>
            <a:r>
              <a:rPr lang="en-GB" sz="2000" dirty="0" err="1" smtClean="0"/>
              <a:t>im</a:t>
            </a:r>
            <a:r>
              <a:rPr lang="en-GB" sz="2000" dirty="0" smtClean="0"/>
              <a:t> Winter </a:t>
            </a:r>
            <a:r>
              <a:rPr lang="en-GB" sz="2000" dirty="0" err="1" smtClean="0"/>
              <a:t>kann</a:t>
            </a:r>
            <a:r>
              <a:rPr lang="en-GB" sz="2000" dirty="0" smtClean="0"/>
              <a:t> man </a:t>
            </a:r>
            <a:r>
              <a:rPr lang="en-GB" sz="2000" dirty="0" err="1" smtClean="0"/>
              <a:t>jeden</a:t>
            </a:r>
            <a:r>
              <a:rPr lang="en-GB" sz="2000" dirty="0" smtClean="0"/>
              <a:t> Tag </a:t>
            </a:r>
            <a:r>
              <a:rPr lang="en-GB" sz="2000" dirty="0" err="1" smtClean="0"/>
              <a:t>nach</a:t>
            </a:r>
            <a:r>
              <a:rPr lang="en-GB" sz="2000" dirty="0" smtClean="0"/>
              <a:t> der </a:t>
            </a:r>
            <a:r>
              <a:rPr lang="en-GB" sz="2000" dirty="0" err="1" smtClean="0"/>
              <a:t>Schule</a:t>
            </a:r>
            <a:r>
              <a:rPr lang="en-GB" sz="2000" dirty="0" smtClean="0"/>
              <a:t> </a:t>
            </a:r>
            <a:r>
              <a:rPr lang="en-GB" sz="2000" dirty="0" err="1" smtClean="0"/>
              <a:t>Skifahren</a:t>
            </a:r>
            <a:r>
              <a:rPr lang="en-GB" sz="2000" dirty="0" smtClean="0"/>
              <a:t>!  Die </a:t>
            </a:r>
            <a:r>
              <a:rPr lang="en-GB" sz="2000" dirty="0" err="1" smtClean="0"/>
              <a:t>Umgebung</a:t>
            </a:r>
            <a:r>
              <a:rPr lang="en-GB" sz="2000" dirty="0" smtClean="0"/>
              <a:t> </a:t>
            </a:r>
            <a:r>
              <a:rPr lang="en-GB" sz="2000" dirty="0" err="1" smtClean="0"/>
              <a:t>ist</a:t>
            </a:r>
            <a:r>
              <a:rPr lang="en-GB" sz="2000" dirty="0" smtClean="0"/>
              <a:t> </a:t>
            </a:r>
            <a:r>
              <a:rPr lang="en-GB" sz="2000" dirty="0" err="1" smtClean="0"/>
              <a:t>sehr</a:t>
            </a:r>
            <a:r>
              <a:rPr lang="en-GB" sz="2000" dirty="0" smtClean="0"/>
              <a:t> </a:t>
            </a:r>
            <a:r>
              <a:rPr lang="en-GB" sz="2000" dirty="0" err="1" smtClean="0"/>
              <a:t>grün</a:t>
            </a:r>
            <a:r>
              <a:rPr lang="en-GB" sz="2000" dirty="0" smtClean="0"/>
              <a:t> und </a:t>
            </a:r>
            <a:r>
              <a:rPr lang="en-GB" sz="2000" dirty="0" err="1" smtClean="0"/>
              <a:t>gesund</a:t>
            </a:r>
            <a:r>
              <a:rPr lang="en-GB" sz="2000" dirty="0" smtClean="0"/>
              <a:t> und </a:t>
            </a:r>
            <a:r>
              <a:rPr lang="en-GB" sz="2000" dirty="0" err="1" smtClean="0"/>
              <a:t>nur</a:t>
            </a:r>
            <a:r>
              <a:rPr lang="en-GB" sz="2000" dirty="0" smtClean="0"/>
              <a:t> </a:t>
            </a:r>
            <a:r>
              <a:rPr lang="en-GB" sz="2000" dirty="0" err="1" smtClean="0"/>
              <a:t>drei</a:t>
            </a:r>
            <a:r>
              <a:rPr lang="en-GB" sz="2000" dirty="0" smtClean="0"/>
              <a:t> </a:t>
            </a:r>
            <a:r>
              <a:rPr lang="en-GB" sz="2000" dirty="0" err="1" smtClean="0"/>
              <a:t>Kilometer</a:t>
            </a:r>
            <a:r>
              <a:rPr lang="en-GB" sz="2000" dirty="0" smtClean="0"/>
              <a:t> </a:t>
            </a:r>
            <a:r>
              <a:rPr lang="en-GB" sz="2000" dirty="0" err="1" smtClean="0"/>
              <a:t>entfernt</a:t>
            </a:r>
            <a:r>
              <a:rPr lang="en-GB" sz="2000" dirty="0" smtClean="0"/>
              <a:t> </a:t>
            </a:r>
            <a:r>
              <a:rPr lang="en-GB" sz="2000" dirty="0" err="1" smtClean="0"/>
              <a:t>gibt</a:t>
            </a:r>
            <a:r>
              <a:rPr lang="en-GB" sz="2000" dirty="0" smtClean="0"/>
              <a:t> </a:t>
            </a:r>
            <a:r>
              <a:rPr lang="en-GB" sz="2000" dirty="0" err="1" smtClean="0"/>
              <a:t>es</a:t>
            </a:r>
            <a:r>
              <a:rPr lang="en-GB" sz="2000" dirty="0" smtClean="0"/>
              <a:t> </a:t>
            </a:r>
            <a:r>
              <a:rPr lang="en-GB" sz="2000" dirty="0" err="1" smtClean="0"/>
              <a:t>ein</a:t>
            </a:r>
            <a:r>
              <a:rPr lang="en-GB" sz="2000" dirty="0" smtClean="0"/>
              <a:t> </a:t>
            </a:r>
            <a:r>
              <a:rPr lang="en-GB" sz="2000" dirty="0" err="1" smtClean="0"/>
              <a:t>Sportzentrum</a:t>
            </a:r>
            <a:r>
              <a:rPr lang="en-GB" sz="2000" dirty="0" smtClean="0"/>
              <a:t> </a:t>
            </a:r>
            <a:r>
              <a:rPr lang="en-GB" sz="2000" dirty="0" err="1" smtClean="0"/>
              <a:t>mit</a:t>
            </a:r>
            <a:r>
              <a:rPr lang="en-GB" sz="2000" dirty="0" smtClean="0"/>
              <a:t> </a:t>
            </a:r>
            <a:r>
              <a:rPr lang="en-GB" sz="2000" dirty="0" err="1" smtClean="0"/>
              <a:t>Hallenbad</a:t>
            </a:r>
            <a:r>
              <a:rPr lang="en-GB" sz="2000" dirty="0" smtClean="0"/>
              <a:t>.  </a:t>
            </a:r>
            <a:r>
              <a:rPr lang="en-GB" sz="2000" dirty="0" err="1" smtClean="0"/>
              <a:t>Wir</a:t>
            </a:r>
            <a:r>
              <a:rPr lang="en-GB" sz="2000" dirty="0" smtClean="0"/>
              <a:t> </a:t>
            </a:r>
            <a:r>
              <a:rPr lang="en-GB" sz="2000" dirty="0" err="1" smtClean="0"/>
              <a:t>haben</a:t>
            </a:r>
            <a:r>
              <a:rPr lang="en-GB" sz="2000" dirty="0" smtClean="0"/>
              <a:t> </a:t>
            </a:r>
            <a:r>
              <a:rPr lang="en-GB" sz="2000" dirty="0" err="1" smtClean="0"/>
              <a:t>auch</a:t>
            </a:r>
            <a:r>
              <a:rPr lang="en-GB" sz="2000" dirty="0" smtClean="0"/>
              <a:t> </a:t>
            </a:r>
            <a:r>
              <a:rPr lang="en-GB" sz="2000" dirty="0" err="1" smtClean="0"/>
              <a:t>gute</a:t>
            </a:r>
            <a:r>
              <a:rPr lang="en-GB" sz="2000" dirty="0" smtClean="0"/>
              <a:t> </a:t>
            </a:r>
            <a:r>
              <a:rPr lang="en-GB" sz="2000" dirty="0" err="1" smtClean="0"/>
              <a:t>Radwege</a:t>
            </a:r>
            <a:r>
              <a:rPr lang="en-GB" sz="2000" dirty="0" smtClean="0"/>
              <a:t> und </a:t>
            </a:r>
            <a:r>
              <a:rPr lang="en-GB" sz="2000" dirty="0" err="1" smtClean="0"/>
              <a:t>wenn</a:t>
            </a:r>
            <a:r>
              <a:rPr lang="en-GB" sz="2000" dirty="0" smtClean="0"/>
              <a:t> </a:t>
            </a:r>
            <a:r>
              <a:rPr lang="en-GB" sz="2000" dirty="0" err="1" smtClean="0"/>
              <a:t>ich</a:t>
            </a:r>
            <a:r>
              <a:rPr lang="en-GB" sz="2000" dirty="0" smtClean="0"/>
              <a:t> </a:t>
            </a:r>
            <a:r>
              <a:rPr lang="en-GB" sz="2000" dirty="0" err="1" smtClean="0"/>
              <a:t>mich</a:t>
            </a:r>
            <a:r>
              <a:rPr lang="en-GB" sz="2000" dirty="0" smtClean="0"/>
              <a:t> </a:t>
            </a:r>
            <a:r>
              <a:rPr lang="en-GB" sz="2000" dirty="0" err="1" smtClean="0"/>
              <a:t>langweile</a:t>
            </a:r>
            <a:r>
              <a:rPr lang="en-GB" sz="2000" dirty="0" smtClean="0"/>
              <a:t>, </a:t>
            </a:r>
            <a:r>
              <a:rPr lang="en-GB" sz="2000" dirty="0" err="1" smtClean="0"/>
              <a:t>fahre</a:t>
            </a:r>
            <a:r>
              <a:rPr lang="en-GB" sz="2000" dirty="0" smtClean="0"/>
              <a:t> </a:t>
            </a:r>
            <a:r>
              <a:rPr lang="en-GB" sz="2000" dirty="0" err="1" smtClean="0"/>
              <a:t>ich</a:t>
            </a:r>
            <a:r>
              <a:rPr lang="en-GB" sz="2000" dirty="0" smtClean="0"/>
              <a:t> </a:t>
            </a:r>
            <a:r>
              <a:rPr lang="en-GB" sz="2000" dirty="0" err="1" smtClean="0"/>
              <a:t>einfach</a:t>
            </a:r>
            <a:r>
              <a:rPr lang="en-GB" sz="2000" dirty="0" smtClean="0"/>
              <a:t> </a:t>
            </a:r>
            <a:r>
              <a:rPr lang="en-GB" sz="2000" dirty="0" err="1" smtClean="0"/>
              <a:t>mit</a:t>
            </a:r>
            <a:r>
              <a:rPr lang="en-GB" sz="2000" dirty="0" smtClean="0"/>
              <a:t> </a:t>
            </a:r>
            <a:r>
              <a:rPr lang="en-GB" sz="2000" dirty="0" err="1" smtClean="0"/>
              <a:t>dem</a:t>
            </a:r>
            <a:r>
              <a:rPr lang="en-GB" sz="2000" dirty="0" smtClean="0"/>
              <a:t> Rad in die </a:t>
            </a:r>
            <a:r>
              <a:rPr lang="en-GB" sz="2000" dirty="0" err="1" smtClean="0"/>
              <a:t>Stadt</a:t>
            </a:r>
            <a:r>
              <a:rPr lang="en-GB" sz="2000" dirty="0" smtClean="0"/>
              <a:t> und </a:t>
            </a:r>
            <a:r>
              <a:rPr lang="en-GB" sz="2000" dirty="0" err="1" smtClean="0"/>
              <a:t>treffe</a:t>
            </a:r>
            <a:r>
              <a:rPr lang="en-GB" sz="2000" dirty="0" smtClean="0"/>
              <a:t> </a:t>
            </a:r>
            <a:r>
              <a:rPr lang="en-GB" sz="2000" dirty="0" err="1" smtClean="0"/>
              <a:t>mich</a:t>
            </a:r>
            <a:r>
              <a:rPr lang="en-GB" sz="2000" dirty="0" smtClean="0"/>
              <a:t> </a:t>
            </a:r>
            <a:r>
              <a:rPr lang="en-GB" sz="2000" dirty="0" err="1" smtClean="0"/>
              <a:t>mit</a:t>
            </a:r>
            <a:r>
              <a:rPr lang="en-GB" sz="2000" dirty="0" smtClean="0"/>
              <a:t> </a:t>
            </a:r>
            <a:r>
              <a:rPr lang="en-GB" sz="2000" dirty="0" err="1" smtClean="0"/>
              <a:t>Freunden</a:t>
            </a:r>
            <a:r>
              <a:rPr lang="en-GB" sz="2000" dirty="0" smtClean="0"/>
              <a:t> </a:t>
            </a:r>
            <a:r>
              <a:rPr lang="en-GB" sz="2000" dirty="0" err="1" smtClean="0"/>
              <a:t>oder</a:t>
            </a:r>
            <a:r>
              <a:rPr lang="en-GB" sz="2000" dirty="0" smtClean="0"/>
              <a:t> </a:t>
            </a:r>
            <a:r>
              <a:rPr lang="en-GB" sz="2000" dirty="0" err="1" smtClean="0"/>
              <a:t>gehe</a:t>
            </a:r>
            <a:r>
              <a:rPr lang="en-GB" sz="2000" dirty="0" smtClean="0"/>
              <a:t> ins Café.  </a:t>
            </a:r>
            <a:r>
              <a:rPr lang="en-GB" sz="2000" dirty="0" err="1" smtClean="0"/>
              <a:t>Dann</a:t>
            </a:r>
            <a:r>
              <a:rPr lang="en-GB" sz="2000" dirty="0" smtClean="0"/>
              <a:t> </a:t>
            </a:r>
            <a:r>
              <a:rPr lang="en-GB" sz="2000" dirty="0" err="1" smtClean="0"/>
              <a:t>geht’s</a:t>
            </a:r>
            <a:r>
              <a:rPr lang="en-GB" sz="2000" dirty="0" smtClean="0"/>
              <a:t> </a:t>
            </a:r>
            <a:r>
              <a:rPr lang="en-GB" sz="2000" dirty="0" err="1" smtClean="0"/>
              <a:t>mir</a:t>
            </a:r>
            <a:r>
              <a:rPr lang="en-GB" sz="2000" dirty="0" smtClean="0"/>
              <a:t> </a:t>
            </a:r>
            <a:r>
              <a:rPr lang="en-GB" sz="2000" dirty="0" err="1" smtClean="0"/>
              <a:t>wieder</a:t>
            </a:r>
            <a:r>
              <a:rPr lang="en-GB" sz="2000" dirty="0" smtClean="0"/>
              <a:t> </a:t>
            </a:r>
            <a:r>
              <a:rPr lang="en-GB" sz="2000" dirty="0" err="1" smtClean="0"/>
              <a:t>besser</a:t>
            </a:r>
            <a:r>
              <a:rPr lang="en-GB" sz="2000" dirty="0" smtClean="0"/>
              <a:t>.</a:t>
            </a:r>
            <a:endParaRPr lang="en-GB" sz="2000" dirty="0"/>
          </a:p>
          <a:p>
            <a:pPr algn="r"/>
            <a:r>
              <a:rPr lang="de-DE" sz="2000" b="1" dirty="0" smtClean="0"/>
              <a:t>Konrad</a:t>
            </a:r>
            <a:endParaRPr lang="de-DE" sz="2000" b="1" dirty="0"/>
          </a:p>
        </p:txBody>
      </p:sp>
      <p:sp>
        <p:nvSpPr>
          <p:cNvPr id="5" name="TextBox 4"/>
          <p:cNvSpPr txBox="1"/>
          <p:nvPr/>
        </p:nvSpPr>
        <p:spPr>
          <a:xfrm>
            <a:off x="4716016" y="1484784"/>
            <a:ext cx="4287992" cy="4708981"/>
          </a:xfrm>
          <a:prstGeom prst="rect">
            <a:avLst/>
          </a:prstGeom>
          <a:noFill/>
          <a:ln>
            <a:solidFill>
              <a:srgbClr val="008000"/>
            </a:solidFill>
          </a:ln>
        </p:spPr>
        <p:txBody>
          <a:bodyPr wrap="square" rtlCol="0">
            <a:spAutoFit/>
          </a:bodyPr>
          <a:lstStyle/>
          <a:p>
            <a:pPr algn="just"/>
            <a:r>
              <a:rPr lang="en-US" sz="2000" dirty="0" err="1"/>
              <a:t>Ich</a:t>
            </a:r>
            <a:r>
              <a:rPr lang="en-US" sz="2000" dirty="0"/>
              <a:t> </a:t>
            </a:r>
            <a:r>
              <a:rPr lang="en-US" sz="2000" dirty="0" err="1"/>
              <a:t>wohne</a:t>
            </a:r>
            <a:r>
              <a:rPr lang="en-US" sz="2000" dirty="0"/>
              <a:t> an der </a:t>
            </a:r>
            <a:r>
              <a:rPr lang="en-US" sz="2000" dirty="0" err="1"/>
              <a:t>Küste</a:t>
            </a:r>
            <a:r>
              <a:rPr lang="en-US" sz="2000" dirty="0"/>
              <a:t> und </a:t>
            </a:r>
            <a:r>
              <a:rPr lang="en-US" sz="2000" dirty="0" err="1"/>
              <a:t>im</a:t>
            </a:r>
            <a:r>
              <a:rPr lang="en-US" sz="2000" dirty="0"/>
              <a:t> Winter </a:t>
            </a:r>
            <a:r>
              <a:rPr lang="en-US" sz="2000" dirty="0" err="1"/>
              <a:t>kann</a:t>
            </a:r>
            <a:r>
              <a:rPr lang="en-US" sz="2000" dirty="0"/>
              <a:t> </a:t>
            </a:r>
            <a:r>
              <a:rPr lang="en-US" sz="2000" dirty="0" err="1"/>
              <a:t>es</a:t>
            </a:r>
            <a:r>
              <a:rPr lang="en-US" sz="2000" dirty="0"/>
              <a:t> </a:t>
            </a:r>
            <a:r>
              <a:rPr lang="en-US" sz="2000" dirty="0" err="1"/>
              <a:t>wohl</a:t>
            </a:r>
            <a:r>
              <a:rPr lang="en-US" sz="2000" dirty="0"/>
              <a:t> </a:t>
            </a:r>
            <a:r>
              <a:rPr lang="en-US" sz="2000" dirty="0" err="1"/>
              <a:t>ein</a:t>
            </a:r>
            <a:r>
              <a:rPr lang="en-US" sz="2000" dirty="0"/>
              <a:t> </a:t>
            </a:r>
            <a:r>
              <a:rPr lang="en-US" sz="2000" dirty="0" err="1" smtClean="0"/>
              <a:t>bisschen</a:t>
            </a:r>
            <a:r>
              <a:rPr lang="en-US" sz="2000" dirty="0" smtClean="0"/>
              <a:t> </a:t>
            </a:r>
            <a:r>
              <a:rPr lang="en-US" sz="2000" dirty="0" err="1"/>
              <a:t>deprimierend</a:t>
            </a:r>
            <a:r>
              <a:rPr lang="en-US" sz="2000" dirty="0"/>
              <a:t> </a:t>
            </a:r>
            <a:r>
              <a:rPr lang="en-US" sz="2000" dirty="0" err="1"/>
              <a:t>sein</a:t>
            </a:r>
            <a:r>
              <a:rPr lang="en-US" sz="2000" dirty="0"/>
              <a:t>, </a:t>
            </a:r>
            <a:r>
              <a:rPr lang="en-US" sz="2000" dirty="0" err="1"/>
              <a:t>weil</a:t>
            </a:r>
            <a:r>
              <a:rPr lang="en-US" sz="2000" dirty="0"/>
              <a:t> </a:t>
            </a:r>
            <a:r>
              <a:rPr lang="en-US" sz="2000" dirty="0" err="1"/>
              <a:t>nicht</a:t>
            </a:r>
            <a:r>
              <a:rPr lang="en-US" sz="2000" dirty="0"/>
              <a:t> so </a:t>
            </a:r>
            <a:r>
              <a:rPr lang="en-US" sz="2000" dirty="0" err="1"/>
              <a:t>viel</a:t>
            </a:r>
            <a:r>
              <a:rPr lang="en-US" sz="2000" dirty="0"/>
              <a:t> los </a:t>
            </a:r>
            <a:r>
              <a:rPr lang="en-US" sz="2000" dirty="0" err="1"/>
              <a:t>ist</a:t>
            </a:r>
            <a:r>
              <a:rPr lang="en-US" sz="2000" dirty="0"/>
              <a:t>. </a:t>
            </a:r>
            <a:r>
              <a:rPr lang="en-US" sz="2000" dirty="0" err="1"/>
              <a:t>Im</a:t>
            </a:r>
            <a:r>
              <a:rPr lang="en-US" sz="2000" dirty="0"/>
              <a:t> </a:t>
            </a:r>
            <a:r>
              <a:rPr lang="en-US" sz="2000" dirty="0" err="1"/>
              <a:t>Sommer</a:t>
            </a:r>
            <a:r>
              <a:rPr lang="en-US" sz="2000" dirty="0"/>
              <a:t> </a:t>
            </a:r>
            <a:r>
              <a:rPr lang="en-US" sz="2000" dirty="0" err="1"/>
              <a:t>ist</a:t>
            </a:r>
            <a:r>
              <a:rPr lang="en-US" sz="2000" dirty="0"/>
              <a:t> </a:t>
            </a:r>
            <a:r>
              <a:rPr lang="en-US" sz="2000" dirty="0" err="1"/>
              <a:t>es</a:t>
            </a:r>
            <a:r>
              <a:rPr lang="en-US" sz="2000" dirty="0"/>
              <a:t> </a:t>
            </a:r>
            <a:r>
              <a:rPr lang="en-US" sz="2000" dirty="0" err="1"/>
              <a:t>aber</a:t>
            </a:r>
            <a:r>
              <a:rPr lang="en-US" sz="2000" dirty="0"/>
              <a:t> </a:t>
            </a:r>
            <a:r>
              <a:rPr lang="en-US" sz="2000" dirty="0" err="1"/>
              <a:t>hier</a:t>
            </a:r>
            <a:r>
              <a:rPr lang="en-US" sz="2000" dirty="0"/>
              <a:t> </a:t>
            </a:r>
            <a:r>
              <a:rPr lang="en-US" sz="2000" dirty="0" err="1"/>
              <a:t>wunderbar</a:t>
            </a:r>
            <a:r>
              <a:rPr lang="en-US" sz="2000" dirty="0"/>
              <a:t> - </a:t>
            </a:r>
            <a:r>
              <a:rPr lang="en-US" sz="2000" dirty="0" err="1"/>
              <a:t>ich</a:t>
            </a:r>
            <a:r>
              <a:rPr lang="en-US" sz="2000" dirty="0"/>
              <a:t> </a:t>
            </a:r>
            <a:r>
              <a:rPr lang="en-US" sz="2000" dirty="0" err="1"/>
              <a:t>gehe</a:t>
            </a:r>
            <a:r>
              <a:rPr lang="en-US" sz="2000" dirty="0"/>
              <a:t> </a:t>
            </a:r>
            <a:r>
              <a:rPr lang="en-US" sz="2000" dirty="0" err="1"/>
              <a:t>jeden</a:t>
            </a:r>
            <a:r>
              <a:rPr lang="en-US" sz="2000" dirty="0"/>
              <a:t> Tag </a:t>
            </a:r>
            <a:r>
              <a:rPr lang="en-US" sz="2000" dirty="0" err="1"/>
              <a:t>schwimmen</a:t>
            </a:r>
            <a:r>
              <a:rPr lang="en-US" sz="2000" dirty="0"/>
              <a:t>, </a:t>
            </a:r>
            <a:r>
              <a:rPr lang="en-US" sz="2000" dirty="0" err="1"/>
              <a:t>ich</a:t>
            </a:r>
            <a:r>
              <a:rPr lang="en-US" sz="2000" dirty="0"/>
              <a:t> </a:t>
            </a:r>
            <a:r>
              <a:rPr lang="en-US" sz="2000" dirty="0" err="1"/>
              <a:t>mache</a:t>
            </a:r>
            <a:r>
              <a:rPr lang="en-US" sz="2000" dirty="0"/>
              <a:t> </a:t>
            </a:r>
            <a:r>
              <a:rPr lang="en-US" sz="2000" dirty="0" err="1"/>
              <a:t>Segelkurse</a:t>
            </a:r>
            <a:r>
              <a:rPr lang="en-US" sz="2000" dirty="0"/>
              <a:t> und </a:t>
            </a:r>
            <a:r>
              <a:rPr lang="en-US" sz="2000" dirty="0" err="1"/>
              <a:t>gehe</a:t>
            </a:r>
            <a:r>
              <a:rPr lang="en-US" sz="2000" dirty="0"/>
              <a:t> </a:t>
            </a:r>
            <a:r>
              <a:rPr lang="en-US" sz="2000" dirty="0" err="1"/>
              <a:t>windsurfen</a:t>
            </a:r>
            <a:r>
              <a:rPr lang="en-US" sz="2000" dirty="0"/>
              <a:t>. </a:t>
            </a:r>
            <a:r>
              <a:rPr lang="en-US" sz="2000" dirty="0" err="1"/>
              <a:t>Ich</a:t>
            </a:r>
            <a:r>
              <a:rPr lang="en-US" sz="2000" dirty="0"/>
              <a:t> </a:t>
            </a:r>
            <a:r>
              <a:rPr lang="en-US" sz="2000" dirty="0" err="1"/>
              <a:t>habe</a:t>
            </a:r>
            <a:r>
              <a:rPr lang="en-US" sz="2000" dirty="0"/>
              <a:t> </a:t>
            </a:r>
            <a:r>
              <a:rPr lang="en-US" sz="2000" dirty="0" err="1"/>
              <a:t>viele</a:t>
            </a:r>
            <a:r>
              <a:rPr lang="en-US" sz="2000" dirty="0"/>
              <a:t> </a:t>
            </a:r>
            <a:r>
              <a:rPr lang="en-US" sz="2000" dirty="0" err="1"/>
              <a:t>Freunde</a:t>
            </a:r>
            <a:r>
              <a:rPr lang="en-US" sz="2000" dirty="0"/>
              <a:t> </a:t>
            </a:r>
            <a:r>
              <a:rPr lang="en-US" sz="2000" dirty="0" err="1"/>
              <a:t>hier</a:t>
            </a:r>
            <a:r>
              <a:rPr lang="en-US" sz="2000" dirty="0"/>
              <a:t> und </a:t>
            </a:r>
            <a:r>
              <a:rPr lang="en-US" sz="2000" dirty="0" err="1"/>
              <a:t>abends</a:t>
            </a:r>
            <a:r>
              <a:rPr lang="en-US" sz="2000" dirty="0"/>
              <a:t> </a:t>
            </a:r>
            <a:r>
              <a:rPr lang="en-US" sz="2000" dirty="0" err="1"/>
              <a:t>treffen</a:t>
            </a:r>
            <a:r>
              <a:rPr lang="en-US" sz="2000" dirty="0"/>
              <a:t> </a:t>
            </a:r>
            <a:r>
              <a:rPr lang="en-US" sz="2000" dirty="0" err="1"/>
              <a:t>wir</a:t>
            </a:r>
            <a:r>
              <a:rPr lang="en-US" sz="2000" dirty="0"/>
              <a:t> </a:t>
            </a:r>
            <a:r>
              <a:rPr lang="en-US" sz="2000" dirty="0" err="1"/>
              <a:t>uns</a:t>
            </a:r>
            <a:r>
              <a:rPr lang="en-US" sz="2000" dirty="0"/>
              <a:t> oft am Strand und </a:t>
            </a:r>
            <a:r>
              <a:rPr lang="en-US" sz="2000" dirty="0" err="1"/>
              <a:t>hängen</a:t>
            </a:r>
            <a:r>
              <a:rPr lang="en-US" sz="2000" dirty="0"/>
              <a:t> </a:t>
            </a:r>
            <a:r>
              <a:rPr lang="en-US" sz="2000" dirty="0" err="1"/>
              <a:t>dort</a:t>
            </a:r>
            <a:r>
              <a:rPr lang="en-US" sz="2000" dirty="0"/>
              <a:t> rum. Das </a:t>
            </a:r>
            <a:r>
              <a:rPr lang="en-US" sz="2000" dirty="0" err="1"/>
              <a:t>macht</a:t>
            </a:r>
            <a:r>
              <a:rPr lang="en-US" sz="2000" dirty="0"/>
              <a:t> </a:t>
            </a:r>
            <a:r>
              <a:rPr lang="en-US" sz="2000" dirty="0" err="1"/>
              <a:t>jede</a:t>
            </a:r>
            <a:r>
              <a:rPr lang="en-US" sz="2000" dirty="0"/>
              <a:t> </a:t>
            </a:r>
            <a:r>
              <a:rPr lang="en-US" sz="2000" dirty="0" err="1"/>
              <a:t>Menge</a:t>
            </a:r>
            <a:r>
              <a:rPr lang="en-US" sz="2000" dirty="0"/>
              <a:t> </a:t>
            </a:r>
            <a:r>
              <a:rPr lang="en-US" sz="2000" dirty="0" err="1"/>
              <a:t>Spaß</a:t>
            </a:r>
            <a:r>
              <a:rPr lang="en-US" sz="2000" dirty="0"/>
              <a:t>! Die </a:t>
            </a:r>
            <a:r>
              <a:rPr lang="en-US" sz="2000" dirty="0" err="1"/>
              <a:t>Geschäfte</a:t>
            </a:r>
            <a:r>
              <a:rPr lang="en-US" sz="2000" dirty="0"/>
              <a:t> in der </a:t>
            </a:r>
            <a:r>
              <a:rPr lang="en-US" sz="2000" dirty="0" err="1"/>
              <a:t>Stadt</a:t>
            </a:r>
            <a:r>
              <a:rPr lang="en-US" sz="2000" dirty="0"/>
              <a:t> </a:t>
            </a:r>
            <a:r>
              <a:rPr lang="en-US" sz="2000" dirty="0" err="1"/>
              <a:t>sind</a:t>
            </a:r>
            <a:r>
              <a:rPr lang="en-US" sz="2000" dirty="0"/>
              <a:t> </a:t>
            </a:r>
            <a:r>
              <a:rPr lang="en-US" sz="2000" dirty="0" err="1"/>
              <a:t>leider</a:t>
            </a:r>
            <a:r>
              <a:rPr lang="en-US" sz="2000" dirty="0"/>
              <a:t> </a:t>
            </a:r>
            <a:r>
              <a:rPr lang="en-US" sz="2000" dirty="0" err="1"/>
              <a:t>ziemlich</a:t>
            </a:r>
            <a:r>
              <a:rPr lang="en-US" sz="2000" dirty="0"/>
              <a:t> </a:t>
            </a:r>
            <a:r>
              <a:rPr lang="en-US" sz="2000" dirty="0" err="1"/>
              <a:t>klein</a:t>
            </a:r>
            <a:r>
              <a:rPr lang="en-US" sz="2000" dirty="0"/>
              <a:t> und </a:t>
            </a:r>
            <a:r>
              <a:rPr lang="en-US" sz="2000" dirty="0" err="1"/>
              <a:t>altmodisch</a:t>
            </a:r>
            <a:r>
              <a:rPr lang="en-US" sz="2000" dirty="0"/>
              <a:t>, </a:t>
            </a:r>
            <a:r>
              <a:rPr lang="en-US" sz="2000" dirty="0" err="1"/>
              <a:t>aber</a:t>
            </a:r>
            <a:r>
              <a:rPr lang="en-US" sz="2000" dirty="0"/>
              <a:t> </a:t>
            </a:r>
            <a:r>
              <a:rPr lang="en-US" sz="2000" dirty="0" err="1"/>
              <a:t>ich</a:t>
            </a:r>
            <a:r>
              <a:rPr lang="en-US" sz="2000" dirty="0"/>
              <a:t> </a:t>
            </a:r>
            <a:r>
              <a:rPr lang="en-US" sz="2000" dirty="0" err="1"/>
              <a:t>kaufe</a:t>
            </a:r>
            <a:r>
              <a:rPr lang="en-US" sz="2000" dirty="0"/>
              <a:t> </a:t>
            </a:r>
            <a:r>
              <a:rPr lang="en-US" sz="2000" dirty="0" err="1"/>
              <a:t>sowieso</a:t>
            </a:r>
            <a:r>
              <a:rPr lang="en-US" sz="2000" dirty="0"/>
              <a:t> </a:t>
            </a:r>
            <a:r>
              <a:rPr lang="en-US" sz="2000" dirty="0" err="1"/>
              <a:t>meistens</a:t>
            </a:r>
            <a:r>
              <a:rPr lang="en-US" sz="2000" dirty="0"/>
              <a:t> </a:t>
            </a:r>
            <a:r>
              <a:rPr lang="en-US" sz="2000" dirty="0" err="1"/>
              <a:t>im</a:t>
            </a:r>
            <a:r>
              <a:rPr lang="en-US" sz="2000" dirty="0"/>
              <a:t> Internet </a:t>
            </a:r>
            <a:r>
              <a:rPr lang="en-US" sz="2000" dirty="0" err="1"/>
              <a:t>ein</a:t>
            </a:r>
            <a:r>
              <a:rPr lang="en-US" sz="2000" dirty="0"/>
              <a:t>, also </a:t>
            </a:r>
            <a:r>
              <a:rPr lang="en-US" sz="2000" dirty="0" err="1"/>
              <a:t>macht</a:t>
            </a:r>
            <a:r>
              <a:rPr lang="en-US" sz="2000" dirty="0"/>
              <a:t> </a:t>
            </a:r>
            <a:r>
              <a:rPr lang="en-US" sz="2000" dirty="0" err="1"/>
              <a:t>mir</a:t>
            </a:r>
            <a:r>
              <a:rPr lang="en-US" sz="2000" dirty="0"/>
              <a:t> das </a:t>
            </a:r>
            <a:r>
              <a:rPr lang="en-US" sz="2000" dirty="0" err="1"/>
              <a:t>nichts</a:t>
            </a:r>
            <a:r>
              <a:rPr lang="en-US" sz="2000" dirty="0"/>
              <a:t> </a:t>
            </a:r>
            <a:r>
              <a:rPr lang="en-US" sz="2000" dirty="0" err="1"/>
              <a:t>aus.</a:t>
            </a:r>
            <a:r>
              <a:rPr lang="en-US" sz="2000" dirty="0"/>
              <a:t> </a:t>
            </a:r>
            <a:endParaRPr lang="en-GB" sz="2000" dirty="0"/>
          </a:p>
          <a:p>
            <a:pPr algn="r"/>
            <a:r>
              <a:rPr lang="de-DE" sz="2000" b="1" dirty="0" smtClean="0"/>
              <a:t>Nina</a:t>
            </a:r>
            <a:endParaRPr lang="de-DE" sz="2000" b="1" dirty="0"/>
          </a:p>
        </p:txBody>
      </p:sp>
    </p:spTree>
    <p:extLst>
      <p:ext uri="{BB962C8B-B14F-4D97-AF65-F5344CB8AC3E}">
        <p14:creationId xmlns:p14="http://schemas.microsoft.com/office/powerpoint/2010/main" val="18618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65304"/>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9 CONT.: </a:t>
            </a:r>
            <a:r>
              <a:rPr lang="en-GB" sz="2200" b="1" u="sng" dirty="0">
                <a:solidFill>
                  <a:srgbClr val="008000"/>
                </a:solidFill>
                <a:latin typeface="Calibri" pitchFamily="34" charset="0"/>
                <a:cs typeface="Calibri" pitchFamily="34" charset="0"/>
              </a:rPr>
              <a:t>MEIN WOHNORT </a:t>
            </a:r>
            <a:r>
              <a:rPr lang="en-GB" sz="2200" b="1" u="sng" dirty="0" smtClean="0">
                <a:solidFill>
                  <a:srgbClr val="008000"/>
                </a:solidFill>
                <a:latin typeface="Calibri" pitchFamily="34" charset="0"/>
                <a:cs typeface="Calibri" pitchFamily="34" charset="0"/>
              </a:rPr>
              <a:t>- PRO </a:t>
            </a:r>
            <a:r>
              <a:rPr lang="en-GB" sz="2200" b="1" u="sng" dirty="0">
                <a:solidFill>
                  <a:srgbClr val="008000"/>
                </a:solidFill>
                <a:latin typeface="Calibri" pitchFamily="34" charset="0"/>
                <a:cs typeface="Calibri" pitchFamily="34" charset="0"/>
              </a:rPr>
              <a:t>UND KONTRA</a:t>
            </a:r>
            <a:endParaRPr lang="en-GB" sz="2200" dirty="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buNone/>
            </a:pPr>
            <a:r>
              <a:rPr lang="en-GB" sz="2000" dirty="0" err="1" smtClean="0">
                <a:solidFill>
                  <a:srgbClr val="000000"/>
                </a:solidFill>
                <a:latin typeface="Calibri" pitchFamily="34" charset="0"/>
                <a:cs typeface="Calibri" pitchFamily="34" charset="0"/>
              </a:rPr>
              <a:t>Wer</a:t>
            </a:r>
            <a:r>
              <a:rPr lang="en-GB" sz="2000" dirty="0" smtClean="0">
                <a:solidFill>
                  <a:srgbClr val="000000"/>
                </a:solidFill>
                <a:latin typeface="Calibri" pitchFamily="34" charset="0"/>
                <a:cs typeface="Calibri" pitchFamily="34" charset="0"/>
              </a:rPr>
              <a:t>…</a:t>
            </a:r>
          </a:p>
          <a:p>
            <a:pPr marL="457200" indent="-457200">
              <a:buAutoNum type="arabicPeriod"/>
            </a:pPr>
            <a:r>
              <a:rPr lang="en-GB" sz="2000" dirty="0" err="1" smtClean="0">
                <a:solidFill>
                  <a:srgbClr val="000000"/>
                </a:solidFill>
                <a:latin typeface="Calibri" pitchFamily="34" charset="0"/>
                <a:cs typeface="Calibri" pitchFamily="34" charset="0"/>
              </a:rPr>
              <a:t>findet</a:t>
            </a:r>
            <a:r>
              <a:rPr lang="en-GB" sz="2000" dirty="0" smtClean="0">
                <a:solidFill>
                  <a:srgbClr val="000000"/>
                </a:solidFill>
                <a:latin typeface="Calibri" pitchFamily="34" charset="0"/>
                <a:cs typeface="Calibri" pitchFamily="34" charset="0"/>
              </a:rPr>
              <a:t> den Dreck </a:t>
            </a:r>
            <a:r>
              <a:rPr lang="en-GB" sz="2000" dirty="0" err="1" smtClean="0">
                <a:solidFill>
                  <a:srgbClr val="000000"/>
                </a:solidFill>
                <a:latin typeface="Calibri" pitchFamily="34" charset="0"/>
                <a:cs typeface="Calibri" pitchFamily="34" charset="0"/>
              </a:rPr>
              <a:t>schrecklich</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aber</a:t>
            </a:r>
            <a:r>
              <a:rPr lang="en-GB" sz="2000" dirty="0" smtClean="0">
                <a:solidFill>
                  <a:srgbClr val="000000"/>
                </a:solidFill>
                <a:latin typeface="Calibri" pitchFamily="34" charset="0"/>
                <a:cs typeface="Calibri" pitchFamily="34" charset="0"/>
              </a:rPr>
              <a:t> die </a:t>
            </a:r>
            <a:r>
              <a:rPr lang="en-GB" sz="2000" dirty="0" err="1" smtClean="0">
                <a:solidFill>
                  <a:srgbClr val="000000"/>
                </a:solidFill>
                <a:latin typeface="Calibri" pitchFamily="34" charset="0"/>
                <a:cs typeface="Calibri" pitchFamily="34" charset="0"/>
              </a:rPr>
              <a:t>Stadt</a:t>
            </a:r>
            <a:r>
              <a:rPr lang="en-GB" sz="2000" dirty="0" smtClean="0">
                <a:solidFill>
                  <a:srgbClr val="000000"/>
                </a:solidFill>
                <a:latin typeface="Calibri" pitchFamily="34" charset="0"/>
                <a:cs typeface="Calibri" pitchFamily="34" charset="0"/>
              </a:rPr>
              <a:t> gut?</a:t>
            </a:r>
          </a:p>
          <a:p>
            <a:pPr marL="457200" indent="-457200">
              <a:buAutoNum type="arabicPeriod"/>
            </a:pPr>
            <a:r>
              <a:rPr lang="en-GB" sz="2000" dirty="0" err="1" smtClean="0">
                <a:solidFill>
                  <a:srgbClr val="000000"/>
                </a:solidFill>
                <a:latin typeface="Calibri" pitchFamily="34" charset="0"/>
                <a:cs typeface="Calibri" pitchFamily="34" charset="0"/>
              </a:rPr>
              <a:t>findet</a:t>
            </a:r>
            <a:r>
              <a:rPr lang="en-GB" sz="2000" dirty="0" smtClean="0">
                <a:solidFill>
                  <a:srgbClr val="000000"/>
                </a:solidFill>
                <a:latin typeface="Calibri" pitchFamily="34" charset="0"/>
                <a:cs typeface="Calibri" pitchFamily="34" charset="0"/>
              </a:rPr>
              <a:t> das </a:t>
            </a:r>
            <a:r>
              <a:rPr lang="en-GB" sz="2000" dirty="0" err="1" smtClean="0">
                <a:solidFill>
                  <a:srgbClr val="000000"/>
                </a:solidFill>
                <a:latin typeface="Calibri" pitchFamily="34" charset="0"/>
                <a:cs typeface="Calibri" pitchFamily="34" charset="0"/>
              </a:rPr>
              <a:t>Dorfleben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positiv</a:t>
            </a:r>
            <a:r>
              <a:rPr lang="en-GB" sz="2000" dirty="0" smtClean="0">
                <a:solidFill>
                  <a:srgbClr val="000000"/>
                </a:solidFill>
                <a:latin typeface="Calibri" pitchFamily="34" charset="0"/>
                <a:cs typeface="Calibri" pitchFamily="34" charset="0"/>
              </a:rPr>
              <a:t>?</a:t>
            </a:r>
          </a:p>
          <a:p>
            <a:pPr marL="457200" indent="-457200">
              <a:buAutoNum type="arabicPeriod"/>
            </a:pPr>
            <a:r>
              <a:rPr lang="en-GB" sz="2000" dirty="0" err="1" smtClean="0">
                <a:solidFill>
                  <a:srgbClr val="000000"/>
                </a:solidFill>
                <a:latin typeface="Calibri" pitchFamily="34" charset="0"/>
                <a:cs typeface="Calibri" pitchFamily="34" charset="0"/>
              </a:rPr>
              <a:t>kann</a:t>
            </a:r>
            <a:r>
              <a:rPr lang="en-GB" sz="2000" dirty="0" smtClean="0">
                <a:solidFill>
                  <a:srgbClr val="000000"/>
                </a:solidFill>
                <a:latin typeface="Calibri" pitchFamily="34" charset="0"/>
                <a:cs typeface="Calibri" pitchFamily="34" charset="0"/>
              </a:rPr>
              <a:t> die </a:t>
            </a:r>
            <a:r>
              <a:rPr lang="en-GB" sz="2000" dirty="0" err="1" smtClean="0">
                <a:solidFill>
                  <a:srgbClr val="000000"/>
                </a:solidFill>
                <a:latin typeface="Calibri" pitchFamily="34" charset="0"/>
                <a:cs typeface="Calibri" pitchFamily="34" charset="0"/>
              </a:rPr>
              <a:t>grüne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Landschaft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sowie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ein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lebendiges</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Stadtleben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genießen</a:t>
            </a:r>
            <a:r>
              <a:rPr lang="en-GB" sz="2000" dirty="0" smtClean="0">
                <a:solidFill>
                  <a:srgbClr val="000000"/>
                </a:solidFill>
                <a:latin typeface="Calibri" pitchFamily="34" charset="0"/>
                <a:cs typeface="Calibri" pitchFamily="34" charset="0"/>
              </a:rPr>
              <a:t>?</a:t>
            </a:r>
          </a:p>
          <a:p>
            <a:pPr marL="457200" indent="-457200">
              <a:buAutoNum type="arabicPeriod"/>
            </a:pPr>
            <a:r>
              <a:rPr lang="en-GB" sz="2000" dirty="0" err="1" smtClean="0">
                <a:solidFill>
                  <a:srgbClr val="000000"/>
                </a:solidFill>
                <a:latin typeface="Calibri" pitchFamily="34" charset="0"/>
                <a:cs typeface="Calibri" pitchFamily="34" charset="0"/>
              </a:rPr>
              <a:t>macht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Wassersportarten</a:t>
            </a:r>
            <a:r>
              <a:rPr lang="en-GB" sz="2000" dirty="0" smtClean="0">
                <a:solidFill>
                  <a:srgbClr val="000000"/>
                </a:solidFill>
                <a:latin typeface="Calibri" pitchFamily="34" charset="0"/>
                <a:cs typeface="Calibri" pitchFamily="34" charset="0"/>
              </a:rPr>
              <a:t>?</a:t>
            </a:r>
          </a:p>
          <a:p>
            <a:pPr marL="457200" indent="-457200">
              <a:buAutoNum type="arabicPeriod"/>
            </a:pPr>
            <a:r>
              <a:rPr lang="en-GB" sz="2000" dirty="0" err="1" smtClean="0">
                <a:solidFill>
                  <a:srgbClr val="000000"/>
                </a:solidFill>
                <a:latin typeface="Calibri" pitchFamily="34" charset="0"/>
                <a:cs typeface="Calibri" pitchFamily="34" charset="0"/>
              </a:rPr>
              <a:t>findet</a:t>
            </a:r>
            <a:r>
              <a:rPr lang="en-GB" sz="2000" dirty="0" smtClean="0">
                <a:solidFill>
                  <a:srgbClr val="000000"/>
                </a:solidFill>
                <a:latin typeface="Calibri" pitchFamily="34" charset="0"/>
                <a:cs typeface="Calibri" pitchFamily="34" charset="0"/>
              </a:rPr>
              <a:t> die </a:t>
            </a:r>
            <a:r>
              <a:rPr lang="en-GB" sz="2000" dirty="0" err="1" smtClean="0">
                <a:solidFill>
                  <a:srgbClr val="000000"/>
                </a:solidFill>
                <a:latin typeface="Calibri" pitchFamily="34" charset="0"/>
                <a:cs typeface="Calibri" pitchFamily="34" charset="0"/>
              </a:rPr>
              <a:t>Geschäfte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nicht</a:t>
            </a:r>
            <a:r>
              <a:rPr lang="en-GB" sz="2000" dirty="0" smtClean="0">
                <a:solidFill>
                  <a:srgbClr val="000000"/>
                </a:solidFill>
                <a:latin typeface="Calibri" pitchFamily="34" charset="0"/>
                <a:cs typeface="Calibri" pitchFamily="34" charset="0"/>
              </a:rPr>
              <a:t> so gut?</a:t>
            </a:r>
          </a:p>
          <a:p>
            <a:pPr marL="457200" indent="-457200">
              <a:buAutoNum type="arabicPeriod"/>
            </a:pPr>
            <a:r>
              <a:rPr lang="en-GB" sz="2000" dirty="0" err="1" smtClean="0">
                <a:solidFill>
                  <a:srgbClr val="000000"/>
                </a:solidFill>
                <a:latin typeface="Calibri" pitchFamily="34" charset="0"/>
                <a:cs typeface="Calibri" pitchFamily="34" charset="0"/>
              </a:rPr>
              <a:t>wohnt</a:t>
            </a:r>
            <a:r>
              <a:rPr lang="en-GB" sz="2000" dirty="0" smtClean="0">
                <a:solidFill>
                  <a:srgbClr val="000000"/>
                </a:solidFill>
                <a:latin typeface="Calibri" pitchFamily="34" charset="0"/>
                <a:cs typeface="Calibri" pitchFamily="34" charset="0"/>
              </a:rPr>
              <a:t> in </a:t>
            </a:r>
            <a:r>
              <a:rPr lang="en-GB" sz="2000" dirty="0" err="1" smtClean="0">
                <a:solidFill>
                  <a:srgbClr val="000000"/>
                </a:solidFill>
                <a:latin typeface="Calibri" pitchFamily="34" charset="0"/>
                <a:cs typeface="Calibri" pitchFamily="34" charset="0"/>
              </a:rPr>
              <a:t>einer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ruhigen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Lage</a:t>
            </a:r>
            <a:r>
              <a:rPr lang="en-GB" sz="2000" dirty="0" smtClean="0">
                <a:solidFill>
                  <a:srgbClr val="000000"/>
                </a:solidFill>
                <a:latin typeface="Calibri" pitchFamily="34" charset="0"/>
                <a:cs typeface="Calibri" pitchFamily="34" charset="0"/>
              </a:rPr>
              <a:t>?</a:t>
            </a:r>
            <a:endParaRPr lang="en-GB" sz="2000" dirty="0">
              <a:solidFill>
                <a:srgbClr val="000000"/>
              </a:solidFill>
              <a:latin typeface="Calibri" pitchFamily="34" charset="0"/>
              <a:cs typeface="Calibri" pitchFamily="34" charset="0"/>
            </a:endParaRPr>
          </a:p>
        </p:txBody>
      </p:sp>
      <p:sp>
        <p:nvSpPr>
          <p:cNvPr id="4" name="TextBox 3"/>
          <p:cNvSpPr txBox="1"/>
          <p:nvPr/>
        </p:nvSpPr>
        <p:spPr>
          <a:xfrm>
            <a:off x="284008" y="606167"/>
            <a:ext cx="8680480" cy="2246769"/>
          </a:xfrm>
          <a:prstGeom prst="rect">
            <a:avLst/>
          </a:prstGeom>
          <a:noFill/>
          <a:ln>
            <a:solidFill>
              <a:srgbClr val="008000"/>
            </a:solidFill>
          </a:ln>
        </p:spPr>
        <p:txBody>
          <a:bodyPr wrap="square" rtlCol="0">
            <a:spAutoFit/>
          </a:bodyPr>
          <a:lstStyle/>
          <a:p>
            <a:pPr algn="just"/>
            <a:r>
              <a:rPr lang="en-US" sz="2000" dirty="0" err="1"/>
              <a:t>Ich</a:t>
            </a:r>
            <a:r>
              <a:rPr lang="en-US" sz="2000" dirty="0"/>
              <a:t> </a:t>
            </a:r>
            <a:r>
              <a:rPr lang="en-US" sz="2000" dirty="0" err="1"/>
              <a:t>wohne</a:t>
            </a:r>
            <a:r>
              <a:rPr lang="en-US" sz="2000" dirty="0"/>
              <a:t> in Düsseldorf, in </a:t>
            </a:r>
            <a:r>
              <a:rPr lang="en-US" sz="2000" dirty="0" err="1"/>
              <a:t>Westdeutschland</a:t>
            </a:r>
            <a:r>
              <a:rPr lang="en-US" sz="2000" dirty="0"/>
              <a:t>, und was </a:t>
            </a:r>
            <a:r>
              <a:rPr lang="en-US" sz="2000" dirty="0" err="1"/>
              <a:t>mir</a:t>
            </a:r>
            <a:r>
              <a:rPr lang="en-US" sz="2000" dirty="0"/>
              <a:t> </a:t>
            </a:r>
            <a:r>
              <a:rPr lang="en-US" sz="2000" dirty="0" err="1"/>
              <a:t>hier</a:t>
            </a:r>
            <a:r>
              <a:rPr lang="en-US" sz="2000" dirty="0"/>
              <a:t> </a:t>
            </a:r>
            <a:r>
              <a:rPr lang="en-US" sz="2000" dirty="0" err="1"/>
              <a:t>nicht</a:t>
            </a:r>
            <a:r>
              <a:rPr lang="en-US" sz="2000" dirty="0"/>
              <a:t> </a:t>
            </a:r>
            <a:r>
              <a:rPr lang="en-US" sz="2000" dirty="0" err="1" smtClean="0"/>
              <a:t>gefällt</a:t>
            </a:r>
            <a:r>
              <a:rPr lang="en-US" sz="2000" dirty="0" smtClean="0"/>
              <a:t> </a:t>
            </a:r>
            <a:r>
              <a:rPr lang="en-US" sz="2000" dirty="0" err="1" smtClean="0"/>
              <a:t>ist</a:t>
            </a:r>
            <a:r>
              <a:rPr lang="en-US" sz="2000" dirty="0" smtClean="0"/>
              <a:t> </a:t>
            </a:r>
            <a:r>
              <a:rPr lang="en-US" sz="2000" dirty="0"/>
              <a:t>der Dreck, Graffiti und </a:t>
            </a:r>
            <a:r>
              <a:rPr lang="en-US" sz="2000" dirty="0" err="1"/>
              <a:t>Müll</a:t>
            </a:r>
            <a:r>
              <a:rPr lang="en-US" sz="2000" dirty="0"/>
              <a:t> </a:t>
            </a:r>
            <a:r>
              <a:rPr lang="en-US" sz="2000" dirty="0" err="1"/>
              <a:t>überall</a:t>
            </a:r>
            <a:r>
              <a:rPr lang="en-US" sz="2000" dirty="0"/>
              <a:t>. </a:t>
            </a:r>
            <a:r>
              <a:rPr lang="en-US" sz="2000" dirty="0" err="1"/>
              <a:t>Leider</a:t>
            </a:r>
            <a:r>
              <a:rPr lang="en-US" sz="2000" dirty="0"/>
              <a:t> </a:t>
            </a:r>
            <a:r>
              <a:rPr lang="en-US" sz="2000" dirty="0" err="1"/>
              <a:t>ist</a:t>
            </a:r>
            <a:r>
              <a:rPr lang="en-US" sz="2000" dirty="0"/>
              <a:t> </a:t>
            </a:r>
            <a:r>
              <a:rPr lang="en-US" sz="2000" dirty="0" err="1"/>
              <a:t>es</a:t>
            </a:r>
            <a:r>
              <a:rPr lang="en-US" sz="2000" dirty="0"/>
              <a:t> </a:t>
            </a:r>
            <a:r>
              <a:rPr lang="en-US" sz="2000" dirty="0" err="1"/>
              <a:t>hier</a:t>
            </a:r>
            <a:r>
              <a:rPr lang="en-US" sz="2000" dirty="0"/>
              <a:t> </a:t>
            </a:r>
            <a:r>
              <a:rPr lang="en-US" sz="2000" dirty="0" err="1"/>
              <a:t>auch</a:t>
            </a:r>
            <a:r>
              <a:rPr lang="en-US" sz="2000" dirty="0"/>
              <a:t> </a:t>
            </a:r>
            <a:r>
              <a:rPr lang="en-US" sz="2000" dirty="0" err="1"/>
              <a:t>ziemlich</a:t>
            </a:r>
            <a:r>
              <a:rPr lang="en-US" sz="2000" dirty="0"/>
              <a:t> </a:t>
            </a:r>
            <a:r>
              <a:rPr lang="en-US" sz="2000" dirty="0" err="1"/>
              <a:t>gefährlich</a:t>
            </a:r>
            <a:r>
              <a:rPr lang="en-US" sz="2000" dirty="0"/>
              <a:t> und </a:t>
            </a:r>
            <a:r>
              <a:rPr lang="en-US" sz="2000" dirty="0" err="1"/>
              <a:t>nachts</a:t>
            </a:r>
            <a:r>
              <a:rPr lang="en-US" sz="2000" dirty="0"/>
              <a:t> </a:t>
            </a:r>
            <a:r>
              <a:rPr lang="en-US" sz="2000" dirty="0" err="1"/>
              <a:t>habe</a:t>
            </a:r>
            <a:r>
              <a:rPr lang="en-US" sz="2000" dirty="0"/>
              <a:t> </a:t>
            </a:r>
            <a:r>
              <a:rPr lang="en-US" sz="2000" dirty="0" err="1"/>
              <a:t>ich</a:t>
            </a:r>
            <a:r>
              <a:rPr lang="en-US" sz="2000" dirty="0"/>
              <a:t> </a:t>
            </a:r>
            <a:r>
              <a:rPr lang="en-US" sz="2000" dirty="0" smtClean="0"/>
              <a:t>Angst </a:t>
            </a:r>
            <a:r>
              <a:rPr lang="en-US" sz="2000" dirty="0" err="1" smtClean="0"/>
              <a:t>alleine</a:t>
            </a:r>
            <a:r>
              <a:rPr lang="en-US" sz="2000" dirty="0" smtClean="0"/>
              <a:t> </a:t>
            </a:r>
            <a:r>
              <a:rPr lang="en-US" sz="2000" dirty="0" err="1"/>
              <a:t>auszugehen</a:t>
            </a:r>
            <a:r>
              <a:rPr lang="en-US" sz="2000" dirty="0"/>
              <a:t>. Was </a:t>
            </a:r>
            <a:r>
              <a:rPr lang="en-US" sz="2000" dirty="0" err="1"/>
              <a:t>mir</a:t>
            </a:r>
            <a:r>
              <a:rPr lang="en-US" sz="2000" dirty="0"/>
              <a:t> </a:t>
            </a:r>
            <a:r>
              <a:rPr lang="en-US" sz="2000" dirty="0" err="1"/>
              <a:t>aber</a:t>
            </a:r>
            <a:r>
              <a:rPr lang="en-US" sz="2000" dirty="0"/>
              <a:t> </a:t>
            </a:r>
            <a:r>
              <a:rPr lang="en-US" sz="2000" dirty="0" err="1"/>
              <a:t>hier</a:t>
            </a:r>
            <a:r>
              <a:rPr lang="en-US" sz="2000" dirty="0"/>
              <a:t> </a:t>
            </a:r>
            <a:r>
              <a:rPr lang="en-US" sz="2000" dirty="0" err="1"/>
              <a:t>sehr</a:t>
            </a:r>
            <a:r>
              <a:rPr lang="en-US" sz="2000" dirty="0"/>
              <a:t> </a:t>
            </a:r>
            <a:r>
              <a:rPr lang="en-US" sz="2000" dirty="0" err="1"/>
              <a:t>gefällt</a:t>
            </a:r>
            <a:r>
              <a:rPr lang="en-US" sz="2000" dirty="0"/>
              <a:t> </a:t>
            </a:r>
            <a:r>
              <a:rPr lang="en-US" sz="2000" dirty="0" err="1"/>
              <a:t>sind</a:t>
            </a:r>
            <a:r>
              <a:rPr lang="en-US" sz="2000" dirty="0"/>
              <a:t> die </a:t>
            </a:r>
            <a:r>
              <a:rPr lang="en-US" sz="2000" dirty="0" err="1"/>
              <a:t>tollen</a:t>
            </a:r>
            <a:r>
              <a:rPr lang="en-US" sz="2000" dirty="0"/>
              <a:t> </a:t>
            </a:r>
            <a:r>
              <a:rPr lang="en-US" sz="2000" dirty="0" err="1"/>
              <a:t>Geschäfte</a:t>
            </a:r>
            <a:r>
              <a:rPr lang="en-US" sz="2000" dirty="0"/>
              <a:t> und die </a:t>
            </a:r>
            <a:r>
              <a:rPr lang="en-US" sz="2000" dirty="0" err="1"/>
              <a:t>vielen</a:t>
            </a:r>
            <a:r>
              <a:rPr lang="en-US" sz="2000" dirty="0"/>
              <a:t> </a:t>
            </a:r>
            <a:r>
              <a:rPr lang="en-US" sz="2000" dirty="0" err="1"/>
              <a:t>Kinos</a:t>
            </a:r>
            <a:r>
              <a:rPr lang="en-US" sz="2000" dirty="0"/>
              <a:t>. </a:t>
            </a:r>
            <a:r>
              <a:rPr lang="en-US" sz="2000" dirty="0" err="1"/>
              <a:t>Hier</a:t>
            </a:r>
            <a:r>
              <a:rPr lang="en-US" sz="2000" dirty="0"/>
              <a:t> </a:t>
            </a:r>
            <a:r>
              <a:rPr lang="en-US" sz="2000" dirty="0" err="1"/>
              <a:t>gibt</a:t>
            </a:r>
            <a:r>
              <a:rPr lang="en-US" sz="2000" dirty="0"/>
              <a:t> </a:t>
            </a:r>
            <a:r>
              <a:rPr lang="en-US" sz="2000" dirty="0" err="1"/>
              <a:t>es</a:t>
            </a:r>
            <a:r>
              <a:rPr lang="en-US" sz="2000" dirty="0"/>
              <a:t> </a:t>
            </a:r>
            <a:r>
              <a:rPr lang="en-US" sz="2000" dirty="0" err="1"/>
              <a:t>viel</a:t>
            </a:r>
            <a:r>
              <a:rPr lang="en-US" sz="2000" dirty="0"/>
              <a:t> </a:t>
            </a:r>
            <a:r>
              <a:rPr lang="en-US" sz="2000" dirty="0" err="1"/>
              <a:t>für</a:t>
            </a:r>
            <a:r>
              <a:rPr lang="en-US" sz="2000" dirty="0"/>
              <a:t> </a:t>
            </a:r>
            <a:r>
              <a:rPr lang="en-US" sz="2000" dirty="0" err="1"/>
              <a:t>junge</a:t>
            </a:r>
            <a:r>
              <a:rPr lang="en-US" sz="2000" dirty="0"/>
              <a:t> </a:t>
            </a:r>
            <a:r>
              <a:rPr lang="en-US" sz="2000" dirty="0" err="1"/>
              <a:t>Leute</a:t>
            </a:r>
            <a:r>
              <a:rPr lang="en-US" sz="2000" dirty="0"/>
              <a:t> und </a:t>
            </a:r>
            <a:r>
              <a:rPr lang="en-US" sz="2000" dirty="0" err="1"/>
              <a:t>ich</a:t>
            </a:r>
            <a:r>
              <a:rPr lang="en-US" sz="2000" dirty="0"/>
              <a:t> </a:t>
            </a:r>
            <a:r>
              <a:rPr lang="en-US" sz="2000" dirty="0" err="1"/>
              <a:t>gehe</a:t>
            </a:r>
            <a:r>
              <a:rPr lang="en-US" sz="2000" dirty="0"/>
              <a:t> oft </a:t>
            </a:r>
            <a:r>
              <a:rPr lang="en-US" sz="2000" dirty="0" err="1"/>
              <a:t>mit</a:t>
            </a:r>
            <a:r>
              <a:rPr lang="en-US" sz="2000" dirty="0"/>
              <a:t> </a:t>
            </a:r>
            <a:r>
              <a:rPr lang="en-US" sz="2000" dirty="0" err="1"/>
              <a:t>meinen</a:t>
            </a:r>
            <a:r>
              <a:rPr lang="en-US" sz="2000" dirty="0"/>
              <a:t> </a:t>
            </a:r>
            <a:r>
              <a:rPr lang="en-US" sz="2000" dirty="0" err="1"/>
              <a:t>Freunden</a:t>
            </a:r>
            <a:r>
              <a:rPr lang="en-US" sz="2000" dirty="0"/>
              <a:t> in den </a:t>
            </a:r>
            <a:r>
              <a:rPr lang="en-US" sz="2000" dirty="0" err="1"/>
              <a:t>Jugendklub</a:t>
            </a:r>
            <a:r>
              <a:rPr lang="en-US" sz="2000" dirty="0"/>
              <a:t> </a:t>
            </a:r>
            <a:r>
              <a:rPr lang="en-US" sz="2000" dirty="0" err="1"/>
              <a:t>oder</a:t>
            </a:r>
            <a:r>
              <a:rPr lang="en-US" sz="2000" dirty="0"/>
              <a:t> </a:t>
            </a:r>
            <a:r>
              <a:rPr lang="en-US" sz="2000" dirty="0" err="1"/>
              <a:t>zum</a:t>
            </a:r>
            <a:r>
              <a:rPr lang="en-US" sz="2000" dirty="0"/>
              <a:t> </a:t>
            </a:r>
            <a:r>
              <a:rPr lang="en-US" sz="2000" dirty="0" err="1"/>
              <a:t>Skatepark</a:t>
            </a:r>
            <a:r>
              <a:rPr lang="en-US" sz="2000" dirty="0"/>
              <a:t>. Das </a:t>
            </a:r>
            <a:r>
              <a:rPr lang="en-US" sz="2000" dirty="0" err="1"/>
              <a:t>macht</a:t>
            </a:r>
            <a:r>
              <a:rPr lang="en-US" sz="2000" dirty="0"/>
              <a:t> </a:t>
            </a:r>
            <a:r>
              <a:rPr lang="en-US" sz="2000" dirty="0" err="1"/>
              <a:t>mir</a:t>
            </a:r>
            <a:r>
              <a:rPr lang="en-US" sz="2000" dirty="0"/>
              <a:t> </a:t>
            </a:r>
            <a:r>
              <a:rPr lang="en-US" sz="2000" dirty="0" err="1"/>
              <a:t>Spaß</a:t>
            </a:r>
            <a:r>
              <a:rPr lang="en-US" sz="2000" dirty="0"/>
              <a:t>. </a:t>
            </a:r>
            <a:endParaRPr lang="en-GB" sz="2000" dirty="0"/>
          </a:p>
          <a:p>
            <a:pPr algn="r"/>
            <a:r>
              <a:rPr lang="de-DE" sz="2000" b="1" dirty="0" smtClean="0"/>
              <a:t>Olivia</a:t>
            </a:r>
            <a:endParaRPr lang="de-DE" sz="2000" b="1"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952" y="5229200"/>
            <a:ext cx="2288759" cy="152250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256" y="5301208"/>
            <a:ext cx="1787690" cy="134076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2276872"/>
            <a:ext cx="1471746" cy="2016224"/>
          </a:xfrm>
          <a:prstGeom prst="rect">
            <a:avLst/>
          </a:prstGeom>
        </p:spPr>
      </p:pic>
    </p:spTree>
    <p:extLst>
      <p:ext uri="{BB962C8B-B14F-4D97-AF65-F5344CB8AC3E}">
        <p14:creationId xmlns:p14="http://schemas.microsoft.com/office/powerpoint/2010/main" val="262197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de-DE" sz="2200" b="1" u="sng" dirty="0" smtClean="0">
                <a:solidFill>
                  <a:srgbClr val="008000"/>
                </a:solidFill>
                <a:latin typeface="Calibri" pitchFamily="34" charset="0"/>
                <a:cs typeface="Calibri" pitchFamily="34" charset="0"/>
              </a:rPr>
              <a:t>AUFGABE 10: VORTEILE UND NACHTEILE</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 </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Sortiere die folgenden Begründung nach Vorteil oder Nachteil.</a:t>
            </a:r>
          </a:p>
          <a:p>
            <a:pPr algn="ctr">
              <a:buNone/>
            </a:pPr>
            <a:endParaRPr lang="de-DE" sz="2200" dirty="0" smtClean="0">
              <a:latin typeface="Calibri" pitchFamily="34" charset="0"/>
              <a:cs typeface="Calibri" pitchFamily="34" charset="0"/>
            </a:endParaRPr>
          </a:p>
          <a:p>
            <a:pPr marL="457200" indent="-457200">
              <a:buAutoNum type="alphaLcPeriod"/>
            </a:pPr>
            <a:r>
              <a:rPr lang="de-DE" sz="2000" dirty="0" smtClean="0">
                <a:latin typeface="Calibri"/>
                <a:cs typeface="Calibri"/>
              </a:rPr>
              <a:t>Es gibt zu viele Autos.</a:t>
            </a:r>
          </a:p>
          <a:p>
            <a:pPr marL="457200" indent="-457200">
              <a:buAutoNum type="alphaLcPeriod"/>
            </a:pPr>
            <a:r>
              <a:rPr lang="de-DE" sz="2000" dirty="0" smtClean="0">
                <a:latin typeface="Calibri"/>
                <a:cs typeface="Calibri"/>
              </a:rPr>
              <a:t>Es gibt viel für junge Leute.</a:t>
            </a:r>
          </a:p>
          <a:p>
            <a:pPr marL="457200" indent="-457200">
              <a:buAutoNum type="alphaLcPeriod"/>
            </a:pPr>
            <a:r>
              <a:rPr lang="de-DE" sz="2000" dirty="0" smtClean="0">
                <a:latin typeface="Calibri"/>
                <a:cs typeface="Calibri"/>
              </a:rPr>
              <a:t>Es gibt wenig Lärm oder Verkehr.</a:t>
            </a:r>
          </a:p>
          <a:p>
            <a:pPr marL="457200" indent="-457200">
              <a:buAutoNum type="alphaLcPeriod"/>
            </a:pPr>
            <a:r>
              <a:rPr lang="de-DE" sz="2000" dirty="0" smtClean="0">
                <a:latin typeface="Calibri"/>
                <a:cs typeface="Calibri"/>
              </a:rPr>
              <a:t>Es gibt Dreck, Graffiti und Müll überall.</a:t>
            </a:r>
          </a:p>
          <a:p>
            <a:pPr marL="457200" indent="-457200">
              <a:buAutoNum type="alphaLcPeriod"/>
            </a:pPr>
            <a:r>
              <a:rPr lang="de-DE" sz="2000" dirty="0" smtClean="0">
                <a:latin typeface="Calibri"/>
                <a:cs typeface="Calibri"/>
              </a:rPr>
              <a:t>Es gibt nicht viel zu tun.</a:t>
            </a:r>
          </a:p>
          <a:p>
            <a:pPr marL="457200" indent="-457200">
              <a:buAutoNum type="alphaLcPeriod"/>
            </a:pPr>
            <a:r>
              <a:rPr lang="de-DE" sz="2000" dirty="0" smtClean="0">
                <a:latin typeface="Calibri"/>
                <a:cs typeface="Calibri"/>
              </a:rPr>
              <a:t>Ich habe Angst, allein auszugehen.</a:t>
            </a:r>
          </a:p>
          <a:p>
            <a:pPr marL="457200" indent="-457200">
              <a:buAutoNum type="alphaLcPeriod"/>
            </a:pPr>
            <a:r>
              <a:rPr lang="de-DE" sz="2000" dirty="0" smtClean="0">
                <a:latin typeface="Calibri"/>
                <a:cs typeface="Calibri"/>
              </a:rPr>
              <a:t>Die Umgebung ist sehr grün und gesund – schöne Parks und Wälder.</a:t>
            </a:r>
          </a:p>
          <a:p>
            <a:pPr marL="457200" indent="-457200">
              <a:buAutoNum type="alphaLcPeriod"/>
            </a:pPr>
            <a:r>
              <a:rPr lang="de-DE" sz="2000" dirty="0" smtClean="0">
                <a:latin typeface="Calibri"/>
                <a:cs typeface="Calibri"/>
              </a:rPr>
              <a:t>Die Busse fahren nur alle 2 Stunden.</a:t>
            </a:r>
          </a:p>
          <a:p>
            <a:pPr marL="457200" indent="-457200">
              <a:buAutoNum type="alphaLcPeriod"/>
            </a:pPr>
            <a:r>
              <a:rPr lang="de-DE" sz="2000" dirty="0" smtClean="0">
                <a:latin typeface="Calibri"/>
                <a:cs typeface="Calibri"/>
              </a:rPr>
              <a:t>Die Verkehrsbindungen sind ausgezeichnet.</a:t>
            </a:r>
          </a:p>
          <a:p>
            <a:pPr marL="457200" indent="-457200">
              <a:buAutoNum type="alphaLcPeriod"/>
            </a:pPr>
            <a:r>
              <a:rPr lang="de-DE" sz="2000" dirty="0" smtClean="0">
                <a:latin typeface="Calibri"/>
                <a:cs typeface="Calibri"/>
              </a:rPr>
              <a:t>Man kann überall zu Fuß laufen.</a:t>
            </a:r>
          </a:p>
          <a:p>
            <a:pPr marL="457200" indent="-457200">
              <a:buAutoNum type="alphaLcPeriod"/>
            </a:pPr>
            <a:r>
              <a:rPr lang="de-DE" sz="2000" dirty="0" smtClean="0">
                <a:latin typeface="Calibri"/>
                <a:cs typeface="Calibri"/>
              </a:rPr>
              <a:t>Es gibt viel Verschmutzung.</a:t>
            </a:r>
          </a:p>
          <a:p>
            <a:pPr marL="457200" indent="-457200">
              <a:buAutoNum type="alphaLcPeriod"/>
            </a:pPr>
            <a:r>
              <a:rPr lang="de-DE" sz="2000" dirty="0" smtClean="0">
                <a:latin typeface="Calibri"/>
                <a:cs typeface="Calibri"/>
              </a:rPr>
              <a:t>Es gibt viele Bäume und einen kleinen See.</a:t>
            </a:r>
          </a:p>
          <a:p>
            <a:pPr marL="457200" indent="-457200">
              <a:buAutoNum type="alphaLcPeriod"/>
            </a:pPr>
            <a:r>
              <a:rPr lang="de-DE" sz="2000" dirty="0" smtClean="0">
                <a:latin typeface="Calibri"/>
                <a:cs typeface="Calibri"/>
              </a:rPr>
              <a:t>Man kann hier Leute aus aller Welt treffen.</a:t>
            </a:r>
          </a:p>
          <a:p>
            <a:pPr marL="457200" indent="-457200">
              <a:buAutoNum type="alphaLcPeriod"/>
            </a:pPr>
            <a:r>
              <a:rPr lang="de-DE" sz="2000" dirty="0" smtClean="0">
                <a:latin typeface="Calibri"/>
                <a:cs typeface="Calibri"/>
              </a:rPr>
              <a:t>Es gibt viel los!</a:t>
            </a:r>
          </a:p>
          <a:p>
            <a:pPr marL="457200" indent="-457200">
              <a:buAutoNum type="alphaLcPeriod"/>
            </a:pPr>
            <a:endParaRPr lang="de-DE" sz="2000" dirty="0" smtClean="0">
              <a:latin typeface="Calibri"/>
              <a:cs typeface="Calibri"/>
            </a:endParaRPr>
          </a:p>
          <a:p>
            <a:pPr marL="457200" indent="-457200">
              <a:buAutoNum type="alphaLcPeriod"/>
            </a:pPr>
            <a:endParaRPr lang="de-DE" sz="2000" dirty="0" smtClean="0">
              <a:latin typeface="Calibri"/>
              <a:cs typeface="Calibri"/>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endParaRPr lang="de-DE" dirty="0"/>
          </a:p>
        </p:txBody>
      </p:sp>
      <p:pic>
        <p:nvPicPr>
          <p:cNvPr id="4" name="Picture 3"/>
          <p:cNvPicPr>
            <a:picLocks noChangeAspect="1"/>
          </p:cNvPicPr>
          <p:nvPr/>
        </p:nvPicPr>
        <p:blipFill>
          <a:blip r:embed="rId2" cstate="print"/>
          <a:stretch>
            <a:fillRect/>
          </a:stretch>
        </p:blipFill>
        <p:spPr>
          <a:xfrm>
            <a:off x="5334000" y="4437112"/>
            <a:ext cx="3810000" cy="2184400"/>
          </a:xfrm>
          <a:prstGeom prst="rect">
            <a:avLst/>
          </a:prstGeom>
        </p:spPr>
      </p:pic>
    </p:spTree>
    <p:extLst>
      <p:ext uri="{BB962C8B-B14F-4D97-AF65-F5344CB8AC3E}">
        <p14:creationId xmlns:p14="http://schemas.microsoft.com/office/powerpoint/2010/main" val="145026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11: WIE MAN STÄDTE VERGLEICHT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2 </a:t>
            </a:r>
            <a:r>
              <a:rPr lang="en-GB" sz="2200" b="1" dirty="0" err="1" smtClean="0">
                <a:solidFill>
                  <a:srgbClr val="008000"/>
                </a:solidFill>
                <a:latin typeface="Calibri" pitchFamily="34" charset="0"/>
                <a:cs typeface="Calibri" pitchFamily="34" charset="0"/>
              </a:rPr>
              <a:t>Texte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deutschen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Reisebüro</a:t>
            </a:r>
            <a:r>
              <a:rPr lang="en-GB" sz="2200" b="1" dirty="0" smtClean="0">
                <a:solidFill>
                  <a:srgbClr val="008000"/>
                </a:solidFill>
                <a:latin typeface="Calibri" pitchFamily="34" charset="0"/>
                <a:cs typeface="Calibri" pitchFamily="34" charset="0"/>
              </a:rPr>
              <a:t>.</a:t>
            </a:r>
          </a:p>
        </p:txBody>
      </p:sp>
      <p:sp>
        <p:nvSpPr>
          <p:cNvPr id="4" name="TextBox 3"/>
          <p:cNvSpPr txBox="1"/>
          <p:nvPr/>
        </p:nvSpPr>
        <p:spPr>
          <a:xfrm>
            <a:off x="139992" y="1484784"/>
            <a:ext cx="8824496" cy="2739211"/>
          </a:xfrm>
          <a:prstGeom prst="rect">
            <a:avLst/>
          </a:prstGeom>
          <a:solidFill>
            <a:srgbClr val="F2DCDB"/>
          </a:solidFill>
          <a:ln>
            <a:solidFill>
              <a:srgbClr val="008000"/>
            </a:solidFill>
          </a:ln>
        </p:spPr>
        <p:txBody>
          <a:bodyPr wrap="square" rtlCol="0">
            <a:spAutoFit/>
          </a:bodyPr>
          <a:lstStyle/>
          <a:p>
            <a:pPr algn="ctr"/>
            <a:r>
              <a:rPr lang="de-DE" sz="3200" dirty="0" smtClean="0">
                <a:solidFill>
                  <a:srgbClr val="FF0000"/>
                </a:solidFill>
              </a:rPr>
              <a:t>Hamburg – die schönste Stadt der Welt?</a:t>
            </a:r>
          </a:p>
          <a:p>
            <a:pPr algn="just"/>
            <a:endParaRPr lang="de-DE" sz="2000" dirty="0"/>
          </a:p>
          <a:p>
            <a:pPr algn="just"/>
            <a:r>
              <a:rPr lang="de-DE" sz="2000" dirty="0" smtClean="0"/>
              <a:t>Hamburg ist die schönste Stadt der Welt.  Sie liegt in Norddeutschland an der Elbe und hat ihren eigenen See.  Es gibt die Binnenalster und die Außenalster.   Hier kann man segeln und angeln gehen.  Hamburg ist eine große Stadt mit fast zwei Millionen Einwohnern.  Es ist eine Universitätsstadt als auch eine historische Stadt.  Die Geschäfte dort sind wunderbar und man kann gut einkaufen.</a:t>
            </a:r>
          </a:p>
          <a:p>
            <a:pPr algn="r"/>
            <a:endParaRPr lang="de-DE" sz="2000" b="1"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768" y="4005064"/>
            <a:ext cx="3687371" cy="2448997"/>
          </a:xfrm>
          <a:prstGeom prst="rect">
            <a:avLst/>
          </a:prstGeom>
        </p:spPr>
      </p:pic>
    </p:spTree>
    <p:extLst>
      <p:ext uri="{BB962C8B-B14F-4D97-AF65-F5344CB8AC3E}">
        <p14:creationId xmlns:p14="http://schemas.microsoft.com/office/powerpoint/2010/main" val="305898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11 CONT.: WIE MAN STÄDTE VERGLEICHT</a:t>
            </a:r>
            <a:endParaRPr lang="en-GB" sz="2200" dirty="0" smtClean="0">
              <a:solidFill>
                <a:srgbClr val="008000"/>
              </a:solidFill>
              <a:latin typeface="Calibri" pitchFamily="34" charset="0"/>
              <a:cs typeface="Calibri" pitchFamily="34" charset="0"/>
            </a:endParaRPr>
          </a:p>
          <a:p>
            <a:pPr algn="ctr">
              <a:buNone/>
            </a:pPr>
            <a:endParaRPr lang="en-GB" sz="2200" dirty="0" smtClean="0">
              <a:solidFill>
                <a:srgbClr val="008000"/>
              </a:solidFill>
              <a:latin typeface="Calibri" pitchFamily="34" charset="0"/>
              <a:cs typeface="Calibri" pitchFamily="34" charset="0"/>
            </a:endParaRPr>
          </a:p>
        </p:txBody>
      </p:sp>
      <p:sp>
        <p:nvSpPr>
          <p:cNvPr id="4" name="TextBox 3"/>
          <p:cNvSpPr txBox="1"/>
          <p:nvPr/>
        </p:nvSpPr>
        <p:spPr>
          <a:xfrm>
            <a:off x="139992" y="836712"/>
            <a:ext cx="8824496" cy="5201424"/>
          </a:xfrm>
          <a:prstGeom prst="rect">
            <a:avLst/>
          </a:prstGeom>
          <a:solidFill>
            <a:schemeClr val="accent1">
              <a:lumMod val="20000"/>
              <a:lumOff val="80000"/>
            </a:schemeClr>
          </a:solidFill>
          <a:ln>
            <a:solidFill>
              <a:srgbClr val="008000"/>
            </a:solidFill>
          </a:ln>
        </p:spPr>
        <p:txBody>
          <a:bodyPr wrap="square" rtlCol="0">
            <a:spAutoFit/>
          </a:bodyPr>
          <a:lstStyle/>
          <a:p>
            <a:pPr algn="ctr"/>
            <a:r>
              <a:rPr lang="de-DE" sz="3200" dirty="0" smtClean="0">
                <a:solidFill>
                  <a:srgbClr val="3366FF"/>
                </a:solidFill>
              </a:rPr>
              <a:t>Titisee-Neustadt – Urlaub im Schwarzwald</a:t>
            </a:r>
          </a:p>
          <a:p>
            <a:pPr algn="just"/>
            <a:endParaRPr lang="de-DE" sz="2000" dirty="0"/>
          </a:p>
          <a:p>
            <a:pPr algn="just"/>
            <a:r>
              <a:rPr lang="de-DE" sz="2000" dirty="0" smtClean="0"/>
              <a:t>Titisee-Neustadt ist nicht nur eine Ferienstadt mit Tradition, sondern auch eine Stadt, wo immer etwas los ist.  Die Stadt liegt 805 m über dem Meeresspeigel und ist umgeben von Wäldern und Wiesen.  Die Stadt wurde im Jahre 1275 gegründet, und heute hat sie rund 10.000 Einwohner.</a:t>
            </a:r>
          </a:p>
          <a:p>
            <a:pPr algn="just"/>
            <a:endParaRPr lang="de-DE" sz="2000" dirty="0"/>
          </a:p>
          <a:p>
            <a:pPr algn="just"/>
            <a:r>
              <a:rPr lang="de-DE" sz="2000" dirty="0" smtClean="0"/>
              <a:t>Es gibt natürlich auch viele Wanderwege durch den Wald und um die Titisee herum.  Wer lieber Radtouren macht, kann ein Fahrrad oder Mountainbike mieten.  Der Feldberg ist das bekannteste Skigebiet im Schwarzwald zum Skifahren, Rodeln und Schlittenfahren.  und auf dem Titisee kann man im Winter sogar Schlittschuh laufen.  Es gibt einen ganz neuen Golfplatz, und man kann in der Gegend schwimmen und zelten.</a:t>
            </a:r>
          </a:p>
          <a:p>
            <a:pPr algn="just"/>
            <a:endParaRPr lang="de-DE" sz="2000" dirty="0"/>
          </a:p>
          <a:p>
            <a:pPr algn="just"/>
            <a:r>
              <a:rPr lang="de-DE" sz="2000" dirty="0" smtClean="0"/>
              <a:t>Und wie kommt man nach Titisee-Neustadt? Ganz einfach; mit der Bahn oder mit dem Auto.  Die Stadt ist nicht weit von Freiburg, Straßburg und Basel entfernt.</a:t>
            </a:r>
          </a:p>
        </p:txBody>
      </p:sp>
    </p:spTree>
    <p:extLst>
      <p:ext uri="{BB962C8B-B14F-4D97-AF65-F5344CB8AC3E}">
        <p14:creationId xmlns:p14="http://schemas.microsoft.com/office/powerpoint/2010/main" val="124536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11 CONT.: WIE MAN STÄDTE VERGLEICHT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marL="457200" indent="-457200">
              <a:buAutoNum type="alphaUcPeriod"/>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Texte</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finde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passenden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Wörte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für</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Sätze</a:t>
            </a:r>
            <a:r>
              <a:rPr lang="en-GB" sz="2200" b="1" dirty="0" smtClean="0">
                <a:solidFill>
                  <a:srgbClr val="008000"/>
                </a:solidFill>
                <a:latin typeface="Calibri" pitchFamily="34" charset="0"/>
                <a:cs typeface="Calibri" pitchFamily="34" charset="0"/>
              </a:rPr>
              <a:t>.</a:t>
            </a:r>
          </a:p>
          <a:p>
            <a:pPr marL="0" indent="0">
              <a:buNone/>
            </a:pPr>
            <a:endParaRPr lang="en-GB" sz="2200" b="1" dirty="0" smtClean="0">
              <a:solidFill>
                <a:srgbClr val="008000"/>
              </a:solidFill>
              <a:latin typeface="Calibri" pitchFamily="34" charset="0"/>
              <a:cs typeface="Calibri" pitchFamily="34" charset="0"/>
            </a:endParaRPr>
          </a:p>
          <a:p>
            <a:pPr marL="0" indent="0">
              <a:buNone/>
            </a:pPr>
            <a:r>
              <a:rPr lang="en-GB" sz="2000" b="1" dirty="0" smtClean="0">
                <a:latin typeface="Calibri" pitchFamily="34" charset="0"/>
                <a:cs typeface="Calibri" pitchFamily="34" charset="0"/>
              </a:rPr>
              <a:t>	1. Hamburg </a:t>
            </a:r>
            <a:r>
              <a:rPr lang="en-GB" sz="2000" b="1" dirty="0" err="1" smtClean="0">
                <a:latin typeface="Calibri" pitchFamily="34" charset="0"/>
                <a:cs typeface="Calibri" pitchFamily="34" charset="0"/>
              </a:rPr>
              <a:t>ist</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eine</a:t>
            </a:r>
            <a:r>
              <a:rPr lang="en-GB" sz="2000" b="1" dirty="0" smtClean="0">
                <a:latin typeface="Calibri" pitchFamily="34" charset="0"/>
                <a:cs typeface="Calibri" pitchFamily="34" charset="0"/>
              </a:rPr>
              <a:t> … </a:t>
            </a:r>
            <a:r>
              <a:rPr lang="en-GB" sz="2000" b="1" dirty="0" err="1" smtClean="0">
                <a:latin typeface="Calibri" pitchFamily="34" charset="0"/>
                <a:cs typeface="Calibri" pitchFamily="34" charset="0"/>
              </a:rPr>
              <a:t>Stadt</a:t>
            </a:r>
            <a:endParaRPr lang="en-GB" sz="2000" b="1" dirty="0" smtClean="0">
              <a:latin typeface="Calibri" pitchFamily="34" charset="0"/>
              <a:cs typeface="Calibri" pitchFamily="34" charset="0"/>
            </a:endParaRPr>
          </a:p>
          <a:p>
            <a:pPr marL="0" indent="0">
              <a:buNone/>
            </a:pP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kleine</a:t>
            </a:r>
            <a:r>
              <a:rPr lang="en-GB" sz="2000" dirty="0" smtClean="0">
                <a:latin typeface="Calibri" pitchFamily="34" charset="0"/>
                <a:cs typeface="Calibri" pitchFamily="34" charset="0"/>
              </a:rPr>
              <a:t>     b. </a:t>
            </a:r>
            <a:r>
              <a:rPr lang="en-GB" sz="2000" dirty="0" err="1" smtClean="0">
                <a:latin typeface="Calibri" pitchFamily="34" charset="0"/>
                <a:cs typeface="Calibri" pitchFamily="34" charset="0"/>
              </a:rPr>
              <a:t>große</a:t>
            </a:r>
            <a:r>
              <a:rPr lang="en-GB" sz="2000" dirty="0" smtClean="0">
                <a:latin typeface="Calibri" pitchFamily="34" charset="0"/>
                <a:cs typeface="Calibri" pitchFamily="34" charset="0"/>
              </a:rPr>
              <a:t>     c. </a:t>
            </a:r>
            <a:r>
              <a:rPr lang="en-GB" sz="2000" dirty="0" err="1" smtClean="0">
                <a:latin typeface="Calibri" pitchFamily="34" charset="0"/>
                <a:cs typeface="Calibri" pitchFamily="34" charset="0"/>
              </a:rPr>
              <a:t>mittelgroße</a:t>
            </a:r>
            <a:endParaRPr lang="en-GB" sz="2000" dirty="0" smtClean="0">
              <a:latin typeface="Calibri" pitchFamily="34" charset="0"/>
              <a:cs typeface="Calibri" pitchFamily="34" charset="0"/>
            </a:endParaRPr>
          </a:p>
          <a:p>
            <a:pPr marL="0" indent="0">
              <a:buNone/>
            </a:pPr>
            <a:r>
              <a:rPr lang="en-GB" sz="2000" b="1" dirty="0" smtClean="0">
                <a:latin typeface="Calibri" pitchFamily="34" charset="0"/>
                <a:cs typeface="Calibri" pitchFamily="34" charset="0"/>
              </a:rPr>
              <a:t>	2. Hamburg hat …</a:t>
            </a:r>
          </a:p>
          <a:p>
            <a:pPr marL="0" indent="0" algn="ctr">
              <a:buNone/>
            </a:pPr>
            <a:r>
              <a:rPr lang="en-GB" sz="2000" dirty="0" smtClean="0">
                <a:latin typeface="Calibri" pitchFamily="34" charset="0"/>
                <a:cs typeface="Calibri" pitchFamily="34" charset="0"/>
              </a:rPr>
              <a:t>a. </a:t>
            </a:r>
            <a:r>
              <a:rPr lang="en-GB" sz="2000" dirty="0" err="1" smtClean="0">
                <a:latin typeface="Calibri" pitchFamily="34" charset="0"/>
                <a:cs typeface="Calibri" pitchFamily="34" charset="0"/>
              </a:rPr>
              <a:t>eine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Universität</a:t>
            </a:r>
            <a:r>
              <a:rPr lang="en-GB" sz="2000" dirty="0" smtClean="0">
                <a:latin typeface="Calibri" pitchFamily="34" charset="0"/>
                <a:cs typeface="Calibri" pitchFamily="34" charset="0"/>
              </a:rPr>
              <a:t>     b</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einen</a:t>
            </a:r>
            <a:r>
              <a:rPr lang="en-GB" sz="2000" dirty="0" smtClean="0">
                <a:latin typeface="Calibri" pitchFamily="34" charset="0"/>
                <a:cs typeface="Calibri" pitchFamily="34" charset="0"/>
              </a:rPr>
              <a:t> Dom     </a:t>
            </a:r>
            <a:r>
              <a:rPr lang="en-GB" sz="2000" dirty="0">
                <a:latin typeface="Calibri" pitchFamily="34" charset="0"/>
                <a:cs typeface="Calibri" pitchFamily="34" charset="0"/>
              </a:rPr>
              <a:t>c. </a:t>
            </a:r>
            <a:r>
              <a:rPr lang="en-GB" sz="2000" dirty="0" err="1" smtClean="0">
                <a:latin typeface="Calibri" pitchFamily="34" charset="0"/>
                <a:cs typeface="Calibri" pitchFamily="34" charset="0"/>
              </a:rPr>
              <a:t>einen</a:t>
            </a:r>
            <a:r>
              <a:rPr lang="en-GB" sz="2000" dirty="0" smtClean="0">
                <a:latin typeface="Calibri" pitchFamily="34" charset="0"/>
                <a:cs typeface="Calibri" pitchFamily="34" charset="0"/>
              </a:rPr>
              <a:t> Berg</a:t>
            </a:r>
          </a:p>
          <a:p>
            <a:pPr marL="0" indent="0">
              <a:buNone/>
            </a:pPr>
            <a:r>
              <a:rPr lang="en-GB" sz="2000" b="1" dirty="0" smtClean="0">
                <a:latin typeface="Calibri" pitchFamily="34" charset="0"/>
                <a:cs typeface="Calibri" pitchFamily="34" charset="0"/>
              </a:rPr>
              <a:t>	3. Hamburg hat … </a:t>
            </a:r>
            <a:r>
              <a:rPr lang="en-GB" sz="2000" b="1" dirty="0" err="1" smtClean="0">
                <a:latin typeface="Calibri" pitchFamily="34" charset="0"/>
                <a:cs typeface="Calibri" pitchFamily="34" charset="0"/>
              </a:rPr>
              <a:t>zwei</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Millionen</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Einwohner</a:t>
            </a:r>
            <a:r>
              <a:rPr lang="en-GB" sz="2000" b="1" dirty="0" smtClean="0">
                <a:latin typeface="Calibri" pitchFamily="34" charset="0"/>
                <a:cs typeface="Calibri" pitchFamily="34" charset="0"/>
              </a:rPr>
              <a:t>.</a:t>
            </a:r>
          </a:p>
          <a:p>
            <a:pPr marL="0" indent="0">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a</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genau</a:t>
            </a:r>
            <a:r>
              <a:rPr lang="en-GB" sz="2000" dirty="0" smtClean="0">
                <a:latin typeface="Calibri" pitchFamily="34" charset="0"/>
                <a:cs typeface="Calibri" pitchFamily="34" charset="0"/>
              </a:rPr>
              <a:t>    </a:t>
            </a:r>
            <a:r>
              <a:rPr lang="en-GB" sz="2000" dirty="0">
                <a:latin typeface="Calibri" pitchFamily="34" charset="0"/>
                <a:cs typeface="Calibri" pitchFamily="34" charset="0"/>
              </a:rPr>
              <a:t>b. </a:t>
            </a:r>
            <a:r>
              <a:rPr lang="en-GB" sz="2000" dirty="0" err="1" smtClean="0">
                <a:latin typeface="Calibri" pitchFamily="34" charset="0"/>
                <a:cs typeface="Calibri" pitchFamily="34" charset="0"/>
              </a:rPr>
              <a:t>weniger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als</a:t>
            </a:r>
            <a:r>
              <a:rPr lang="en-GB" sz="2000" dirty="0" smtClean="0">
                <a:latin typeface="Calibri" pitchFamily="34" charset="0"/>
                <a:cs typeface="Calibri" pitchFamily="34" charset="0"/>
              </a:rPr>
              <a:t>     </a:t>
            </a:r>
            <a:r>
              <a:rPr lang="en-GB" sz="2000" dirty="0">
                <a:latin typeface="Calibri" pitchFamily="34" charset="0"/>
                <a:cs typeface="Calibri" pitchFamily="34" charset="0"/>
              </a:rPr>
              <a:t>c. </a:t>
            </a:r>
            <a:r>
              <a:rPr lang="en-GB" sz="2000" dirty="0" err="1" smtClean="0">
                <a:latin typeface="Calibri" pitchFamily="34" charset="0"/>
                <a:cs typeface="Calibri" pitchFamily="34" charset="0"/>
              </a:rPr>
              <a:t>mehr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als</a:t>
            </a:r>
            <a:endParaRPr lang="en-GB" sz="2000" dirty="0" smtClean="0">
              <a:latin typeface="Calibri" pitchFamily="34" charset="0"/>
              <a:cs typeface="Calibri" pitchFamily="34" charset="0"/>
            </a:endParaRPr>
          </a:p>
          <a:p>
            <a:pPr marL="0" indent="0">
              <a:buNone/>
            </a:pPr>
            <a:r>
              <a:rPr lang="en-GB" sz="2000" b="1" dirty="0">
                <a:latin typeface="Calibri" pitchFamily="34" charset="0"/>
                <a:cs typeface="Calibri" pitchFamily="34" charset="0"/>
              </a:rPr>
              <a:t>	</a:t>
            </a:r>
            <a:r>
              <a:rPr lang="en-GB" sz="2000" b="1" dirty="0" smtClean="0">
                <a:latin typeface="Calibri" pitchFamily="34" charset="0"/>
                <a:cs typeface="Calibri" pitchFamily="34" charset="0"/>
              </a:rPr>
              <a:t>4. </a:t>
            </a:r>
            <a:r>
              <a:rPr lang="en-GB" sz="2000" b="1" dirty="0" err="1" smtClean="0">
                <a:latin typeface="Calibri" pitchFamily="34" charset="0"/>
                <a:cs typeface="Calibri" pitchFamily="34" charset="0"/>
              </a:rPr>
              <a:t>Titisee-Neustadt</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ist</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eine</a:t>
            </a:r>
            <a:r>
              <a:rPr lang="en-GB" sz="2000" b="1" dirty="0" smtClean="0">
                <a:latin typeface="Calibri" pitchFamily="34" charset="0"/>
                <a:cs typeface="Calibri" pitchFamily="34" charset="0"/>
              </a:rPr>
              <a:t> … </a:t>
            </a:r>
            <a:r>
              <a:rPr lang="en-GB" sz="2000" b="1" dirty="0" err="1" smtClean="0">
                <a:latin typeface="Calibri" pitchFamily="34" charset="0"/>
                <a:cs typeface="Calibri" pitchFamily="34" charset="0"/>
              </a:rPr>
              <a:t>Stadt</a:t>
            </a:r>
            <a:r>
              <a:rPr lang="en-GB" sz="2000" b="1" dirty="0" smtClean="0">
                <a:latin typeface="Calibri" pitchFamily="34" charset="0"/>
                <a:cs typeface="Calibri" pitchFamily="34" charset="0"/>
              </a:rPr>
              <a:t>.</a:t>
            </a:r>
          </a:p>
          <a:p>
            <a:pPr marL="0" indent="0">
              <a:buNone/>
            </a:pPr>
            <a:r>
              <a:rPr lang="en-GB" sz="2000" dirty="0" smtClean="0">
                <a:latin typeface="Calibri" pitchFamily="34" charset="0"/>
                <a:cs typeface="Calibri" pitchFamily="34" charset="0"/>
              </a:rPr>
              <a:t>		a</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neue</a:t>
            </a:r>
            <a:r>
              <a:rPr lang="en-GB" sz="2000" dirty="0" smtClean="0">
                <a:latin typeface="Calibri" pitchFamily="34" charset="0"/>
                <a:cs typeface="Calibri" pitchFamily="34" charset="0"/>
              </a:rPr>
              <a:t>     </a:t>
            </a:r>
            <a:r>
              <a:rPr lang="en-GB" sz="2000" dirty="0">
                <a:latin typeface="Calibri" pitchFamily="34" charset="0"/>
                <a:cs typeface="Calibri" pitchFamily="34" charset="0"/>
              </a:rPr>
              <a:t>b. </a:t>
            </a:r>
            <a:r>
              <a:rPr lang="en-GB" sz="2000" dirty="0" err="1" smtClean="0">
                <a:latin typeface="Calibri" pitchFamily="34" charset="0"/>
                <a:cs typeface="Calibri" pitchFamily="34" charset="0"/>
              </a:rPr>
              <a:t>moderne</a:t>
            </a:r>
            <a:r>
              <a:rPr lang="en-GB" sz="2000" dirty="0" smtClean="0">
                <a:latin typeface="Calibri" pitchFamily="34" charset="0"/>
                <a:cs typeface="Calibri" pitchFamily="34" charset="0"/>
              </a:rPr>
              <a:t>     </a:t>
            </a:r>
            <a:r>
              <a:rPr lang="en-GB" sz="2000" dirty="0">
                <a:latin typeface="Calibri" pitchFamily="34" charset="0"/>
                <a:cs typeface="Calibri" pitchFamily="34" charset="0"/>
              </a:rPr>
              <a:t>c. </a:t>
            </a:r>
            <a:r>
              <a:rPr lang="en-GB" sz="2000" dirty="0" err="1" smtClean="0">
                <a:latin typeface="Calibri" pitchFamily="34" charset="0"/>
                <a:cs typeface="Calibri" pitchFamily="34" charset="0"/>
              </a:rPr>
              <a:t>alte</a:t>
            </a:r>
            <a:endParaRPr lang="en-GB" sz="2000" dirty="0">
              <a:latin typeface="Calibri" pitchFamily="34" charset="0"/>
              <a:cs typeface="Calibri" pitchFamily="34" charset="0"/>
            </a:endParaRPr>
          </a:p>
          <a:p>
            <a:pPr marL="0" indent="0">
              <a:buNone/>
            </a:pPr>
            <a:r>
              <a:rPr lang="en-GB" sz="2000" b="1" dirty="0" smtClean="0">
                <a:latin typeface="Calibri" pitchFamily="34" charset="0"/>
                <a:cs typeface="Calibri" pitchFamily="34" charset="0"/>
              </a:rPr>
              <a:t>	5. In </a:t>
            </a:r>
            <a:r>
              <a:rPr lang="en-GB" sz="2000" b="1" dirty="0" err="1" smtClean="0">
                <a:latin typeface="Calibri" pitchFamily="34" charset="0"/>
                <a:cs typeface="Calibri" pitchFamily="34" charset="0"/>
              </a:rPr>
              <a:t>Titisee-Neustadt</a:t>
            </a:r>
            <a:r>
              <a:rPr lang="en-GB" sz="2000" b="1" dirty="0" smtClean="0">
                <a:latin typeface="Calibri" pitchFamily="34" charset="0"/>
                <a:cs typeface="Calibri" pitchFamily="34" charset="0"/>
              </a:rPr>
              <a:t> und </a:t>
            </a:r>
            <a:r>
              <a:rPr lang="en-GB" sz="2000" b="1" dirty="0" err="1" smtClean="0">
                <a:latin typeface="Calibri" pitchFamily="34" charset="0"/>
                <a:cs typeface="Calibri" pitchFamily="34" charset="0"/>
              </a:rPr>
              <a:t>herum</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kann</a:t>
            </a:r>
            <a:r>
              <a:rPr lang="en-GB" sz="2000" b="1" dirty="0" smtClean="0">
                <a:latin typeface="Calibri" pitchFamily="34" charset="0"/>
                <a:cs typeface="Calibri" pitchFamily="34" charset="0"/>
              </a:rPr>
              <a:t> man…</a:t>
            </a:r>
          </a:p>
          <a:p>
            <a:pPr marL="0" indent="0">
              <a:buNone/>
            </a:pP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segeln</a:t>
            </a:r>
            <a:r>
              <a:rPr lang="en-GB" sz="2000" dirty="0" smtClean="0">
                <a:latin typeface="Calibri" pitchFamily="34" charset="0"/>
                <a:cs typeface="Calibri" pitchFamily="34" charset="0"/>
              </a:rPr>
              <a:t>     </a:t>
            </a:r>
            <a:r>
              <a:rPr lang="en-GB" sz="2000" dirty="0">
                <a:latin typeface="Calibri" pitchFamily="34" charset="0"/>
                <a:cs typeface="Calibri" pitchFamily="34" charset="0"/>
              </a:rPr>
              <a:t>b. </a:t>
            </a:r>
            <a:r>
              <a:rPr lang="en-GB" sz="2000" dirty="0" err="1" smtClean="0">
                <a:latin typeface="Calibri" pitchFamily="34" charset="0"/>
                <a:cs typeface="Calibri" pitchFamily="34" charset="0"/>
              </a:rPr>
              <a:t>zelten</a:t>
            </a:r>
            <a:r>
              <a:rPr lang="en-GB" sz="2000" dirty="0" smtClean="0">
                <a:latin typeface="Calibri" pitchFamily="34" charset="0"/>
                <a:cs typeface="Calibri" pitchFamily="34" charset="0"/>
              </a:rPr>
              <a:t>     </a:t>
            </a:r>
            <a:r>
              <a:rPr lang="en-GB" sz="2000" dirty="0">
                <a:latin typeface="Calibri" pitchFamily="34" charset="0"/>
                <a:cs typeface="Calibri" pitchFamily="34" charset="0"/>
              </a:rPr>
              <a:t>c. </a:t>
            </a:r>
            <a:r>
              <a:rPr lang="en-GB" sz="2000" dirty="0" err="1" smtClean="0">
                <a:latin typeface="Calibri" pitchFamily="34" charset="0"/>
                <a:cs typeface="Calibri" pitchFamily="34" charset="0"/>
              </a:rPr>
              <a:t>einkaufen</a:t>
            </a:r>
            <a:endParaRPr lang="en-GB" sz="2000" dirty="0">
              <a:latin typeface="Calibri" pitchFamily="34" charset="0"/>
              <a:cs typeface="Calibri" pitchFamily="34" charset="0"/>
            </a:endParaRPr>
          </a:p>
          <a:p>
            <a:pPr marL="0" indent="0">
              <a:buNone/>
            </a:pPr>
            <a:r>
              <a:rPr lang="en-GB" sz="2000" b="1" dirty="0" smtClean="0">
                <a:latin typeface="Calibri" pitchFamily="34" charset="0"/>
                <a:cs typeface="Calibri" pitchFamily="34" charset="0"/>
              </a:rPr>
              <a:t>	6. </a:t>
            </a:r>
            <a:r>
              <a:rPr lang="en-GB" sz="2000" b="1" dirty="0" err="1" smtClean="0">
                <a:latin typeface="Calibri" pitchFamily="34" charset="0"/>
                <a:cs typeface="Calibri" pitchFamily="34" charset="0"/>
              </a:rPr>
              <a:t>Titisee-Neustadt</a:t>
            </a:r>
            <a:r>
              <a:rPr lang="en-GB" sz="2000" b="1" dirty="0" smtClean="0">
                <a:latin typeface="Calibri" pitchFamily="34" charset="0"/>
                <a:cs typeface="Calibri" pitchFamily="34" charset="0"/>
              </a:rPr>
              <a:t> </a:t>
            </a:r>
            <a:r>
              <a:rPr lang="en-GB" sz="2000" b="1" dirty="0" err="1" smtClean="0">
                <a:latin typeface="Calibri" pitchFamily="34" charset="0"/>
                <a:cs typeface="Calibri" pitchFamily="34" charset="0"/>
              </a:rPr>
              <a:t>kann</a:t>
            </a:r>
            <a:r>
              <a:rPr lang="en-GB" sz="2000" b="1" dirty="0" smtClean="0">
                <a:latin typeface="Calibri" pitchFamily="34" charset="0"/>
                <a:cs typeface="Calibri" pitchFamily="34" charset="0"/>
              </a:rPr>
              <a:t> man … </a:t>
            </a:r>
            <a:r>
              <a:rPr lang="en-GB" sz="2000" b="1" dirty="0" err="1" smtClean="0">
                <a:latin typeface="Calibri" pitchFamily="34" charset="0"/>
                <a:cs typeface="Calibri" pitchFamily="34" charset="0"/>
              </a:rPr>
              <a:t>erreichen</a:t>
            </a:r>
            <a:r>
              <a:rPr lang="en-GB" sz="2000" b="1" dirty="0" smtClean="0">
                <a:latin typeface="Calibri" pitchFamily="34" charset="0"/>
                <a:cs typeface="Calibri" pitchFamily="34" charset="0"/>
              </a:rPr>
              <a:t>.</a:t>
            </a:r>
          </a:p>
          <a:p>
            <a:pPr marL="0" indent="0">
              <a:buNone/>
            </a:pPr>
            <a:r>
              <a:rPr lang="en-GB" sz="2000" dirty="0" smtClean="0">
                <a:latin typeface="Calibri" pitchFamily="34" charset="0"/>
                <a:cs typeface="Calibri" pitchFamily="34" charset="0"/>
              </a:rPr>
              <a:t>		a</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mit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dem</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Flugzeug</a:t>
            </a:r>
            <a:r>
              <a:rPr lang="en-GB" sz="2000" dirty="0" smtClean="0">
                <a:latin typeface="Calibri" pitchFamily="34" charset="0"/>
                <a:cs typeface="Calibri" pitchFamily="34" charset="0"/>
              </a:rPr>
              <a:t>     </a:t>
            </a:r>
            <a:r>
              <a:rPr lang="en-GB" sz="2000" dirty="0">
                <a:latin typeface="Calibri" pitchFamily="34" charset="0"/>
                <a:cs typeface="Calibri" pitchFamily="34" charset="0"/>
              </a:rPr>
              <a:t>b. </a:t>
            </a:r>
            <a:r>
              <a:rPr lang="en-GB" sz="2000" dirty="0" err="1" smtClean="0">
                <a:latin typeface="Calibri" pitchFamily="34" charset="0"/>
                <a:cs typeface="Calibri" pitchFamily="34" charset="0"/>
              </a:rPr>
              <a:t>mit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dem</a:t>
            </a:r>
            <a:r>
              <a:rPr lang="en-GB" sz="2000" dirty="0" smtClean="0">
                <a:latin typeface="Calibri" pitchFamily="34" charset="0"/>
                <a:cs typeface="Calibri" pitchFamily="34" charset="0"/>
              </a:rPr>
              <a:t> Auto     </a:t>
            </a:r>
            <a:r>
              <a:rPr lang="en-GB" sz="2000" dirty="0">
                <a:latin typeface="Calibri" pitchFamily="34" charset="0"/>
                <a:cs typeface="Calibri" pitchFamily="34" charset="0"/>
              </a:rPr>
              <a:t>c. </a:t>
            </a:r>
            <a:r>
              <a:rPr lang="en-GB" sz="2000" dirty="0" err="1" smtClean="0">
                <a:latin typeface="Calibri" pitchFamily="34" charset="0"/>
                <a:cs typeface="Calibri" pitchFamily="34" charset="0"/>
              </a:rPr>
              <a:t>mit</a:t>
            </a:r>
            <a:r>
              <a:rPr lang="en-GB" sz="2000" dirty="0" smtClean="0">
                <a:latin typeface="Calibri" pitchFamily="34" charset="0"/>
                <a:cs typeface="Calibri" pitchFamily="34" charset="0"/>
              </a:rPr>
              <a:t> der </a:t>
            </a:r>
            <a:r>
              <a:rPr lang="en-GB" sz="2000" dirty="0" err="1" smtClean="0">
                <a:latin typeface="Calibri" pitchFamily="34" charset="0"/>
                <a:cs typeface="Calibri" pitchFamily="34" charset="0"/>
              </a:rPr>
              <a:t>Fähre</a:t>
            </a:r>
            <a:endParaRPr lang="en-GB" sz="2000" dirty="0">
              <a:latin typeface="Calibri" pitchFamily="34" charset="0"/>
              <a:cs typeface="Calibri" pitchFamily="34" charset="0"/>
            </a:endParaRPr>
          </a:p>
          <a:p>
            <a:pPr marL="0" indent="0">
              <a:buNone/>
            </a:pPr>
            <a:endParaRPr lang="en-GB" sz="2000" dirty="0">
              <a:latin typeface="Calibri" pitchFamily="34" charset="0"/>
              <a:cs typeface="Calibri" pitchFamily="34" charset="0"/>
            </a:endParaRPr>
          </a:p>
          <a:p>
            <a:pPr marL="0" indent="0">
              <a:buNone/>
            </a:pPr>
            <a:endParaRPr lang="en-GB" sz="2000" dirty="0" smtClean="0">
              <a:latin typeface="Calibri" pitchFamily="34" charset="0"/>
              <a:cs typeface="Calibri" pitchFamily="34" charset="0"/>
            </a:endParaRPr>
          </a:p>
          <a:p>
            <a:pPr marL="0" indent="0" algn="ctr">
              <a:buNone/>
            </a:pPr>
            <a:endParaRPr lang="en-GB" sz="2000" dirty="0">
              <a:latin typeface="Calibri" pitchFamily="34" charset="0"/>
              <a:cs typeface="Calibri" pitchFamily="34" charset="0"/>
            </a:endParaRPr>
          </a:p>
          <a:p>
            <a:pPr marL="0" indent="0">
              <a:buNone/>
            </a:pPr>
            <a:endParaRPr lang="en-GB" sz="2000" dirty="0">
              <a:latin typeface="Calibri" pitchFamily="34" charset="0"/>
              <a:cs typeface="Calibri" pitchFamily="34" charset="0"/>
            </a:endParaRPr>
          </a:p>
        </p:txBody>
      </p:sp>
      <p:pic>
        <p:nvPicPr>
          <p:cNvPr id="2" name="Picture 1"/>
          <p:cNvPicPr>
            <a:picLocks noChangeAspect="1"/>
          </p:cNvPicPr>
          <p:nvPr/>
        </p:nvPicPr>
        <p:blipFill>
          <a:blip r:embed="rId2" cstate="print"/>
          <a:stretch>
            <a:fillRect/>
          </a:stretch>
        </p:blipFill>
        <p:spPr>
          <a:xfrm>
            <a:off x="6300192" y="3717032"/>
            <a:ext cx="2483768" cy="1604681"/>
          </a:xfrm>
          <a:prstGeom prst="rect">
            <a:avLst/>
          </a:prstGeom>
        </p:spPr>
      </p:pic>
    </p:spTree>
    <p:extLst>
      <p:ext uri="{BB962C8B-B14F-4D97-AF65-F5344CB8AC3E}">
        <p14:creationId xmlns:p14="http://schemas.microsoft.com/office/powerpoint/2010/main" val="171084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smtClean="0"/>
              <a:t>South Ayrshire</a:t>
            </a:r>
            <a:r>
              <a:rPr lang="en-GB" sz="6000" dirty="0" smtClean="0"/>
              <a:t/>
            </a:r>
            <a:br>
              <a:rPr lang="en-GB" sz="6000" dirty="0" smtClean="0"/>
            </a:br>
            <a:r>
              <a:rPr lang="en-GB" sz="6000" b="1" dirty="0" smtClean="0"/>
              <a:t>Modern Languages</a:t>
            </a:r>
            <a:endParaRPr lang="en-GB" sz="6000" b="1" dirty="0"/>
          </a:p>
        </p:txBody>
      </p:sp>
      <p:pic>
        <p:nvPicPr>
          <p:cNvPr id="7" name="Picture 6" descr="ailsacraigr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2280" y="4797152"/>
            <a:ext cx="1872208" cy="1619821"/>
          </a:xfrm>
          <a:prstGeom prst="rect">
            <a:avLst/>
          </a:prstGeom>
        </p:spPr>
      </p:pic>
    </p:spTree>
    <p:extLst>
      <p:ext uri="{BB962C8B-B14F-4D97-AF65-F5344CB8AC3E}">
        <p14:creationId xmlns:p14="http://schemas.microsoft.com/office/powerpoint/2010/main" val="115390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12: WIE MAN STÄDTE VERGLEICHT</a:t>
            </a:r>
            <a:endParaRPr lang="en-GB" sz="2200" dirty="0" smtClean="0">
              <a:solidFill>
                <a:srgbClr val="008000"/>
              </a:solidFill>
              <a:latin typeface="Calibri" pitchFamily="34" charset="0"/>
              <a:cs typeface="Calibri" pitchFamily="34" charset="0"/>
            </a:endParaRPr>
          </a:p>
          <a:p>
            <a:pPr algn="ctr">
              <a:buNone/>
            </a:pPr>
            <a:r>
              <a:rPr lang="en-GB" sz="800" b="1" dirty="0" smtClean="0">
                <a:solidFill>
                  <a:srgbClr val="008000"/>
                </a:solidFill>
                <a:latin typeface="Calibri" pitchFamily="34" charset="0"/>
                <a:cs typeface="Calibri" pitchFamily="34" charset="0"/>
              </a:rPr>
              <a:t> </a:t>
            </a:r>
            <a:endParaRPr lang="en-GB" sz="8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Email von Susi </a:t>
            </a:r>
            <a:r>
              <a:rPr lang="en-GB" sz="2200" b="1" dirty="0" err="1" smtClean="0">
                <a:solidFill>
                  <a:srgbClr val="008000"/>
                </a:solidFill>
                <a:latin typeface="Calibri" pitchFamily="34" charset="0"/>
                <a:cs typeface="Calibri" pitchFamily="34" charset="0"/>
              </a:rPr>
              <a:t>über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ihren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Heimatsstadt</a:t>
            </a:r>
            <a:r>
              <a:rPr lang="en-GB" sz="2200" b="1" dirty="0" smtClean="0">
                <a:solidFill>
                  <a:srgbClr val="008000"/>
                </a:solidFill>
                <a:latin typeface="Calibri" pitchFamily="34" charset="0"/>
                <a:cs typeface="Calibri" pitchFamily="34" charset="0"/>
              </a:rPr>
              <a:t>.</a:t>
            </a:r>
          </a:p>
        </p:txBody>
      </p:sp>
      <p:sp>
        <p:nvSpPr>
          <p:cNvPr id="4" name="TextBox 3"/>
          <p:cNvSpPr txBox="1"/>
          <p:nvPr/>
        </p:nvSpPr>
        <p:spPr>
          <a:xfrm>
            <a:off x="139992" y="980728"/>
            <a:ext cx="8824496" cy="5740034"/>
          </a:xfrm>
          <a:prstGeom prst="rect">
            <a:avLst/>
          </a:prstGeom>
          <a:solidFill>
            <a:schemeClr val="accent3">
              <a:lumMod val="20000"/>
              <a:lumOff val="80000"/>
            </a:schemeClr>
          </a:solidFill>
          <a:ln>
            <a:solidFill>
              <a:srgbClr val="008000"/>
            </a:solidFill>
          </a:ln>
        </p:spPr>
        <p:txBody>
          <a:bodyPr wrap="square" rtlCol="0">
            <a:spAutoFit/>
          </a:bodyPr>
          <a:lstStyle/>
          <a:p>
            <a:pPr algn="just"/>
            <a:r>
              <a:rPr lang="de-DE" dirty="0" smtClean="0"/>
              <a:t>Hallo</a:t>
            </a:r>
            <a:endParaRPr lang="de-DE" dirty="0"/>
          </a:p>
          <a:p>
            <a:pPr algn="just"/>
            <a:r>
              <a:rPr lang="de-DE" dirty="0" smtClean="0"/>
              <a:t>wie ihr ja wisst, ist Wien die Hauptstadt Österreichs.  Früher war Wien die Residenzstadt der österreichischen Kaiserfamilie.</a:t>
            </a:r>
          </a:p>
          <a:p>
            <a:pPr algn="just"/>
            <a:r>
              <a:rPr lang="de-DE" sz="800" dirty="0"/>
              <a:t/>
            </a:r>
            <a:br>
              <a:rPr lang="de-DE" sz="800" dirty="0"/>
            </a:br>
            <a:r>
              <a:rPr lang="de-DE" dirty="0" smtClean="0"/>
              <a:t>Die</a:t>
            </a:r>
            <a:r>
              <a:rPr lang="de-DE" sz="800" dirty="0" smtClean="0"/>
              <a:t> </a:t>
            </a:r>
            <a:r>
              <a:rPr lang="de-DE" dirty="0" smtClean="0"/>
              <a:t>Stadt hat ungefähr 2 Millionen Einwohner und liegt an der Donau.  Ich wohne wirklich gern hier, weil es nie langweilig ist.  Wie in allen Großstädten gibt es natürlich viele Museen und Theater.  Wien ist eine sehr historische Stadt, und daher gibt es viele barocke Kirchen und Schlösser.  Das bekannteste Schloss heißt Schönbrunn.  Es liegt mitten in einem echt tollen Park.  Überhaupt gibt es viele Park, Cafés und Biergärten in Wien, wo man sich treffen und chillen kann.</a:t>
            </a:r>
          </a:p>
          <a:p>
            <a:pPr algn="just"/>
            <a:endParaRPr lang="de-DE" sz="800" dirty="0"/>
          </a:p>
          <a:p>
            <a:pPr algn="just"/>
            <a:r>
              <a:rPr lang="de-DE" dirty="0" smtClean="0"/>
              <a:t>Am besten gefällt mir jedoch, dass Wien eine Musikstadt ist.  Der Wiener Walzer ist weltbekannt, und berühmte Komponisten wie Mozart, Schubert und Beethoven haben in Wien gelebt.  Es gibt aber nicht nur Musik für die ältere Generationen, sondern auch Rockkonzerte und Jazzfestivals – also Musik für jeden Geschmack.  Der einzige Nachteil an Wien ist meiner Meinung nach, dass es zu viele Touristen und zu viele Souvenirgeschäfte gibt.  Toll war natürlich, dass die Fußballweltmeisterschaft 2008 in Österreich und der Schweiz stattfand.  Das Endspiel war im Wiener Fußballstadion.  Es war ein einmaliges Erlebnis.</a:t>
            </a:r>
          </a:p>
          <a:p>
            <a:pPr algn="just"/>
            <a:endParaRPr lang="de-DE" sz="800" dirty="0"/>
          </a:p>
          <a:p>
            <a:pPr algn="just"/>
            <a:r>
              <a:rPr lang="de-DE" dirty="0" smtClean="0"/>
              <a:t>Könnt ihr mir eure Stadt beschreiben?</a:t>
            </a:r>
          </a:p>
          <a:p>
            <a:pPr algn="just"/>
            <a:r>
              <a:rPr lang="de-DE" dirty="0" smtClean="0"/>
              <a:t>Bis bald, Susi.</a:t>
            </a:r>
          </a:p>
          <a:p>
            <a:pPr algn="just"/>
            <a:endParaRPr lang="de-DE" sz="100" dirty="0" smtClean="0"/>
          </a:p>
        </p:txBody>
      </p:sp>
    </p:spTree>
    <p:extLst>
      <p:ext uri="{BB962C8B-B14F-4D97-AF65-F5344CB8AC3E}">
        <p14:creationId xmlns:p14="http://schemas.microsoft.com/office/powerpoint/2010/main" val="392433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12 CONT.: WIE MAN STÄDTE VERGLEICHT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marL="457200" indent="-457200">
              <a:buAutoNum type="alphaUcPeriod"/>
            </a:pPr>
            <a:r>
              <a:rPr lang="en-GB" sz="2200" b="1" dirty="0" smtClean="0">
                <a:solidFill>
                  <a:srgbClr val="008000"/>
                </a:solidFill>
                <a:latin typeface="Calibri" pitchFamily="34" charset="0"/>
                <a:cs typeface="Calibri" pitchFamily="34" charset="0"/>
              </a:rPr>
              <a:t>Lies die Email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 auf </a:t>
            </a:r>
            <a:r>
              <a:rPr lang="en-GB" sz="2200" b="1" dirty="0" err="1" smtClean="0">
                <a:solidFill>
                  <a:srgbClr val="008000"/>
                </a:solidFill>
                <a:latin typeface="Calibri" pitchFamily="34" charset="0"/>
                <a:cs typeface="Calibri" pitchFamily="34" charset="0"/>
              </a:rPr>
              <a:t>Englisch</a:t>
            </a:r>
            <a:r>
              <a:rPr lang="en-GB" sz="2200" b="1" dirty="0" smtClean="0">
                <a:solidFill>
                  <a:srgbClr val="008000"/>
                </a:solidFill>
                <a:latin typeface="Calibri" pitchFamily="34" charset="0"/>
                <a:cs typeface="Calibri" pitchFamily="34" charset="0"/>
              </a:rPr>
              <a:t>.</a:t>
            </a:r>
          </a:p>
          <a:p>
            <a:pPr marL="0" indent="0">
              <a:buNone/>
            </a:pPr>
            <a:endParaRPr lang="en-GB" sz="2200" b="1" dirty="0" smtClean="0">
              <a:solidFill>
                <a:srgbClr val="008000"/>
              </a:solidFill>
              <a:latin typeface="Calibri" pitchFamily="34" charset="0"/>
              <a:cs typeface="Calibri" pitchFamily="34" charset="0"/>
            </a:endParaRPr>
          </a:p>
          <a:p>
            <a:pPr marL="0" indent="0">
              <a:buNone/>
            </a:pPr>
            <a:r>
              <a:rPr lang="en-GB" sz="2000" b="1" dirty="0" smtClean="0">
                <a:latin typeface="Calibri" pitchFamily="34" charset="0"/>
                <a:cs typeface="Calibri" pitchFamily="34" charset="0"/>
              </a:rPr>
              <a:t>	</a:t>
            </a:r>
            <a:r>
              <a:rPr lang="en-GB" sz="2000" dirty="0" smtClean="0">
                <a:latin typeface="Calibri" pitchFamily="34" charset="0"/>
                <a:cs typeface="Calibri" pitchFamily="34" charset="0"/>
              </a:rPr>
              <a:t>a. Which family used to live in Vienna?</a:t>
            </a:r>
          </a:p>
          <a:p>
            <a:pPr marL="0" indent="0">
              <a:buNone/>
            </a:pPr>
            <a:endParaRPr lang="en-GB" sz="2000" dirty="0">
              <a:latin typeface="Calibri" pitchFamily="34" charset="0"/>
              <a:cs typeface="Calibri" pitchFamily="34" charset="0"/>
            </a:endParaRPr>
          </a:p>
          <a:p>
            <a:pPr marL="0" indent="0">
              <a:buNone/>
            </a:pPr>
            <a:r>
              <a:rPr lang="en-GB" sz="2000" dirty="0" smtClean="0">
                <a:latin typeface="Calibri" pitchFamily="34" charset="0"/>
                <a:cs typeface="Calibri" pitchFamily="34" charset="0"/>
              </a:rPr>
              <a:t>	b. What does Susi particularly like about Vienna?</a:t>
            </a:r>
          </a:p>
          <a:p>
            <a:pPr marL="0" indent="0">
              <a:buNone/>
            </a:pPr>
            <a:endParaRPr lang="en-GB" sz="2000" dirty="0">
              <a:latin typeface="Calibri" pitchFamily="34" charset="0"/>
              <a:cs typeface="Calibri" pitchFamily="34" charset="0"/>
            </a:endParaRPr>
          </a:p>
          <a:p>
            <a:pPr marL="0" indent="0">
              <a:buNone/>
            </a:pPr>
            <a:r>
              <a:rPr lang="en-GB" sz="2000" dirty="0" smtClean="0">
                <a:latin typeface="Calibri" pitchFamily="34" charset="0"/>
                <a:cs typeface="Calibri" pitchFamily="34" charset="0"/>
              </a:rPr>
              <a:t>	c. What doesn’t she like?</a:t>
            </a:r>
          </a:p>
          <a:p>
            <a:pPr marL="0" indent="0">
              <a:buNone/>
            </a:pPr>
            <a:endParaRPr lang="en-GB" sz="2000" dirty="0">
              <a:latin typeface="Calibri" pitchFamily="34" charset="0"/>
              <a:cs typeface="Calibri" pitchFamily="34" charset="0"/>
            </a:endParaRPr>
          </a:p>
          <a:p>
            <a:pPr marL="0" indent="0">
              <a:buNone/>
            </a:pPr>
            <a:r>
              <a:rPr lang="en-GB" sz="2000" dirty="0" smtClean="0">
                <a:latin typeface="Calibri" pitchFamily="34" charset="0"/>
                <a:cs typeface="Calibri" pitchFamily="34" charset="0"/>
              </a:rPr>
              <a:t>	d. Why was 2008 a special year for Vienna?</a:t>
            </a:r>
            <a:endParaRPr lang="en-GB" sz="2000" dirty="0">
              <a:latin typeface="Calibri" pitchFamily="34" charset="0"/>
              <a:cs typeface="Calibri" pitchFamily="34" charset="0"/>
            </a:endParaRPr>
          </a:p>
          <a:p>
            <a:pPr marL="0" indent="0">
              <a:buNone/>
            </a:pPr>
            <a:endParaRPr lang="en-GB" sz="2000" dirty="0" smtClean="0">
              <a:latin typeface="Calibri" pitchFamily="34" charset="0"/>
              <a:cs typeface="Calibri" pitchFamily="34" charset="0"/>
            </a:endParaRPr>
          </a:p>
          <a:p>
            <a:pPr marL="0" indent="0" algn="ctr">
              <a:buNone/>
            </a:pPr>
            <a:endParaRPr lang="en-GB" sz="2000" dirty="0">
              <a:latin typeface="Calibri" pitchFamily="34" charset="0"/>
              <a:cs typeface="Calibri" pitchFamily="34" charset="0"/>
            </a:endParaRPr>
          </a:p>
          <a:p>
            <a:pPr marL="0" indent="0">
              <a:buNone/>
            </a:pPr>
            <a:endParaRPr lang="en-GB" sz="2000" dirty="0">
              <a:latin typeface="Calibri" pitchFamily="34" charset="0"/>
              <a:cs typeface="Calibri"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3848" y="4293096"/>
            <a:ext cx="3227851" cy="2420888"/>
          </a:xfrm>
          <a:prstGeom prst="rect">
            <a:avLst/>
          </a:prstGeom>
        </p:spPr>
      </p:pic>
    </p:spTree>
    <p:extLst>
      <p:ext uri="{BB962C8B-B14F-4D97-AF65-F5344CB8AC3E}">
        <p14:creationId xmlns:p14="http://schemas.microsoft.com/office/powerpoint/2010/main" val="346658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13 : DIE STADT</a:t>
            </a:r>
          </a:p>
          <a:p>
            <a:pPr algn="ctr">
              <a:buNone/>
            </a:pPr>
            <a:endParaRPr lang="en-GB" sz="2200" dirty="0" smtClean="0">
              <a:solidFill>
                <a:srgbClr val="008000"/>
              </a:solidFill>
              <a:latin typeface="Calibri" pitchFamily="34" charset="0"/>
              <a:cs typeface="Calibri" pitchFamily="34" charset="0"/>
            </a:endParaRPr>
          </a:p>
          <a:p>
            <a:pPr marL="0" indent="0" algn="ctr">
              <a:buNone/>
            </a:pPr>
            <a:r>
              <a:rPr lang="de-DE" sz="2400" b="1" dirty="0" smtClean="0">
                <a:solidFill>
                  <a:srgbClr val="008000"/>
                </a:solidFill>
              </a:rPr>
              <a:t>Würdest du lieber in der Stadt oder auf dem Land wohnen?</a:t>
            </a:r>
            <a:r>
              <a:rPr lang="de-DE" sz="2400" b="1" dirty="0">
                <a:solidFill>
                  <a:srgbClr val="008000"/>
                </a:solidFill>
              </a:rPr>
              <a:t> </a:t>
            </a:r>
            <a:r>
              <a:rPr lang="de-DE" sz="2400" b="1" dirty="0" smtClean="0">
                <a:solidFill>
                  <a:srgbClr val="008000"/>
                </a:solidFill>
              </a:rPr>
              <a:t>Und warum? </a:t>
            </a:r>
          </a:p>
          <a:p>
            <a:pPr marL="0" indent="0" algn="ctr">
              <a:buNone/>
            </a:pPr>
            <a:r>
              <a:rPr lang="de-DE" sz="2400" b="1" dirty="0" smtClean="0">
                <a:solidFill>
                  <a:srgbClr val="008000"/>
                </a:solidFill>
              </a:rPr>
              <a:t>Schreib einen kleinen Aufsatz über die Vor- und Nachteile des Lebens in der Stadt oder auf dem Land. </a:t>
            </a:r>
          </a:p>
          <a:p>
            <a:pPr marL="0" indent="0" algn="ctr">
              <a:buNone/>
            </a:pPr>
            <a:endParaRPr lang="de-DE" sz="2400" b="1" dirty="0">
              <a:solidFill>
                <a:srgbClr val="008000"/>
              </a:solidFill>
            </a:endParaRPr>
          </a:p>
          <a:p>
            <a:pPr marL="0" indent="0" algn="ctr">
              <a:buNone/>
            </a:pPr>
            <a:r>
              <a:rPr lang="de-DE" sz="2400" b="1" dirty="0" smtClean="0">
                <a:solidFill>
                  <a:srgbClr val="008000"/>
                </a:solidFill>
              </a:rPr>
              <a:t>Schreib 100-150 Wörter zum Thema.</a:t>
            </a: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a:blip r:embed="rId2" cstate="print"/>
          <a:stretch>
            <a:fillRect/>
          </a:stretch>
        </p:blipFill>
        <p:spPr>
          <a:xfrm>
            <a:off x="1907704" y="3356992"/>
            <a:ext cx="5137696" cy="3215203"/>
          </a:xfrm>
          <a:prstGeom prst="rect">
            <a:avLst/>
          </a:prstGeom>
        </p:spPr>
      </p:pic>
    </p:spTree>
    <p:extLst>
      <p:ext uri="{BB962C8B-B14F-4D97-AF65-F5344CB8AC3E}">
        <p14:creationId xmlns:p14="http://schemas.microsoft.com/office/powerpoint/2010/main" val="262317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3: </a:t>
            </a:r>
            <a:r>
              <a:rPr lang="en-GB" sz="2400" b="1" u="sng" dirty="0" smtClean="0">
                <a:solidFill>
                  <a:srgbClr val="008000"/>
                </a:solidFill>
              </a:rPr>
              <a:t>UMWELTBEWUSSTSEIN</a:t>
            </a:r>
          </a:p>
          <a:p>
            <a:pPr marL="0" indent="0"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man der </a:t>
            </a:r>
            <a:r>
              <a:rPr lang="en-GB" sz="2400" dirty="0" err="1" smtClean="0">
                <a:latin typeface="Calibri" pitchFamily="34" charset="0"/>
                <a:cs typeface="Calibri" pitchFamily="34" charset="0"/>
              </a:rPr>
              <a:t>Umwelt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Hause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helfen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kann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umweltfreundliche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Entscheidungen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treffen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wichtige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Umweltthemen</a:t>
            </a:r>
            <a:r>
              <a:rPr lang="en-GB" sz="2400" dirty="0" smtClean="0">
                <a:latin typeface="Calibri" pitchFamily="34" charset="0"/>
                <a:cs typeface="Calibri" pitchFamily="34" charset="0"/>
              </a:rPr>
              <a:t> in der Welt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lernen</a:t>
            </a:r>
            <a:r>
              <a:rPr lang="en-GB" sz="2400" dirty="0" smtClean="0">
                <a:latin typeface="Calibri" pitchFamily="34" charset="0"/>
                <a:cs typeface="Calibri" pitchFamily="34" charset="0"/>
              </a:rPr>
              <a:t> </a:t>
            </a:r>
          </a:p>
          <a:p>
            <a:pPr marL="0" indent="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7170" name="Picture 2" descr="http://waytoenliven.com/wp-content/uploads/2010/12/Green-Home-Building-For-Eco-Friendly-Liv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600" y="3284984"/>
            <a:ext cx="3079551" cy="30795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newscientist.com/data/images/ns/cms/dn11462/dn11462-1_3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20072" y="3734147"/>
            <a:ext cx="28575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5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14: WIE KÖNNEN WIR HELFEN</a:t>
            </a:r>
          </a:p>
          <a:p>
            <a:pPr algn="ctr">
              <a:buNone/>
            </a:pPr>
            <a:endParaRPr lang="en-GB" sz="800" dirty="0" smtClean="0">
              <a:solidFill>
                <a:srgbClr val="008000"/>
              </a:solidFill>
              <a:latin typeface="Calibri" pitchFamily="34" charset="0"/>
              <a:cs typeface="Calibri" pitchFamily="34" charset="0"/>
            </a:endParaRPr>
          </a:p>
          <a:p>
            <a:pPr algn="ctr">
              <a:buNone/>
            </a:pPr>
            <a:r>
              <a:rPr lang="en-GB" sz="800" b="1" dirty="0" smtClean="0">
                <a:solidFill>
                  <a:srgbClr val="008000"/>
                </a:solidFill>
                <a:latin typeface="Calibri" pitchFamily="34" charset="0"/>
                <a:cs typeface="Calibri" pitchFamily="34" charset="0"/>
              </a:rPr>
              <a:t> </a:t>
            </a:r>
            <a:endParaRPr lang="en-GB" sz="800" dirty="0" smtClean="0">
              <a:solidFill>
                <a:srgbClr val="008000"/>
              </a:solidFill>
              <a:latin typeface="Calibri" pitchFamily="34" charset="0"/>
              <a:cs typeface="Calibri" pitchFamily="34" charset="0"/>
            </a:endParaRPr>
          </a:p>
          <a:p>
            <a:pPr algn="ctr">
              <a:buNone/>
            </a:pPr>
            <a:r>
              <a:rPr lang="en-GB" sz="2000" b="1" dirty="0" err="1" smtClean="0">
                <a:solidFill>
                  <a:srgbClr val="008000"/>
                </a:solidFill>
                <a:latin typeface="Calibri" pitchFamily="34" charset="0"/>
                <a:cs typeface="Calibri" pitchFamily="34" charset="0"/>
              </a:rPr>
              <a:t>Wie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können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wir</a:t>
            </a:r>
            <a:r>
              <a:rPr lang="en-GB" sz="2000" b="1" dirty="0" smtClean="0">
                <a:solidFill>
                  <a:srgbClr val="008000"/>
                </a:solidFill>
                <a:latin typeface="Calibri" pitchFamily="34" charset="0"/>
                <a:cs typeface="Calibri" pitchFamily="34" charset="0"/>
              </a:rPr>
              <a:t> die </a:t>
            </a:r>
            <a:r>
              <a:rPr lang="en-GB" sz="2000" b="1" dirty="0" err="1" smtClean="0">
                <a:solidFill>
                  <a:srgbClr val="008000"/>
                </a:solidFill>
                <a:latin typeface="Calibri" pitchFamily="34" charset="0"/>
                <a:cs typeface="Calibri" pitchFamily="34" charset="0"/>
              </a:rPr>
              <a:t>Umwelt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helfen</a:t>
            </a:r>
            <a:r>
              <a:rPr lang="en-GB" sz="2000" b="1" dirty="0" smtClean="0">
                <a:solidFill>
                  <a:srgbClr val="008000"/>
                </a:solidFill>
                <a:latin typeface="Calibri" pitchFamily="34" charset="0"/>
                <a:cs typeface="Calibri" pitchFamily="34" charset="0"/>
              </a:rPr>
              <a:t>?</a:t>
            </a:r>
          </a:p>
          <a:p>
            <a:pPr algn="ctr">
              <a:buNone/>
            </a:pPr>
            <a:endParaRPr lang="en-GB" sz="2000" b="1" dirty="0">
              <a:solidFill>
                <a:srgbClr val="008000"/>
              </a:solidFill>
              <a:latin typeface="Calibri" pitchFamily="34" charset="0"/>
              <a:cs typeface="Calibri" pitchFamily="34" charset="0"/>
            </a:endParaRP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sollte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duschen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statt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baden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sollte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sparsam</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heizen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sollte</a:t>
            </a:r>
            <a:r>
              <a:rPr lang="en-GB" sz="2000" dirty="0" smtClean="0">
                <a:solidFill>
                  <a:srgbClr val="000000"/>
                </a:solidFill>
                <a:latin typeface="Calibri" pitchFamily="34" charset="0"/>
                <a:cs typeface="Calibri" pitchFamily="34" charset="0"/>
              </a:rPr>
              <a:t> den </a:t>
            </a:r>
            <a:r>
              <a:rPr lang="en-GB" sz="2000" dirty="0" err="1" smtClean="0">
                <a:solidFill>
                  <a:srgbClr val="000000"/>
                </a:solidFill>
                <a:latin typeface="Calibri" pitchFamily="34" charset="0"/>
                <a:cs typeface="Calibri" pitchFamily="34" charset="0"/>
              </a:rPr>
              <a:t>Müll</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trennen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sollte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mit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dem</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Fahrrad</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fahren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sollte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Papier</a:t>
            </a:r>
            <a:r>
              <a:rPr lang="en-GB" sz="2000" dirty="0" smtClean="0">
                <a:solidFill>
                  <a:srgbClr val="000000"/>
                </a:solidFill>
                <a:latin typeface="Calibri" pitchFamily="34" charset="0"/>
                <a:cs typeface="Calibri" pitchFamily="34" charset="0"/>
              </a:rPr>
              <a:t> und </a:t>
            </a:r>
            <a:r>
              <a:rPr lang="en-GB" sz="2000" dirty="0" err="1" smtClean="0">
                <a:solidFill>
                  <a:srgbClr val="000000"/>
                </a:solidFill>
                <a:latin typeface="Calibri" pitchFamily="34" charset="0"/>
                <a:cs typeface="Calibri" pitchFamily="34" charset="0"/>
              </a:rPr>
              <a:t>Altglas</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recyceln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könnte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keine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Plastiktüten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benutzen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könnte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zu</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Fuß</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gehen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könnte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Geräte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abschalten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a:t>
            </a:r>
            <a:r>
              <a:rPr lang="en-GB" sz="2000" dirty="0" err="1" smtClean="0">
                <a:solidFill>
                  <a:srgbClr val="000000"/>
                </a:solidFill>
                <a:latin typeface="Calibri" pitchFamily="34" charset="0"/>
                <a:cs typeface="Calibri" pitchFamily="34" charset="0"/>
              </a:rPr>
              <a:t>sollte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umweltfreundliche</a:t>
            </a:r>
            <a:r>
              <a:rPr lang="en-GB" sz="2000" dirty="0" smtClean="0">
                <a:solidFill>
                  <a:srgbClr val="000000"/>
                </a:solidFill>
                <a:latin typeface="Calibri" pitchFamily="34" charset="0"/>
                <a:cs typeface="Calibri" pitchFamily="34" charset="0"/>
              </a:rPr>
              <a:t> und Fair-Trade </a:t>
            </a:r>
            <a:r>
              <a:rPr lang="en-GB" sz="2000" dirty="0" err="1" smtClean="0">
                <a:solidFill>
                  <a:srgbClr val="000000"/>
                </a:solidFill>
                <a:latin typeface="Calibri" pitchFamily="34" charset="0"/>
                <a:cs typeface="Calibri" pitchFamily="34" charset="0"/>
              </a:rPr>
              <a:t>Produkte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kaufen</a:t>
            </a:r>
            <a:r>
              <a:rPr lang="en-GB" sz="2000" dirty="0" smtClean="0">
                <a:solidFill>
                  <a:srgbClr val="000000"/>
                </a:solidFill>
                <a:latin typeface="Calibri" pitchFamily="34" charset="0"/>
                <a:cs typeface="Calibri" pitchFamily="34" charset="0"/>
              </a:rPr>
              <a:t>.</a:t>
            </a:r>
          </a:p>
          <a:p>
            <a:r>
              <a:rPr lang="en-GB" sz="2000" dirty="0" smtClean="0">
                <a:solidFill>
                  <a:srgbClr val="000000"/>
                </a:solidFill>
                <a:latin typeface="Calibri" pitchFamily="34" charset="0"/>
                <a:cs typeface="Calibri" pitchFamily="34" charset="0"/>
              </a:rPr>
              <a:t>Man muss </a:t>
            </a:r>
            <a:r>
              <a:rPr lang="en-GB" sz="2000" dirty="0" err="1" smtClean="0">
                <a:solidFill>
                  <a:srgbClr val="000000"/>
                </a:solidFill>
                <a:latin typeface="Calibri" pitchFamily="34" charset="0"/>
                <a:cs typeface="Calibri" pitchFamily="34" charset="0"/>
              </a:rPr>
              <a:t>Energie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sparen</a:t>
            </a:r>
            <a:r>
              <a:rPr lang="en-GB" sz="2000" dirty="0" smtClean="0">
                <a:solidFill>
                  <a:srgbClr val="000000"/>
                </a:solidFill>
                <a:latin typeface="Calibri" pitchFamily="34" charset="0"/>
                <a:cs typeface="Calibri" pitchFamily="34" charset="0"/>
              </a:rPr>
              <a:t>.</a:t>
            </a:r>
          </a:p>
          <a:p>
            <a:endParaRPr lang="en-GB" sz="2000" dirty="0">
              <a:solidFill>
                <a:srgbClr val="000000"/>
              </a:solidFill>
              <a:latin typeface="Calibri" pitchFamily="34" charset="0"/>
              <a:cs typeface="Calibri" pitchFamily="34" charset="0"/>
            </a:endParaRPr>
          </a:p>
          <a:p>
            <a:pPr marL="0" indent="0" algn="ctr">
              <a:buNone/>
            </a:pPr>
            <a:r>
              <a:rPr lang="en-GB" sz="2000" b="1" dirty="0" smtClean="0">
                <a:solidFill>
                  <a:srgbClr val="008000"/>
                </a:solidFill>
                <a:latin typeface="Calibri" pitchFamily="34" charset="0"/>
                <a:cs typeface="Calibri" pitchFamily="34" charset="0"/>
              </a:rPr>
              <a:t>Und du, was </a:t>
            </a:r>
            <a:r>
              <a:rPr lang="en-GB" sz="2000" b="1" dirty="0" err="1" smtClean="0">
                <a:solidFill>
                  <a:srgbClr val="008000"/>
                </a:solidFill>
                <a:latin typeface="Calibri" pitchFamily="34" charset="0"/>
                <a:cs typeface="Calibri" pitchFamily="34" charset="0"/>
              </a:rPr>
              <a:t>machst</a:t>
            </a:r>
            <a:r>
              <a:rPr lang="en-GB" sz="2000" b="1" dirty="0" smtClean="0">
                <a:solidFill>
                  <a:srgbClr val="008000"/>
                </a:solidFill>
                <a:latin typeface="Calibri" pitchFamily="34" charset="0"/>
                <a:cs typeface="Calibri" pitchFamily="34" charset="0"/>
              </a:rPr>
              <a:t> du, um die </a:t>
            </a:r>
            <a:r>
              <a:rPr lang="en-GB" sz="2000" b="1" dirty="0" err="1" smtClean="0">
                <a:solidFill>
                  <a:srgbClr val="008000"/>
                </a:solidFill>
                <a:latin typeface="Calibri" pitchFamily="34" charset="0"/>
                <a:cs typeface="Calibri" pitchFamily="34" charset="0"/>
              </a:rPr>
              <a:t>Umwelt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zu</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retten</a:t>
            </a:r>
            <a:r>
              <a:rPr lang="en-GB" sz="2000" b="1" dirty="0" smtClean="0">
                <a:solidFill>
                  <a:srgbClr val="008000"/>
                </a:solidFill>
                <a:latin typeface="Calibri" pitchFamily="34" charset="0"/>
                <a:cs typeface="Calibri" pitchFamily="34" charset="0"/>
              </a:rPr>
              <a:t>?</a:t>
            </a:r>
            <a:endParaRPr lang="en-GB" sz="2000" b="1" dirty="0">
              <a:solidFill>
                <a:srgbClr val="008000"/>
              </a:solidFill>
              <a:latin typeface="Calibri" pitchFamily="34" charset="0"/>
              <a:cs typeface="Calibri"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2" y="1196752"/>
            <a:ext cx="2996952" cy="2996952"/>
          </a:xfrm>
          <a:prstGeom prst="rect">
            <a:avLst/>
          </a:prstGeom>
        </p:spPr>
      </p:pic>
    </p:spTree>
    <p:extLst>
      <p:ext uri="{BB962C8B-B14F-4D97-AF65-F5344CB8AC3E}">
        <p14:creationId xmlns:p14="http://schemas.microsoft.com/office/powerpoint/2010/main" val="250250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15: WAS ICH ZU MACHE</a:t>
            </a:r>
            <a:endParaRPr lang="en-GB" sz="2200" dirty="0" smtClean="0">
              <a:solidFill>
                <a:srgbClr val="008000"/>
              </a:solidFill>
              <a:latin typeface="Calibri" pitchFamily="34" charset="0"/>
              <a:cs typeface="Calibri" pitchFamily="34" charset="0"/>
            </a:endParaRPr>
          </a:p>
          <a:p>
            <a:pPr algn="ctr">
              <a:buNone/>
            </a:pPr>
            <a:r>
              <a:rPr lang="en-GB" sz="800" b="1" dirty="0" smtClean="0">
                <a:solidFill>
                  <a:srgbClr val="008000"/>
                </a:solidFill>
                <a:latin typeface="Calibri" pitchFamily="34" charset="0"/>
                <a:cs typeface="Calibri" pitchFamily="34" charset="0"/>
              </a:rPr>
              <a:t> </a:t>
            </a:r>
            <a:endParaRPr lang="en-GB" sz="8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den Text.  </a:t>
            </a:r>
            <a:r>
              <a:rPr lang="en-GB" sz="2200" b="1" dirty="0" err="1" smtClean="0">
                <a:solidFill>
                  <a:srgbClr val="008000"/>
                </a:solidFill>
                <a:latin typeface="Calibri" pitchFamily="34" charset="0"/>
                <a:cs typeface="Calibri" pitchFamily="34" charset="0"/>
              </a:rPr>
              <a:t>Wer</a:t>
            </a:r>
            <a:r>
              <a:rPr lang="en-GB" sz="2200" b="1" dirty="0" smtClean="0">
                <a:solidFill>
                  <a:srgbClr val="008000"/>
                </a:solidFill>
                <a:latin typeface="Calibri" pitchFamily="34" charset="0"/>
                <a:cs typeface="Calibri" pitchFamily="34" charset="0"/>
              </a:rPr>
              <a:t> tut was, um die </a:t>
            </a:r>
            <a:r>
              <a:rPr lang="en-GB" sz="2200" b="1" dirty="0" err="1" smtClean="0">
                <a:solidFill>
                  <a:srgbClr val="008000"/>
                </a:solidFill>
                <a:latin typeface="Calibri" pitchFamily="34" charset="0"/>
                <a:cs typeface="Calibri" pitchFamily="34" charset="0"/>
              </a:rPr>
              <a:t>Umwelt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retten</a:t>
            </a:r>
            <a:r>
              <a:rPr lang="en-GB" sz="2200" b="1" dirty="0" smtClean="0">
                <a:solidFill>
                  <a:srgbClr val="008000"/>
                </a:solidFill>
                <a:latin typeface="Calibri" pitchFamily="34" charset="0"/>
                <a:cs typeface="Calibri"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132337323"/>
              </p:ext>
            </p:extLst>
          </p:nvPr>
        </p:nvGraphicFramePr>
        <p:xfrm>
          <a:off x="1524000" y="1397000"/>
          <a:ext cx="7440488" cy="5486400"/>
        </p:xfrm>
        <a:graphic>
          <a:graphicData uri="http://schemas.openxmlformats.org/drawingml/2006/table">
            <a:tbl>
              <a:tblPr firstRow="1" bandRow="1">
                <a:tableStyleId>{2D5ABB26-0587-4C30-8999-92F81FD0307C}</a:tableStyleId>
              </a:tblPr>
              <a:tblGrid>
                <a:gridCol w="7440488"/>
              </a:tblGrid>
              <a:tr h="370840">
                <a:tc>
                  <a:txBody>
                    <a:bodyPr/>
                    <a:lstStyle/>
                    <a:p>
                      <a:pPr algn="just"/>
                      <a:r>
                        <a:rPr lang="de-DE" noProof="0" dirty="0" smtClean="0"/>
                        <a:t>Ich sollte mehr tun – das weiß ich!  Ich höre auf, Wasser zu verschwenden.  Ich dusche mich statt ein Bad</a:t>
                      </a:r>
                      <a:r>
                        <a:rPr lang="de-DE" baseline="0" noProof="0" dirty="0" smtClean="0"/>
                        <a:t> zu nehmen.  Ich erinnere mich, Geräte – wie z.B. den Fernseher und den Computer auszuschalten.  Wir versuchen immer, den Müll zu trennen.  Aber ich verspreche, in der Zukunft noch mehr zu tun.</a:t>
                      </a:r>
                    </a:p>
                    <a:p>
                      <a:pPr algn="r"/>
                      <a:r>
                        <a:rPr lang="de-DE" b="1" baseline="0" noProof="0" dirty="0" smtClean="0"/>
                        <a:t>Alex</a:t>
                      </a:r>
                      <a:endParaRPr lang="de-DE" b="1" noProof="0" dirty="0"/>
                    </a:p>
                  </a:txBody>
                  <a:tcPr/>
                </a:tc>
              </a:tr>
              <a:tr h="370840">
                <a:tc>
                  <a:txBody>
                    <a:bodyPr/>
                    <a:lstStyle/>
                    <a:p>
                      <a:pPr algn="just"/>
                      <a:r>
                        <a:rPr lang="de-DE" noProof="0" dirty="0" smtClean="0"/>
                        <a:t>Meine Familie ist sehr</a:t>
                      </a:r>
                      <a:r>
                        <a:rPr lang="de-DE" baseline="0" noProof="0" dirty="0" smtClean="0"/>
                        <a:t> umweltfreundlich.  Wir sind aufmerksam, wenn wir einkaufen gehen.  Meine Mutter kauft umweltfreundliche und </a:t>
                      </a:r>
                      <a:r>
                        <a:rPr lang="de-DE" baseline="0" noProof="0" dirty="0" err="1" smtClean="0"/>
                        <a:t>Fairtrade</a:t>
                      </a:r>
                      <a:r>
                        <a:rPr lang="de-DE" baseline="0" noProof="0" dirty="0" smtClean="0"/>
                        <a:t>-Produkte ein, und wir benutzen nie Plastiktüten – wir nehmen immer eine Öko-Tasche mit.  Man könnte wirklich etwas beeinflussen, wenn wir beim Einkaufen global denken würden! Ich gehe so </a:t>
                      </a:r>
                      <a:r>
                        <a:rPr lang="de-DE" baseline="0" noProof="0" smtClean="0"/>
                        <a:t>oft wie </a:t>
                      </a:r>
                      <a:r>
                        <a:rPr lang="de-DE" baseline="0" noProof="0" dirty="0" smtClean="0"/>
                        <a:t>möglich zu Fuß zur Schule.</a:t>
                      </a:r>
                    </a:p>
                    <a:p>
                      <a:pPr algn="r"/>
                      <a:r>
                        <a:rPr lang="de-DE" b="1" baseline="0" noProof="0" dirty="0" smtClean="0"/>
                        <a:t>Anita</a:t>
                      </a:r>
                      <a:endParaRPr lang="de-DE" b="1" noProof="0" dirty="0"/>
                    </a:p>
                  </a:txBody>
                  <a:tcPr/>
                </a:tc>
              </a:tr>
              <a:tr h="370840">
                <a:tc>
                  <a:txBody>
                    <a:bodyPr/>
                    <a:lstStyle/>
                    <a:p>
                      <a:pPr algn="just"/>
                      <a:r>
                        <a:rPr lang="de-DE" noProof="0" dirty="0" smtClean="0"/>
                        <a:t>Ich weiß, dass Umweltschutz</a:t>
                      </a:r>
                      <a:r>
                        <a:rPr lang="de-DE" baseline="0" noProof="0" dirty="0" smtClean="0"/>
                        <a:t> sehr wichtig ist und ich hoffe, in der Zukunft mehr zu tun, um die Umwelt zu schützen.  Zu Hause recyceln wir ganz viel Altglas, Papier und Pappe. Wir kompostieren auch en Abfall, zum Beispiel Apfelschalen und Biomüll.  Wir fahren zu oft mit dem Auto.  Wir sollten viel öfter die öffentlichen Verkehrsmittel benutzen – Busse und Züge sind sauber, schnell und umweltfreundlicher als Autos.</a:t>
                      </a:r>
                    </a:p>
                    <a:p>
                      <a:pPr algn="r"/>
                      <a:r>
                        <a:rPr lang="de-DE" b="1" baseline="0" noProof="0" dirty="0" smtClean="0"/>
                        <a:t>Bernd</a:t>
                      </a:r>
                      <a:endParaRPr lang="de-DE" b="1" noProof="0" dirty="0"/>
                    </a:p>
                  </a:txBody>
                  <a:tcPr/>
                </a:tc>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08920"/>
            <a:ext cx="1554013" cy="206084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70" y="4941168"/>
            <a:ext cx="1370186" cy="179646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80728"/>
            <a:ext cx="1403648" cy="1588743"/>
          </a:xfrm>
          <a:prstGeom prst="rect">
            <a:avLst/>
          </a:prstGeom>
        </p:spPr>
      </p:pic>
    </p:spTree>
    <p:extLst>
      <p:ext uri="{BB962C8B-B14F-4D97-AF65-F5344CB8AC3E}">
        <p14:creationId xmlns:p14="http://schemas.microsoft.com/office/powerpoint/2010/main" val="155035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p:blipFill>
        <p:spPr>
          <a:xfrm>
            <a:off x="-36512" y="4149080"/>
            <a:ext cx="1198741" cy="1145169"/>
          </a:xfrm>
          <a:prstGeom prst="rect">
            <a:avLst/>
          </a:prstGeom>
        </p:spPr>
      </p:pic>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16: QUIZZ</a:t>
            </a:r>
            <a:endParaRPr lang="en-GB" sz="2200" dirty="0" smtClean="0">
              <a:solidFill>
                <a:srgbClr val="008000"/>
              </a:solidFill>
              <a:latin typeface="Calibri" pitchFamily="34" charset="0"/>
              <a:cs typeface="Calibri" pitchFamily="34" charset="0"/>
            </a:endParaRPr>
          </a:p>
          <a:p>
            <a:pPr algn="ctr">
              <a:buNone/>
            </a:pPr>
            <a:r>
              <a:rPr lang="en-GB" sz="800" b="1" dirty="0" smtClean="0">
                <a:solidFill>
                  <a:srgbClr val="008000"/>
                </a:solidFill>
                <a:latin typeface="Calibri" pitchFamily="34" charset="0"/>
                <a:cs typeface="Calibri" pitchFamily="34" charset="0"/>
              </a:rPr>
              <a:t> </a:t>
            </a:r>
            <a:endParaRPr lang="en-GB" sz="8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Rate mal! Was </a:t>
            </a:r>
            <a:r>
              <a:rPr lang="en-GB" sz="2200" b="1" dirty="0" err="1" smtClean="0">
                <a:solidFill>
                  <a:srgbClr val="008000"/>
                </a:solidFill>
                <a:latin typeface="Calibri" pitchFamily="34" charset="0"/>
                <a:cs typeface="Calibri" pitchFamily="34" charset="0"/>
              </a:rPr>
              <a:t>ist</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richtige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Antwort</a:t>
            </a:r>
            <a:r>
              <a:rPr lang="en-GB" sz="2200" b="1" dirty="0" smtClean="0">
                <a:solidFill>
                  <a:srgbClr val="008000"/>
                </a:solidFill>
                <a:latin typeface="Calibri" pitchFamily="34" charset="0"/>
                <a:cs typeface="Calibri"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5729233"/>
              </p:ext>
            </p:extLst>
          </p:nvPr>
        </p:nvGraphicFramePr>
        <p:xfrm>
          <a:off x="1115616" y="1052656"/>
          <a:ext cx="7128792" cy="5745480"/>
        </p:xfrm>
        <a:graphic>
          <a:graphicData uri="http://schemas.openxmlformats.org/drawingml/2006/table">
            <a:tbl>
              <a:tblPr firstRow="1" bandRow="1">
                <a:tableStyleId>{2D5ABB26-0587-4C30-8999-92F81FD0307C}</a:tableStyleId>
              </a:tblPr>
              <a:tblGrid>
                <a:gridCol w="7128792"/>
              </a:tblGrid>
              <a:tr h="370840">
                <a:tc>
                  <a:txBody>
                    <a:bodyPr/>
                    <a:lstStyle/>
                    <a:p>
                      <a:pPr algn="ctr"/>
                      <a:r>
                        <a:rPr lang="de-DE" sz="1600" b="0" noProof="0" dirty="0" smtClean="0">
                          <a:solidFill>
                            <a:schemeClr val="accent1"/>
                          </a:solidFill>
                          <a:latin typeface="Chalkduster"/>
                          <a:cs typeface="Chalkduster"/>
                        </a:rPr>
                        <a:t>Eine Lampe geht an!</a:t>
                      </a:r>
                    </a:p>
                    <a:p>
                      <a:pPr algn="just"/>
                      <a:r>
                        <a:rPr lang="de-DE" sz="1600" b="0" noProof="0" dirty="0" smtClean="0"/>
                        <a:t>Eine Energiesparlampe ist erstmals teuer.  Aber über ihre gesamte Lebensdauer spart sie über </a:t>
                      </a:r>
                      <a:r>
                        <a:rPr lang="de-DE" sz="1600" b="1" noProof="0" dirty="0" smtClean="0"/>
                        <a:t>(5/40/350) </a:t>
                      </a:r>
                      <a:r>
                        <a:rPr lang="de-DE" sz="1600" b="0" noProof="0" dirty="0" smtClean="0"/>
                        <a:t>Euro.  </a:t>
                      </a:r>
                      <a:endParaRPr lang="de-DE" sz="1600" b="0" noProof="0" dirty="0"/>
                    </a:p>
                  </a:txBody>
                  <a:tcPr>
                    <a:solidFill>
                      <a:schemeClr val="accent1">
                        <a:lumMod val="20000"/>
                        <a:lumOff val="80000"/>
                      </a:schemeClr>
                    </a:solidFill>
                  </a:tcPr>
                </a:tc>
              </a:tr>
              <a:tr h="370840">
                <a:tc>
                  <a:txBody>
                    <a:bodyPr/>
                    <a:lstStyle/>
                    <a:p>
                      <a:pPr algn="ctr"/>
                      <a:r>
                        <a:rPr lang="de-DE" sz="1600" b="0" noProof="0" dirty="0" smtClean="0">
                          <a:solidFill>
                            <a:srgbClr val="FF0000"/>
                          </a:solidFill>
                          <a:latin typeface="Chalkduster"/>
                          <a:cs typeface="Chalkduster"/>
                        </a:rPr>
                        <a:t>Weniger warm macht warm ums Herz!</a:t>
                      </a:r>
                    </a:p>
                    <a:p>
                      <a:pPr algn="just"/>
                      <a:r>
                        <a:rPr lang="de-DE" sz="1600" b="0" noProof="0" dirty="0" smtClean="0"/>
                        <a:t>Wenn du dein Thermostat 1 Grad herunterdrehst, sparst</a:t>
                      </a:r>
                      <a:r>
                        <a:rPr lang="de-DE" sz="1600" b="0" baseline="0" noProof="0" dirty="0" smtClean="0"/>
                        <a:t> du </a:t>
                      </a:r>
                      <a:r>
                        <a:rPr lang="de-DE" sz="1600" b="1" baseline="0" noProof="0" dirty="0" smtClean="0"/>
                        <a:t>(6/10/14) </a:t>
                      </a:r>
                      <a:r>
                        <a:rPr lang="de-DE" sz="1600" b="0" baseline="0" noProof="0" dirty="0" smtClean="0"/>
                        <a:t>Euro Heizenergie pro Woche.</a:t>
                      </a:r>
                      <a:endParaRPr lang="de-DE" sz="1600" b="0" noProof="0" dirty="0"/>
                    </a:p>
                  </a:txBody>
                  <a:tcPr>
                    <a:solidFill>
                      <a:schemeClr val="accent2">
                        <a:lumMod val="20000"/>
                        <a:lumOff val="80000"/>
                      </a:schemeClr>
                    </a:solidFill>
                  </a:tcPr>
                </a:tc>
              </a:tr>
              <a:tr h="370840">
                <a:tc>
                  <a:txBody>
                    <a:bodyPr/>
                    <a:lstStyle/>
                    <a:p>
                      <a:pPr algn="ctr"/>
                      <a:r>
                        <a:rPr lang="de-DE" sz="1500" b="0" noProof="0" dirty="0" smtClean="0">
                          <a:solidFill>
                            <a:schemeClr val="accent6"/>
                          </a:solidFill>
                          <a:latin typeface="Chalkduster"/>
                          <a:cs typeface="Chalkduster"/>
                        </a:rPr>
                        <a:t>Ein Fernseher auf</a:t>
                      </a:r>
                      <a:r>
                        <a:rPr lang="de-DE" sz="1500" b="0" baseline="0" noProof="0" dirty="0" smtClean="0">
                          <a:solidFill>
                            <a:schemeClr val="accent6"/>
                          </a:solidFill>
                          <a:latin typeface="Chalkduster"/>
                          <a:cs typeface="Chalkduster"/>
                        </a:rPr>
                        <a:t> Standby braucht immer noch viel Energie.</a:t>
                      </a:r>
                    </a:p>
                    <a:p>
                      <a:pPr algn="just"/>
                      <a:r>
                        <a:rPr lang="de-DE" sz="1600" b="0" baseline="0" noProof="0" dirty="0" smtClean="0"/>
                        <a:t>Ein Fernseher auf Standby für 24 Stunden ist, als ob er </a:t>
                      </a:r>
                      <a:r>
                        <a:rPr lang="de-DE" sz="1600" b="1" baseline="0" noProof="0" dirty="0" smtClean="0"/>
                        <a:t>(10/15/20)</a:t>
                      </a:r>
                      <a:r>
                        <a:rPr lang="de-DE" sz="1600" b="0" baseline="0" noProof="0" dirty="0" smtClean="0"/>
                        <a:t> Stunden an wäre.</a:t>
                      </a:r>
                      <a:endParaRPr lang="de-DE" sz="1600" b="0" noProof="0" dirty="0"/>
                    </a:p>
                  </a:txBody>
                  <a:tcPr>
                    <a:solidFill>
                      <a:schemeClr val="accent6">
                        <a:lumMod val="20000"/>
                        <a:lumOff val="80000"/>
                      </a:schemeClr>
                    </a:solidFill>
                  </a:tcPr>
                </a:tc>
              </a:tr>
              <a:tr h="370840">
                <a:tc>
                  <a:txBody>
                    <a:bodyPr/>
                    <a:lstStyle/>
                    <a:p>
                      <a:pPr algn="ctr"/>
                      <a:r>
                        <a:rPr lang="de-DE" sz="1600" b="0" noProof="0" dirty="0" smtClean="0">
                          <a:solidFill>
                            <a:srgbClr val="008000"/>
                          </a:solidFill>
                          <a:latin typeface="Chalkduster"/>
                          <a:cs typeface="Chalkduster"/>
                        </a:rPr>
                        <a:t>Recycle dein Mobiltelefon!</a:t>
                      </a:r>
                    </a:p>
                    <a:p>
                      <a:pPr algn="just"/>
                      <a:r>
                        <a:rPr lang="de-DE" sz="1600" b="0" noProof="0" dirty="0" smtClean="0"/>
                        <a:t>Jedes Jahr</a:t>
                      </a:r>
                      <a:r>
                        <a:rPr lang="de-DE" sz="1600" b="0" baseline="0" noProof="0" dirty="0" smtClean="0"/>
                        <a:t> werden in Europa 100 Millionen Handys durch neue ersetzt.  Das sind </a:t>
                      </a:r>
                      <a:r>
                        <a:rPr lang="de-DE" sz="1600" b="1" baseline="0" noProof="0" dirty="0" smtClean="0"/>
                        <a:t>(20000/30000/40000) </a:t>
                      </a:r>
                      <a:r>
                        <a:rPr lang="de-DE" sz="1600" b="0" baseline="0" noProof="0" dirty="0" smtClean="0"/>
                        <a:t>Tonnen Elektroschrott.</a:t>
                      </a:r>
                      <a:endParaRPr lang="de-DE" sz="1600" b="0" noProof="0" dirty="0"/>
                    </a:p>
                  </a:txBody>
                  <a:tcPr>
                    <a:solidFill>
                      <a:schemeClr val="accent3">
                        <a:lumMod val="20000"/>
                        <a:lumOff val="80000"/>
                      </a:schemeClr>
                    </a:solidFill>
                  </a:tcPr>
                </a:tc>
              </a:tr>
              <a:tr h="370840">
                <a:tc>
                  <a:txBody>
                    <a:bodyPr/>
                    <a:lstStyle/>
                    <a:p>
                      <a:pPr algn="ctr"/>
                      <a:r>
                        <a:rPr lang="de-DE" sz="1600" b="0" noProof="0" dirty="0" smtClean="0">
                          <a:solidFill>
                            <a:schemeClr val="accent4"/>
                          </a:solidFill>
                          <a:latin typeface="Chalkduster"/>
                          <a:cs typeface="Chalkduster"/>
                        </a:rPr>
                        <a:t>Wird dein Kaufgummi in die Tonne!</a:t>
                      </a:r>
                    </a:p>
                    <a:p>
                      <a:pPr algn="just"/>
                      <a:r>
                        <a:rPr lang="de-DE" sz="1600" b="0" noProof="0" dirty="0" smtClean="0"/>
                        <a:t>Jedes</a:t>
                      </a:r>
                      <a:r>
                        <a:rPr lang="de-DE" sz="1600" b="0" baseline="0" noProof="0" dirty="0" smtClean="0"/>
                        <a:t> Jahr geben die Kommunen allein in Deutschland über 900 Millionen Euro aus, um Kaugummi von den Straßen zu kratzen.  Mit 900 Million Euro könnte man </a:t>
                      </a:r>
                      <a:r>
                        <a:rPr lang="de-DE" sz="1600" b="1" baseline="0" noProof="0" dirty="0" smtClean="0"/>
                        <a:t>(3/4/5) </a:t>
                      </a:r>
                      <a:r>
                        <a:rPr lang="de-DE" sz="1600" b="0" baseline="0" noProof="0" dirty="0" smtClean="0"/>
                        <a:t>neue Krankenhäuser bauen.</a:t>
                      </a:r>
                      <a:endParaRPr lang="de-DE" sz="1600" b="0" noProof="0" dirty="0"/>
                    </a:p>
                  </a:txBody>
                  <a:tcPr>
                    <a:solidFill>
                      <a:schemeClr val="accent4">
                        <a:lumMod val="20000"/>
                        <a:lumOff val="80000"/>
                      </a:schemeClr>
                    </a:solidFill>
                  </a:tcPr>
                </a:tc>
              </a:tr>
              <a:tr h="370840">
                <a:tc>
                  <a:txBody>
                    <a:bodyPr/>
                    <a:lstStyle/>
                    <a:p>
                      <a:pPr algn="ctr"/>
                      <a:r>
                        <a:rPr lang="de-DE" sz="1600" b="0" noProof="0" dirty="0" smtClean="0">
                          <a:solidFill>
                            <a:schemeClr val="accent6"/>
                          </a:solidFill>
                          <a:latin typeface="Chalkduster"/>
                          <a:cs typeface="Chalkduster"/>
                        </a:rPr>
                        <a:t>Beim Zähneputzen die Welt retten – stopp das Wasser!</a:t>
                      </a:r>
                    </a:p>
                    <a:p>
                      <a:pPr algn="just"/>
                      <a:r>
                        <a:rPr lang="de-DE" sz="1600" b="0" noProof="0" dirty="0" smtClean="0"/>
                        <a:t>Allein die Menschen in deiner Straße verschwenden</a:t>
                      </a:r>
                      <a:r>
                        <a:rPr lang="de-DE" sz="1600" b="0" baseline="0" noProof="0" dirty="0" smtClean="0"/>
                        <a:t> ein </a:t>
                      </a:r>
                      <a:r>
                        <a:rPr lang="de-DE" sz="1600" b="1" baseline="0" noProof="0" dirty="0" smtClean="0"/>
                        <a:t>(50/75/100) </a:t>
                      </a:r>
                      <a:r>
                        <a:rPr lang="de-DE" sz="1600" b="0" baseline="0" noProof="0" dirty="0" smtClean="0"/>
                        <a:t>m großes Schwimmbecken.  Als ob man die ganze Zeit das Klo spült, während man drauf sitzt!</a:t>
                      </a:r>
                      <a:endParaRPr lang="de-DE" sz="1600" b="0" noProof="0" dirty="0"/>
                    </a:p>
                  </a:txBody>
                  <a:tcPr>
                    <a:solidFill>
                      <a:srgbClr val="FFFAD8"/>
                    </a:solidFill>
                  </a:tcPr>
                </a:tc>
              </a:tr>
              <a:tr h="370840">
                <a:tc>
                  <a:txBody>
                    <a:bodyPr/>
                    <a:lstStyle/>
                    <a:p>
                      <a:pPr algn="ctr"/>
                      <a:r>
                        <a:rPr lang="de-DE" sz="1600" b="0" noProof="0" dirty="0" smtClean="0">
                          <a:solidFill>
                            <a:schemeClr val="accent5"/>
                          </a:solidFill>
                          <a:latin typeface="Chalkduster"/>
                          <a:cs typeface="Chalkduster"/>
                        </a:rPr>
                        <a:t>Nutze Papier</a:t>
                      </a:r>
                      <a:r>
                        <a:rPr lang="de-DE" sz="1600" b="0" baseline="0" noProof="0" dirty="0" smtClean="0">
                          <a:solidFill>
                            <a:schemeClr val="accent5"/>
                          </a:solidFill>
                          <a:latin typeface="Chalkduster"/>
                          <a:cs typeface="Chalkduster"/>
                        </a:rPr>
                        <a:t> beidseitig!</a:t>
                      </a:r>
                    </a:p>
                    <a:p>
                      <a:pPr algn="just"/>
                      <a:r>
                        <a:rPr lang="de-DE" sz="1600" b="0" baseline="0" noProof="0" dirty="0" smtClean="0"/>
                        <a:t>Allein in Westeuropa verbraucht jeder von uns </a:t>
                      </a:r>
                      <a:r>
                        <a:rPr lang="de-DE" sz="1600" b="1" baseline="0" noProof="0" dirty="0" smtClean="0"/>
                        <a:t>(110/210/310) </a:t>
                      </a:r>
                      <a:r>
                        <a:rPr lang="de-DE" sz="1600" b="0" baseline="0" noProof="0" dirty="0" smtClean="0"/>
                        <a:t>kg Papier pro Jahr.  Aber wir können die Papiermenge halbieren – nutze Papier beidseitig!</a:t>
                      </a:r>
                      <a:endParaRPr lang="de-DE" sz="1600" b="0" noProof="0" dirty="0"/>
                    </a:p>
                  </a:txBody>
                  <a:tcPr>
                    <a:solidFill>
                      <a:schemeClr val="accent5">
                        <a:lumMod val="20000"/>
                        <a:lumOff val="80000"/>
                      </a:schemeClr>
                    </a:solidFill>
                  </a:tcPr>
                </a:tc>
              </a:tr>
            </a:tbl>
          </a:graphicData>
        </a:graphic>
      </p:graphicFrame>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64" y="476672"/>
            <a:ext cx="1502420" cy="1562517"/>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4368" y="1368152"/>
            <a:ext cx="1464368" cy="1484784"/>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504" y="2348880"/>
            <a:ext cx="973568" cy="133865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6416" y="3096344"/>
            <a:ext cx="768771" cy="1484784"/>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4572" y="5229200"/>
            <a:ext cx="859428" cy="1556792"/>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504" y="5644315"/>
            <a:ext cx="947936" cy="1184920"/>
          </a:xfrm>
          <a:prstGeom prst="rect">
            <a:avLst/>
          </a:prstGeom>
        </p:spPr>
      </p:pic>
    </p:spTree>
    <p:extLst>
      <p:ext uri="{BB962C8B-B14F-4D97-AF65-F5344CB8AC3E}">
        <p14:creationId xmlns:p14="http://schemas.microsoft.com/office/powerpoint/2010/main" val="77624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17: KLIMAWANDEL</a:t>
            </a:r>
            <a:endParaRPr lang="en-GB" sz="2200" dirty="0" smtClean="0">
              <a:solidFill>
                <a:srgbClr val="008000"/>
              </a:solidFill>
              <a:latin typeface="Calibri" pitchFamily="34" charset="0"/>
              <a:cs typeface="Calibri" pitchFamily="34" charset="0"/>
            </a:endParaRPr>
          </a:p>
          <a:p>
            <a:pPr algn="ctr">
              <a:buNone/>
            </a:pPr>
            <a:r>
              <a:rPr lang="en-GB" sz="800" b="1" dirty="0" smtClean="0">
                <a:solidFill>
                  <a:srgbClr val="008000"/>
                </a:solidFill>
                <a:latin typeface="Calibri" pitchFamily="34" charset="0"/>
                <a:cs typeface="Calibri" pitchFamily="34" charset="0"/>
              </a:rPr>
              <a:t> </a:t>
            </a:r>
            <a:endParaRPr lang="en-GB" sz="8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den Text.</a:t>
            </a:r>
          </a:p>
        </p:txBody>
      </p:sp>
      <p:sp>
        <p:nvSpPr>
          <p:cNvPr id="4" name="TextBox 3"/>
          <p:cNvSpPr txBox="1"/>
          <p:nvPr/>
        </p:nvSpPr>
        <p:spPr>
          <a:xfrm>
            <a:off x="139992" y="1052736"/>
            <a:ext cx="8824496" cy="4339650"/>
          </a:xfrm>
          <a:prstGeom prst="rect">
            <a:avLst/>
          </a:prstGeom>
          <a:solidFill>
            <a:schemeClr val="accent3">
              <a:lumMod val="20000"/>
              <a:lumOff val="80000"/>
            </a:schemeClr>
          </a:solidFill>
          <a:ln>
            <a:solidFill>
              <a:srgbClr val="008000"/>
            </a:solidFill>
          </a:ln>
        </p:spPr>
        <p:txBody>
          <a:bodyPr wrap="square" rtlCol="0">
            <a:spAutoFit/>
          </a:bodyPr>
          <a:lstStyle/>
          <a:p>
            <a:pPr algn="ctr"/>
            <a:r>
              <a:rPr lang="de-DE" sz="2400" b="1" dirty="0" smtClean="0">
                <a:solidFill>
                  <a:srgbClr val="008000"/>
                </a:solidFill>
              </a:rPr>
              <a:t>Deutschland in der Zukunft</a:t>
            </a:r>
          </a:p>
          <a:p>
            <a:pPr algn="just"/>
            <a:endParaRPr lang="de-DE" dirty="0"/>
          </a:p>
          <a:p>
            <a:pPr algn="just"/>
            <a:r>
              <a:rPr lang="de-DE" dirty="0" smtClean="0"/>
              <a:t>Wörter wie Wind, Schnee, Frost, Gewitter oder Glatteis kennen schon kleine Kinder.  Aber heutzutage hören wir auch ganz viel über schlechtes Wetter, Treibhauseffekt, Klimawandel und Klimakatastrophen.  Ist die steigende Zahl an Stürmen, Orkanen, Überschwemmungen der Beginn von einem größeren Klima-Wandel?  Wie wird das Wetter in Deutschland in der Zukunft sein? </a:t>
            </a:r>
          </a:p>
          <a:p>
            <a:pPr algn="just"/>
            <a:endParaRPr lang="de-DE" dirty="0"/>
          </a:p>
          <a:p>
            <a:pPr algn="just"/>
            <a:r>
              <a:rPr lang="de-DE" dirty="0" smtClean="0"/>
              <a:t>Der globale Klimawandel hat einen Einfluss auch auf Deutschland und wir die Temperaturen bis zum Jahr 2100 je nach Szenario um bis zu vier Grad Celsius steigen lassen.  Das bedeutet immer mehr Wetterextreme.  Wir erwarten einen früher beginnenden Frühling in Europa.  Fast sicher ist, dass sommerliche Starkniederschläge und Gewitter zunehmen.  Auch lange Hitzeperiode – etwa wie im Jahr 2003 – werden wahrscheinlicher.  Es wird von 2020 oder 2030 an im Winter im Durchschnitt rund 10 nasse Tage mehr geben.  Wir müssen mit 20 bis 30 Prozent mehr Niederschlägen rechnen, ein Großteil davon als Regen.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5816" y="5445224"/>
            <a:ext cx="2780928" cy="1368152"/>
          </a:xfrm>
          <a:prstGeom prst="rect">
            <a:avLst/>
          </a:prstGeom>
        </p:spPr>
      </p:pic>
    </p:spTree>
    <p:extLst>
      <p:ext uri="{BB962C8B-B14F-4D97-AF65-F5344CB8AC3E}">
        <p14:creationId xmlns:p14="http://schemas.microsoft.com/office/powerpoint/2010/main" val="337507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58924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17 CONT.: KLIMAWANDEL</a:t>
            </a:r>
          </a:p>
          <a:p>
            <a:pPr algn="ctr">
              <a:buNone/>
            </a:pPr>
            <a:endParaRPr lang="en-GB" sz="800" dirty="0" smtClean="0">
              <a:solidFill>
                <a:srgbClr val="008000"/>
              </a:solidFill>
              <a:latin typeface="Calibri" pitchFamily="34" charset="0"/>
              <a:cs typeface="Calibri" pitchFamily="34" charset="0"/>
            </a:endParaRPr>
          </a:p>
          <a:p>
            <a:pPr algn="ctr">
              <a:buNone/>
            </a:pPr>
            <a:r>
              <a:rPr lang="en-GB" sz="800" b="1" dirty="0" smtClean="0">
                <a:solidFill>
                  <a:srgbClr val="008000"/>
                </a:solidFill>
                <a:latin typeface="Calibri" pitchFamily="34" charset="0"/>
                <a:cs typeface="Calibri" pitchFamily="34" charset="0"/>
              </a:rPr>
              <a:t> </a:t>
            </a:r>
            <a:endParaRPr lang="en-GB" sz="800" dirty="0" smtClean="0">
              <a:solidFill>
                <a:srgbClr val="008000"/>
              </a:solidFill>
              <a:latin typeface="Calibri" pitchFamily="34" charset="0"/>
              <a:cs typeface="Calibri" pitchFamily="34" charset="0"/>
            </a:endParaRPr>
          </a:p>
          <a:p>
            <a:pPr>
              <a:buNone/>
            </a:pPr>
            <a:r>
              <a:rPr lang="en-GB" sz="2000" b="1" dirty="0" smtClean="0">
                <a:solidFill>
                  <a:srgbClr val="008000"/>
                </a:solidFill>
                <a:latin typeface="Calibri" pitchFamily="34" charset="0"/>
                <a:cs typeface="Calibri" pitchFamily="34" charset="0"/>
              </a:rPr>
              <a:t>A. </a:t>
            </a:r>
            <a:r>
              <a:rPr lang="en-GB" sz="2000" b="1" dirty="0" err="1" smtClean="0">
                <a:solidFill>
                  <a:srgbClr val="008000"/>
                </a:solidFill>
                <a:latin typeface="Calibri" pitchFamily="34" charset="0"/>
                <a:cs typeface="Calibri" pitchFamily="34" charset="0"/>
              </a:rPr>
              <a:t>Wie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heißt</a:t>
            </a:r>
            <a:r>
              <a:rPr lang="en-GB" sz="2000" b="1" dirty="0" smtClean="0">
                <a:solidFill>
                  <a:srgbClr val="008000"/>
                </a:solidFill>
                <a:latin typeface="Calibri" pitchFamily="34" charset="0"/>
                <a:cs typeface="Calibri" pitchFamily="34" charset="0"/>
              </a:rPr>
              <a:t> das auf Deutsch?</a:t>
            </a:r>
          </a:p>
          <a:p>
            <a:pPr algn="ctr">
              <a:buNone/>
            </a:pPr>
            <a:r>
              <a:rPr lang="en-GB" sz="1800" dirty="0" smtClean="0">
                <a:latin typeface="Calibri" pitchFamily="34" charset="0"/>
                <a:cs typeface="Calibri" pitchFamily="34" charset="0"/>
              </a:rPr>
              <a:t>a. floods      b. </a:t>
            </a:r>
            <a:r>
              <a:rPr lang="en-GB" sz="1800" dirty="0" err="1" smtClean="0">
                <a:latin typeface="Calibri" pitchFamily="34" charset="0"/>
                <a:cs typeface="Calibri" pitchFamily="34" charset="0"/>
              </a:rPr>
              <a:t>heatwave</a:t>
            </a:r>
            <a:r>
              <a:rPr lang="en-GB" sz="1800" dirty="0" smtClean="0">
                <a:latin typeface="Calibri" pitchFamily="34" charset="0"/>
                <a:cs typeface="Calibri" pitchFamily="34" charset="0"/>
              </a:rPr>
              <a:t>      c. storm      d. heavy rainfall       e. hurricane</a:t>
            </a:r>
          </a:p>
          <a:p>
            <a:pPr>
              <a:buNone/>
            </a:pPr>
            <a:endParaRPr lang="en-GB" sz="2200" b="1" dirty="0" smtClean="0">
              <a:solidFill>
                <a:srgbClr val="008000"/>
              </a:solidFill>
              <a:latin typeface="Calibri" pitchFamily="34" charset="0"/>
              <a:cs typeface="Calibri" pitchFamily="34" charset="0"/>
            </a:endParaRPr>
          </a:p>
          <a:p>
            <a:pPr>
              <a:buNone/>
            </a:pPr>
            <a:r>
              <a:rPr lang="en-GB" sz="2000" b="1" dirty="0" smtClean="0">
                <a:solidFill>
                  <a:srgbClr val="008000"/>
                </a:solidFill>
                <a:latin typeface="Calibri" pitchFamily="34" charset="0"/>
                <a:cs typeface="Calibri" pitchFamily="34" charset="0"/>
              </a:rPr>
              <a:t>B. Lies den Text </a:t>
            </a:r>
            <a:r>
              <a:rPr lang="en-GB" sz="2000" b="1" dirty="0" err="1" smtClean="0">
                <a:solidFill>
                  <a:srgbClr val="008000"/>
                </a:solidFill>
                <a:latin typeface="Calibri" pitchFamily="34" charset="0"/>
                <a:cs typeface="Calibri" pitchFamily="34" charset="0"/>
              </a:rPr>
              <a:t>noch</a:t>
            </a:r>
            <a:r>
              <a:rPr lang="en-GB" sz="2000" b="1" dirty="0" smtClean="0">
                <a:solidFill>
                  <a:srgbClr val="008000"/>
                </a:solidFill>
                <a:latin typeface="Calibri" pitchFamily="34" charset="0"/>
                <a:cs typeface="Calibri" pitchFamily="34" charset="0"/>
              </a:rPr>
              <a:t> mal und </a:t>
            </a:r>
            <a:r>
              <a:rPr lang="en-GB" sz="2000" b="1" dirty="0" err="1" smtClean="0">
                <a:solidFill>
                  <a:srgbClr val="008000"/>
                </a:solidFill>
                <a:latin typeface="Calibri" pitchFamily="34" charset="0"/>
                <a:cs typeface="Calibri" pitchFamily="34" charset="0"/>
              </a:rPr>
              <a:t>beantworte</a:t>
            </a:r>
            <a:r>
              <a:rPr lang="en-GB" sz="2000" b="1" dirty="0" smtClean="0">
                <a:solidFill>
                  <a:srgbClr val="008000"/>
                </a:solidFill>
                <a:latin typeface="Calibri" pitchFamily="34" charset="0"/>
                <a:cs typeface="Calibri" pitchFamily="34" charset="0"/>
              </a:rPr>
              <a:t> die </a:t>
            </a:r>
            <a:r>
              <a:rPr lang="en-GB" sz="2000" b="1" dirty="0" err="1" smtClean="0">
                <a:solidFill>
                  <a:srgbClr val="008000"/>
                </a:solidFill>
                <a:latin typeface="Calibri" pitchFamily="34" charset="0"/>
                <a:cs typeface="Calibri" pitchFamily="34" charset="0"/>
              </a:rPr>
              <a:t>Fragen</a:t>
            </a:r>
            <a:r>
              <a:rPr lang="en-GB" sz="2000" b="1" dirty="0" smtClean="0">
                <a:solidFill>
                  <a:srgbClr val="008000"/>
                </a:solidFill>
                <a:latin typeface="Calibri" pitchFamily="34" charset="0"/>
                <a:cs typeface="Calibri" pitchFamily="34" charset="0"/>
              </a:rPr>
              <a:t> auf </a:t>
            </a:r>
            <a:r>
              <a:rPr lang="en-GB" sz="2000" b="1" dirty="0" err="1" smtClean="0">
                <a:solidFill>
                  <a:srgbClr val="008000"/>
                </a:solidFill>
                <a:latin typeface="Calibri" pitchFamily="34" charset="0"/>
                <a:cs typeface="Calibri" pitchFamily="34" charset="0"/>
              </a:rPr>
              <a:t>Englisch</a:t>
            </a:r>
            <a:r>
              <a:rPr lang="en-GB" sz="2000" b="1" dirty="0" smtClean="0">
                <a:solidFill>
                  <a:srgbClr val="008000"/>
                </a:solidFill>
                <a:latin typeface="Calibri" pitchFamily="34" charset="0"/>
                <a:cs typeface="Calibri" pitchFamily="34" charset="0"/>
              </a:rPr>
              <a:t>.</a:t>
            </a:r>
          </a:p>
          <a:p>
            <a:pPr>
              <a:buNone/>
            </a:pPr>
            <a:r>
              <a:rPr lang="en-GB" sz="1800" dirty="0" smtClean="0">
                <a:latin typeface="Calibri" pitchFamily="34" charset="0"/>
                <a:cs typeface="Calibri" pitchFamily="34" charset="0"/>
              </a:rPr>
              <a:t>		a. Name three terms that we hear much more often today.</a:t>
            </a:r>
          </a:p>
          <a:p>
            <a:pPr>
              <a:buNone/>
            </a:pPr>
            <a:r>
              <a:rPr lang="en-GB" sz="1800" dirty="0">
                <a:latin typeface="Calibri" pitchFamily="34" charset="0"/>
                <a:cs typeface="Calibri" pitchFamily="34" charset="0"/>
              </a:rPr>
              <a:t>	</a:t>
            </a:r>
            <a:r>
              <a:rPr lang="en-GB" sz="1800" dirty="0" smtClean="0">
                <a:latin typeface="Calibri" pitchFamily="34" charset="0"/>
                <a:cs typeface="Calibri" pitchFamily="34" charset="0"/>
              </a:rPr>
              <a:t>	b. To what extent may the temperature rise?</a:t>
            </a:r>
          </a:p>
          <a:p>
            <a:pPr>
              <a:buNone/>
            </a:pPr>
            <a:r>
              <a:rPr lang="en-GB" sz="1800" dirty="0">
                <a:latin typeface="Calibri" pitchFamily="34" charset="0"/>
                <a:cs typeface="Calibri" pitchFamily="34" charset="0"/>
              </a:rPr>
              <a:t>	</a:t>
            </a:r>
            <a:r>
              <a:rPr lang="en-GB" sz="1800" dirty="0" smtClean="0">
                <a:latin typeface="Calibri" pitchFamily="34" charset="0"/>
                <a:cs typeface="Calibri" pitchFamily="34" charset="0"/>
              </a:rPr>
              <a:t>	c. What change is almost certain?</a:t>
            </a:r>
          </a:p>
          <a:p>
            <a:pPr>
              <a:buNone/>
            </a:pPr>
            <a:r>
              <a:rPr lang="en-GB" sz="1800" dirty="0">
                <a:latin typeface="Calibri" pitchFamily="34" charset="0"/>
                <a:cs typeface="Calibri" pitchFamily="34" charset="0"/>
              </a:rPr>
              <a:t>	</a:t>
            </a:r>
            <a:r>
              <a:rPr lang="en-GB" sz="1800" dirty="0" smtClean="0">
                <a:latin typeface="Calibri" pitchFamily="34" charset="0"/>
                <a:cs typeface="Calibri" pitchFamily="34" charset="0"/>
              </a:rPr>
              <a:t>	d. What happened in 2003?</a:t>
            </a:r>
          </a:p>
          <a:p>
            <a:pPr>
              <a:buNone/>
            </a:pPr>
            <a:r>
              <a:rPr lang="en-GB" sz="1800" dirty="0">
                <a:latin typeface="Calibri" pitchFamily="34" charset="0"/>
                <a:cs typeface="Calibri" pitchFamily="34" charset="0"/>
              </a:rPr>
              <a:t>	</a:t>
            </a:r>
            <a:r>
              <a:rPr lang="en-GB" sz="1800" dirty="0" smtClean="0">
                <a:latin typeface="Calibri" pitchFamily="34" charset="0"/>
                <a:cs typeface="Calibri" pitchFamily="34" charset="0"/>
              </a:rPr>
              <a:t>	e. What may happen after 2020 or 2030?  </a:t>
            </a:r>
            <a:endParaRPr lang="en-GB" sz="2200" b="1" dirty="0">
              <a:solidFill>
                <a:srgbClr val="008000"/>
              </a:solidFill>
              <a:latin typeface="Calibri" pitchFamily="34" charset="0"/>
              <a:cs typeface="Calibri"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275856" y="3975946"/>
            <a:ext cx="3017912" cy="2846897"/>
          </a:xfrm>
          <a:prstGeom prst="rect">
            <a:avLst/>
          </a:prstGeom>
        </p:spPr>
      </p:pic>
    </p:spTree>
    <p:extLst>
      <p:ext uri="{BB962C8B-B14F-4D97-AF65-F5344CB8AC3E}">
        <p14:creationId xmlns:p14="http://schemas.microsoft.com/office/powerpoint/2010/main" val="189985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6765" y="4338638"/>
            <a:ext cx="2492896" cy="2492896"/>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18: UMWELTPROBLEME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marL="0" indent="0" algn="ctr">
              <a:buNone/>
            </a:pPr>
            <a:r>
              <a:rPr lang="en-GB" sz="2200" b="1" dirty="0" err="1" smtClean="0">
                <a:solidFill>
                  <a:srgbClr val="008000"/>
                </a:solidFill>
                <a:latin typeface="Calibri" pitchFamily="34" charset="0"/>
                <a:cs typeface="Calibri" pitchFamily="34" charset="0"/>
              </a:rPr>
              <a:t>Hier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sind</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wichtige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Umweltsprobleme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uns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betreffen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Verbinde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deutschen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Begriffe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den </a:t>
            </a:r>
            <a:r>
              <a:rPr lang="en-GB" sz="2200" b="1" dirty="0" err="1" smtClean="0">
                <a:solidFill>
                  <a:srgbClr val="008000"/>
                </a:solidFill>
                <a:latin typeface="Calibri" pitchFamily="34" charset="0"/>
                <a:cs typeface="Calibri" pitchFamily="34" charset="0"/>
              </a:rPr>
              <a:t>englischen</a:t>
            </a:r>
            <a:r>
              <a:rPr lang="en-GB" sz="2200" b="1" dirty="0" smtClean="0">
                <a:solidFill>
                  <a:srgbClr val="008000"/>
                </a:solidFill>
                <a:latin typeface="Calibri" pitchFamily="34" charset="0"/>
                <a:cs typeface="Calibri" pitchFamily="34" charset="0"/>
              </a:rPr>
              <a:t>.</a:t>
            </a:r>
          </a:p>
          <a:p>
            <a:pPr marL="0" indent="0">
              <a:buNone/>
            </a:pPr>
            <a:endParaRPr lang="en-GB" sz="2000" b="1" dirty="0">
              <a:latin typeface="Calibri" pitchFamily="34" charset="0"/>
              <a:cs typeface="Calibri" pitchFamily="34" charset="0"/>
            </a:endParaRPr>
          </a:p>
          <a:p>
            <a:pPr marL="457200" indent="-457200">
              <a:buAutoNum type="arabicPeriod"/>
            </a:pPr>
            <a:r>
              <a:rPr lang="en-GB" sz="2000" dirty="0" smtClean="0">
                <a:latin typeface="Calibri" pitchFamily="34" charset="0"/>
                <a:cs typeface="Calibri" pitchFamily="34" charset="0"/>
              </a:rPr>
              <a:t>der </a:t>
            </a:r>
            <a:r>
              <a:rPr lang="en-GB" sz="2000" dirty="0" err="1" smtClean="0">
                <a:latin typeface="Calibri" pitchFamily="34" charset="0"/>
                <a:cs typeface="Calibri" pitchFamily="34" charset="0"/>
              </a:rPr>
              <a:t>Treibhauseffekt</a:t>
            </a:r>
            <a:r>
              <a:rPr lang="en-GB" sz="2000" dirty="0" smtClean="0">
                <a:latin typeface="Calibri" pitchFamily="34" charset="0"/>
                <a:cs typeface="Calibri" pitchFamily="34" charset="0"/>
              </a:rPr>
              <a:t>			a. overpopulation</a:t>
            </a:r>
          </a:p>
          <a:p>
            <a:pPr marL="457200" indent="-457200">
              <a:buAutoNum type="arabicPeriod"/>
            </a:pPr>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Verwüstung</a:t>
            </a:r>
            <a:r>
              <a:rPr lang="en-GB" sz="2000" dirty="0" smtClean="0">
                <a:latin typeface="Calibri" pitchFamily="34" charset="0"/>
                <a:cs typeface="Calibri" pitchFamily="34" charset="0"/>
              </a:rPr>
              <a:t>			b. air pollution</a:t>
            </a:r>
          </a:p>
          <a:p>
            <a:pPr marL="457200" indent="-457200">
              <a:buAutoNum type="arabicPeriod"/>
            </a:pPr>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Überbevölkerung</a:t>
            </a:r>
            <a:r>
              <a:rPr lang="en-GB" sz="2000" dirty="0" smtClean="0">
                <a:latin typeface="Calibri" pitchFamily="34" charset="0"/>
                <a:cs typeface="Calibri" pitchFamily="34" charset="0"/>
              </a:rPr>
              <a:t>			c. dying forests due to pollution</a:t>
            </a:r>
          </a:p>
          <a:p>
            <a:pPr marL="457200" indent="-457200">
              <a:buAutoNum type="arabicPeriod"/>
            </a:pPr>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Wasserverschmutzung</a:t>
            </a:r>
            <a:r>
              <a:rPr lang="en-GB" sz="2000" dirty="0" smtClean="0">
                <a:latin typeface="Calibri" pitchFamily="34" charset="0"/>
                <a:cs typeface="Calibri" pitchFamily="34" charset="0"/>
              </a:rPr>
              <a:t>		d. extinction of animal species</a:t>
            </a:r>
          </a:p>
          <a:p>
            <a:pPr marL="457200" indent="-457200">
              <a:buAutoNum type="arabicPeriod"/>
            </a:pPr>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Luftverschmutzung</a:t>
            </a:r>
            <a:r>
              <a:rPr lang="en-GB" sz="2000" dirty="0" smtClean="0">
                <a:latin typeface="Calibri" pitchFamily="34" charset="0"/>
                <a:cs typeface="Calibri" pitchFamily="34" charset="0"/>
              </a:rPr>
              <a:t>		e. greenhouse effect</a:t>
            </a:r>
          </a:p>
          <a:p>
            <a:pPr marL="457200" indent="-457200">
              <a:buAutoNum type="arabicPeriod"/>
            </a:pPr>
            <a:r>
              <a:rPr lang="en-GB" sz="2000" dirty="0" smtClean="0">
                <a:latin typeface="Calibri" pitchFamily="34" charset="0"/>
                <a:cs typeface="Calibri" pitchFamily="34" charset="0"/>
              </a:rPr>
              <a:t>das </a:t>
            </a:r>
            <a:r>
              <a:rPr lang="en-GB" sz="2000" dirty="0" err="1" smtClean="0">
                <a:latin typeface="Calibri" pitchFamily="34" charset="0"/>
                <a:cs typeface="Calibri" pitchFamily="34" charset="0"/>
              </a:rPr>
              <a:t>Waldsterben</a:t>
            </a:r>
            <a:r>
              <a:rPr lang="en-GB" sz="2000" dirty="0" smtClean="0">
                <a:latin typeface="Calibri" pitchFamily="34" charset="0"/>
                <a:cs typeface="Calibri" pitchFamily="34" charset="0"/>
              </a:rPr>
              <a:t>			f. noise pollution</a:t>
            </a:r>
          </a:p>
          <a:p>
            <a:pPr marL="457200" indent="-457200">
              <a:buFont typeface="Arial" pitchFamily="34" charset="0"/>
              <a:buAutoNum type="arabicPeriod"/>
            </a:pPr>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Lärmbelastung</a:t>
            </a:r>
            <a:r>
              <a:rPr lang="en-GB" sz="2000" dirty="0" smtClean="0">
                <a:latin typeface="Calibri" pitchFamily="34" charset="0"/>
                <a:cs typeface="Calibri" pitchFamily="34" charset="0"/>
              </a:rPr>
              <a:t>			g. the </a:t>
            </a:r>
            <a:r>
              <a:rPr lang="en-GB" sz="2000" dirty="0">
                <a:latin typeface="Calibri" pitchFamily="34" charset="0"/>
                <a:cs typeface="Calibri" pitchFamily="34" charset="0"/>
              </a:rPr>
              <a:t>hole in the ozone </a:t>
            </a:r>
            <a:r>
              <a:rPr lang="en-GB" sz="2000" dirty="0" smtClean="0">
                <a:latin typeface="Calibri" pitchFamily="34" charset="0"/>
                <a:cs typeface="Calibri" pitchFamily="34" charset="0"/>
              </a:rPr>
              <a:t>layer</a:t>
            </a:r>
          </a:p>
          <a:p>
            <a:pPr marL="457200" indent="-457200">
              <a:buAutoNum type="arabicPeriod"/>
            </a:pPr>
            <a:r>
              <a:rPr lang="en-GB" sz="2000" dirty="0" smtClean="0">
                <a:latin typeface="Calibri" pitchFamily="34" charset="0"/>
                <a:cs typeface="Calibri" pitchFamily="34" charset="0"/>
              </a:rPr>
              <a:t>das </a:t>
            </a:r>
            <a:r>
              <a:rPr lang="en-GB" sz="2000" dirty="0" err="1" smtClean="0">
                <a:latin typeface="Calibri" pitchFamily="34" charset="0"/>
                <a:cs typeface="Calibri" pitchFamily="34" charset="0"/>
              </a:rPr>
              <a:t>Aussterben</a:t>
            </a:r>
            <a:r>
              <a:rPr lang="en-GB" sz="2000" dirty="0" smtClean="0">
                <a:latin typeface="Calibri" pitchFamily="34" charset="0"/>
                <a:cs typeface="Calibri" pitchFamily="34" charset="0"/>
              </a:rPr>
              <a:t> von </a:t>
            </a:r>
            <a:r>
              <a:rPr lang="en-GB" sz="2000" dirty="0" err="1" smtClean="0">
                <a:latin typeface="Calibri" pitchFamily="34" charset="0"/>
                <a:cs typeface="Calibri" pitchFamily="34" charset="0"/>
              </a:rPr>
              <a:t>Tierarten</a:t>
            </a:r>
            <a:r>
              <a:rPr lang="en-GB" sz="2000" dirty="0" smtClean="0">
                <a:latin typeface="Calibri" pitchFamily="34" charset="0"/>
                <a:cs typeface="Calibri" pitchFamily="34" charset="0"/>
              </a:rPr>
              <a:t>		h. </a:t>
            </a:r>
            <a:r>
              <a:rPr lang="en-GB" sz="2000" dirty="0">
                <a:latin typeface="Calibri" pitchFamily="34" charset="0"/>
                <a:cs typeface="Calibri" pitchFamily="34" charset="0"/>
              </a:rPr>
              <a:t>acid rain</a:t>
            </a:r>
            <a:endParaRPr lang="en-GB" sz="2000" dirty="0" smtClean="0">
              <a:latin typeface="Calibri" pitchFamily="34" charset="0"/>
              <a:cs typeface="Calibri" pitchFamily="34" charset="0"/>
            </a:endParaRPr>
          </a:p>
          <a:p>
            <a:pPr marL="457200" indent="-457200">
              <a:buAutoNum type="arabicPeriod"/>
            </a:pPr>
            <a:r>
              <a:rPr lang="en-GB" sz="2000" dirty="0" smtClean="0">
                <a:latin typeface="Calibri" pitchFamily="34" charset="0"/>
                <a:cs typeface="Calibri" pitchFamily="34" charset="0"/>
              </a:rPr>
              <a:t>das </a:t>
            </a:r>
            <a:r>
              <a:rPr lang="en-GB" sz="2000" dirty="0" err="1" smtClean="0">
                <a:latin typeface="Calibri" pitchFamily="34" charset="0"/>
                <a:cs typeface="Calibri" pitchFamily="34" charset="0"/>
              </a:rPr>
              <a:t>Kohlendioxid</a:t>
            </a:r>
            <a:r>
              <a:rPr lang="en-GB" sz="2000" dirty="0">
                <a:latin typeface="Calibri" pitchFamily="34" charset="0"/>
                <a:cs typeface="Calibri" pitchFamily="34" charset="0"/>
              </a:rPr>
              <a:t>	</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a:t>
            </a:r>
            <a:r>
              <a:rPr lang="en-GB" sz="2000" dirty="0" smtClean="0">
                <a:latin typeface="Calibri" pitchFamily="34" charset="0"/>
                <a:cs typeface="Calibri" pitchFamily="34" charset="0"/>
              </a:rPr>
              <a:t>. desertification</a:t>
            </a:r>
          </a:p>
          <a:p>
            <a:pPr marL="457200" indent="-457200">
              <a:buAutoNum type="arabicPeriod"/>
            </a:pPr>
            <a:r>
              <a:rPr lang="en-GB" sz="2000" dirty="0" smtClean="0">
                <a:latin typeface="Calibri" pitchFamily="34" charset="0"/>
                <a:cs typeface="Calibri" pitchFamily="34" charset="0"/>
              </a:rPr>
              <a:t>das </a:t>
            </a:r>
            <a:r>
              <a:rPr lang="en-GB" sz="2000" dirty="0" err="1" smtClean="0">
                <a:latin typeface="Calibri" pitchFamily="34" charset="0"/>
                <a:cs typeface="Calibri" pitchFamily="34" charset="0"/>
              </a:rPr>
              <a:t>Ozonloch</a:t>
            </a:r>
            <a:r>
              <a:rPr lang="en-GB" sz="2000" dirty="0" smtClean="0">
                <a:latin typeface="Calibri" pitchFamily="34" charset="0"/>
                <a:cs typeface="Calibri" pitchFamily="34" charset="0"/>
              </a:rPr>
              <a:t>			j. CO</a:t>
            </a:r>
            <a:r>
              <a:rPr lang="en-GB" sz="2000" baseline="-25000" dirty="0" smtClean="0">
                <a:latin typeface="Calibri" pitchFamily="34" charset="0"/>
                <a:cs typeface="Calibri" pitchFamily="34" charset="0"/>
              </a:rPr>
              <a:t>2</a:t>
            </a:r>
          </a:p>
          <a:p>
            <a:pPr marL="457200" indent="-457200">
              <a:buAutoNum type="arabicPeriod"/>
            </a:pPr>
            <a:r>
              <a:rPr lang="en-GB" sz="2000" dirty="0" smtClean="0">
                <a:latin typeface="Calibri" pitchFamily="34" charset="0"/>
                <a:cs typeface="Calibri" pitchFamily="34" charset="0"/>
              </a:rPr>
              <a:t>der </a:t>
            </a:r>
            <a:r>
              <a:rPr lang="en-GB" sz="2000" dirty="0" err="1" smtClean="0">
                <a:latin typeface="Calibri" pitchFamily="34" charset="0"/>
                <a:cs typeface="Calibri" pitchFamily="34" charset="0"/>
              </a:rPr>
              <a:t>saure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Regen</a:t>
            </a:r>
            <a:r>
              <a:rPr lang="en-GB" sz="2000" dirty="0" smtClean="0">
                <a:latin typeface="Calibri" pitchFamily="34" charset="0"/>
                <a:cs typeface="Calibri" pitchFamily="34" charset="0"/>
              </a:rPr>
              <a:t>			k. water pollution</a:t>
            </a:r>
            <a:endParaRPr lang="en-GB" sz="2000" dirty="0">
              <a:latin typeface="Calibri" pitchFamily="34" charset="0"/>
              <a:cs typeface="Calibri" pitchFamily="34" charset="0"/>
            </a:endParaRPr>
          </a:p>
          <a:p>
            <a:pPr marL="0" indent="0">
              <a:buNone/>
            </a:pPr>
            <a:endParaRPr lang="en-GB" sz="2000" dirty="0" smtClean="0">
              <a:latin typeface="Calibri" pitchFamily="34" charset="0"/>
              <a:cs typeface="Calibri" pitchFamily="34" charset="0"/>
            </a:endParaRPr>
          </a:p>
          <a:p>
            <a:pPr marL="0" indent="0" algn="ctr">
              <a:buNone/>
            </a:pPr>
            <a:endParaRPr lang="en-GB" sz="2000" dirty="0">
              <a:latin typeface="Calibri" pitchFamily="34" charset="0"/>
              <a:cs typeface="Calibri" pitchFamily="34" charset="0"/>
            </a:endParaRPr>
          </a:p>
          <a:p>
            <a:pPr marL="0" indent="0">
              <a:buNone/>
            </a:pPr>
            <a:endParaRPr lang="en-GB" sz="2000" dirty="0">
              <a:latin typeface="Calibri" pitchFamily="34" charset="0"/>
              <a:cs typeface="Calibri" pitchFamily="34" charset="0"/>
            </a:endParaRPr>
          </a:p>
        </p:txBody>
      </p:sp>
    </p:spTree>
    <p:extLst>
      <p:ext uri="{BB962C8B-B14F-4D97-AF65-F5344CB8AC3E}">
        <p14:creationId xmlns:p14="http://schemas.microsoft.com/office/powerpoint/2010/main" val="371883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langwitches.org/blog/wp-content/uploads/2008/02/globalization.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28184" y="3637183"/>
            <a:ext cx="2765267" cy="16050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124744"/>
          </a:xfrm>
        </p:spPr>
        <p:txBody>
          <a:bodyPr>
            <a:normAutofit fontScale="90000"/>
          </a:bodyPr>
          <a:lstStyle/>
          <a:p>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en-GB" b="1" u="sng" dirty="0" smtClean="0">
                <a:solidFill>
                  <a:srgbClr val="008000"/>
                </a:solidFill>
                <a:latin typeface="Calibri" pitchFamily="34" charset="0"/>
                <a:cs typeface="Calibri" pitchFamily="34" charset="0"/>
              </a:rPr>
              <a:t>THEMA 2: BÜRGERSCHAFT UND WELTSPRACHEN</a:t>
            </a:r>
            <a:r>
              <a:rPr lang="en-GB" b="1" u="sng" dirty="0" smtClean="0">
                <a:solidFill>
                  <a:srgbClr val="008000"/>
                </a:solidFill>
                <a:latin typeface="Comic Sans MS" pitchFamily="66" charset="0"/>
              </a:rPr>
              <a:t/>
            </a:r>
            <a:br>
              <a:rPr lang="en-GB" b="1" u="sng" dirty="0" smtClean="0">
                <a:solidFill>
                  <a:srgbClr val="008000"/>
                </a:solidFill>
                <a:latin typeface="Comic Sans MS" pitchFamily="66" charset="0"/>
              </a:rPr>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0" y="4365104"/>
            <a:ext cx="9144000" cy="2492896"/>
          </a:xfrm>
        </p:spPr>
        <p:txBody>
          <a:bodyPr>
            <a:normAutofit lnSpcReduction="10000"/>
          </a:bodyPr>
          <a:lstStyle/>
          <a:p>
            <a:pPr algn="ctr">
              <a:buNone/>
            </a:pPr>
            <a:endParaRPr lang="en-GB" sz="2400" b="1" dirty="0" smtClean="0">
              <a:latin typeface="Comic Sans MS" pitchFamily="66" charset="0"/>
            </a:endParaRPr>
          </a:p>
          <a:p>
            <a:pPr algn="ctr">
              <a:buNone/>
            </a:pPr>
            <a:r>
              <a:rPr lang="en-GB" sz="2400" b="1" u="sng" dirty="0" smtClean="0">
                <a:solidFill>
                  <a:srgbClr val="008000"/>
                </a:solidFill>
                <a:latin typeface="Calibri" pitchFamily="34" charset="0"/>
                <a:cs typeface="Calibri" pitchFamily="34" charset="0"/>
              </a:rPr>
              <a:t>EINHEITEN</a:t>
            </a:r>
          </a:p>
          <a:p>
            <a:pPr algn="ctr">
              <a:buNone/>
            </a:pPr>
            <a:endParaRPr lang="en-GB" sz="1200" dirty="0" smtClean="0">
              <a:latin typeface="Calibri" pitchFamily="34" charset="0"/>
              <a:cs typeface="Calibri" pitchFamily="34" charset="0"/>
            </a:endParaRPr>
          </a:p>
          <a:p>
            <a:pPr marL="0" indent="0" algn="ctr">
              <a:buNone/>
            </a:pPr>
            <a:r>
              <a:rPr lang="en-GB" sz="2000" dirty="0"/>
              <a:t>1. </a:t>
            </a:r>
            <a:r>
              <a:rPr lang="en-GB" sz="2000" dirty="0" err="1" smtClean="0"/>
              <a:t>Beschreibung</a:t>
            </a:r>
            <a:r>
              <a:rPr lang="en-GB" sz="2000" dirty="0" smtClean="0"/>
              <a:t> des </a:t>
            </a:r>
            <a:r>
              <a:rPr lang="en-GB" sz="2000" dirty="0" err="1" smtClean="0"/>
              <a:t>lokalen</a:t>
            </a:r>
            <a:r>
              <a:rPr lang="en-GB" sz="2000" dirty="0" smtClean="0"/>
              <a:t> </a:t>
            </a:r>
            <a:r>
              <a:rPr lang="en-GB" sz="2000" dirty="0" err="1" smtClean="0"/>
              <a:t>Gebiets</a:t>
            </a:r>
            <a:r>
              <a:rPr lang="en-GB" sz="2000" dirty="0" smtClean="0"/>
              <a:t> </a:t>
            </a:r>
            <a:r>
              <a:rPr lang="en-GB" sz="2000" dirty="0" err="1" smtClean="0"/>
              <a:t>als</a:t>
            </a:r>
            <a:r>
              <a:rPr lang="en-GB" sz="2000" dirty="0" smtClean="0"/>
              <a:t> </a:t>
            </a:r>
            <a:r>
              <a:rPr lang="en-GB" sz="2000" dirty="0" err="1" smtClean="0"/>
              <a:t>Touristenzentrum</a:t>
            </a:r>
            <a:r>
              <a:rPr lang="en-GB" sz="2000" dirty="0" smtClean="0"/>
              <a:t> </a:t>
            </a:r>
            <a:endParaRPr lang="en-GB" sz="2000" dirty="0"/>
          </a:p>
          <a:p>
            <a:pPr marL="0" indent="0" algn="ctr">
              <a:buNone/>
            </a:pPr>
            <a:r>
              <a:rPr lang="en-GB" sz="2000" dirty="0"/>
              <a:t>2. </a:t>
            </a:r>
            <a:r>
              <a:rPr lang="en-GB" sz="2000" dirty="0" err="1" smtClean="0"/>
              <a:t>Vergleichung</a:t>
            </a:r>
            <a:r>
              <a:rPr lang="en-GB" sz="2000" dirty="0" smtClean="0"/>
              <a:t> des </a:t>
            </a:r>
            <a:r>
              <a:rPr lang="en-GB" sz="2000" dirty="0" err="1" smtClean="0"/>
              <a:t>Lebens</a:t>
            </a:r>
            <a:r>
              <a:rPr lang="en-GB" sz="2000" dirty="0" smtClean="0"/>
              <a:t> auf </a:t>
            </a:r>
            <a:r>
              <a:rPr lang="en-GB" sz="2000" dirty="0" err="1" smtClean="0"/>
              <a:t>dem</a:t>
            </a:r>
            <a:r>
              <a:rPr lang="en-GB" sz="2000" dirty="0" smtClean="0"/>
              <a:t> Land und in der </a:t>
            </a:r>
            <a:r>
              <a:rPr lang="en-GB" sz="2000" dirty="0" err="1" smtClean="0"/>
              <a:t>Stadt</a:t>
            </a:r>
            <a:r>
              <a:rPr lang="en-GB" sz="2000" dirty="0" smtClean="0"/>
              <a:t> </a:t>
            </a:r>
          </a:p>
          <a:p>
            <a:pPr marL="0" indent="0" algn="ctr">
              <a:buNone/>
            </a:pPr>
            <a:r>
              <a:rPr lang="en-GB" sz="2000" dirty="0" smtClean="0"/>
              <a:t>3</a:t>
            </a:r>
            <a:r>
              <a:rPr lang="en-GB" sz="2000" dirty="0"/>
              <a:t>. </a:t>
            </a:r>
            <a:r>
              <a:rPr lang="en-GB" sz="2000" dirty="0" err="1" smtClean="0"/>
              <a:t>Umweltbewusstsein</a:t>
            </a:r>
            <a:r>
              <a:rPr lang="en-GB" sz="2000" dirty="0" smtClean="0"/>
              <a:t> </a:t>
            </a:r>
          </a:p>
          <a:p>
            <a:pPr marL="0" indent="0" algn="ctr">
              <a:buNone/>
            </a:pPr>
            <a:r>
              <a:rPr lang="en-GB" sz="2000" dirty="0" smtClean="0"/>
              <a:t>4</a:t>
            </a:r>
            <a:r>
              <a:rPr lang="en-GB" sz="2000" dirty="0"/>
              <a:t>. </a:t>
            </a:r>
            <a:r>
              <a:rPr lang="en-GB" sz="2000" dirty="0" smtClean="0"/>
              <a:t>die </a:t>
            </a:r>
            <a:r>
              <a:rPr lang="en-GB" sz="2000" dirty="0" err="1" smtClean="0"/>
              <a:t>Wichtigkeit</a:t>
            </a:r>
            <a:r>
              <a:rPr lang="en-GB" sz="2000" dirty="0" smtClean="0"/>
              <a:t> </a:t>
            </a:r>
            <a:r>
              <a:rPr lang="en-GB" sz="2000" dirty="0" err="1" smtClean="0"/>
              <a:t>einer</a:t>
            </a:r>
            <a:r>
              <a:rPr lang="en-GB" sz="2000" dirty="0" smtClean="0"/>
              <a:t> </a:t>
            </a:r>
            <a:r>
              <a:rPr lang="en-GB" sz="2000" dirty="0" err="1" smtClean="0"/>
              <a:t>Fremdsprache</a:t>
            </a:r>
            <a:endParaRPr lang="en-GB" sz="2000" dirty="0"/>
          </a:p>
        </p:txBody>
      </p:sp>
      <p:pic>
        <p:nvPicPr>
          <p:cNvPr id="4098" name="Picture 2" descr="http://vacationxtravel.com/wp-content/uploads/2011/09/The-Top-Ten-Tourist-Attractions-in-German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140" y="1414429"/>
            <a:ext cx="2878035" cy="19186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eh.ac.uk/news/news_archive/images/7valleybennevis.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414429"/>
            <a:ext cx="2352355" cy="30044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0.gstatic.com/images?q=tbn:ANd9GcRhmdJZL5aHX5u8sdwSbeNpN2-Upnt13sZ0ITSHT-53FoPClnNe89_vWa-M"/>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5575" y="3633110"/>
            <a:ext cx="28956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1.gstatic.com/images?q=tbn:ANd9GcSW76ea4YHQkr1Gl4BB7uTVbD1ehcZD1EGztTMB7wo3Oq9KRJHLCmPBT0ukjw"/>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01748" y="1409154"/>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8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19: UMWELTPROBLEME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marL="0" indent="0" algn="ctr">
              <a:buNone/>
            </a:pPr>
            <a:r>
              <a:rPr lang="en-GB" sz="2200" b="1" dirty="0" smtClean="0">
                <a:solidFill>
                  <a:srgbClr val="008000"/>
                </a:solidFill>
                <a:latin typeface="Calibri" pitchFamily="34" charset="0"/>
                <a:cs typeface="Calibri" pitchFamily="34" charset="0"/>
              </a:rPr>
              <a:t>Was </a:t>
            </a:r>
            <a:r>
              <a:rPr lang="en-GB" sz="2200" b="1" dirty="0" err="1" smtClean="0">
                <a:solidFill>
                  <a:srgbClr val="008000"/>
                </a:solidFill>
                <a:latin typeface="Calibri" pitchFamily="34" charset="0"/>
                <a:cs typeface="Calibri" pitchFamily="34" charset="0"/>
              </a:rPr>
              <a:t>sind</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mögliche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Lösungen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für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diese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Probleme</a:t>
            </a:r>
            <a:r>
              <a:rPr lang="en-GB" sz="2200" b="1" dirty="0" smtClean="0">
                <a:solidFill>
                  <a:srgbClr val="008000"/>
                </a:solidFill>
                <a:latin typeface="Calibri" pitchFamily="34" charset="0"/>
                <a:cs typeface="Calibri" pitchFamily="34" charset="0"/>
              </a:rPr>
              <a:t>?</a:t>
            </a:r>
          </a:p>
          <a:p>
            <a:pPr marL="0" indent="0" algn="ctr">
              <a:buNone/>
            </a:pPr>
            <a:endParaRPr lang="en-GB" sz="2000" dirty="0">
              <a:latin typeface="Calibri" pitchFamily="34" charset="0"/>
              <a:cs typeface="Calibri" pitchFamily="34" charset="0"/>
            </a:endParaRPr>
          </a:p>
          <a:p>
            <a:pPr marL="0" indent="0">
              <a:buNone/>
            </a:pPr>
            <a:endParaRPr lang="en-GB" sz="2000" dirty="0">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84568850"/>
              </p:ext>
            </p:extLst>
          </p:nvPr>
        </p:nvGraphicFramePr>
        <p:xfrm>
          <a:off x="395536" y="1556792"/>
          <a:ext cx="8136904" cy="2953512"/>
        </p:xfrm>
        <a:graphic>
          <a:graphicData uri="http://schemas.openxmlformats.org/drawingml/2006/table">
            <a:tbl>
              <a:tblPr firstRow="1" bandRow="1">
                <a:tableStyleId>{2D5ABB26-0587-4C30-8999-92F81FD0307C}</a:tableStyleId>
              </a:tblPr>
              <a:tblGrid>
                <a:gridCol w="4068452"/>
                <a:gridCol w="4068452"/>
              </a:tblGrid>
              <a:tr h="218936">
                <a:tc>
                  <a:txBody>
                    <a:bodyPr/>
                    <a:lstStyle/>
                    <a:p>
                      <a:pPr algn="ctr"/>
                      <a:r>
                        <a:rPr lang="en-US" b="1" dirty="0" smtClean="0">
                          <a:solidFill>
                            <a:schemeClr val="bg1"/>
                          </a:solidFill>
                        </a:rPr>
                        <a:t>Problem</a:t>
                      </a:r>
                      <a:endParaRPr lang="en-US" b="1" dirty="0">
                        <a:solidFill>
                          <a:schemeClr val="bg1"/>
                        </a:solidFill>
                      </a:endParaRPr>
                    </a:p>
                  </a:txBody>
                  <a:tcPr>
                    <a:solidFill>
                      <a:schemeClr val="bg1">
                        <a:lumMod val="65000"/>
                      </a:schemeClr>
                    </a:solidFill>
                  </a:tcPr>
                </a:tc>
                <a:tc>
                  <a:txBody>
                    <a:bodyPr/>
                    <a:lstStyle/>
                    <a:p>
                      <a:pPr algn="ctr"/>
                      <a:r>
                        <a:rPr lang="en-US" b="1" dirty="0" err="1" smtClean="0">
                          <a:solidFill>
                            <a:schemeClr val="bg1"/>
                          </a:solidFill>
                        </a:rPr>
                        <a:t>Lösung</a:t>
                      </a:r>
                      <a:endParaRPr lang="en-US" b="1" dirty="0" smtClean="0">
                        <a:solidFill>
                          <a:schemeClr val="bg1"/>
                        </a:solidFill>
                      </a:endParaRPr>
                    </a:p>
                  </a:txBody>
                  <a:tcPr>
                    <a:solidFill>
                      <a:schemeClr val="bg1">
                        <a:lumMod val="65000"/>
                      </a:schemeClr>
                    </a:solidFill>
                  </a:tcPr>
                </a:tc>
              </a:tr>
              <a:tr h="218936">
                <a:tc>
                  <a:txBody>
                    <a:bodyPr/>
                    <a:lstStyle/>
                    <a:p>
                      <a:pPr marL="342900" indent="-342900">
                        <a:lnSpc>
                          <a:spcPct val="130000"/>
                        </a:lnSpc>
                        <a:buAutoNum type="arabicPeriod"/>
                      </a:pPr>
                      <a:r>
                        <a:rPr lang="en-US" dirty="0" err="1" smtClean="0"/>
                        <a:t>gegen</a:t>
                      </a:r>
                      <a:r>
                        <a:rPr lang="en-US" dirty="0" smtClean="0"/>
                        <a:t> </a:t>
                      </a:r>
                      <a:r>
                        <a:rPr lang="en-US" dirty="0" err="1" smtClean="0"/>
                        <a:t>Luftverschmutzung</a:t>
                      </a:r>
                      <a:endParaRPr lang="en-US" dirty="0" smtClean="0"/>
                    </a:p>
                    <a:p>
                      <a:pPr marL="342900" indent="-342900">
                        <a:lnSpc>
                          <a:spcPct val="130000"/>
                        </a:lnSpc>
                        <a:buAutoNum type="arabicPeriod"/>
                      </a:pPr>
                      <a:r>
                        <a:rPr lang="en-US" dirty="0" err="1" smtClean="0"/>
                        <a:t>gegen</a:t>
                      </a:r>
                      <a:r>
                        <a:rPr lang="en-US" dirty="0" smtClean="0"/>
                        <a:t> </a:t>
                      </a:r>
                      <a:r>
                        <a:rPr lang="en-US" dirty="0" err="1" smtClean="0"/>
                        <a:t>Überbevölkerung</a:t>
                      </a:r>
                      <a:endParaRPr lang="en-US" dirty="0" smtClean="0"/>
                    </a:p>
                    <a:p>
                      <a:pPr marL="342900" indent="-342900">
                        <a:lnSpc>
                          <a:spcPct val="130000"/>
                        </a:lnSpc>
                        <a:buAutoNum type="arabicPeriod"/>
                      </a:pPr>
                      <a:r>
                        <a:rPr lang="en-US" dirty="0" err="1" smtClean="0"/>
                        <a:t>gegen</a:t>
                      </a:r>
                      <a:r>
                        <a:rPr lang="en-US" dirty="0" smtClean="0"/>
                        <a:t> </a:t>
                      </a:r>
                      <a:r>
                        <a:rPr lang="en-US" dirty="0" err="1" smtClean="0"/>
                        <a:t>Wasserverschmutzung</a:t>
                      </a:r>
                      <a:endParaRPr lang="en-US" dirty="0" smtClean="0"/>
                    </a:p>
                    <a:p>
                      <a:pPr marL="342900" indent="-342900">
                        <a:lnSpc>
                          <a:spcPct val="130000"/>
                        </a:lnSpc>
                        <a:buAutoNum type="arabicPeriod"/>
                      </a:pPr>
                      <a:r>
                        <a:rPr lang="en-US" dirty="0" err="1" smtClean="0"/>
                        <a:t>gegen</a:t>
                      </a:r>
                      <a:r>
                        <a:rPr lang="en-US" baseline="0" dirty="0" smtClean="0"/>
                        <a:t> das </a:t>
                      </a:r>
                      <a:r>
                        <a:rPr lang="en-US" baseline="0" dirty="0" err="1" smtClean="0"/>
                        <a:t>Aussterben</a:t>
                      </a:r>
                      <a:r>
                        <a:rPr lang="en-US" baseline="0" dirty="0" smtClean="0"/>
                        <a:t> von </a:t>
                      </a:r>
                      <a:r>
                        <a:rPr lang="en-US" baseline="0" dirty="0" err="1" smtClean="0"/>
                        <a:t>Tierarten</a:t>
                      </a:r>
                      <a:endParaRPr lang="en-US" baseline="0" dirty="0" smtClean="0"/>
                    </a:p>
                    <a:p>
                      <a:pPr marL="342900" indent="-342900">
                        <a:lnSpc>
                          <a:spcPct val="130000"/>
                        </a:lnSpc>
                        <a:buAutoNum type="arabicPeriod"/>
                      </a:pPr>
                      <a:r>
                        <a:rPr lang="en-US" baseline="0" dirty="0" err="1" smtClean="0"/>
                        <a:t>gegen</a:t>
                      </a:r>
                      <a:r>
                        <a:rPr lang="en-US" baseline="0" dirty="0" smtClean="0"/>
                        <a:t> den </a:t>
                      </a:r>
                      <a:r>
                        <a:rPr lang="en-US" baseline="0" dirty="0" err="1" smtClean="0"/>
                        <a:t>Treibhauseffekt</a:t>
                      </a:r>
                      <a:endParaRPr lang="en-US" dirty="0"/>
                    </a:p>
                  </a:txBody>
                  <a:tcPr/>
                </a:tc>
                <a:tc>
                  <a:txBody>
                    <a:bodyPr/>
                    <a:lstStyle/>
                    <a:p>
                      <a:pPr marL="342900" indent="-342900">
                        <a:lnSpc>
                          <a:spcPct val="130000"/>
                        </a:lnSpc>
                        <a:buAutoNum type="alphaLcPeriod"/>
                      </a:pPr>
                      <a:r>
                        <a:rPr lang="en-US" dirty="0" err="1" smtClean="0"/>
                        <a:t>könnten</a:t>
                      </a:r>
                      <a:r>
                        <a:rPr lang="en-US" dirty="0" smtClean="0"/>
                        <a:t> </a:t>
                      </a:r>
                      <a:r>
                        <a:rPr lang="en-US" dirty="0" err="1" smtClean="0"/>
                        <a:t>wir</a:t>
                      </a:r>
                      <a:r>
                        <a:rPr lang="en-US" dirty="0" smtClean="0"/>
                        <a:t> </a:t>
                      </a:r>
                      <a:r>
                        <a:rPr lang="en-US" dirty="0" err="1" smtClean="0"/>
                        <a:t>sichere</a:t>
                      </a:r>
                      <a:r>
                        <a:rPr lang="en-US" dirty="0" smtClean="0"/>
                        <a:t> </a:t>
                      </a:r>
                      <a:r>
                        <a:rPr lang="en-US" dirty="0" err="1" smtClean="0"/>
                        <a:t>Öltanker</a:t>
                      </a:r>
                      <a:r>
                        <a:rPr lang="en-US" dirty="0" smtClean="0"/>
                        <a:t> </a:t>
                      </a:r>
                      <a:r>
                        <a:rPr lang="en-US" dirty="0" err="1" smtClean="0"/>
                        <a:t>bauen</a:t>
                      </a:r>
                      <a:endParaRPr lang="en-US" dirty="0" smtClean="0"/>
                    </a:p>
                    <a:p>
                      <a:pPr marL="342900" indent="-342900">
                        <a:lnSpc>
                          <a:spcPct val="130000"/>
                        </a:lnSpc>
                        <a:buAutoNum type="alphaLcPeriod"/>
                      </a:pPr>
                      <a:r>
                        <a:rPr lang="en-US" dirty="0" err="1" smtClean="0"/>
                        <a:t>könnten</a:t>
                      </a:r>
                      <a:r>
                        <a:rPr lang="en-US" dirty="0" smtClean="0"/>
                        <a:t> </a:t>
                      </a:r>
                      <a:r>
                        <a:rPr lang="en-US" dirty="0" err="1" smtClean="0"/>
                        <a:t>wir</a:t>
                      </a:r>
                      <a:r>
                        <a:rPr lang="en-US" dirty="0" smtClean="0"/>
                        <a:t> </a:t>
                      </a:r>
                      <a:r>
                        <a:rPr lang="en-US" dirty="0" err="1" smtClean="0"/>
                        <a:t>Atomkraft</a:t>
                      </a:r>
                      <a:r>
                        <a:rPr lang="en-US" dirty="0" smtClean="0"/>
                        <a:t> </a:t>
                      </a:r>
                      <a:r>
                        <a:rPr lang="en-US" dirty="0" err="1" smtClean="0"/>
                        <a:t>statt</a:t>
                      </a:r>
                      <a:r>
                        <a:rPr lang="en-US" dirty="0" smtClean="0"/>
                        <a:t> </a:t>
                      </a:r>
                      <a:r>
                        <a:rPr lang="en-US" dirty="0" err="1" smtClean="0"/>
                        <a:t>Kohlekraft</a:t>
                      </a:r>
                      <a:r>
                        <a:rPr lang="en-US" dirty="0" smtClean="0"/>
                        <a:t> </a:t>
                      </a:r>
                      <a:r>
                        <a:rPr lang="en-US" dirty="0" err="1" smtClean="0"/>
                        <a:t>benutzen</a:t>
                      </a:r>
                      <a:endParaRPr lang="en-US" dirty="0" smtClean="0"/>
                    </a:p>
                    <a:p>
                      <a:pPr marL="342900" indent="-342900">
                        <a:lnSpc>
                          <a:spcPct val="130000"/>
                        </a:lnSpc>
                        <a:buAutoNum type="alphaLcPeriod"/>
                      </a:pPr>
                      <a:r>
                        <a:rPr lang="en-US" dirty="0" err="1" smtClean="0"/>
                        <a:t>könnten</a:t>
                      </a:r>
                      <a:r>
                        <a:rPr lang="en-US" dirty="0" smtClean="0"/>
                        <a:t> </a:t>
                      </a:r>
                      <a:r>
                        <a:rPr lang="en-US" dirty="0" err="1" smtClean="0"/>
                        <a:t>wir</a:t>
                      </a:r>
                      <a:r>
                        <a:rPr lang="en-US" dirty="0" smtClean="0"/>
                        <a:t> </a:t>
                      </a:r>
                      <a:r>
                        <a:rPr lang="en-US" dirty="0" err="1" smtClean="0"/>
                        <a:t>weniger</a:t>
                      </a:r>
                      <a:r>
                        <a:rPr lang="en-US" dirty="0" smtClean="0"/>
                        <a:t> </a:t>
                      </a:r>
                      <a:r>
                        <a:rPr lang="en-US" dirty="0" err="1" smtClean="0"/>
                        <a:t>fliegen</a:t>
                      </a:r>
                      <a:endParaRPr lang="en-US" dirty="0" smtClean="0"/>
                    </a:p>
                    <a:p>
                      <a:pPr marL="342900" indent="-342900">
                        <a:lnSpc>
                          <a:spcPct val="130000"/>
                        </a:lnSpc>
                        <a:buAutoNum type="alphaLcPeriod"/>
                      </a:pPr>
                      <a:r>
                        <a:rPr lang="en-US" dirty="0" err="1" smtClean="0"/>
                        <a:t>könnten</a:t>
                      </a:r>
                      <a:r>
                        <a:rPr lang="en-US" dirty="0" smtClean="0"/>
                        <a:t> </a:t>
                      </a:r>
                      <a:r>
                        <a:rPr lang="en-US" dirty="0" err="1" smtClean="0"/>
                        <a:t>wir</a:t>
                      </a:r>
                      <a:r>
                        <a:rPr lang="en-US" baseline="0" dirty="0" smtClean="0"/>
                        <a:t> die </a:t>
                      </a:r>
                      <a:r>
                        <a:rPr lang="en-US" baseline="0" dirty="0" err="1" smtClean="0"/>
                        <a:t>Wälder</a:t>
                      </a:r>
                      <a:r>
                        <a:rPr lang="en-US" baseline="0" dirty="0" smtClean="0"/>
                        <a:t> und </a:t>
                      </a:r>
                      <a:r>
                        <a:rPr lang="en-US" baseline="0" dirty="0" err="1" smtClean="0"/>
                        <a:t>Landschaften</a:t>
                      </a:r>
                      <a:r>
                        <a:rPr lang="en-US" baseline="0" dirty="0" smtClean="0"/>
                        <a:t> </a:t>
                      </a:r>
                      <a:r>
                        <a:rPr lang="en-US" baseline="0" dirty="0" err="1" smtClean="0"/>
                        <a:t>schützen</a:t>
                      </a:r>
                      <a:endParaRPr lang="en-US" baseline="0" dirty="0" smtClean="0"/>
                    </a:p>
                    <a:p>
                      <a:pPr marL="342900" indent="-342900">
                        <a:lnSpc>
                          <a:spcPct val="130000"/>
                        </a:lnSpc>
                        <a:buAutoNum type="alphaLcPeriod"/>
                      </a:pPr>
                      <a:r>
                        <a:rPr lang="en-US" dirty="0" err="1" smtClean="0"/>
                        <a:t>könnten</a:t>
                      </a:r>
                      <a:r>
                        <a:rPr lang="en-US" dirty="0" smtClean="0"/>
                        <a:t> </a:t>
                      </a:r>
                      <a:r>
                        <a:rPr lang="en-US" dirty="0" err="1" smtClean="0"/>
                        <a:t>wir</a:t>
                      </a:r>
                      <a:r>
                        <a:rPr lang="en-US" dirty="0" smtClean="0"/>
                        <a:t> </a:t>
                      </a:r>
                      <a:r>
                        <a:rPr lang="en-US" dirty="0" err="1" smtClean="0"/>
                        <a:t>weniger</a:t>
                      </a:r>
                      <a:r>
                        <a:rPr lang="en-US" dirty="0" smtClean="0"/>
                        <a:t> Kinder </a:t>
                      </a:r>
                      <a:r>
                        <a:rPr lang="en-US" dirty="0" err="1" smtClean="0"/>
                        <a:t>haben</a:t>
                      </a:r>
                      <a:endParaRPr lang="en-US" dirty="0"/>
                    </a:p>
                  </a:txBody>
                  <a:tcPr/>
                </a:tc>
              </a:tr>
            </a:tbl>
          </a:graphicData>
        </a:graphic>
      </p:graphicFrame>
      <p:pic>
        <p:nvPicPr>
          <p:cNvPr id="5" name="Picture 4"/>
          <p:cNvPicPr>
            <a:picLocks noChangeAspect="1"/>
          </p:cNvPicPr>
          <p:nvPr/>
        </p:nvPicPr>
        <p:blipFill>
          <a:blip r:embed="rId2" cstate="print"/>
          <a:stretch>
            <a:fillRect/>
          </a:stretch>
        </p:blipFill>
        <p:spPr>
          <a:xfrm>
            <a:off x="1691680" y="3890531"/>
            <a:ext cx="2856880" cy="2967469"/>
          </a:xfrm>
          <a:prstGeom prst="rect">
            <a:avLst/>
          </a:prstGeom>
        </p:spPr>
      </p:pic>
    </p:spTree>
    <p:extLst>
      <p:ext uri="{BB962C8B-B14F-4D97-AF65-F5344CB8AC3E}">
        <p14:creationId xmlns:p14="http://schemas.microsoft.com/office/powerpoint/2010/main" val="246648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de-DE" sz="2400" b="1" u="sng" dirty="0" smtClean="0">
                <a:solidFill>
                  <a:srgbClr val="008000"/>
                </a:solidFill>
                <a:latin typeface="Calibri" pitchFamily="34" charset="0"/>
                <a:cs typeface="Calibri" pitchFamily="34" charset="0"/>
              </a:rPr>
              <a:t>EINHEIT 4: </a:t>
            </a:r>
            <a:r>
              <a:rPr lang="de-DE" sz="2400" b="1" u="sng" dirty="0" smtClean="0">
                <a:solidFill>
                  <a:srgbClr val="008000"/>
                </a:solidFill>
              </a:rPr>
              <a:t>DIE WICHTIGKEIT EINER FREMDSPRACHE</a:t>
            </a:r>
          </a:p>
          <a:p>
            <a:pPr algn="ctr">
              <a:buNone/>
            </a:pPr>
            <a:endParaRPr lang="de-DE" sz="2400" b="1" dirty="0" smtClean="0">
              <a:solidFill>
                <a:srgbClr val="008000"/>
              </a:solidFill>
              <a:latin typeface="Calibri" pitchFamily="34" charset="0"/>
              <a:cs typeface="Calibri" pitchFamily="34" charset="0"/>
            </a:endParaRPr>
          </a:p>
          <a:p>
            <a:pPr algn="ctr">
              <a:buNone/>
            </a:pPr>
            <a:r>
              <a:rPr lang="de-DE" sz="2400" b="1" dirty="0" smtClean="0">
                <a:solidFill>
                  <a:srgbClr val="008000"/>
                </a:solidFill>
                <a:latin typeface="Calibri" pitchFamily="34" charset="0"/>
                <a:cs typeface="Calibri" pitchFamily="34" charset="0"/>
              </a:rPr>
              <a:t>In dieser Einheit lernt man:</a:t>
            </a:r>
          </a:p>
          <a:p>
            <a:pPr algn="ctr">
              <a:buNone/>
            </a:pPr>
            <a:endParaRPr lang="de-DE" sz="2400" dirty="0" smtClean="0">
              <a:latin typeface="Calibri" pitchFamily="34" charset="0"/>
              <a:cs typeface="Calibri" pitchFamily="34" charset="0"/>
            </a:endParaRPr>
          </a:p>
          <a:p>
            <a:pPr marL="457200" indent="-457200" algn="ctr">
              <a:buAutoNum type="arabicPeriod"/>
            </a:pPr>
            <a:r>
              <a:rPr lang="de-DE" sz="2400" dirty="0" smtClean="0">
                <a:latin typeface="Calibri" pitchFamily="34" charset="0"/>
                <a:cs typeface="Calibri" pitchFamily="34" charset="0"/>
              </a:rPr>
              <a:t>warum eine Fremdsprache zu lernen wichtig ist </a:t>
            </a:r>
          </a:p>
          <a:p>
            <a:pPr marL="457200" indent="-457200" algn="ctr">
              <a:buAutoNum type="arabicPeriod"/>
            </a:pPr>
            <a:r>
              <a:rPr lang="de-DE" sz="2400" dirty="0" smtClean="0">
                <a:latin typeface="Calibri" pitchFamily="34" charset="0"/>
                <a:cs typeface="Calibri" pitchFamily="34" charset="0"/>
              </a:rPr>
              <a:t>was man mit einer Fremdsprache machen kann </a:t>
            </a:r>
          </a:p>
          <a:p>
            <a:pPr marL="457200" indent="-457200" algn="ctr">
              <a:buAutoNum type="arabicPeriod"/>
            </a:pPr>
            <a:r>
              <a:rPr lang="de-DE" sz="2400" dirty="0" smtClean="0">
                <a:latin typeface="Calibri" pitchFamily="34" charset="0"/>
                <a:cs typeface="Calibri" pitchFamily="34" charset="0"/>
              </a:rPr>
              <a:t>wie man seine Fremdsprachenfähigkeiten weiterentwickelt</a:t>
            </a:r>
          </a:p>
          <a:p>
            <a:pPr marL="457200" indent="-457200" algn="ctr">
              <a:buAutoNum type="arabicPeriod"/>
            </a:pPr>
            <a:endParaRPr lang="de-DE" sz="2400" dirty="0" smtClean="0">
              <a:latin typeface="Calibri" pitchFamily="34" charset="0"/>
              <a:cs typeface="Calibri" pitchFamily="34" charset="0"/>
            </a:endParaRPr>
          </a:p>
          <a:p>
            <a:pPr algn="ctr">
              <a:buNone/>
            </a:pPr>
            <a:r>
              <a:rPr lang="de-DE" sz="2400" b="1" dirty="0" smtClean="0">
                <a:latin typeface="Comic Sans MS" pitchFamily="66" charset="0"/>
              </a:rPr>
              <a:t> </a:t>
            </a:r>
            <a:endParaRPr lang="de-DE" sz="2400" dirty="0" smtClean="0">
              <a:latin typeface="Comic Sans MS" pitchFamily="66" charset="0"/>
            </a:endParaRPr>
          </a:p>
          <a:p>
            <a:pPr algn="ctr">
              <a:buNone/>
            </a:pPr>
            <a:endParaRPr lang="de-DE" sz="2400" dirty="0" smtClean="0">
              <a:latin typeface="Comic Sans MS" pitchFamily="66" charset="0"/>
            </a:endParaRPr>
          </a:p>
          <a:p>
            <a:pPr>
              <a:buNone/>
            </a:pPr>
            <a:endParaRPr lang="de-DE" sz="2400" dirty="0" smtClean="0">
              <a:latin typeface="Comic Sans MS" pitchFamily="66" charset="0"/>
            </a:endParaRPr>
          </a:p>
          <a:p>
            <a:pPr>
              <a:buNone/>
            </a:pPr>
            <a:endParaRPr lang="de-DE" sz="2400" dirty="0" smtClean="0">
              <a:latin typeface="Comic Sans MS" pitchFamily="66" charset="0"/>
            </a:endParaRPr>
          </a:p>
          <a:p>
            <a:pPr>
              <a:buNone/>
            </a:pPr>
            <a:endParaRPr lang="de-DE" sz="2400" dirty="0" smtClean="0">
              <a:latin typeface="Comic Sans MS" pitchFamily="66" charset="0"/>
            </a:endParaRPr>
          </a:p>
          <a:p>
            <a:pPr algn="ctr">
              <a:buNone/>
            </a:pPr>
            <a:endParaRPr lang="de-DE" sz="2400" dirty="0" smtClean="0">
              <a:latin typeface="Comic Sans MS" pitchFamily="66" charset="0"/>
            </a:endParaRPr>
          </a:p>
          <a:p>
            <a:pPr>
              <a:buNone/>
            </a:pPr>
            <a:endParaRPr lang="de-DE" dirty="0"/>
          </a:p>
        </p:txBody>
      </p:sp>
      <p:pic>
        <p:nvPicPr>
          <p:cNvPr id="8196" name="Picture 4" descr="http://spanish-translation-blog.spanishtranslation.us/wp-content/uploads/2010/01/simultanea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36096" y="4059223"/>
            <a:ext cx="3273666" cy="231313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uclan.ac.uk/schools/languages_and_international/files/_DSC473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3851610"/>
            <a:ext cx="2520280" cy="237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5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ctr">
              <a:buNone/>
            </a:pPr>
            <a:r>
              <a:rPr lang="en-GB" sz="2400" b="1" u="sng" dirty="0">
                <a:solidFill>
                  <a:srgbClr val="008000"/>
                </a:solidFill>
                <a:latin typeface="Calibri" pitchFamily="34" charset="0"/>
                <a:cs typeface="Calibri" pitchFamily="34" charset="0"/>
              </a:rPr>
              <a:t>AUFGABE </a:t>
            </a:r>
            <a:r>
              <a:rPr lang="en-GB" sz="2400" b="1" u="sng" dirty="0" smtClean="0">
                <a:solidFill>
                  <a:srgbClr val="008000"/>
                </a:solidFill>
                <a:latin typeface="Calibri" pitchFamily="34" charset="0"/>
                <a:cs typeface="Calibri" pitchFamily="34" charset="0"/>
              </a:rPr>
              <a:t>20: WARUM LERNT MAN FREMDSPRACHEN?</a:t>
            </a:r>
            <a:endParaRPr lang="en-GB" sz="2400" dirty="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 </a:t>
            </a:r>
            <a:endParaRPr lang="en-GB" sz="2400" dirty="0">
              <a:solidFill>
                <a:srgbClr val="008000"/>
              </a:solidFill>
              <a:latin typeface="Calibri" pitchFamily="34" charset="0"/>
              <a:cs typeface="Calibri" pitchFamily="34" charset="0"/>
            </a:endParaRPr>
          </a:p>
          <a:p>
            <a:pPr marL="0" indent="0" algn="ctr">
              <a:buNone/>
            </a:pPr>
            <a:r>
              <a:rPr lang="en-GB" sz="2400" b="1" dirty="0" err="1" smtClean="0">
                <a:solidFill>
                  <a:srgbClr val="008000"/>
                </a:solidFill>
                <a:latin typeface="Calibri" pitchFamily="34" charset="0"/>
                <a:cs typeface="Calibri" pitchFamily="34" charset="0"/>
              </a:rPr>
              <a:t>Arbeite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mit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einem</a:t>
            </a:r>
            <a:r>
              <a:rPr lang="en-GB" sz="2400" b="1" dirty="0" smtClean="0">
                <a:solidFill>
                  <a:srgbClr val="008000"/>
                </a:solidFill>
                <a:latin typeface="Calibri" pitchFamily="34" charset="0"/>
                <a:cs typeface="Calibri" pitchFamily="34" charset="0"/>
              </a:rPr>
              <a:t> Partner: lest </a:t>
            </a:r>
            <a:r>
              <a:rPr lang="en-GB" sz="2400" b="1" dirty="0" err="1" smtClean="0">
                <a:solidFill>
                  <a:srgbClr val="008000"/>
                </a:solidFill>
                <a:latin typeface="Calibri" pitchFamily="34" charset="0"/>
                <a:cs typeface="Calibri" pitchFamily="34" charset="0"/>
              </a:rPr>
              <a:t>diese</a:t>
            </a:r>
            <a:r>
              <a:rPr lang="en-GB" sz="2400" b="1" dirty="0" smtClean="0">
                <a:solidFill>
                  <a:srgbClr val="008000"/>
                </a:solidFill>
                <a:latin typeface="Calibri" pitchFamily="34" charset="0"/>
                <a:cs typeface="Calibri" pitchFamily="34" charset="0"/>
              </a:rPr>
              <a:t> 10 </a:t>
            </a:r>
            <a:r>
              <a:rPr lang="en-GB" sz="2400" b="1" dirty="0" err="1" smtClean="0">
                <a:solidFill>
                  <a:srgbClr val="008000"/>
                </a:solidFill>
                <a:latin typeface="Calibri" pitchFamily="34" charset="0"/>
                <a:cs typeface="Calibri" pitchFamily="34" charset="0"/>
              </a:rPr>
              <a:t>Gründe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zum</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Fremdsprachenlernen</a:t>
            </a:r>
            <a:r>
              <a:rPr lang="en-GB" sz="2400" b="1" dirty="0" smtClean="0">
                <a:solidFill>
                  <a:srgbClr val="008000"/>
                </a:solidFill>
                <a:latin typeface="Calibri" pitchFamily="34" charset="0"/>
                <a:cs typeface="Calibri" pitchFamily="34" charset="0"/>
              </a:rPr>
              <a:t> und </a:t>
            </a:r>
            <a:r>
              <a:rPr lang="en-GB" sz="2400" b="1" dirty="0" err="1" smtClean="0">
                <a:solidFill>
                  <a:srgbClr val="008000"/>
                </a:solidFill>
                <a:latin typeface="Calibri" pitchFamily="34" charset="0"/>
                <a:cs typeface="Calibri" pitchFamily="34" charset="0"/>
              </a:rPr>
              <a:t>ordne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sie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vom</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wichtigsten</a:t>
            </a:r>
            <a:r>
              <a:rPr lang="en-GB" sz="2400" b="1" dirty="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bis</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unwichtigste</a:t>
            </a:r>
            <a:r>
              <a:rPr lang="en-GB" sz="2400" b="1" dirty="0">
                <a:solidFill>
                  <a:srgbClr val="008000"/>
                </a:solidFill>
                <a:latin typeface="Calibri" pitchFamily="34" charset="0"/>
                <a:cs typeface="Calibri" pitchFamily="34" charset="0"/>
              </a:rPr>
              <a:t>.</a:t>
            </a:r>
          </a:p>
          <a:p>
            <a:pPr algn="ctr">
              <a:buNone/>
            </a:pPr>
            <a:r>
              <a:rPr lang="en-GB" sz="2400" b="1" dirty="0" smtClean="0">
                <a:latin typeface="Calibri" pitchFamily="34" charset="0"/>
                <a:cs typeface="Calibri" pitchFamily="34" charset="0"/>
              </a:rPr>
              <a:t> </a:t>
            </a:r>
          </a:p>
          <a:p>
            <a:pPr algn="ctr">
              <a:buNone/>
            </a:pPr>
            <a:r>
              <a:rPr lang="en-GB" sz="2400" b="1" dirty="0" err="1" smtClean="0">
                <a:latin typeface="Calibri" pitchFamily="34" charset="0"/>
                <a:cs typeface="Calibri" pitchFamily="34" charset="0"/>
              </a:rPr>
              <a:t>Mit</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einer</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Fremdsprache</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kann</a:t>
            </a:r>
            <a:r>
              <a:rPr lang="en-GB" sz="2400" b="1" dirty="0" smtClean="0">
                <a:latin typeface="Calibri" pitchFamily="34" charset="0"/>
                <a:cs typeface="Calibri" pitchFamily="34" charset="0"/>
              </a:rPr>
              <a:t> man…</a:t>
            </a: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marL="457200" indent="-457200">
              <a:buNone/>
            </a:pPr>
            <a:r>
              <a:rPr lang="en-GB" sz="2400" dirty="0" smtClean="0">
                <a:latin typeface="Calibri" pitchFamily="34" charset="0"/>
                <a:cs typeface="Calibri" pitchFamily="34" charset="0"/>
              </a:rPr>
              <a:t>1.	</a:t>
            </a:r>
            <a:r>
              <a:rPr lang="en-GB" sz="2400" dirty="0" err="1" smtClean="0">
                <a:latin typeface="Calibri" pitchFamily="34" charset="0"/>
                <a:cs typeface="Calibri" pitchFamily="34" charset="0"/>
              </a:rPr>
              <a:t>im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Ausland</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kommunizieren</a:t>
            </a:r>
            <a:r>
              <a:rPr lang="en-GB" sz="2400" dirty="0" smtClean="0">
                <a:latin typeface="Calibri" pitchFamily="34" charset="0"/>
                <a:cs typeface="Calibri" pitchFamily="34" charset="0"/>
              </a:rPr>
              <a:t>.</a:t>
            </a:r>
          </a:p>
          <a:p>
            <a:pPr marL="457200" indent="-457200">
              <a:buNone/>
            </a:pPr>
            <a:r>
              <a:rPr lang="fr-FR" sz="2400" dirty="0" smtClean="0"/>
              <a:t>2.	die </a:t>
            </a:r>
            <a:r>
              <a:rPr lang="fr-FR" sz="2400" dirty="0" err="1" smtClean="0"/>
              <a:t>Kultur</a:t>
            </a:r>
            <a:r>
              <a:rPr lang="fr-FR" sz="2400" dirty="0" smtClean="0"/>
              <a:t> </a:t>
            </a:r>
            <a:r>
              <a:rPr lang="fr-FR" sz="2400" dirty="0" err="1" smtClean="0"/>
              <a:t>eines</a:t>
            </a:r>
            <a:r>
              <a:rPr lang="fr-FR" sz="2400" dirty="0" smtClean="0"/>
              <a:t> </a:t>
            </a:r>
            <a:r>
              <a:rPr lang="fr-FR" sz="2400" dirty="0" err="1" smtClean="0"/>
              <a:t>anderen</a:t>
            </a:r>
            <a:r>
              <a:rPr lang="fr-FR" sz="2400" dirty="0" smtClean="0"/>
              <a:t> Land </a:t>
            </a:r>
            <a:r>
              <a:rPr lang="fr-FR" sz="2400" dirty="0" err="1" smtClean="0"/>
              <a:t>genießen</a:t>
            </a:r>
            <a:r>
              <a:rPr lang="fr-FR" sz="2400" dirty="0" smtClean="0"/>
              <a:t>, </a:t>
            </a:r>
            <a:r>
              <a:rPr lang="fr-FR" sz="2400" dirty="0" err="1" smtClean="0"/>
              <a:t>z.B</a:t>
            </a:r>
            <a:r>
              <a:rPr lang="fr-FR" sz="2400" dirty="0" smtClean="0"/>
              <a:t>. Filme </a:t>
            </a:r>
            <a:r>
              <a:rPr lang="fr-FR" sz="2400" dirty="0" err="1" smtClean="0"/>
              <a:t>und</a:t>
            </a:r>
            <a:r>
              <a:rPr lang="fr-FR" sz="2400" dirty="0" smtClean="0"/>
              <a:t> </a:t>
            </a:r>
            <a:r>
              <a:rPr lang="fr-FR" sz="2400" dirty="0" err="1" smtClean="0"/>
              <a:t>Musik</a:t>
            </a:r>
            <a:r>
              <a:rPr lang="fr-FR" sz="2400" dirty="0" smtClean="0"/>
              <a:t> </a:t>
            </a:r>
          </a:p>
          <a:p>
            <a:pPr marL="457200" indent="-457200">
              <a:buNone/>
            </a:pPr>
            <a:r>
              <a:rPr lang="en-GB" sz="2400" dirty="0" smtClean="0">
                <a:latin typeface="Calibri" pitchFamily="34" charset="0"/>
                <a:cs typeface="Calibri" pitchFamily="34" charset="0"/>
              </a:rPr>
              <a:t>3.	</a:t>
            </a:r>
            <a:r>
              <a:rPr lang="en-GB" sz="2400" dirty="0" err="1" smtClean="0">
                <a:latin typeface="Calibri" pitchFamily="34" charset="0"/>
                <a:cs typeface="Calibri" pitchFamily="34" charset="0"/>
              </a:rPr>
              <a:t>reisen</a:t>
            </a:r>
            <a:r>
              <a:rPr lang="en-GB" sz="2400" dirty="0" smtClean="0">
                <a:latin typeface="Calibri" pitchFamily="34" charset="0"/>
                <a:cs typeface="Calibri" pitchFamily="34" charset="0"/>
              </a:rPr>
              <a:t> und die </a:t>
            </a:r>
            <a:r>
              <a:rPr lang="en-GB" sz="2400" dirty="0" err="1" smtClean="0">
                <a:latin typeface="Calibri" pitchFamily="34" charset="0"/>
                <a:cs typeface="Calibri" pitchFamily="34" charset="0"/>
              </a:rPr>
              <a:t>Bürger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näher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kennenlernen</a:t>
            </a:r>
            <a:r>
              <a:rPr lang="en-GB" sz="2400" dirty="0" smtClean="0">
                <a:latin typeface="Calibri" pitchFamily="34" charset="0"/>
                <a:cs typeface="Calibri" pitchFamily="34" charset="0"/>
              </a:rPr>
              <a:t>. </a:t>
            </a:r>
          </a:p>
          <a:p>
            <a:pPr marL="457200" indent="-457200">
              <a:buNone/>
            </a:pPr>
            <a:r>
              <a:rPr lang="en-GB" sz="2400" dirty="0" smtClean="0">
                <a:latin typeface="Calibri" pitchFamily="34" charset="0"/>
                <a:cs typeface="Calibri" pitchFamily="34" charset="0"/>
              </a:rPr>
              <a:t>4.	</a:t>
            </a:r>
            <a:r>
              <a:rPr lang="en-GB" sz="2400" dirty="0" err="1" smtClean="0">
                <a:latin typeface="Calibri" pitchFamily="34" charset="0"/>
                <a:cs typeface="Calibri" pitchFamily="34" charset="0"/>
              </a:rPr>
              <a:t>neue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Freunde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treffen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wenn</a:t>
            </a:r>
            <a:r>
              <a:rPr lang="en-GB" sz="2400" dirty="0" smtClean="0">
                <a:latin typeface="Calibri" pitchFamily="34" charset="0"/>
                <a:cs typeface="Calibri" pitchFamily="34" charset="0"/>
              </a:rPr>
              <a:t> man</a:t>
            </a:r>
          </a:p>
          <a:p>
            <a:pPr marL="457200" indent="-457200">
              <a:buNone/>
            </a:pPr>
            <a:r>
              <a:rPr lang="en-GB" sz="2400" dirty="0" smtClean="0">
                <a:latin typeface="Calibri" pitchFamily="34" charset="0"/>
                <a:cs typeface="Calibri" pitchFamily="34" charset="0"/>
              </a:rPr>
              <a:t>5.	</a:t>
            </a:r>
            <a:r>
              <a:rPr lang="en-GB" sz="2400" dirty="0" err="1" smtClean="0">
                <a:latin typeface="Calibri" pitchFamily="34" charset="0"/>
                <a:cs typeface="Calibri" pitchFamily="34" charset="0"/>
              </a:rPr>
              <a:t>im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Ausland</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studieren</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arbeiten</a:t>
            </a:r>
            <a:r>
              <a:rPr lang="en-GB" sz="2400" dirty="0" smtClean="0">
                <a:latin typeface="Calibri" pitchFamily="34" charset="0"/>
                <a:cs typeface="Calibri" pitchFamily="34" charset="0"/>
              </a:rPr>
              <a:t> </a:t>
            </a:r>
          </a:p>
          <a:p>
            <a:pPr marL="457200" indent="-457200">
              <a:buAutoNum type="arabicPeriod" startAt="6"/>
            </a:pPr>
            <a:r>
              <a:rPr lang="en-GB" sz="2400" dirty="0" err="1" smtClean="0">
                <a:latin typeface="Calibri" pitchFamily="34" charset="0"/>
                <a:cs typeface="Calibri" pitchFamily="34" charset="0"/>
              </a:rPr>
              <a:t>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gute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Arbeitstelle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finden</a:t>
            </a:r>
            <a:r>
              <a:rPr lang="en-GB" sz="2400" dirty="0" smtClean="0">
                <a:latin typeface="Calibri" pitchFamily="34" charset="0"/>
                <a:cs typeface="Calibri" pitchFamily="34" charset="0"/>
              </a:rPr>
              <a:t> </a:t>
            </a:r>
          </a:p>
          <a:p>
            <a:pPr marL="0" indent="0">
              <a:buNone/>
            </a:pPr>
            <a:r>
              <a:rPr lang="en-GB" sz="2400" dirty="0" smtClean="0">
                <a:latin typeface="Calibri" pitchFamily="34" charset="0"/>
                <a:cs typeface="Calibri" pitchFamily="34" charset="0"/>
              </a:rPr>
              <a:t>7.    </a:t>
            </a:r>
            <a:r>
              <a:rPr lang="en-GB" sz="2400" dirty="0" err="1" smtClean="0">
                <a:latin typeface="Calibri" pitchFamily="34" charset="0"/>
                <a:cs typeface="Calibri" pitchFamily="34" charset="0"/>
              </a:rPr>
              <a:t>Fremdsprache</a:t>
            </a:r>
            <a:r>
              <a:rPr lang="en-GB" sz="2400" dirty="0" err="1">
                <a:latin typeface="Calibri" pitchFamily="34" charset="0"/>
                <a:cs typeface="Calibri" pitchFamily="34" charset="0"/>
              </a:rPr>
              <a:t>l</a:t>
            </a:r>
            <a:r>
              <a:rPr lang="en-GB" sz="2400" dirty="0" err="1" smtClean="0">
                <a:latin typeface="Calibri" pitchFamily="34" charset="0"/>
                <a:cs typeface="Calibri" pitchFamily="34" charset="0"/>
              </a:rPr>
              <a:t>ehrer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werden</a:t>
            </a:r>
            <a:endParaRPr lang="en-GB" sz="2400" dirty="0" smtClean="0">
              <a:latin typeface="Calibri" pitchFamily="34" charset="0"/>
              <a:cs typeface="Calibri" pitchFamily="34" charset="0"/>
            </a:endParaRPr>
          </a:p>
          <a:p>
            <a:pPr marL="457200" indent="-457200">
              <a:buNone/>
            </a:pPr>
            <a:r>
              <a:rPr lang="en-GB" sz="2400" dirty="0" smtClean="0">
                <a:latin typeface="Calibri" pitchFamily="34" charset="0"/>
                <a:cs typeface="Calibri" pitchFamily="34" charset="0"/>
              </a:rPr>
              <a:t>8.	</a:t>
            </a:r>
            <a:r>
              <a:rPr lang="en-GB" sz="2400" dirty="0" err="1" smtClean="0">
                <a:latin typeface="Calibri" pitchFamily="34" charset="0"/>
                <a:cs typeface="Calibri" pitchFamily="34" charset="0"/>
              </a:rPr>
              <a:t>im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Tourismusbereich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arbeiten</a:t>
            </a:r>
            <a:endParaRPr lang="en-GB" sz="2400" dirty="0" smtClean="0">
              <a:latin typeface="Calibri" pitchFamily="34" charset="0"/>
              <a:cs typeface="Calibri" pitchFamily="34" charset="0"/>
            </a:endParaRPr>
          </a:p>
          <a:p>
            <a:pPr marL="457200" indent="-457200">
              <a:buAutoNum type="arabicPeriod" startAt="9"/>
            </a:pPr>
            <a:r>
              <a:rPr lang="en-GB" sz="2400" dirty="0" err="1" smtClean="0">
                <a:latin typeface="Calibri" pitchFamily="34" charset="0"/>
                <a:cs typeface="Calibri" pitchFamily="34" charset="0"/>
              </a:rPr>
              <a:t>Spaß</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machen</a:t>
            </a:r>
            <a:endParaRPr lang="en-GB" sz="2400" dirty="0" smtClean="0">
              <a:latin typeface="Calibri" pitchFamily="34" charset="0"/>
              <a:cs typeface="Calibri" pitchFamily="34" charset="0"/>
            </a:endParaRPr>
          </a:p>
          <a:p>
            <a:pPr marL="457200" indent="-457200">
              <a:buAutoNum type="arabicPeriod" startAt="9"/>
            </a:pPr>
            <a:r>
              <a:rPr lang="en-GB" sz="2400" dirty="0" smtClean="0">
                <a:latin typeface="Calibri" pitchFamily="34" charset="0"/>
                <a:cs typeface="Calibri" pitchFamily="34" charset="0"/>
              </a:rPr>
              <a:t>in </a:t>
            </a:r>
            <a:r>
              <a:rPr lang="en-GB" sz="2400" dirty="0" err="1" smtClean="0">
                <a:latin typeface="Calibri" pitchFamily="34" charset="0"/>
                <a:cs typeface="Calibri" pitchFamily="34" charset="0"/>
              </a:rPr>
              <a:t>einer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internationalen</a:t>
            </a:r>
            <a:r>
              <a:rPr lang="en-GB" sz="2400" dirty="0" smtClean="0">
                <a:latin typeface="Calibri" pitchFamily="34" charset="0"/>
                <a:cs typeface="Calibri" pitchFamily="34" charset="0"/>
              </a:rPr>
              <a:t> Firma </a:t>
            </a:r>
            <a:r>
              <a:rPr lang="en-GB" sz="2400" dirty="0" err="1" smtClean="0">
                <a:latin typeface="Calibri" pitchFamily="34" charset="0"/>
                <a:cs typeface="Calibri" pitchFamily="34" charset="0"/>
              </a:rPr>
              <a:t>arbeite</a:t>
            </a: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marL="457200" indent="-457200">
              <a:buAutoNum type="alphaUcPeriod" startAt="5"/>
            </a:pPr>
            <a:endParaRPr lang="en-GB" sz="2400" dirty="0" smtClean="0">
              <a:latin typeface="Calibri" pitchFamily="34" charset="0"/>
              <a:cs typeface="Calibri" pitchFamily="34" charset="0"/>
            </a:endParaRPr>
          </a:p>
          <a:p>
            <a:pPr>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9" name="Picture 8" descr="flags-language-learni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864" y="1844824"/>
            <a:ext cx="2448272" cy="1656184"/>
          </a:xfrm>
          <a:prstGeom prst="rect">
            <a:avLst/>
          </a:prstGeom>
        </p:spPr>
      </p:pic>
      <p:pic>
        <p:nvPicPr>
          <p:cNvPr id="10" name="Picture 9" descr="Hands_Around_the_Worl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1988840"/>
            <a:ext cx="1440000" cy="1440000"/>
          </a:xfrm>
          <a:prstGeom prst="rect">
            <a:avLst/>
          </a:prstGeom>
        </p:spPr>
      </p:pic>
      <p:pic>
        <p:nvPicPr>
          <p:cNvPr id="11" name="Picture 10" descr="Hands_Around_the_Worl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256" y="1988840"/>
            <a:ext cx="1440000" cy="1440000"/>
          </a:xfrm>
          <a:prstGeom prst="rect">
            <a:avLst/>
          </a:prstGeom>
        </p:spPr>
      </p:pic>
      <p:pic>
        <p:nvPicPr>
          <p:cNvPr id="12" name="Picture 11" descr="languag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6216" y="4725144"/>
            <a:ext cx="2349631" cy="1559049"/>
          </a:xfrm>
          <a:prstGeom prst="rect">
            <a:avLst/>
          </a:prstGeom>
        </p:spPr>
      </p:pic>
    </p:spTree>
    <p:extLst>
      <p:ext uri="{BB962C8B-B14F-4D97-AF65-F5344CB8AC3E}">
        <p14:creationId xmlns:p14="http://schemas.microsoft.com/office/powerpoint/2010/main" val="83822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de-DE" sz="2400" b="1" u="sng" dirty="0" smtClean="0">
                <a:solidFill>
                  <a:srgbClr val="008000"/>
                </a:solidFill>
                <a:latin typeface="Calibri" pitchFamily="34" charset="0"/>
                <a:cs typeface="Calibri" pitchFamily="34" charset="0"/>
              </a:rPr>
              <a:t>AUFGABE 21: DIE MEIST GESPROCHENE SPRACHEN EUROPAS</a:t>
            </a:r>
            <a:endParaRPr lang="de-DE" sz="2400" dirty="0" smtClean="0">
              <a:solidFill>
                <a:srgbClr val="008000"/>
              </a:solidFill>
              <a:latin typeface="Calibri" pitchFamily="34" charset="0"/>
              <a:cs typeface="Calibri" pitchFamily="34" charset="0"/>
            </a:endParaRPr>
          </a:p>
          <a:p>
            <a:pPr algn="ctr">
              <a:buNone/>
            </a:pPr>
            <a:endParaRPr lang="de-DE" sz="2400" b="1" dirty="0" smtClean="0">
              <a:solidFill>
                <a:srgbClr val="008000"/>
              </a:solidFill>
              <a:latin typeface="Calibri" pitchFamily="34" charset="0"/>
              <a:cs typeface="Calibri" pitchFamily="34" charset="0"/>
            </a:endParaRPr>
          </a:p>
          <a:p>
            <a:pPr algn="ctr">
              <a:buNone/>
            </a:pPr>
            <a:r>
              <a:rPr lang="de-DE" sz="2400" b="1" dirty="0" smtClean="0">
                <a:solidFill>
                  <a:srgbClr val="008000"/>
                </a:solidFill>
                <a:latin typeface="Calibri" pitchFamily="34" charset="0"/>
                <a:cs typeface="Calibri" pitchFamily="34" charset="0"/>
              </a:rPr>
              <a:t>Hier findest du eine Liste der 10 meist gesprochene Sprachen in Europa.  Ordne sie in die richtige Reihenfolge von meist gesprochen bis am wenigsten gesprochen.</a:t>
            </a:r>
          </a:p>
          <a:p>
            <a:pPr algn="ctr">
              <a:buNone/>
            </a:pPr>
            <a:r>
              <a:rPr lang="de-DE" sz="2400" b="1" dirty="0" smtClean="0">
                <a:latin typeface="Calibri" pitchFamily="34" charset="0"/>
                <a:cs typeface="Calibri" pitchFamily="34" charset="0"/>
              </a:rPr>
              <a:t> </a:t>
            </a:r>
          </a:p>
          <a:p>
            <a:pPr algn="ctr">
              <a:buNone/>
            </a:pPr>
            <a:r>
              <a:rPr lang="de-DE" sz="2400" dirty="0" smtClean="0">
                <a:latin typeface="Calibri" pitchFamily="34" charset="0"/>
                <a:cs typeface="Calibri" pitchFamily="34" charset="0"/>
              </a:rPr>
              <a:t>Polnisch</a:t>
            </a:r>
          </a:p>
          <a:p>
            <a:pPr algn="ctr">
              <a:buNone/>
            </a:pPr>
            <a:r>
              <a:rPr lang="de-DE" sz="2400" dirty="0" smtClean="0">
                <a:latin typeface="Calibri" pitchFamily="34" charset="0"/>
                <a:cs typeface="Calibri" pitchFamily="34" charset="0"/>
              </a:rPr>
              <a:t>Französisch</a:t>
            </a:r>
          </a:p>
          <a:p>
            <a:pPr algn="ctr">
              <a:buNone/>
            </a:pPr>
            <a:r>
              <a:rPr lang="de-DE" sz="2400" dirty="0" smtClean="0">
                <a:latin typeface="Calibri" pitchFamily="34" charset="0"/>
                <a:cs typeface="Calibri" pitchFamily="34" charset="0"/>
              </a:rPr>
              <a:t>Deutsch</a:t>
            </a:r>
          </a:p>
          <a:p>
            <a:pPr algn="ctr">
              <a:buNone/>
            </a:pPr>
            <a:r>
              <a:rPr lang="de-DE" sz="2400" dirty="0" smtClean="0">
                <a:latin typeface="Calibri" pitchFamily="34" charset="0"/>
                <a:cs typeface="Calibri" pitchFamily="34" charset="0"/>
              </a:rPr>
              <a:t>Ukrainisch</a:t>
            </a:r>
          </a:p>
          <a:p>
            <a:pPr algn="ctr">
              <a:buNone/>
            </a:pPr>
            <a:r>
              <a:rPr lang="de-DE" sz="2400" dirty="0" smtClean="0">
                <a:latin typeface="Calibri" pitchFamily="34" charset="0"/>
                <a:cs typeface="Calibri" pitchFamily="34" charset="0"/>
              </a:rPr>
              <a:t>Englisch</a:t>
            </a:r>
          </a:p>
          <a:p>
            <a:pPr algn="ctr">
              <a:buNone/>
            </a:pPr>
            <a:r>
              <a:rPr lang="de-DE" sz="2400" dirty="0" smtClean="0">
                <a:latin typeface="Calibri" pitchFamily="34" charset="0"/>
                <a:cs typeface="Calibri" pitchFamily="34" charset="0"/>
              </a:rPr>
              <a:t>Rumänisch </a:t>
            </a:r>
          </a:p>
          <a:p>
            <a:pPr algn="ctr">
              <a:buNone/>
            </a:pPr>
            <a:r>
              <a:rPr lang="de-DE" sz="2400" dirty="0" smtClean="0">
                <a:latin typeface="Calibri" pitchFamily="34" charset="0"/>
                <a:cs typeface="Calibri" pitchFamily="34" charset="0"/>
              </a:rPr>
              <a:t>Spanisch</a:t>
            </a:r>
          </a:p>
          <a:p>
            <a:pPr algn="ctr">
              <a:buNone/>
            </a:pPr>
            <a:r>
              <a:rPr lang="de-DE" sz="2400" dirty="0" smtClean="0">
                <a:latin typeface="Calibri" pitchFamily="34" charset="0"/>
                <a:cs typeface="Calibri" pitchFamily="34" charset="0"/>
              </a:rPr>
              <a:t>Portugiesisch</a:t>
            </a:r>
          </a:p>
          <a:p>
            <a:pPr algn="ctr">
              <a:buNone/>
            </a:pPr>
            <a:r>
              <a:rPr lang="de-DE" sz="2400" dirty="0" smtClean="0">
                <a:latin typeface="Calibri" pitchFamily="34" charset="0"/>
                <a:cs typeface="Calibri" pitchFamily="34" charset="0"/>
              </a:rPr>
              <a:t>Italienisch</a:t>
            </a:r>
          </a:p>
          <a:p>
            <a:pPr algn="ctr">
              <a:buNone/>
            </a:pPr>
            <a:r>
              <a:rPr lang="de-DE" sz="2400" dirty="0" smtClean="0">
                <a:latin typeface="Calibri" pitchFamily="34" charset="0"/>
                <a:cs typeface="Calibri" pitchFamily="34" charset="0"/>
              </a:rPr>
              <a:t>Russisch</a:t>
            </a:r>
            <a:endParaRPr lang="en-GB" sz="2400" dirty="0" smtClean="0">
              <a:latin typeface="Calibri" pitchFamily="34" charset="0"/>
              <a:cs typeface="Calibri" pitchFamily="34" charset="0"/>
            </a:endParaRPr>
          </a:p>
          <a:p>
            <a:pPr marL="457200" indent="-457200">
              <a:buAutoNum type="alphaUcPeriod" startAt="5"/>
            </a:pPr>
            <a:endParaRPr lang="en-GB" sz="2400" dirty="0" smtClean="0">
              <a:latin typeface="Calibri" pitchFamily="34" charset="0"/>
              <a:cs typeface="Calibri" pitchFamily="34" charset="0"/>
            </a:endParaRPr>
          </a:p>
          <a:p>
            <a:pPr>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2420888"/>
            <a:ext cx="3267135" cy="3501008"/>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136" y="3284984"/>
            <a:ext cx="3016087" cy="1944216"/>
          </a:xfrm>
          <a:prstGeom prst="rect">
            <a:avLst/>
          </a:prstGeom>
        </p:spPr>
      </p:pic>
    </p:spTree>
    <p:extLst>
      <p:ext uri="{BB962C8B-B14F-4D97-AF65-F5344CB8AC3E}">
        <p14:creationId xmlns:p14="http://schemas.microsoft.com/office/powerpoint/2010/main" val="163666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000" b="1" u="sng" dirty="0" smtClean="0">
                <a:solidFill>
                  <a:srgbClr val="008000"/>
                </a:solidFill>
                <a:latin typeface="Calibri" pitchFamily="34" charset="0"/>
                <a:cs typeface="Calibri" pitchFamily="34" charset="0"/>
              </a:rPr>
              <a:t>AUFGABE 22: FREMDSPRACHEN SIND WERTVOLL!</a:t>
            </a:r>
          </a:p>
          <a:p>
            <a:pPr algn="ctr">
              <a:buNone/>
            </a:pPr>
            <a:endParaRPr lang="en-GB" sz="2000" dirty="0" smtClean="0">
              <a:solidFill>
                <a:srgbClr val="008000"/>
              </a:solidFill>
              <a:latin typeface="Calibri" pitchFamily="34" charset="0"/>
              <a:cs typeface="Calibri" pitchFamily="34" charset="0"/>
            </a:endParaRPr>
          </a:p>
          <a:p>
            <a:pPr algn="ctr">
              <a:buNone/>
            </a:pPr>
            <a:r>
              <a:rPr lang="en-GB" sz="2000" b="1" dirty="0" err="1" smtClean="0">
                <a:solidFill>
                  <a:srgbClr val="008000"/>
                </a:solidFill>
                <a:latin typeface="Calibri" pitchFamily="34" charset="0"/>
                <a:cs typeface="Calibri" pitchFamily="34" charset="0"/>
              </a:rPr>
              <a:t>Zu</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zweit</a:t>
            </a:r>
            <a:r>
              <a:rPr lang="en-GB" sz="2000" b="1" dirty="0" smtClean="0">
                <a:solidFill>
                  <a:srgbClr val="008000"/>
                </a:solidFill>
                <a:latin typeface="Calibri" pitchFamily="34" charset="0"/>
                <a:cs typeface="Calibri" pitchFamily="34" charset="0"/>
              </a:rPr>
              <a:t>: lest und </a:t>
            </a:r>
            <a:r>
              <a:rPr lang="en-GB" sz="2000" b="1" dirty="0" err="1" smtClean="0">
                <a:solidFill>
                  <a:srgbClr val="008000"/>
                </a:solidFill>
                <a:latin typeface="Calibri" pitchFamily="34" charset="0"/>
                <a:cs typeface="Calibri" pitchFamily="34" charset="0"/>
              </a:rPr>
              <a:t>versteht</a:t>
            </a:r>
            <a:r>
              <a:rPr lang="en-GB" sz="2000" b="1" dirty="0" smtClean="0">
                <a:solidFill>
                  <a:srgbClr val="008000"/>
                </a:solidFill>
                <a:latin typeface="Calibri" pitchFamily="34" charset="0"/>
                <a:cs typeface="Calibri" pitchFamily="34" charset="0"/>
              </a:rPr>
              <a:t> die </a:t>
            </a:r>
            <a:r>
              <a:rPr lang="en-GB" sz="2000" b="1" dirty="0" err="1" smtClean="0">
                <a:solidFill>
                  <a:srgbClr val="008000"/>
                </a:solidFill>
                <a:latin typeface="Calibri" pitchFamily="34" charset="0"/>
                <a:cs typeface="Calibri" pitchFamily="34" charset="0"/>
              </a:rPr>
              <a:t>Reisepläne</a:t>
            </a:r>
            <a:r>
              <a:rPr lang="en-GB" sz="2000" b="1" dirty="0" smtClean="0">
                <a:solidFill>
                  <a:srgbClr val="008000"/>
                </a:solidFill>
                <a:latin typeface="Calibri" pitchFamily="34" charset="0"/>
                <a:cs typeface="Calibri" pitchFamily="34" charset="0"/>
              </a:rPr>
              <a:t> und </a:t>
            </a:r>
            <a:r>
              <a:rPr lang="en-GB" sz="2000" b="1" dirty="0" err="1" smtClean="0">
                <a:solidFill>
                  <a:srgbClr val="008000"/>
                </a:solidFill>
                <a:latin typeface="Calibri" pitchFamily="34" charset="0"/>
                <a:cs typeface="Calibri" pitchFamily="34" charset="0"/>
              </a:rPr>
              <a:t>dann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füllt</a:t>
            </a:r>
            <a:r>
              <a:rPr lang="en-GB" sz="2000" b="1" dirty="0" smtClean="0">
                <a:solidFill>
                  <a:srgbClr val="008000"/>
                </a:solidFill>
                <a:latin typeface="Calibri" pitchFamily="34" charset="0"/>
                <a:cs typeface="Calibri" pitchFamily="34" charset="0"/>
              </a:rPr>
              <a:t> die </a:t>
            </a:r>
            <a:r>
              <a:rPr lang="en-GB" sz="2000" b="1" dirty="0" err="1" smtClean="0">
                <a:solidFill>
                  <a:srgbClr val="008000"/>
                </a:solidFill>
                <a:latin typeface="Calibri" pitchFamily="34" charset="0"/>
                <a:cs typeface="Calibri" pitchFamily="34" charset="0"/>
              </a:rPr>
              <a:t>fehlenden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Sprachen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ein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Glaubt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ihr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dass</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eine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Fremdsprache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nützlich</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zum</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Reisen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ist</a:t>
            </a:r>
            <a:r>
              <a:rPr lang="en-GB" sz="2000" b="1" dirty="0" smtClean="0">
                <a:solidFill>
                  <a:srgbClr val="008000"/>
                </a:solidFill>
                <a:latin typeface="Calibri" pitchFamily="34" charset="0"/>
                <a:cs typeface="Calibri" pitchFamily="34" charset="0"/>
              </a:rPr>
              <a:t>?</a:t>
            </a: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buNone/>
            </a:pPr>
            <a:endParaRPr lang="en-GB" sz="2000" b="1" dirty="0" smtClean="0">
              <a:latin typeface="Calibri" pitchFamily="34" charset="0"/>
              <a:cs typeface="Calibri" pitchFamily="34" charset="0"/>
            </a:endParaRPr>
          </a:p>
          <a:p>
            <a:pPr>
              <a:buNone/>
            </a:pPr>
            <a:endParaRPr lang="en-GB" sz="2000" b="1" dirty="0" smtClean="0">
              <a:latin typeface="Calibri" pitchFamily="34" charset="0"/>
              <a:cs typeface="Calibri" pitchFamily="34" charset="0"/>
            </a:endParaRPr>
          </a:p>
          <a:p>
            <a:pPr>
              <a:buNone/>
            </a:pPr>
            <a:endParaRPr lang="en-GB" sz="2000" b="1" dirty="0" smtClean="0">
              <a:latin typeface="Calibri" pitchFamily="34" charset="0"/>
              <a:cs typeface="Calibri" pitchFamily="34" charset="0"/>
            </a:endParaRPr>
          </a:p>
          <a:p>
            <a:pPr algn="just">
              <a:buNone/>
            </a:pPr>
            <a:r>
              <a:rPr lang="en-GB" sz="2000" b="1" dirty="0" smtClean="0">
                <a:solidFill>
                  <a:srgbClr val="008000"/>
                </a:solidFill>
                <a:latin typeface="Calibri" pitchFamily="34" charset="0"/>
                <a:cs typeface="Calibri" pitchFamily="34" charset="0"/>
              </a:rPr>
              <a:t>SARAH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Im</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Juli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fahre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Chile – </a:t>
            </a:r>
            <a:r>
              <a:rPr lang="en-GB" sz="2000" dirty="0" err="1" smtClean="0">
                <a:latin typeface="Calibri" pitchFamily="34" charset="0"/>
                <a:cs typeface="Calibri" pitchFamily="34" charset="0"/>
              </a:rPr>
              <a:t>glücklicherweise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spreche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__________ </a:t>
            </a:r>
            <a:r>
              <a:rPr lang="en-GB" sz="2000" dirty="0" err="1" smtClean="0">
                <a:latin typeface="Calibri" pitchFamily="34" charset="0"/>
                <a:cs typeface="Calibri" pitchFamily="34" charset="0"/>
              </a:rPr>
              <a:t>ganz</a:t>
            </a:r>
            <a:r>
              <a:rPr lang="en-GB" sz="2000" dirty="0" smtClean="0">
                <a:latin typeface="Calibri" pitchFamily="34" charset="0"/>
                <a:cs typeface="Calibri" pitchFamily="34" charset="0"/>
              </a:rPr>
              <a:t> gut.</a:t>
            </a:r>
          </a:p>
          <a:p>
            <a:pPr marL="0" indent="0" algn="just">
              <a:buNone/>
            </a:pPr>
            <a:r>
              <a:rPr lang="en-GB" sz="2000" b="1" dirty="0" smtClean="0">
                <a:solidFill>
                  <a:srgbClr val="008000"/>
                </a:solidFill>
                <a:latin typeface="Calibri" pitchFamily="34" charset="0"/>
                <a:cs typeface="Calibri" pitchFamily="34" charset="0"/>
              </a:rPr>
              <a:t>MORITZ</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Während</a:t>
            </a:r>
            <a:r>
              <a:rPr lang="en-GB" sz="2000" dirty="0" smtClean="0">
                <a:latin typeface="Calibri" pitchFamily="34" charset="0"/>
                <a:cs typeface="Calibri" pitchFamily="34" charset="0"/>
              </a:rPr>
              <a:t> der </a:t>
            </a:r>
            <a:r>
              <a:rPr lang="en-GB" sz="2000" dirty="0" err="1" smtClean="0">
                <a:latin typeface="Calibri" pitchFamily="34" charset="0"/>
                <a:cs typeface="Calibri" pitchFamily="34" charset="0"/>
              </a:rPr>
              <a:t>Sommerferien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gehe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auf </a:t>
            </a:r>
            <a:r>
              <a:rPr lang="en-GB" sz="2000" dirty="0" err="1" smtClean="0">
                <a:latin typeface="Calibri" pitchFamily="34" charset="0"/>
                <a:cs typeface="Calibri" pitchFamily="34" charset="0"/>
              </a:rPr>
              <a:t>Urlaub</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Irland</a:t>
            </a:r>
            <a:r>
              <a:rPr lang="en-GB" sz="2000" dirty="0" smtClean="0">
                <a:latin typeface="Calibri" pitchFamily="34" charset="0"/>
                <a:cs typeface="Calibri" pitchFamily="34" charset="0"/>
              </a:rPr>
              <a:t> –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super, da __________ </a:t>
            </a:r>
            <a:r>
              <a:rPr lang="en-GB" sz="2000" dirty="0" err="1" smtClean="0">
                <a:latin typeface="Calibri" pitchFamily="34" charset="0"/>
                <a:cs typeface="Calibri" pitchFamily="34" charset="0"/>
              </a:rPr>
              <a:t>seit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drei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Jahre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lerne</a:t>
            </a:r>
            <a:r>
              <a:rPr lang="en-GB" sz="2000" dirty="0" smtClean="0">
                <a:latin typeface="Calibri" pitchFamily="34" charset="0"/>
                <a:cs typeface="Calibri" pitchFamily="34" charset="0"/>
              </a:rPr>
              <a:t>.</a:t>
            </a:r>
          </a:p>
          <a:p>
            <a:pPr marL="0" indent="0" algn="just">
              <a:buNone/>
            </a:pPr>
            <a:r>
              <a:rPr lang="en-GB" sz="2000" b="1" dirty="0" smtClean="0">
                <a:solidFill>
                  <a:srgbClr val="008000"/>
                </a:solidFill>
                <a:latin typeface="Calibri" pitchFamily="34" charset="0"/>
                <a:cs typeface="Calibri" pitchFamily="34" charset="0"/>
              </a:rPr>
              <a:t>JULIA</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reise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viel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für</a:t>
            </a:r>
            <a:r>
              <a:rPr lang="en-GB" sz="2000" dirty="0" smtClean="0">
                <a:latin typeface="Calibri" pitchFamily="34" charset="0"/>
                <a:cs typeface="Calibri" pitchFamily="34" charset="0"/>
              </a:rPr>
              <a:t> die </a:t>
            </a:r>
            <a:r>
              <a:rPr lang="en-GB" sz="2000" dirty="0" err="1" smtClean="0">
                <a:latin typeface="Calibri" pitchFamily="34" charset="0"/>
                <a:cs typeface="Calibri" pitchFamily="34" charset="0"/>
              </a:rPr>
              <a:t>Arbeit</a:t>
            </a:r>
            <a:r>
              <a:rPr lang="en-GB" sz="2000" dirty="0" smtClean="0">
                <a:latin typeface="Calibri" pitchFamily="34" charset="0"/>
                <a:cs typeface="Calibri" pitchFamily="34" charset="0"/>
              </a:rPr>
              <a:t> – </a:t>
            </a:r>
            <a:r>
              <a:rPr lang="en-GB" sz="2000" dirty="0" err="1" smtClean="0">
                <a:latin typeface="Calibri" pitchFamily="34" charset="0"/>
                <a:cs typeface="Calibri" pitchFamily="34" charset="0"/>
              </a:rPr>
              <a:t>morgen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fahre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Österreich</a:t>
            </a:r>
            <a:r>
              <a:rPr lang="en-GB" sz="2000" dirty="0" smtClean="0">
                <a:latin typeface="Calibri" pitchFamily="34" charset="0"/>
                <a:cs typeface="Calibri" pitchFamily="34" charset="0"/>
              </a:rPr>
              <a:t> und </a:t>
            </a:r>
            <a:r>
              <a:rPr lang="en-GB" sz="2000" dirty="0" err="1" smtClean="0">
                <a:latin typeface="Calibri" pitchFamily="34" charset="0"/>
                <a:cs typeface="Calibri" pitchFamily="34" charset="0"/>
              </a:rPr>
              <a:t>werde</a:t>
            </a:r>
            <a:r>
              <a:rPr lang="en-GB" sz="2000" dirty="0" smtClean="0">
                <a:latin typeface="Calibri" pitchFamily="34" charset="0"/>
                <a:cs typeface="Calibri" pitchFamily="34" charset="0"/>
              </a:rPr>
              <a:t> </a:t>
            </a:r>
            <a:r>
              <a:rPr lang="en-GB" sz="2000" dirty="0">
                <a:latin typeface="Calibri" pitchFamily="34" charset="0"/>
                <a:cs typeface="Calibri" pitchFamily="34" charset="0"/>
              </a:rPr>
              <a:t>__________ </a:t>
            </a:r>
            <a:r>
              <a:rPr lang="en-GB" sz="2000" dirty="0" err="1" smtClean="0">
                <a:latin typeface="Calibri" pitchFamily="34" charset="0"/>
                <a:cs typeface="Calibri" pitchFamily="34" charset="0"/>
              </a:rPr>
              <a:t>sprechen</a:t>
            </a:r>
            <a:r>
              <a:rPr lang="en-GB" sz="2000" dirty="0">
                <a:latin typeface="Calibri" pitchFamily="34" charset="0"/>
                <a:cs typeface="Calibri" pitchFamily="34" charset="0"/>
              </a:rPr>
              <a:t> </a:t>
            </a:r>
            <a:r>
              <a:rPr lang="en-GB" sz="2000" dirty="0" smtClean="0">
                <a:latin typeface="Calibri" pitchFamily="34" charset="0"/>
                <a:cs typeface="Calibri" pitchFamily="34" charset="0"/>
              </a:rPr>
              <a:t>- </a:t>
            </a:r>
            <a:r>
              <a:rPr lang="en-GB" sz="2000" dirty="0" err="1">
                <a:latin typeface="Calibri" pitchFamily="34" charset="0"/>
                <a:cs typeface="Calibri" pitchFamily="34" charset="0"/>
              </a:rPr>
              <a:t>ich</a:t>
            </a:r>
            <a:r>
              <a:rPr lang="en-GB" sz="2000" dirty="0">
                <a:latin typeface="Calibri" pitchFamily="34" charset="0"/>
                <a:cs typeface="Calibri" pitchFamily="34" charset="0"/>
              </a:rPr>
              <a:t> </a:t>
            </a:r>
            <a:r>
              <a:rPr lang="en-GB" sz="2000" dirty="0" err="1">
                <a:latin typeface="Calibri" pitchFamily="34" charset="0"/>
                <a:cs typeface="Calibri" pitchFamily="34" charset="0"/>
              </a:rPr>
              <a:t>liebe</a:t>
            </a:r>
            <a:r>
              <a:rPr lang="en-GB" sz="2000" dirty="0">
                <a:latin typeface="Calibri" pitchFamily="34" charset="0"/>
                <a:cs typeface="Calibri" pitchFamily="34" charset="0"/>
              </a:rPr>
              <a:t> </a:t>
            </a:r>
            <a:r>
              <a:rPr lang="en-GB" sz="2000" dirty="0" err="1">
                <a:latin typeface="Calibri" pitchFamily="34" charset="0"/>
                <a:cs typeface="Calibri" pitchFamily="34" charset="0"/>
              </a:rPr>
              <a:t>diese</a:t>
            </a:r>
            <a:r>
              <a:rPr lang="en-GB" sz="2000" dirty="0">
                <a:latin typeface="Calibri" pitchFamily="34" charset="0"/>
                <a:cs typeface="Calibri" pitchFamily="34" charset="0"/>
              </a:rPr>
              <a:t> </a:t>
            </a:r>
            <a:r>
              <a:rPr lang="en-GB" sz="2000" dirty="0" err="1">
                <a:latin typeface="Calibri" pitchFamily="34" charset="0"/>
                <a:cs typeface="Calibri" pitchFamily="34" charset="0"/>
              </a:rPr>
              <a:t>Sprache</a:t>
            </a:r>
            <a:r>
              <a:rPr lang="en-GB" sz="2000" dirty="0" smtClean="0">
                <a:latin typeface="Calibri" pitchFamily="34" charset="0"/>
                <a:cs typeface="Calibri" pitchFamily="34" charset="0"/>
              </a:rPr>
              <a:t>!</a:t>
            </a:r>
          </a:p>
          <a:p>
            <a:pPr marL="0" indent="0" algn="just">
              <a:buNone/>
            </a:pPr>
            <a:r>
              <a:rPr lang="en-GB" sz="2000" b="1" dirty="0" smtClean="0">
                <a:solidFill>
                  <a:srgbClr val="008000"/>
                </a:solidFill>
                <a:latin typeface="Calibri" pitchFamily="34" charset="0"/>
                <a:cs typeface="Calibri" pitchFamily="34" charset="0"/>
              </a:rPr>
              <a:t>MARCEL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Diesen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Sommer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verbringe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meine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Ferien</a:t>
            </a:r>
            <a:r>
              <a:rPr lang="en-GB" sz="2000" dirty="0" smtClean="0">
                <a:latin typeface="Calibri" pitchFamily="34" charset="0"/>
                <a:cs typeface="Calibri" pitchFamily="34" charset="0"/>
              </a:rPr>
              <a:t> in Beijing, </a:t>
            </a:r>
            <a:r>
              <a:rPr lang="en-GB" sz="2000" dirty="0" err="1" smtClean="0">
                <a:latin typeface="Calibri" pitchFamily="34" charset="0"/>
                <a:cs typeface="Calibri" pitchFamily="34" charset="0"/>
              </a:rPr>
              <a:t>deswegen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abends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Sprachkurs</a:t>
            </a:r>
            <a:r>
              <a:rPr lang="en-GB" sz="2000" dirty="0" smtClean="0">
                <a:latin typeface="Calibri" pitchFamily="34" charset="0"/>
                <a:cs typeface="Calibri" pitchFamily="34" charset="0"/>
              </a:rPr>
              <a:t> in __________ </a:t>
            </a:r>
          </a:p>
          <a:p>
            <a:pPr marL="0" indent="0" algn="just">
              <a:buNone/>
            </a:pPr>
            <a:r>
              <a:rPr lang="en-GB" sz="2000" b="1" dirty="0" smtClean="0">
                <a:solidFill>
                  <a:srgbClr val="008000"/>
                </a:solidFill>
                <a:latin typeface="Calibri" pitchFamily="34" charset="0"/>
                <a:cs typeface="Calibri" pitchFamily="34" charset="0"/>
              </a:rPr>
              <a:t>PETER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Nächstes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Jahr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fliege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Kanada</a:t>
            </a:r>
            <a:r>
              <a:rPr lang="en-GB" sz="2000" dirty="0" smtClean="0">
                <a:latin typeface="Calibri" pitchFamily="34" charset="0"/>
                <a:cs typeface="Calibri" pitchFamily="34" charset="0"/>
              </a:rPr>
              <a:t> –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werde</a:t>
            </a:r>
            <a:r>
              <a:rPr lang="en-GB" sz="2000" dirty="0" smtClean="0">
                <a:latin typeface="Calibri" pitchFamily="34" charset="0"/>
                <a:cs typeface="Calibri" pitchFamily="34" charset="0"/>
              </a:rPr>
              <a:t> Montreal </a:t>
            </a:r>
            <a:r>
              <a:rPr lang="en-GB" sz="2000" dirty="0" err="1" smtClean="0">
                <a:latin typeface="Calibri" pitchFamily="34" charset="0"/>
                <a:cs typeface="Calibri" pitchFamily="34" charset="0"/>
              </a:rPr>
              <a:t>besuchen</a:t>
            </a:r>
            <a:r>
              <a:rPr lang="en-GB" sz="2000" dirty="0" smtClean="0">
                <a:latin typeface="Calibri" pitchFamily="34" charset="0"/>
                <a:cs typeface="Calibri" pitchFamily="34" charset="0"/>
              </a:rPr>
              <a:t> und ___________ </a:t>
            </a:r>
            <a:r>
              <a:rPr lang="en-GB" sz="2000" dirty="0" err="1" smtClean="0">
                <a:latin typeface="Calibri" pitchFamily="34" charset="0"/>
                <a:cs typeface="Calibri" pitchFamily="34" charset="0"/>
              </a:rPr>
              <a:t>sprechen</a:t>
            </a:r>
            <a:r>
              <a:rPr lang="en-GB" sz="2000" dirty="0" smtClean="0">
                <a:latin typeface="Calibri" pitchFamily="34" charset="0"/>
                <a:cs typeface="Calibri" pitchFamily="34" charset="0"/>
              </a:rPr>
              <a:t> – </a:t>
            </a:r>
            <a:r>
              <a:rPr lang="en-GB" sz="2000" dirty="0" err="1" smtClean="0">
                <a:latin typeface="Calibri" pitchFamily="34" charset="0"/>
                <a:cs typeface="Calibri" pitchFamily="34" charset="0"/>
              </a:rPr>
              <a:t>Gott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sei</a:t>
            </a:r>
            <a:r>
              <a:rPr lang="en-GB" sz="2000" dirty="0" smtClean="0">
                <a:latin typeface="Calibri" pitchFamily="34" charset="0"/>
                <a:cs typeface="Calibri" pitchFamily="34" charset="0"/>
              </a:rPr>
              <a:t> Dank, </a:t>
            </a:r>
            <a:r>
              <a:rPr lang="en-GB" sz="2000" dirty="0" err="1" smtClean="0">
                <a:latin typeface="Calibri" pitchFamily="34" charset="0"/>
                <a:cs typeface="Calibri" pitchFamily="34" charset="0"/>
              </a:rPr>
              <a:t>dass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in der </a:t>
            </a:r>
            <a:r>
              <a:rPr lang="en-GB" sz="2000" dirty="0" err="1" smtClean="0">
                <a:latin typeface="Calibri" pitchFamily="34" charset="0"/>
                <a:cs typeface="Calibri" pitchFamily="34" charset="0"/>
              </a:rPr>
              <a:t>Schule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gehabt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habe</a:t>
            </a:r>
            <a:r>
              <a:rPr lang="en-GB" sz="2000" dirty="0" smtClean="0">
                <a:latin typeface="Calibri" pitchFamily="34" charset="0"/>
                <a:cs typeface="Calibri" pitchFamily="34" charset="0"/>
              </a:rPr>
              <a:t>!</a:t>
            </a:r>
          </a:p>
          <a:p>
            <a:pPr marL="0" indent="0" algn="just">
              <a:buNone/>
            </a:pPr>
            <a:r>
              <a:rPr lang="en-GB" sz="2000" dirty="0" smtClean="0">
                <a:latin typeface="Calibri" pitchFamily="34" charset="0"/>
                <a:cs typeface="Calibri" pitchFamily="34" charset="0"/>
              </a:rPr>
              <a:t> </a:t>
            </a:r>
            <a:r>
              <a:rPr lang="en-GB" sz="2000" b="1" dirty="0" smtClean="0">
                <a:solidFill>
                  <a:srgbClr val="008000"/>
                </a:solidFill>
                <a:latin typeface="Calibri" pitchFamily="34" charset="0"/>
                <a:cs typeface="Calibri" pitchFamily="34" charset="0"/>
              </a:rPr>
              <a:t>MARIA</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Im</a:t>
            </a:r>
            <a:r>
              <a:rPr lang="en-GB" sz="2000" dirty="0" smtClean="0">
                <a:latin typeface="Calibri" pitchFamily="34" charset="0"/>
                <a:cs typeface="Calibri" pitchFamily="34" charset="0"/>
              </a:rPr>
              <a:t> Winter </a:t>
            </a:r>
            <a:r>
              <a:rPr lang="en-GB" sz="2000" dirty="0" err="1" smtClean="0">
                <a:latin typeface="Calibri" pitchFamily="34" charset="0"/>
                <a:cs typeface="Calibri" pitchFamily="34" charset="0"/>
              </a:rPr>
              <a:t>fahre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endlich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Schweden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deswegen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versuche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bisschen</a:t>
            </a:r>
            <a:r>
              <a:rPr lang="en-GB" sz="2000" dirty="0" smtClean="0">
                <a:latin typeface="Calibri" pitchFamily="34" charset="0"/>
                <a:cs typeface="Calibri" pitchFamily="34" charset="0"/>
              </a:rPr>
              <a:t> __________ </a:t>
            </a:r>
            <a:r>
              <a:rPr lang="en-GB" sz="2000" dirty="0" err="1" smtClean="0">
                <a:latin typeface="Calibri" pitchFamily="34" charset="0"/>
                <a:cs typeface="Calibri" pitchFamily="34" charset="0"/>
              </a:rPr>
              <a:t>zu</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lernen</a:t>
            </a:r>
            <a:r>
              <a:rPr lang="en-GB" sz="2000" dirty="0" smtClean="0">
                <a:latin typeface="Calibri" pitchFamily="34" charset="0"/>
                <a:cs typeface="Calibri" pitchFamily="34" charset="0"/>
              </a:rPr>
              <a:t>.</a:t>
            </a:r>
          </a:p>
          <a:p>
            <a:pPr algn="ctr">
              <a:buNone/>
            </a:pPr>
            <a:endParaRPr lang="en-GB" sz="2000" dirty="0">
              <a:latin typeface="Calibri" pitchFamily="34" charset="0"/>
              <a:cs typeface="Calibri" pitchFamily="34" charset="0"/>
            </a:endParaRPr>
          </a:p>
          <a:p>
            <a:pPr marL="0" indent="0" algn="ctr">
              <a:buNone/>
            </a:pPr>
            <a:r>
              <a:rPr lang="en-GB" sz="1800" b="1" dirty="0" smtClean="0">
                <a:solidFill>
                  <a:srgbClr val="008000"/>
                </a:solidFill>
                <a:latin typeface="Calibri" pitchFamily="34" charset="0"/>
                <a:cs typeface="Calibri" pitchFamily="34" charset="0"/>
              </a:rPr>
              <a:t>SCHWEDISCH          FRANZÖSISCH          ENGLISCH          CHINESISCH          DEUTSCH         SPANISCH</a:t>
            </a:r>
            <a:endParaRPr lang="en-GB" sz="1800" dirty="0" smtClean="0">
              <a:solidFill>
                <a:srgbClr val="008000"/>
              </a:solidFill>
              <a:latin typeface="Calibri" pitchFamily="34" charset="0"/>
              <a:cs typeface="Calibri" pitchFamily="34" charset="0"/>
            </a:endParaRPr>
          </a:p>
          <a:p>
            <a:pPr algn="ctr">
              <a:buNone/>
            </a:pPr>
            <a:endParaRPr lang="en-GB" sz="2000" dirty="0" smtClean="0">
              <a:latin typeface="Calibri" pitchFamily="34" charset="0"/>
              <a:cs typeface="Calibri" pitchFamily="34" charset="0"/>
            </a:endParaRPr>
          </a:p>
          <a:p>
            <a:pPr>
              <a:buNone/>
            </a:pPr>
            <a:endParaRPr lang="en-GB" sz="1800" dirty="0" smtClean="0">
              <a:latin typeface="Comic Sans MS" pitchFamily="66"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124744"/>
            <a:ext cx="2259861" cy="1548358"/>
          </a:xfrm>
          <a:prstGeom prst="rect">
            <a:avLst/>
          </a:prstGeom>
          <a:noFill/>
          <a:ln w="9525">
            <a:noFill/>
            <a:miter lim="800000"/>
            <a:headEnd/>
            <a:tailEnd/>
          </a:ln>
          <a:effectLst/>
        </p:spPr>
      </p:pic>
      <p:pic>
        <p:nvPicPr>
          <p:cNvPr id="1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240" y="1124744"/>
            <a:ext cx="2179307" cy="1634480"/>
          </a:xfrm>
          <a:prstGeom prst="rect">
            <a:avLst/>
          </a:prstGeom>
          <a:noFill/>
          <a:ln w="9525">
            <a:noFill/>
            <a:miter lim="800000"/>
            <a:headEnd/>
            <a:tailEnd/>
          </a:ln>
          <a:effectLst/>
        </p:spPr>
      </p:pic>
      <p:pic>
        <p:nvPicPr>
          <p:cNvPr id="1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920" y="1268760"/>
            <a:ext cx="1512168" cy="1486045"/>
          </a:xfrm>
          <a:prstGeom prst="rect">
            <a:avLst/>
          </a:prstGeom>
          <a:noFill/>
          <a:ln w="9525">
            <a:noFill/>
            <a:miter lim="800000"/>
            <a:headEnd/>
            <a:tailEnd/>
          </a:ln>
          <a:effectLst/>
        </p:spPr>
      </p:pic>
    </p:spTree>
    <p:extLst>
      <p:ext uri="{BB962C8B-B14F-4D97-AF65-F5344CB8AC3E}">
        <p14:creationId xmlns:p14="http://schemas.microsoft.com/office/powerpoint/2010/main" val="229060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200" b="1" u="sng" dirty="0" smtClean="0">
                <a:solidFill>
                  <a:srgbClr val="008000"/>
                </a:solidFill>
                <a:latin typeface="Calibri" pitchFamily="34" charset="0"/>
                <a:cs typeface="Calibri" pitchFamily="34" charset="0"/>
              </a:rPr>
              <a:t>AUFGABE 23: WARUM DEUTSCH LERNEN?</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Arbeite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einem</a:t>
            </a:r>
            <a:r>
              <a:rPr lang="en-GB" sz="2200" b="1" dirty="0" smtClean="0">
                <a:solidFill>
                  <a:srgbClr val="008000"/>
                </a:solidFill>
                <a:latin typeface="Calibri" pitchFamily="34" charset="0"/>
                <a:cs typeface="Calibri" pitchFamily="34" charset="0"/>
              </a:rPr>
              <a:t> Partner: lest </a:t>
            </a:r>
            <a:r>
              <a:rPr lang="en-GB" sz="2200" b="1" dirty="0" err="1" smtClean="0">
                <a:solidFill>
                  <a:srgbClr val="008000"/>
                </a:solidFill>
                <a:latin typeface="Calibri" pitchFamily="34" charset="0"/>
                <a:cs typeface="Calibri" pitchFamily="34" charset="0"/>
              </a:rPr>
              <a:t>warum</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diese</a:t>
            </a:r>
            <a:r>
              <a:rPr lang="en-GB" sz="2200" b="1" dirty="0" smtClean="0">
                <a:solidFill>
                  <a:srgbClr val="008000"/>
                </a:solidFill>
                <a:latin typeface="Calibri" pitchFamily="34" charset="0"/>
                <a:cs typeface="Calibri" pitchFamily="34" charset="0"/>
              </a:rPr>
              <a:t> 7 </a:t>
            </a:r>
            <a:r>
              <a:rPr lang="en-GB" sz="2200" b="1" dirty="0" err="1" smtClean="0">
                <a:solidFill>
                  <a:srgbClr val="008000"/>
                </a:solidFill>
                <a:latin typeface="Calibri" pitchFamily="34" charset="0"/>
                <a:cs typeface="Calibri" pitchFamily="34" charset="0"/>
              </a:rPr>
              <a:t>Studierende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Europa </a:t>
            </a:r>
            <a:r>
              <a:rPr lang="en-GB" sz="2200" b="1" dirty="0" err="1" smtClean="0">
                <a:solidFill>
                  <a:srgbClr val="008000"/>
                </a:solidFill>
                <a:latin typeface="Calibri" pitchFamily="34" charset="0"/>
                <a:cs typeface="Calibri" pitchFamily="34" charset="0"/>
              </a:rPr>
              <a:t>entschlossen</a:t>
            </a:r>
            <a:r>
              <a:rPr lang="en-GB" sz="2200" b="1" dirty="0" smtClean="0">
                <a:solidFill>
                  <a:srgbClr val="008000"/>
                </a:solidFill>
                <a:latin typeface="Calibri" pitchFamily="34" charset="0"/>
                <a:cs typeface="Calibri" pitchFamily="34" charset="0"/>
              </a:rPr>
              <a:t> hat, Deutsch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lernen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Findet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heraus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welchem</a:t>
            </a:r>
            <a:r>
              <a:rPr lang="en-GB" sz="2200" b="1" dirty="0" smtClean="0">
                <a:solidFill>
                  <a:srgbClr val="008000"/>
                </a:solidFill>
                <a:latin typeface="Calibri" pitchFamily="34" charset="0"/>
                <a:cs typeface="Calibri" pitchFamily="34" charset="0"/>
              </a:rPr>
              <a:t> Land </a:t>
            </a:r>
            <a:r>
              <a:rPr lang="en-GB" sz="2200" b="1" dirty="0" err="1" smtClean="0">
                <a:solidFill>
                  <a:srgbClr val="008000"/>
                </a:solidFill>
                <a:latin typeface="Calibri" pitchFamily="34" charset="0"/>
                <a:cs typeface="Calibri" pitchFamily="34" charset="0"/>
              </a:rPr>
              <a:t>jeder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stammt</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ob</a:t>
            </a:r>
            <a:r>
              <a:rPr lang="en-GB" sz="2200" b="1" dirty="0" smtClean="0">
                <a:solidFill>
                  <a:srgbClr val="008000"/>
                </a:solidFill>
                <a:latin typeface="Calibri" pitchFamily="34" charset="0"/>
                <a:cs typeface="Calibri" pitchFamily="34" charset="0"/>
              </a:rPr>
              <a:t> du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ihren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Grund</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einverstanden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bist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Macht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Liste</a:t>
            </a:r>
            <a:r>
              <a:rPr lang="en-GB" sz="2200" b="1" dirty="0">
                <a:solidFill>
                  <a:srgbClr val="008000"/>
                </a:solidFill>
                <a:latin typeface="Calibri" pitchFamily="34" charset="0"/>
                <a:cs typeface="Calibri" pitchFamily="34" charset="0"/>
              </a:rPr>
              <a:t> auf </a:t>
            </a:r>
            <a:r>
              <a:rPr lang="en-GB" sz="2200" b="1" dirty="0" smtClean="0">
                <a:solidFill>
                  <a:srgbClr val="008000"/>
                </a:solidFill>
                <a:latin typeface="Calibri" pitchFamily="34" charset="0"/>
                <a:cs typeface="Calibri" pitchFamily="34" charset="0"/>
              </a:rPr>
              <a:t>Deutsch von </a:t>
            </a:r>
            <a:r>
              <a:rPr lang="en-GB" sz="2200" b="1" dirty="0" err="1" smtClean="0">
                <a:solidFill>
                  <a:srgbClr val="008000"/>
                </a:solidFill>
                <a:latin typeface="Calibri" pitchFamily="34" charset="0"/>
                <a:cs typeface="Calibri" pitchFamily="34" charset="0"/>
              </a:rPr>
              <a:t>allen</a:t>
            </a:r>
            <a:r>
              <a:rPr lang="en-GB" sz="2200" b="1" dirty="0" smtClean="0">
                <a:solidFill>
                  <a:srgbClr val="008000"/>
                </a:solidFill>
                <a:latin typeface="Calibri" pitchFamily="34" charset="0"/>
                <a:cs typeface="Calibri" pitchFamily="34" charset="0"/>
              </a:rPr>
              <a:t> den </a:t>
            </a:r>
            <a:r>
              <a:rPr lang="en-GB" sz="2200" b="1" dirty="0" err="1" smtClean="0">
                <a:solidFill>
                  <a:srgbClr val="008000"/>
                </a:solidFill>
                <a:latin typeface="Calibri" pitchFamily="34" charset="0"/>
                <a:cs typeface="Calibri" pitchFamily="34" charset="0"/>
              </a:rPr>
              <a:t>Gründen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als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auch</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deine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eigenen</a:t>
            </a:r>
            <a:r>
              <a:rPr lang="en-GB" sz="2200" b="1" dirty="0">
                <a:solidFill>
                  <a:srgbClr val="008000"/>
                </a:solidFill>
                <a:latin typeface="Calibri" pitchFamily="34" charset="0"/>
                <a:cs typeface="Calibri" pitchFamily="34" charset="0"/>
              </a:rPr>
              <a:t>.</a:t>
            </a:r>
            <a:endParaRPr lang="en-GB" sz="2000" b="1" dirty="0" smtClean="0">
              <a:solidFill>
                <a:srgbClr val="008000"/>
              </a:solidFill>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marL="457200" indent="-457200">
              <a:buAutoNum type="arabicPeriod"/>
            </a:pPr>
            <a:r>
              <a:rPr lang="de-DE" sz="2200" dirty="0" smtClean="0">
                <a:latin typeface="Calibri" pitchFamily="34" charset="0"/>
                <a:cs typeface="Calibri" pitchFamily="34" charset="0"/>
              </a:rPr>
              <a:t>Ich bin Schotte und ich lerne Deutsch, weil nicht jeder auf der Welt Englisch spricht.</a:t>
            </a:r>
          </a:p>
          <a:p>
            <a:pPr marL="457200" indent="-457200">
              <a:buAutoNum type="arabicPeriod"/>
            </a:pPr>
            <a:r>
              <a:rPr lang="de-DE" sz="2200" dirty="0" smtClean="0">
                <a:latin typeface="Calibri" pitchFamily="34" charset="0"/>
                <a:cs typeface="Calibri" pitchFamily="34" charset="0"/>
              </a:rPr>
              <a:t>Ich bin Französin und ich lerne Deutsch, weil ich denke, dass eine Fremdsprache mir bessere Chancen gibt, besonders in der Arbeitswelt.</a:t>
            </a:r>
          </a:p>
          <a:p>
            <a:pPr marL="457200" indent="-457200">
              <a:buAutoNum type="arabicPeriod"/>
            </a:pPr>
            <a:r>
              <a:rPr lang="de-DE" sz="2200" dirty="0" smtClean="0">
                <a:latin typeface="Calibri" pitchFamily="34" charset="0"/>
                <a:cs typeface="Calibri" pitchFamily="34" charset="0"/>
              </a:rPr>
              <a:t>Ich bin Engländer und ich weiß, dass Deutsch die meist gesprochenen Sprache Europas ist.  Eine Fremdsprache erlaubt mir, offener zu neuen Kulturen zu sein.</a:t>
            </a:r>
          </a:p>
          <a:p>
            <a:pPr marL="457200" indent="-457200">
              <a:buAutoNum type="arabicPeriod"/>
            </a:pPr>
            <a:r>
              <a:rPr lang="de-DE" sz="2200" dirty="0" smtClean="0">
                <a:latin typeface="Calibri" pitchFamily="34" charset="0"/>
                <a:cs typeface="Calibri" pitchFamily="34" charset="0"/>
              </a:rPr>
              <a:t>Ich bin Finne und ich lerne Deutsch, weil es eine wichtige Handelssprache ist. </a:t>
            </a:r>
          </a:p>
          <a:p>
            <a:pPr marL="457200" indent="-457200">
              <a:buAutoNum type="arabicPeriod"/>
            </a:pPr>
            <a:r>
              <a:rPr lang="de-DE" sz="2200" dirty="0" smtClean="0">
                <a:latin typeface="Calibri" pitchFamily="34" charset="0"/>
                <a:cs typeface="Calibri" pitchFamily="34" charset="0"/>
              </a:rPr>
              <a:t>Ich bin Polin und ich lerne Deutsch, weil Deutschland ein Nachbarland ist bzw. das Tor zum Westeuropa. </a:t>
            </a:r>
          </a:p>
          <a:p>
            <a:pPr marL="457200" indent="-457200">
              <a:buAutoNum type="arabicPeriod"/>
            </a:pPr>
            <a:r>
              <a:rPr lang="de-DE" sz="2200" dirty="0" smtClean="0">
                <a:latin typeface="Calibri" pitchFamily="34" charset="0"/>
                <a:cs typeface="Calibri" pitchFamily="34" charset="0"/>
              </a:rPr>
              <a:t>Ich bin Spanierin und ich lernen Deutsch, weil ich oft in den Alpen Ski fahre. </a:t>
            </a:r>
          </a:p>
          <a:p>
            <a:pPr marL="457200" indent="-457200">
              <a:buAutoNum type="arabicPeriod"/>
            </a:pPr>
            <a:r>
              <a:rPr lang="de-DE" sz="2200" dirty="0" smtClean="0">
                <a:latin typeface="Calibri" pitchFamily="34" charset="0"/>
                <a:cs typeface="Calibri" pitchFamily="34" charset="0"/>
              </a:rPr>
              <a:t>Ich bin Ire und ich lerne Deutsch, da ich oft reise. </a:t>
            </a:r>
            <a:endParaRPr lang="en-GB" sz="2400" dirty="0" smtClean="0">
              <a:latin typeface="Calibri" pitchFamily="34" charset="0"/>
              <a:cs typeface="Calibri" pitchFamily="34" charset="0"/>
            </a:endParaRPr>
          </a:p>
          <a:p>
            <a:pPr algn="ctr">
              <a:buNone/>
            </a:pPr>
            <a:endParaRPr lang="en-GB" sz="2400" b="1"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marL="457200" indent="-457200">
              <a:buAutoNum type="alphaUcPeriod" startAt="5"/>
            </a:pPr>
            <a:endParaRPr lang="en-GB" sz="2400" dirty="0" smtClean="0">
              <a:latin typeface="Calibri" pitchFamily="34" charset="0"/>
              <a:cs typeface="Calibri" pitchFamily="34" charset="0"/>
            </a:endParaRPr>
          </a:p>
          <a:p>
            <a:pPr>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1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1772976"/>
            <a:ext cx="1800000" cy="1440000"/>
          </a:xfrm>
          <a:prstGeom prst="rect">
            <a:avLst/>
          </a:prstGeom>
          <a:noFill/>
          <a:ln w="9525">
            <a:noFill/>
            <a:miter lim="800000"/>
            <a:headEnd/>
            <a:tailEnd/>
          </a:ln>
          <a:effec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8264" y="1412776"/>
            <a:ext cx="1447209" cy="1916833"/>
          </a:xfrm>
          <a:prstGeom prst="rect">
            <a:avLst/>
          </a:prstGeom>
        </p:spPr>
      </p:pic>
    </p:spTree>
    <p:extLst>
      <p:ext uri="{BB962C8B-B14F-4D97-AF65-F5344CB8AC3E}">
        <p14:creationId xmlns:p14="http://schemas.microsoft.com/office/powerpoint/2010/main" val="175186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000" b="1" u="sng" dirty="0" smtClean="0">
                <a:solidFill>
                  <a:srgbClr val="008000"/>
                </a:solidFill>
                <a:latin typeface="Calibri" pitchFamily="34" charset="0"/>
                <a:cs typeface="Calibri" pitchFamily="34" charset="0"/>
              </a:rPr>
              <a:t>AUFGABE 24: WIE WICHTIG SIND SPRACHEN?</a:t>
            </a:r>
            <a:endParaRPr lang="en-GB" sz="2000" dirty="0" smtClean="0">
              <a:solidFill>
                <a:srgbClr val="008000"/>
              </a:solidFill>
              <a:latin typeface="Calibri" pitchFamily="34" charset="0"/>
              <a:cs typeface="Calibri" pitchFamily="34" charset="0"/>
            </a:endParaRPr>
          </a:p>
          <a:p>
            <a:pPr algn="ctr">
              <a:buNone/>
            </a:pPr>
            <a:r>
              <a:rPr lang="en-GB" sz="2000" b="1" dirty="0" smtClean="0">
                <a:solidFill>
                  <a:srgbClr val="008000"/>
                </a:solidFill>
                <a:latin typeface="Calibri" pitchFamily="34" charset="0"/>
                <a:cs typeface="Calibri" pitchFamily="34" charset="0"/>
              </a:rPr>
              <a:t>Lies das </a:t>
            </a:r>
            <a:r>
              <a:rPr lang="en-GB" sz="2000" b="1" dirty="0" err="1" smtClean="0">
                <a:solidFill>
                  <a:srgbClr val="008000"/>
                </a:solidFill>
                <a:latin typeface="Calibri" pitchFamily="34" charset="0"/>
                <a:cs typeface="Calibri" pitchFamily="34" charset="0"/>
              </a:rPr>
              <a:t>folgende</a:t>
            </a:r>
            <a:r>
              <a:rPr lang="en-GB" sz="2000" b="1" dirty="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Gespräch</a:t>
            </a:r>
            <a:r>
              <a:rPr lang="en-GB" sz="2000" b="1" dirty="0" smtClean="0">
                <a:solidFill>
                  <a:srgbClr val="008000"/>
                </a:solidFill>
                <a:latin typeface="Calibri" pitchFamily="34" charset="0"/>
                <a:cs typeface="Calibri" pitchFamily="34" charset="0"/>
              </a:rPr>
              <a:t>, in </a:t>
            </a:r>
            <a:r>
              <a:rPr lang="en-GB" sz="2000" b="1" dirty="0" err="1" smtClean="0">
                <a:solidFill>
                  <a:srgbClr val="008000"/>
                </a:solidFill>
                <a:latin typeface="Calibri" pitchFamily="34" charset="0"/>
                <a:cs typeface="Calibri" pitchFamily="34" charset="0"/>
              </a:rPr>
              <a:t>dem</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Klaudia</a:t>
            </a:r>
            <a:r>
              <a:rPr lang="en-GB" sz="2000" b="1" dirty="0" smtClean="0">
                <a:solidFill>
                  <a:srgbClr val="008000"/>
                </a:solidFill>
                <a:latin typeface="Calibri" pitchFamily="34" charset="0"/>
                <a:cs typeface="Calibri" pitchFamily="34" charset="0"/>
              </a:rPr>
              <a:t> Max </a:t>
            </a:r>
            <a:r>
              <a:rPr lang="en-GB" sz="2000" b="1" dirty="0" err="1" smtClean="0">
                <a:solidFill>
                  <a:srgbClr val="008000"/>
                </a:solidFill>
                <a:latin typeface="Calibri" pitchFamily="34" charset="0"/>
                <a:cs typeface="Calibri" pitchFamily="34" charset="0"/>
              </a:rPr>
              <a:t>fragt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warum</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eine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Fremdsprache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zu</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lernen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wichtig</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ist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Dann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bereite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deine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eigenen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Antworten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zu</a:t>
            </a:r>
            <a:r>
              <a:rPr lang="en-GB" sz="2000" b="1" dirty="0" smtClean="0">
                <a:solidFill>
                  <a:srgbClr val="008000"/>
                </a:solidFill>
                <a:latin typeface="Calibri" pitchFamily="34" charset="0"/>
                <a:cs typeface="Calibri" pitchFamily="34" charset="0"/>
              </a:rPr>
              <a:t> den </a:t>
            </a:r>
            <a:r>
              <a:rPr lang="en-GB" sz="2000" b="1" dirty="0" err="1" smtClean="0">
                <a:solidFill>
                  <a:srgbClr val="008000"/>
                </a:solidFill>
                <a:latin typeface="Calibri" pitchFamily="34" charset="0"/>
                <a:cs typeface="Calibri" pitchFamily="34" charset="0"/>
              </a:rPr>
              <a:t>Fragen</a:t>
            </a:r>
            <a:r>
              <a:rPr lang="en-GB" sz="2000" b="1" dirty="0" smtClean="0">
                <a:solidFill>
                  <a:srgbClr val="008000"/>
                </a:solidFill>
                <a:latin typeface="Calibri" pitchFamily="34" charset="0"/>
                <a:cs typeface="Calibri" pitchFamily="34" charset="0"/>
              </a:rPr>
              <a:t>! </a:t>
            </a: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marL="457200" indent="-457200" algn="just">
              <a:buNone/>
            </a:pPr>
            <a:r>
              <a:rPr lang="de-DE" sz="2000" b="1" dirty="0" smtClean="0">
                <a:latin typeface="Calibri" pitchFamily="34" charset="0"/>
                <a:cs typeface="Calibri" pitchFamily="34" charset="0"/>
              </a:rPr>
              <a:t>Klaudia: Hallo Max – wie alt bist du und woher kommst du? </a:t>
            </a:r>
          </a:p>
          <a:p>
            <a:pPr marL="457200" indent="-457200" algn="just">
              <a:buNone/>
            </a:pPr>
            <a:r>
              <a:rPr lang="de-DE" sz="2000" dirty="0" smtClean="0">
                <a:latin typeface="Calibri" pitchFamily="34" charset="0"/>
                <a:cs typeface="Calibri" pitchFamily="34" charset="0"/>
              </a:rPr>
              <a:t>Max: Hoi Klaudia – ich bin 15 Jahre alt und wohne in Bern in der Schweiz.</a:t>
            </a:r>
          </a:p>
          <a:p>
            <a:pPr marL="457200" indent="-457200" algn="just">
              <a:buNone/>
            </a:pPr>
            <a:r>
              <a:rPr lang="de-DE" sz="2000" b="1" dirty="0" smtClean="0">
                <a:latin typeface="Calibri" pitchFamily="34" charset="0"/>
                <a:cs typeface="Calibri" pitchFamily="34" charset="0"/>
              </a:rPr>
              <a:t>Klaudia: Welche Sprachen sprichst du?</a:t>
            </a:r>
          </a:p>
          <a:p>
            <a:pPr marL="0" indent="0" algn="just">
              <a:buNone/>
            </a:pPr>
            <a:r>
              <a:rPr lang="de-DE" sz="2000" dirty="0" smtClean="0">
                <a:latin typeface="Calibri" pitchFamily="34" charset="0"/>
                <a:cs typeface="Calibri" pitchFamily="34" charset="0"/>
              </a:rPr>
              <a:t>Max: Ich spreche Deutsch als Muttersprache, und ich kann auch Französisch und ein bisschen Italienisch – weil die Schweiz dreisprachig ist.  Englisch kann ich auch ein bisschen.</a:t>
            </a:r>
          </a:p>
          <a:p>
            <a:pPr marL="457200" indent="-457200" algn="just">
              <a:buNone/>
            </a:pPr>
            <a:r>
              <a:rPr lang="de-DE" sz="2000" b="1" dirty="0" smtClean="0">
                <a:latin typeface="Calibri" pitchFamily="34" charset="0"/>
                <a:cs typeface="Calibri" pitchFamily="34" charset="0"/>
              </a:rPr>
              <a:t>Klaudia: Seit wann lernst du Englisch und Französisch?</a:t>
            </a:r>
          </a:p>
          <a:p>
            <a:pPr marL="457200" indent="-457200" algn="just">
              <a:buNone/>
            </a:pPr>
            <a:r>
              <a:rPr lang="de-DE" sz="2000" dirty="0" smtClean="0">
                <a:latin typeface="Calibri" pitchFamily="34" charset="0"/>
                <a:cs typeface="Calibri" pitchFamily="34" charset="0"/>
              </a:rPr>
              <a:t>Max: Ich lerne Englisch seit der Grundschule und Französisch seit vier Jahren.</a:t>
            </a:r>
          </a:p>
          <a:p>
            <a:pPr marL="457200" indent="-457200" algn="just">
              <a:buNone/>
            </a:pPr>
            <a:r>
              <a:rPr lang="de-DE" sz="2000" b="1" dirty="0" smtClean="0">
                <a:latin typeface="Calibri" pitchFamily="34" charset="0"/>
                <a:cs typeface="Calibri" pitchFamily="34" charset="0"/>
              </a:rPr>
              <a:t>Klaudia: Und deiner Meinung nach ist es wichtig eine Fremdsprache zu können?</a:t>
            </a:r>
          </a:p>
          <a:p>
            <a:pPr marL="457200" indent="-457200" algn="just">
              <a:buNone/>
            </a:pPr>
            <a:r>
              <a:rPr lang="de-DE" sz="2000" dirty="0" smtClean="0">
                <a:latin typeface="Calibri" pitchFamily="34" charset="0"/>
                <a:cs typeface="Calibri" pitchFamily="34" charset="0"/>
              </a:rPr>
              <a:t>Max: Ja klar, meiner Meinung nach ist es erforderlich.</a:t>
            </a:r>
          </a:p>
          <a:p>
            <a:pPr marL="457200" indent="-457200" algn="just">
              <a:buNone/>
            </a:pPr>
            <a:r>
              <a:rPr lang="de-DE" sz="2000" b="1" dirty="0" smtClean="0">
                <a:latin typeface="Calibri" pitchFamily="34" charset="0"/>
                <a:cs typeface="Calibri" pitchFamily="34" charset="0"/>
              </a:rPr>
              <a:t>Klaudia: Wieso?</a:t>
            </a:r>
          </a:p>
          <a:p>
            <a:pPr marL="0" indent="0" algn="just">
              <a:buNone/>
            </a:pPr>
            <a:r>
              <a:rPr lang="de-DE" sz="2000" dirty="0" smtClean="0">
                <a:latin typeface="Calibri" pitchFamily="34" charset="0"/>
                <a:cs typeface="Calibri" pitchFamily="34" charset="0"/>
              </a:rPr>
              <a:t>Max: Für eine Menge Gründe- z.B. reise und und sprechen mit anderen Leute. Ich denke auch, dass es mir dabei helfen wird, eine gute Arbeitsstelle zu finden. </a:t>
            </a: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lgn="ctr">
              <a:buNone/>
            </a:pPr>
            <a:endParaRPr lang="en-GB" sz="2400" b="1"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marL="457200" indent="-457200">
              <a:buAutoNum type="alphaUcPeriod" startAt="5"/>
            </a:pPr>
            <a:endParaRPr lang="en-GB" sz="2400" dirty="0" smtClean="0">
              <a:latin typeface="Calibri" pitchFamily="34" charset="0"/>
              <a:cs typeface="Calibri" pitchFamily="34" charset="0"/>
            </a:endParaRPr>
          </a:p>
          <a:p>
            <a:pPr>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124744"/>
            <a:ext cx="2274883" cy="1515996"/>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0232" y="1052736"/>
            <a:ext cx="2265212" cy="1495040"/>
          </a:xfrm>
          <a:prstGeom prst="rect">
            <a:avLst/>
          </a:prstGeom>
          <a:noFill/>
          <a:ln w="9525">
            <a:noFill/>
            <a:miter lim="800000"/>
            <a:headEnd/>
            <a:tailEnd/>
          </a:ln>
          <a:effectLst/>
        </p:spPr>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3928" y="1340768"/>
            <a:ext cx="1620500" cy="1299487"/>
          </a:xfrm>
          <a:prstGeom prst="rect">
            <a:avLst/>
          </a:prstGeom>
          <a:noFill/>
          <a:ln w="9525">
            <a:noFill/>
            <a:miter lim="800000"/>
            <a:headEnd/>
            <a:tailEnd/>
          </a:ln>
          <a:effectLst/>
        </p:spPr>
      </p:pic>
    </p:spTree>
    <p:extLst>
      <p:ext uri="{BB962C8B-B14F-4D97-AF65-F5344CB8AC3E}">
        <p14:creationId xmlns:p14="http://schemas.microsoft.com/office/powerpoint/2010/main" val="416173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000" b="1" u="sng" smtClean="0">
                <a:solidFill>
                  <a:srgbClr val="008000"/>
                </a:solidFill>
                <a:latin typeface="Calibri" pitchFamily="34" charset="0"/>
                <a:cs typeface="Calibri" pitchFamily="34" charset="0"/>
              </a:rPr>
              <a:t>AUFGABE 25: </a:t>
            </a:r>
            <a:r>
              <a:rPr lang="en-GB" sz="2000" b="1" u="sng" dirty="0" smtClean="0">
                <a:solidFill>
                  <a:srgbClr val="008000"/>
                </a:solidFill>
                <a:latin typeface="Calibri" pitchFamily="34" charset="0"/>
                <a:cs typeface="Calibri" pitchFamily="34" charset="0"/>
              </a:rPr>
              <a:t>MAN MUSS FREMDSPRACHE LERNEN</a:t>
            </a:r>
            <a:endParaRPr lang="en-GB" sz="2000" dirty="0" smtClean="0">
              <a:solidFill>
                <a:srgbClr val="008000"/>
              </a:solidFill>
              <a:latin typeface="Calibri" pitchFamily="34" charset="0"/>
              <a:cs typeface="Calibri" pitchFamily="34" charset="0"/>
            </a:endParaRPr>
          </a:p>
          <a:p>
            <a:pPr algn="ctr">
              <a:buNone/>
            </a:pPr>
            <a:r>
              <a:rPr lang="en-GB" sz="2000" b="1" dirty="0" smtClean="0">
                <a:solidFill>
                  <a:srgbClr val="008000"/>
                </a:solidFill>
                <a:latin typeface="Calibri" pitchFamily="34" charset="0"/>
                <a:cs typeface="Calibri" pitchFamily="34" charset="0"/>
              </a:rPr>
              <a:t>Read the following leaflet promoting language learning at school and work out what each bullet point means. Then discuss with a partner whether you agree or not with each.</a:t>
            </a:r>
          </a:p>
          <a:p>
            <a:pPr algn="ctr">
              <a:buNone/>
            </a:pPr>
            <a:r>
              <a:rPr lang="en-GB" sz="2000" b="1" u="sng" dirty="0">
                <a:solidFill>
                  <a:srgbClr val="008000"/>
                </a:solidFill>
                <a:latin typeface="Calibri" pitchFamily="34" charset="0"/>
                <a:cs typeface="Calibri" pitchFamily="34" charset="0"/>
              </a:rPr>
              <a:t>MAN MUSS FREMDSPRACHE LERNEN</a:t>
            </a:r>
            <a:endParaRPr lang="en-GB" sz="2000" dirty="0">
              <a:solidFill>
                <a:srgbClr val="008000"/>
              </a:solidFill>
              <a:latin typeface="Calibri" pitchFamily="34" charset="0"/>
              <a:cs typeface="Calibri" pitchFamily="34" charset="0"/>
            </a:endParaRPr>
          </a:p>
          <a:p>
            <a:pPr algn="ctr">
              <a:buNone/>
            </a:pPr>
            <a:endParaRPr lang="en-GB" sz="2000" b="1" u="sng" dirty="0" smtClean="0">
              <a:latin typeface="Calibri" pitchFamily="34" charset="0"/>
              <a:cs typeface="Calibri" pitchFamily="34" charset="0"/>
            </a:endParaRPr>
          </a:p>
          <a:p>
            <a:r>
              <a:rPr lang="en-GB" sz="2000" dirty="0" err="1" smtClean="0">
                <a:latin typeface="Calibri" pitchFamily="34" charset="0"/>
                <a:cs typeface="Calibri" pitchFamily="34" charset="0"/>
              </a:rPr>
              <a:t>Englisch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sprechen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reicht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nicht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weil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über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drei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Viertel</a:t>
            </a:r>
            <a:r>
              <a:rPr lang="en-GB" sz="2000" dirty="0" smtClean="0">
                <a:latin typeface="Calibri" pitchFamily="34" charset="0"/>
                <a:cs typeface="Calibri" pitchFamily="34" charset="0"/>
              </a:rPr>
              <a:t> der </a:t>
            </a:r>
            <a:r>
              <a:rPr lang="en-GB" sz="2000" dirty="0" err="1" smtClean="0">
                <a:latin typeface="Calibri" pitchFamily="34" charset="0"/>
                <a:cs typeface="Calibri" pitchFamily="34" charset="0"/>
              </a:rPr>
              <a:t>Weltbevölkerung</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kein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Wort</a:t>
            </a:r>
            <a:r>
              <a:rPr lang="en-GB" sz="2000" dirty="0" smtClean="0">
                <a:latin typeface="Calibri" pitchFamily="34" charset="0"/>
                <a:cs typeface="Calibri" pitchFamily="34" charset="0"/>
              </a:rPr>
              <a:t> auf </a:t>
            </a:r>
            <a:r>
              <a:rPr lang="en-GB" sz="2000" dirty="0" err="1" smtClean="0">
                <a:latin typeface="Calibri" pitchFamily="34" charset="0"/>
                <a:cs typeface="Calibri" pitchFamily="34" charset="0"/>
              </a:rPr>
              <a:t>Englisch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sprechen</a:t>
            </a:r>
            <a:r>
              <a:rPr lang="en-GB" sz="2000" dirty="0" smtClean="0">
                <a:latin typeface="Calibri" pitchFamily="34" charset="0"/>
                <a:cs typeface="Calibri" pitchFamily="34" charset="0"/>
              </a:rPr>
              <a:t>. </a:t>
            </a:r>
          </a:p>
          <a:p>
            <a:r>
              <a:rPr lang="en-GB" sz="2000" dirty="0" err="1">
                <a:latin typeface="Calibri" pitchFamily="34" charset="0"/>
                <a:cs typeface="Calibri" pitchFamily="34" charset="0"/>
              </a:rPr>
              <a:t>E</a:t>
            </a:r>
            <a:r>
              <a:rPr lang="en-GB" sz="2000" dirty="0" err="1" smtClean="0">
                <a:latin typeface="Calibri" pitchFamily="34" charset="0"/>
                <a:cs typeface="Calibri" pitchFamily="34" charset="0"/>
              </a:rPr>
              <a:t>ine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andere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Sprache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zu</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lernen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nicht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sehr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schwierig</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besonders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wenn</a:t>
            </a:r>
            <a:r>
              <a:rPr lang="en-GB" sz="2000" dirty="0" smtClean="0">
                <a:latin typeface="Calibri" pitchFamily="34" charset="0"/>
                <a:cs typeface="Calibri" pitchFamily="34" charset="0"/>
              </a:rPr>
              <a:t> man </a:t>
            </a:r>
            <a:r>
              <a:rPr lang="en-GB" sz="2000" dirty="0" err="1" smtClean="0">
                <a:latin typeface="Calibri" pitchFamily="34" charset="0"/>
                <a:cs typeface="Calibri" pitchFamily="34" charset="0"/>
              </a:rPr>
              <a:t>jung</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anfängt</a:t>
            </a:r>
            <a:r>
              <a:rPr lang="en-GB" sz="2000" dirty="0" smtClean="0">
                <a:latin typeface="Calibri" pitchFamily="34" charset="0"/>
                <a:cs typeface="Calibri" pitchFamily="34" charset="0"/>
              </a:rPr>
              <a:t>. </a:t>
            </a:r>
          </a:p>
          <a:p>
            <a:r>
              <a:rPr lang="en-GB" sz="2000" dirty="0" err="1" smtClean="0">
                <a:latin typeface="Calibri" pitchFamily="34" charset="0"/>
                <a:cs typeface="Calibri" pitchFamily="34" charset="0"/>
              </a:rPr>
              <a:t>Wenn</a:t>
            </a:r>
            <a:r>
              <a:rPr lang="en-GB" sz="2000" dirty="0" smtClean="0">
                <a:latin typeface="Calibri" pitchFamily="34" charset="0"/>
                <a:cs typeface="Calibri" pitchFamily="34" charset="0"/>
              </a:rPr>
              <a:t> man </a:t>
            </a:r>
            <a:r>
              <a:rPr lang="en-GB" sz="2000" dirty="0" err="1" smtClean="0">
                <a:latin typeface="Calibri" pitchFamily="34" charset="0"/>
                <a:cs typeface="Calibri" pitchFamily="34" charset="0"/>
              </a:rPr>
              <a:t>eine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andere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Sprache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kann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wird</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Arbeitgeber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sehr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beeindruckt</a:t>
            </a:r>
            <a:r>
              <a:rPr lang="en-GB" sz="2000" dirty="0" smtClean="0">
                <a:latin typeface="Calibri" pitchFamily="34" charset="0"/>
                <a:cs typeface="Calibri" pitchFamily="34" charset="0"/>
              </a:rPr>
              <a:t>. </a:t>
            </a:r>
          </a:p>
          <a:p>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Fremdsprachen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sind</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nützlich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besonders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für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Reisen</a:t>
            </a:r>
            <a:r>
              <a:rPr lang="en-GB" sz="2000" dirty="0" smtClean="0">
                <a:latin typeface="Calibri" pitchFamily="34" charset="0"/>
                <a:cs typeface="Calibri" pitchFamily="34" charset="0"/>
              </a:rPr>
              <a:t> und </a:t>
            </a:r>
            <a:r>
              <a:rPr lang="en-GB" sz="2000" dirty="0" err="1" smtClean="0">
                <a:latin typeface="Calibri" pitchFamily="34" charset="0"/>
                <a:cs typeface="Calibri" pitchFamily="34" charset="0"/>
              </a:rPr>
              <a:t>Urlaub</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im</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Ausland</a:t>
            </a:r>
            <a:r>
              <a:rPr lang="en-GB" sz="2000" dirty="0" smtClean="0">
                <a:latin typeface="Calibri" pitchFamily="34" charset="0"/>
                <a:cs typeface="Calibri" pitchFamily="34" charset="0"/>
              </a:rPr>
              <a:t>. </a:t>
            </a:r>
          </a:p>
          <a:p>
            <a:r>
              <a:rPr lang="en-GB" sz="2000" dirty="0" err="1" smtClean="0">
                <a:latin typeface="Calibri" pitchFamily="34" charset="0"/>
                <a:cs typeface="Calibri" pitchFamily="34" charset="0"/>
              </a:rPr>
              <a:t>Eine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Fremdsprache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zu</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lernen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gibt</a:t>
            </a:r>
            <a:r>
              <a:rPr lang="en-GB" sz="2000" dirty="0" smtClean="0">
                <a:latin typeface="Calibri" pitchFamily="34" charset="0"/>
                <a:cs typeface="Calibri" pitchFamily="34" charset="0"/>
              </a:rPr>
              <a:t> man </a:t>
            </a:r>
            <a:r>
              <a:rPr lang="en-GB" sz="2000" dirty="0" err="1" smtClean="0">
                <a:latin typeface="Calibri" pitchFamily="34" charset="0"/>
                <a:cs typeface="Calibri" pitchFamily="34" charset="0"/>
              </a:rPr>
              <a:t>Selbstvertrauen</a:t>
            </a:r>
            <a:endParaRPr lang="en-GB" sz="2000" dirty="0" smtClean="0">
              <a:latin typeface="Calibri" pitchFamily="34" charset="0"/>
              <a:cs typeface="Calibri" pitchFamily="34" charset="0"/>
            </a:endParaRPr>
          </a:p>
          <a:p>
            <a:r>
              <a:rPr lang="en-GB" sz="2000" dirty="0" err="1">
                <a:latin typeface="Calibri" pitchFamily="34" charset="0"/>
                <a:cs typeface="Calibri" pitchFamily="34" charset="0"/>
              </a:rPr>
              <a:t>M</a:t>
            </a:r>
            <a:r>
              <a:rPr lang="en-GB" sz="2000" dirty="0" err="1" smtClean="0">
                <a:latin typeface="Calibri" pitchFamily="34" charset="0"/>
                <a:cs typeface="Calibri" pitchFamily="34" charset="0"/>
              </a:rPr>
              <a:t>it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anderen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Sprache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versteht</a:t>
            </a:r>
            <a:r>
              <a:rPr lang="en-GB" sz="2000" dirty="0" smtClean="0">
                <a:latin typeface="Calibri" pitchFamily="34" charset="0"/>
                <a:cs typeface="Calibri" pitchFamily="34" charset="0"/>
              </a:rPr>
              <a:t> man </a:t>
            </a:r>
            <a:r>
              <a:rPr lang="en-GB" sz="2000" dirty="0" err="1" smtClean="0">
                <a:latin typeface="Calibri" pitchFamily="34" charset="0"/>
                <a:cs typeface="Calibri" pitchFamily="34" charset="0"/>
              </a:rPr>
              <a:t>andere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Leute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besser</a:t>
            </a:r>
            <a:r>
              <a:rPr lang="en-GB" sz="2000" dirty="0" smtClean="0">
                <a:latin typeface="Calibri" pitchFamily="34" charset="0"/>
                <a:cs typeface="Calibri" pitchFamily="34" charset="0"/>
              </a:rPr>
              <a:t>.</a:t>
            </a:r>
          </a:p>
          <a:p>
            <a:endParaRPr lang="en-GB" sz="2000" dirty="0" smtClean="0">
              <a:latin typeface="Calibri" pitchFamily="34" charset="0"/>
              <a:cs typeface="Calibri" pitchFamily="34" charset="0"/>
            </a:endParaRPr>
          </a:p>
          <a:p>
            <a:endParaRPr lang="en-GB" sz="2000" dirty="0" smtClean="0">
              <a:latin typeface="Calibri" pitchFamily="34" charset="0"/>
              <a:cs typeface="Calibri" pitchFamily="34" charset="0"/>
            </a:endParaRPr>
          </a:p>
          <a:p>
            <a:pPr>
              <a:buNone/>
            </a:pPr>
            <a:endParaRPr lang="en-GB" sz="2000" dirty="0" smtClean="0">
              <a:latin typeface="Calibri" pitchFamily="34" charset="0"/>
              <a:cs typeface="Calibri" pitchFamily="34" charset="0"/>
            </a:endParaRPr>
          </a:p>
          <a:p>
            <a:endParaRPr lang="en-GB" sz="2000" dirty="0" smtClean="0">
              <a:latin typeface="Calibri" pitchFamily="34" charset="0"/>
              <a:cs typeface="Calibri" pitchFamily="34" charset="0"/>
            </a:endParaRPr>
          </a:p>
          <a:p>
            <a:endParaRPr lang="en-GB" sz="2000"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algn="ctr">
              <a:buNone/>
            </a:pPr>
            <a:endParaRPr lang="en-GB" sz="2000" b="1"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marL="457200" indent="-457200">
              <a:buNone/>
            </a:pPr>
            <a:endParaRPr lang="en-GB" sz="20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lgn="ctr">
              <a:buNone/>
            </a:pPr>
            <a:endParaRPr lang="en-GB" sz="2400" b="1"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AutoNum type="alphaUcPeriod"/>
            </a:pPr>
            <a:endParaRPr lang="en-GB" sz="2400" dirty="0" smtClean="0">
              <a:latin typeface="Calibri" pitchFamily="34" charset="0"/>
              <a:cs typeface="Calibri" pitchFamily="34" charset="0"/>
            </a:endParaRPr>
          </a:p>
          <a:p>
            <a:pPr>
              <a:buNone/>
            </a:pPr>
            <a:endParaRPr lang="en-GB" sz="2400" dirty="0" smtClean="0">
              <a:latin typeface="Calibri" pitchFamily="34" charset="0"/>
              <a:cs typeface="Calibri" pitchFamily="34" charset="0"/>
            </a:endParaRPr>
          </a:p>
          <a:p>
            <a:pPr marL="457200" indent="-457200">
              <a:buAutoNum type="alphaUcPeriod" startAt="5"/>
            </a:pPr>
            <a:endParaRPr lang="en-GB" sz="2400" dirty="0" smtClean="0">
              <a:latin typeface="Calibri" pitchFamily="34" charset="0"/>
              <a:cs typeface="Calibri" pitchFamily="34" charset="0"/>
            </a:endParaRPr>
          </a:p>
          <a:p>
            <a:pPr>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6" name="Picture 5" descr="international.jpg"/>
          <p:cNvPicPr>
            <a:picLocks noChangeAspect="1"/>
          </p:cNvPicPr>
          <p:nvPr/>
        </p:nvPicPr>
        <p:blipFill>
          <a:blip r:embed="rId2" cstate="print"/>
          <a:stretch>
            <a:fillRect/>
          </a:stretch>
        </p:blipFill>
        <p:spPr>
          <a:xfrm>
            <a:off x="3203848" y="5009743"/>
            <a:ext cx="3029589" cy="1803633"/>
          </a:xfrm>
          <a:prstGeom prst="rect">
            <a:avLst/>
          </a:prstGeom>
        </p:spPr>
      </p:pic>
    </p:spTree>
    <p:extLst>
      <p:ext uri="{BB962C8B-B14F-4D97-AF65-F5344CB8AC3E}">
        <p14:creationId xmlns:p14="http://schemas.microsoft.com/office/powerpoint/2010/main" val="202318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solidFill>
                  <a:srgbClr val="008000"/>
                </a:solidFill>
                <a:latin typeface="Calibri" pitchFamily="34" charset="0"/>
                <a:cs typeface="Calibri" pitchFamily="34" charset="0"/>
              </a:rPr>
              <a:t>EINHEIT 1: </a:t>
            </a:r>
            <a:r>
              <a:rPr lang="en-GB" sz="2400" b="1" u="sng" dirty="0">
                <a:solidFill>
                  <a:srgbClr val="008000"/>
                </a:solidFill>
              </a:rPr>
              <a:t>BESCHREIBUNG DES LOKALEN GEBIETS ALS TOURISTENZENTRUM </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Einheit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lernt</a:t>
            </a:r>
            <a:r>
              <a:rPr lang="en-GB" sz="2400" b="1" dirty="0" smtClean="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die </a:t>
            </a:r>
            <a:r>
              <a:rPr lang="en-GB" sz="2400" dirty="0" err="1" smtClean="0">
                <a:latin typeface="Calibri" pitchFamily="34" charset="0"/>
                <a:cs typeface="Calibri" pitchFamily="34" charset="0"/>
              </a:rPr>
              <a:t>Gegend</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sprechen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wo</a:t>
            </a:r>
            <a:r>
              <a:rPr lang="en-GB" sz="2400" dirty="0" smtClean="0">
                <a:latin typeface="Calibri" pitchFamily="34" charset="0"/>
                <a:cs typeface="Calibri" pitchFamily="34" charset="0"/>
              </a:rPr>
              <a:t> man </a:t>
            </a:r>
            <a:r>
              <a:rPr lang="en-GB" sz="2400" dirty="0" err="1" smtClean="0">
                <a:latin typeface="Calibri" pitchFamily="34" charset="0"/>
                <a:cs typeface="Calibri" pitchFamily="34" charset="0"/>
              </a:rPr>
              <a:t>wohnt</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beschreiben</a:t>
            </a:r>
            <a:r>
              <a:rPr lang="en-GB" sz="2400" dirty="0" smtClean="0">
                <a:latin typeface="Calibri" pitchFamily="34" charset="0"/>
                <a:cs typeface="Calibri" pitchFamily="34" charset="0"/>
              </a:rPr>
              <a:t>, was in der </a:t>
            </a:r>
            <a:r>
              <a:rPr lang="en-GB" sz="2400" dirty="0" err="1" smtClean="0">
                <a:latin typeface="Calibri" pitchFamily="34" charset="0"/>
                <a:cs typeface="Calibri" pitchFamily="34" charset="0"/>
              </a:rPr>
              <a:t>Gegend</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gibt</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nicht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gibt</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geführte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Stadtsbesichtigung</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vorzubereiten</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5122" name="Picture 2" descr="http://www.britainexpress.com/zen/albums/potd/600Maybole-099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3861048"/>
            <a:ext cx="3392202" cy="21153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1.bp.blogspot.com/_YwcHvaIDzFw/TQOXIJeRD3I/AAAAAAAAABI/Amjreq1qRd0/s1600/tour-guide-400a052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20072" y="3789040"/>
            <a:ext cx="3233936" cy="242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GB" sz="2200" b="1" u="sng" dirty="0" smtClean="0">
                <a:solidFill>
                  <a:srgbClr val="008000"/>
                </a:solidFill>
                <a:latin typeface="Calibri" pitchFamily="34" charset="0"/>
                <a:cs typeface="Calibri" pitchFamily="34" charset="0"/>
              </a:rPr>
              <a:t>AUFGABE 1: UNSERE WELT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Arbeite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einem</a:t>
            </a:r>
            <a:r>
              <a:rPr lang="en-GB" sz="2200" b="1" dirty="0" smtClean="0">
                <a:solidFill>
                  <a:srgbClr val="008000"/>
                </a:solidFill>
                <a:latin typeface="Calibri" pitchFamily="34" charset="0"/>
                <a:cs typeface="Calibri" pitchFamily="34" charset="0"/>
              </a:rPr>
              <a:t> Partner: </a:t>
            </a:r>
            <a:r>
              <a:rPr lang="en-GB" sz="2200" b="1" dirty="0" err="1" smtClean="0">
                <a:solidFill>
                  <a:srgbClr val="008000"/>
                </a:solidFill>
                <a:latin typeface="Calibri" pitchFamily="34" charset="0"/>
                <a:cs typeface="Calibri" pitchFamily="34" charset="0"/>
              </a:rPr>
              <a:t>ordnet</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folgenden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geographischen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Begriffe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vom</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kleinsten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bis</a:t>
            </a:r>
            <a:r>
              <a:rPr lang="en-GB" sz="2200" b="1" dirty="0" smtClean="0">
                <a:solidFill>
                  <a:srgbClr val="008000"/>
                </a:solidFill>
                <a:latin typeface="Calibri" pitchFamily="34" charset="0"/>
                <a:cs typeface="Calibri" pitchFamily="34" charset="0"/>
              </a:rPr>
              <a:t> den </a:t>
            </a:r>
            <a:r>
              <a:rPr lang="en-GB" sz="2200" b="1" dirty="0" err="1" smtClean="0">
                <a:solidFill>
                  <a:srgbClr val="008000"/>
                </a:solidFill>
                <a:latin typeface="Calibri" pitchFamily="34" charset="0"/>
                <a:cs typeface="Calibri" pitchFamily="34" charset="0"/>
              </a:rPr>
              <a:t>größten</a:t>
            </a:r>
            <a:r>
              <a:rPr lang="en-GB" sz="2200" b="1" dirty="0" smtClean="0">
                <a:solidFill>
                  <a:srgbClr val="008000"/>
                </a:solidFill>
                <a:latin typeface="Calibri" pitchFamily="34" charset="0"/>
                <a:cs typeface="Calibri" pitchFamily="34" charset="0"/>
              </a:rPr>
              <a:t>.  [N.B. </a:t>
            </a:r>
            <a:r>
              <a:rPr lang="en-GB" sz="2200" b="1" dirty="0" err="1" smtClean="0">
                <a:solidFill>
                  <a:srgbClr val="008000"/>
                </a:solidFill>
                <a:latin typeface="Calibri" pitchFamily="34" charset="0"/>
                <a:cs typeface="Calibri" pitchFamily="34" charset="0"/>
              </a:rPr>
              <a:t>Manchmal</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ist</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Reihenfolge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fraglich</a:t>
            </a:r>
            <a:r>
              <a:rPr lang="en-GB" sz="2200" b="1" dirty="0" smtClean="0">
                <a:solidFill>
                  <a:srgbClr val="008000"/>
                </a:solidFill>
                <a:latin typeface="Calibri" pitchFamily="34" charset="0"/>
                <a:cs typeface="Calibri" pitchFamily="34" charset="0"/>
              </a:rPr>
              <a:t>!]</a:t>
            </a:r>
          </a:p>
          <a:p>
            <a:pPr algn="ctr">
              <a:buNone/>
            </a:pP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a:latin typeface="Calibri" pitchFamily="34" charset="0"/>
                <a:cs typeface="Calibri" pitchFamily="34" charset="0"/>
              </a:rPr>
              <a:t>Halbkugel</a:t>
            </a:r>
            <a:endParaRPr lang="en-GB" sz="2200" dirty="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Großstadt</a:t>
            </a:r>
            <a:endParaRPr lang="en-GB" sz="2200" dirty="0">
              <a:latin typeface="Calibri" pitchFamily="34" charset="0"/>
              <a:cs typeface="Calibri" pitchFamily="34" charset="0"/>
            </a:endParaRPr>
          </a:p>
          <a:p>
            <a:pPr marL="457200" indent="-457200">
              <a:buFont typeface="+mj-lt"/>
              <a:buAutoNum type="alphaLcPeriod"/>
            </a:pPr>
            <a:r>
              <a:rPr lang="en-GB" sz="2200" dirty="0">
                <a:latin typeface="Calibri" pitchFamily="34" charset="0"/>
                <a:cs typeface="Calibri" pitchFamily="34" charset="0"/>
              </a:rPr>
              <a:t>das </a:t>
            </a:r>
            <a:r>
              <a:rPr lang="en-GB" sz="2200" dirty="0" err="1">
                <a:latin typeface="Calibri" pitchFamily="34" charset="0"/>
                <a:cs typeface="Calibri" pitchFamily="34" charset="0"/>
              </a:rPr>
              <a:t>Kontinent</a:t>
            </a:r>
            <a:endParaRPr lang="en-GB" sz="2200" dirty="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das </a:t>
            </a:r>
            <a:r>
              <a:rPr lang="en-GB" sz="2200" dirty="0" err="1" smtClean="0">
                <a:latin typeface="Calibri" pitchFamily="34" charset="0"/>
                <a:cs typeface="Calibri" pitchFamily="34" charset="0"/>
              </a:rPr>
              <a:t>Dorf</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Stadt</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Hauptstadt</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das </a:t>
            </a:r>
            <a:r>
              <a:rPr lang="en-GB" sz="2200" dirty="0" err="1" smtClean="0">
                <a:latin typeface="Calibri" pitchFamily="34" charset="0"/>
                <a:cs typeface="Calibri" pitchFamily="34" charset="0"/>
              </a:rPr>
              <a:t>Kleindorf</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das </a:t>
            </a:r>
            <a:r>
              <a:rPr lang="en-GB" sz="2200" dirty="0" err="1" smtClean="0">
                <a:latin typeface="Calibri" pitchFamily="34" charset="0"/>
                <a:cs typeface="Calibri" pitchFamily="34" charset="0"/>
              </a:rPr>
              <a:t>Bundesland</a:t>
            </a:r>
            <a:endParaRPr lang="en-GB" sz="2200" dirty="0" smtClean="0">
              <a:latin typeface="Calibri" pitchFamily="34" charset="0"/>
              <a:cs typeface="Calibri" pitchFamily="34" charset="0"/>
            </a:endParaRPr>
          </a:p>
          <a:p>
            <a:pPr marL="457200" indent="-457200">
              <a:buFont typeface="+mj-lt"/>
              <a:buAutoNum type="alphaLcPeriod"/>
            </a:pPr>
            <a:r>
              <a:rPr lang="en-GB" sz="2200" dirty="0">
                <a:latin typeface="Calibri" pitchFamily="34" charset="0"/>
                <a:cs typeface="Calibri" pitchFamily="34" charset="0"/>
              </a:rPr>
              <a:t>das </a:t>
            </a:r>
            <a:r>
              <a:rPr lang="en-GB" sz="2200" dirty="0" smtClean="0">
                <a:latin typeface="Calibri" pitchFamily="34" charset="0"/>
                <a:cs typeface="Calibri" pitchFamily="34" charset="0"/>
              </a:rPr>
              <a:t>Land</a:t>
            </a:r>
          </a:p>
          <a:p>
            <a:pPr marL="457200" indent="-457200">
              <a:buFont typeface="+mj-lt"/>
              <a:buAutoNum type="alphaLcPeriod"/>
            </a:pPr>
            <a:r>
              <a:rPr lang="en-GB" sz="2200" dirty="0" smtClean="0">
                <a:latin typeface="Calibri" pitchFamily="34" charset="0"/>
                <a:cs typeface="Calibri" pitchFamily="34" charset="0"/>
              </a:rPr>
              <a:t>das </a:t>
            </a:r>
            <a:r>
              <a:rPr lang="en-GB" sz="2200" dirty="0" err="1" smtClean="0">
                <a:latin typeface="Calibri" pitchFamily="34" charset="0"/>
                <a:cs typeface="Calibri" pitchFamily="34" charset="0"/>
              </a:rPr>
              <a:t>Haus</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Welt</a:t>
            </a: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Straße</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das </a:t>
            </a:r>
            <a:r>
              <a:rPr lang="en-GB" sz="2200" dirty="0" err="1" smtClean="0">
                <a:latin typeface="Calibri" pitchFamily="34" charset="0"/>
                <a:cs typeface="Calibri" pitchFamily="34" charset="0"/>
              </a:rPr>
              <a:t>Viertel</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Gemeinde</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der </a:t>
            </a:r>
            <a:r>
              <a:rPr lang="en-GB" sz="2200" dirty="0" err="1" smtClean="0">
                <a:latin typeface="Calibri" pitchFamily="34" charset="0"/>
                <a:cs typeface="Calibri" pitchFamily="34" charset="0"/>
              </a:rPr>
              <a:t>Vorort</a:t>
            </a:r>
            <a:endParaRPr lang="en-GB" sz="1800" dirty="0" smtClean="0">
              <a:latin typeface="Comic Sans MS" pitchFamily="66"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2160" y="1484784"/>
            <a:ext cx="2721958" cy="273876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808" y="3789040"/>
            <a:ext cx="3364159" cy="2738636"/>
          </a:xfrm>
          <a:prstGeom prst="rect">
            <a:avLst/>
          </a:prstGeom>
        </p:spPr>
      </p:pic>
    </p:spTree>
    <p:extLst>
      <p:ext uri="{BB962C8B-B14F-4D97-AF65-F5344CB8AC3E}">
        <p14:creationId xmlns:p14="http://schemas.microsoft.com/office/powerpoint/2010/main" val="52273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 WO WIR WOHNEN</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Verbinde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Wohnorten</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Städte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den </a:t>
            </a:r>
            <a:r>
              <a:rPr lang="en-GB" sz="2200" b="1" dirty="0" err="1" smtClean="0">
                <a:solidFill>
                  <a:srgbClr val="008000"/>
                </a:solidFill>
                <a:latin typeface="Calibri" pitchFamily="34" charset="0"/>
                <a:cs typeface="Calibri" pitchFamily="34" charset="0"/>
              </a:rPr>
              <a:t>passenden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Vokabel</a:t>
            </a:r>
            <a:r>
              <a:rPr lang="en-GB" sz="2200" b="1" dirty="0" smtClean="0">
                <a:solidFill>
                  <a:srgbClr val="008000"/>
                </a:solidFill>
                <a:latin typeface="Calibri" pitchFamily="34" charset="0"/>
                <a:cs typeface="Calibri" pitchFamily="34" charset="0"/>
              </a:rPr>
              <a:t>. </a:t>
            </a:r>
          </a:p>
          <a:p>
            <a:pPr algn="ctr">
              <a:buNone/>
            </a:pPr>
            <a:endParaRPr lang="en-GB" sz="2200" dirty="0" smtClean="0">
              <a:latin typeface="Calibri" pitchFamily="34" charset="0"/>
              <a:cs typeface="Calibri" pitchFamily="34" charset="0"/>
            </a:endParaRPr>
          </a:p>
          <a:p>
            <a:pPr marL="457200" indent="-457200">
              <a:buFont typeface="+mj-lt"/>
              <a:buAutoNum type="alphaLcPeriod"/>
            </a:pPr>
            <a:r>
              <a:rPr lang="en-GB" sz="2200" dirty="0">
                <a:latin typeface="Calibri" pitchFamily="34" charset="0"/>
                <a:cs typeface="Calibri" pitchFamily="34" charset="0"/>
              </a:rPr>
              <a:t>die </a:t>
            </a:r>
            <a:r>
              <a:rPr lang="en-GB" sz="2200" dirty="0" err="1" smtClean="0">
                <a:latin typeface="Calibri" pitchFamily="34" charset="0"/>
                <a:cs typeface="Calibri" pitchFamily="34" charset="0"/>
              </a:rPr>
              <a:t>Industriestadt</a:t>
            </a:r>
            <a:r>
              <a:rPr lang="en-GB" sz="2200" dirty="0" smtClean="0">
                <a:latin typeface="Calibri" pitchFamily="34" charset="0"/>
                <a:cs typeface="Calibri" pitchFamily="34" charset="0"/>
              </a:rPr>
              <a:t>		</a:t>
            </a:r>
            <a:r>
              <a:rPr lang="en-GB" sz="2200" dirty="0" err="1" smtClean="0">
                <a:latin typeface="Calibri" pitchFamily="34" charset="0"/>
                <a:cs typeface="Calibri" pitchFamily="34" charset="0"/>
              </a:rPr>
              <a:t>i</a:t>
            </a:r>
            <a:r>
              <a:rPr lang="en-GB" sz="2200" dirty="0" smtClean="0">
                <a:latin typeface="Calibri" pitchFamily="34" charset="0"/>
                <a:cs typeface="Calibri" pitchFamily="34" charset="0"/>
              </a:rPr>
              <a:t>.       das </a:t>
            </a:r>
            <a:r>
              <a:rPr lang="en-GB" sz="2200" dirty="0" err="1" smtClean="0">
                <a:latin typeface="Calibri" pitchFamily="34" charset="0"/>
                <a:cs typeface="Calibri" pitchFamily="34" charset="0"/>
              </a:rPr>
              <a:t>Segelboot</a:t>
            </a:r>
            <a:r>
              <a:rPr lang="en-GB" sz="2200" dirty="0" smtClean="0">
                <a:latin typeface="Calibri" pitchFamily="34" charset="0"/>
                <a:cs typeface="Calibri" pitchFamily="34" charset="0"/>
              </a:rPr>
              <a:t>, die </a:t>
            </a:r>
            <a:r>
              <a:rPr lang="en-GB" sz="2200" dirty="0" err="1" smtClean="0">
                <a:latin typeface="Calibri" pitchFamily="34" charset="0"/>
                <a:cs typeface="Calibri" pitchFamily="34" charset="0"/>
              </a:rPr>
              <a:t>Küste</a:t>
            </a:r>
            <a:r>
              <a:rPr lang="en-GB" sz="2200" dirty="0" smtClean="0">
                <a:latin typeface="Calibri" pitchFamily="34" charset="0"/>
                <a:cs typeface="Calibri" pitchFamily="34" charset="0"/>
              </a:rPr>
              <a:t>, das </a:t>
            </a:r>
            <a:r>
              <a:rPr lang="en-GB" sz="2200" dirty="0" err="1" smtClean="0">
                <a:latin typeface="Calibri" pitchFamily="34" charset="0"/>
                <a:cs typeface="Calibri" pitchFamily="34" charset="0"/>
              </a:rPr>
              <a:t>Angeln</a:t>
            </a:r>
            <a:endParaRPr lang="en-GB" sz="2200" dirty="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Hafenstadt</a:t>
            </a:r>
            <a:r>
              <a:rPr lang="en-GB" sz="2200" dirty="0" smtClean="0">
                <a:latin typeface="Calibri" pitchFamily="34" charset="0"/>
                <a:cs typeface="Calibri" pitchFamily="34" charset="0"/>
              </a:rPr>
              <a:t>		ii.      das Museum, die </a:t>
            </a:r>
            <a:r>
              <a:rPr lang="en-GB" sz="2200" dirty="0" err="1" smtClean="0">
                <a:latin typeface="Calibri" pitchFamily="34" charset="0"/>
                <a:cs typeface="Calibri" pitchFamily="34" charset="0"/>
              </a:rPr>
              <a:t>Erbe</a:t>
            </a:r>
            <a:r>
              <a:rPr lang="en-GB" sz="2200" dirty="0" smtClean="0">
                <a:latin typeface="Calibri" pitchFamily="34" charset="0"/>
                <a:cs typeface="Calibri" pitchFamily="34" charset="0"/>
              </a:rPr>
              <a:t>, die Tradition</a:t>
            </a:r>
            <a:endParaRPr lang="en-GB" sz="2200" dirty="0">
              <a:latin typeface="Calibri" pitchFamily="34" charset="0"/>
              <a:cs typeface="Calibri" pitchFamily="34" charset="0"/>
            </a:endParaRPr>
          </a:p>
          <a:p>
            <a:pPr marL="457200" indent="-457200">
              <a:buFont typeface="+mj-lt"/>
              <a:buAutoNum type="alphaLcPeriod"/>
            </a:pPr>
            <a:r>
              <a:rPr lang="en-GB" sz="2200" dirty="0">
                <a:latin typeface="Calibri" pitchFamily="34" charset="0"/>
                <a:cs typeface="Calibri" pitchFamily="34" charset="0"/>
              </a:rPr>
              <a:t>das </a:t>
            </a:r>
            <a:r>
              <a:rPr lang="en-GB" sz="2200" dirty="0" smtClean="0">
                <a:latin typeface="Calibri" pitchFamily="34" charset="0"/>
                <a:cs typeface="Calibri" pitchFamily="34" charset="0"/>
              </a:rPr>
              <a:t>Land			iii.     Hamburg, Bremen, Berlin</a:t>
            </a:r>
            <a:endParaRPr lang="en-GB" sz="2200" dirty="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der </a:t>
            </a:r>
            <a:r>
              <a:rPr lang="en-GB" sz="2200" dirty="0" err="1" smtClean="0">
                <a:latin typeface="Calibri" pitchFamily="34" charset="0"/>
                <a:cs typeface="Calibri" pitchFamily="34" charset="0"/>
              </a:rPr>
              <a:t>Bauernhof</a:t>
            </a:r>
            <a:r>
              <a:rPr lang="en-GB" sz="2200" dirty="0" smtClean="0">
                <a:latin typeface="Calibri" pitchFamily="34" charset="0"/>
                <a:cs typeface="Calibri" pitchFamily="34" charset="0"/>
              </a:rPr>
              <a:t>		iv.     </a:t>
            </a:r>
            <a:r>
              <a:rPr lang="en-GB" sz="2200" dirty="0" err="1" smtClean="0">
                <a:latin typeface="Calibri" pitchFamily="34" charset="0"/>
                <a:cs typeface="Calibri" pitchFamily="34" charset="0"/>
              </a:rPr>
              <a:t>strohgedecktes</a:t>
            </a:r>
            <a:r>
              <a:rPr lang="en-GB" sz="2200" dirty="0" smtClean="0">
                <a:latin typeface="Calibri" pitchFamily="34" charset="0"/>
                <a:cs typeface="Calibri" pitchFamily="34" charset="0"/>
              </a:rPr>
              <a:t> </a:t>
            </a:r>
            <a:r>
              <a:rPr lang="en-GB" sz="2200" dirty="0" err="1" smtClean="0">
                <a:latin typeface="Calibri" pitchFamily="34" charset="0"/>
                <a:cs typeface="Calibri" pitchFamily="34" charset="0"/>
              </a:rPr>
              <a:t>Dach</a:t>
            </a:r>
            <a:r>
              <a:rPr lang="en-GB" sz="2200" dirty="0" smtClean="0">
                <a:latin typeface="Calibri" pitchFamily="34" charset="0"/>
                <a:cs typeface="Calibri" pitchFamily="34" charset="0"/>
              </a:rPr>
              <a:t>, die </a:t>
            </a:r>
            <a:r>
              <a:rPr lang="en-GB" sz="2200" dirty="0" err="1" smtClean="0">
                <a:latin typeface="Calibri" pitchFamily="34" charset="0"/>
                <a:cs typeface="Calibri" pitchFamily="34" charset="0"/>
              </a:rPr>
              <a:t>Gemeinde</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Hauptstadt</a:t>
            </a:r>
            <a:r>
              <a:rPr lang="en-GB" sz="2200" dirty="0" smtClean="0">
                <a:latin typeface="Calibri" pitchFamily="34" charset="0"/>
                <a:cs typeface="Calibri" pitchFamily="34" charset="0"/>
              </a:rPr>
              <a:t>		v.      die </a:t>
            </a:r>
            <a:r>
              <a:rPr lang="en-GB" sz="2200" dirty="0" err="1" smtClean="0">
                <a:latin typeface="Calibri" pitchFamily="34" charset="0"/>
                <a:cs typeface="Calibri" pitchFamily="34" charset="0"/>
              </a:rPr>
              <a:t>Fabrik</a:t>
            </a:r>
            <a:r>
              <a:rPr lang="en-GB" sz="2200" dirty="0" smtClean="0">
                <a:latin typeface="Calibri" pitchFamily="34" charset="0"/>
                <a:cs typeface="Calibri" pitchFamily="34" charset="0"/>
              </a:rPr>
              <a:t>, die </a:t>
            </a:r>
            <a:r>
              <a:rPr lang="en-GB" sz="2200" dirty="0" err="1" smtClean="0">
                <a:latin typeface="Calibri" pitchFamily="34" charset="0"/>
                <a:cs typeface="Calibri" pitchFamily="34" charset="0"/>
              </a:rPr>
              <a:t>Verschmutzung</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Hansestadt</a:t>
            </a:r>
            <a:r>
              <a:rPr lang="en-GB" sz="2200" dirty="0" smtClean="0">
                <a:latin typeface="Calibri" pitchFamily="34" charset="0"/>
                <a:cs typeface="Calibri" pitchFamily="34" charset="0"/>
              </a:rPr>
              <a:t>		vi.     der </a:t>
            </a:r>
            <a:r>
              <a:rPr lang="en-GB" sz="2200" dirty="0" err="1" smtClean="0">
                <a:latin typeface="Calibri" pitchFamily="34" charset="0"/>
                <a:cs typeface="Calibri" pitchFamily="34" charset="0"/>
              </a:rPr>
              <a:t>Wiesen</a:t>
            </a:r>
            <a:r>
              <a:rPr lang="en-GB" sz="2200" dirty="0" smtClean="0">
                <a:latin typeface="Calibri" pitchFamily="34" charset="0"/>
                <a:cs typeface="Calibri" pitchFamily="34" charset="0"/>
              </a:rPr>
              <a:t>, das Wald, das </a:t>
            </a:r>
            <a:r>
              <a:rPr lang="en-GB" sz="2200" dirty="0" err="1" smtClean="0">
                <a:latin typeface="Calibri" pitchFamily="34" charset="0"/>
                <a:cs typeface="Calibri" pitchFamily="34" charset="0"/>
              </a:rPr>
              <a:t>Schaf</a:t>
            </a:r>
            <a:endParaRPr lang="en-GB" sz="2200" dirty="0" smtClean="0">
              <a:latin typeface="Calibri" pitchFamily="34" charset="0"/>
              <a:cs typeface="Calibri" pitchFamily="34" charset="0"/>
            </a:endParaRPr>
          </a:p>
          <a:p>
            <a:pPr marL="457200" indent="-457200">
              <a:buFont typeface="+mj-lt"/>
              <a:buAutoNum type="alphaLcPeriod"/>
            </a:pPr>
            <a:r>
              <a:rPr lang="en-GB" sz="2200" dirty="0" smtClean="0">
                <a:latin typeface="Calibri" pitchFamily="34" charset="0"/>
                <a:cs typeface="Calibri" pitchFamily="34" charset="0"/>
              </a:rPr>
              <a:t>das </a:t>
            </a:r>
            <a:r>
              <a:rPr lang="en-GB" sz="2200" dirty="0" err="1" smtClean="0">
                <a:latin typeface="Calibri" pitchFamily="34" charset="0"/>
                <a:cs typeface="Calibri" pitchFamily="34" charset="0"/>
              </a:rPr>
              <a:t>Dorf</a:t>
            </a:r>
            <a:r>
              <a:rPr lang="en-GB" sz="2200" dirty="0" smtClean="0">
                <a:latin typeface="Calibri" pitchFamily="34" charset="0"/>
                <a:cs typeface="Calibri" pitchFamily="34" charset="0"/>
              </a:rPr>
              <a:t>			vii.    die </a:t>
            </a:r>
            <a:r>
              <a:rPr lang="en-GB" sz="2200" dirty="0" err="1" smtClean="0">
                <a:latin typeface="Calibri" pitchFamily="34" charset="0"/>
                <a:cs typeface="Calibri" pitchFamily="34" charset="0"/>
              </a:rPr>
              <a:t>Landwirtschaft</a:t>
            </a:r>
            <a:r>
              <a:rPr lang="en-GB" sz="2200" dirty="0" smtClean="0">
                <a:latin typeface="Calibri" pitchFamily="34" charset="0"/>
                <a:cs typeface="Calibri" pitchFamily="34" charset="0"/>
              </a:rPr>
              <a:t>, die </a:t>
            </a:r>
            <a:r>
              <a:rPr lang="en-GB" sz="2200" dirty="0" err="1" smtClean="0">
                <a:latin typeface="Calibri" pitchFamily="34" charset="0"/>
                <a:cs typeface="Calibri" pitchFamily="34" charset="0"/>
              </a:rPr>
              <a:t>Ernte</a:t>
            </a:r>
            <a:r>
              <a:rPr lang="en-GB" sz="2200" dirty="0" smtClean="0">
                <a:latin typeface="Calibri" pitchFamily="34" charset="0"/>
                <a:cs typeface="Calibri" pitchFamily="34" charset="0"/>
              </a:rPr>
              <a:t>, das Feld</a:t>
            </a:r>
          </a:p>
          <a:p>
            <a:pPr marL="457200" indent="-457200">
              <a:buFont typeface="+mj-lt"/>
              <a:buAutoNum type="alphaLcPeriod"/>
            </a:pPr>
            <a:r>
              <a:rPr lang="en-GB" sz="2200" dirty="0" smtClean="0">
                <a:latin typeface="Calibri" pitchFamily="34" charset="0"/>
                <a:cs typeface="Calibri" pitchFamily="34" charset="0"/>
              </a:rPr>
              <a:t>die </a:t>
            </a:r>
            <a:r>
              <a:rPr lang="en-GB" sz="2200" dirty="0" err="1" smtClean="0">
                <a:latin typeface="Calibri" pitchFamily="34" charset="0"/>
                <a:cs typeface="Calibri" pitchFamily="34" charset="0"/>
              </a:rPr>
              <a:t>Kulturstadt</a:t>
            </a:r>
            <a:r>
              <a:rPr lang="en-GB" sz="2200" dirty="0" smtClean="0">
                <a:latin typeface="Calibri" pitchFamily="34" charset="0"/>
                <a:cs typeface="Calibri" pitchFamily="34" charset="0"/>
              </a:rPr>
              <a:t>		viii.   das </a:t>
            </a:r>
            <a:r>
              <a:rPr lang="en-GB" sz="2200" dirty="0" err="1" smtClean="0">
                <a:latin typeface="Calibri" pitchFamily="34" charset="0"/>
                <a:cs typeface="Calibri" pitchFamily="34" charset="0"/>
              </a:rPr>
              <a:t>Parlament</a:t>
            </a:r>
            <a:r>
              <a:rPr lang="en-GB" sz="2200" dirty="0" smtClean="0">
                <a:latin typeface="Calibri" pitchFamily="34" charset="0"/>
                <a:cs typeface="Calibri" pitchFamily="34" charset="0"/>
              </a:rPr>
              <a:t>, die </a:t>
            </a:r>
            <a:r>
              <a:rPr lang="en-GB" sz="2200" dirty="0" err="1" smtClean="0">
                <a:latin typeface="Calibri" pitchFamily="34" charset="0"/>
                <a:cs typeface="Calibri" pitchFamily="34" charset="0"/>
              </a:rPr>
              <a:t>Regierung</a:t>
            </a: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5736" y="4941168"/>
            <a:ext cx="4211960" cy="1761967"/>
          </a:xfrm>
          <a:prstGeom prst="rect">
            <a:avLst/>
          </a:prstGeom>
        </p:spPr>
      </p:pic>
    </p:spTree>
    <p:extLst>
      <p:ext uri="{BB962C8B-B14F-4D97-AF65-F5344CB8AC3E}">
        <p14:creationId xmlns:p14="http://schemas.microsoft.com/office/powerpoint/2010/main" val="162676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3 : MEIN ZUHAUSE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Schau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dir</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verschiedenen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Häuser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unten</a:t>
            </a:r>
            <a:r>
              <a:rPr lang="en-GB" sz="2200" b="1" dirty="0" smtClean="0">
                <a:solidFill>
                  <a:srgbClr val="008000"/>
                </a:solidFill>
                <a:latin typeface="Calibri" pitchFamily="34" charset="0"/>
                <a:cs typeface="Calibri" pitchFamily="34" charset="0"/>
              </a:rPr>
              <a:t> an.  </a:t>
            </a:r>
            <a:r>
              <a:rPr lang="en-GB" sz="2200" b="1" dirty="0" err="1" smtClean="0">
                <a:solidFill>
                  <a:srgbClr val="008000"/>
                </a:solidFill>
                <a:latin typeface="Calibri" pitchFamily="34" charset="0"/>
                <a:cs typeface="Calibri" pitchFamily="34" charset="0"/>
              </a:rPr>
              <a:t>Wähl</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für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jedes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Bild</a:t>
            </a:r>
            <a:r>
              <a:rPr lang="en-GB" sz="2200" b="1" dirty="0" smtClean="0">
                <a:solidFill>
                  <a:srgbClr val="008000"/>
                </a:solidFill>
                <a:latin typeface="Calibri" pitchFamily="34" charset="0"/>
                <a:cs typeface="Calibri" pitchFamily="34" charset="0"/>
              </a:rPr>
              <a:t> das </a:t>
            </a:r>
            <a:r>
              <a:rPr lang="en-GB" sz="2200" b="1" dirty="0" err="1" smtClean="0">
                <a:solidFill>
                  <a:srgbClr val="008000"/>
                </a:solidFill>
                <a:latin typeface="Calibri" pitchFamily="34" charset="0"/>
                <a:cs typeface="Calibri" pitchFamily="34" charset="0"/>
              </a:rPr>
              <a:t>richtige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Wort</a:t>
            </a:r>
            <a:r>
              <a:rPr lang="en-GB" sz="2200" b="1" dirty="0" smtClean="0">
                <a:solidFill>
                  <a:srgbClr val="008000"/>
                </a:solidFill>
                <a:latin typeface="Calibri" pitchFamily="34" charset="0"/>
                <a:cs typeface="Calibri" pitchFamily="34" charset="0"/>
              </a:rPr>
              <a:t>.</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r>
              <a:rPr lang="en-GB" sz="2200" dirty="0" smtClean="0">
                <a:solidFill>
                  <a:srgbClr val="000000"/>
                </a:solidFill>
                <a:latin typeface="Calibri" pitchFamily="34" charset="0"/>
                <a:cs typeface="Calibri" pitchFamily="34" charset="0"/>
              </a:rPr>
              <a:t>a.   das </a:t>
            </a:r>
            <a:r>
              <a:rPr lang="en-GB" sz="2200" dirty="0" err="1" smtClean="0">
                <a:solidFill>
                  <a:srgbClr val="000000"/>
                </a:solidFill>
                <a:latin typeface="Calibri" pitchFamily="34" charset="0"/>
                <a:cs typeface="Calibri" pitchFamily="34" charset="0"/>
              </a:rPr>
              <a:t>Schloss</a:t>
            </a:r>
            <a:r>
              <a:rPr lang="en-GB" sz="2200" dirty="0" smtClean="0">
                <a:solidFill>
                  <a:srgbClr val="000000"/>
                </a:solidFill>
                <a:latin typeface="Calibri" pitchFamily="34" charset="0"/>
                <a:cs typeface="Calibri" pitchFamily="34" charset="0"/>
              </a:rPr>
              <a:t>     b.  das </a:t>
            </a:r>
            <a:r>
              <a:rPr lang="en-GB" sz="2200" dirty="0" err="1" smtClean="0">
                <a:solidFill>
                  <a:srgbClr val="000000"/>
                </a:solidFill>
                <a:latin typeface="Calibri" pitchFamily="34" charset="0"/>
                <a:cs typeface="Calibri" pitchFamily="34" charset="0"/>
              </a:rPr>
              <a:t>Doppelhaus</a:t>
            </a:r>
            <a:r>
              <a:rPr lang="en-GB" sz="2200" dirty="0" smtClean="0">
                <a:solidFill>
                  <a:srgbClr val="000000"/>
                </a:solidFill>
                <a:latin typeface="Calibri" pitchFamily="34" charset="0"/>
                <a:cs typeface="Calibri" pitchFamily="34" charset="0"/>
              </a:rPr>
              <a:t>     c. die </a:t>
            </a:r>
            <a:r>
              <a:rPr lang="en-GB" sz="2200" dirty="0" err="1" smtClean="0">
                <a:solidFill>
                  <a:srgbClr val="000000"/>
                </a:solidFill>
                <a:latin typeface="Calibri" pitchFamily="34" charset="0"/>
                <a:cs typeface="Calibri" pitchFamily="34" charset="0"/>
              </a:rPr>
              <a:t>Wohnung</a:t>
            </a:r>
            <a:r>
              <a:rPr lang="en-GB" sz="2200" dirty="0" smtClean="0">
                <a:solidFill>
                  <a:srgbClr val="000000"/>
                </a:solidFill>
                <a:latin typeface="Calibri" pitchFamily="34" charset="0"/>
                <a:cs typeface="Calibri" pitchFamily="34" charset="0"/>
              </a:rPr>
              <a:t>      </a:t>
            </a:r>
          </a:p>
          <a:p>
            <a:pPr marL="457200" indent="-457200" algn="ctr">
              <a:buAutoNum type="alphaLcPeriod" startAt="4"/>
            </a:pPr>
            <a:r>
              <a:rPr lang="en-GB" sz="2200" dirty="0" smtClean="0">
                <a:solidFill>
                  <a:srgbClr val="000000"/>
                </a:solidFill>
                <a:latin typeface="Calibri" pitchFamily="34" charset="0"/>
                <a:cs typeface="Calibri" pitchFamily="34" charset="0"/>
              </a:rPr>
              <a:t>der </a:t>
            </a:r>
            <a:r>
              <a:rPr lang="en-GB" sz="2200" dirty="0" err="1" smtClean="0">
                <a:solidFill>
                  <a:srgbClr val="000000"/>
                </a:solidFill>
                <a:latin typeface="Calibri" pitchFamily="34" charset="0"/>
                <a:cs typeface="Calibri" pitchFamily="34" charset="0"/>
              </a:rPr>
              <a:t>Iglu</a:t>
            </a:r>
            <a:r>
              <a:rPr lang="en-GB" sz="2200" dirty="0">
                <a:solidFill>
                  <a:srgbClr val="000000"/>
                </a:solidFill>
                <a:latin typeface="Calibri" pitchFamily="34" charset="0"/>
                <a:cs typeface="Calibri" pitchFamily="34" charset="0"/>
              </a:rPr>
              <a:t> </a:t>
            </a:r>
            <a:r>
              <a:rPr lang="en-GB" sz="2200" dirty="0" smtClean="0">
                <a:solidFill>
                  <a:srgbClr val="000000"/>
                </a:solidFill>
                <a:latin typeface="Calibri" pitchFamily="34" charset="0"/>
                <a:cs typeface="Calibri" pitchFamily="34" charset="0"/>
              </a:rPr>
              <a:t>    e.   das </a:t>
            </a:r>
            <a:r>
              <a:rPr lang="en-GB" sz="2200" dirty="0" err="1" smtClean="0">
                <a:solidFill>
                  <a:srgbClr val="000000"/>
                </a:solidFill>
                <a:latin typeface="Calibri" pitchFamily="34" charset="0"/>
                <a:cs typeface="Calibri" pitchFamily="34" charset="0"/>
              </a:rPr>
              <a:t>Einfamilienhaus</a:t>
            </a:r>
            <a:r>
              <a:rPr lang="en-GB" sz="2200" dirty="0" smtClean="0">
                <a:solidFill>
                  <a:srgbClr val="000000"/>
                </a:solidFill>
                <a:latin typeface="Calibri" pitchFamily="34" charset="0"/>
                <a:cs typeface="Calibri" pitchFamily="34" charset="0"/>
              </a:rPr>
              <a:t>     f.   der Bungalow     </a:t>
            </a:r>
          </a:p>
          <a:p>
            <a:pPr marL="0" indent="0" algn="ctr">
              <a:buNone/>
            </a:pPr>
            <a:r>
              <a:rPr lang="en-GB" sz="2200" dirty="0" smtClean="0">
                <a:solidFill>
                  <a:srgbClr val="000000"/>
                </a:solidFill>
                <a:latin typeface="Calibri" pitchFamily="34" charset="0"/>
                <a:cs typeface="Calibri" pitchFamily="34" charset="0"/>
              </a:rPr>
              <a:t>g. das </a:t>
            </a:r>
            <a:r>
              <a:rPr lang="en-GB" sz="2200" dirty="0" err="1" smtClean="0">
                <a:solidFill>
                  <a:srgbClr val="000000"/>
                </a:solidFill>
                <a:latin typeface="Calibri" pitchFamily="34" charset="0"/>
                <a:cs typeface="Calibri" pitchFamily="34" charset="0"/>
              </a:rPr>
              <a:t>Sozialhaus</a:t>
            </a:r>
            <a:r>
              <a:rPr lang="en-GB" sz="2200" dirty="0" smtClean="0">
                <a:solidFill>
                  <a:srgbClr val="000000"/>
                </a:solidFill>
                <a:latin typeface="Calibri" pitchFamily="34" charset="0"/>
                <a:cs typeface="Calibri" pitchFamily="34" charset="0"/>
              </a:rPr>
              <a:t>    h.  die </a:t>
            </a:r>
            <a:r>
              <a:rPr lang="en-GB" sz="2200" dirty="0" err="1" smtClean="0">
                <a:solidFill>
                  <a:srgbClr val="000000"/>
                </a:solidFill>
                <a:latin typeface="Calibri" pitchFamily="34" charset="0"/>
                <a:cs typeface="Calibri" pitchFamily="34" charset="0"/>
              </a:rPr>
              <a:t>Höhle</a:t>
            </a:r>
            <a:endParaRPr lang="en-GB" sz="2200" dirty="0" smtClean="0">
              <a:solidFill>
                <a:srgbClr val="000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dirty="0" smtClean="0">
              <a:latin typeface="Calibri" pitchFamily="34" charset="0"/>
              <a:cs typeface="Calibri" pitchFamily="34" charset="0"/>
            </a:endParaRPr>
          </a:p>
          <a:p>
            <a:pPr marL="0" indent="0">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628" y="1934762"/>
            <a:ext cx="1843923" cy="138294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28" y="3501008"/>
            <a:ext cx="1828276" cy="137120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2860" y="3440819"/>
            <a:ext cx="1824243" cy="142834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1092" y="3425945"/>
            <a:ext cx="1771142" cy="1443215"/>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2860" y="1916832"/>
            <a:ext cx="1799307" cy="1349480"/>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7316" y="1916832"/>
            <a:ext cx="1777132" cy="133284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68142" y="1898903"/>
            <a:ext cx="1771142" cy="1314073"/>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76256" y="3429000"/>
            <a:ext cx="1800200" cy="1440160"/>
          </a:xfrm>
          <a:prstGeom prst="rect">
            <a:avLst/>
          </a:prstGeom>
        </p:spPr>
      </p:pic>
    </p:spTree>
    <p:extLst>
      <p:ext uri="{BB962C8B-B14F-4D97-AF65-F5344CB8AC3E}">
        <p14:creationId xmlns:p14="http://schemas.microsoft.com/office/powerpoint/2010/main" val="173643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4 : MEIN ZUHAUSE</a:t>
            </a:r>
          </a:p>
          <a:p>
            <a:pPr algn="ctr">
              <a:buNone/>
            </a:pPr>
            <a:endParaRPr lang="en-GB" sz="2200" dirty="0" smtClean="0">
              <a:solidFill>
                <a:srgbClr val="008000"/>
              </a:solidFill>
              <a:latin typeface="Calibri" pitchFamily="34" charset="0"/>
              <a:cs typeface="Calibri" pitchFamily="34" charset="0"/>
            </a:endParaRPr>
          </a:p>
          <a:p>
            <a:pPr marL="0" indent="0" algn="ctr">
              <a:buNone/>
            </a:pPr>
            <a:r>
              <a:rPr lang="de-DE" sz="2400" b="1" dirty="0">
                <a:solidFill>
                  <a:srgbClr val="008000"/>
                </a:solidFill>
              </a:rPr>
              <a:t>Bereite einen Vortrag über dein Zuhause vor. Schreib über folgende Themen. </a:t>
            </a:r>
            <a:endParaRPr lang="de-DE" sz="2400" b="1" dirty="0" smtClean="0">
              <a:solidFill>
                <a:srgbClr val="008000"/>
              </a:solidFill>
            </a:endParaRPr>
          </a:p>
          <a:p>
            <a:pPr marL="0" indent="0" algn="ctr">
              <a:buNone/>
            </a:pPr>
            <a:endParaRPr lang="en-GB" sz="2400" dirty="0"/>
          </a:p>
          <a:p>
            <a:pPr lvl="0"/>
            <a:r>
              <a:rPr lang="de-DE" sz="2400" dirty="0" smtClean="0"/>
              <a:t>Wo wohnst du?</a:t>
            </a:r>
          </a:p>
          <a:p>
            <a:pPr lvl="0"/>
            <a:r>
              <a:rPr lang="de-DE" sz="2400" dirty="0" smtClean="0"/>
              <a:t>Seit </a:t>
            </a:r>
            <a:r>
              <a:rPr lang="de-DE" sz="2400" dirty="0"/>
              <a:t>wann wohnst du hier? </a:t>
            </a:r>
            <a:endParaRPr lang="en-GB" sz="2400" dirty="0"/>
          </a:p>
          <a:p>
            <a:pPr lvl="0"/>
            <a:r>
              <a:rPr lang="de-DE" sz="2400" dirty="0"/>
              <a:t>Wo liegt das Haus / die Wohnung? </a:t>
            </a:r>
            <a:endParaRPr lang="en-GB" sz="2400" dirty="0"/>
          </a:p>
          <a:p>
            <a:pPr lvl="0"/>
            <a:r>
              <a:rPr lang="de-DE" sz="2400" dirty="0"/>
              <a:t>Wie ist dein Zimmer? </a:t>
            </a:r>
            <a:endParaRPr lang="de-DE" sz="2400" dirty="0" smtClean="0"/>
          </a:p>
          <a:p>
            <a:pPr lvl="0"/>
            <a:r>
              <a:rPr lang="de-DE" sz="2400" dirty="0" smtClean="0"/>
              <a:t>Was hast du in deinem Zimmer?</a:t>
            </a:r>
          </a:p>
          <a:p>
            <a:pPr lvl="0"/>
            <a:r>
              <a:rPr lang="de-DE" sz="2400" dirty="0" smtClean="0"/>
              <a:t>Putzt du dein Zimmer?</a:t>
            </a:r>
            <a:endParaRPr lang="en-GB" sz="2400" dirty="0"/>
          </a:p>
          <a:p>
            <a:pPr lvl="0"/>
            <a:r>
              <a:rPr lang="de-DE" sz="2400" dirty="0"/>
              <a:t>Was gefällt dir an deinem Zuhause (nicht)? </a:t>
            </a:r>
            <a:endParaRPr lang="en-GB" sz="2400" dirty="0"/>
          </a:p>
          <a:p>
            <a:pPr lvl="0"/>
            <a:r>
              <a:rPr lang="de-DE" sz="2400" dirty="0"/>
              <a:t>Würdest du gern umziehen? </a:t>
            </a:r>
            <a:endParaRPr lang="en-GB" sz="2400" dirty="0"/>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72200" y="4293096"/>
            <a:ext cx="2293283" cy="2315840"/>
          </a:xfrm>
          <a:prstGeom prst="rect">
            <a:avLst/>
          </a:prstGeom>
        </p:spPr>
      </p:pic>
    </p:spTree>
    <p:extLst>
      <p:ext uri="{BB962C8B-B14F-4D97-AF65-F5344CB8AC3E}">
        <p14:creationId xmlns:p14="http://schemas.microsoft.com/office/powerpoint/2010/main" val="404154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200" b="1" u="sng" dirty="0" smtClean="0">
                <a:solidFill>
                  <a:srgbClr val="008000"/>
                </a:solidFill>
                <a:latin typeface="Calibri" pitchFamily="34" charset="0"/>
                <a:cs typeface="Calibri" pitchFamily="34" charset="0"/>
              </a:rPr>
              <a:t>AUFGABE </a:t>
            </a:r>
            <a:r>
              <a:rPr lang="en-GB" sz="2200" b="1" u="sng" dirty="0">
                <a:solidFill>
                  <a:srgbClr val="008000"/>
                </a:solidFill>
                <a:latin typeface="Calibri" pitchFamily="34" charset="0"/>
                <a:cs typeface="Calibri" pitchFamily="34" charset="0"/>
              </a:rPr>
              <a:t>5</a:t>
            </a:r>
            <a:r>
              <a:rPr lang="en-GB" sz="2200" b="1" u="sng" dirty="0" smtClean="0">
                <a:solidFill>
                  <a:srgbClr val="008000"/>
                </a:solidFill>
                <a:latin typeface="Calibri" pitchFamily="34" charset="0"/>
                <a:cs typeface="Calibri" pitchFamily="34" charset="0"/>
              </a:rPr>
              <a:t>: MEIN ZUHAUSE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den </a:t>
            </a:r>
            <a:r>
              <a:rPr lang="en-GB" sz="2200" b="1" dirty="0" err="1" smtClean="0">
                <a:solidFill>
                  <a:srgbClr val="008000"/>
                </a:solidFill>
                <a:latin typeface="Calibri" pitchFamily="34" charset="0"/>
                <a:cs typeface="Calibri" pitchFamily="34" charset="0"/>
              </a:rPr>
              <a:t>folgenden</a:t>
            </a:r>
            <a:r>
              <a:rPr lang="en-GB" sz="2200" b="1" dirty="0" smtClean="0">
                <a:solidFill>
                  <a:srgbClr val="008000"/>
                </a:solidFill>
                <a:latin typeface="Calibri" pitchFamily="34" charset="0"/>
                <a:cs typeface="Calibri" pitchFamily="34" charset="0"/>
              </a:rPr>
              <a:t> Text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a:t>
            </a:r>
          </a:p>
          <a:p>
            <a:pPr algn="ctr">
              <a:buNone/>
            </a:pPr>
            <a:endParaRPr lang="en-GB" sz="2200" dirty="0" smtClean="0">
              <a:latin typeface="Calibri" pitchFamily="34" charset="0"/>
              <a:cs typeface="Calibri" pitchFamily="34" charset="0"/>
            </a:endParaRPr>
          </a:p>
          <a:p>
            <a:pPr marL="0" indent="0" algn="just">
              <a:buNone/>
            </a:pPr>
            <a:r>
              <a:rPr lang="de-DE" sz="2400" dirty="0"/>
              <a:t>Ich heiße Jörg und seit fünfzehn Jahren wohne ich in diesem Haus in Basel. Im Haus gibt es einen Aufzug zum ersten Stock, wo sich mein Zimmer befindet. </a:t>
            </a:r>
            <a:endParaRPr lang="en-GB" sz="2400" dirty="0"/>
          </a:p>
          <a:p>
            <a:pPr marL="0" indent="0" algn="just">
              <a:buNone/>
            </a:pPr>
            <a:r>
              <a:rPr lang="de-DE" sz="2400" dirty="0"/>
              <a:t> </a:t>
            </a:r>
            <a:endParaRPr lang="en-GB" sz="2400" dirty="0"/>
          </a:p>
          <a:p>
            <a:pPr marL="0" indent="0" algn="just">
              <a:buNone/>
            </a:pPr>
            <a:r>
              <a:rPr lang="de-DE" sz="2400" dirty="0"/>
              <a:t>Die Tür ist breiter als normal und ich habe ein privates Badezimmer mit einer adaptierten Dusche und Toilette, aber sonst sieht mein Zimmer total chaotisch aus: Zeitschriften liegen auf dem Boden, Schulhefte unter der Kommode, Kleidung auf dem Bett und Computerspiele sind überall durcheinander! Im Garten habe ich meinen Basketballkorb, wo ich stundenlang übe. Ich würde nie umziehen, weil das Haus perfekt ist. Es liegt in einem ruhigen Vorort, meine Freunde wohnen gleich nebenan und die Geschäfte kann ich ohne Probleme mit dem Rollstuhl erreichen. </a:t>
            </a:r>
            <a:endParaRPr lang="en-GB" sz="2400" dirty="0"/>
          </a:p>
          <a:p>
            <a:pPr marL="0" indent="0">
              <a:buNone/>
            </a:pPr>
            <a:r>
              <a:rPr lang="de-DE" sz="2400" dirty="0"/>
              <a:t> </a:t>
            </a:r>
            <a:endParaRPr lang="en-GB" sz="2400" dirty="0"/>
          </a:p>
          <a:p>
            <a:pPr marL="0" indent="0">
              <a:buNone/>
            </a:pPr>
            <a:r>
              <a:rPr lang="de-DE" sz="2400" dirty="0"/>
              <a:t>1. </a:t>
            </a:r>
            <a:r>
              <a:rPr lang="de-DE" sz="2400" dirty="0" err="1"/>
              <a:t>How</a:t>
            </a:r>
            <a:r>
              <a:rPr lang="de-DE" sz="2400" dirty="0"/>
              <a:t> </a:t>
            </a:r>
            <a:r>
              <a:rPr lang="de-DE" sz="2400" dirty="0" err="1"/>
              <a:t>long</a:t>
            </a:r>
            <a:r>
              <a:rPr lang="de-DE" sz="2400" dirty="0"/>
              <a:t> </a:t>
            </a:r>
            <a:r>
              <a:rPr lang="de-DE" sz="2400" dirty="0" err="1"/>
              <a:t>has</a:t>
            </a:r>
            <a:r>
              <a:rPr lang="de-DE" sz="2400" dirty="0"/>
              <a:t> Jörg </a:t>
            </a:r>
            <a:r>
              <a:rPr lang="de-DE" sz="2400" dirty="0" err="1"/>
              <a:t>lived</a:t>
            </a:r>
            <a:r>
              <a:rPr lang="de-DE" sz="2400" dirty="0"/>
              <a:t> in </a:t>
            </a:r>
            <a:r>
              <a:rPr lang="de-DE" sz="2400" dirty="0" err="1"/>
              <a:t>his</a:t>
            </a:r>
            <a:r>
              <a:rPr lang="de-DE" sz="2400" dirty="0"/>
              <a:t> </a:t>
            </a:r>
            <a:r>
              <a:rPr lang="de-DE" sz="2400" dirty="0" err="1"/>
              <a:t>house</a:t>
            </a:r>
            <a:r>
              <a:rPr lang="de-DE" sz="2400" dirty="0"/>
              <a:t>? </a:t>
            </a:r>
            <a:endParaRPr lang="en-GB" sz="2400" dirty="0"/>
          </a:p>
          <a:p>
            <a:pPr marL="0" indent="0">
              <a:buNone/>
            </a:pPr>
            <a:r>
              <a:rPr lang="de-DE" sz="2400" dirty="0"/>
              <a:t>2. Name </a:t>
            </a:r>
            <a:r>
              <a:rPr lang="de-DE" sz="2400" b="1" dirty="0" err="1"/>
              <a:t>three</a:t>
            </a:r>
            <a:r>
              <a:rPr lang="de-DE" sz="2400" dirty="0"/>
              <a:t> </a:t>
            </a:r>
            <a:r>
              <a:rPr lang="de-DE" sz="2400" dirty="0" err="1"/>
              <a:t>things</a:t>
            </a:r>
            <a:r>
              <a:rPr lang="de-DE" sz="2400" dirty="0"/>
              <a:t> </a:t>
            </a:r>
            <a:r>
              <a:rPr lang="de-DE" sz="2400" dirty="0" err="1"/>
              <a:t>which</a:t>
            </a:r>
            <a:r>
              <a:rPr lang="de-DE" sz="2400" dirty="0"/>
              <a:t> </a:t>
            </a:r>
            <a:r>
              <a:rPr lang="de-DE" sz="2400" dirty="0" err="1"/>
              <a:t>help</a:t>
            </a:r>
            <a:r>
              <a:rPr lang="de-DE" sz="2400" dirty="0"/>
              <a:t> </a:t>
            </a:r>
            <a:r>
              <a:rPr lang="de-DE" sz="2400" dirty="0" err="1"/>
              <a:t>him</a:t>
            </a:r>
            <a:r>
              <a:rPr lang="de-DE" sz="2400" dirty="0"/>
              <a:t> </a:t>
            </a:r>
            <a:r>
              <a:rPr lang="de-DE" sz="2400" dirty="0" err="1"/>
              <a:t>as</a:t>
            </a:r>
            <a:r>
              <a:rPr lang="de-DE" sz="2400" dirty="0"/>
              <a:t> a </a:t>
            </a:r>
            <a:r>
              <a:rPr lang="de-DE" sz="2400" dirty="0" err="1"/>
              <a:t>wheelchair</a:t>
            </a:r>
            <a:r>
              <a:rPr lang="de-DE" sz="2400" dirty="0"/>
              <a:t> </a:t>
            </a:r>
            <a:r>
              <a:rPr lang="de-DE" sz="2400" dirty="0" err="1"/>
              <a:t>user</a:t>
            </a:r>
            <a:r>
              <a:rPr lang="de-DE" sz="2400" dirty="0"/>
              <a:t>. </a:t>
            </a:r>
            <a:endParaRPr lang="en-GB" sz="2400" dirty="0"/>
          </a:p>
          <a:p>
            <a:pPr marL="0" indent="0">
              <a:buNone/>
            </a:pPr>
            <a:r>
              <a:rPr lang="de-DE" sz="2400" dirty="0"/>
              <a:t>3. Name </a:t>
            </a:r>
            <a:r>
              <a:rPr lang="de-DE" sz="2400" b="1" dirty="0" err="1"/>
              <a:t>three</a:t>
            </a:r>
            <a:r>
              <a:rPr lang="de-DE" sz="2400" dirty="0"/>
              <a:t> </a:t>
            </a:r>
            <a:r>
              <a:rPr lang="de-DE" sz="2400" dirty="0" err="1"/>
              <a:t>items</a:t>
            </a:r>
            <a:r>
              <a:rPr lang="de-DE" sz="2400" dirty="0"/>
              <a:t> in </a:t>
            </a:r>
            <a:r>
              <a:rPr lang="de-DE" sz="2400" dirty="0" err="1"/>
              <a:t>Jörg's</a:t>
            </a:r>
            <a:r>
              <a:rPr lang="de-DE" sz="2400" dirty="0"/>
              <a:t> </a:t>
            </a:r>
            <a:r>
              <a:rPr lang="de-DE" sz="2400" dirty="0" err="1"/>
              <a:t>bedroom</a:t>
            </a:r>
            <a:r>
              <a:rPr lang="de-DE" sz="2400" dirty="0"/>
              <a:t> </a:t>
            </a:r>
            <a:r>
              <a:rPr lang="de-DE" sz="2400" dirty="0" err="1"/>
              <a:t>and</a:t>
            </a:r>
            <a:r>
              <a:rPr lang="de-DE" sz="2400" dirty="0"/>
              <a:t> </a:t>
            </a:r>
            <a:r>
              <a:rPr lang="de-DE" sz="2400" dirty="0" err="1"/>
              <a:t>where</a:t>
            </a:r>
            <a:r>
              <a:rPr lang="de-DE" sz="2400" dirty="0"/>
              <a:t> </a:t>
            </a:r>
            <a:r>
              <a:rPr lang="de-DE" sz="2400" dirty="0" err="1"/>
              <a:t>they</a:t>
            </a:r>
            <a:r>
              <a:rPr lang="de-DE" sz="2400" dirty="0"/>
              <a:t> </a:t>
            </a:r>
            <a:r>
              <a:rPr lang="de-DE" sz="2400" dirty="0" err="1"/>
              <a:t>are</a:t>
            </a:r>
            <a:r>
              <a:rPr lang="de-DE" sz="2400" dirty="0"/>
              <a:t>. </a:t>
            </a:r>
            <a:endParaRPr lang="en-GB" sz="2400" dirty="0"/>
          </a:p>
          <a:p>
            <a:pPr marL="0" indent="0">
              <a:buNone/>
            </a:pPr>
            <a:r>
              <a:rPr lang="de-DE" sz="2400" dirty="0"/>
              <a:t>4. </a:t>
            </a:r>
            <a:r>
              <a:rPr lang="de-DE" sz="2400" dirty="0" err="1"/>
              <a:t>What</a:t>
            </a:r>
            <a:r>
              <a:rPr lang="de-DE" sz="2400" dirty="0"/>
              <a:t> </a:t>
            </a:r>
            <a:r>
              <a:rPr lang="de-DE" sz="2400" dirty="0" err="1"/>
              <a:t>does</a:t>
            </a:r>
            <a:r>
              <a:rPr lang="de-DE" sz="2400" dirty="0"/>
              <a:t> Jörg do in </a:t>
            </a:r>
            <a:r>
              <a:rPr lang="de-DE" sz="2400" dirty="0" err="1"/>
              <a:t>the</a:t>
            </a:r>
            <a:r>
              <a:rPr lang="de-DE" sz="2400" dirty="0"/>
              <a:t> </a:t>
            </a:r>
            <a:r>
              <a:rPr lang="de-DE" sz="2400" dirty="0" err="1"/>
              <a:t>garden</a:t>
            </a:r>
            <a:r>
              <a:rPr lang="de-DE" sz="2400" dirty="0"/>
              <a:t>? </a:t>
            </a:r>
            <a:endParaRPr lang="en-GB" sz="2400" dirty="0"/>
          </a:p>
          <a:p>
            <a:pPr marL="0" indent="0">
              <a:buNone/>
            </a:pPr>
            <a:r>
              <a:rPr lang="de-DE" sz="2400" dirty="0"/>
              <a:t>5. </a:t>
            </a:r>
            <a:r>
              <a:rPr lang="de-DE" sz="2400" dirty="0" err="1"/>
              <a:t>Give</a:t>
            </a:r>
            <a:r>
              <a:rPr lang="de-DE" sz="2400" dirty="0"/>
              <a:t> </a:t>
            </a:r>
            <a:r>
              <a:rPr lang="de-DE" sz="2400" b="1" dirty="0" err="1"/>
              <a:t>two</a:t>
            </a:r>
            <a:r>
              <a:rPr lang="de-DE" sz="2400" dirty="0"/>
              <a:t> </a:t>
            </a:r>
            <a:r>
              <a:rPr lang="de-DE" sz="2400" dirty="0" err="1"/>
              <a:t>reasons</a:t>
            </a:r>
            <a:r>
              <a:rPr lang="de-DE" sz="2400" dirty="0"/>
              <a:t> </a:t>
            </a:r>
            <a:r>
              <a:rPr lang="de-DE" sz="2400" dirty="0" err="1"/>
              <a:t>why</a:t>
            </a:r>
            <a:r>
              <a:rPr lang="de-DE" sz="2400" dirty="0"/>
              <a:t> Jörg </a:t>
            </a:r>
            <a:r>
              <a:rPr lang="de-DE" sz="2400" dirty="0" err="1"/>
              <a:t>would</a:t>
            </a:r>
            <a:r>
              <a:rPr lang="de-DE" sz="2400" dirty="0"/>
              <a:t> </a:t>
            </a:r>
            <a:r>
              <a:rPr lang="de-DE" sz="2400" dirty="0" err="1"/>
              <a:t>never</a:t>
            </a:r>
            <a:r>
              <a:rPr lang="de-DE" sz="2400" dirty="0"/>
              <a:t> </a:t>
            </a:r>
            <a:r>
              <a:rPr lang="de-DE" sz="2400" dirty="0" err="1"/>
              <a:t>move</a:t>
            </a:r>
            <a:r>
              <a:rPr lang="de-DE" sz="2400" dirty="0"/>
              <a:t>. </a:t>
            </a:r>
            <a:endParaRPr lang="en-GB" sz="2400" dirty="0"/>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p:blipFill>
        <p:spPr>
          <a:xfrm>
            <a:off x="6945868" y="4221088"/>
            <a:ext cx="2090628" cy="2620392"/>
          </a:xfrm>
          <a:prstGeom prst="rect">
            <a:avLst/>
          </a:prstGeom>
        </p:spPr>
      </p:pic>
    </p:spTree>
    <p:extLst>
      <p:ext uri="{BB962C8B-B14F-4D97-AF65-F5344CB8AC3E}">
        <p14:creationId xmlns:p14="http://schemas.microsoft.com/office/powerpoint/2010/main" val="183724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2365</Words>
  <Application>Microsoft Office PowerPoint</Application>
  <PresentationFormat>On-screen Show (4:3)</PresentationFormat>
  <Paragraphs>618</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Chalkduster</vt:lpstr>
      <vt:lpstr>Comic Sans MS</vt:lpstr>
      <vt:lpstr>Office Theme</vt:lpstr>
      <vt:lpstr>     </vt:lpstr>
      <vt:lpstr>    South Ayrshire Modern Languages</vt:lpstr>
      <vt:lpstr>   THEMA 2: BÜRGERSCHAFT UND WELTSPRACHEN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SAC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4/5 - Unit 2 - German</dc:title>
  <dc:subject/>
  <dc:creator>Kirk, Robbie</dc:creator>
  <cp:keywords/>
  <dc:description/>
  <cp:lastModifiedBy>Anne Hilda G Muir</cp:lastModifiedBy>
  <cp:revision>101</cp:revision>
  <cp:lastPrinted>2015-11-13T11:24:21Z</cp:lastPrinted>
  <dcterms:created xsi:type="dcterms:W3CDTF">2012-10-23T10:12:14Z</dcterms:created>
  <dcterms:modified xsi:type="dcterms:W3CDTF">2015-11-13T11:24:41Z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1226935</vt:lpwstr>
  </property>
  <property fmtid="{D5CDD505-2E9C-101B-9397-08002B2CF9AE}" pid="3" name="NXPowerLiteSettings">
    <vt:lpwstr>F7000400038000</vt:lpwstr>
  </property>
  <property fmtid="{D5CDD505-2E9C-101B-9397-08002B2CF9AE}" pid="4" name="NXPowerLiteVersion">
    <vt:lpwstr>D5.1.5</vt:lpwstr>
  </property>
</Properties>
</file>