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3" r:id="rId2"/>
    <p:sldId id="434" r:id="rId3"/>
    <p:sldId id="291" r:id="rId4"/>
    <p:sldId id="389" r:id="rId5"/>
    <p:sldId id="318" r:id="rId6"/>
    <p:sldId id="412" r:id="rId7"/>
    <p:sldId id="375" r:id="rId8"/>
    <p:sldId id="424" r:id="rId9"/>
    <p:sldId id="310" r:id="rId10"/>
    <p:sldId id="379" r:id="rId11"/>
    <p:sldId id="413" r:id="rId12"/>
    <p:sldId id="397" r:id="rId13"/>
    <p:sldId id="417" r:id="rId14"/>
    <p:sldId id="378" r:id="rId15"/>
    <p:sldId id="403" r:id="rId16"/>
    <p:sldId id="386" r:id="rId17"/>
    <p:sldId id="381" r:id="rId18"/>
    <p:sldId id="382" r:id="rId19"/>
    <p:sldId id="425" r:id="rId20"/>
    <p:sldId id="414" r:id="rId21"/>
    <p:sldId id="429" r:id="rId22"/>
    <p:sldId id="419" r:id="rId23"/>
    <p:sldId id="420" r:id="rId24"/>
    <p:sldId id="430" r:id="rId25"/>
    <p:sldId id="426" r:id="rId26"/>
    <p:sldId id="431" r:id="rId27"/>
    <p:sldId id="428" r:id="rId28"/>
    <p:sldId id="432" r:id="rId29"/>
    <p:sldId id="411" r:id="rId30"/>
    <p:sldId id="405" r:id="rId31"/>
    <p:sldId id="433" r:id="rId32"/>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9" autoAdjust="0"/>
    <p:restoredTop sz="79008" autoAdjust="0"/>
  </p:normalViewPr>
  <p:slideViewPr>
    <p:cSldViewPr>
      <p:cViewPr varScale="1">
        <p:scale>
          <a:sx n="59" d="100"/>
          <a:sy n="59" d="100"/>
        </p:scale>
        <p:origin x="6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1D9A57A4-EC7E-4439-BBC2-2A5D9D115FE6}" type="datetimeFigureOut">
              <a:rPr lang="en-GB" smtClean="0"/>
              <a:pPr/>
              <a:t>13/11/2015</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57934928-000C-4A03-BFAF-A4917746546A}" type="slidenum">
              <a:rPr lang="en-GB" smtClean="0"/>
              <a:pPr/>
              <a:t>‹#›</a:t>
            </a:fld>
            <a:endParaRPr lang="en-GB"/>
          </a:p>
        </p:txBody>
      </p:sp>
    </p:spTree>
    <p:extLst>
      <p:ext uri="{BB962C8B-B14F-4D97-AF65-F5344CB8AC3E}">
        <p14:creationId xmlns:p14="http://schemas.microsoft.com/office/powerpoint/2010/main" val="62708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a:t>
            </a:fld>
            <a:endParaRPr lang="en-GB"/>
          </a:p>
        </p:txBody>
      </p:sp>
    </p:spTree>
    <p:extLst>
      <p:ext uri="{BB962C8B-B14F-4D97-AF65-F5344CB8AC3E}">
        <p14:creationId xmlns:p14="http://schemas.microsoft.com/office/powerpoint/2010/main" val="227222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15</a:t>
            </a:fld>
            <a:endParaRPr lang="en-GB"/>
          </a:p>
        </p:txBody>
      </p:sp>
    </p:spTree>
    <p:extLst>
      <p:ext uri="{BB962C8B-B14F-4D97-AF65-F5344CB8AC3E}">
        <p14:creationId xmlns:p14="http://schemas.microsoft.com/office/powerpoint/2010/main" val="221747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17</a:t>
            </a:fld>
            <a:endParaRPr lang="en-GB"/>
          </a:p>
        </p:txBody>
      </p:sp>
    </p:spTree>
    <p:extLst>
      <p:ext uri="{BB962C8B-B14F-4D97-AF65-F5344CB8AC3E}">
        <p14:creationId xmlns:p14="http://schemas.microsoft.com/office/powerpoint/2010/main" val="401898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18</a:t>
            </a:fld>
            <a:endParaRPr lang="en-GB"/>
          </a:p>
        </p:txBody>
      </p:sp>
    </p:spTree>
    <p:extLst>
      <p:ext uri="{BB962C8B-B14F-4D97-AF65-F5344CB8AC3E}">
        <p14:creationId xmlns:p14="http://schemas.microsoft.com/office/powerpoint/2010/main" val="420263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20</a:t>
            </a:fld>
            <a:endParaRPr lang="en-GB"/>
          </a:p>
        </p:txBody>
      </p:sp>
    </p:spTree>
    <p:extLst>
      <p:ext uri="{BB962C8B-B14F-4D97-AF65-F5344CB8AC3E}">
        <p14:creationId xmlns:p14="http://schemas.microsoft.com/office/powerpoint/2010/main" val="161636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21</a:t>
            </a:fld>
            <a:endParaRPr lang="en-GB"/>
          </a:p>
        </p:txBody>
      </p:sp>
    </p:spTree>
    <p:extLst>
      <p:ext uri="{BB962C8B-B14F-4D97-AF65-F5344CB8AC3E}">
        <p14:creationId xmlns:p14="http://schemas.microsoft.com/office/powerpoint/2010/main" val="40063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22</a:t>
            </a:fld>
            <a:endParaRPr lang="en-GB"/>
          </a:p>
        </p:txBody>
      </p:sp>
    </p:spTree>
    <p:extLst>
      <p:ext uri="{BB962C8B-B14F-4D97-AF65-F5344CB8AC3E}">
        <p14:creationId xmlns:p14="http://schemas.microsoft.com/office/powerpoint/2010/main" val="415500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23</a:t>
            </a:fld>
            <a:endParaRPr lang="en-GB"/>
          </a:p>
        </p:txBody>
      </p:sp>
    </p:spTree>
    <p:extLst>
      <p:ext uri="{BB962C8B-B14F-4D97-AF65-F5344CB8AC3E}">
        <p14:creationId xmlns:p14="http://schemas.microsoft.com/office/powerpoint/2010/main" val="182157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24</a:t>
            </a:fld>
            <a:endParaRPr lang="en-GB"/>
          </a:p>
        </p:txBody>
      </p:sp>
    </p:spTree>
    <p:extLst>
      <p:ext uri="{BB962C8B-B14F-4D97-AF65-F5344CB8AC3E}">
        <p14:creationId xmlns:p14="http://schemas.microsoft.com/office/powerpoint/2010/main" val="355871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27</a:t>
            </a:fld>
            <a:endParaRPr lang="en-GB"/>
          </a:p>
        </p:txBody>
      </p:sp>
    </p:spTree>
    <p:extLst>
      <p:ext uri="{BB962C8B-B14F-4D97-AF65-F5344CB8AC3E}">
        <p14:creationId xmlns:p14="http://schemas.microsoft.com/office/powerpoint/2010/main" val="347119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28</a:t>
            </a:fld>
            <a:endParaRPr lang="en-GB"/>
          </a:p>
        </p:txBody>
      </p:sp>
    </p:spTree>
    <p:extLst>
      <p:ext uri="{BB962C8B-B14F-4D97-AF65-F5344CB8AC3E}">
        <p14:creationId xmlns:p14="http://schemas.microsoft.com/office/powerpoint/2010/main" val="22595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5</a:t>
            </a:fld>
            <a:endParaRPr lang="en-GB"/>
          </a:p>
        </p:txBody>
      </p:sp>
    </p:spTree>
    <p:extLst>
      <p:ext uri="{BB962C8B-B14F-4D97-AF65-F5344CB8AC3E}">
        <p14:creationId xmlns:p14="http://schemas.microsoft.com/office/powerpoint/2010/main" val="141805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29</a:t>
            </a:fld>
            <a:endParaRPr lang="en-GB"/>
          </a:p>
        </p:txBody>
      </p:sp>
    </p:spTree>
    <p:extLst>
      <p:ext uri="{BB962C8B-B14F-4D97-AF65-F5344CB8AC3E}">
        <p14:creationId xmlns:p14="http://schemas.microsoft.com/office/powerpoint/2010/main" val="50763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30</a:t>
            </a:fld>
            <a:endParaRPr lang="en-GB"/>
          </a:p>
        </p:txBody>
      </p:sp>
    </p:spTree>
    <p:extLst>
      <p:ext uri="{BB962C8B-B14F-4D97-AF65-F5344CB8AC3E}">
        <p14:creationId xmlns:p14="http://schemas.microsoft.com/office/powerpoint/2010/main" val="212896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31</a:t>
            </a:fld>
            <a:endParaRPr lang="en-GB"/>
          </a:p>
        </p:txBody>
      </p:sp>
    </p:spTree>
    <p:extLst>
      <p:ext uri="{BB962C8B-B14F-4D97-AF65-F5344CB8AC3E}">
        <p14:creationId xmlns:p14="http://schemas.microsoft.com/office/powerpoint/2010/main" val="61421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6</a:t>
            </a:fld>
            <a:endParaRPr lang="en-GB"/>
          </a:p>
        </p:txBody>
      </p:sp>
    </p:spTree>
    <p:extLst>
      <p:ext uri="{BB962C8B-B14F-4D97-AF65-F5344CB8AC3E}">
        <p14:creationId xmlns:p14="http://schemas.microsoft.com/office/powerpoint/2010/main" val="279482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7</a:t>
            </a:fld>
            <a:endParaRPr lang="en-GB"/>
          </a:p>
        </p:txBody>
      </p:sp>
    </p:spTree>
    <p:extLst>
      <p:ext uri="{BB962C8B-B14F-4D97-AF65-F5344CB8AC3E}">
        <p14:creationId xmlns:p14="http://schemas.microsoft.com/office/powerpoint/2010/main" val="162090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10</a:t>
            </a:fld>
            <a:endParaRPr lang="en-GB"/>
          </a:p>
        </p:txBody>
      </p:sp>
    </p:spTree>
    <p:extLst>
      <p:ext uri="{BB962C8B-B14F-4D97-AF65-F5344CB8AC3E}">
        <p14:creationId xmlns:p14="http://schemas.microsoft.com/office/powerpoint/2010/main" val="257295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11</a:t>
            </a:fld>
            <a:endParaRPr lang="en-GB"/>
          </a:p>
        </p:txBody>
      </p:sp>
    </p:spTree>
    <p:extLst>
      <p:ext uri="{BB962C8B-B14F-4D97-AF65-F5344CB8AC3E}">
        <p14:creationId xmlns:p14="http://schemas.microsoft.com/office/powerpoint/2010/main" val="366895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12</a:t>
            </a:fld>
            <a:endParaRPr lang="en-GB"/>
          </a:p>
        </p:txBody>
      </p:sp>
    </p:spTree>
    <p:extLst>
      <p:ext uri="{BB962C8B-B14F-4D97-AF65-F5344CB8AC3E}">
        <p14:creationId xmlns:p14="http://schemas.microsoft.com/office/powerpoint/2010/main" val="294682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13</a:t>
            </a:fld>
            <a:endParaRPr lang="en-GB"/>
          </a:p>
        </p:txBody>
      </p:sp>
    </p:spTree>
    <p:extLst>
      <p:ext uri="{BB962C8B-B14F-4D97-AF65-F5344CB8AC3E}">
        <p14:creationId xmlns:p14="http://schemas.microsoft.com/office/powerpoint/2010/main" val="337981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14</a:t>
            </a:fld>
            <a:endParaRPr lang="en-GB"/>
          </a:p>
        </p:txBody>
      </p:sp>
    </p:spTree>
    <p:extLst>
      <p:ext uri="{BB962C8B-B14F-4D97-AF65-F5344CB8AC3E}">
        <p14:creationId xmlns:p14="http://schemas.microsoft.com/office/powerpoint/2010/main" val="177994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0DCA8-F537-42B4-A1AD-67B2B5D6979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0DCA8-F537-42B4-A1AD-67B2B5D69797}" type="datetimeFigureOut">
              <a:rPr lang="en-GB" smtClean="0"/>
              <a:pPr/>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EF41-D34D-4D6B-B6FD-C10248B6219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2743200" y="0"/>
            <a:ext cx="3456384" cy="2585323"/>
          </a:xfrm>
          <a:prstGeom prst="rect">
            <a:avLst/>
          </a:prstGeom>
        </p:spPr>
        <p:txBody>
          <a:bodyPr wrap="square">
            <a:spAutoFit/>
          </a:bodyPr>
          <a:lstStyle/>
          <a:p>
            <a:pPr algn="ctr"/>
            <a:r>
              <a:rPr lang="en-GB" sz="5400" b="1" dirty="0" smtClean="0">
                <a:solidFill>
                  <a:schemeClr val="bg1"/>
                </a:solidFill>
                <a:latin typeface="Arial Black" pitchFamily="34" charset="0"/>
              </a:rPr>
              <a:t>National 5</a:t>
            </a:r>
            <a:br>
              <a:rPr lang="en-GB" sz="5400" b="1" dirty="0" smtClean="0">
                <a:solidFill>
                  <a:schemeClr val="bg1"/>
                </a:solidFill>
                <a:latin typeface="Arial Black" pitchFamily="34" charset="0"/>
              </a:rPr>
            </a:br>
            <a:r>
              <a:rPr lang="en-GB" sz="5400" b="1" dirty="0" smtClean="0">
                <a:solidFill>
                  <a:schemeClr val="bg1"/>
                </a:solidFill>
                <a:latin typeface="Arial Black" pitchFamily="34" charset="0"/>
              </a:rPr>
              <a:t>German</a:t>
            </a:r>
            <a:endParaRPr lang="en-GB" sz="5400" dirty="0">
              <a:solidFill>
                <a:schemeClr val="bg1"/>
              </a:solidFill>
            </a:endParaRPr>
          </a:p>
        </p:txBody>
      </p:sp>
      <p:pic>
        <p:nvPicPr>
          <p:cNvPr id="12" name="Picture 11"/>
          <p:cNvPicPr>
            <a:picLocks noChangeAspect="1"/>
          </p:cNvPicPr>
          <p:nvPr/>
        </p:nvPicPr>
        <p:blipFill rotWithShape="1">
          <a:blip r:embed="rId3" cstate="print"/>
          <a:stretch/>
        </p:blipFill>
        <p:spPr>
          <a:xfrm>
            <a:off x="-324544" y="0"/>
            <a:ext cx="5260713" cy="6858000"/>
          </a:xfrm>
          <a:prstGeom prst="rect">
            <a:avLst/>
          </a:prstGeom>
        </p:spPr>
      </p:pic>
      <p:pic>
        <p:nvPicPr>
          <p:cNvPr id="83972" name="Picture 4" descr="http://www.travlang.com/blog/wp-content/uploads/2010/04/brandenburg-gate-at-s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2" y="0"/>
            <a:ext cx="4311754" cy="233411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t3.gstatic.com/images?q=tbn:ANd9GcRVDKBLVH1dLbDWQD9NrnLsDhi-LWX-XWLICsDlvrkwxDgf6HWrkw&amp;t=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632" y="2299713"/>
            <a:ext cx="4311754" cy="235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544" y="836712"/>
            <a:ext cx="5175176" cy="769441"/>
          </a:xfrm>
          <a:prstGeom prst="rect">
            <a:avLst/>
          </a:prstGeom>
          <a:noFill/>
        </p:spPr>
        <p:txBody>
          <a:bodyPr wrap="square" rtlCol="0">
            <a:spAutoFit/>
          </a:bodyPr>
          <a:lstStyle/>
          <a:p>
            <a:pPr algn="ctr"/>
            <a:r>
              <a:rPr lang="en-GB" sz="4400" b="1" smtClean="0">
                <a:solidFill>
                  <a:schemeClr val="bg1"/>
                </a:solidFill>
                <a:latin typeface="Calibri" pitchFamily="34" charset="0"/>
                <a:cs typeface="Calibri" pitchFamily="34" charset="0"/>
              </a:rPr>
              <a:t>NATIONAL 4/5 </a:t>
            </a:r>
            <a:endParaRPr lang="en-GB" sz="4400" b="1" dirty="0">
              <a:solidFill>
                <a:schemeClr val="bg1"/>
              </a:solidFill>
              <a:latin typeface="Calibri" pitchFamily="34" charset="0"/>
              <a:cs typeface="Calibri" pitchFamily="34" charset="0"/>
            </a:endParaRPr>
          </a:p>
        </p:txBody>
      </p:sp>
      <p:sp>
        <p:nvSpPr>
          <p:cNvPr id="9" name="TextBox 8"/>
          <p:cNvSpPr txBox="1"/>
          <p:nvPr/>
        </p:nvSpPr>
        <p:spPr>
          <a:xfrm>
            <a:off x="-355848" y="5301109"/>
            <a:ext cx="5175176" cy="769441"/>
          </a:xfrm>
          <a:prstGeom prst="rect">
            <a:avLst/>
          </a:prstGeom>
          <a:noFill/>
        </p:spPr>
        <p:txBody>
          <a:bodyPr wrap="square" rtlCol="0">
            <a:spAutoFit/>
          </a:bodyPr>
          <a:lstStyle/>
          <a:p>
            <a:pPr algn="ctr"/>
            <a:r>
              <a:rPr lang="en-GB" sz="4400" b="1" dirty="0" smtClean="0">
                <a:latin typeface="Calibri" pitchFamily="34" charset="0"/>
                <a:cs typeface="Calibri" pitchFamily="34" charset="0"/>
              </a:rPr>
              <a:t>GERMAN</a:t>
            </a:r>
            <a:endParaRPr lang="en-GB" sz="4400" b="1" dirty="0">
              <a:latin typeface="Calibri" pitchFamily="34" charset="0"/>
              <a:cs typeface="Calibri" pitchFamily="34" charset="0"/>
            </a:endParaRPr>
          </a:p>
        </p:txBody>
      </p:sp>
      <p:pic>
        <p:nvPicPr>
          <p:cNvPr id="83970" name="Picture 2" descr="http://www.schloesser.bayern.de/bilder/schloss/neusc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a:stretch/>
        </p:blipFill>
        <p:spPr bwMode="auto">
          <a:xfrm>
            <a:off x="4878418" y="4605711"/>
            <a:ext cx="4283968" cy="2319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632" y="2924944"/>
            <a:ext cx="3240360" cy="769441"/>
          </a:xfrm>
          <a:prstGeom prst="rect">
            <a:avLst/>
          </a:prstGeom>
          <a:noFill/>
        </p:spPr>
        <p:txBody>
          <a:bodyPr wrap="square" rtlCol="0">
            <a:spAutoFit/>
          </a:bodyPr>
          <a:lstStyle/>
          <a:p>
            <a:r>
              <a:rPr lang="en-GB" sz="4400" b="1" dirty="0" smtClean="0">
                <a:latin typeface="+mj-lt"/>
              </a:rPr>
              <a:t>UNIT ONE</a:t>
            </a:r>
            <a:endParaRPr lang="en-GB" sz="4400" b="1"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0"/>
            <a:ext cx="8229600" cy="1249362"/>
          </a:xfrm>
        </p:spPr>
        <p:txBody>
          <a:bodyPr>
            <a:normAutofit fontScale="90000"/>
          </a:bodyPr>
          <a:lstStyle/>
          <a:p>
            <a:pPr eaLnBrk="1" hangingPunct="1"/>
            <a:r>
              <a:rPr lang="en-US" sz="2400" b="1" u="sng" dirty="0" smtClean="0">
                <a:solidFill>
                  <a:srgbClr val="008000"/>
                </a:solidFill>
                <a:latin typeface="Calibri"/>
              </a:rPr>
              <a:t>AUFGABE 5: DIE IDEALEN ELTERN….</a:t>
            </a:r>
            <a:r>
              <a:rPr lang="en-US" sz="2400" dirty="0" smtClean="0">
                <a:latin typeface="Calibri"/>
              </a:rPr>
              <a:t/>
            </a:r>
            <a:br>
              <a:rPr lang="en-US" sz="2400" dirty="0" smtClean="0">
                <a:latin typeface="Calibri"/>
              </a:rPr>
            </a:br>
            <a:r>
              <a:rPr lang="en-US" sz="2400" dirty="0" smtClean="0">
                <a:solidFill>
                  <a:srgbClr val="008000"/>
                </a:solidFill>
                <a:latin typeface="Calibri"/>
              </a:rPr>
              <a:t>Read the ten statements below and decide if you agree or disagree with them. Rank them in order from best quality to worse quality</a:t>
            </a:r>
            <a:endParaRPr lang="en-US" sz="2400" dirty="0">
              <a:solidFill>
                <a:srgbClr val="008000"/>
              </a:solidFill>
              <a:latin typeface="Calibri"/>
            </a:endParaRPr>
          </a:p>
        </p:txBody>
      </p:sp>
      <p:sp>
        <p:nvSpPr>
          <p:cNvPr id="14339" name="Rectangle 3"/>
          <p:cNvSpPr>
            <a:spLocks noGrp="1" noChangeArrowheads="1"/>
          </p:cNvSpPr>
          <p:nvPr>
            <p:ph type="body" idx="1"/>
          </p:nvPr>
        </p:nvSpPr>
        <p:spPr>
          <a:xfrm>
            <a:off x="381000" y="1981200"/>
            <a:ext cx="8229600" cy="4525963"/>
          </a:xfrm>
        </p:spPr>
        <p:txBody>
          <a:bodyPr>
            <a:normAutofit/>
          </a:bodyPr>
          <a:lstStyle/>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streng</a:t>
            </a:r>
            <a:r>
              <a:rPr lang="en-US" sz="2400" dirty="0">
                <a:latin typeface="Calibri"/>
              </a:rPr>
              <a:t> </a:t>
            </a:r>
            <a:r>
              <a:rPr lang="en-US" sz="2400" dirty="0" err="1">
                <a:latin typeface="Calibri"/>
              </a:rPr>
              <a:t>sein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ihren</a:t>
            </a:r>
            <a:r>
              <a:rPr lang="en-US" sz="2400" dirty="0">
                <a:latin typeface="Calibri"/>
              </a:rPr>
              <a:t> </a:t>
            </a:r>
            <a:r>
              <a:rPr lang="en-US" sz="2400" dirty="0" err="1">
                <a:latin typeface="Calibri"/>
              </a:rPr>
              <a:t>Kindern</a:t>
            </a:r>
            <a:r>
              <a:rPr lang="en-US" sz="2400" dirty="0">
                <a:latin typeface="Calibri"/>
              </a:rPr>
              <a:t> </a:t>
            </a:r>
            <a:r>
              <a:rPr lang="en-US" sz="2400" dirty="0" err="1">
                <a:latin typeface="Calibri"/>
              </a:rPr>
              <a:t>zuh</a:t>
            </a:r>
            <a:r>
              <a:rPr lang="en-US" sz="2400" dirty="0" err="1">
                <a:latin typeface="Calibri"/>
                <a:ea typeface="Arial" pitchFamily="18" charset="0"/>
                <a:cs typeface="Arial" pitchFamily="18" charset="0"/>
              </a:rPr>
              <a:t>ö</a:t>
            </a:r>
            <a:r>
              <a:rPr lang="en-US" sz="2400" dirty="0" err="1">
                <a:latin typeface="Calibri"/>
              </a:rPr>
              <a:t>ren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d</a:t>
            </a:r>
            <a:r>
              <a:rPr lang="en-US" sz="2400" dirty="0" err="1">
                <a:latin typeface="Calibri"/>
                <a:ea typeface="Arial" pitchFamily="18" charset="0"/>
                <a:cs typeface="Arial" pitchFamily="18" charset="0"/>
              </a:rPr>
              <a:t>ü</a:t>
            </a:r>
            <a:r>
              <a:rPr lang="en-US" sz="2400" dirty="0" err="1">
                <a:latin typeface="Calibri"/>
              </a:rPr>
              <a:t>rfen</a:t>
            </a:r>
            <a:r>
              <a:rPr lang="en-US" sz="2400" dirty="0">
                <a:latin typeface="Calibri"/>
              </a:rPr>
              <a:t> </a:t>
            </a:r>
            <a:r>
              <a:rPr lang="en-US" sz="2400" dirty="0" err="1">
                <a:latin typeface="Calibri"/>
              </a:rPr>
              <a:t>ihre</a:t>
            </a:r>
            <a:r>
              <a:rPr lang="en-US" sz="2400" dirty="0">
                <a:latin typeface="Calibri"/>
              </a:rPr>
              <a:t> Kinder </a:t>
            </a:r>
            <a:r>
              <a:rPr lang="en-US" sz="2400" dirty="0" err="1">
                <a:latin typeface="Calibri"/>
              </a:rPr>
              <a:t>nicht</a:t>
            </a:r>
            <a:r>
              <a:rPr lang="en-US" sz="2400" dirty="0">
                <a:latin typeface="Calibri"/>
              </a:rPr>
              <a:t> </a:t>
            </a:r>
            <a:r>
              <a:rPr lang="en-US" sz="2400" dirty="0" err="1">
                <a:latin typeface="Calibri"/>
              </a:rPr>
              <a:t>schlagen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nicht</a:t>
            </a:r>
            <a:r>
              <a:rPr lang="en-US" sz="2400" dirty="0">
                <a:latin typeface="Calibri"/>
              </a:rPr>
              <a:t> </a:t>
            </a:r>
            <a:r>
              <a:rPr lang="en-US" sz="2400" dirty="0" err="1">
                <a:latin typeface="Calibri"/>
              </a:rPr>
              <a:t>zu</a:t>
            </a:r>
            <a:r>
              <a:rPr lang="en-US" sz="2400" dirty="0">
                <a:latin typeface="Calibri"/>
              </a:rPr>
              <a:t> </a:t>
            </a:r>
            <a:r>
              <a:rPr lang="en-US" sz="2400" dirty="0" err="1">
                <a:latin typeface="Calibri"/>
              </a:rPr>
              <a:t>viel</a:t>
            </a:r>
            <a:r>
              <a:rPr lang="en-US" sz="2400" dirty="0">
                <a:latin typeface="Calibri"/>
              </a:rPr>
              <a:t> </a:t>
            </a:r>
            <a:r>
              <a:rPr lang="en-US" sz="2400" dirty="0" err="1">
                <a:latin typeface="Calibri"/>
              </a:rPr>
              <a:t>meckern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d</a:t>
            </a:r>
            <a:r>
              <a:rPr lang="en-US" sz="2400" dirty="0" err="1">
                <a:latin typeface="Calibri"/>
                <a:ea typeface="Arial" pitchFamily="18" charset="0"/>
                <a:cs typeface="Arial" pitchFamily="18" charset="0"/>
              </a:rPr>
              <a:t>ü</a:t>
            </a:r>
            <a:r>
              <a:rPr lang="en-US" sz="2400" dirty="0" err="1">
                <a:latin typeface="Calibri"/>
              </a:rPr>
              <a:t>rfen</a:t>
            </a:r>
            <a:r>
              <a:rPr lang="en-US" sz="2400" dirty="0">
                <a:latin typeface="Calibri"/>
              </a:rPr>
              <a:t> die </a:t>
            </a:r>
            <a:r>
              <a:rPr lang="en-US" sz="2400" dirty="0" err="1">
                <a:latin typeface="Calibri"/>
              </a:rPr>
              <a:t>Tageb</a:t>
            </a:r>
            <a:r>
              <a:rPr lang="en-US" sz="2400" dirty="0" err="1">
                <a:latin typeface="Calibri"/>
                <a:ea typeface="Arial" pitchFamily="18" charset="0"/>
                <a:cs typeface="Arial" pitchFamily="18" charset="0"/>
              </a:rPr>
              <a:t>ü</a:t>
            </a:r>
            <a:r>
              <a:rPr lang="en-US" sz="2400" dirty="0" err="1">
                <a:latin typeface="Calibri"/>
              </a:rPr>
              <a:t>cher</a:t>
            </a:r>
            <a:r>
              <a:rPr lang="en-US" sz="2400" dirty="0">
                <a:latin typeface="Calibri"/>
              </a:rPr>
              <a:t> </a:t>
            </a:r>
            <a:r>
              <a:rPr lang="en-US" sz="2400" dirty="0" err="1">
                <a:latin typeface="Calibri"/>
              </a:rPr>
              <a:t>ihrer</a:t>
            </a:r>
            <a:r>
              <a:rPr lang="en-US" sz="2400" dirty="0">
                <a:latin typeface="Calibri"/>
              </a:rPr>
              <a:t> Kinder </a:t>
            </a:r>
            <a:r>
              <a:rPr lang="en-US" sz="2400" dirty="0" err="1">
                <a:latin typeface="Calibri"/>
              </a:rPr>
              <a:t>nicht</a:t>
            </a:r>
            <a:r>
              <a:rPr lang="en-US" sz="2400" dirty="0">
                <a:latin typeface="Calibri"/>
              </a:rPr>
              <a:t> </a:t>
            </a:r>
            <a:r>
              <a:rPr lang="en-US" sz="2400" dirty="0" err="1">
                <a:latin typeface="Calibri"/>
              </a:rPr>
              <a:t>lesen</a:t>
            </a:r>
            <a:r>
              <a:rPr lang="en-US" sz="2400" dirty="0">
                <a:latin typeface="Calibri"/>
              </a:rPr>
              <a:t>!</a:t>
            </a:r>
          </a:p>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sich</a:t>
            </a:r>
            <a:r>
              <a:rPr lang="en-US" sz="2400" dirty="0">
                <a:latin typeface="Calibri"/>
              </a:rPr>
              <a:t> um </a:t>
            </a:r>
            <a:r>
              <a:rPr lang="en-US" sz="2400" dirty="0" err="1">
                <a:latin typeface="Calibri"/>
              </a:rPr>
              <a:t>ihre</a:t>
            </a:r>
            <a:r>
              <a:rPr lang="en-US" sz="2400" dirty="0">
                <a:latin typeface="Calibri"/>
              </a:rPr>
              <a:t> Kinder </a:t>
            </a:r>
            <a:r>
              <a:rPr lang="en-US" sz="2400" dirty="0" err="1">
                <a:latin typeface="Calibri"/>
              </a:rPr>
              <a:t>k</a:t>
            </a:r>
            <a:r>
              <a:rPr lang="en-US" sz="2400" dirty="0" err="1">
                <a:latin typeface="Calibri"/>
                <a:ea typeface="Arial" pitchFamily="18" charset="0"/>
                <a:cs typeface="Arial" pitchFamily="18" charset="0"/>
              </a:rPr>
              <a:t>ü</a:t>
            </a:r>
            <a:r>
              <a:rPr lang="en-US" sz="2400" dirty="0" err="1">
                <a:latin typeface="Calibri"/>
              </a:rPr>
              <a:t>mmern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m</a:t>
            </a:r>
            <a:r>
              <a:rPr lang="en-US" sz="2400" dirty="0" err="1">
                <a:latin typeface="Calibri"/>
                <a:ea typeface="Arial" pitchFamily="18" charset="0"/>
                <a:cs typeface="Arial" pitchFamily="18" charset="0"/>
              </a:rPr>
              <a:t>ü</a:t>
            </a:r>
            <a:r>
              <a:rPr lang="en-US" sz="2400" dirty="0" err="1">
                <a:latin typeface="Calibri"/>
              </a:rPr>
              <a:t>ssen</a:t>
            </a:r>
            <a:r>
              <a:rPr lang="en-US" sz="2400" dirty="0">
                <a:latin typeface="Calibri"/>
              </a:rPr>
              <a:t> </a:t>
            </a:r>
            <a:r>
              <a:rPr lang="en-US" sz="2400" dirty="0" err="1">
                <a:latin typeface="Calibri"/>
              </a:rPr>
              <a:t>nicht</a:t>
            </a:r>
            <a:r>
              <a:rPr lang="en-US" sz="2400" dirty="0">
                <a:latin typeface="Calibri"/>
              </a:rPr>
              <a:t> </a:t>
            </a:r>
            <a:r>
              <a:rPr lang="en-US" sz="2400" dirty="0" err="1">
                <a:latin typeface="Calibri"/>
              </a:rPr>
              <a:t>ewig</a:t>
            </a:r>
            <a:r>
              <a:rPr lang="en-US" sz="2400" dirty="0">
                <a:latin typeface="Calibri"/>
              </a:rPr>
              <a:t> </a:t>
            </a:r>
            <a:r>
              <a:rPr lang="en-US" sz="2400" dirty="0" err="1">
                <a:latin typeface="Calibri"/>
              </a:rPr>
              <a:t>jung</a:t>
            </a:r>
            <a:r>
              <a:rPr lang="en-US" sz="2400" dirty="0">
                <a:latin typeface="Calibri"/>
              </a:rPr>
              <a:t> </a:t>
            </a:r>
            <a:r>
              <a:rPr lang="en-US" sz="2400" dirty="0" err="1">
                <a:latin typeface="Calibri"/>
              </a:rPr>
              <a:t>sein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mit</a:t>
            </a:r>
            <a:r>
              <a:rPr lang="en-US" sz="2400" dirty="0">
                <a:latin typeface="Calibri"/>
              </a:rPr>
              <a:t> </a:t>
            </a:r>
            <a:r>
              <a:rPr lang="en-US" sz="2400" dirty="0" err="1">
                <a:latin typeface="Calibri"/>
              </a:rPr>
              <a:t>ihren</a:t>
            </a:r>
            <a:r>
              <a:rPr lang="en-US" sz="2400" dirty="0">
                <a:latin typeface="Calibri"/>
              </a:rPr>
              <a:t> </a:t>
            </a:r>
            <a:r>
              <a:rPr lang="en-US" sz="2400" dirty="0" err="1">
                <a:latin typeface="Calibri"/>
              </a:rPr>
              <a:t>Kindern</a:t>
            </a:r>
            <a:r>
              <a:rPr lang="en-US" sz="2400" dirty="0">
                <a:latin typeface="Calibri"/>
              </a:rPr>
              <a:t> </a:t>
            </a:r>
            <a:r>
              <a:rPr lang="en-US" sz="2400" dirty="0" err="1">
                <a:latin typeface="Calibri"/>
                <a:ea typeface="Arial" pitchFamily="18" charset="0"/>
                <a:cs typeface="Arial" pitchFamily="18" charset="0"/>
              </a:rPr>
              <a:t>ü</a:t>
            </a:r>
            <a:r>
              <a:rPr lang="en-US" sz="2400" dirty="0" err="1">
                <a:latin typeface="Calibri"/>
              </a:rPr>
              <a:t>ber</a:t>
            </a:r>
            <a:r>
              <a:rPr lang="en-US" sz="2400" dirty="0">
                <a:latin typeface="Calibri"/>
              </a:rPr>
              <a:t> </a:t>
            </a:r>
            <a:r>
              <a:rPr lang="en-US" sz="2400" dirty="0" err="1">
                <a:latin typeface="Calibri"/>
              </a:rPr>
              <a:t>Probleme</a:t>
            </a:r>
            <a:r>
              <a:rPr lang="en-US" sz="2400" dirty="0">
                <a:latin typeface="Calibri"/>
              </a:rPr>
              <a:t> </a:t>
            </a:r>
            <a:r>
              <a:rPr lang="en-US" sz="2400" dirty="0" err="1" smtClean="0">
                <a:latin typeface="Calibri"/>
              </a:rPr>
              <a:t>reden</a:t>
            </a:r>
            <a:r>
              <a:rPr lang="en-US" sz="2400" dirty="0" smtClean="0">
                <a:latin typeface="Calibri"/>
              </a:rPr>
              <a:t> </a:t>
            </a:r>
            <a:r>
              <a:rPr lang="en-US" sz="2400" dirty="0" err="1" smtClean="0">
                <a:latin typeface="Calibri"/>
              </a:rPr>
              <a:t>können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sollen</a:t>
            </a:r>
            <a:r>
              <a:rPr lang="en-US" sz="2400" dirty="0">
                <a:latin typeface="Calibri"/>
              </a:rPr>
              <a:t> </a:t>
            </a:r>
            <a:r>
              <a:rPr lang="en-US" sz="2400" dirty="0" err="1">
                <a:latin typeface="Calibri"/>
              </a:rPr>
              <a:t>zusammenbleiben</a:t>
            </a:r>
            <a:endParaRPr lang="en-US" sz="2400" dirty="0">
              <a:latin typeface="Calibri"/>
            </a:endParaRPr>
          </a:p>
          <a:p>
            <a:pPr marL="457200" indent="-457200" eaLnBrk="1" hangingPunct="1">
              <a:lnSpc>
                <a:spcPct val="90000"/>
              </a:lnSpc>
              <a:buFont typeface="+mj-lt"/>
              <a:buAutoNum type="alphaLcPeriod"/>
            </a:pPr>
            <a:r>
              <a:rPr lang="en-US" sz="2400" dirty="0">
                <a:latin typeface="Calibri"/>
              </a:rPr>
              <a:t>…</a:t>
            </a:r>
            <a:r>
              <a:rPr lang="en-US" sz="2400" dirty="0" err="1">
                <a:latin typeface="Calibri"/>
              </a:rPr>
              <a:t>d</a:t>
            </a:r>
            <a:r>
              <a:rPr lang="en-US" sz="2400" dirty="0" err="1">
                <a:latin typeface="Calibri"/>
                <a:ea typeface="Arial" pitchFamily="18" charset="0"/>
                <a:cs typeface="Arial" pitchFamily="18" charset="0"/>
              </a:rPr>
              <a:t>ü</a:t>
            </a:r>
            <a:r>
              <a:rPr lang="en-US" sz="2400" dirty="0" err="1">
                <a:latin typeface="Calibri"/>
              </a:rPr>
              <a:t>rfen</a:t>
            </a:r>
            <a:r>
              <a:rPr lang="en-US" sz="2400" dirty="0">
                <a:latin typeface="Calibri"/>
              </a:rPr>
              <a:t> </a:t>
            </a:r>
            <a:r>
              <a:rPr lang="en-US" sz="2400" dirty="0" err="1">
                <a:latin typeface="Calibri"/>
              </a:rPr>
              <a:t>ihre</a:t>
            </a:r>
            <a:r>
              <a:rPr lang="en-US" sz="2400" dirty="0">
                <a:latin typeface="Calibri"/>
              </a:rPr>
              <a:t> Kinder </a:t>
            </a:r>
            <a:r>
              <a:rPr lang="en-US" sz="2400" dirty="0" err="1">
                <a:latin typeface="Calibri"/>
              </a:rPr>
              <a:t>niemals</a:t>
            </a:r>
            <a:r>
              <a:rPr lang="en-US" sz="2400" dirty="0">
                <a:latin typeface="Calibri"/>
              </a:rPr>
              <a:t> </a:t>
            </a:r>
            <a:r>
              <a:rPr lang="en-US" sz="2400" dirty="0" err="1">
                <a:latin typeface="Calibri"/>
              </a:rPr>
              <a:t>vor</a:t>
            </a:r>
            <a:r>
              <a:rPr lang="en-US" sz="2400" dirty="0">
                <a:latin typeface="Calibri"/>
              </a:rPr>
              <a:t> </a:t>
            </a:r>
            <a:r>
              <a:rPr lang="en-US" sz="2400" dirty="0" err="1">
                <a:latin typeface="Calibri"/>
              </a:rPr>
              <a:t>anderen</a:t>
            </a:r>
            <a:r>
              <a:rPr lang="en-US" sz="2400" dirty="0">
                <a:latin typeface="Calibri"/>
              </a:rPr>
              <a:t> </a:t>
            </a:r>
            <a:r>
              <a:rPr lang="en-US" sz="2400" dirty="0" err="1">
                <a:latin typeface="Calibri"/>
              </a:rPr>
              <a:t>Leuten</a:t>
            </a:r>
            <a:r>
              <a:rPr lang="en-US" sz="2400" dirty="0">
                <a:latin typeface="Calibri"/>
              </a:rPr>
              <a:t> </a:t>
            </a:r>
            <a:r>
              <a:rPr lang="en-US" sz="2400" dirty="0" err="1">
                <a:latin typeface="Calibri"/>
              </a:rPr>
              <a:t>kritisieren</a:t>
            </a:r>
            <a:r>
              <a:rPr lang="en-US" sz="2400" dirty="0" smtClean="0">
                <a:latin typeface="Calibri"/>
              </a:rPr>
              <a:t>!</a:t>
            </a:r>
          </a:p>
          <a:p>
            <a:pPr eaLnBrk="1" hangingPunct="1">
              <a:lnSpc>
                <a:spcPct val="90000"/>
              </a:lnSpc>
            </a:pPr>
            <a:endParaRPr lang="en-US" sz="1800" dirty="0" smtClean="0">
              <a:latin typeface="Comic Sans MS" pitchFamily="18" charset="0"/>
            </a:endParaRPr>
          </a:p>
          <a:p>
            <a:pPr eaLnBrk="1" hangingPunct="1">
              <a:lnSpc>
                <a:spcPct val="90000"/>
              </a:lnSpc>
            </a:pPr>
            <a:endParaRPr lang="en-US" sz="1800" dirty="0" smtClean="0">
              <a:latin typeface="Comic Sans MS" pitchFamily="18" charset="0"/>
            </a:endParaRPr>
          </a:p>
          <a:p>
            <a:pPr eaLnBrk="1" hangingPunct="1">
              <a:lnSpc>
                <a:spcPct val="90000"/>
              </a:lnSpc>
              <a:buNone/>
            </a:pPr>
            <a:endParaRPr lang="en-US" sz="1800" dirty="0">
              <a:latin typeface="Comic Sans MS" pitchFamily="18" charset="0"/>
            </a:endParaRPr>
          </a:p>
        </p:txBody>
      </p:sp>
      <p:pic>
        <p:nvPicPr>
          <p:cNvPr id="4" name="Picture 3"/>
          <p:cNvPicPr>
            <a:picLocks noChangeAspect="1"/>
          </p:cNvPicPr>
          <p:nvPr/>
        </p:nvPicPr>
        <p:blipFill>
          <a:blip r:embed="rId3" cstate="print"/>
          <a:stretch>
            <a:fillRect/>
          </a:stretch>
        </p:blipFill>
        <p:spPr>
          <a:xfrm>
            <a:off x="6096000" y="1752330"/>
            <a:ext cx="2359152" cy="15699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249362"/>
          </a:xfrm>
        </p:spPr>
        <p:txBody>
          <a:bodyPr>
            <a:noAutofit/>
          </a:bodyPr>
          <a:lstStyle/>
          <a:p>
            <a:pPr eaLnBrk="1" hangingPunct="1"/>
            <a:r>
              <a:rPr lang="en-US" sz="2400" b="1" u="sng" dirty="0" smtClean="0">
                <a:solidFill>
                  <a:srgbClr val="008000"/>
                </a:solidFill>
                <a:latin typeface="Calibri"/>
              </a:rPr>
              <a:t/>
            </a:r>
            <a:br>
              <a:rPr lang="en-US" sz="2400" b="1" u="sng" dirty="0" smtClean="0">
                <a:solidFill>
                  <a:srgbClr val="008000"/>
                </a:solidFill>
                <a:latin typeface="Calibri"/>
              </a:rPr>
            </a:br>
            <a:r>
              <a:rPr lang="en-US" sz="2400" b="1" u="sng" dirty="0" smtClean="0">
                <a:solidFill>
                  <a:srgbClr val="008000"/>
                </a:solidFill>
                <a:latin typeface="Calibri"/>
              </a:rPr>
              <a:t/>
            </a:r>
            <a:br>
              <a:rPr lang="en-US" sz="2400" b="1" u="sng" dirty="0" smtClean="0">
                <a:solidFill>
                  <a:srgbClr val="008000"/>
                </a:solidFill>
                <a:latin typeface="Calibri"/>
              </a:rPr>
            </a:br>
            <a:r>
              <a:rPr lang="en-US" sz="2400" b="1" u="sng" dirty="0" smtClean="0">
                <a:solidFill>
                  <a:srgbClr val="008000"/>
                </a:solidFill>
                <a:latin typeface="Calibri"/>
              </a:rPr>
              <a:t>AUFGABE 6: WORÜBER STREITET IHR?</a:t>
            </a:r>
            <a:r>
              <a:rPr lang="en-US" sz="2400" dirty="0" smtClean="0">
                <a:latin typeface="Calibri"/>
              </a:rPr>
              <a:t/>
            </a:r>
            <a:br>
              <a:rPr lang="en-US" sz="2400" dirty="0" smtClean="0">
                <a:latin typeface="Calibri"/>
              </a:rPr>
            </a:br>
            <a:r>
              <a:rPr lang="en-US" sz="2400" dirty="0" smtClean="0">
                <a:solidFill>
                  <a:srgbClr val="008000"/>
                </a:solidFill>
                <a:latin typeface="Calibri"/>
              </a:rPr>
              <a:t>Identify the cause of strife in every sentence.</a:t>
            </a:r>
            <a:br>
              <a:rPr lang="en-US" sz="2400" dirty="0" smtClean="0">
                <a:solidFill>
                  <a:srgbClr val="008000"/>
                </a:solidFill>
                <a:latin typeface="Calibri"/>
              </a:rPr>
            </a:br>
            <a:r>
              <a:rPr lang="en-US" sz="2400" dirty="0" smtClean="0">
                <a:solidFill>
                  <a:srgbClr val="008000"/>
                </a:solidFill>
                <a:latin typeface="Calibri"/>
              </a:rPr>
              <a:t>Read the ten causes of strife and decide if they are more likely to be with adults, siblings or both.</a:t>
            </a:r>
            <a:endParaRPr lang="en-US" sz="2400" dirty="0">
              <a:solidFill>
                <a:srgbClr val="008000"/>
              </a:solidFill>
              <a:latin typeface="Calibri"/>
            </a:endParaRPr>
          </a:p>
        </p:txBody>
      </p:sp>
      <p:sp>
        <p:nvSpPr>
          <p:cNvPr id="14339" name="Rectangle 3"/>
          <p:cNvSpPr>
            <a:spLocks noGrp="1" noChangeArrowheads="1"/>
          </p:cNvSpPr>
          <p:nvPr>
            <p:ph type="body" idx="1"/>
          </p:nvPr>
        </p:nvSpPr>
        <p:spPr>
          <a:xfrm>
            <a:off x="304800" y="1844824"/>
            <a:ext cx="8229600" cy="4680520"/>
          </a:xfrm>
        </p:spPr>
        <p:txBody>
          <a:bodyPr>
            <a:normAutofit/>
          </a:bodyPr>
          <a:lstStyle/>
          <a:p>
            <a:pPr eaLnBrk="1" hangingPunct="1">
              <a:lnSpc>
                <a:spcPct val="90000"/>
              </a:lnSpc>
              <a:buFont typeface="+mj-lt"/>
              <a:buAutoNum type="alphaLcPeriod"/>
            </a:pPr>
            <a:r>
              <a:rPr lang="en-US" sz="2400" dirty="0" err="1" smtClean="0">
                <a:latin typeface="Calibri"/>
              </a:rPr>
              <a:t>Wir</a:t>
            </a:r>
            <a:r>
              <a:rPr lang="en-US" sz="2400" dirty="0" smtClean="0">
                <a:latin typeface="Calibri"/>
              </a:rPr>
              <a:t> </a:t>
            </a:r>
            <a:r>
              <a:rPr lang="en-US" sz="2400" dirty="0" err="1" smtClean="0">
                <a:latin typeface="Calibri"/>
              </a:rPr>
              <a:t>streiten</a:t>
            </a:r>
            <a:r>
              <a:rPr lang="en-US" sz="2400" dirty="0" smtClean="0">
                <a:latin typeface="Calibri"/>
              </a:rPr>
              <a:t> </a:t>
            </a:r>
            <a:r>
              <a:rPr lang="en-US" sz="2400" dirty="0" err="1" smtClean="0">
                <a:latin typeface="Calibri"/>
              </a:rPr>
              <a:t>uns</a:t>
            </a:r>
            <a:r>
              <a:rPr lang="en-US" sz="2400" dirty="0" smtClean="0">
                <a:latin typeface="Calibri"/>
              </a:rPr>
              <a:t> </a:t>
            </a:r>
            <a:r>
              <a:rPr lang="en-US" sz="2400" dirty="0" err="1" smtClean="0">
                <a:latin typeface="Calibri"/>
              </a:rPr>
              <a:t>über</a:t>
            </a:r>
            <a:r>
              <a:rPr lang="en-US" sz="2400" dirty="0" smtClean="0">
                <a:latin typeface="Calibri"/>
              </a:rPr>
              <a:t> </a:t>
            </a:r>
            <a:r>
              <a:rPr lang="en-US" sz="2400" dirty="0" err="1" smtClean="0">
                <a:latin typeface="Calibri"/>
              </a:rPr>
              <a:t>Ausgangszeiten</a:t>
            </a:r>
            <a:r>
              <a:rPr lang="en-US" sz="2400" dirty="0" smtClean="0">
                <a:latin typeface="Calibri"/>
              </a:rPr>
              <a:t>.</a:t>
            </a:r>
          </a:p>
          <a:p>
            <a:pPr eaLnBrk="1" hangingPunct="1">
              <a:lnSpc>
                <a:spcPct val="90000"/>
              </a:lnSpc>
              <a:buFont typeface="+mj-lt"/>
              <a:buAutoNum type="alphaLcPeriod"/>
            </a:pPr>
            <a:r>
              <a:rPr lang="en-US" sz="2400" dirty="0" err="1" smtClean="0">
                <a:latin typeface="Calibri"/>
              </a:rPr>
              <a:t>Wir</a:t>
            </a:r>
            <a:r>
              <a:rPr lang="en-US" sz="2400" dirty="0" smtClean="0">
                <a:latin typeface="Calibri"/>
              </a:rPr>
              <a:t> </a:t>
            </a:r>
            <a:r>
              <a:rPr lang="en-US" sz="2400" dirty="0" err="1" smtClean="0">
                <a:latin typeface="Calibri"/>
              </a:rPr>
              <a:t>haben</a:t>
            </a:r>
            <a:r>
              <a:rPr lang="en-US" sz="2400" dirty="0" smtClean="0">
                <a:latin typeface="Calibri"/>
              </a:rPr>
              <a:t> </a:t>
            </a:r>
            <a:r>
              <a:rPr lang="en-US" sz="2400" dirty="0" err="1" smtClean="0">
                <a:latin typeface="Calibri"/>
              </a:rPr>
              <a:t>eine</a:t>
            </a:r>
            <a:r>
              <a:rPr lang="en-US" sz="2400" dirty="0" smtClean="0">
                <a:latin typeface="Calibri"/>
              </a:rPr>
              <a:t> </a:t>
            </a:r>
            <a:r>
              <a:rPr lang="en-US" sz="2400" dirty="0" err="1" smtClean="0">
                <a:latin typeface="Calibri"/>
              </a:rPr>
              <a:t>schlechte</a:t>
            </a:r>
            <a:r>
              <a:rPr lang="en-US" sz="2400" dirty="0" smtClean="0">
                <a:latin typeface="Calibri"/>
              </a:rPr>
              <a:t> </a:t>
            </a:r>
            <a:r>
              <a:rPr lang="en-US" sz="2400" dirty="0" err="1" smtClean="0">
                <a:latin typeface="Calibri"/>
              </a:rPr>
              <a:t>Beziehung</a:t>
            </a:r>
            <a:r>
              <a:rPr lang="en-US" sz="2400" dirty="0" smtClean="0">
                <a:latin typeface="Calibri"/>
              </a:rPr>
              <a:t>, </a:t>
            </a:r>
            <a:r>
              <a:rPr lang="en-US" sz="2400" dirty="0" err="1" smtClean="0">
                <a:latin typeface="Calibri"/>
              </a:rPr>
              <a:t>weil</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zu</a:t>
            </a:r>
            <a:r>
              <a:rPr lang="en-US" sz="2400" dirty="0" smtClean="0">
                <a:latin typeface="Calibri"/>
              </a:rPr>
              <a:t> </a:t>
            </a:r>
            <a:r>
              <a:rPr lang="en-US" sz="2400" dirty="0" err="1" smtClean="0">
                <a:latin typeface="Calibri"/>
              </a:rPr>
              <a:t>ähnlich</a:t>
            </a:r>
            <a:r>
              <a:rPr lang="en-US" sz="2400" dirty="0" smtClean="0">
                <a:latin typeface="Calibri"/>
              </a:rPr>
              <a:t> </a:t>
            </a:r>
            <a:r>
              <a:rPr lang="en-US" sz="2400" dirty="0" err="1" smtClean="0">
                <a:latin typeface="Calibri"/>
              </a:rPr>
              <a:t>sind</a:t>
            </a:r>
            <a:r>
              <a:rPr lang="en-US" sz="2400" dirty="0" smtClean="0">
                <a:latin typeface="Calibri"/>
              </a:rPr>
              <a:t>.</a:t>
            </a:r>
          </a:p>
          <a:p>
            <a:pPr eaLnBrk="1" hangingPunct="1">
              <a:lnSpc>
                <a:spcPct val="90000"/>
              </a:lnSpc>
              <a:buFont typeface="+mj-lt"/>
              <a:buAutoNum type="alphaLcPeriod"/>
            </a:pPr>
            <a:r>
              <a:rPr lang="en-US" sz="2400" dirty="0" smtClean="0">
                <a:latin typeface="Calibri"/>
              </a:rPr>
              <a:t>Es </a:t>
            </a:r>
            <a:r>
              <a:rPr lang="en-US" sz="2400" dirty="0" err="1" smtClean="0">
                <a:latin typeface="Calibri"/>
              </a:rPr>
              <a:t>gibt</a:t>
            </a:r>
            <a:r>
              <a:rPr lang="en-US" sz="2400" dirty="0" smtClean="0">
                <a:latin typeface="Calibri"/>
              </a:rPr>
              <a:t> </a:t>
            </a:r>
            <a:r>
              <a:rPr lang="en-US" sz="2400" dirty="0" err="1" smtClean="0">
                <a:latin typeface="Calibri"/>
              </a:rPr>
              <a:t>manchmal</a:t>
            </a:r>
            <a:r>
              <a:rPr lang="en-US" sz="2400" dirty="0" smtClean="0">
                <a:latin typeface="Calibri"/>
              </a:rPr>
              <a:t> </a:t>
            </a:r>
            <a:r>
              <a:rPr lang="en-US" sz="2400" dirty="0" err="1" smtClean="0">
                <a:latin typeface="Calibri"/>
              </a:rPr>
              <a:t>wegen</a:t>
            </a:r>
            <a:r>
              <a:rPr lang="en-US" sz="2400" dirty="0" smtClean="0">
                <a:latin typeface="Calibri"/>
              </a:rPr>
              <a:t> </a:t>
            </a:r>
            <a:r>
              <a:rPr lang="en-US" sz="2400" dirty="0" err="1" smtClean="0">
                <a:latin typeface="Calibri"/>
              </a:rPr>
              <a:t>meiner</a:t>
            </a:r>
            <a:r>
              <a:rPr lang="en-US" sz="2400" dirty="0" smtClean="0">
                <a:latin typeface="Calibri"/>
              </a:rPr>
              <a:t> </a:t>
            </a:r>
            <a:r>
              <a:rPr lang="en-US" sz="2400" dirty="0" err="1" smtClean="0">
                <a:latin typeface="Calibri"/>
              </a:rPr>
              <a:t>Freunde</a:t>
            </a:r>
            <a:r>
              <a:rPr lang="en-US" sz="2400" dirty="0" smtClean="0">
                <a:latin typeface="Calibri"/>
              </a:rPr>
              <a:t> </a:t>
            </a:r>
            <a:r>
              <a:rPr lang="en-US" sz="2400" dirty="0" err="1" smtClean="0">
                <a:latin typeface="Calibri"/>
              </a:rPr>
              <a:t>Krach</a:t>
            </a:r>
            <a:r>
              <a:rPr lang="en-US" sz="2400" dirty="0" smtClean="0">
                <a:latin typeface="Calibri"/>
              </a:rPr>
              <a:t>.</a:t>
            </a:r>
          </a:p>
          <a:p>
            <a:pPr eaLnBrk="1" hangingPunct="1">
              <a:lnSpc>
                <a:spcPct val="90000"/>
              </a:lnSpc>
              <a:buFont typeface="+mj-lt"/>
              <a:buAutoNum type="alphaLcPeriod"/>
            </a:pPr>
            <a:r>
              <a:rPr lang="en-US" sz="2400" dirty="0" smtClean="0">
                <a:latin typeface="Calibri"/>
              </a:rPr>
              <a:t>Es </a:t>
            </a:r>
            <a:r>
              <a:rPr lang="en-US" sz="2400" dirty="0" err="1" smtClean="0">
                <a:latin typeface="Calibri"/>
              </a:rPr>
              <a:t>gibt</a:t>
            </a:r>
            <a:r>
              <a:rPr lang="en-US" sz="2400" dirty="0" smtClean="0">
                <a:latin typeface="Calibri"/>
              </a:rPr>
              <a:t> oft </a:t>
            </a:r>
            <a:r>
              <a:rPr lang="en-US" sz="2400" dirty="0" err="1" smtClean="0">
                <a:latin typeface="Calibri"/>
              </a:rPr>
              <a:t>Streit</a:t>
            </a:r>
            <a:r>
              <a:rPr lang="en-US" sz="2400" dirty="0" smtClean="0">
                <a:latin typeface="Calibri"/>
              </a:rPr>
              <a:t> </a:t>
            </a:r>
            <a:r>
              <a:rPr lang="en-US" sz="2400" dirty="0" err="1" smtClean="0">
                <a:latin typeface="Calibri"/>
              </a:rPr>
              <a:t>wegen</a:t>
            </a:r>
            <a:r>
              <a:rPr lang="en-US" sz="2400" dirty="0" smtClean="0">
                <a:latin typeface="Calibri"/>
              </a:rPr>
              <a:t> </a:t>
            </a:r>
            <a:r>
              <a:rPr lang="en-US" sz="2400" dirty="0" err="1" smtClean="0">
                <a:latin typeface="Calibri"/>
              </a:rPr>
              <a:t>Kleinigkeiten</a:t>
            </a:r>
            <a:r>
              <a:rPr lang="en-US" sz="2400" dirty="0" smtClean="0">
                <a:latin typeface="Calibri"/>
              </a:rPr>
              <a:t>.</a:t>
            </a:r>
          </a:p>
          <a:p>
            <a:pPr eaLnBrk="1" hangingPunct="1">
              <a:lnSpc>
                <a:spcPct val="90000"/>
              </a:lnSpc>
              <a:buFont typeface="+mj-lt"/>
              <a:buAutoNum type="alphaLcPeriod"/>
            </a:pPr>
            <a:r>
              <a:rPr lang="en-US" sz="2400" dirty="0" smtClean="0">
                <a:latin typeface="Calibri"/>
              </a:rPr>
              <a:t>Es </a:t>
            </a:r>
            <a:r>
              <a:rPr lang="en-US" sz="2400" dirty="0" err="1" smtClean="0">
                <a:latin typeface="Calibri"/>
              </a:rPr>
              <a:t>gibt</a:t>
            </a:r>
            <a:r>
              <a:rPr lang="en-US" sz="2400" dirty="0" smtClean="0">
                <a:latin typeface="Calibri"/>
              </a:rPr>
              <a:t> </a:t>
            </a:r>
            <a:r>
              <a:rPr lang="en-US" sz="2400" dirty="0" err="1" smtClean="0">
                <a:latin typeface="Calibri"/>
              </a:rPr>
              <a:t>Ärger</a:t>
            </a:r>
            <a:r>
              <a:rPr lang="en-US" sz="2400" dirty="0" smtClean="0">
                <a:latin typeface="Calibri"/>
              </a:rPr>
              <a:t> </a:t>
            </a:r>
            <a:r>
              <a:rPr lang="en-US" sz="2400" dirty="0" err="1" smtClean="0">
                <a:latin typeface="Calibri"/>
              </a:rPr>
              <a:t>wegen</a:t>
            </a:r>
            <a:r>
              <a:rPr lang="en-US" sz="2400" dirty="0" smtClean="0">
                <a:latin typeface="Calibri"/>
              </a:rPr>
              <a:t> </a:t>
            </a:r>
            <a:r>
              <a:rPr lang="en-US" sz="2400" dirty="0" err="1" smtClean="0">
                <a:latin typeface="Calibri"/>
              </a:rPr>
              <a:t>Fernsehen</a:t>
            </a:r>
            <a:r>
              <a:rPr lang="en-US" sz="2400" dirty="0" smtClean="0">
                <a:latin typeface="Calibri"/>
              </a:rPr>
              <a:t>.</a:t>
            </a:r>
          </a:p>
          <a:p>
            <a:pPr eaLnBrk="1" hangingPunct="1">
              <a:lnSpc>
                <a:spcPct val="90000"/>
              </a:lnSpc>
              <a:buFont typeface="+mj-lt"/>
              <a:buAutoNum type="alphaLcPeriod"/>
            </a:pPr>
            <a:r>
              <a:rPr lang="en-US" sz="2400" dirty="0" smtClean="0">
                <a:latin typeface="Calibri"/>
              </a:rPr>
              <a:t>Es </a:t>
            </a:r>
            <a:r>
              <a:rPr lang="en-US" sz="2400" dirty="0" err="1" smtClean="0">
                <a:latin typeface="Calibri"/>
              </a:rPr>
              <a:t>gibt</a:t>
            </a:r>
            <a:r>
              <a:rPr lang="en-US" sz="2400" dirty="0" smtClean="0">
                <a:latin typeface="Calibri"/>
              </a:rPr>
              <a:t> </a:t>
            </a:r>
            <a:r>
              <a:rPr lang="en-US" sz="2400" dirty="0" err="1" smtClean="0">
                <a:latin typeface="Calibri"/>
              </a:rPr>
              <a:t>Konflikt</a:t>
            </a:r>
            <a:r>
              <a:rPr lang="en-US" sz="2400" dirty="0" smtClean="0">
                <a:latin typeface="Calibri"/>
              </a:rPr>
              <a:t> </a:t>
            </a:r>
            <a:r>
              <a:rPr lang="en-US" sz="2400" dirty="0" err="1" smtClean="0">
                <a:latin typeface="Calibri"/>
              </a:rPr>
              <a:t>wegen</a:t>
            </a:r>
            <a:r>
              <a:rPr lang="en-US" sz="2400" dirty="0" smtClean="0">
                <a:latin typeface="Calibri"/>
              </a:rPr>
              <a:t> </a:t>
            </a:r>
            <a:r>
              <a:rPr lang="en-US" sz="2400" dirty="0" err="1" smtClean="0">
                <a:latin typeface="Calibri"/>
              </a:rPr>
              <a:t>Hausarbeit</a:t>
            </a:r>
            <a:r>
              <a:rPr lang="en-US" sz="2400" dirty="0" smtClean="0">
                <a:latin typeface="Calibri"/>
              </a:rPr>
              <a:t>.</a:t>
            </a:r>
          </a:p>
          <a:p>
            <a:pPr eaLnBrk="1" hangingPunct="1">
              <a:lnSpc>
                <a:spcPct val="90000"/>
              </a:lnSpc>
              <a:buFont typeface="+mj-lt"/>
              <a:buAutoNum type="alphaLcPeriod"/>
            </a:pPr>
            <a:r>
              <a:rPr lang="en-US" sz="2400" dirty="0" err="1" smtClean="0">
                <a:latin typeface="Calibri"/>
              </a:rPr>
              <a:t>Wir</a:t>
            </a:r>
            <a:r>
              <a:rPr lang="en-US" sz="2400" dirty="0" smtClean="0">
                <a:latin typeface="Calibri"/>
              </a:rPr>
              <a:t> </a:t>
            </a:r>
            <a:r>
              <a:rPr lang="en-US" sz="2400" dirty="0" err="1" smtClean="0">
                <a:latin typeface="Calibri"/>
              </a:rPr>
              <a:t>streiten</a:t>
            </a:r>
            <a:r>
              <a:rPr lang="en-US" sz="2400" dirty="0" smtClean="0">
                <a:latin typeface="Calibri"/>
              </a:rPr>
              <a:t> </a:t>
            </a:r>
            <a:r>
              <a:rPr lang="en-US" sz="2400" dirty="0" err="1" smtClean="0">
                <a:latin typeface="Calibri"/>
              </a:rPr>
              <a:t>uns</a:t>
            </a:r>
            <a:r>
              <a:rPr lang="en-US" sz="2400" dirty="0" smtClean="0">
                <a:latin typeface="Calibri"/>
              </a:rPr>
              <a:t> </a:t>
            </a:r>
            <a:r>
              <a:rPr lang="en-US" sz="2400" dirty="0" err="1" smtClean="0">
                <a:latin typeface="Calibri"/>
              </a:rPr>
              <a:t>über</a:t>
            </a:r>
            <a:r>
              <a:rPr lang="en-US" sz="2400" dirty="0" smtClean="0">
                <a:latin typeface="Calibri"/>
              </a:rPr>
              <a:t> </a:t>
            </a:r>
            <a:r>
              <a:rPr lang="en-US" sz="2400" dirty="0" err="1" smtClean="0">
                <a:latin typeface="Calibri"/>
              </a:rPr>
              <a:t>unsere</a:t>
            </a:r>
            <a:r>
              <a:rPr lang="en-US" sz="2400" dirty="0" smtClean="0">
                <a:latin typeface="Calibri"/>
              </a:rPr>
              <a:t> </a:t>
            </a:r>
            <a:r>
              <a:rPr lang="en-US" sz="2400" dirty="0" err="1" smtClean="0">
                <a:latin typeface="Calibri"/>
              </a:rPr>
              <a:t>Freizeitinteressen</a:t>
            </a:r>
            <a:r>
              <a:rPr lang="en-US" sz="2400" dirty="0" smtClean="0">
                <a:latin typeface="Calibri"/>
              </a:rPr>
              <a:t>.</a:t>
            </a:r>
          </a:p>
          <a:p>
            <a:pPr eaLnBrk="1" hangingPunct="1">
              <a:lnSpc>
                <a:spcPct val="90000"/>
              </a:lnSpc>
              <a:buFont typeface="+mj-lt"/>
              <a:buAutoNum type="alphaLcPeriod"/>
            </a:pPr>
            <a:r>
              <a:rPr lang="en-US" sz="2400" dirty="0" smtClean="0">
                <a:latin typeface="Calibri"/>
              </a:rPr>
              <a:t>Es </a:t>
            </a:r>
            <a:r>
              <a:rPr lang="en-US" sz="2400" dirty="0" err="1" smtClean="0">
                <a:latin typeface="Calibri"/>
              </a:rPr>
              <a:t>gibt</a:t>
            </a:r>
            <a:r>
              <a:rPr lang="en-US" sz="2400" dirty="0" smtClean="0">
                <a:latin typeface="Calibri"/>
              </a:rPr>
              <a:t> </a:t>
            </a:r>
            <a:r>
              <a:rPr lang="en-US" sz="2400" dirty="0" err="1" smtClean="0">
                <a:latin typeface="Calibri"/>
              </a:rPr>
              <a:t>wegen</a:t>
            </a:r>
            <a:r>
              <a:rPr lang="en-US" sz="2400" dirty="0" smtClean="0">
                <a:latin typeface="Calibri"/>
              </a:rPr>
              <a:t> </a:t>
            </a:r>
            <a:r>
              <a:rPr lang="en-US" sz="2400" dirty="0" err="1" smtClean="0">
                <a:latin typeface="Calibri"/>
              </a:rPr>
              <a:t>meiner</a:t>
            </a:r>
            <a:r>
              <a:rPr lang="en-US" sz="2400" dirty="0" smtClean="0">
                <a:latin typeface="Calibri"/>
              </a:rPr>
              <a:t> </a:t>
            </a:r>
            <a:r>
              <a:rPr lang="en-US" sz="2400" dirty="0" err="1" smtClean="0">
                <a:latin typeface="Calibri"/>
              </a:rPr>
              <a:t>schlechten</a:t>
            </a:r>
            <a:r>
              <a:rPr lang="en-US" sz="2400" dirty="0" smtClean="0">
                <a:latin typeface="Calibri"/>
              </a:rPr>
              <a:t> </a:t>
            </a:r>
            <a:r>
              <a:rPr lang="en-US" sz="2400" dirty="0" err="1" smtClean="0">
                <a:latin typeface="Calibri"/>
              </a:rPr>
              <a:t>Schulnoten</a:t>
            </a:r>
            <a:r>
              <a:rPr lang="en-US" sz="2400" dirty="0" smtClean="0">
                <a:latin typeface="Calibri"/>
              </a:rPr>
              <a:t> </a:t>
            </a:r>
            <a:r>
              <a:rPr lang="en-US" sz="2400" dirty="0" err="1" smtClean="0">
                <a:latin typeface="Calibri"/>
              </a:rPr>
              <a:t>Krach</a:t>
            </a:r>
            <a:r>
              <a:rPr lang="en-US" sz="2400" dirty="0" smtClean="0">
                <a:latin typeface="Calibri"/>
              </a:rPr>
              <a:t>.</a:t>
            </a:r>
          </a:p>
          <a:p>
            <a:pPr eaLnBrk="1" hangingPunct="1">
              <a:lnSpc>
                <a:spcPct val="90000"/>
              </a:lnSpc>
              <a:buFont typeface="+mj-lt"/>
              <a:buAutoNum type="alphaLcPeriod"/>
            </a:pPr>
            <a:r>
              <a:rPr lang="en-US" sz="2400" dirty="0" err="1" smtClean="0">
                <a:latin typeface="Calibri"/>
              </a:rPr>
              <a:t>Wir</a:t>
            </a:r>
            <a:r>
              <a:rPr lang="en-US" sz="2400" dirty="0" smtClean="0">
                <a:latin typeface="Calibri"/>
              </a:rPr>
              <a:t> </a:t>
            </a:r>
            <a:r>
              <a:rPr lang="en-US" sz="2400" dirty="0" err="1" smtClean="0">
                <a:latin typeface="Calibri"/>
              </a:rPr>
              <a:t>verstehen</a:t>
            </a:r>
            <a:r>
              <a:rPr lang="en-US" sz="2400" dirty="0" smtClean="0">
                <a:latin typeface="Calibri"/>
              </a:rPr>
              <a:t> </a:t>
            </a:r>
            <a:r>
              <a:rPr lang="en-US" sz="2400" dirty="0" err="1" smtClean="0">
                <a:latin typeface="Calibri"/>
              </a:rPr>
              <a:t>uns</a:t>
            </a:r>
            <a:r>
              <a:rPr lang="en-US" sz="2400" dirty="0" smtClean="0">
                <a:latin typeface="Calibri"/>
              </a:rPr>
              <a:t> </a:t>
            </a:r>
            <a:r>
              <a:rPr lang="en-US" sz="2400" dirty="0" err="1" smtClean="0">
                <a:latin typeface="Calibri"/>
              </a:rPr>
              <a:t>nicht</a:t>
            </a:r>
            <a:r>
              <a:rPr lang="en-US" sz="2400" dirty="0" smtClean="0">
                <a:latin typeface="Calibri"/>
              </a:rPr>
              <a:t>, </a:t>
            </a:r>
            <a:r>
              <a:rPr lang="en-US" sz="2400" dirty="0" err="1" smtClean="0">
                <a:latin typeface="Calibri"/>
              </a:rPr>
              <a:t>weil</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ein</a:t>
            </a:r>
            <a:r>
              <a:rPr lang="en-US" sz="2400" dirty="0" smtClean="0">
                <a:latin typeface="Calibri"/>
              </a:rPr>
              <a:t> Zimmer </a:t>
            </a:r>
            <a:r>
              <a:rPr lang="en-US" sz="2400" dirty="0" err="1" smtClean="0">
                <a:latin typeface="Calibri"/>
              </a:rPr>
              <a:t>teilen</a:t>
            </a:r>
            <a:r>
              <a:rPr lang="en-US" sz="2400" dirty="0" smtClean="0">
                <a:latin typeface="Calibri"/>
              </a:rPr>
              <a:t>.</a:t>
            </a:r>
          </a:p>
          <a:p>
            <a:pPr eaLnBrk="1" hangingPunct="1">
              <a:lnSpc>
                <a:spcPct val="90000"/>
              </a:lnSpc>
              <a:buFont typeface="+mj-lt"/>
              <a:buAutoNum type="alphaLcPeriod"/>
            </a:pPr>
            <a:r>
              <a:rPr lang="en-US" sz="2400" dirty="0" err="1" smtClean="0">
                <a:latin typeface="Calibri"/>
              </a:rPr>
              <a:t>Wir</a:t>
            </a:r>
            <a:r>
              <a:rPr lang="en-US" sz="2400" dirty="0" smtClean="0">
                <a:latin typeface="Calibri"/>
              </a:rPr>
              <a:t> </a:t>
            </a:r>
            <a:r>
              <a:rPr lang="en-US" sz="2400" dirty="0" err="1" smtClean="0">
                <a:latin typeface="Calibri"/>
              </a:rPr>
              <a:t>haben</a:t>
            </a:r>
            <a:r>
              <a:rPr lang="en-US" sz="2400" dirty="0" smtClean="0">
                <a:latin typeface="Calibri"/>
              </a:rPr>
              <a:t> </a:t>
            </a:r>
            <a:r>
              <a:rPr lang="en-US" sz="2400" dirty="0" err="1" smtClean="0">
                <a:latin typeface="Calibri"/>
              </a:rPr>
              <a:t>eine</a:t>
            </a:r>
            <a:r>
              <a:rPr lang="en-US" sz="2400" dirty="0" smtClean="0">
                <a:latin typeface="Calibri"/>
              </a:rPr>
              <a:t> </a:t>
            </a:r>
            <a:r>
              <a:rPr lang="en-US" sz="2400" dirty="0" err="1" smtClean="0">
                <a:latin typeface="Calibri"/>
              </a:rPr>
              <a:t>schlechte</a:t>
            </a:r>
            <a:r>
              <a:rPr lang="en-US" sz="2400" dirty="0" smtClean="0">
                <a:latin typeface="Calibri"/>
              </a:rPr>
              <a:t> </a:t>
            </a:r>
            <a:r>
              <a:rPr lang="en-US" sz="2400" dirty="0" err="1" smtClean="0">
                <a:latin typeface="Calibri"/>
              </a:rPr>
              <a:t>Beziehung</a:t>
            </a:r>
            <a:r>
              <a:rPr lang="en-US" sz="2400" dirty="0" smtClean="0">
                <a:latin typeface="Calibri"/>
              </a:rPr>
              <a:t>, </a:t>
            </a:r>
            <a:r>
              <a:rPr lang="en-US" sz="2400" dirty="0" err="1" smtClean="0">
                <a:latin typeface="Calibri"/>
              </a:rPr>
              <a:t>weil</a:t>
            </a:r>
            <a:r>
              <a:rPr lang="en-US" sz="2400" dirty="0" smtClean="0">
                <a:latin typeface="Calibri"/>
              </a:rPr>
              <a:t> </a:t>
            </a:r>
            <a:r>
              <a:rPr lang="en-US" sz="2400" dirty="0" err="1" smtClean="0">
                <a:latin typeface="Calibri"/>
              </a:rPr>
              <a:t>ich</a:t>
            </a:r>
            <a:r>
              <a:rPr lang="en-US" sz="2400" dirty="0" smtClean="0">
                <a:latin typeface="Calibri"/>
              </a:rPr>
              <a:t> </a:t>
            </a:r>
            <a:r>
              <a:rPr lang="en-US" sz="2400" dirty="0" err="1" smtClean="0">
                <a:latin typeface="Calibri"/>
              </a:rPr>
              <a:t>ihnen</a:t>
            </a:r>
            <a:r>
              <a:rPr lang="en-US" sz="2400" dirty="0" smtClean="0">
                <a:latin typeface="Calibri"/>
              </a:rPr>
              <a:t> </a:t>
            </a:r>
            <a:r>
              <a:rPr lang="en-US" sz="2400" dirty="0" err="1" smtClean="0">
                <a:latin typeface="Calibri"/>
              </a:rPr>
              <a:t>nicht</a:t>
            </a:r>
            <a:r>
              <a:rPr lang="en-US" sz="2400" dirty="0" smtClean="0">
                <a:latin typeface="Calibri"/>
              </a:rPr>
              <a:t> </a:t>
            </a:r>
            <a:r>
              <a:rPr lang="en-US" sz="2400" dirty="0" err="1" smtClean="0">
                <a:latin typeface="Calibri"/>
              </a:rPr>
              <a:t>alles</a:t>
            </a:r>
            <a:r>
              <a:rPr lang="en-US" sz="2400" dirty="0" smtClean="0">
                <a:latin typeface="Calibri"/>
              </a:rPr>
              <a:t> </a:t>
            </a:r>
            <a:r>
              <a:rPr lang="en-US" sz="2400" dirty="0" err="1" smtClean="0">
                <a:latin typeface="Calibri"/>
              </a:rPr>
              <a:t>erzählen</a:t>
            </a:r>
            <a:r>
              <a:rPr lang="en-US" sz="2400" dirty="0" smtClean="0">
                <a:latin typeface="Calibri"/>
              </a:rPr>
              <a:t> </a:t>
            </a:r>
            <a:r>
              <a:rPr lang="en-US" sz="2400" dirty="0" err="1" smtClean="0">
                <a:latin typeface="Calibri"/>
              </a:rPr>
              <a:t>kann</a:t>
            </a:r>
            <a:endParaRPr lang="en-US" sz="2400" dirty="0" smtClean="0">
              <a:latin typeface="Calibri"/>
            </a:endParaRPr>
          </a:p>
          <a:p>
            <a:pPr eaLnBrk="1" hangingPunct="1">
              <a:lnSpc>
                <a:spcPct val="90000"/>
              </a:lnSpc>
              <a:buFont typeface="+mj-lt"/>
              <a:buAutoNum type="alphaLcPeriod"/>
            </a:pPr>
            <a:endParaRPr lang="en-US" sz="2400" dirty="0" smtClean="0">
              <a:latin typeface="Comic Sans MS" pitchFamily="18" charset="0"/>
            </a:endParaRPr>
          </a:p>
          <a:p>
            <a:pPr eaLnBrk="1" hangingPunct="1">
              <a:lnSpc>
                <a:spcPct val="90000"/>
              </a:lnSpc>
              <a:buFont typeface="+mj-lt"/>
              <a:buAutoNum type="alphaLcPeriod"/>
            </a:pPr>
            <a:endParaRPr lang="en-US" sz="1800" dirty="0" smtClean="0">
              <a:latin typeface="Comic Sans MS" pitchFamily="18" charset="0"/>
            </a:endParaRPr>
          </a:p>
          <a:p>
            <a:pPr eaLnBrk="1" hangingPunct="1">
              <a:lnSpc>
                <a:spcPct val="90000"/>
              </a:lnSpc>
            </a:pPr>
            <a:endParaRPr lang="en-US" sz="1800" dirty="0" smtClean="0">
              <a:latin typeface="Comic Sans MS" pitchFamily="18" charset="0"/>
            </a:endParaRPr>
          </a:p>
          <a:p>
            <a:pPr eaLnBrk="1" hangingPunct="1">
              <a:lnSpc>
                <a:spcPct val="90000"/>
              </a:lnSpc>
              <a:buNone/>
            </a:pPr>
            <a:endParaRPr lang="en-US" sz="1800" dirty="0">
              <a:latin typeface="Comic Sans MS" pitchFamily="18" charset="0"/>
            </a:endParaRPr>
          </a:p>
        </p:txBody>
      </p:sp>
      <p:pic>
        <p:nvPicPr>
          <p:cNvPr id="4" name="Picture 3"/>
          <p:cNvPicPr>
            <a:picLocks noChangeAspect="1"/>
          </p:cNvPicPr>
          <p:nvPr/>
        </p:nvPicPr>
        <p:blipFill>
          <a:blip r:embed="rId3" cstate="print"/>
          <a:stretch>
            <a:fillRect/>
          </a:stretch>
        </p:blipFill>
        <p:spPr>
          <a:xfrm>
            <a:off x="7452320" y="2636912"/>
            <a:ext cx="1570318" cy="29013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18350"/>
            <a:ext cx="8915400" cy="4339650"/>
          </a:xfrm>
          <a:prstGeom prst="rect">
            <a:avLst/>
          </a:prstGeom>
        </p:spPr>
        <p:txBody>
          <a:bodyPr wrap="square">
            <a:spAutoFit/>
          </a:bodyPr>
          <a:lstStyle/>
          <a:p>
            <a:r>
              <a:rPr lang="en-US" sz="2400" dirty="0" err="1" smtClean="0">
                <a:latin typeface="+mj-lt"/>
              </a:rPr>
              <a:t>Liebe</a:t>
            </a:r>
            <a:r>
              <a:rPr lang="en-US" sz="2400" dirty="0" smtClean="0">
                <a:latin typeface="+mj-lt"/>
              </a:rPr>
              <a:t> Simone</a:t>
            </a:r>
          </a:p>
          <a:p>
            <a:endParaRPr lang="en-US" sz="2400" dirty="0" smtClean="0">
              <a:latin typeface="+mj-lt"/>
            </a:endParaRPr>
          </a:p>
          <a:p>
            <a:r>
              <a:rPr lang="en-US" sz="2400" dirty="0" err="1" smtClean="0">
                <a:latin typeface="Calibri"/>
              </a:rPr>
              <a:t>Kannst</a:t>
            </a:r>
            <a:r>
              <a:rPr lang="en-US" sz="2400" dirty="0" smtClean="0">
                <a:latin typeface="Calibri"/>
              </a:rPr>
              <a:t> du </a:t>
            </a:r>
            <a:r>
              <a:rPr lang="en-US" sz="2400" dirty="0" err="1" smtClean="0">
                <a:latin typeface="Calibri"/>
              </a:rPr>
              <a:t>mir</a:t>
            </a:r>
            <a:r>
              <a:rPr lang="en-US" sz="2400" dirty="0" smtClean="0">
                <a:latin typeface="Calibri"/>
              </a:rPr>
              <a:t> </a:t>
            </a:r>
            <a:r>
              <a:rPr lang="en-US" sz="2400" dirty="0" err="1" smtClean="0">
                <a:latin typeface="Calibri"/>
              </a:rPr>
              <a:t>helfen</a:t>
            </a:r>
            <a:r>
              <a:rPr lang="en-US" sz="2400" dirty="0" smtClean="0">
                <a:latin typeface="Calibri"/>
              </a:rPr>
              <a:t>? Bald </a:t>
            </a:r>
            <a:r>
              <a:rPr lang="en-US" sz="2400" dirty="0" err="1" smtClean="0">
                <a:latin typeface="Calibri"/>
              </a:rPr>
              <a:t>ist</a:t>
            </a:r>
            <a:r>
              <a:rPr lang="en-US" sz="2400" dirty="0" smtClean="0">
                <a:latin typeface="Calibri"/>
              </a:rPr>
              <a:t> </a:t>
            </a:r>
            <a:r>
              <a:rPr lang="en-US" sz="2400" dirty="0" err="1" smtClean="0">
                <a:latin typeface="Calibri"/>
              </a:rPr>
              <a:t>Weihnachten</a:t>
            </a:r>
            <a:r>
              <a:rPr lang="en-US" sz="2400" dirty="0" smtClean="0">
                <a:latin typeface="Calibri"/>
              </a:rPr>
              <a:t> und die </a:t>
            </a:r>
            <a:r>
              <a:rPr lang="en-US" sz="2400" dirty="0" err="1" smtClean="0">
                <a:latin typeface="Calibri"/>
              </a:rPr>
              <a:t>ganze</a:t>
            </a:r>
            <a:r>
              <a:rPr lang="en-US" sz="2400" dirty="0" smtClean="0">
                <a:latin typeface="Calibri"/>
              </a:rPr>
              <a:t> </a:t>
            </a:r>
            <a:r>
              <a:rPr lang="en-US" sz="2400" dirty="0" err="1" smtClean="0">
                <a:latin typeface="Calibri"/>
              </a:rPr>
              <a:t>Familie</a:t>
            </a:r>
            <a:r>
              <a:rPr lang="en-US" sz="2400" dirty="0" smtClean="0">
                <a:latin typeface="Calibri"/>
              </a:rPr>
              <a:t> </a:t>
            </a:r>
            <a:r>
              <a:rPr lang="en-US" sz="2400" dirty="0" err="1" smtClean="0">
                <a:latin typeface="Calibri"/>
              </a:rPr>
              <a:t>kommt</a:t>
            </a:r>
            <a:r>
              <a:rPr lang="en-US" sz="2400" dirty="0" smtClean="0">
                <a:latin typeface="Calibri"/>
              </a:rPr>
              <a:t> </a:t>
            </a:r>
            <a:r>
              <a:rPr lang="en-US" sz="2400" dirty="0" err="1" smtClean="0">
                <a:latin typeface="Calibri"/>
              </a:rPr>
              <a:t>zu</a:t>
            </a:r>
            <a:r>
              <a:rPr lang="en-US" sz="2400" dirty="0" smtClean="0">
                <a:latin typeface="Calibri"/>
              </a:rPr>
              <a:t> uns. </a:t>
            </a:r>
            <a:r>
              <a:rPr lang="en-US" sz="2400" dirty="0" err="1" smtClean="0">
                <a:latin typeface="Calibri"/>
              </a:rPr>
              <a:t>Wir</a:t>
            </a:r>
            <a:r>
              <a:rPr lang="en-US" sz="2400" dirty="0" smtClean="0">
                <a:latin typeface="Calibri"/>
              </a:rPr>
              <a:t> </a:t>
            </a:r>
            <a:r>
              <a:rPr lang="en-US" sz="2400" dirty="0" err="1" smtClean="0">
                <a:latin typeface="Calibri"/>
              </a:rPr>
              <a:t>haben</a:t>
            </a:r>
            <a:r>
              <a:rPr lang="en-US" sz="2400" dirty="0" smtClean="0">
                <a:latin typeface="Calibri"/>
              </a:rPr>
              <a:t> </a:t>
            </a:r>
            <a:r>
              <a:rPr lang="en-US" sz="2400" dirty="0" err="1" smtClean="0">
                <a:latin typeface="Calibri"/>
              </a:rPr>
              <a:t>folgende</a:t>
            </a:r>
            <a:r>
              <a:rPr lang="en-US" sz="2400" dirty="0" smtClean="0">
                <a:latin typeface="Calibri"/>
              </a:rPr>
              <a:t> </a:t>
            </a:r>
            <a:r>
              <a:rPr lang="en-US" sz="2400" dirty="0" err="1" smtClean="0">
                <a:latin typeface="Calibri"/>
              </a:rPr>
              <a:t>Probleme</a:t>
            </a:r>
            <a:r>
              <a:rPr lang="en-US" sz="2400" dirty="0" smtClean="0">
                <a:latin typeface="Calibri"/>
              </a:rPr>
              <a:t>. </a:t>
            </a:r>
            <a:r>
              <a:rPr lang="en-US" sz="2400" dirty="0" err="1" smtClean="0">
                <a:latin typeface="Calibri"/>
              </a:rPr>
              <a:t>Meine</a:t>
            </a:r>
            <a:r>
              <a:rPr lang="en-US" sz="2400" dirty="0" smtClean="0">
                <a:latin typeface="Calibri"/>
              </a:rPr>
              <a:t> Mutter </a:t>
            </a:r>
            <a:r>
              <a:rPr lang="en-US" sz="2400" dirty="0" err="1" smtClean="0">
                <a:latin typeface="Calibri"/>
              </a:rPr>
              <a:t>versteht</a:t>
            </a:r>
            <a:r>
              <a:rPr lang="en-US" sz="2400" dirty="0" smtClean="0">
                <a:latin typeface="Calibri"/>
              </a:rPr>
              <a:t> </a:t>
            </a:r>
            <a:r>
              <a:rPr lang="en-US" sz="2400" dirty="0" err="1" smtClean="0">
                <a:latin typeface="Calibri"/>
              </a:rPr>
              <a:t>sich</a:t>
            </a:r>
            <a:r>
              <a:rPr lang="en-US" sz="2400" dirty="0" smtClean="0">
                <a:latin typeface="Calibri"/>
              </a:rPr>
              <a:t> </a:t>
            </a:r>
            <a:r>
              <a:rPr lang="en-US" sz="2400" dirty="0" err="1" smtClean="0">
                <a:latin typeface="Calibri"/>
              </a:rPr>
              <a:t>mit</a:t>
            </a:r>
            <a:r>
              <a:rPr lang="en-US" sz="2400" dirty="0" smtClean="0">
                <a:latin typeface="Calibri"/>
              </a:rPr>
              <a:t> </a:t>
            </a:r>
            <a:r>
              <a:rPr lang="en-US" sz="2400" dirty="0" err="1" smtClean="0">
                <a:latin typeface="Calibri"/>
              </a:rPr>
              <a:t>mein</a:t>
            </a:r>
            <a:r>
              <a:rPr lang="en-US" sz="2400" dirty="0" smtClean="0">
                <a:latin typeface="Calibri"/>
              </a:rPr>
              <a:t>__ </a:t>
            </a:r>
            <a:r>
              <a:rPr lang="en-US" sz="2400" dirty="0" err="1" smtClean="0">
                <a:latin typeface="Calibri"/>
              </a:rPr>
              <a:t>Vater</a:t>
            </a:r>
            <a:r>
              <a:rPr lang="en-US" sz="2400" dirty="0" smtClean="0">
                <a:latin typeface="Calibri"/>
              </a:rPr>
              <a:t> </a:t>
            </a:r>
            <a:r>
              <a:rPr lang="en-US" sz="2400" dirty="0" err="1" smtClean="0">
                <a:latin typeface="Calibri"/>
              </a:rPr>
              <a:t>nicht</a:t>
            </a:r>
            <a:r>
              <a:rPr lang="en-US" sz="2400" dirty="0" smtClean="0">
                <a:latin typeface="Calibri"/>
              </a:rPr>
              <a:t>. </a:t>
            </a:r>
            <a:r>
              <a:rPr lang="en-US" sz="2400" dirty="0" err="1" smtClean="0">
                <a:latin typeface="Calibri"/>
              </a:rPr>
              <a:t>Mein</a:t>
            </a:r>
            <a:r>
              <a:rPr lang="en-US" sz="2400" dirty="0" smtClean="0">
                <a:latin typeface="Calibri"/>
              </a:rPr>
              <a:t> </a:t>
            </a:r>
            <a:r>
              <a:rPr lang="en-US" sz="2400" dirty="0" err="1" smtClean="0">
                <a:latin typeface="Calibri"/>
              </a:rPr>
              <a:t>Vater</a:t>
            </a:r>
            <a:r>
              <a:rPr lang="en-US" sz="2400" dirty="0" smtClean="0">
                <a:latin typeface="Calibri"/>
              </a:rPr>
              <a:t> </a:t>
            </a:r>
            <a:r>
              <a:rPr lang="en-US" sz="2400" dirty="0" err="1" smtClean="0">
                <a:latin typeface="Calibri"/>
              </a:rPr>
              <a:t>streitet</a:t>
            </a:r>
            <a:r>
              <a:rPr lang="en-US" sz="2400" dirty="0" smtClean="0">
                <a:latin typeface="Calibri"/>
              </a:rPr>
              <a:t> </a:t>
            </a:r>
            <a:r>
              <a:rPr lang="en-US" sz="2400" dirty="0" err="1" smtClean="0">
                <a:latin typeface="Calibri"/>
              </a:rPr>
              <a:t>sich</a:t>
            </a:r>
            <a:r>
              <a:rPr lang="en-US" sz="2400" dirty="0" smtClean="0">
                <a:latin typeface="Calibri"/>
              </a:rPr>
              <a:t> </a:t>
            </a:r>
            <a:r>
              <a:rPr lang="en-US" sz="2400" dirty="0" err="1" smtClean="0">
                <a:latin typeface="Calibri"/>
              </a:rPr>
              <a:t>andauernd</a:t>
            </a:r>
            <a:r>
              <a:rPr lang="en-US" sz="2400" dirty="0" smtClean="0">
                <a:latin typeface="Calibri"/>
              </a:rPr>
              <a:t> </a:t>
            </a:r>
            <a:r>
              <a:rPr lang="en-US" sz="2400" dirty="0" err="1" smtClean="0">
                <a:latin typeface="Calibri"/>
              </a:rPr>
              <a:t>mit</a:t>
            </a:r>
            <a:r>
              <a:rPr lang="en-US" sz="2400" dirty="0" smtClean="0">
                <a:latin typeface="Calibri"/>
              </a:rPr>
              <a:t> </a:t>
            </a:r>
            <a:r>
              <a:rPr lang="en-US" sz="2400" dirty="0" err="1" smtClean="0">
                <a:latin typeface="Calibri"/>
              </a:rPr>
              <a:t>mein__Oma</a:t>
            </a:r>
            <a:r>
              <a:rPr lang="en-US" sz="2400" dirty="0" smtClean="0">
                <a:latin typeface="Calibri"/>
              </a:rPr>
              <a:t>. Mein </a:t>
            </a:r>
            <a:r>
              <a:rPr lang="en-US" sz="2400" dirty="0" err="1" smtClean="0">
                <a:latin typeface="Calibri"/>
              </a:rPr>
              <a:t>Bruder</a:t>
            </a:r>
            <a:r>
              <a:rPr lang="en-US" sz="2400" dirty="0" smtClean="0">
                <a:latin typeface="Calibri"/>
              </a:rPr>
              <a:t> </a:t>
            </a:r>
            <a:r>
              <a:rPr lang="en-US" sz="2400" dirty="0" err="1" smtClean="0">
                <a:latin typeface="Calibri"/>
              </a:rPr>
              <a:t>kommt</a:t>
            </a:r>
            <a:r>
              <a:rPr lang="en-US" sz="2400" dirty="0" smtClean="0">
                <a:latin typeface="Calibri"/>
              </a:rPr>
              <a:t> </a:t>
            </a:r>
            <a:r>
              <a:rPr lang="en-US" sz="2400" dirty="0" err="1" smtClean="0">
                <a:latin typeface="Calibri"/>
              </a:rPr>
              <a:t>mit</a:t>
            </a:r>
            <a:r>
              <a:rPr lang="en-US" sz="2400" dirty="0" smtClean="0">
                <a:latin typeface="Calibri"/>
              </a:rPr>
              <a:t> </a:t>
            </a:r>
            <a:r>
              <a:rPr lang="en-US" sz="2400" dirty="0" err="1" smtClean="0">
                <a:latin typeface="Calibri"/>
              </a:rPr>
              <a:t>mein</a:t>
            </a:r>
            <a:r>
              <a:rPr lang="en-US" sz="2400" dirty="0" smtClean="0">
                <a:latin typeface="Calibri"/>
              </a:rPr>
              <a:t>__ Cousin </a:t>
            </a:r>
            <a:r>
              <a:rPr lang="en-US" sz="2400" dirty="0" err="1" smtClean="0">
                <a:latin typeface="Calibri"/>
              </a:rPr>
              <a:t>nicht</a:t>
            </a:r>
            <a:r>
              <a:rPr lang="en-US" sz="2400" dirty="0" smtClean="0">
                <a:latin typeface="Calibri"/>
              </a:rPr>
              <a:t> gut </a:t>
            </a:r>
            <a:r>
              <a:rPr lang="en-US" sz="2400" dirty="0" err="1" smtClean="0">
                <a:latin typeface="Calibri"/>
              </a:rPr>
              <a:t>aus.</a:t>
            </a:r>
            <a:r>
              <a:rPr lang="en-US" sz="2400" dirty="0" smtClean="0">
                <a:latin typeface="Calibri"/>
              </a:rPr>
              <a:t> Die </a:t>
            </a:r>
            <a:r>
              <a:rPr lang="en-US" sz="2400" dirty="0" err="1" smtClean="0">
                <a:latin typeface="Calibri"/>
              </a:rPr>
              <a:t>Katze</a:t>
            </a:r>
            <a:r>
              <a:rPr lang="en-US" sz="2400" dirty="0" smtClean="0">
                <a:latin typeface="Calibri"/>
              </a:rPr>
              <a:t> von </a:t>
            </a:r>
            <a:r>
              <a:rPr lang="en-US" sz="2400" dirty="0" err="1" smtClean="0">
                <a:latin typeface="Calibri"/>
              </a:rPr>
              <a:t>mein</a:t>
            </a:r>
            <a:r>
              <a:rPr lang="en-US" sz="2400" dirty="0" smtClean="0">
                <a:latin typeface="Calibri"/>
              </a:rPr>
              <a:t>__ </a:t>
            </a:r>
            <a:r>
              <a:rPr lang="en-US" sz="2400" dirty="0" err="1" smtClean="0">
                <a:latin typeface="Calibri"/>
              </a:rPr>
              <a:t>Tante</a:t>
            </a:r>
            <a:r>
              <a:rPr lang="en-US" sz="2400" dirty="0" smtClean="0">
                <a:latin typeface="Calibri"/>
              </a:rPr>
              <a:t> </a:t>
            </a:r>
            <a:r>
              <a:rPr lang="en-US" sz="2400" dirty="0" err="1" smtClean="0">
                <a:latin typeface="Calibri"/>
              </a:rPr>
              <a:t>versteht</a:t>
            </a:r>
            <a:r>
              <a:rPr lang="en-US" sz="2400" dirty="0" smtClean="0">
                <a:latin typeface="Calibri"/>
              </a:rPr>
              <a:t> </a:t>
            </a:r>
            <a:r>
              <a:rPr lang="en-US" sz="2400" dirty="0" err="1" smtClean="0">
                <a:latin typeface="Calibri"/>
              </a:rPr>
              <a:t>sich</a:t>
            </a:r>
            <a:r>
              <a:rPr lang="en-US" sz="2400" dirty="0" smtClean="0">
                <a:latin typeface="Calibri"/>
              </a:rPr>
              <a:t> </a:t>
            </a:r>
            <a:r>
              <a:rPr lang="en-US" sz="2400" dirty="0" err="1" smtClean="0">
                <a:latin typeface="Calibri"/>
              </a:rPr>
              <a:t>mit</a:t>
            </a:r>
            <a:r>
              <a:rPr lang="en-US" sz="2400" dirty="0" smtClean="0">
                <a:latin typeface="Calibri"/>
              </a:rPr>
              <a:t> </a:t>
            </a:r>
            <a:r>
              <a:rPr lang="en-US" sz="2400" dirty="0" err="1" smtClean="0">
                <a:latin typeface="Calibri"/>
              </a:rPr>
              <a:t>mein</a:t>
            </a:r>
            <a:r>
              <a:rPr lang="en-US" sz="2400" dirty="0" smtClean="0">
                <a:latin typeface="Calibri"/>
              </a:rPr>
              <a:t>__ </a:t>
            </a:r>
            <a:r>
              <a:rPr lang="en-US" sz="2400" dirty="0" err="1" smtClean="0">
                <a:latin typeface="Calibri"/>
              </a:rPr>
              <a:t>Hund</a:t>
            </a:r>
            <a:r>
              <a:rPr lang="en-US" sz="2400" dirty="0" smtClean="0">
                <a:latin typeface="Calibri"/>
              </a:rPr>
              <a:t> </a:t>
            </a:r>
            <a:r>
              <a:rPr lang="en-US" sz="2400" dirty="0" err="1" smtClean="0">
                <a:latin typeface="Calibri"/>
              </a:rPr>
              <a:t>nicht</a:t>
            </a:r>
            <a:r>
              <a:rPr lang="en-US" sz="2400" dirty="0" smtClean="0">
                <a:latin typeface="Calibri"/>
              </a:rPr>
              <a:t> und </a:t>
            </a:r>
            <a:r>
              <a:rPr lang="en-US" sz="2400" dirty="0" err="1" smtClean="0">
                <a:latin typeface="Calibri"/>
              </a:rPr>
              <a:t>ich</a:t>
            </a:r>
            <a:r>
              <a:rPr lang="en-US" sz="2400" dirty="0" smtClean="0">
                <a:latin typeface="Calibri"/>
              </a:rPr>
              <a:t> </a:t>
            </a:r>
            <a:r>
              <a:rPr lang="en-US" sz="2400" dirty="0" err="1" smtClean="0">
                <a:latin typeface="Calibri"/>
              </a:rPr>
              <a:t>habe</a:t>
            </a:r>
            <a:r>
              <a:rPr lang="en-US" sz="2400" dirty="0" smtClean="0">
                <a:latin typeface="Calibri"/>
              </a:rPr>
              <a:t> oft </a:t>
            </a:r>
            <a:r>
              <a:rPr lang="en-US" sz="2400" dirty="0" err="1" smtClean="0">
                <a:latin typeface="Calibri"/>
              </a:rPr>
              <a:t>ein</a:t>
            </a:r>
            <a:r>
              <a:rPr lang="en-US" sz="2400" dirty="0" smtClean="0">
                <a:latin typeface="Calibri"/>
              </a:rPr>
              <a:t> </a:t>
            </a:r>
            <a:r>
              <a:rPr lang="en-US" sz="2400" dirty="0" err="1" smtClean="0">
                <a:latin typeface="Calibri"/>
              </a:rPr>
              <a:t>schlechtes</a:t>
            </a:r>
            <a:r>
              <a:rPr lang="en-US" sz="2400" dirty="0" smtClean="0">
                <a:latin typeface="Calibri"/>
              </a:rPr>
              <a:t> </a:t>
            </a:r>
            <a:r>
              <a:rPr lang="en-US" sz="2400" dirty="0" err="1" smtClean="0">
                <a:latin typeface="Calibri"/>
              </a:rPr>
              <a:t>Verhältnis</a:t>
            </a:r>
            <a:r>
              <a:rPr lang="en-US" sz="2400" dirty="0" smtClean="0">
                <a:latin typeface="Calibri"/>
              </a:rPr>
              <a:t> </a:t>
            </a:r>
            <a:r>
              <a:rPr lang="en-US" sz="2400" dirty="0" err="1" smtClean="0">
                <a:latin typeface="Calibri"/>
              </a:rPr>
              <a:t>zu</a:t>
            </a:r>
            <a:r>
              <a:rPr lang="en-US" sz="2400" dirty="0" smtClean="0">
                <a:latin typeface="Calibri"/>
              </a:rPr>
              <a:t> </a:t>
            </a:r>
            <a:r>
              <a:rPr lang="en-US" sz="2400" dirty="0" err="1" smtClean="0">
                <a:latin typeface="Calibri"/>
              </a:rPr>
              <a:t>mein</a:t>
            </a:r>
            <a:r>
              <a:rPr lang="en-US" sz="2400" dirty="0" smtClean="0">
                <a:latin typeface="Calibri"/>
              </a:rPr>
              <a:t>__ </a:t>
            </a:r>
            <a:r>
              <a:rPr lang="en-US" sz="2400" dirty="0" err="1" smtClean="0">
                <a:latin typeface="Calibri"/>
              </a:rPr>
              <a:t>Schwester</a:t>
            </a:r>
            <a:r>
              <a:rPr lang="en-US" sz="2400" dirty="0" smtClean="0">
                <a:latin typeface="Calibri"/>
              </a:rPr>
              <a:t>.</a:t>
            </a:r>
          </a:p>
          <a:p>
            <a:r>
              <a:rPr lang="en-US" sz="2400" dirty="0" smtClean="0">
                <a:latin typeface="Calibri"/>
              </a:rPr>
              <a:t>Es </a:t>
            </a:r>
            <a:r>
              <a:rPr lang="en-US" sz="2400" dirty="0" err="1" smtClean="0">
                <a:latin typeface="Calibri"/>
              </a:rPr>
              <a:t>wird</a:t>
            </a:r>
            <a:r>
              <a:rPr lang="en-US" sz="2400" dirty="0" smtClean="0">
                <a:latin typeface="Calibri"/>
              </a:rPr>
              <a:t> </a:t>
            </a:r>
            <a:r>
              <a:rPr lang="en-US" sz="2400" dirty="0" err="1" smtClean="0">
                <a:latin typeface="Calibri"/>
              </a:rPr>
              <a:t>schrecklich</a:t>
            </a:r>
            <a:r>
              <a:rPr lang="en-US" sz="2400" dirty="0" smtClean="0">
                <a:latin typeface="Calibri"/>
              </a:rPr>
              <a:t> </a:t>
            </a:r>
            <a:r>
              <a:rPr lang="en-US" sz="2400" dirty="0" err="1" smtClean="0">
                <a:latin typeface="Calibri"/>
              </a:rPr>
              <a:t>sein</a:t>
            </a:r>
            <a:r>
              <a:rPr lang="en-US" sz="2400" dirty="0" smtClean="0">
                <a:latin typeface="Calibri"/>
              </a:rPr>
              <a:t>. Hast du </a:t>
            </a:r>
            <a:r>
              <a:rPr lang="en-US" sz="2400" dirty="0" err="1" smtClean="0">
                <a:latin typeface="Calibri"/>
              </a:rPr>
              <a:t>eine</a:t>
            </a:r>
            <a:r>
              <a:rPr lang="en-US" sz="2400" dirty="0" smtClean="0">
                <a:latin typeface="Calibri"/>
              </a:rPr>
              <a:t> </a:t>
            </a:r>
            <a:r>
              <a:rPr lang="en-US" sz="2400" dirty="0" err="1" smtClean="0">
                <a:latin typeface="Calibri"/>
              </a:rPr>
              <a:t>gute</a:t>
            </a:r>
            <a:r>
              <a:rPr lang="en-US" sz="2400" dirty="0" smtClean="0">
                <a:latin typeface="Calibri"/>
              </a:rPr>
              <a:t> </a:t>
            </a:r>
            <a:r>
              <a:rPr lang="en-US" sz="2400" dirty="0" err="1">
                <a:latin typeface="Calibri"/>
              </a:rPr>
              <a:t>I</a:t>
            </a:r>
            <a:r>
              <a:rPr lang="en-US" sz="2400" dirty="0" err="1" smtClean="0">
                <a:latin typeface="Calibri"/>
              </a:rPr>
              <a:t>dee</a:t>
            </a:r>
            <a:r>
              <a:rPr lang="en-US" sz="2400" dirty="0" smtClean="0">
                <a:latin typeface="Calibri"/>
              </a:rPr>
              <a:t>, was </a:t>
            </a:r>
            <a:r>
              <a:rPr lang="en-US" sz="2400" dirty="0" err="1" smtClean="0">
                <a:latin typeface="Calibri"/>
              </a:rPr>
              <a:t>wir</a:t>
            </a:r>
            <a:r>
              <a:rPr lang="en-US" sz="2400" dirty="0" smtClean="0">
                <a:latin typeface="Calibri"/>
              </a:rPr>
              <a:t> </a:t>
            </a:r>
            <a:r>
              <a:rPr lang="en-US" sz="2400" dirty="0" err="1" smtClean="0">
                <a:latin typeface="Calibri"/>
              </a:rPr>
              <a:t>machen</a:t>
            </a:r>
            <a:r>
              <a:rPr lang="en-US" sz="2400" dirty="0" smtClean="0">
                <a:latin typeface="Calibri"/>
              </a:rPr>
              <a:t> </a:t>
            </a:r>
            <a:r>
              <a:rPr lang="en-US" sz="2400" dirty="0" err="1" smtClean="0">
                <a:latin typeface="Calibri"/>
              </a:rPr>
              <a:t>können</a:t>
            </a:r>
            <a:r>
              <a:rPr lang="en-US" sz="2400" dirty="0">
                <a:latin typeface="Calibri"/>
              </a:rPr>
              <a:t>?</a:t>
            </a:r>
            <a:endParaRPr lang="en-US" sz="2400" dirty="0" smtClean="0">
              <a:latin typeface="Calibri"/>
            </a:endParaRPr>
          </a:p>
          <a:p>
            <a:endParaRPr lang="en-US" dirty="0" smtClean="0"/>
          </a:p>
          <a:p>
            <a:endParaRPr lang="en-US" dirty="0" smtClean="0"/>
          </a:p>
        </p:txBody>
      </p:sp>
      <p:sp>
        <p:nvSpPr>
          <p:cNvPr id="3" name="TextBox 2"/>
          <p:cNvSpPr txBox="1"/>
          <p:nvPr/>
        </p:nvSpPr>
        <p:spPr>
          <a:xfrm>
            <a:off x="304800" y="1"/>
            <a:ext cx="8610600" cy="2215991"/>
          </a:xfrm>
          <a:prstGeom prst="rect">
            <a:avLst/>
          </a:prstGeom>
          <a:noFill/>
        </p:spPr>
        <p:txBody>
          <a:bodyPr wrap="square" rtlCol="0">
            <a:spAutoFit/>
          </a:bodyPr>
          <a:lstStyle/>
          <a:p>
            <a:pPr algn="ctr"/>
            <a:r>
              <a:rPr lang="en-US" sz="2400" b="1" u="sng" dirty="0" smtClean="0">
                <a:solidFill>
                  <a:srgbClr val="008000"/>
                </a:solidFill>
                <a:latin typeface="Calibri"/>
              </a:rPr>
              <a:t>AUFGABE </a:t>
            </a:r>
            <a:r>
              <a:rPr lang="en-US" sz="2400" b="1" u="sng" dirty="0">
                <a:solidFill>
                  <a:srgbClr val="008000"/>
                </a:solidFill>
                <a:latin typeface="Calibri"/>
              </a:rPr>
              <a:t>7</a:t>
            </a:r>
            <a:r>
              <a:rPr lang="en-US" sz="2400" b="1" u="sng" dirty="0" smtClean="0">
                <a:solidFill>
                  <a:srgbClr val="008000"/>
                </a:solidFill>
                <a:latin typeface="Calibri"/>
              </a:rPr>
              <a:t>: FAMILIENPROBLEME</a:t>
            </a:r>
          </a:p>
          <a:p>
            <a:pPr algn="ctr"/>
            <a:r>
              <a:rPr lang="en-US" sz="2400" dirty="0" smtClean="0">
                <a:solidFill>
                  <a:srgbClr val="008000"/>
                </a:solidFill>
                <a:latin typeface="Calibri"/>
              </a:rPr>
              <a:t>Fill in the gaps with the correct form of the dative case. How many different verbs can you find which express relationships.</a:t>
            </a:r>
          </a:p>
          <a:p>
            <a:r>
              <a:rPr lang="en-US" sz="2400" dirty="0" err="1" smtClean="0">
                <a:latin typeface="Calibri"/>
              </a:rPr>
              <a:t>m</a:t>
            </a:r>
            <a:r>
              <a:rPr lang="en-US" sz="2400" dirty="0" smtClean="0">
                <a:latin typeface="Calibri"/>
              </a:rPr>
              <a:t>		  </a:t>
            </a:r>
            <a:r>
              <a:rPr lang="en-US" sz="2400" dirty="0" err="1" smtClean="0">
                <a:latin typeface="Calibri"/>
              </a:rPr>
              <a:t>f</a:t>
            </a:r>
            <a:r>
              <a:rPr lang="en-US" sz="2400" dirty="0" smtClean="0">
                <a:latin typeface="Calibri"/>
              </a:rPr>
              <a:t>		          </a:t>
            </a:r>
            <a:r>
              <a:rPr lang="en-US" sz="2400" dirty="0" err="1" smtClean="0">
                <a:latin typeface="Calibri"/>
              </a:rPr>
              <a:t>n</a:t>
            </a:r>
            <a:r>
              <a:rPr lang="en-US" sz="2400" dirty="0" smtClean="0">
                <a:latin typeface="Calibri"/>
              </a:rPr>
              <a:t>	         	            pl</a:t>
            </a:r>
          </a:p>
          <a:p>
            <a:r>
              <a:rPr lang="en-US" sz="2400" dirty="0" err="1" smtClean="0">
                <a:latin typeface="Calibri"/>
              </a:rPr>
              <a:t>meinem</a:t>
            </a:r>
            <a:r>
              <a:rPr lang="en-US" sz="2400" dirty="0" smtClean="0">
                <a:latin typeface="Calibri"/>
              </a:rPr>
              <a:t>	  </a:t>
            </a:r>
            <a:r>
              <a:rPr lang="en-US" sz="2400" dirty="0" err="1" smtClean="0">
                <a:latin typeface="Calibri"/>
              </a:rPr>
              <a:t>meiner</a:t>
            </a:r>
            <a:r>
              <a:rPr lang="en-US" sz="2400" dirty="0" smtClean="0">
                <a:latin typeface="Calibri"/>
              </a:rPr>
              <a:t>	         </a:t>
            </a:r>
            <a:r>
              <a:rPr lang="en-US" sz="2400" dirty="0" err="1" smtClean="0">
                <a:latin typeface="Calibri"/>
              </a:rPr>
              <a:t>meinem</a:t>
            </a:r>
            <a:r>
              <a:rPr lang="en-US" sz="2400" dirty="0" smtClean="0">
                <a:latin typeface="Calibri"/>
              </a:rPr>
              <a:t>	    	</a:t>
            </a:r>
            <a:r>
              <a:rPr lang="en-US" sz="2400" dirty="0" err="1" smtClean="0">
                <a:latin typeface="Calibri"/>
              </a:rPr>
              <a:t>meinen</a:t>
            </a:r>
            <a:endParaRPr lang="en-US" sz="2400" dirty="0" smtClean="0">
              <a:latin typeface="Calibri"/>
            </a:endParaRPr>
          </a:p>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solidFill>
                  <a:srgbClr val="008000"/>
                </a:solidFill>
                <a:cs typeface="Calibri" pitchFamily="34" charset="0"/>
              </a:rPr>
              <a:t>AUFGABE 8: HAUSARBEIT</a:t>
            </a:r>
            <a:endParaRPr lang="en-GB" sz="2400" dirty="0" smtClean="0">
              <a:solidFill>
                <a:srgbClr val="008000"/>
              </a:solidFill>
              <a:cs typeface="Calibri" pitchFamily="34" charset="0"/>
            </a:endParaRPr>
          </a:p>
          <a:p>
            <a:pPr algn="ctr">
              <a:buNone/>
            </a:pPr>
            <a:r>
              <a:rPr lang="en-GB" sz="2400" b="1" dirty="0" smtClean="0">
                <a:cs typeface="Calibri" pitchFamily="34" charset="0"/>
              </a:rPr>
              <a:t> </a:t>
            </a:r>
            <a:r>
              <a:rPr lang="en-GB" sz="2400" dirty="0" smtClean="0">
                <a:solidFill>
                  <a:srgbClr val="008000"/>
                </a:solidFill>
              </a:rPr>
              <a:t>Rank these from the most common to the least common ones.</a:t>
            </a:r>
            <a:r>
              <a:rPr lang="en-GB" sz="2400" dirty="0" smtClean="0">
                <a:solidFill>
                  <a:srgbClr val="008000"/>
                </a:solidFill>
                <a:cs typeface="Calibri" pitchFamily="34" charset="0"/>
              </a:rPr>
              <a:t> Change the sentences to</a:t>
            </a:r>
            <a:r>
              <a:rPr lang="en-US" sz="2400" dirty="0" smtClean="0">
                <a:solidFill>
                  <a:srgbClr val="008000"/>
                </a:solidFill>
                <a:cs typeface="Calibri" pitchFamily="34" charset="0"/>
              </a:rPr>
              <a:t> </a:t>
            </a:r>
            <a:r>
              <a:rPr lang="en-US" sz="2400" dirty="0" err="1" smtClean="0">
                <a:solidFill>
                  <a:srgbClr val="008000"/>
                </a:solidFill>
                <a:cs typeface="Calibri" pitchFamily="34" charset="0"/>
              </a:rPr>
              <a:t>t</a:t>
            </a:r>
            <a:r>
              <a:rPr lang="en-GB" sz="2400" dirty="0" smtClean="0">
                <a:solidFill>
                  <a:srgbClr val="008000"/>
                </a:solidFill>
                <a:cs typeface="Calibri" pitchFamily="34" charset="0"/>
              </a:rPr>
              <a:t>he present tense (Remember separable verbs.)</a:t>
            </a:r>
          </a:p>
          <a:p>
            <a:pPr algn="ctr">
              <a:buNone/>
            </a:pPr>
            <a:endParaRPr lang="en-GB" sz="2400" dirty="0" smtClean="0">
              <a:cs typeface="Calibri" pitchFamily="34" charset="0"/>
            </a:endParaRPr>
          </a:p>
          <a:p>
            <a:pPr>
              <a:buAutoNum type="alphaUcPeriod"/>
            </a:pPr>
            <a:r>
              <a:rPr lang="en-GB" sz="2400" dirty="0" smtClean="0">
                <a:cs typeface="Calibri" pitchFamily="34" charset="0"/>
              </a:rPr>
              <a:t>das </a:t>
            </a:r>
            <a:r>
              <a:rPr lang="en-GB" sz="2400" dirty="0" err="1" smtClean="0">
                <a:cs typeface="Calibri" pitchFamily="34" charset="0"/>
              </a:rPr>
              <a:t>Geschirr</a:t>
            </a:r>
            <a:r>
              <a:rPr lang="en-GB" sz="2400" dirty="0" smtClean="0">
                <a:cs typeface="Calibri" pitchFamily="34" charset="0"/>
              </a:rPr>
              <a:t> </a:t>
            </a:r>
            <a:r>
              <a:rPr lang="en-GB" sz="2400" dirty="0" err="1" smtClean="0">
                <a:cs typeface="Calibri" pitchFamily="34" charset="0"/>
              </a:rPr>
              <a:t>abwaschen</a:t>
            </a:r>
            <a:endParaRPr lang="en-GB" sz="2400" dirty="0" smtClean="0">
              <a:cs typeface="Calibri" pitchFamily="34" charset="0"/>
            </a:endParaRPr>
          </a:p>
          <a:p>
            <a:pPr>
              <a:buAutoNum type="alphaUcPeriod"/>
            </a:pPr>
            <a:r>
              <a:rPr lang="en-GB" sz="2400" dirty="0" smtClean="0">
                <a:cs typeface="Calibri" pitchFamily="34" charset="0"/>
              </a:rPr>
              <a:t>die </a:t>
            </a:r>
            <a:r>
              <a:rPr lang="en-GB" sz="2400" dirty="0" err="1" smtClean="0">
                <a:cs typeface="Calibri" pitchFamily="34" charset="0"/>
              </a:rPr>
              <a:t>Gläser</a:t>
            </a:r>
            <a:r>
              <a:rPr lang="en-GB" sz="2400" dirty="0" smtClean="0">
                <a:cs typeface="Calibri" pitchFamily="34" charset="0"/>
              </a:rPr>
              <a:t> </a:t>
            </a:r>
            <a:r>
              <a:rPr lang="en-GB" sz="2400" dirty="0" err="1" smtClean="0">
                <a:cs typeface="Calibri" pitchFamily="34" charset="0"/>
              </a:rPr>
              <a:t>abtrocknen</a:t>
            </a:r>
            <a:endParaRPr lang="en-GB" sz="2400" dirty="0" smtClean="0">
              <a:cs typeface="Calibri" pitchFamily="34" charset="0"/>
            </a:endParaRPr>
          </a:p>
          <a:p>
            <a:pPr>
              <a:buAutoNum type="alphaUcPeriod"/>
            </a:pPr>
            <a:r>
              <a:rPr lang="en-GB" sz="2400" dirty="0" smtClean="0">
                <a:cs typeface="Calibri" pitchFamily="34" charset="0"/>
              </a:rPr>
              <a:t>das </a:t>
            </a:r>
            <a:r>
              <a:rPr lang="en-GB" sz="2400" dirty="0" err="1" smtClean="0">
                <a:cs typeface="Calibri" pitchFamily="34" charset="0"/>
              </a:rPr>
              <a:t>Wohnzimmer</a:t>
            </a:r>
            <a:r>
              <a:rPr lang="en-GB" sz="2400" dirty="0">
                <a:cs typeface="Calibri" pitchFamily="34" charset="0"/>
              </a:rPr>
              <a:t> </a:t>
            </a:r>
            <a:r>
              <a:rPr lang="en-GB" sz="2400" dirty="0" err="1" smtClean="0">
                <a:cs typeface="Calibri" pitchFamily="34" charset="0"/>
              </a:rPr>
              <a:t>staubsaugen</a:t>
            </a:r>
            <a:endParaRPr lang="en-GB" sz="2400" dirty="0" smtClean="0">
              <a:cs typeface="Calibri" pitchFamily="34" charset="0"/>
            </a:endParaRPr>
          </a:p>
          <a:p>
            <a:pPr>
              <a:buAutoNum type="alphaUcPeriod"/>
            </a:pPr>
            <a:r>
              <a:rPr lang="en-GB" sz="2400" dirty="0" err="1" smtClean="0">
                <a:cs typeface="Calibri" pitchFamily="34" charset="0"/>
              </a:rPr>
              <a:t>einkaufen</a:t>
            </a:r>
            <a:endParaRPr lang="en-GB" sz="2400" dirty="0" smtClean="0">
              <a:cs typeface="Calibri" pitchFamily="34" charset="0"/>
            </a:endParaRPr>
          </a:p>
          <a:p>
            <a:pPr>
              <a:buAutoNum type="alphaUcPeriod"/>
            </a:pPr>
            <a:r>
              <a:rPr lang="en-GB" sz="2400" dirty="0" err="1" smtClean="0">
                <a:cs typeface="Calibri" pitchFamily="34" charset="0"/>
              </a:rPr>
              <a:t>mein</a:t>
            </a:r>
            <a:r>
              <a:rPr lang="en-GB" sz="2400" dirty="0" smtClean="0">
                <a:cs typeface="Calibri" pitchFamily="34" charset="0"/>
              </a:rPr>
              <a:t> Zimmer </a:t>
            </a:r>
            <a:r>
              <a:rPr lang="en-GB" sz="2400" dirty="0" err="1" smtClean="0">
                <a:cs typeface="Calibri" pitchFamily="34" charset="0"/>
              </a:rPr>
              <a:t>aufräumen</a:t>
            </a:r>
            <a:endParaRPr lang="en-GB" sz="2400" dirty="0" smtClean="0">
              <a:cs typeface="Calibri" pitchFamily="34" charset="0"/>
            </a:endParaRPr>
          </a:p>
          <a:p>
            <a:pPr>
              <a:buAutoNum type="alphaUcPeriod"/>
            </a:pPr>
            <a:r>
              <a:rPr lang="en-GB" sz="2400" dirty="0" err="1" smtClean="0">
                <a:cs typeface="Calibri" pitchFamily="34" charset="0"/>
              </a:rPr>
              <a:t>Hemde</a:t>
            </a:r>
            <a:r>
              <a:rPr lang="en-GB" sz="2400" dirty="0" smtClean="0">
                <a:cs typeface="Calibri" pitchFamily="34" charset="0"/>
              </a:rPr>
              <a:t> </a:t>
            </a:r>
            <a:r>
              <a:rPr lang="en-GB" sz="2400" dirty="0" err="1" smtClean="0">
                <a:cs typeface="Calibri" pitchFamily="34" charset="0"/>
              </a:rPr>
              <a:t>bügeln</a:t>
            </a:r>
            <a:endParaRPr lang="en-GB" sz="2400" dirty="0" smtClean="0">
              <a:cs typeface="Calibri" pitchFamily="34" charset="0"/>
            </a:endParaRPr>
          </a:p>
          <a:p>
            <a:pPr>
              <a:buAutoNum type="alphaUcPeriod"/>
            </a:pPr>
            <a:r>
              <a:rPr lang="en-GB" sz="2400" dirty="0" smtClean="0">
                <a:cs typeface="Calibri" pitchFamily="34" charset="0"/>
              </a:rPr>
              <a:t>das </a:t>
            </a:r>
            <a:r>
              <a:rPr lang="en-GB" sz="2400" dirty="0" err="1" smtClean="0">
                <a:cs typeface="Calibri" pitchFamily="34" charset="0"/>
              </a:rPr>
              <a:t>Badezimmer</a:t>
            </a:r>
            <a:r>
              <a:rPr lang="en-GB" sz="2400" dirty="0" smtClean="0">
                <a:cs typeface="Calibri" pitchFamily="34" charset="0"/>
              </a:rPr>
              <a:t> </a:t>
            </a:r>
            <a:r>
              <a:rPr lang="en-GB" sz="2400" dirty="0" err="1" smtClean="0">
                <a:cs typeface="Calibri" pitchFamily="34" charset="0"/>
              </a:rPr>
              <a:t>putzen</a:t>
            </a:r>
            <a:endParaRPr lang="en-GB" sz="2400" dirty="0" smtClean="0">
              <a:cs typeface="Calibri" pitchFamily="34" charset="0"/>
            </a:endParaRPr>
          </a:p>
          <a:p>
            <a:pPr>
              <a:buAutoNum type="alphaUcPeriod"/>
            </a:pPr>
            <a:r>
              <a:rPr lang="en-GB" sz="2400" dirty="0" smtClean="0">
                <a:cs typeface="Calibri" pitchFamily="34" charset="0"/>
              </a:rPr>
              <a:t>das </a:t>
            </a:r>
            <a:r>
              <a:rPr lang="en-GB" sz="2400" dirty="0" err="1" smtClean="0">
                <a:cs typeface="Calibri" pitchFamily="34" charset="0"/>
              </a:rPr>
              <a:t>Boden</a:t>
            </a:r>
            <a:r>
              <a:rPr lang="en-GB" sz="2400" dirty="0" smtClean="0">
                <a:cs typeface="Calibri" pitchFamily="34" charset="0"/>
              </a:rPr>
              <a:t> </a:t>
            </a:r>
            <a:r>
              <a:rPr lang="en-GB" sz="2400" dirty="0" err="1" smtClean="0">
                <a:cs typeface="Calibri" pitchFamily="34" charset="0"/>
              </a:rPr>
              <a:t>kehren</a:t>
            </a:r>
            <a:endParaRPr lang="en-GB" sz="2400" dirty="0" smtClean="0">
              <a:cs typeface="Calibri" pitchFamily="34" charset="0"/>
            </a:endParaRPr>
          </a:p>
          <a:p>
            <a:pPr>
              <a:buAutoNum type="alphaUcPeriod"/>
            </a:pPr>
            <a:r>
              <a:rPr lang="en-GB" sz="2400" dirty="0" smtClean="0">
                <a:cs typeface="Calibri" pitchFamily="34" charset="0"/>
              </a:rPr>
              <a:t>den </a:t>
            </a:r>
            <a:r>
              <a:rPr lang="en-GB" sz="2400" dirty="0" err="1" smtClean="0">
                <a:cs typeface="Calibri" pitchFamily="34" charset="0"/>
              </a:rPr>
              <a:t>Tisch</a:t>
            </a:r>
            <a:r>
              <a:rPr lang="en-GB" sz="2400" dirty="0" smtClean="0">
                <a:cs typeface="Calibri" pitchFamily="34" charset="0"/>
              </a:rPr>
              <a:t> </a:t>
            </a:r>
            <a:r>
              <a:rPr lang="en-GB" sz="2400" dirty="0" err="1" smtClean="0">
                <a:cs typeface="Calibri" pitchFamily="34" charset="0"/>
              </a:rPr>
              <a:t>decken</a:t>
            </a:r>
            <a:endParaRPr lang="en-GB" sz="2400" dirty="0" smtClean="0">
              <a:cs typeface="Calibri" pitchFamily="34" charset="0"/>
            </a:endParaRPr>
          </a:p>
          <a:p>
            <a:pPr>
              <a:buAutoNum type="alphaUcPeriod"/>
            </a:pPr>
            <a:r>
              <a:rPr lang="en-GB" sz="2400" dirty="0" err="1">
                <a:cs typeface="Calibri" pitchFamily="34" charset="0"/>
              </a:rPr>
              <a:t>m</a:t>
            </a:r>
            <a:r>
              <a:rPr lang="en-GB" sz="2400" dirty="0" err="1" smtClean="0">
                <a:cs typeface="Calibri" pitchFamily="34" charset="0"/>
              </a:rPr>
              <a:t>it</a:t>
            </a:r>
            <a:r>
              <a:rPr lang="en-GB" sz="2400" dirty="0" smtClean="0">
                <a:cs typeface="Calibri" pitchFamily="34" charset="0"/>
              </a:rPr>
              <a:t> </a:t>
            </a:r>
            <a:r>
              <a:rPr lang="en-GB" sz="2400" dirty="0" err="1" smtClean="0">
                <a:cs typeface="Calibri" pitchFamily="34" charset="0"/>
              </a:rPr>
              <a:t>dem</a:t>
            </a:r>
            <a:r>
              <a:rPr lang="en-GB" sz="2400" dirty="0" smtClean="0">
                <a:cs typeface="Calibri" pitchFamily="34" charset="0"/>
              </a:rPr>
              <a:t> </a:t>
            </a:r>
            <a:r>
              <a:rPr lang="en-GB" sz="2400" dirty="0" err="1" smtClean="0">
                <a:cs typeface="Calibri" pitchFamily="34" charset="0"/>
              </a:rPr>
              <a:t>Hund</a:t>
            </a:r>
            <a:r>
              <a:rPr lang="en-GB" sz="2400" dirty="0" smtClean="0">
                <a:cs typeface="Calibri" pitchFamily="34" charset="0"/>
              </a:rPr>
              <a:t> </a:t>
            </a:r>
            <a:r>
              <a:rPr lang="en-GB" sz="2400" dirty="0" err="1" smtClean="0">
                <a:cs typeface="Calibri" pitchFamily="34" charset="0"/>
              </a:rPr>
              <a:t>Hund</a:t>
            </a:r>
            <a:r>
              <a:rPr lang="en-GB" sz="2400" dirty="0" smtClean="0">
                <a:cs typeface="Calibri" pitchFamily="34" charset="0"/>
              </a:rPr>
              <a:t> </a:t>
            </a:r>
            <a:r>
              <a:rPr lang="en-GB" sz="2400" dirty="0" err="1" smtClean="0">
                <a:cs typeface="Calibri" pitchFamily="34" charset="0"/>
              </a:rPr>
              <a:t>spazieren</a:t>
            </a:r>
            <a:r>
              <a:rPr lang="en-GB" sz="2400" dirty="0" smtClean="0">
                <a:cs typeface="Calibri" pitchFamily="34" charset="0"/>
              </a:rPr>
              <a:t> </a:t>
            </a:r>
            <a:r>
              <a:rPr lang="en-GB" sz="2400" dirty="0" err="1" smtClean="0">
                <a:cs typeface="Calibri" pitchFamily="34" charset="0"/>
              </a:rPr>
              <a:t>gehen</a:t>
            </a:r>
            <a:endParaRPr lang="en-GB" sz="2400" dirty="0" smtClean="0">
              <a:cs typeface="Calibri" pitchFamily="34" charset="0"/>
            </a:endParaRPr>
          </a:p>
          <a:p>
            <a:pPr>
              <a:buAutoNum type="alphaUcPeriod"/>
            </a:pPr>
            <a:r>
              <a:rPr lang="en-GB" sz="2400" dirty="0" smtClean="0">
                <a:cs typeface="Calibri" pitchFamily="34" charset="0"/>
              </a:rPr>
              <a:t>den </a:t>
            </a:r>
            <a:r>
              <a:rPr lang="en-GB" sz="2400" dirty="0" err="1" smtClean="0">
                <a:cs typeface="Calibri" pitchFamily="34" charset="0"/>
              </a:rPr>
              <a:t>Müll</a:t>
            </a:r>
            <a:r>
              <a:rPr lang="en-GB" sz="2400" dirty="0" smtClean="0">
                <a:cs typeface="Calibri" pitchFamily="34" charset="0"/>
              </a:rPr>
              <a:t> </a:t>
            </a:r>
            <a:r>
              <a:rPr lang="en-GB" sz="2400" dirty="0" err="1" smtClean="0">
                <a:cs typeface="Calibri" pitchFamily="34" charset="0"/>
              </a:rPr>
              <a:t>rausbringen</a:t>
            </a:r>
            <a:endParaRPr lang="en-GB" sz="2400" dirty="0" smtClean="0">
              <a:cs typeface="Calibri" pitchFamily="34" charset="0"/>
            </a:endParaRPr>
          </a:p>
          <a:p>
            <a:pPr>
              <a:buAutoNum type="alphaUcPeriod"/>
            </a:pPr>
            <a:r>
              <a:rPr lang="en-GB" sz="2400" dirty="0" smtClean="0">
                <a:cs typeface="Calibri" pitchFamily="34" charset="0"/>
              </a:rPr>
              <a:t>das Essen </a:t>
            </a:r>
            <a:r>
              <a:rPr lang="en-GB" sz="2400" dirty="0" err="1" smtClean="0">
                <a:cs typeface="Calibri" pitchFamily="34" charset="0"/>
              </a:rPr>
              <a:t>vorbereiten</a:t>
            </a:r>
            <a:endParaRPr lang="en-GB" sz="2400" dirty="0" smtClean="0"/>
          </a:p>
          <a:p>
            <a:pPr>
              <a:buAutoNum type="alphaUcPeriod"/>
            </a:pPr>
            <a:r>
              <a:rPr lang="en-GB" sz="2400" dirty="0" smtClean="0"/>
              <a:t>das </a:t>
            </a:r>
            <a:r>
              <a:rPr lang="en-GB" sz="2400" dirty="0" err="1" smtClean="0"/>
              <a:t>Abendessen</a:t>
            </a:r>
            <a:r>
              <a:rPr lang="en-GB" sz="2400" dirty="0" smtClean="0"/>
              <a:t> </a:t>
            </a:r>
            <a:r>
              <a:rPr lang="en-GB" sz="2400" dirty="0" err="1" smtClean="0"/>
              <a:t>kochen</a:t>
            </a:r>
            <a:endParaRPr lang="en-GB" sz="2400" dirty="0" smtClean="0"/>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4" name="Picture 3"/>
          <p:cNvPicPr>
            <a:picLocks noChangeAspect="1"/>
          </p:cNvPicPr>
          <p:nvPr/>
        </p:nvPicPr>
        <p:blipFill>
          <a:blip r:embed="rId3" cstate="print"/>
          <a:stretch>
            <a:fillRect/>
          </a:stretch>
        </p:blipFill>
        <p:spPr>
          <a:xfrm>
            <a:off x="5410200" y="1600200"/>
            <a:ext cx="2943274" cy="48006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8309966"/>
          </a:xfrm>
          <a:prstGeom prst="rect">
            <a:avLst/>
          </a:prstGeom>
        </p:spPr>
        <p:txBody>
          <a:bodyPr wrap="square">
            <a:spAutoFit/>
          </a:bodyPr>
          <a:lstStyle/>
          <a:p>
            <a:pPr algn="ctr"/>
            <a:r>
              <a:rPr lang="en-US" sz="2400" b="1" u="sng" dirty="0" smtClean="0">
                <a:solidFill>
                  <a:srgbClr val="008000"/>
                </a:solidFill>
                <a:latin typeface="+mj-lt"/>
              </a:rPr>
              <a:t>AUFGABE  9: WER MACHT WAS?</a:t>
            </a:r>
          </a:p>
          <a:p>
            <a:endParaRPr lang="en-US" sz="2400" dirty="0" smtClean="0">
              <a:latin typeface="Calibri"/>
            </a:endParaRPr>
          </a:p>
          <a:p>
            <a:pPr algn="ctr"/>
            <a:r>
              <a:rPr lang="en-US" sz="2400" dirty="0" smtClean="0">
                <a:solidFill>
                  <a:srgbClr val="008000"/>
                </a:solidFill>
                <a:latin typeface="Calibri"/>
              </a:rPr>
              <a:t>Read the following paragraph about housework in Sara’s family and answer the questions.</a:t>
            </a:r>
          </a:p>
          <a:p>
            <a:endParaRPr lang="en-US" sz="2400" dirty="0" smtClean="0">
              <a:latin typeface="Calibri"/>
            </a:endParaRPr>
          </a:p>
          <a:p>
            <a:r>
              <a:rPr lang="en-US" sz="2400" dirty="0" err="1" smtClean="0">
                <a:latin typeface="Calibri"/>
              </a:rPr>
              <a:t>Ich</a:t>
            </a:r>
            <a:r>
              <a:rPr lang="en-US" sz="2400" dirty="0" smtClean="0">
                <a:latin typeface="Calibri"/>
              </a:rPr>
              <a:t> muss </a:t>
            </a:r>
            <a:r>
              <a:rPr lang="en-US" sz="2400" dirty="0" err="1" smtClean="0">
                <a:latin typeface="Calibri"/>
              </a:rPr>
              <a:t>leider</a:t>
            </a:r>
            <a:r>
              <a:rPr lang="en-US" sz="2400" dirty="0" smtClean="0">
                <a:latin typeface="Calibri"/>
              </a:rPr>
              <a:t> </a:t>
            </a:r>
            <a:r>
              <a:rPr lang="en-US" sz="2400" dirty="0" err="1" smtClean="0">
                <a:latin typeface="Calibri"/>
              </a:rPr>
              <a:t>sagen</a:t>
            </a:r>
            <a:r>
              <a:rPr lang="en-US" sz="2400" dirty="0" smtClean="0">
                <a:latin typeface="Calibri"/>
              </a:rPr>
              <a:t>, </a:t>
            </a:r>
            <a:r>
              <a:rPr lang="en-US" sz="2400" dirty="0" err="1" smtClean="0">
                <a:latin typeface="Calibri"/>
              </a:rPr>
              <a:t>dass</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alle</a:t>
            </a:r>
            <a:r>
              <a:rPr lang="en-US" sz="2400" dirty="0" smtClean="0">
                <a:latin typeface="Calibri"/>
              </a:rPr>
              <a:t> </a:t>
            </a:r>
            <a:r>
              <a:rPr lang="en-US" sz="2400" dirty="0" err="1" smtClean="0">
                <a:latin typeface="Calibri"/>
              </a:rPr>
              <a:t>sehr</a:t>
            </a:r>
            <a:r>
              <a:rPr lang="en-US" sz="2400" dirty="0" smtClean="0">
                <a:latin typeface="Calibri"/>
              </a:rPr>
              <a:t> </a:t>
            </a:r>
            <a:r>
              <a:rPr lang="en-US" sz="2400" dirty="0" err="1" smtClean="0">
                <a:latin typeface="Calibri"/>
              </a:rPr>
              <a:t>faul</a:t>
            </a:r>
            <a:r>
              <a:rPr lang="en-US" sz="2400" dirty="0" smtClean="0">
                <a:latin typeface="Calibri"/>
              </a:rPr>
              <a:t> </a:t>
            </a:r>
            <a:r>
              <a:rPr lang="en-US" sz="2400" dirty="0" err="1" smtClean="0">
                <a:latin typeface="Calibri"/>
              </a:rPr>
              <a:t>sind</a:t>
            </a:r>
            <a:r>
              <a:rPr lang="en-US" sz="2400" dirty="0" smtClean="0">
                <a:latin typeface="Calibri"/>
              </a:rPr>
              <a:t>. Das </a:t>
            </a:r>
            <a:r>
              <a:rPr lang="en-US" sz="2400" dirty="0" err="1" smtClean="0">
                <a:latin typeface="Calibri"/>
              </a:rPr>
              <a:t>größte</a:t>
            </a:r>
            <a:r>
              <a:rPr lang="en-US" sz="2400" dirty="0" smtClean="0">
                <a:latin typeface="Calibri"/>
              </a:rPr>
              <a:t> </a:t>
            </a:r>
            <a:r>
              <a:rPr lang="en-US" sz="2400" dirty="0" err="1" smtClean="0">
                <a:latin typeface="Calibri"/>
              </a:rPr>
              <a:t>Teil</a:t>
            </a:r>
            <a:r>
              <a:rPr lang="en-US" sz="2400" dirty="0" smtClean="0">
                <a:latin typeface="Calibri"/>
              </a:rPr>
              <a:t> der </a:t>
            </a:r>
            <a:r>
              <a:rPr lang="en-US" sz="2400" dirty="0" err="1" smtClean="0">
                <a:latin typeface="Calibri"/>
              </a:rPr>
              <a:t>Hausarbeit</a:t>
            </a:r>
            <a:r>
              <a:rPr lang="en-US" sz="2400" dirty="0" smtClean="0">
                <a:latin typeface="Calibri"/>
              </a:rPr>
              <a:t> </a:t>
            </a:r>
            <a:r>
              <a:rPr lang="en-US" sz="2400" dirty="0" err="1" smtClean="0">
                <a:latin typeface="Calibri"/>
              </a:rPr>
              <a:t>bleibt</a:t>
            </a:r>
            <a:r>
              <a:rPr lang="en-US" sz="2400" dirty="0" smtClean="0">
                <a:latin typeface="Calibri"/>
              </a:rPr>
              <a:t> an </a:t>
            </a:r>
            <a:r>
              <a:rPr lang="en-US" sz="2400" dirty="0" err="1" smtClean="0">
                <a:latin typeface="Calibri"/>
              </a:rPr>
              <a:t>meiner</a:t>
            </a:r>
            <a:r>
              <a:rPr lang="en-US" sz="2400" dirty="0" smtClean="0">
                <a:latin typeface="Calibri"/>
              </a:rPr>
              <a:t> Mutter </a:t>
            </a:r>
            <a:r>
              <a:rPr lang="en-US" sz="2400" dirty="0" err="1" smtClean="0">
                <a:latin typeface="Calibri"/>
              </a:rPr>
              <a:t>hängen</a:t>
            </a:r>
            <a:r>
              <a:rPr lang="en-US" sz="2400" dirty="0" smtClean="0">
                <a:latin typeface="Calibri"/>
              </a:rPr>
              <a:t>. </a:t>
            </a:r>
            <a:r>
              <a:rPr lang="en-US" sz="2400" dirty="0" err="1" smtClean="0">
                <a:latin typeface="Calibri"/>
              </a:rPr>
              <a:t>Wenn</a:t>
            </a:r>
            <a:r>
              <a:rPr lang="en-US" sz="2400" dirty="0" smtClean="0">
                <a:latin typeface="Calibri"/>
              </a:rPr>
              <a:t> </a:t>
            </a:r>
            <a:r>
              <a:rPr lang="en-US" sz="2400" dirty="0" err="1" smtClean="0">
                <a:latin typeface="Calibri"/>
              </a:rPr>
              <a:t>mein</a:t>
            </a:r>
            <a:r>
              <a:rPr lang="en-US" sz="2400" dirty="0" smtClean="0">
                <a:latin typeface="Calibri"/>
              </a:rPr>
              <a:t> </a:t>
            </a:r>
            <a:r>
              <a:rPr lang="en-US" sz="2400" dirty="0" err="1" smtClean="0">
                <a:latin typeface="Calibri"/>
              </a:rPr>
              <a:t>Vater</a:t>
            </a:r>
            <a:r>
              <a:rPr lang="en-US" sz="2400" dirty="0" smtClean="0">
                <a:latin typeface="Calibri"/>
              </a:rPr>
              <a:t> </a:t>
            </a:r>
            <a:r>
              <a:rPr lang="en-US" sz="2400" dirty="0" err="1" smtClean="0">
                <a:latin typeface="Calibri"/>
              </a:rPr>
              <a:t>abends</a:t>
            </a:r>
            <a:r>
              <a:rPr lang="en-US" sz="2400" dirty="0" smtClean="0">
                <a:latin typeface="Calibri"/>
              </a:rPr>
              <a:t> </a:t>
            </a:r>
            <a:r>
              <a:rPr lang="en-US" sz="2400" dirty="0" err="1" smtClean="0">
                <a:latin typeface="Calibri"/>
              </a:rPr>
              <a:t>nach</a:t>
            </a:r>
            <a:r>
              <a:rPr lang="en-US" sz="2400" dirty="0" smtClean="0">
                <a:latin typeface="Calibri"/>
              </a:rPr>
              <a:t> </a:t>
            </a:r>
            <a:r>
              <a:rPr lang="en-US" sz="2400" dirty="0" err="1" smtClean="0">
                <a:latin typeface="Calibri"/>
              </a:rPr>
              <a:t>der</a:t>
            </a:r>
            <a:r>
              <a:rPr lang="en-US" sz="2400" dirty="0" smtClean="0">
                <a:latin typeface="Calibri"/>
              </a:rPr>
              <a:t> </a:t>
            </a:r>
            <a:r>
              <a:rPr lang="en-US" sz="2400" dirty="0" err="1" smtClean="0">
                <a:latin typeface="Calibri"/>
              </a:rPr>
              <a:t>Arbeit</a:t>
            </a:r>
            <a:r>
              <a:rPr lang="en-US" sz="2400" dirty="0" smtClean="0">
                <a:latin typeface="Calibri"/>
              </a:rPr>
              <a:t> </a:t>
            </a:r>
            <a:r>
              <a:rPr lang="en-US" sz="2400" dirty="0" err="1" smtClean="0">
                <a:latin typeface="Calibri"/>
              </a:rPr>
              <a:t>nach</a:t>
            </a:r>
            <a:r>
              <a:rPr lang="en-US" sz="2400" dirty="0" smtClean="0">
                <a:latin typeface="Calibri"/>
              </a:rPr>
              <a:t> </a:t>
            </a:r>
            <a:r>
              <a:rPr lang="en-US" sz="2400" dirty="0" err="1" smtClean="0">
                <a:latin typeface="Calibri"/>
              </a:rPr>
              <a:t>Hause</a:t>
            </a:r>
            <a:r>
              <a:rPr lang="en-US" sz="2400" dirty="0" smtClean="0">
                <a:latin typeface="Calibri"/>
              </a:rPr>
              <a:t> </a:t>
            </a:r>
            <a:r>
              <a:rPr lang="en-US" sz="2400" dirty="0" err="1" smtClean="0">
                <a:latin typeface="Calibri"/>
              </a:rPr>
              <a:t>kommt</a:t>
            </a:r>
            <a:r>
              <a:rPr lang="en-US" sz="2400" dirty="0" smtClean="0">
                <a:latin typeface="Calibri"/>
              </a:rPr>
              <a:t>, </a:t>
            </a:r>
            <a:r>
              <a:rPr lang="en-US" sz="2400" dirty="0" err="1" smtClean="0">
                <a:latin typeface="Calibri"/>
              </a:rPr>
              <a:t>ist</a:t>
            </a:r>
            <a:r>
              <a:rPr lang="en-US" sz="2400" dirty="0" smtClean="0">
                <a:latin typeface="Calibri"/>
              </a:rPr>
              <a:t> </a:t>
            </a:r>
            <a:r>
              <a:rPr lang="en-US" sz="2400" dirty="0" err="1" smtClean="0">
                <a:latin typeface="Calibri"/>
              </a:rPr>
              <a:t>er</a:t>
            </a:r>
            <a:r>
              <a:rPr lang="en-US" sz="2400" dirty="0" smtClean="0">
                <a:latin typeface="Calibri"/>
              </a:rPr>
              <a:t> </a:t>
            </a:r>
            <a:r>
              <a:rPr lang="en-US" sz="2400" dirty="0" err="1" smtClean="0">
                <a:latin typeface="Calibri"/>
              </a:rPr>
              <a:t>meist</a:t>
            </a:r>
            <a:r>
              <a:rPr lang="en-US" sz="2400" dirty="0" smtClean="0">
                <a:latin typeface="Calibri"/>
              </a:rPr>
              <a:t> </a:t>
            </a:r>
            <a:r>
              <a:rPr lang="en-US" sz="2400" dirty="0" err="1" smtClean="0">
                <a:latin typeface="Calibri"/>
              </a:rPr>
              <a:t>zu</a:t>
            </a:r>
            <a:r>
              <a:rPr lang="en-US" sz="2400" dirty="0" smtClean="0">
                <a:latin typeface="Calibri"/>
              </a:rPr>
              <a:t> </a:t>
            </a:r>
            <a:r>
              <a:rPr lang="en-US" sz="2400" dirty="0" err="1" smtClean="0">
                <a:latin typeface="Calibri"/>
              </a:rPr>
              <a:t>müde</a:t>
            </a:r>
            <a:r>
              <a:rPr lang="en-US" sz="2400" dirty="0" smtClean="0">
                <a:latin typeface="Calibri"/>
              </a:rPr>
              <a:t>, um </a:t>
            </a:r>
            <a:r>
              <a:rPr lang="en-US" sz="2400" dirty="0" err="1" smtClean="0">
                <a:latin typeface="Calibri"/>
              </a:rPr>
              <a:t>noch</a:t>
            </a:r>
            <a:r>
              <a:rPr lang="en-US" sz="2400" dirty="0" smtClean="0">
                <a:latin typeface="Calibri"/>
              </a:rPr>
              <a:t> </a:t>
            </a:r>
            <a:r>
              <a:rPr lang="en-US" sz="2400" dirty="0" err="1" smtClean="0">
                <a:latin typeface="Calibri"/>
              </a:rPr>
              <a:t>irgendwas</a:t>
            </a:r>
            <a:r>
              <a:rPr lang="en-US" sz="2400" dirty="0" smtClean="0">
                <a:latin typeface="Calibri"/>
              </a:rPr>
              <a:t> </a:t>
            </a:r>
            <a:r>
              <a:rPr lang="en-US" sz="2400" dirty="0" err="1" smtClean="0">
                <a:latin typeface="Calibri"/>
              </a:rPr>
              <a:t>im</a:t>
            </a:r>
            <a:r>
              <a:rPr lang="en-US" sz="2400" dirty="0" smtClean="0">
                <a:latin typeface="Calibri"/>
              </a:rPr>
              <a:t> </a:t>
            </a:r>
            <a:r>
              <a:rPr lang="en-US" sz="2400" dirty="0" err="1" smtClean="0">
                <a:latin typeface="Calibri"/>
              </a:rPr>
              <a:t>Haushalt</a:t>
            </a:r>
            <a:r>
              <a:rPr lang="en-US" sz="2400" dirty="0" smtClean="0">
                <a:latin typeface="Calibri"/>
              </a:rPr>
              <a:t> </a:t>
            </a:r>
            <a:r>
              <a:rPr lang="en-US" sz="2400" dirty="0" err="1" smtClean="0">
                <a:latin typeface="Calibri"/>
              </a:rPr>
              <a:t>zu</a:t>
            </a:r>
            <a:r>
              <a:rPr lang="en-US" sz="2400" dirty="0" smtClean="0">
                <a:latin typeface="Calibri"/>
              </a:rPr>
              <a:t> </a:t>
            </a:r>
            <a:r>
              <a:rPr lang="en-US" sz="2400" dirty="0" err="1" smtClean="0">
                <a:latin typeface="Calibri"/>
              </a:rPr>
              <a:t>machen</a:t>
            </a:r>
            <a:r>
              <a:rPr lang="en-US" sz="2400" dirty="0" smtClean="0">
                <a:latin typeface="Calibri"/>
              </a:rPr>
              <a:t>. </a:t>
            </a:r>
            <a:r>
              <a:rPr lang="en-US" sz="2400" dirty="0" err="1" smtClean="0">
                <a:latin typeface="Calibri"/>
              </a:rPr>
              <a:t>Meine</a:t>
            </a:r>
            <a:r>
              <a:rPr lang="en-US" sz="2400" dirty="0" smtClean="0">
                <a:latin typeface="Calibri"/>
              </a:rPr>
              <a:t> </a:t>
            </a:r>
            <a:r>
              <a:rPr lang="en-US" sz="2400" dirty="0" err="1" smtClean="0">
                <a:latin typeface="Calibri"/>
              </a:rPr>
              <a:t>kleine</a:t>
            </a:r>
            <a:r>
              <a:rPr lang="en-US" sz="2400" dirty="0" smtClean="0">
                <a:latin typeface="Calibri"/>
              </a:rPr>
              <a:t> </a:t>
            </a:r>
            <a:r>
              <a:rPr lang="en-US" sz="2400" dirty="0" err="1" smtClean="0">
                <a:latin typeface="Calibri"/>
              </a:rPr>
              <a:t>Schwester</a:t>
            </a:r>
            <a:r>
              <a:rPr lang="en-US" sz="2400" dirty="0" smtClean="0">
                <a:latin typeface="Calibri"/>
              </a:rPr>
              <a:t> und </a:t>
            </a:r>
            <a:r>
              <a:rPr lang="en-US" sz="2400" dirty="0" err="1" smtClean="0">
                <a:latin typeface="Calibri"/>
              </a:rPr>
              <a:t>ich</a:t>
            </a:r>
            <a:r>
              <a:rPr lang="en-US" sz="2400" dirty="0" smtClean="0">
                <a:latin typeface="Calibri"/>
              </a:rPr>
              <a:t> </a:t>
            </a:r>
            <a:r>
              <a:rPr lang="en-US" sz="2400" dirty="0" err="1" smtClean="0">
                <a:latin typeface="Calibri"/>
              </a:rPr>
              <a:t>sind</a:t>
            </a:r>
            <a:r>
              <a:rPr lang="en-US" sz="2400" dirty="0" smtClean="0">
                <a:latin typeface="Calibri"/>
              </a:rPr>
              <a:t> </a:t>
            </a:r>
            <a:r>
              <a:rPr lang="en-US" sz="2400" dirty="0" err="1" smtClean="0">
                <a:latin typeface="Calibri"/>
              </a:rPr>
              <a:t>mit</a:t>
            </a:r>
            <a:r>
              <a:rPr lang="en-US" sz="2400" dirty="0" smtClean="0">
                <a:latin typeface="Calibri"/>
              </a:rPr>
              <a:t> den </a:t>
            </a:r>
            <a:r>
              <a:rPr lang="en-US" sz="2400" dirty="0" err="1" smtClean="0">
                <a:latin typeface="Calibri"/>
              </a:rPr>
              <a:t>Hausaufgaben</a:t>
            </a:r>
            <a:r>
              <a:rPr lang="en-US" sz="2400" dirty="0" smtClean="0">
                <a:latin typeface="Calibri"/>
              </a:rPr>
              <a:t> </a:t>
            </a:r>
            <a:r>
              <a:rPr lang="en-US" sz="2400" dirty="0" err="1" smtClean="0">
                <a:latin typeface="Calibri"/>
              </a:rPr>
              <a:t>beschäftigt</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räumen</a:t>
            </a:r>
            <a:r>
              <a:rPr lang="en-US" sz="2400" dirty="0" smtClean="0">
                <a:latin typeface="Calibri"/>
              </a:rPr>
              <a:t> </a:t>
            </a:r>
            <a:r>
              <a:rPr lang="en-US" sz="2400" dirty="0" err="1" smtClean="0">
                <a:latin typeface="Calibri"/>
              </a:rPr>
              <a:t>nur</a:t>
            </a:r>
            <a:r>
              <a:rPr lang="en-US" sz="2400" dirty="0" smtClean="0">
                <a:latin typeface="Calibri"/>
              </a:rPr>
              <a:t> </a:t>
            </a:r>
            <a:r>
              <a:rPr lang="en-US" sz="2400" dirty="0" err="1" smtClean="0">
                <a:latin typeface="Calibri"/>
              </a:rPr>
              <a:t>unsere</a:t>
            </a:r>
            <a:r>
              <a:rPr lang="en-US" sz="2400" dirty="0" smtClean="0">
                <a:latin typeface="Calibri"/>
              </a:rPr>
              <a:t> Zimmer auf. </a:t>
            </a:r>
          </a:p>
          <a:p>
            <a:endParaRPr lang="en-US" dirty="0" smtClean="0"/>
          </a:p>
          <a:p>
            <a:pPr marL="342900" indent="-342900">
              <a:buAutoNum type="arabicPeriod"/>
            </a:pPr>
            <a:r>
              <a:rPr lang="en-US" sz="2400" dirty="0" smtClean="0"/>
              <a:t>Why does her dad not do anything? (1)</a:t>
            </a:r>
          </a:p>
          <a:p>
            <a:pPr marL="342900" indent="-342900">
              <a:buAutoNum type="arabicPeriod"/>
            </a:pPr>
            <a:r>
              <a:rPr lang="en-US" sz="2400" dirty="0" smtClean="0"/>
              <a:t>Write down the correct letters for what Sara and her sister do at home? (3)</a:t>
            </a:r>
          </a:p>
          <a:p>
            <a:pPr marL="342900" indent="-342900">
              <a:buAutoNum type="arabicPeriod"/>
            </a:pPr>
            <a:endParaRPr lang="en-US" sz="2400" dirty="0" smtClean="0">
              <a:latin typeface="Comic Sans MS"/>
            </a:endParaRPr>
          </a:p>
          <a:p>
            <a:pPr marL="342900" indent="-342900">
              <a:buAutoNum type="arabicPeriod"/>
            </a:pPr>
            <a:endParaRPr lang="en-US" sz="2400" dirty="0" smtClean="0">
              <a:latin typeface="Comic Sans MS"/>
            </a:endParaRPr>
          </a:p>
          <a:p>
            <a:pPr marL="342900" indent="-342900">
              <a:buAutoNum type="arabicPeriod"/>
            </a:pPr>
            <a:endParaRPr lang="en-US" sz="2400" dirty="0" smtClean="0">
              <a:latin typeface="Comic Sans MS"/>
            </a:endParaRPr>
          </a:p>
          <a:p>
            <a:pPr marL="342900" indent="-342900">
              <a:buAutoNum type="arabicPeriod"/>
            </a:pPr>
            <a:endParaRPr lang="en-US" sz="2400" dirty="0" smtClean="0">
              <a:latin typeface="Comic Sans MS"/>
            </a:endParaRPr>
          </a:p>
          <a:p>
            <a:pPr marL="342900" indent="-342900"/>
            <a:endParaRPr lang="en-US" sz="2400" dirty="0" smtClean="0">
              <a:latin typeface="Comic Sans MS"/>
            </a:endParaRPr>
          </a:p>
          <a:p>
            <a:pPr marL="342900" indent="-342900"/>
            <a:endParaRPr lang="en-US" sz="2400" dirty="0" smtClean="0">
              <a:latin typeface="Comic Sans MS"/>
            </a:endParaRPr>
          </a:p>
          <a:p>
            <a:pPr marL="342900" indent="-342900">
              <a:buAutoNum type="arabicPeriod"/>
            </a:pPr>
            <a:endParaRPr lang="en-US" dirty="0" smtClean="0"/>
          </a:p>
          <a:p>
            <a:pPr marL="342900" indent="-342900">
              <a:buAutoNum type="arabicPeriod"/>
            </a:pPr>
            <a:endParaRPr lang="en-US" dirty="0"/>
          </a:p>
        </p:txBody>
      </p:sp>
      <p:graphicFrame>
        <p:nvGraphicFramePr>
          <p:cNvPr id="3" name="Table 2"/>
          <p:cNvGraphicFramePr>
            <a:graphicFrameLocks noGrp="1"/>
          </p:cNvGraphicFramePr>
          <p:nvPr/>
        </p:nvGraphicFramePr>
        <p:xfrm>
          <a:off x="457200" y="5486400"/>
          <a:ext cx="6096000" cy="1371600"/>
        </p:xfrm>
        <a:graphic>
          <a:graphicData uri="http://schemas.openxmlformats.org/drawingml/2006/table">
            <a:tbl>
              <a:tblPr firstRow="1" bandRow="1">
                <a:tableStyleId>{5940675A-B579-460E-94D1-54222C63F5DA}</a:tableStyleId>
              </a:tblPr>
              <a:tblGrid>
                <a:gridCol w="914400"/>
                <a:gridCol w="2133600"/>
                <a:gridCol w="838200"/>
                <a:gridCol w="2209800"/>
              </a:tblGrid>
              <a:tr h="370840">
                <a:tc>
                  <a:txBody>
                    <a:bodyPr/>
                    <a:lstStyle/>
                    <a:p>
                      <a:r>
                        <a:rPr lang="en-US" sz="2400" dirty="0" smtClean="0">
                          <a:latin typeface="Calibri"/>
                        </a:rPr>
                        <a:t>A</a:t>
                      </a:r>
                      <a:endParaRPr lang="en-US" sz="2400" dirty="0">
                        <a:latin typeface="Calibri"/>
                      </a:endParaRPr>
                    </a:p>
                  </a:txBody>
                  <a:tcPr/>
                </a:tc>
                <a:tc>
                  <a:txBody>
                    <a:bodyPr/>
                    <a:lstStyle/>
                    <a:p>
                      <a:r>
                        <a:rPr lang="en-US" sz="2400" dirty="0" smtClean="0">
                          <a:latin typeface="Calibri"/>
                        </a:rPr>
                        <a:t>drying dishes</a:t>
                      </a:r>
                      <a:endParaRPr lang="en-US" sz="2400" dirty="0">
                        <a:latin typeface="Calibri"/>
                      </a:endParaRPr>
                    </a:p>
                  </a:txBody>
                  <a:tcPr/>
                </a:tc>
                <a:tc>
                  <a:txBody>
                    <a:bodyPr/>
                    <a:lstStyle/>
                    <a:p>
                      <a:r>
                        <a:rPr lang="en-US" sz="2400" dirty="0" smtClean="0">
                          <a:latin typeface="Calibri"/>
                        </a:rPr>
                        <a:t>D</a:t>
                      </a:r>
                      <a:endParaRPr lang="en-US" sz="2400" dirty="0">
                        <a:latin typeface="Calibri"/>
                      </a:endParaRPr>
                    </a:p>
                  </a:txBody>
                  <a:tcPr/>
                </a:tc>
                <a:tc>
                  <a:txBody>
                    <a:bodyPr/>
                    <a:lstStyle/>
                    <a:p>
                      <a:r>
                        <a:rPr lang="en-US" sz="2400" dirty="0" smtClean="0">
                          <a:latin typeface="Calibri"/>
                        </a:rPr>
                        <a:t>set table</a:t>
                      </a:r>
                      <a:endParaRPr lang="en-US" sz="2400" dirty="0">
                        <a:latin typeface="Calibri"/>
                      </a:endParaRPr>
                    </a:p>
                  </a:txBody>
                  <a:tcPr/>
                </a:tc>
              </a:tr>
              <a:tr h="370840">
                <a:tc>
                  <a:txBody>
                    <a:bodyPr/>
                    <a:lstStyle/>
                    <a:p>
                      <a:r>
                        <a:rPr lang="en-US" sz="2400" dirty="0" smtClean="0">
                          <a:latin typeface="Calibri"/>
                        </a:rPr>
                        <a:t>B</a:t>
                      </a:r>
                      <a:endParaRPr lang="en-US" sz="2400" dirty="0">
                        <a:latin typeface="Calibri"/>
                      </a:endParaRPr>
                    </a:p>
                  </a:txBody>
                  <a:tcPr/>
                </a:tc>
                <a:tc>
                  <a:txBody>
                    <a:bodyPr/>
                    <a:lstStyle/>
                    <a:p>
                      <a:r>
                        <a:rPr lang="en-US" sz="2400" dirty="0" smtClean="0">
                          <a:latin typeface="Calibri"/>
                        </a:rPr>
                        <a:t>washing up</a:t>
                      </a:r>
                      <a:endParaRPr lang="en-US" sz="2400" dirty="0">
                        <a:latin typeface="Calibri"/>
                      </a:endParaRPr>
                    </a:p>
                  </a:txBody>
                  <a:tcPr/>
                </a:tc>
                <a:tc>
                  <a:txBody>
                    <a:bodyPr/>
                    <a:lstStyle/>
                    <a:p>
                      <a:r>
                        <a:rPr lang="en-US" sz="2400" dirty="0" smtClean="0">
                          <a:latin typeface="Calibri"/>
                        </a:rPr>
                        <a:t>E</a:t>
                      </a:r>
                      <a:endParaRPr lang="en-US" sz="2400" dirty="0">
                        <a:latin typeface="Calibri"/>
                      </a:endParaRPr>
                    </a:p>
                  </a:txBody>
                  <a:tcPr/>
                </a:tc>
                <a:tc>
                  <a:txBody>
                    <a:bodyPr/>
                    <a:lstStyle/>
                    <a:p>
                      <a:r>
                        <a:rPr lang="en-US" sz="2400" dirty="0" smtClean="0">
                          <a:latin typeface="Calibri"/>
                        </a:rPr>
                        <a:t>iron</a:t>
                      </a:r>
                      <a:endParaRPr lang="en-US" sz="2400" dirty="0">
                        <a:latin typeface="Calibri"/>
                      </a:endParaRPr>
                    </a:p>
                  </a:txBody>
                  <a:tcPr/>
                </a:tc>
              </a:tr>
              <a:tr h="370840">
                <a:tc>
                  <a:txBody>
                    <a:bodyPr/>
                    <a:lstStyle/>
                    <a:p>
                      <a:r>
                        <a:rPr lang="en-US" sz="2400" dirty="0" smtClean="0">
                          <a:latin typeface="Calibri"/>
                        </a:rPr>
                        <a:t>C</a:t>
                      </a:r>
                      <a:endParaRPr lang="en-US" sz="2400" dirty="0">
                        <a:latin typeface="Calibri"/>
                      </a:endParaRPr>
                    </a:p>
                  </a:txBody>
                  <a:tcPr/>
                </a:tc>
                <a:tc>
                  <a:txBody>
                    <a:bodyPr/>
                    <a:lstStyle/>
                    <a:p>
                      <a:r>
                        <a:rPr lang="en-US" sz="2400" dirty="0" smtClean="0">
                          <a:latin typeface="Calibri"/>
                        </a:rPr>
                        <a:t>cleaning</a:t>
                      </a:r>
                      <a:endParaRPr lang="en-US" sz="2400" dirty="0">
                        <a:latin typeface="Calibri"/>
                      </a:endParaRPr>
                    </a:p>
                  </a:txBody>
                  <a:tcPr/>
                </a:tc>
                <a:tc>
                  <a:txBody>
                    <a:bodyPr/>
                    <a:lstStyle/>
                    <a:p>
                      <a:r>
                        <a:rPr lang="en-US" sz="2400" dirty="0" smtClean="0">
                          <a:latin typeface="Calibri"/>
                        </a:rPr>
                        <a:t>F</a:t>
                      </a:r>
                      <a:endParaRPr lang="en-US" sz="2400" dirty="0">
                        <a:latin typeface="Calibri"/>
                      </a:endParaRPr>
                    </a:p>
                  </a:txBody>
                  <a:tcPr/>
                </a:tc>
                <a:tc>
                  <a:txBody>
                    <a:bodyPr/>
                    <a:lstStyle/>
                    <a:p>
                      <a:r>
                        <a:rPr lang="en-US" sz="2400" dirty="0" smtClean="0">
                          <a:latin typeface="Calibri"/>
                        </a:rPr>
                        <a:t>tidy room</a:t>
                      </a:r>
                      <a:endParaRPr lang="en-US" sz="2400" dirty="0">
                        <a:latin typeface="Calibri"/>
                      </a:endParaRPr>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382000" cy="7478969"/>
          </a:xfrm>
          <a:prstGeom prst="rect">
            <a:avLst/>
          </a:prstGeom>
        </p:spPr>
        <p:txBody>
          <a:bodyPr wrap="square">
            <a:spAutoFit/>
          </a:bodyPr>
          <a:lstStyle/>
          <a:p>
            <a:r>
              <a:rPr lang="en-US" sz="2400" dirty="0" smtClean="0">
                <a:solidFill>
                  <a:srgbClr val="008000"/>
                </a:solidFill>
                <a:latin typeface="Calibri"/>
              </a:rPr>
              <a:t>The article continues…</a:t>
            </a:r>
          </a:p>
          <a:p>
            <a:endParaRPr lang="en-US" sz="2400" dirty="0" smtClean="0">
              <a:latin typeface="Calibri"/>
            </a:endParaRPr>
          </a:p>
          <a:p>
            <a:r>
              <a:rPr lang="en-US" sz="2400" dirty="0" err="1" smtClean="0">
                <a:latin typeface="Calibri"/>
              </a:rPr>
              <a:t>Wenn</a:t>
            </a:r>
            <a:r>
              <a:rPr lang="en-US" sz="2400" dirty="0" smtClean="0">
                <a:latin typeface="Calibri"/>
              </a:rPr>
              <a:t> </a:t>
            </a:r>
            <a:r>
              <a:rPr lang="en-US" sz="2400" dirty="0" err="1" smtClean="0">
                <a:latin typeface="Calibri"/>
              </a:rPr>
              <a:t>es</a:t>
            </a:r>
            <a:r>
              <a:rPr lang="en-US" sz="2400" dirty="0" smtClean="0">
                <a:latin typeface="Calibri"/>
              </a:rPr>
              <a:t> </a:t>
            </a:r>
            <a:r>
              <a:rPr lang="en-US" sz="2400" dirty="0" err="1" smtClean="0">
                <a:latin typeface="Calibri"/>
              </a:rPr>
              <a:t>wirklich</a:t>
            </a:r>
            <a:r>
              <a:rPr lang="en-US" sz="2400" dirty="0" smtClean="0">
                <a:latin typeface="Calibri"/>
              </a:rPr>
              <a:t> </a:t>
            </a:r>
            <a:r>
              <a:rPr lang="en-US" sz="2400" dirty="0" err="1" smtClean="0">
                <a:latin typeface="Calibri"/>
              </a:rPr>
              <a:t>nicht</a:t>
            </a:r>
            <a:r>
              <a:rPr lang="en-US" sz="2400" dirty="0" smtClean="0">
                <a:latin typeface="Calibri"/>
              </a:rPr>
              <a:t> </a:t>
            </a:r>
            <a:r>
              <a:rPr lang="en-US" sz="2400" dirty="0" err="1" smtClean="0">
                <a:latin typeface="Calibri"/>
              </a:rPr>
              <a:t>mehr</a:t>
            </a:r>
            <a:r>
              <a:rPr lang="en-US" sz="2400" dirty="0" smtClean="0">
                <a:latin typeface="Calibri"/>
              </a:rPr>
              <a:t> </a:t>
            </a:r>
            <a:r>
              <a:rPr lang="en-US" sz="2400" dirty="0" err="1" smtClean="0">
                <a:latin typeface="Calibri"/>
              </a:rPr>
              <a:t>anders</a:t>
            </a:r>
            <a:r>
              <a:rPr lang="en-US" sz="2400" dirty="0" smtClean="0">
                <a:latin typeface="Calibri"/>
              </a:rPr>
              <a:t> </a:t>
            </a:r>
            <a:r>
              <a:rPr lang="en-US" sz="2400" dirty="0" err="1" smtClean="0">
                <a:latin typeface="Calibri"/>
              </a:rPr>
              <a:t>geht</a:t>
            </a:r>
            <a:r>
              <a:rPr lang="en-US" sz="2400" dirty="0" smtClean="0">
                <a:latin typeface="Calibri"/>
              </a:rPr>
              <a:t>, </a:t>
            </a:r>
            <a:r>
              <a:rPr lang="en-US" sz="2400" dirty="0" err="1" smtClean="0">
                <a:latin typeface="Calibri"/>
              </a:rPr>
              <a:t>helfen</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dann</a:t>
            </a:r>
            <a:r>
              <a:rPr lang="en-US" sz="2400" dirty="0" smtClean="0">
                <a:latin typeface="Calibri"/>
              </a:rPr>
              <a:t> </a:t>
            </a:r>
            <a:r>
              <a:rPr lang="en-US" sz="2400" dirty="0" err="1" smtClean="0">
                <a:latin typeface="Calibri"/>
              </a:rPr>
              <a:t>doch</a:t>
            </a:r>
            <a:r>
              <a:rPr lang="en-US" sz="2400" dirty="0" smtClean="0">
                <a:latin typeface="Calibri"/>
              </a:rPr>
              <a:t> </a:t>
            </a:r>
            <a:r>
              <a:rPr lang="en-US" sz="2400" dirty="0" err="1" smtClean="0">
                <a:latin typeface="Calibri"/>
              </a:rPr>
              <a:t>beim</a:t>
            </a:r>
            <a:r>
              <a:rPr lang="en-US" sz="2400" dirty="0" smtClean="0">
                <a:latin typeface="Calibri"/>
              </a:rPr>
              <a:t> </a:t>
            </a:r>
            <a:r>
              <a:rPr lang="en-US" sz="2400" dirty="0" err="1" smtClean="0">
                <a:latin typeface="Calibri"/>
              </a:rPr>
              <a:t>Abwaschen</a:t>
            </a:r>
            <a:r>
              <a:rPr lang="en-US" sz="2400" dirty="0" smtClean="0">
                <a:latin typeface="Calibri"/>
              </a:rPr>
              <a:t> </a:t>
            </a:r>
            <a:r>
              <a:rPr lang="en-US" sz="2400" dirty="0" err="1" smtClean="0">
                <a:latin typeface="Calibri"/>
              </a:rPr>
              <a:t>oder</a:t>
            </a:r>
            <a:r>
              <a:rPr lang="en-US" sz="2400" dirty="0" smtClean="0">
                <a:latin typeface="Calibri"/>
              </a:rPr>
              <a:t> </a:t>
            </a:r>
            <a:r>
              <a:rPr lang="en-US" sz="2400" dirty="0" err="1" smtClean="0">
                <a:latin typeface="Calibri"/>
              </a:rPr>
              <a:t>Putzen</a:t>
            </a:r>
            <a:r>
              <a:rPr lang="en-US" sz="2400" dirty="0" smtClean="0">
                <a:latin typeface="Calibri"/>
              </a:rPr>
              <a:t>, </a:t>
            </a:r>
            <a:r>
              <a:rPr lang="en-US" sz="2400" dirty="0" err="1" smtClean="0">
                <a:latin typeface="Calibri"/>
              </a:rPr>
              <a:t>aber</a:t>
            </a:r>
            <a:r>
              <a:rPr lang="en-US" sz="2400" dirty="0" smtClean="0">
                <a:latin typeface="Calibri"/>
              </a:rPr>
              <a:t> </a:t>
            </a:r>
            <a:r>
              <a:rPr lang="en-US" sz="2400" dirty="0" err="1" smtClean="0">
                <a:latin typeface="Calibri"/>
              </a:rPr>
              <a:t>es</a:t>
            </a:r>
            <a:r>
              <a:rPr lang="en-US" sz="2400" dirty="0" smtClean="0">
                <a:latin typeface="Calibri"/>
              </a:rPr>
              <a:t> </a:t>
            </a:r>
            <a:r>
              <a:rPr lang="en-US" sz="2400" dirty="0" err="1" smtClean="0">
                <a:latin typeface="Calibri"/>
              </a:rPr>
              <a:t>macht</a:t>
            </a:r>
            <a:r>
              <a:rPr lang="en-US" sz="2400" dirty="0" smtClean="0">
                <a:latin typeface="Calibri"/>
              </a:rPr>
              <a:t> </a:t>
            </a:r>
            <a:r>
              <a:rPr lang="en-US" sz="2400" dirty="0" err="1" smtClean="0">
                <a:latin typeface="Calibri"/>
              </a:rPr>
              <a:t>uns</a:t>
            </a:r>
            <a:r>
              <a:rPr lang="en-US" sz="2400" dirty="0" smtClean="0">
                <a:latin typeface="Calibri"/>
              </a:rPr>
              <a:t> </a:t>
            </a:r>
            <a:r>
              <a:rPr lang="en-US" sz="2400" dirty="0" err="1" smtClean="0">
                <a:latin typeface="Calibri"/>
              </a:rPr>
              <a:t>keinen</a:t>
            </a:r>
            <a:r>
              <a:rPr lang="en-US" sz="2400" dirty="0" smtClean="0">
                <a:latin typeface="Calibri"/>
              </a:rPr>
              <a:t> </a:t>
            </a:r>
            <a:r>
              <a:rPr lang="en-US" sz="2400" dirty="0" err="1" smtClean="0">
                <a:latin typeface="Calibri"/>
              </a:rPr>
              <a:t>Spaß</a:t>
            </a:r>
            <a:r>
              <a:rPr lang="en-US" sz="2400" dirty="0" smtClean="0">
                <a:latin typeface="Calibri"/>
              </a:rPr>
              <a:t>. </a:t>
            </a:r>
          </a:p>
          <a:p>
            <a:r>
              <a:rPr lang="en-US" sz="2400" dirty="0" err="1" smtClean="0">
                <a:latin typeface="Calibri"/>
              </a:rPr>
              <a:t>Ich</a:t>
            </a:r>
            <a:r>
              <a:rPr lang="en-US" sz="2400" dirty="0" smtClean="0">
                <a:latin typeface="Calibri"/>
              </a:rPr>
              <a:t> </a:t>
            </a:r>
            <a:r>
              <a:rPr lang="en-US" sz="2400" dirty="0" err="1" smtClean="0">
                <a:latin typeface="Calibri"/>
              </a:rPr>
              <a:t>finde</a:t>
            </a:r>
            <a:r>
              <a:rPr lang="en-US" sz="2400" dirty="0" smtClean="0">
                <a:latin typeface="Calibri"/>
              </a:rPr>
              <a:t>, </a:t>
            </a:r>
            <a:r>
              <a:rPr lang="en-US" sz="2400" dirty="0" err="1" smtClean="0">
                <a:latin typeface="Calibri"/>
              </a:rPr>
              <a:t>meine</a:t>
            </a:r>
            <a:r>
              <a:rPr lang="en-US" sz="2400" dirty="0" smtClean="0">
                <a:latin typeface="Calibri"/>
              </a:rPr>
              <a:t> </a:t>
            </a:r>
            <a:r>
              <a:rPr lang="en-US" sz="2400" dirty="0" err="1" smtClean="0">
                <a:latin typeface="Calibri"/>
              </a:rPr>
              <a:t>kleine</a:t>
            </a:r>
            <a:r>
              <a:rPr lang="en-US" sz="2400" dirty="0" smtClean="0">
                <a:latin typeface="Calibri"/>
              </a:rPr>
              <a:t> </a:t>
            </a:r>
            <a:r>
              <a:rPr lang="en-US" sz="2400" dirty="0" err="1" smtClean="0">
                <a:latin typeface="Calibri"/>
              </a:rPr>
              <a:t>Schwester</a:t>
            </a:r>
            <a:r>
              <a:rPr lang="en-US" sz="2400" dirty="0" smtClean="0">
                <a:latin typeface="Calibri"/>
              </a:rPr>
              <a:t> und </a:t>
            </a:r>
            <a:r>
              <a:rPr lang="en-US" sz="2400" dirty="0" err="1" smtClean="0">
                <a:latin typeface="Calibri"/>
              </a:rPr>
              <a:t>ich</a:t>
            </a:r>
            <a:r>
              <a:rPr lang="en-US" sz="2400" dirty="0" smtClean="0">
                <a:latin typeface="Calibri"/>
              </a:rPr>
              <a:t> </a:t>
            </a:r>
            <a:r>
              <a:rPr lang="en-US" sz="2400" dirty="0" err="1" smtClean="0">
                <a:latin typeface="Calibri"/>
              </a:rPr>
              <a:t>sollten</a:t>
            </a:r>
            <a:r>
              <a:rPr lang="en-US" sz="2400" dirty="0" smtClean="0">
                <a:latin typeface="Calibri"/>
              </a:rPr>
              <a:t> </a:t>
            </a:r>
            <a:r>
              <a:rPr lang="en-US" sz="2400" dirty="0" err="1" smtClean="0">
                <a:latin typeface="Calibri"/>
              </a:rPr>
              <a:t>viel</a:t>
            </a:r>
            <a:r>
              <a:rPr lang="en-US" sz="2400" dirty="0" smtClean="0">
                <a:latin typeface="Calibri"/>
              </a:rPr>
              <a:t> </a:t>
            </a:r>
            <a:r>
              <a:rPr lang="en-US" sz="2400" dirty="0" err="1" smtClean="0">
                <a:latin typeface="Calibri"/>
              </a:rPr>
              <a:t>mehr</a:t>
            </a:r>
            <a:r>
              <a:rPr lang="en-US" sz="2400" dirty="0" smtClean="0">
                <a:latin typeface="Calibri"/>
              </a:rPr>
              <a:t> </a:t>
            </a:r>
            <a:r>
              <a:rPr lang="en-US" sz="2400" dirty="0" err="1" smtClean="0">
                <a:latin typeface="Calibri"/>
              </a:rPr>
              <a:t>bei</a:t>
            </a:r>
            <a:r>
              <a:rPr lang="en-US" sz="2400" dirty="0" smtClean="0">
                <a:latin typeface="Calibri"/>
              </a:rPr>
              <a:t> </a:t>
            </a:r>
            <a:r>
              <a:rPr lang="en-US" sz="2400" dirty="0" err="1" smtClean="0">
                <a:latin typeface="Calibri"/>
              </a:rPr>
              <a:t>der</a:t>
            </a:r>
            <a:r>
              <a:rPr lang="en-US" sz="2400" dirty="0" smtClean="0">
                <a:latin typeface="Calibri"/>
              </a:rPr>
              <a:t> </a:t>
            </a:r>
            <a:r>
              <a:rPr lang="en-US" sz="2400" dirty="0" err="1" smtClean="0">
                <a:latin typeface="Calibri"/>
              </a:rPr>
              <a:t>Hausarbeit</a:t>
            </a:r>
            <a:r>
              <a:rPr lang="en-US" sz="2400" dirty="0" smtClean="0">
                <a:latin typeface="Calibri"/>
              </a:rPr>
              <a:t> </a:t>
            </a:r>
            <a:r>
              <a:rPr lang="en-US" sz="2400" dirty="0" err="1" smtClean="0">
                <a:latin typeface="Calibri"/>
              </a:rPr>
              <a:t>helfen</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könnten</a:t>
            </a:r>
            <a:r>
              <a:rPr lang="en-US" sz="2400" dirty="0" smtClean="0">
                <a:latin typeface="Calibri"/>
              </a:rPr>
              <a:t> </a:t>
            </a:r>
            <a:r>
              <a:rPr lang="en-US" sz="2400" dirty="0" err="1" smtClean="0">
                <a:latin typeface="Calibri"/>
              </a:rPr>
              <a:t>uns</a:t>
            </a:r>
            <a:r>
              <a:rPr lang="en-US" sz="2400" dirty="0" smtClean="0">
                <a:latin typeface="Calibri"/>
              </a:rPr>
              <a:t> um </a:t>
            </a:r>
            <a:r>
              <a:rPr lang="en-US" sz="2400" dirty="0" err="1" smtClean="0">
                <a:latin typeface="Calibri"/>
              </a:rPr>
              <a:t>Staubsaugen</a:t>
            </a:r>
            <a:r>
              <a:rPr lang="en-US" sz="2400" dirty="0" smtClean="0">
                <a:latin typeface="Calibri"/>
              </a:rPr>
              <a:t> </a:t>
            </a:r>
            <a:r>
              <a:rPr lang="en-US" sz="2400" dirty="0" err="1" smtClean="0">
                <a:latin typeface="Calibri"/>
              </a:rPr>
              <a:t>oder</a:t>
            </a:r>
            <a:r>
              <a:rPr lang="en-US" sz="2400" dirty="0" smtClean="0">
                <a:latin typeface="Calibri"/>
              </a:rPr>
              <a:t> um den </a:t>
            </a:r>
            <a:r>
              <a:rPr lang="en-US" sz="2400" dirty="0" err="1" smtClean="0">
                <a:latin typeface="Calibri"/>
              </a:rPr>
              <a:t>Müll</a:t>
            </a:r>
            <a:r>
              <a:rPr lang="en-US" sz="2400" dirty="0" smtClean="0">
                <a:latin typeface="Calibri"/>
              </a:rPr>
              <a:t> </a:t>
            </a:r>
            <a:r>
              <a:rPr lang="en-US" sz="2400" dirty="0" err="1" smtClean="0">
                <a:latin typeface="Calibri"/>
              </a:rPr>
              <a:t>kümmern</a:t>
            </a:r>
            <a:r>
              <a:rPr lang="en-US" sz="2400" dirty="0" smtClean="0">
                <a:latin typeface="Calibri"/>
              </a:rPr>
              <a:t>. </a:t>
            </a:r>
            <a:r>
              <a:rPr lang="en-US" sz="2400" dirty="0" err="1" smtClean="0">
                <a:latin typeface="Calibri"/>
              </a:rPr>
              <a:t>Wir</a:t>
            </a:r>
            <a:r>
              <a:rPr lang="en-US" sz="2400" dirty="0" smtClean="0">
                <a:latin typeface="Calibri"/>
              </a:rPr>
              <a:t> </a:t>
            </a:r>
            <a:r>
              <a:rPr lang="en-US" sz="2400" dirty="0" err="1" smtClean="0">
                <a:latin typeface="Calibri"/>
              </a:rPr>
              <a:t>könnten</a:t>
            </a:r>
            <a:r>
              <a:rPr lang="en-US" sz="2400" dirty="0" smtClean="0">
                <a:latin typeface="Calibri"/>
              </a:rPr>
              <a:t> </a:t>
            </a:r>
            <a:r>
              <a:rPr lang="en-US" sz="2400" dirty="0" err="1" smtClean="0">
                <a:latin typeface="Calibri"/>
              </a:rPr>
              <a:t>ein</a:t>
            </a:r>
            <a:r>
              <a:rPr lang="en-US" sz="2400" dirty="0" smtClean="0">
                <a:latin typeface="Calibri"/>
              </a:rPr>
              <a:t> Mal pro </a:t>
            </a:r>
            <a:r>
              <a:rPr lang="en-US" sz="2400" dirty="0" err="1" smtClean="0">
                <a:latin typeface="Calibri"/>
              </a:rPr>
              <a:t>Woche</a:t>
            </a:r>
            <a:r>
              <a:rPr lang="en-US" sz="2400" dirty="0" smtClean="0">
                <a:latin typeface="Calibri"/>
              </a:rPr>
              <a:t> </a:t>
            </a:r>
            <a:r>
              <a:rPr lang="en-US" sz="2400" dirty="0" err="1" smtClean="0">
                <a:latin typeface="Calibri"/>
              </a:rPr>
              <a:t>selber</a:t>
            </a:r>
            <a:r>
              <a:rPr lang="en-US" sz="2400" dirty="0" smtClean="0">
                <a:latin typeface="Calibri"/>
              </a:rPr>
              <a:t> </a:t>
            </a:r>
            <a:r>
              <a:rPr lang="en-US" sz="2400" dirty="0" err="1" smtClean="0">
                <a:latin typeface="Calibri"/>
              </a:rPr>
              <a:t>unser</a:t>
            </a:r>
            <a:r>
              <a:rPr lang="en-US" sz="2400" dirty="0" smtClean="0">
                <a:latin typeface="Calibri"/>
              </a:rPr>
              <a:t> </a:t>
            </a:r>
            <a:r>
              <a:rPr lang="en-US" sz="2400" dirty="0" err="1" smtClean="0">
                <a:latin typeface="Calibri"/>
              </a:rPr>
              <a:t>Badezimmer</a:t>
            </a:r>
            <a:r>
              <a:rPr lang="en-US" sz="2400" dirty="0" smtClean="0">
                <a:latin typeface="Calibri"/>
              </a:rPr>
              <a:t> </a:t>
            </a:r>
            <a:r>
              <a:rPr lang="en-US" sz="2400" dirty="0" err="1" smtClean="0">
                <a:latin typeface="Calibri"/>
              </a:rPr>
              <a:t>putzen</a:t>
            </a:r>
            <a:r>
              <a:rPr lang="en-US" sz="2400" dirty="0" smtClean="0">
                <a:latin typeface="Calibri"/>
              </a:rPr>
              <a:t>, und </a:t>
            </a:r>
            <a:r>
              <a:rPr lang="en-US" sz="2400" dirty="0" err="1" smtClean="0">
                <a:latin typeface="Calibri"/>
              </a:rPr>
              <a:t>ich</a:t>
            </a:r>
            <a:r>
              <a:rPr lang="en-US" sz="2400" dirty="0" smtClean="0">
                <a:latin typeface="Calibri"/>
              </a:rPr>
              <a:t> </a:t>
            </a:r>
            <a:r>
              <a:rPr lang="en-US" sz="2400" dirty="0" err="1" smtClean="0">
                <a:latin typeface="Calibri"/>
              </a:rPr>
              <a:t>könnte</a:t>
            </a:r>
            <a:r>
              <a:rPr lang="en-US" sz="2400" dirty="0" smtClean="0">
                <a:latin typeface="Calibri"/>
              </a:rPr>
              <a:t> Mama </a:t>
            </a:r>
            <a:r>
              <a:rPr lang="en-US" sz="2400" dirty="0" err="1" smtClean="0">
                <a:latin typeface="Calibri"/>
              </a:rPr>
              <a:t>auch</a:t>
            </a:r>
            <a:r>
              <a:rPr lang="en-US" sz="2400" dirty="0" smtClean="0">
                <a:latin typeface="Calibri"/>
              </a:rPr>
              <a:t> </a:t>
            </a:r>
            <a:r>
              <a:rPr lang="en-US" sz="2400" dirty="0" err="1" smtClean="0">
                <a:latin typeface="Calibri"/>
              </a:rPr>
              <a:t>beim</a:t>
            </a:r>
            <a:r>
              <a:rPr lang="en-US" sz="2400" dirty="0" smtClean="0">
                <a:latin typeface="Calibri"/>
              </a:rPr>
              <a:t> </a:t>
            </a:r>
            <a:r>
              <a:rPr lang="en-US" sz="2400" dirty="0" err="1" smtClean="0">
                <a:latin typeface="Calibri"/>
              </a:rPr>
              <a:t>Kochen</a:t>
            </a:r>
            <a:r>
              <a:rPr lang="en-US" sz="2400" dirty="0" smtClean="0">
                <a:latin typeface="Calibri"/>
              </a:rPr>
              <a:t> </a:t>
            </a:r>
            <a:r>
              <a:rPr lang="en-US" sz="2400" dirty="0" err="1" smtClean="0">
                <a:latin typeface="Calibri"/>
              </a:rPr>
              <a:t>helfen</a:t>
            </a:r>
            <a:r>
              <a:rPr lang="en-US" sz="2400" dirty="0" smtClean="0">
                <a:latin typeface="Calibri"/>
              </a:rPr>
              <a:t>, so </a:t>
            </a:r>
            <a:r>
              <a:rPr lang="en-US" sz="2400" dirty="0" err="1" smtClean="0">
                <a:latin typeface="Calibri"/>
              </a:rPr>
              <a:t>dass</a:t>
            </a:r>
            <a:r>
              <a:rPr lang="en-US" sz="2400" dirty="0" smtClean="0">
                <a:latin typeface="Calibri"/>
              </a:rPr>
              <a:t> </a:t>
            </a:r>
            <a:r>
              <a:rPr lang="en-US" sz="2400" dirty="0" err="1" smtClean="0">
                <a:latin typeface="Calibri"/>
              </a:rPr>
              <a:t>sie</a:t>
            </a:r>
            <a:r>
              <a:rPr lang="en-US" sz="2400" dirty="0" smtClean="0">
                <a:latin typeface="Calibri"/>
              </a:rPr>
              <a:t> </a:t>
            </a:r>
            <a:r>
              <a:rPr lang="en-US" sz="2400" dirty="0" err="1" smtClean="0">
                <a:latin typeface="Calibri"/>
              </a:rPr>
              <a:t>nicht</a:t>
            </a:r>
            <a:r>
              <a:rPr lang="en-US" sz="2400" dirty="0" smtClean="0">
                <a:latin typeface="Calibri"/>
              </a:rPr>
              <a:t> so </a:t>
            </a:r>
            <a:r>
              <a:rPr lang="en-US" sz="2400" dirty="0" err="1" smtClean="0">
                <a:latin typeface="Calibri"/>
              </a:rPr>
              <a:t>viel</a:t>
            </a:r>
            <a:r>
              <a:rPr lang="en-US" sz="2400" dirty="0" smtClean="0">
                <a:latin typeface="Calibri"/>
              </a:rPr>
              <a:t> </a:t>
            </a:r>
            <a:r>
              <a:rPr lang="en-US" sz="2400" dirty="0" err="1" smtClean="0">
                <a:latin typeface="Calibri"/>
              </a:rPr>
              <a:t>zu</a:t>
            </a:r>
            <a:r>
              <a:rPr lang="en-US" sz="2400" dirty="0" smtClean="0">
                <a:latin typeface="Calibri"/>
              </a:rPr>
              <a:t> </a:t>
            </a:r>
            <a:r>
              <a:rPr lang="en-US" sz="2400" dirty="0" err="1" smtClean="0">
                <a:latin typeface="Calibri"/>
              </a:rPr>
              <a:t>tun</a:t>
            </a:r>
            <a:r>
              <a:rPr lang="en-US" sz="2400" dirty="0" smtClean="0">
                <a:latin typeface="Calibri"/>
              </a:rPr>
              <a:t> hat, </a:t>
            </a:r>
            <a:r>
              <a:rPr lang="en-US" sz="2400" dirty="0" err="1" smtClean="0">
                <a:latin typeface="Calibri"/>
              </a:rPr>
              <a:t>bevor</a:t>
            </a:r>
            <a:r>
              <a:rPr lang="en-US" sz="2400" dirty="0" smtClean="0">
                <a:latin typeface="Calibri"/>
              </a:rPr>
              <a:t> Papa </a:t>
            </a:r>
            <a:r>
              <a:rPr lang="en-US" sz="2400" dirty="0" err="1" smtClean="0">
                <a:latin typeface="Calibri"/>
              </a:rPr>
              <a:t>nach</a:t>
            </a:r>
            <a:r>
              <a:rPr lang="en-US" sz="2400" dirty="0" smtClean="0">
                <a:latin typeface="Calibri"/>
              </a:rPr>
              <a:t> </a:t>
            </a:r>
            <a:r>
              <a:rPr lang="en-US" sz="2400" dirty="0" err="1" smtClean="0">
                <a:latin typeface="Calibri"/>
              </a:rPr>
              <a:t>Hause</a:t>
            </a:r>
            <a:r>
              <a:rPr lang="en-US" sz="2400" dirty="0" smtClean="0">
                <a:latin typeface="Calibri"/>
              </a:rPr>
              <a:t> </a:t>
            </a:r>
            <a:r>
              <a:rPr lang="en-US" sz="2400" dirty="0" err="1" smtClean="0">
                <a:latin typeface="Calibri"/>
              </a:rPr>
              <a:t>kommt</a:t>
            </a:r>
            <a:r>
              <a:rPr lang="en-US" sz="2400" dirty="0" smtClean="0">
                <a:latin typeface="Calibri"/>
              </a:rPr>
              <a:t>. </a:t>
            </a:r>
            <a:r>
              <a:rPr lang="en-US" sz="2400" dirty="0" err="1" smtClean="0">
                <a:latin typeface="Calibri"/>
              </a:rPr>
              <a:t>Aber</a:t>
            </a:r>
            <a:r>
              <a:rPr lang="en-US" sz="2400" dirty="0" smtClean="0">
                <a:latin typeface="Calibri"/>
              </a:rPr>
              <a:t> </a:t>
            </a:r>
            <a:r>
              <a:rPr lang="en-US" sz="2400" dirty="0" err="1" smtClean="0">
                <a:latin typeface="Calibri"/>
              </a:rPr>
              <a:t>ich</a:t>
            </a:r>
            <a:r>
              <a:rPr lang="en-US" sz="2400" dirty="0" smtClean="0">
                <a:latin typeface="Calibri"/>
              </a:rPr>
              <a:t> </a:t>
            </a:r>
            <a:r>
              <a:rPr lang="en-US" sz="2400" dirty="0" err="1" smtClean="0">
                <a:latin typeface="Calibri"/>
              </a:rPr>
              <a:t>schaue</a:t>
            </a:r>
            <a:r>
              <a:rPr lang="en-US" sz="2400" dirty="0" smtClean="0">
                <a:latin typeface="Calibri"/>
              </a:rPr>
              <a:t> </a:t>
            </a:r>
            <a:r>
              <a:rPr lang="en-US" sz="2400" dirty="0" err="1" smtClean="0">
                <a:latin typeface="Calibri"/>
              </a:rPr>
              <a:t>lieber</a:t>
            </a:r>
            <a:r>
              <a:rPr lang="en-US" sz="2400" dirty="0" smtClean="0">
                <a:latin typeface="Calibri"/>
              </a:rPr>
              <a:t> fern.</a:t>
            </a:r>
          </a:p>
          <a:p>
            <a:pPr marL="457200" indent="-457200">
              <a:buFont typeface="+mj-lt"/>
              <a:buAutoNum type="arabicPeriod" startAt="3"/>
            </a:pPr>
            <a:endParaRPr lang="en-US" sz="2400" dirty="0" smtClean="0">
              <a:latin typeface="Calibri"/>
            </a:endParaRPr>
          </a:p>
          <a:p>
            <a:pPr marL="457200" indent="-457200">
              <a:buFont typeface="+mj-lt"/>
              <a:buAutoNum type="arabicPeriod" startAt="3"/>
            </a:pPr>
            <a:r>
              <a:rPr lang="en-US" sz="2400" dirty="0" smtClean="0">
                <a:latin typeface="Calibri"/>
              </a:rPr>
              <a:t>How does she feel about helping? (1)</a:t>
            </a:r>
          </a:p>
          <a:p>
            <a:pPr marL="457200" indent="-457200">
              <a:buFont typeface="+mj-lt"/>
              <a:buAutoNum type="arabicPeriod" startAt="3"/>
            </a:pPr>
            <a:endParaRPr lang="en-US" sz="2400" dirty="0" smtClean="0">
              <a:latin typeface="Calibri"/>
            </a:endParaRPr>
          </a:p>
          <a:p>
            <a:pPr marL="457200" indent="-457200">
              <a:buFont typeface="+mj-lt"/>
              <a:buAutoNum type="arabicPeriod" startAt="3"/>
            </a:pPr>
            <a:r>
              <a:rPr lang="en-US" sz="2400" dirty="0" smtClean="0">
                <a:latin typeface="Calibri"/>
              </a:rPr>
              <a:t>List four things she could do to help more(4)</a:t>
            </a:r>
          </a:p>
          <a:p>
            <a:pPr marL="457200" indent="-457200">
              <a:buFont typeface="+mj-lt"/>
              <a:buAutoNum type="arabicPeriod" startAt="3"/>
            </a:pPr>
            <a:endParaRPr lang="en-US" sz="2400" dirty="0" smtClean="0">
              <a:latin typeface="Calibri"/>
            </a:endParaRPr>
          </a:p>
          <a:p>
            <a:pPr marL="457200" indent="-457200">
              <a:buFont typeface="+mj-lt"/>
              <a:buAutoNum type="arabicPeriod" startAt="3"/>
            </a:pPr>
            <a:r>
              <a:rPr lang="en-US" sz="2400" dirty="0" smtClean="0">
                <a:latin typeface="Calibri"/>
              </a:rPr>
              <a:t>What does she prefer to do instead? (1)</a:t>
            </a:r>
          </a:p>
          <a:p>
            <a:endParaRPr lang="en-US" sz="2400" dirty="0" smtClean="0">
              <a:latin typeface="Comic Sans MS"/>
            </a:endParaRPr>
          </a:p>
          <a:p>
            <a:endParaRPr lang="en-US" sz="2400" dirty="0" smtClean="0">
              <a:latin typeface="Comic Sans MS"/>
            </a:endParaRPr>
          </a:p>
          <a:p>
            <a:endParaRPr lang="en-US" sz="2400" dirty="0" smtClean="0">
              <a:latin typeface="Comic Sans MS"/>
            </a:endParaRPr>
          </a:p>
          <a:p>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cs typeface="Calibri" pitchFamily="34" charset="0"/>
              </a:rPr>
              <a:t>TOPIC 3: FRIENDS/PEER PRESSURE</a:t>
            </a:r>
          </a:p>
          <a:p>
            <a:pPr algn="ctr">
              <a:buNone/>
            </a:pPr>
            <a:endParaRPr lang="en-GB" sz="2400" b="1" u="sng" dirty="0" smtClean="0">
              <a:cs typeface="Calibri" pitchFamily="34" charset="0"/>
            </a:endParaRPr>
          </a:p>
          <a:p>
            <a:pPr algn="ctr">
              <a:buNone/>
            </a:pPr>
            <a:r>
              <a:rPr lang="en-GB" sz="2400" b="1" dirty="0" smtClean="0">
                <a:cs typeface="Calibri" pitchFamily="34" charset="0"/>
              </a:rPr>
              <a:t>In this topic you will learn about:</a:t>
            </a:r>
          </a:p>
          <a:p>
            <a:pPr algn="ctr">
              <a:buNone/>
            </a:pPr>
            <a:endParaRPr lang="en-GB" sz="2400" dirty="0" smtClean="0">
              <a:cs typeface="Calibri" pitchFamily="34" charset="0"/>
            </a:endParaRPr>
          </a:p>
          <a:p>
            <a:pPr marL="457200" indent="-457200" algn="ctr">
              <a:buAutoNum type="arabicPeriod"/>
            </a:pPr>
            <a:r>
              <a:rPr lang="en-GB" sz="2400" dirty="0" smtClean="0">
                <a:cs typeface="Calibri" pitchFamily="34" charset="0"/>
              </a:rPr>
              <a:t>Friendships</a:t>
            </a:r>
          </a:p>
          <a:p>
            <a:pPr marL="457200" indent="-457200" algn="ctr">
              <a:buAutoNum type="arabicPeriod"/>
            </a:pPr>
            <a:r>
              <a:rPr lang="en-GB" sz="2400" dirty="0" smtClean="0">
                <a:cs typeface="Calibri" pitchFamily="34" charset="0"/>
              </a:rPr>
              <a:t>Peer pressure</a:t>
            </a: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4" name="Picture 3"/>
          <p:cNvPicPr>
            <a:picLocks noChangeAspect="1"/>
          </p:cNvPicPr>
          <p:nvPr/>
        </p:nvPicPr>
        <p:blipFill>
          <a:blip r:embed="rId2" cstate="print"/>
          <a:stretch>
            <a:fillRect/>
          </a:stretch>
        </p:blipFill>
        <p:spPr>
          <a:xfrm>
            <a:off x="3505200" y="3200400"/>
            <a:ext cx="2194270" cy="3272703"/>
          </a:xfrm>
          <a:prstGeom prst="rect">
            <a:avLst/>
          </a:prstGeom>
        </p:spPr>
      </p:pic>
      <p:pic>
        <p:nvPicPr>
          <p:cNvPr id="5" name="Picture 4"/>
          <p:cNvPicPr>
            <a:picLocks noChangeAspect="1"/>
          </p:cNvPicPr>
          <p:nvPr/>
        </p:nvPicPr>
        <p:blipFill>
          <a:blip r:embed="rId3" cstate="print"/>
          <a:stretch>
            <a:fillRect/>
          </a:stretch>
        </p:blipFill>
        <p:spPr>
          <a:xfrm>
            <a:off x="609600" y="3124200"/>
            <a:ext cx="2110441" cy="3175000"/>
          </a:xfrm>
          <a:prstGeom prst="rect">
            <a:avLst/>
          </a:prstGeom>
        </p:spPr>
      </p:pic>
      <p:pic>
        <p:nvPicPr>
          <p:cNvPr id="6" name="Picture 5"/>
          <p:cNvPicPr>
            <a:picLocks noChangeAspect="1"/>
          </p:cNvPicPr>
          <p:nvPr/>
        </p:nvPicPr>
        <p:blipFill>
          <a:blip r:embed="rId4" cstate="print"/>
          <a:stretch>
            <a:fillRect/>
          </a:stretch>
        </p:blipFill>
        <p:spPr>
          <a:xfrm>
            <a:off x="6400800" y="3162165"/>
            <a:ext cx="2286000" cy="342496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9468"/>
            <a:ext cx="4427984" cy="5878532"/>
          </a:xfrm>
          <a:prstGeom prst="rect">
            <a:avLst/>
          </a:prstGeom>
        </p:spPr>
        <p:txBody>
          <a:bodyPr wrap="square">
            <a:spAutoFit/>
          </a:bodyPr>
          <a:lstStyle/>
          <a:p>
            <a:r>
              <a:rPr lang="en-US" b="1" dirty="0" err="1" smtClean="0">
                <a:latin typeface="Calibri"/>
              </a:rPr>
              <a:t>Ein</a:t>
            </a:r>
            <a:r>
              <a:rPr lang="en-US" b="1" dirty="0" smtClean="0">
                <a:latin typeface="Calibri"/>
              </a:rPr>
              <a:t> </a:t>
            </a:r>
            <a:r>
              <a:rPr lang="en-US" b="1" dirty="0" err="1" smtClean="0">
                <a:latin typeface="Calibri"/>
              </a:rPr>
              <a:t>guter</a:t>
            </a:r>
            <a:r>
              <a:rPr lang="en-US" b="1" dirty="0" smtClean="0">
                <a:latin typeface="Calibri"/>
              </a:rPr>
              <a:t> Freund/</a:t>
            </a:r>
            <a:r>
              <a:rPr lang="en-US" b="1" dirty="0" err="1" smtClean="0">
                <a:latin typeface="Calibri"/>
              </a:rPr>
              <a:t>eine</a:t>
            </a:r>
            <a:r>
              <a:rPr lang="en-US" b="1" dirty="0" smtClean="0">
                <a:latin typeface="Calibri"/>
              </a:rPr>
              <a:t> </a:t>
            </a:r>
            <a:r>
              <a:rPr lang="en-US" b="1" dirty="0" err="1" smtClean="0">
                <a:latin typeface="Calibri"/>
              </a:rPr>
              <a:t>gute</a:t>
            </a:r>
            <a:r>
              <a:rPr lang="en-US" b="1" dirty="0" smtClean="0">
                <a:latin typeface="Calibri"/>
              </a:rPr>
              <a:t> </a:t>
            </a:r>
            <a:r>
              <a:rPr lang="en-US" b="1" dirty="0" err="1" smtClean="0">
                <a:latin typeface="Calibri"/>
              </a:rPr>
              <a:t>Freundin</a:t>
            </a:r>
            <a:r>
              <a:rPr lang="en-US" b="1" dirty="0" smtClean="0">
                <a:latin typeface="Calibri"/>
              </a:rPr>
              <a:t>…</a:t>
            </a:r>
          </a:p>
          <a:p>
            <a:endParaRPr lang="en-US" sz="2000" dirty="0" smtClean="0">
              <a:latin typeface="Calibri"/>
            </a:endParaRPr>
          </a:p>
          <a:p>
            <a:r>
              <a:rPr lang="en-US" sz="2000" dirty="0" smtClean="0">
                <a:latin typeface="Calibri"/>
              </a:rPr>
              <a:t>1)  … </a:t>
            </a:r>
            <a:r>
              <a:rPr lang="en-US" sz="2000" dirty="0" err="1" smtClean="0">
                <a:latin typeface="Calibri"/>
              </a:rPr>
              <a:t>soll</a:t>
            </a:r>
            <a:r>
              <a:rPr lang="en-US" sz="2000" dirty="0" smtClean="0">
                <a:latin typeface="Calibri"/>
              </a:rPr>
              <a:t> </a:t>
            </a:r>
            <a:r>
              <a:rPr lang="en-US" sz="2000" dirty="0" err="1" smtClean="0">
                <a:latin typeface="Calibri"/>
              </a:rPr>
              <a:t>alles</a:t>
            </a:r>
            <a:r>
              <a:rPr lang="en-US" sz="2000" dirty="0" smtClean="0">
                <a:latin typeface="Calibri"/>
              </a:rPr>
              <a:t> </a:t>
            </a:r>
            <a:r>
              <a:rPr lang="en-US" sz="2000" dirty="0" err="1" smtClean="0">
                <a:latin typeface="Calibri"/>
              </a:rPr>
              <a:t>vergeben</a:t>
            </a:r>
            <a:r>
              <a:rPr lang="en-US" sz="2000" dirty="0" smtClean="0">
                <a:latin typeface="Calibri"/>
              </a:rPr>
              <a:t>.</a:t>
            </a:r>
          </a:p>
          <a:p>
            <a:endParaRPr lang="en-US" sz="2000" dirty="0" smtClean="0">
              <a:latin typeface="Calibri"/>
            </a:endParaRPr>
          </a:p>
          <a:p>
            <a:r>
              <a:rPr lang="en-US" sz="2000" dirty="0" smtClean="0">
                <a:latin typeface="Calibri"/>
              </a:rPr>
              <a:t>2)  … </a:t>
            </a:r>
            <a:r>
              <a:rPr lang="en-US" sz="2000" dirty="0" err="1" smtClean="0">
                <a:latin typeface="Calibri"/>
              </a:rPr>
              <a:t>gibt</a:t>
            </a:r>
            <a:r>
              <a:rPr lang="en-US" sz="2000" dirty="0" smtClean="0">
                <a:latin typeface="Calibri"/>
              </a:rPr>
              <a:t> </a:t>
            </a:r>
            <a:r>
              <a:rPr lang="en-US" sz="2000" dirty="0" err="1" smtClean="0">
                <a:latin typeface="Calibri"/>
              </a:rPr>
              <a:t>immer</a:t>
            </a:r>
            <a:r>
              <a:rPr lang="en-US" sz="2000" dirty="0" smtClean="0">
                <a:latin typeface="Calibri"/>
              </a:rPr>
              <a:t> </a:t>
            </a:r>
            <a:r>
              <a:rPr lang="en-US" sz="2000" dirty="0" err="1" smtClean="0">
                <a:latin typeface="Calibri"/>
              </a:rPr>
              <a:t>Unterstützung</a:t>
            </a:r>
            <a:r>
              <a:rPr lang="en-US" sz="2000" dirty="0" smtClean="0">
                <a:latin typeface="Calibri"/>
              </a:rPr>
              <a:t>.</a:t>
            </a:r>
          </a:p>
          <a:p>
            <a:endParaRPr lang="en-US" sz="2000" dirty="0" smtClean="0">
              <a:latin typeface="Calibri"/>
            </a:endParaRPr>
          </a:p>
          <a:p>
            <a:r>
              <a:rPr lang="en-US" sz="2000" dirty="0" smtClean="0">
                <a:latin typeface="Calibri"/>
              </a:rPr>
              <a:t>3)  … </a:t>
            </a:r>
            <a:r>
              <a:rPr lang="en-US" sz="2000" dirty="0" err="1" smtClean="0">
                <a:latin typeface="Calibri"/>
              </a:rPr>
              <a:t>redet</a:t>
            </a:r>
            <a:r>
              <a:rPr lang="en-US" sz="2000" dirty="0" smtClean="0">
                <a:latin typeface="Calibri"/>
              </a:rPr>
              <a:t> </a:t>
            </a:r>
            <a:r>
              <a:rPr lang="en-US" sz="2000" dirty="0" err="1" smtClean="0">
                <a:latin typeface="Calibri"/>
              </a:rPr>
              <a:t>mir</a:t>
            </a:r>
            <a:r>
              <a:rPr lang="en-US" sz="2000" dirty="0" smtClean="0">
                <a:latin typeface="Calibri"/>
              </a:rPr>
              <a:t> dir </a:t>
            </a:r>
            <a:r>
              <a:rPr lang="en-US" sz="2000" dirty="0" err="1" smtClean="0">
                <a:latin typeface="Calibri"/>
              </a:rPr>
              <a:t>über</a:t>
            </a:r>
            <a:r>
              <a:rPr lang="en-US" sz="2000" dirty="0" smtClean="0">
                <a:latin typeface="Calibri"/>
              </a:rPr>
              <a:t> </a:t>
            </a:r>
            <a:r>
              <a:rPr lang="en-US" sz="2000" dirty="0" err="1" smtClean="0">
                <a:latin typeface="Calibri"/>
              </a:rPr>
              <a:t>alles</a:t>
            </a:r>
            <a:r>
              <a:rPr lang="en-US" sz="2000" dirty="0" smtClean="0">
                <a:latin typeface="Calibri"/>
              </a:rPr>
              <a:t>.</a:t>
            </a:r>
          </a:p>
          <a:p>
            <a:endParaRPr lang="en-US" sz="2000" dirty="0" smtClean="0">
              <a:latin typeface="Calibri"/>
            </a:endParaRPr>
          </a:p>
          <a:p>
            <a:r>
              <a:rPr lang="en-US" sz="2000" dirty="0" smtClean="0">
                <a:latin typeface="Calibri"/>
              </a:rPr>
              <a:t>4)  … hat die </a:t>
            </a:r>
            <a:r>
              <a:rPr lang="en-US" sz="2000" dirty="0" err="1" smtClean="0">
                <a:latin typeface="Calibri"/>
              </a:rPr>
              <a:t>gleichen</a:t>
            </a:r>
            <a:r>
              <a:rPr lang="en-US" sz="2000" dirty="0" smtClean="0">
                <a:latin typeface="Calibri"/>
              </a:rPr>
              <a:t> </a:t>
            </a:r>
            <a:r>
              <a:rPr lang="en-US" sz="2000" dirty="0" err="1" smtClean="0">
                <a:latin typeface="Calibri"/>
              </a:rPr>
              <a:t>Interessen</a:t>
            </a:r>
            <a:r>
              <a:rPr lang="en-US" sz="2000" dirty="0" smtClean="0">
                <a:latin typeface="Calibri"/>
              </a:rPr>
              <a:t>.</a:t>
            </a:r>
          </a:p>
          <a:p>
            <a:endParaRPr lang="en-US" sz="2000" dirty="0" smtClean="0">
              <a:latin typeface="Calibri"/>
            </a:endParaRPr>
          </a:p>
          <a:p>
            <a:r>
              <a:rPr lang="en-US" sz="2000" dirty="0" smtClean="0">
                <a:latin typeface="Calibri"/>
              </a:rPr>
              <a:t>5)  … hat </a:t>
            </a:r>
            <a:r>
              <a:rPr lang="en-US" sz="2000" dirty="0" err="1" smtClean="0">
                <a:latin typeface="Calibri"/>
              </a:rPr>
              <a:t>viel</a:t>
            </a:r>
            <a:r>
              <a:rPr lang="en-US" sz="2000" dirty="0" smtClean="0">
                <a:latin typeface="Calibri"/>
              </a:rPr>
              <a:t> </a:t>
            </a:r>
            <a:r>
              <a:rPr lang="en-US" sz="2000" dirty="0" err="1" smtClean="0">
                <a:latin typeface="Calibri"/>
              </a:rPr>
              <a:t>Geduld</a:t>
            </a:r>
            <a:r>
              <a:rPr lang="en-US" sz="2000" dirty="0" smtClean="0">
                <a:latin typeface="Calibri"/>
              </a:rPr>
              <a:t>.</a:t>
            </a:r>
          </a:p>
          <a:p>
            <a:endParaRPr lang="en-US" sz="2000" dirty="0" smtClean="0">
              <a:latin typeface="Calibri"/>
            </a:endParaRPr>
          </a:p>
          <a:p>
            <a:pPr marL="342900" indent="-342900">
              <a:buAutoNum type="arabicParenR" startAt="6"/>
            </a:pPr>
            <a:r>
              <a:rPr lang="en-US" sz="2000" dirty="0" smtClean="0">
                <a:latin typeface="Calibri"/>
              </a:rPr>
              <a:t>… </a:t>
            </a:r>
            <a:r>
              <a:rPr lang="en-US" sz="2000" dirty="0" err="1" smtClean="0">
                <a:latin typeface="Calibri"/>
              </a:rPr>
              <a:t>soll</a:t>
            </a:r>
            <a:r>
              <a:rPr lang="en-US" sz="2000" dirty="0" smtClean="0">
                <a:latin typeface="Calibri"/>
              </a:rPr>
              <a:t> </a:t>
            </a:r>
            <a:r>
              <a:rPr lang="en-US" sz="2000" dirty="0" err="1" smtClean="0">
                <a:latin typeface="Calibri"/>
              </a:rPr>
              <a:t>nicht</a:t>
            </a:r>
            <a:r>
              <a:rPr lang="en-US" sz="2000" dirty="0" smtClean="0">
                <a:latin typeface="Calibri"/>
              </a:rPr>
              <a:t> </a:t>
            </a:r>
            <a:r>
              <a:rPr lang="en-US" sz="2000" dirty="0" err="1" smtClean="0">
                <a:latin typeface="Calibri"/>
              </a:rPr>
              <a:t>neidisch</a:t>
            </a:r>
            <a:r>
              <a:rPr lang="en-US" sz="2000" dirty="0" smtClean="0">
                <a:latin typeface="Calibri"/>
              </a:rPr>
              <a:t> auf </a:t>
            </a:r>
            <a:r>
              <a:rPr lang="en-US" sz="2000" dirty="0" err="1" smtClean="0">
                <a:latin typeface="Calibri"/>
              </a:rPr>
              <a:t>andere</a:t>
            </a:r>
            <a:r>
              <a:rPr lang="en-US" sz="2000" dirty="0">
                <a:latin typeface="Calibri"/>
              </a:rPr>
              <a:t>  </a:t>
            </a:r>
            <a:r>
              <a:rPr lang="en-US" sz="2000" dirty="0" smtClean="0">
                <a:latin typeface="Calibri"/>
              </a:rPr>
              <a:t>    </a:t>
            </a:r>
          </a:p>
          <a:p>
            <a:r>
              <a:rPr lang="en-US" sz="2000" dirty="0">
                <a:latin typeface="Calibri"/>
              </a:rPr>
              <a:t> </a:t>
            </a:r>
            <a:r>
              <a:rPr lang="en-US" sz="2000" dirty="0" smtClean="0">
                <a:latin typeface="Calibri"/>
              </a:rPr>
              <a:t>       </a:t>
            </a:r>
            <a:r>
              <a:rPr lang="en-US" sz="2000" dirty="0" err="1" smtClean="0">
                <a:latin typeface="Calibri"/>
              </a:rPr>
              <a:t>Freunde</a:t>
            </a:r>
            <a:r>
              <a:rPr lang="en-US" sz="2000" dirty="0" smtClean="0">
                <a:latin typeface="Calibri"/>
              </a:rPr>
              <a:t> </a:t>
            </a:r>
            <a:r>
              <a:rPr lang="en-US" sz="2000" dirty="0" err="1" smtClean="0">
                <a:latin typeface="Calibri"/>
              </a:rPr>
              <a:t>sein</a:t>
            </a:r>
            <a:r>
              <a:rPr lang="en-US" sz="2000" dirty="0" smtClean="0">
                <a:latin typeface="Calibri"/>
              </a:rPr>
              <a:t>.</a:t>
            </a:r>
          </a:p>
          <a:p>
            <a:endParaRPr lang="en-US" sz="2000" dirty="0" smtClean="0">
              <a:latin typeface="Calibri"/>
            </a:endParaRPr>
          </a:p>
          <a:p>
            <a:pPr marL="342900" indent="-342900">
              <a:buAutoNum type="arabicParenR" startAt="7"/>
            </a:pPr>
            <a:r>
              <a:rPr lang="en-US" sz="2000" dirty="0" smtClean="0">
                <a:latin typeface="Calibri"/>
              </a:rPr>
              <a:t>… hat </a:t>
            </a:r>
            <a:r>
              <a:rPr lang="en-US" sz="2000" dirty="0" err="1" smtClean="0">
                <a:latin typeface="Calibri"/>
              </a:rPr>
              <a:t>immer</a:t>
            </a:r>
            <a:r>
              <a:rPr lang="en-US" sz="2000" dirty="0" smtClean="0">
                <a:latin typeface="Calibri"/>
              </a:rPr>
              <a:t> </a:t>
            </a:r>
            <a:r>
              <a:rPr lang="en-US" sz="2000" dirty="0" err="1" smtClean="0">
                <a:latin typeface="Calibri"/>
              </a:rPr>
              <a:t>Zeit</a:t>
            </a:r>
            <a:r>
              <a:rPr lang="en-US" sz="2000" dirty="0" smtClean="0">
                <a:latin typeface="Calibri"/>
              </a:rPr>
              <a:t> </a:t>
            </a:r>
            <a:r>
              <a:rPr lang="en-US" sz="2000" dirty="0" err="1" smtClean="0">
                <a:latin typeface="Calibri"/>
              </a:rPr>
              <a:t>für</a:t>
            </a:r>
            <a:r>
              <a:rPr lang="en-US" sz="2000" dirty="0" smtClean="0">
                <a:latin typeface="Calibri"/>
              </a:rPr>
              <a:t> </a:t>
            </a:r>
            <a:r>
              <a:rPr lang="en-US" sz="2000" dirty="0" err="1" smtClean="0">
                <a:latin typeface="Calibri"/>
              </a:rPr>
              <a:t>dich</a:t>
            </a:r>
            <a:r>
              <a:rPr lang="en-US" sz="2000" dirty="0" smtClean="0">
                <a:latin typeface="Calibri"/>
              </a:rPr>
              <a:t>.</a:t>
            </a:r>
          </a:p>
          <a:p>
            <a:pPr marL="342900" indent="-342900">
              <a:buAutoNum type="arabicParenR" startAt="7"/>
            </a:pPr>
            <a:endParaRPr lang="en-US" sz="2000" dirty="0" smtClean="0">
              <a:latin typeface="Calibri"/>
            </a:endParaRPr>
          </a:p>
          <a:p>
            <a:pPr marL="342900" indent="-342900">
              <a:buAutoNum type="arabicParenR" startAt="7"/>
            </a:pPr>
            <a:r>
              <a:rPr lang="en-US" sz="2000" dirty="0" smtClean="0">
                <a:latin typeface="Calibri"/>
              </a:rPr>
              <a:t>… </a:t>
            </a:r>
            <a:r>
              <a:rPr lang="en-US" sz="2000" dirty="0" err="1" smtClean="0">
                <a:latin typeface="Calibri"/>
              </a:rPr>
              <a:t>soll</a:t>
            </a:r>
            <a:r>
              <a:rPr lang="en-US" sz="2000" dirty="0" smtClean="0">
                <a:latin typeface="Calibri"/>
              </a:rPr>
              <a:t> </a:t>
            </a:r>
            <a:r>
              <a:rPr lang="en-US" sz="2000" dirty="0" err="1" smtClean="0">
                <a:latin typeface="Calibri"/>
              </a:rPr>
              <a:t>nie</a:t>
            </a:r>
            <a:r>
              <a:rPr lang="en-US" sz="2000" dirty="0" smtClean="0">
                <a:latin typeface="Calibri"/>
              </a:rPr>
              <a:t> </a:t>
            </a:r>
            <a:r>
              <a:rPr lang="en-US" sz="2000" dirty="0" err="1" smtClean="0">
                <a:latin typeface="Calibri"/>
              </a:rPr>
              <a:t>gemein</a:t>
            </a:r>
            <a:r>
              <a:rPr lang="en-US" sz="2000" dirty="0" smtClean="0">
                <a:latin typeface="Calibri"/>
              </a:rPr>
              <a:t> </a:t>
            </a:r>
            <a:r>
              <a:rPr lang="en-US" sz="2000" dirty="0" err="1" smtClean="0">
                <a:latin typeface="Calibri"/>
              </a:rPr>
              <a:t>sein</a:t>
            </a:r>
            <a:endParaRPr lang="en-US" sz="2000" dirty="0" smtClean="0">
              <a:latin typeface="Calibri"/>
            </a:endParaRPr>
          </a:p>
          <a:p>
            <a:endParaRPr lang="en-US" dirty="0">
              <a:latin typeface="Comic Sans MS" pitchFamily="66" charset="0"/>
            </a:endParaRPr>
          </a:p>
        </p:txBody>
      </p:sp>
      <p:sp>
        <p:nvSpPr>
          <p:cNvPr id="3" name="Rectangle 2"/>
          <p:cNvSpPr/>
          <p:nvPr/>
        </p:nvSpPr>
        <p:spPr>
          <a:xfrm>
            <a:off x="4572000" y="1524000"/>
            <a:ext cx="4572000" cy="5293757"/>
          </a:xfrm>
          <a:prstGeom prst="rect">
            <a:avLst/>
          </a:prstGeom>
        </p:spPr>
        <p:txBody>
          <a:bodyPr wrap="square">
            <a:spAutoFit/>
          </a:bodyPr>
          <a:lstStyle/>
          <a:p>
            <a:r>
              <a:rPr lang="en-US" sz="2000" dirty="0" smtClean="0">
                <a:latin typeface="Calibri"/>
              </a:rPr>
              <a:t>a)  … has the same interests.</a:t>
            </a:r>
          </a:p>
          <a:p>
            <a:endParaRPr lang="en-US" sz="2000" dirty="0" smtClean="0">
              <a:latin typeface="Calibri"/>
            </a:endParaRPr>
          </a:p>
          <a:p>
            <a:r>
              <a:rPr lang="en-US" sz="2000" dirty="0" err="1" smtClean="0">
                <a:latin typeface="Calibri"/>
              </a:rPr>
              <a:t>b</a:t>
            </a:r>
            <a:r>
              <a:rPr lang="en-US" sz="2000" dirty="0" smtClean="0">
                <a:latin typeface="Calibri"/>
              </a:rPr>
              <a:t>)  … has a lot of patience.</a:t>
            </a:r>
          </a:p>
          <a:p>
            <a:endParaRPr lang="en-US" sz="2000" dirty="0" smtClean="0">
              <a:latin typeface="Calibri"/>
            </a:endParaRPr>
          </a:p>
          <a:p>
            <a:r>
              <a:rPr lang="en-US" sz="2000" dirty="0" err="1" smtClean="0">
                <a:latin typeface="Calibri"/>
              </a:rPr>
              <a:t>c</a:t>
            </a:r>
            <a:r>
              <a:rPr lang="en-US" sz="2000" dirty="0" smtClean="0">
                <a:latin typeface="Calibri"/>
              </a:rPr>
              <a:t>)  … always gives support.</a:t>
            </a:r>
          </a:p>
          <a:p>
            <a:endParaRPr lang="en-US" sz="2000" dirty="0" smtClean="0">
              <a:latin typeface="Calibri"/>
            </a:endParaRPr>
          </a:p>
          <a:p>
            <a:r>
              <a:rPr lang="en-US" sz="2000" dirty="0" err="1" smtClean="0">
                <a:latin typeface="Calibri"/>
              </a:rPr>
              <a:t>d</a:t>
            </a:r>
            <a:r>
              <a:rPr lang="en-US" sz="2000" dirty="0" smtClean="0">
                <a:latin typeface="Calibri"/>
              </a:rPr>
              <a:t>)  … should never be mean.</a:t>
            </a:r>
          </a:p>
          <a:p>
            <a:endParaRPr lang="en-US" sz="2000" dirty="0" smtClean="0">
              <a:latin typeface="Calibri"/>
            </a:endParaRPr>
          </a:p>
          <a:p>
            <a:r>
              <a:rPr lang="en-US" sz="2000" dirty="0" err="1" smtClean="0">
                <a:latin typeface="Calibri"/>
              </a:rPr>
              <a:t>e</a:t>
            </a:r>
            <a:r>
              <a:rPr lang="en-US" sz="2000" dirty="0" smtClean="0">
                <a:latin typeface="Calibri"/>
              </a:rPr>
              <a:t>)  … talks with you about everything.</a:t>
            </a:r>
          </a:p>
          <a:p>
            <a:endParaRPr lang="en-US" sz="2000" dirty="0" smtClean="0">
              <a:latin typeface="Calibri"/>
            </a:endParaRPr>
          </a:p>
          <a:p>
            <a:pPr marL="342900" indent="-342900">
              <a:buAutoNum type="alphaLcParenR" startAt="6"/>
            </a:pPr>
            <a:r>
              <a:rPr lang="en-US" sz="2000" dirty="0" smtClean="0">
                <a:latin typeface="Calibri"/>
              </a:rPr>
              <a:t>… always has time for you.</a:t>
            </a:r>
          </a:p>
          <a:p>
            <a:endParaRPr lang="en-US" sz="2000" dirty="0" smtClean="0">
              <a:latin typeface="Calibri"/>
            </a:endParaRPr>
          </a:p>
          <a:p>
            <a:pPr marL="342900" indent="-342900">
              <a:buAutoNum type="alphaLcParenR" startAt="7"/>
            </a:pPr>
            <a:r>
              <a:rPr lang="en-US" sz="2000" dirty="0" smtClean="0">
                <a:latin typeface="Calibri"/>
              </a:rPr>
              <a:t>… shouldn’t be jealous of other    </a:t>
            </a:r>
          </a:p>
          <a:p>
            <a:r>
              <a:rPr lang="en-US" sz="2000" dirty="0">
                <a:latin typeface="Calibri"/>
              </a:rPr>
              <a:t> </a:t>
            </a:r>
            <a:r>
              <a:rPr lang="en-US" sz="2000" dirty="0" smtClean="0">
                <a:latin typeface="Calibri"/>
              </a:rPr>
              <a:t>       friends.</a:t>
            </a:r>
          </a:p>
          <a:p>
            <a:endParaRPr lang="en-US" sz="2000" dirty="0" smtClean="0">
              <a:latin typeface="Calibri"/>
            </a:endParaRPr>
          </a:p>
          <a:p>
            <a:r>
              <a:rPr lang="en-US" sz="2000" dirty="0" err="1" smtClean="0">
                <a:latin typeface="Calibri"/>
              </a:rPr>
              <a:t>h</a:t>
            </a:r>
            <a:r>
              <a:rPr lang="en-US" sz="2000" dirty="0" smtClean="0">
                <a:latin typeface="Calibri"/>
              </a:rPr>
              <a:t>)  … ought to forgive everything.</a:t>
            </a:r>
          </a:p>
          <a:p>
            <a:endParaRPr lang="en-US" dirty="0">
              <a:latin typeface="Comic Sans MS" pitchFamily="66" charset="0"/>
            </a:endParaRPr>
          </a:p>
        </p:txBody>
      </p:sp>
      <p:sp>
        <p:nvSpPr>
          <p:cNvPr id="4" name="TextBox 3"/>
          <p:cNvSpPr txBox="1"/>
          <p:nvPr/>
        </p:nvSpPr>
        <p:spPr>
          <a:xfrm>
            <a:off x="0" y="0"/>
            <a:ext cx="9144000" cy="830997"/>
          </a:xfrm>
          <a:prstGeom prst="rect">
            <a:avLst/>
          </a:prstGeom>
          <a:noFill/>
        </p:spPr>
        <p:txBody>
          <a:bodyPr wrap="square" rtlCol="0">
            <a:spAutoFit/>
          </a:bodyPr>
          <a:lstStyle/>
          <a:p>
            <a:pPr algn="ctr"/>
            <a:r>
              <a:rPr lang="en-US" sz="2400" b="1" u="sng" dirty="0" smtClean="0">
                <a:solidFill>
                  <a:srgbClr val="008000"/>
                </a:solidFill>
                <a:latin typeface="Calibri"/>
              </a:rPr>
              <a:t>AUFGABE 10  FREUNDSCHAFT</a:t>
            </a:r>
          </a:p>
          <a:p>
            <a:pPr algn="ctr"/>
            <a:r>
              <a:rPr lang="en-US" sz="2400" dirty="0" smtClean="0">
                <a:solidFill>
                  <a:srgbClr val="008000"/>
                </a:solidFill>
                <a:latin typeface="Calibri"/>
              </a:rPr>
              <a:t>Match the  German meaning with the English.</a:t>
            </a:r>
            <a:endParaRPr lang="en-US" sz="2400" dirty="0">
              <a:solidFill>
                <a:srgbClr val="008000"/>
              </a:solidFill>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63672" cy="4108817"/>
          </a:xfrm>
          <a:prstGeom prst="rect">
            <a:avLst/>
          </a:prstGeom>
        </p:spPr>
        <p:txBody>
          <a:bodyPr wrap="square">
            <a:spAutoFit/>
          </a:bodyPr>
          <a:lstStyle/>
          <a:p>
            <a:r>
              <a:rPr lang="en-US" sz="2400" dirty="0" smtClean="0">
                <a:solidFill>
                  <a:srgbClr val="008000"/>
                </a:solidFill>
                <a:latin typeface="Calibri"/>
              </a:rPr>
              <a:t> </a:t>
            </a:r>
          </a:p>
          <a:p>
            <a:pPr algn="ctr"/>
            <a:r>
              <a:rPr lang="en-US" sz="2400" dirty="0" smtClean="0">
                <a:solidFill>
                  <a:srgbClr val="008000"/>
                </a:solidFill>
                <a:latin typeface="Calibri"/>
              </a:rPr>
              <a:t>A Write five sentences about a good friend. Use the phrases from the exercises on </a:t>
            </a:r>
            <a:r>
              <a:rPr lang="en-US" sz="2400" dirty="0" err="1" smtClean="0">
                <a:solidFill>
                  <a:srgbClr val="008000"/>
                </a:solidFill>
                <a:latin typeface="Calibri"/>
              </a:rPr>
              <a:t>Eigenschaften</a:t>
            </a:r>
            <a:r>
              <a:rPr lang="en-US" sz="2400" dirty="0" smtClean="0">
                <a:solidFill>
                  <a:srgbClr val="008000"/>
                </a:solidFill>
                <a:latin typeface="Calibri"/>
              </a:rPr>
              <a:t> if required.</a:t>
            </a:r>
          </a:p>
          <a:p>
            <a:endParaRPr lang="en-US" dirty="0" smtClean="0">
              <a:latin typeface="Calibri"/>
            </a:endParaRPr>
          </a:p>
          <a:p>
            <a:pPr marL="457200" indent="-457200">
              <a:lnSpc>
                <a:spcPct val="150000"/>
              </a:lnSpc>
              <a:buFont typeface="+mj-lt"/>
              <a:buAutoNum type="arabicPeriod"/>
            </a:pPr>
            <a:r>
              <a:rPr lang="en-US" sz="2200" dirty="0" err="1" smtClean="0">
                <a:latin typeface="Calibri"/>
              </a:rPr>
              <a:t>Für</a:t>
            </a:r>
            <a:r>
              <a:rPr lang="en-US" sz="2200" dirty="0" smtClean="0">
                <a:latin typeface="Calibri"/>
              </a:rPr>
              <a:t> </a:t>
            </a:r>
            <a:r>
              <a:rPr lang="en-US" sz="2200" dirty="0" err="1" smtClean="0">
                <a:latin typeface="Calibri"/>
              </a:rPr>
              <a:t>mich</a:t>
            </a:r>
            <a:r>
              <a:rPr lang="en-US" sz="2200" dirty="0" smtClean="0">
                <a:latin typeface="Calibri"/>
              </a:rPr>
              <a:t> </a:t>
            </a:r>
            <a:r>
              <a:rPr lang="en-US" sz="2200" dirty="0" err="1" smtClean="0">
                <a:latin typeface="Calibri"/>
              </a:rPr>
              <a:t>darf</a:t>
            </a:r>
            <a:r>
              <a:rPr lang="en-US" sz="2200" dirty="0" smtClean="0">
                <a:latin typeface="Calibri"/>
              </a:rPr>
              <a:t> </a:t>
            </a:r>
            <a:r>
              <a:rPr lang="en-US" sz="2200" dirty="0" err="1" smtClean="0">
                <a:latin typeface="Calibri"/>
              </a:rPr>
              <a:t>ein</a:t>
            </a:r>
            <a:r>
              <a:rPr lang="en-US" sz="2200" dirty="0" smtClean="0">
                <a:latin typeface="Calibri"/>
              </a:rPr>
              <a:t> Freund / </a:t>
            </a:r>
            <a:r>
              <a:rPr lang="en-US" sz="2200" dirty="0" err="1" smtClean="0">
                <a:latin typeface="Calibri"/>
              </a:rPr>
              <a:t>eine</a:t>
            </a:r>
            <a:r>
              <a:rPr lang="en-US" sz="2200" dirty="0" smtClean="0">
                <a:latin typeface="Calibri"/>
              </a:rPr>
              <a:t> </a:t>
            </a:r>
            <a:r>
              <a:rPr lang="en-US" sz="2200" dirty="0" err="1" smtClean="0">
                <a:latin typeface="Calibri"/>
              </a:rPr>
              <a:t>Freundin</a:t>
            </a:r>
            <a:r>
              <a:rPr lang="en-US" sz="2200" dirty="0" smtClean="0">
                <a:latin typeface="Calibri"/>
              </a:rPr>
              <a:t> </a:t>
            </a:r>
            <a:r>
              <a:rPr lang="en-US" sz="2200" dirty="0" err="1" smtClean="0">
                <a:latin typeface="Calibri"/>
              </a:rPr>
              <a:t>nie</a:t>
            </a:r>
            <a:r>
              <a:rPr lang="en-US" sz="2200" dirty="0" smtClean="0">
                <a:latin typeface="Calibri"/>
              </a:rPr>
              <a:t> ______ </a:t>
            </a:r>
            <a:r>
              <a:rPr lang="en-US" sz="2200" dirty="0" err="1" smtClean="0">
                <a:latin typeface="Calibri"/>
              </a:rPr>
              <a:t>oder</a:t>
            </a:r>
            <a:r>
              <a:rPr lang="en-US" sz="2200" dirty="0" smtClean="0">
                <a:latin typeface="Calibri"/>
              </a:rPr>
              <a:t> _______ </a:t>
            </a:r>
            <a:r>
              <a:rPr lang="en-US" sz="2200" dirty="0" err="1" smtClean="0">
                <a:latin typeface="Calibri"/>
              </a:rPr>
              <a:t>sein</a:t>
            </a:r>
            <a:r>
              <a:rPr lang="en-US" sz="2200" dirty="0" smtClean="0">
                <a:latin typeface="Calibri"/>
              </a:rPr>
              <a:t>.</a:t>
            </a:r>
          </a:p>
          <a:p>
            <a:pPr marL="457200" indent="-457200">
              <a:lnSpc>
                <a:spcPct val="150000"/>
              </a:lnSpc>
              <a:buFont typeface="+mj-lt"/>
              <a:buAutoNum type="arabicPeriod"/>
            </a:pPr>
            <a:r>
              <a:rPr lang="en-US" sz="2200" dirty="0" err="1" smtClean="0">
                <a:latin typeface="Calibri"/>
              </a:rPr>
              <a:t>Er</a:t>
            </a:r>
            <a:r>
              <a:rPr lang="en-US" sz="2200" dirty="0" smtClean="0">
                <a:latin typeface="Calibri"/>
              </a:rPr>
              <a:t> / </a:t>
            </a:r>
            <a:r>
              <a:rPr lang="en-US" sz="2200" dirty="0" err="1" smtClean="0">
                <a:latin typeface="Calibri"/>
              </a:rPr>
              <a:t>sie</a:t>
            </a:r>
            <a:r>
              <a:rPr lang="en-US" sz="2200" dirty="0" smtClean="0">
                <a:latin typeface="Calibri"/>
              </a:rPr>
              <a:t> muss </a:t>
            </a:r>
            <a:r>
              <a:rPr lang="en-US" sz="2200" dirty="0" err="1" smtClean="0">
                <a:latin typeface="Calibri"/>
              </a:rPr>
              <a:t>selten</a:t>
            </a:r>
            <a:r>
              <a:rPr lang="en-US" sz="2200" dirty="0" smtClean="0">
                <a:latin typeface="Calibri"/>
              </a:rPr>
              <a:t> _______ </a:t>
            </a:r>
            <a:r>
              <a:rPr lang="en-US" sz="2200" dirty="0" err="1" smtClean="0">
                <a:latin typeface="Calibri"/>
              </a:rPr>
              <a:t>sein</a:t>
            </a:r>
            <a:r>
              <a:rPr lang="en-US" sz="2200" dirty="0" smtClean="0">
                <a:latin typeface="Calibri"/>
              </a:rPr>
              <a:t>.   </a:t>
            </a:r>
          </a:p>
          <a:p>
            <a:pPr marL="457200" indent="-457200">
              <a:lnSpc>
                <a:spcPct val="150000"/>
              </a:lnSpc>
              <a:buFont typeface="+mj-lt"/>
              <a:buAutoNum type="arabicPeriod"/>
            </a:pPr>
            <a:r>
              <a:rPr lang="en-US" sz="2200" dirty="0" err="1" smtClean="0">
                <a:latin typeface="Calibri"/>
              </a:rPr>
              <a:t>Ein</a:t>
            </a:r>
            <a:r>
              <a:rPr lang="en-US" sz="2200" dirty="0" smtClean="0">
                <a:latin typeface="Calibri"/>
              </a:rPr>
              <a:t> </a:t>
            </a:r>
            <a:r>
              <a:rPr lang="en-US" sz="2200" dirty="0" err="1" smtClean="0">
                <a:latin typeface="Calibri"/>
              </a:rPr>
              <a:t>guter</a:t>
            </a:r>
            <a:r>
              <a:rPr lang="en-US" sz="2200" dirty="0" smtClean="0">
                <a:latin typeface="Calibri"/>
              </a:rPr>
              <a:t> Freund / </a:t>
            </a:r>
            <a:r>
              <a:rPr lang="en-US" sz="2200" dirty="0" err="1" smtClean="0">
                <a:latin typeface="Calibri"/>
              </a:rPr>
              <a:t>eine</a:t>
            </a:r>
            <a:r>
              <a:rPr lang="en-US" sz="2200" dirty="0" smtClean="0">
                <a:latin typeface="Calibri"/>
              </a:rPr>
              <a:t> </a:t>
            </a:r>
            <a:r>
              <a:rPr lang="en-US" sz="2200" dirty="0" err="1" smtClean="0">
                <a:latin typeface="Calibri"/>
              </a:rPr>
              <a:t>gute</a:t>
            </a:r>
            <a:r>
              <a:rPr lang="en-US" sz="2200" dirty="0" smtClean="0">
                <a:latin typeface="Calibri"/>
              </a:rPr>
              <a:t> </a:t>
            </a:r>
            <a:r>
              <a:rPr lang="en-US" sz="2200" dirty="0" err="1" smtClean="0">
                <a:latin typeface="Calibri"/>
              </a:rPr>
              <a:t>Freundin</a:t>
            </a:r>
            <a:r>
              <a:rPr lang="en-US" sz="2200" dirty="0" smtClean="0">
                <a:latin typeface="Calibri"/>
              </a:rPr>
              <a:t> </a:t>
            </a:r>
            <a:r>
              <a:rPr lang="en-US" sz="2200" dirty="0" err="1" smtClean="0">
                <a:latin typeface="Calibri"/>
              </a:rPr>
              <a:t>ist</a:t>
            </a:r>
            <a:r>
              <a:rPr lang="en-US" sz="2200" dirty="0" smtClean="0">
                <a:latin typeface="Calibri"/>
              </a:rPr>
              <a:t> </a:t>
            </a:r>
            <a:r>
              <a:rPr lang="en-US" sz="2200" dirty="0" err="1" smtClean="0">
                <a:latin typeface="Calibri"/>
              </a:rPr>
              <a:t>nie</a:t>
            </a:r>
            <a:r>
              <a:rPr lang="en-US" sz="2200" dirty="0" smtClean="0">
                <a:latin typeface="Calibri"/>
              </a:rPr>
              <a:t> ________</a:t>
            </a:r>
          </a:p>
          <a:p>
            <a:pPr marL="457200" indent="-457200" algn="ctr">
              <a:lnSpc>
                <a:spcPct val="150000"/>
              </a:lnSpc>
            </a:pPr>
            <a:r>
              <a:rPr lang="en-US" sz="2400" dirty="0" smtClean="0">
                <a:solidFill>
                  <a:srgbClr val="008000"/>
                </a:solidFill>
                <a:latin typeface="Calibri"/>
              </a:rPr>
              <a:t>B  Write 50-80 words on your friends. Use the phrases in the previous slides as well as your own ideas.</a:t>
            </a:r>
          </a:p>
        </p:txBody>
      </p:sp>
      <p:sp>
        <p:nvSpPr>
          <p:cNvPr id="4" name="Rectangle 3"/>
          <p:cNvSpPr/>
          <p:nvPr/>
        </p:nvSpPr>
        <p:spPr>
          <a:xfrm>
            <a:off x="1331640" y="5013176"/>
            <a:ext cx="6805264" cy="1785104"/>
          </a:xfrm>
          <a:prstGeom prst="rect">
            <a:avLst/>
          </a:prstGeom>
          <a:ln>
            <a:solidFill>
              <a:srgbClr val="008000"/>
            </a:solidFill>
          </a:ln>
        </p:spPr>
        <p:txBody>
          <a:bodyPr wrap="square">
            <a:spAutoFit/>
          </a:bodyPr>
          <a:lstStyle/>
          <a:p>
            <a:pPr algn="ctr"/>
            <a:r>
              <a:rPr lang="en-US" sz="2200" b="1" dirty="0" err="1" smtClean="0">
                <a:solidFill>
                  <a:srgbClr val="008000"/>
                </a:solidFill>
                <a:latin typeface="Comic Sans MS" pitchFamily="66" charset="0"/>
              </a:rPr>
              <a:t>Vokabel</a:t>
            </a:r>
            <a:endParaRPr lang="en-US" sz="2200" b="1" dirty="0" smtClean="0">
              <a:solidFill>
                <a:srgbClr val="008000"/>
              </a:solidFill>
              <a:latin typeface="Comic Sans MS" pitchFamily="66" charset="0"/>
            </a:endParaRPr>
          </a:p>
          <a:p>
            <a:pPr algn="ctr"/>
            <a:endParaRPr lang="en-US" sz="2200" b="1" dirty="0" smtClean="0">
              <a:solidFill>
                <a:srgbClr val="008000"/>
              </a:solidFill>
              <a:latin typeface="Comic Sans MS" pitchFamily="66" charset="0"/>
            </a:endParaRPr>
          </a:p>
          <a:p>
            <a:r>
              <a:rPr lang="en-US" sz="2200" b="1" dirty="0" err="1" smtClean="0">
                <a:latin typeface="Comic Sans MS" pitchFamily="66" charset="0"/>
              </a:rPr>
              <a:t>selten</a:t>
            </a:r>
            <a:r>
              <a:rPr lang="en-US" sz="2200" dirty="0" smtClean="0">
                <a:latin typeface="Comic Sans MS" pitchFamily="66" charset="0"/>
              </a:rPr>
              <a:t> 	rarely			</a:t>
            </a:r>
            <a:r>
              <a:rPr lang="en-US" sz="2200" b="1" dirty="0" err="1" smtClean="0">
                <a:latin typeface="Comic Sans MS" pitchFamily="66" charset="0"/>
              </a:rPr>
              <a:t>immer</a:t>
            </a:r>
            <a:r>
              <a:rPr lang="en-US" sz="2200" dirty="0" smtClean="0">
                <a:latin typeface="Comic Sans MS" pitchFamily="66" charset="0"/>
              </a:rPr>
              <a:t>  always</a:t>
            </a:r>
          </a:p>
          <a:p>
            <a:r>
              <a:rPr lang="en-US" sz="2200" b="1" dirty="0" err="1" smtClean="0">
                <a:latin typeface="Comic Sans MS" pitchFamily="66" charset="0"/>
              </a:rPr>
              <a:t>meistens</a:t>
            </a:r>
            <a:r>
              <a:rPr lang="en-US" sz="2200" dirty="0" smtClean="0">
                <a:latin typeface="Comic Sans MS" pitchFamily="66" charset="0"/>
              </a:rPr>
              <a:t> mostly		</a:t>
            </a:r>
            <a:r>
              <a:rPr lang="en-US" sz="2200" b="1" dirty="0" smtClean="0">
                <a:latin typeface="Comic Sans MS" pitchFamily="66" charset="0"/>
              </a:rPr>
              <a:t>oft</a:t>
            </a:r>
            <a:r>
              <a:rPr lang="en-US" sz="2200" dirty="0" smtClean="0">
                <a:latin typeface="Comic Sans MS" pitchFamily="66" charset="0"/>
              </a:rPr>
              <a:t> </a:t>
            </a:r>
            <a:r>
              <a:rPr lang="en-US" sz="2200" dirty="0">
                <a:latin typeface="Comic Sans MS" pitchFamily="66" charset="0"/>
              </a:rPr>
              <a:t>	</a:t>
            </a:r>
            <a:r>
              <a:rPr lang="en-US" sz="2200" dirty="0" smtClean="0">
                <a:latin typeface="Comic Sans MS" pitchFamily="66" charset="0"/>
              </a:rPr>
              <a:t>often</a:t>
            </a:r>
          </a:p>
          <a:p>
            <a:r>
              <a:rPr lang="en-US" sz="2200" b="1" dirty="0" err="1" smtClean="0">
                <a:latin typeface="Comic Sans MS" pitchFamily="66" charset="0"/>
              </a:rPr>
              <a:t>nie</a:t>
            </a:r>
            <a:r>
              <a:rPr lang="en-US" sz="2200" dirty="0" smtClean="0">
                <a:latin typeface="Comic Sans MS" pitchFamily="66" charset="0"/>
              </a:rPr>
              <a:t> </a:t>
            </a:r>
            <a:r>
              <a:rPr lang="en-US" sz="2200" dirty="0">
                <a:latin typeface="Comic Sans MS" pitchFamily="66" charset="0"/>
              </a:rPr>
              <a:t>	</a:t>
            </a:r>
            <a:r>
              <a:rPr lang="en-US" sz="2200" dirty="0" smtClean="0">
                <a:latin typeface="Comic Sans MS" pitchFamily="66" charset="0"/>
              </a:rPr>
              <a:t>never			</a:t>
            </a:r>
            <a:r>
              <a:rPr lang="en-US" sz="2200" b="1" dirty="0" err="1" smtClean="0">
                <a:latin typeface="Comic Sans MS" pitchFamily="66" charset="0"/>
              </a:rPr>
              <a:t>kaum</a:t>
            </a:r>
            <a:r>
              <a:rPr lang="en-US" sz="2200" dirty="0" smtClean="0">
                <a:latin typeface="Comic Sans MS" pitchFamily="66" charset="0"/>
              </a:rPr>
              <a:t> </a:t>
            </a:r>
            <a:r>
              <a:rPr lang="en-US" sz="2200" dirty="0">
                <a:latin typeface="Comic Sans MS" pitchFamily="66" charset="0"/>
              </a:rPr>
              <a:t>	</a:t>
            </a:r>
            <a:r>
              <a:rPr lang="en-US" sz="2200" dirty="0" smtClean="0">
                <a:latin typeface="Comic Sans MS" pitchFamily="66" charset="0"/>
              </a:rPr>
              <a:t>hardly ever</a:t>
            </a:r>
            <a:endParaRPr lang="en-US" sz="2200" dirty="0">
              <a:latin typeface="Comic Sans MS" pitchFamily="66" charset="0"/>
            </a:endParaRPr>
          </a:p>
        </p:txBody>
      </p:sp>
      <p:sp>
        <p:nvSpPr>
          <p:cNvPr id="6" name="TextBox 5"/>
          <p:cNvSpPr txBox="1"/>
          <p:nvPr/>
        </p:nvSpPr>
        <p:spPr>
          <a:xfrm>
            <a:off x="0" y="0"/>
            <a:ext cx="9144000" cy="830997"/>
          </a:xfrm>
          <a:prstGeom prst="rect">
            <a:avLst/>
          </a:prstGeom>
          <a:noFill/>
        </p:spPr>
        <p:txBody>
          <a:bodyPr wrap="square" rtlCol="0">
            <a:spAutoFit/>
          </a:bodyPr>
          <a:lstStyle/>
          <a:p>
            <a:pPr algn="ctr"/>
            <a:r>
              <a:rPr lang="en-US" sz="2400" b="1" u="sng" dirty="0" smtClean="0">
                <a:solidFill>
                  <a:srgbClr val="008000"/>
                </a:solidFill>
                <a:latin typeface="Calibri"/>
              </a:rPr>
              <a:t>AUFGABE 11: </a:t>
            </a:r>
            <a:r>
              <a:rPr lang="en-US" sz="2400" b="1" u="sng" dirty="0" smtClean="0">
                <a:solidFill>
                  <a:srgbClr val="008000"/>
                </a:solidFill>
              </a:rPr>
              <a:t>GUTER FREUND, GUTE FREUNDIN</a:t>
            </a:r>
          </a:p>
          <a:p>
            <a:pPr algn="ctr"/>
            <a:endParaRPr lang="en-US" sz="2400" b="1" u="sng" dirty="0">
              <a:solidFill>
                <a:srgbClr val="008000"/>
              </a:solidFill>
              <a:latin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288" y="830997"/>
            <a:ext cx="3505200" cy="1908215"/>
          </a:xfrm>
          <a:prstGeom prst="rect">
            <a:avLst/>
          </a:prstGeom>
        </p:spPr>
        <p:txBody>
          <a:bodyPr wrap="square">
            <a:spAutoFit/>
          </a:bodyPr>
          <a:lstStyle/>
          <a:p>
            <a:r>
              <a:rPr lang="en-US" sz="2000" dirty="0" err="1" smtClean="0"/>
              <a:t>Ich</a:t>
            </a:r>
            <a:r>
              <a:rPr lang="en-US" sz="2000" dirty="0" smtClean="0"/>
              <a:t> </a:t>
            </a:r>
            <a:r>
              <a:rPr lang="en-US" sz="2000" dirty="0" err="1" smtClean="0"/>
              <a:t>finde</a:t>
            </a:r>
            <a:r>
              <a:rPr lang="en-US" sz="2000" dirty="0" smtClean="0"/>
              <a:t> </a:t>
            </a:r>
            <a:r>
              <a:rPr lang="en-US" sz="2000" dirty="0" err="1" smtClean="0"/>
              <a:t>ein</a:t>
            </a:r>
            <a:r>
              <a:rPr lang="en-US" sz="2000" dirty="0" smtClean="0"/>
              <a:t> </a:t>
            </a:r>
            <a:r>
              <a:rPr lang="en-US" sz="2000" dirty="0" err="1" smtClean="0"/>
              <a:t>echter</a:t>
            </a:r>
            <a:r>
              <a:rPr lang="en-US" sz="2000" dirty="0" smtClean="0"/>
              <a:t> Freund </a:t>
            </a:r>
            <a:r>
              <a:rPr lang="en-US" sz="2000" dirty="0" err="1" smtClean="0"/>
              <a:t>mag</a:t>
            </a:r>
            <a:r>
              <a:rPr lang="en-US" sz="2000" dirty="0" smtClean="0"/>
              <a:t> </a:t>
            </a:r>
            <a:r>
              <a:rPr lang="en-US" sz="2000" dirty="0" err="1" smtClean="0"/>
              <a:t>dich</a:t>
            </a:r>
            <a:r>
              <a:rPr lang="en-US" sz="2000" dirty="0" smtClean="0"/>
              <a:t> so, </a:t>
            </a:r>
            <a:r>
              <a:rPr lang="en-US" sz="2000" dirty="0" err="1" smtClean="0"/>
              <a:t>wie</a:t>
            </a:r>
            <a:r>
              <a:rPr lang="en-US" sz="2000" dirty="0" smtClean="0"/>
              <a:t> du </a:t>
            </a:r>
            <a:r>
              <a:rPr lang="en-US" sz="2000" dirty="0" err="1" smtClean="0"/>
              <a:t>bist</a:t>
            </a:r>
            <a:r>
              <a:rPr lang="en-US" sz="2000" dirty="0" smtClean="0"/>
              <a:t>, und </a:t>
            </a:r>
            <a:r>
              <a:rPr lang="en-US" sz="2000" dirty="0" err="1" smtClean="0"/>
              <a:t>nicht</a:t>
            </a:r>
            <a:r>
              <a:rPr lang="en-US" sz="2000" dirty="0" smtClean="0"/>
              <a:t>, </a:t>
            </a:r>
            <a:r>
              <a:rPr lang="en-US" sz="2000" dirty="0" err="1" smtClean="0"/>
              <a:t>weil</a:t>
            </a:r>
            <a:r>
              <a:rPr lang="en-US" sz="2000" dirty="0" smtClean="0"/>
              <a:t> du </a:t>
            </a:r>
            <a:r>
              <a:rPr lang="en-US" sz="2000" dirty="0" err="1" smtClean="0"/>
              <a:t>beliebt</a:t>
            </a:r>
            <a:r>
              <a:rPr lang="en-US" sz="2000" dirty="0" smtClean="0"/>
              <a:t> </a:t>
            </a:r>
            <a:r>
              <a:rPr lang="en-US" sz="2000" dirty="0" err="1" smtClean="0"/>
              <a:t>bist</a:t>
            </a:r>
            <a:r>
              <a:rPr lang="en-US" sz="2000" dirty="0" smtClean="0"/>
              <a:t>.  In </a:t>
            </a:r>
            <a:r>
              <a:rPr lang="en-US" sz="2000" dirty="0" err="1" smtClean="0"/>
              <a:t>einer</a:t>
            </a:r>
            <a:r>
              <a:rPr lang="en-US" sz="2000" dirty="0" smtClean="0"/>
              <a:t> </a:t>
            </a:r>
            <a:r>
              <a:rPr lang="en-US" sz="2000" dirty="0" err="1" smtClean="0"/>
              <a:t>Freundschaft</a:t>
            </a:r>
            <a:r>
              <a:rPr lang="en-US" sz="2000" dirty="0" smtClean="0"/>
              <a:t> </a:t>
            </a:r>
            <a:r>
              <a:rPr lang="en-US" sz="2000" dirty="0" err="1" smtClean="0"/>
              <a:t>ist</a:t>
            </a:r>
            <a:r>
              <a:rPr lang="en-US" sz="2000" dirty="0" smtClean="0"/>
              <a:t> man </a:t>
            </a:r>
            <a:r>
              <a:rPr lang="en-US" sz="2000" dirty="0" err="1" smtClean="0"/>
              <a:t>für</a:t>
            </a:r>
            <a:r>
              <a:rPr lang="en-US" sz="2000" dirty="0" smtClean="0"/>
              <a:t> den </a:t>
            </a:r>
            <a:r>
              <a:rPr lang="en-US" sz="2000" dirty="0" err="1" smtClean="0"/>
              <a:t>anderen</a:t>
            </a:r>
            <a:r>
              <a:rPr lang="en-US" sz="2000" dirty="0" smtClean="0"/>
              <a:t> da</a:t>
            </a:r>
            <a:r>
              <a:rPr lang="en-US" sz="2000" dirty="0"/>
              <a:t>.</a:t>
            </a:r>
            <a:r>
              <a:rPr lang="en-US" sz="2000" dirty="0" smtClean="0"/>
              <a:t> </a:t>
            </a:r>
          </a:p>
          <a:p>
            <a:r>
              <a:rPr lang="en-US" dirty="0" smtClean="0">
                <a:solidFill>
                  <a:srgbClr val="FF0000"/>
                </a:solidFill>
              </a:rPr>
              <a:t>Kurt</a:t>
            </a:r>
            <a:endParaRPr lang="en-US" dirty="0">
              <a:solidFill>
                <a:srgbClr val="FF0000"/>
              </a:solidFill>
            </a:endParaRPr>
          </a:p>
        </p:txBody>
      </p:sp>
      <p:sp>
        <p:nvSpPr>
          <p:cNvPr id="5" name="TextBox 4"/>
          <p:cNvSpPr txBox="1"/>
          <p:nvPr/>
        </p:nvSpPr>
        <p:spPr>
          <a:xfrm>
            <a:off x="338491" y="2819400"/>
            <a:ext cx="3886200" cy="2215991"/>
          </a:xfrm>
          <a:prstGeom prst="rect">
            <a:avLst/>
          </a:prstGeom>
          <a:noFill/>
        </p:spPr>
        <p:txBody>
          <a:bodyPr wrap="square" rtlCol="0">
            <a:spAutoFit/>
          </a:bodyPr>
          <a:lstStyle/>
          <a:p>
            <a:r>
              <a:rPr lang="en-US" sz="2000" dirty="0" err="1" smtClean="0"/>
              <a:t>Ein</a:t>
            </a:r>
            <a:r>
              <a:rPr lang="en-US" sz="2000" dirty="0" smtClean="0"/>
              <a:t> </a:t>
            </a:r>
            <a:r>
              <a:rPr lang="en-US" sz="2000" dirty="0" err="1" smtClean="0"/>
              <a:t>guter</a:t>
            </a:r>
            <a:r>
              <a:rPr lang="en-US" sz="2000" dirty="0" smtClean="0"/>
              <a:t> Freund </a:t>
            </a:r>
            <a:r>
              <a:rPr lang="en-US" sz="2000" dirty="0" err="1" smtClean="0"/>
              <a:t>ist</a:t>
            </a:r>
            <a:r>
              <a:rPr lang="en-US" sz="2000" dirty="0" smtClean="0"/>
              <a:t> </a:t>
            </a:r>
            <a:r>
              <a:rPr lang="en-US" sz="2000" dirty="0" err="1" smtClean="0"/>
              <a:t>jemand</a:t>
            </a:r>
            <a:r>
              <a:rPr lang="en-US" sz="2000" dirty="0" smtClean="0"/>
              <a:t>, </a:t>
            </a:r>
            <a:r>
              <a:rPr lang="en-US" sz="2000" dirty="0" err="1" smtClean="0"/>
              <a:t>der</a:t>
            </a:r>
            <a:r>
              <a:rPr lang="en-US" sz="2000" dirty="0" smtClean="0"/>
              <a:t> dir in </a:t>
            </a:r>
            <a:r>
              <a:rPr lang="en-US" sz="2000" dirty="0" err="1" smtClean="0"/>
              <a:t>schwierigen</a:t>
            </a:r>
            <a:r>
              <a:rPr lang="en-US" sz="2000" dirty="0" smtClean="0"/>
              <a:t> </a:t>
            </a:r>
            <a:r>
              <a:rPr lang="en-US" sz="2000" dirty="0" err="1" smtClean="0"/>
              <a:t>Situationen</a:t>
            </a:r>
            <a:r>
              <a:rPr lang="en-US" sz="2000" dirty="0" smtClean="0"/>
              <a:t> </a:t>
            </a:r>
            <a:r>
              <a:rPr lang="en-US" sz="2000" dirty="0" err="1" smtClean="0"/>
              <a:t>beisteht</a:t>
            </a:r>
            <a:r>
              <a:rPr lang="en-US" sz="2000" dirty="0" smtClean="0"/>
              <a:t>, </a:t>
            </a:r>
            <a:r>
              <a:rPr lang="en-US" sz="2000" dirty="0" err="1" smtClean="0"/>
              <a:t>besonders</a:t>
            </a:r>
            <a:r>
              <a:rPr lang="en-US" sz="2000" dirty="0" smtClean="0"/>
              <a:t> </a:t>
            </a:r>
            <a:r>
              <a:rPr lang="en-US" sz="2000" dirty="0" err="1" smtClean="0"/>
              <a:t>wenn</a:t>
            </a:r>
            <a:r>
              <a:rPr lang="en-US" sz="2000" dirty="0" smtClean="0"/>
              <a:t> man </a:t>
            </a:r>
            <a:r>
              <a:rPr lang="en-US" sz="2000" dirty="0" err="1" smtClean="0"/>
              <a:t>Streit</a:t>
            </a:r>
            <a:r>
              <a:rPr lang="en-US" sz="2000" dirty="0" smtClean="0"/>
              <a:t> </a:t>
            </a:r>
            <a:r>
              <a:rPr lang="en-US" sz="2000" dirty="0" err="1" smtClean="0"/>
              <a:t>mit</a:t>
            </a:r>
            <a:r>
              <a:rPr lang="en-US" sz="2000" dirty="0" smtClean="0"/>
              <a:t> </a:t>
            </a:r>
            <a:r>
              <a:rPr lang="en-US" sz="2000" dirty="0" err="1" smtClean="0"/>
              <a:t>der</a:t>
            </a:r>
            <a:r>
              <a:rPr lang="en-US" sz="2000" dirty="0" smtClean="0"/>
              <a:t> </a:t>
            </a:r>
            <a:r>
              <a:rPr lang="en-US" sz="2000" dirty="0" err="1" smtClean="0"/>
              <a:t>Familie</a:t>
            </a:r>
            <a:r>
              <a:rPr lang="en-US" sz="2000" dirty="0" smtClean="0"/>
              <a:t> </a:t>
            </a:r>
            <a:r>
              <a:rPr lang="en-US" sz="2000" dirty="0" err="1" smtClean="0"/>
              <a:t>oder</a:t>
            </a:r>
            <a:r>
              <a:rPr lang="en-US" sz="2000" dirty="0" smtClean="0"/>
              <a:t> </a:t>
            </a:r>
            <a:r>
              <a:rPr lang="en-US" sz="2000" dirty="0" err="1" smtClean="0"/>
              <a:t>anderen</a:t>
            </a:r>
            <a:r>
              <a:rPr lang="en-US" sz="2000" dirty="0" smtClean="0"/>
              <a:t> </a:t>
            </a:r>
            <a:r>
              <a:rPr lang="en-US" sz="2000" dirty="0" err="1" smtClean="0"/>
              <a:t>Freunden</a:t>
            </a:r>
            <a:r>
              <a:rPr lang="en-US" sz="2000" dirty="0" smtClean="0"/>
              <a:t> hat. </a:t>
            </a:r>
          </a:p>
          <a:p>
            <a:r>
              <a:rPr lang="en-US" sz="2000" dirty="0" smtClean="0">
                <a:solidFill>
                  <a:srgbClr val="FF0000"/>
                </a:solidFill>
              </a:rPr>
              <a:t>Claudia</a:t>
            </a:r>
          </a:p>
          <a:p>
            <a:endParaRPr lang="en-US" dirty="0"/>
          </a:p>
        </p:txBody>
      </p:sp>
      <p:sp>
        <p:nvSpPr>
          <p:cNvPr id="7" name="Rectangle 6"/>
          <p:cNvSpPr/>
          <p:nvPr/>
        </p:nvSpPr>
        <p:spPr>
          <a:xfrm>
            <a:off x="4224691" y="836748"/>
            <a:ext cx="4419600" cy="1600438"/>
          </a:xfrm>
          <a:prstGeom prst="rect">
            <a:avLst/>
          </a:prstGeom>
        </p:spPr>
        <p:txBody>
          <a:bodyPr wrap="square">
            <a:spAutoFit/>
          </a:bodyPr>
          <a:lstStyle/>
          <a:p>
            <a:r>
              <a:rPr lang="de-DE" sz="2000" dirty="0" smtClean="0"/>
              <a:t>Eine beste Freundin ist sehr wichtig für mich. Ich kann  ihr alles erzählen und wir haben keine Geheimnisse voreinander.</a:t>
            </a:r>
          </a:p>
          <a:p>
            <a:r>
              <a:rPr lang="de-DE" sz="2000" dirty="0" smtClean="0">
                <a:solidFill>
                  <a:srgbClr val="FF0000"/>
                </a:solidFill>
              </a:rPr>
              <a:t>Lise</a:t>
            </a:r>
            <a:endParaRPr lang="en-GB" dirty="0" smtClean="0">
              <a:solidFill>
                <a:srgbClr val="FF0000"/>
              </a:solidFill>
            </a:endParaRPr>
          </a:p>
          <a:p>
            <a:endParaRPr lang="en-US" dirty="0"/>
          </a:p>
        </p:txBody>
      </p:sp>
      <p:sp>
        <p:nvSpPr>
          <p:cNvPr id="8" name="TextBox 7"/>
          <p:cNvSpPr txBox="1"/>
          <p:nvPr/>
        </p:nvSpPr>
        <p:spPr>
          <a:xfrm>
            <a:off x="4419600" y="2438624"/>
            <a:ext cx="4343400" cy="2215991"/>
          </a:xfrm>
          <a:prstGeom prst="rect">
            <a:avLst/>
          </a:prstGeom>
          <a:noFill/>
        </p:spPr>
        <p:txBody>
          <a:bodyPr wrap="square" rtlCol="0">
            <a:spAutoFit/>
          </a:bodyPr>
          <a:lstStyle/>
          <a:p>
            <a:r>
              <a:rPr lang="en-US" sz="2000" dirty="0" smtClean="0"/>
              <a:t>In </a:t>
            </a:r>
            <a:r>
              <a:rPr lang="en-US" sz="2000" dirty="0" err="1" smtClean="0"/>
              <a:t>einer</a:t>
            </a:r>
            <a:r>
              <a:rPr lang="en-US" sz="2000" dirty="0" smtClean="0"/>
              <a:t> </a:t>
            </a:r>
            <a:r>
              <a:rPr lang="en-US" sz="2000" dirty="0" err="1" smtClean="0"/>
              <a:t>Freundschaft</a:t>
            </a:r>
            <a:r>
              <a:rPr lang="en-US" sz="2000" dirty="0" smtClean="0"/>
              <a:t>  </a:t>
            </a:r>
            <a:r>
              <a:rPr lang="en-US" sz="2000" dirty="0" err="1" smtClean="0"/>
              <a:t>hilft</a:t>
            </a:r>
            <a:r>
              <a:rPr lang="en-US" sz="2000" dirty="0" smtClean="0"/>
              <a:t> </a:t>
            </a:r>
            <a:r>
              <a:rPr lang="en-US" sz="2000" dirty="0" err="1" smtClean="0"/>
              <a:t>jeder</a:t>
            </a:r>
            <a:r>
              <a:rPr lang="en-US" sz="2000" dirty="0" smtClean="0"/>
              <a:t>  </a:t>
            </a:r>
            <a:r>
              <a:rPr lang="en-US" sz="2000" dirty="0" err="1" smtClean="0"/>
              <a:t>jedem</a:t>
            </a:r>
            <a:r>
              <a:rPr lang="en-US" sz="2000" dirty="0" smtClean="0"/>
              <a:t>.  Man </a:t>
            </a:r>
            <a:r>
              <a:rPr lang="en-US" sz="2000" dirty="0" err="1" smtClean="0"/>
              <a:t>macht</a:t>
            </a:r>
            <a:r>
              <a:rPr lang="en-US" sz="2000" dirty="0" smtClean="0"/>
              <a:t> </a:t>
            </a:r>
            <a:r>
              <a:rPr lang="en-US" sz="2000" dirty="0" err="1" smtClean="0"/>
              <a:t>viel</a:t>
            </a:r>
            <a:r>
              <a:rPr lang="en-US" sz="2000" dirty="0" smtClean="0"/>
              <a:t> </a:t>
            </a:r>
            <a:r>
              <a:rPr lang="en-US" sz="2000" dirty="0" err="1" smtClean="0"/>
              <a:t>gemeinsam</a:t>
            </a:r>
            <a:r>
              <a:rPr lang="en-US" sz="2000" dirty="0" smtClean="0"/>
              <a:t> und </a:t>
            </a:r>
            <a:r>
              <a:rPr lang="en-US" sz="2000" dirty="0" err="1" smtClean="0"/>
              <a:t>kann</a:t>
            </a:r>
            <a:r>
              <a:rPr lang="en-US" sz="2000" dirty="0" smtClean="0"/>
              <a:t> Problem </a:t>
            </a:r>
            <a:r>
              <a:rPr lang="en-US" sz="2000" dirty="0" err="1" smtClean="0"/>
              <a:t>besprechen</a:t>
            </a:r>
            <a:r>
              <a:rPr lang="en-US" sz="2000" dirty="0" smtClean="0"/>
              <a:t>. Man muss </a:t>
            </a:r>
            <a:r>
              <a:rPr lang="en-US" sz="2000" dirty="0" err="1" smtClean="0"/>
              <a:t>nicht</a:t>
            </a:r>
            <a:r>
              <a:rPr lang="en-US" sz="2000" dirty="0" smtClean="0"/>
              <a:t> </a:t>
            </a:r>
            <a:r>
              <a:rPr lang="en-US" sz="2000" dirty="0" err="1" smtClean="0"/>
              <a:t>immer</a:t>
            </a:r>
            <a:r>
              <a:rPr lang="en-US" sz="2000" dirty="0" smtClean="0"/>
              <a:t> die </a:t>
            </a:r>
            <a:r>
              <a:rPr lang="en-US" sz="2000" dirty="0" err="1" smtClean="0"/>
              <a:t>gleichen</a:t>
            </a:r>
            <a:r>
              <a:rPr lang="en-US" sz="2000" dirty="0" smtClean="0"/>
              <a:t> </a:t>
            </a:r>
            <a:r>
              <a:rPr lang="en-US" sz="2000" dirty="0" err="1" smtClean="0"/>
              <a:t>Interessen</a:t>
            </a:r>
            <a:r>
              <a:rPr lang="en-US" sz="2000" dirty="0" smtClean="0"/>
              <a:t> </a:t>
            </a:r>
            <a:r>
              <a:rPr lang="en-US" sz="2000" dirty="0" err="1" smtClean="0"/>
              <a:t>haben</a:t>
            </a:r>
            <a:r>
              <a:rPr lang="en-US" sz="2000" dirty="0" smtClean="0"/>
              <a:t> </a:t>
            </a:r>
            <a:r>
              <a:rPr lang="en-US" sz="2000" dirty="0" err="1" smtClean="0"/>
              <a:t>aber</a:t>
            </a:r>
            <a:r>
              <a:rPr lang="en-US" sz="2000" dirty="0" smtClean="0"/>
              <a:t> man </a:t>
            </a:r>
            <a:r>
              <a:rPr lang="en-US" sz="2000" dirty="0" err="1" smtClean="0"/>
              <a:t>ist</a:t>
            </a:r>
            <a:r>
              <a:rPr lang="en-US" sz="2000" dirty="0" smtClean="0"/>
              <a:t> oft </a:t>
            </a:r>
            <a:r>
              <a:rPr lang="en-US" sz="2000" dirty="0" err="1" smtClean="0"/>
              <a:t>zusammen</a:t>
            </a:r>
            <a:r>
              <a:rPr lang="en-US" sz="2000" dirty="0" smtClean="0"/>
              <a:t>.</a:t>
            </a:r>
          </a:p>
          <a:p>
            <a:r>
              <a:rPr lang="en-US" sz="2000" dirty="0" smtClean="0">
                <a:solidFill>
                  <a:srgbClr val="FF0000"/>
                </a:solidFill>
              </a:rPr>
              <a:t>Tina</a:t>
            </a:r>
            <a:endParaRPr lang="en-US" dirty="0" smtClean="0">
              <a:solidFill>
                <a:srgbClr val="FF0000"/>
              </a:solidFill>
            </a:endParaRPr>
          </a:p>
          <a:p>
            <a:endParaRPr lang="en-US" dirty="0"/>
          </a:p>
        </p:txBody>
      </p:sp>
      <p:sp>
        <p:nvSpPr>
          <p:cNvPr id="9" name="TextBox 8"/>
          <p:cNvSpPr txBox="1"/>
          <p:nvPr/>
        </p:nvSpPr>
        <p:spPr>
          <a:xfrm>
            <a:off x="0" y="4724400"/>
            <a:ext cx="9144000" cy="2185214"/>
          </a:xfrm>
          <a:prstGeom prst="rect">
            <a:avLst/>
          </a:prstGeom>
          <a:noFill/>
        </p:spPr>
        <p:txBody>
          <a:bodyPr wrap="square" rtlCol="0">
            <a:spAutoFit/>
          </a:bodyPr>
          <a:lstStyle/>
          <a:p>
            <a:r>
              <a:rPr lang="en-US" sz="2000" dirty="0" smtClean="0"/>
              <a:t>Who says ………………</a:t>
            </a:r>
          </a:p>
          <a:p>
            <a:pPr marL="342900" indent="-342900">
              <a:buFont typeface="+mj-lt"/>
              <a:buAutoNum type="arabicPeriod"/>
            </a:pPr>
            <a:r>
              <a:rPr lang="en-US" sz="2000" dirty="0" smtClean="0"/>
              <a:t> a friend should stand by you in difficulty</a:t>
            </a:r>
            <a:r>
              <a:rPr lang="en-US" sz="2000" dirty="0"/>
              <a:t>?</a:t>
            </a:r>
            <a:r>
              <a:rPr lang="en-US" sz="2000" dirty="0" smtClean="0"/>
              <a:t>   5. you don’t need the same interests?</a:t>
            </a:r>
          </a:p>
          <a:p>
            <a:pPr marL="342900" indent="-342900">
              <a:buFont typeface="+mj-lt"/>
              <a:buAutoNum type="arabicPeriod"/>
            </a:pPr>
            <a:r>
              <a:rPr lang="en-US" sz="2000" dirty="0" smtClean="0"/>
              <a:t>a friend should like you for who you are?	    6. popularity is not important?</a:t>
            </a:r>
          </a:p>
          <a:p>
            <a:pPr marL="342900" indent="-342900">
              <a:buFont typeface="+mj-lt"/>
              <a:buAutoNum type="arabicPeriod"/>
            </a:pPr>
            <a:r>
              <a:rPr lang="en-US" sz="2000" dirty="0" smtClean="0"/>
              <a:t>they can tell their friend everything?	    7. you can discuss problems?</a:t>
            </a:r>
          </a:p>
          <a:p>
            <a:pPr marL="342900" indent="-342900">
              <a:buFont typeface="+mj-lt"/>
              <a:buAutoNum type="arabicPeriod"/>
            </a:pPr>
            <a:r>
              <a:rPr lang="en-US" sz="2000" dirty="0" smtClean="0"/>
              <a:t>you should do a lot together?	                    8. you are there for others?</a:t>
            </a: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10" name="Rectangle 9"/>
          <p:cNvSpPr/>
          <p:nvPr/>
        </p:nvSpPr>
        <p:spPr>
          <a:xfrm>
            <a:off x="1297765" y="0"/>
            <a:ext cx="7165937" cy="830997"/>
          </a:xfrm>
          <a:prstGeom prst="rect">
            <a:avLst/>
          </a:prstGeom>
        </p:spPr>
        <p:txBody>
          <a:bodyPr wrap="none">
            <a:spAutoFit/>
          </a:bodyPr>
          <a:lstStyle/>
          <a:p>
            <a:pPr algn="ctr"/>
            <a:r>
              <a:rPr lang="en-US" sz="2400" b="1" u="sng" dirty="0" smtClean="0">
                <a:solidFill>
                  <a:srgbClr val="008000"/>
                </a:solidFill>
              </a:rPr>
              <a:t>AUFGABE 12: FREUNDSCHAFT, WAS IST DAS FÜR DICH?</a:t>
            </a:r>
          </a:p>
          <a:p>
            <a:pPr algn="ctr"/>
            <a:r>
              <a:rPr lang="en-US" sz="2400" dirty="0" smtClean="0">
                <a:solidFill>
                  <a:srgbClr val="008000"/>
                </a:solidFill>
              </a:rPr>
              <a:t>Answer with the correct name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print"/>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print"/>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print"/>
          <a:stretch>
            <a:fillRect/>
          </a:stretch>
        </p:blipFill>
        <p:spPr>
          <a:xfrm>
            <a:off x="7092280" y="4797152"/>
            <a:ext cx="1872208" cy="1619821"/>
          </a:xfrm>
          <a:prstGeom prst="rect">
            <a:avLst/>
          </a:prstGeom>
        </p:spPr>
      </p:pic>
    </p:spTree>
    <p:extLst>
      <p:ext uri="{BB962C8B-B14F-4D97-AF65-F5344CB8AC3E}">
        <p14:creationId xmlns:p14="http://schemas.microsoft.com/office/powerpoint/2010/main" val="4262924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solidFill>
                  <a:srgbClr val="008000"/>
                </a:solidFill>
                <a:latin typeface="Calibri"/>
                <a:cs typeface="Calibri" pitchFamily="34" charset="0"/>
              </a:rPr>
              <a:t>AUFGABE 13:PROBLEME</a:t>
            </a:r>
          </a:p>
          <a:p>
            <a:pPr algn="ctr">
              <a:buNone/>
            </a:pPr>
            <a:r>
              <a:rPr lang="en-GB" sz="2400" b="1" dirty="0" smtClean="0">
                <a:cs typeface="Calibri" pitchFamily="34" charset="0"/>
              </a:rPr>
              <a:t> </a:t>
            </a:r>
            <a:r>
              <a:rPr lang="en-GB" sz="2400" dirty="0" smtClean="0">
                <a:solidFill>
                  <a:srgbClr val="008000"/>
                </a:solidFill>
                <a:cs typeface="Calibri" pitchFamily="34" charset="0"/>
              </a:rPr>
              <a:t>Work with a partner</a:t>
            </a:r>
            <a:r>
              <a:rPr lang="en-GB" sz="2400" dirty="0">
                <a:solidFill>
                  <a:srgbClr val="008000"/>
                </a:solidFill>
                <a:cs typeface="Calibri" pitchFamily="34" charset="0"/>
              </a:rPr>
              <a:t>.</a:t>
            </a:r>
            <a:r>
              <a:rPr lang="en-GB" sz="2400" dirty="0" smtClean="0">
                <a:solidFill>
                  <a:srgbClr val="008000"/>
                </a:solidFill>
                <a:cs typeface="Calibri" pitchFamily="34" charset="0"/>
              </a:rPr>
              <a:t> Rank these problems in order from most serious to least serious</a:t>
            </a:r>
            <a:endParaRPr lang="en-GB" sz="2400" b="1" dirty="0" smtClean="0">
              <a:solidFill>
                <a:srgbClr val="008000"/>
              </a:solidFill>
              <a:cs typeface="Calibri" pitchFamily="34" charset="0"/>
            </a:endParaRPr>
          </a:p>
          <a:p>
            <a:pPr marL="457200" indent="-457200">
              <a:buFont typeface="+mj-lt"/>
              <a:buAutoNum type="alphaLcPeriod"/>
            </a:pPr>
            <a:r>
              <a:rPr lang="en-GB" sz="2400" dirty="0" err="1" smtClean="0">
                <a:cs typeface="Calibri" pitchFamily="34" charset="0"/>
              </a:rPr>
              <a:t>Vor</a:t>
            </a:r>
            <a:r>
              <a:rPr lang="en-GB" sz="2400" dirty="0" smtClean="0">
                <a:cs typeface="Calibri" pitchFamily="34" charset="0"/>
              </a:rPr>
              <a:t> </a:t>
            </a:r>
            <a:r>
              <a:rPr lang="en-GB" sz="2400" dirty="0" err="1" smtClean="0">
                <a:cs typeface="Calibri" pitchFamily="34" charset="0"/>
              </a:rPr>
              <a:t>drei</a:t>
            </a:r>
            <a:r>
              <a:rPr lang="en-GB" sz="2400" dirty="0" smtClean="0">
                <a:cs typeface="Calibri" pitchFamily="34" charset="0"/>
              </a:rPr>
              <a:t> </a:t>
            </a:r>
            <a:r>
              <a:rPr lang="en-GB" sz="2400" dirty="0" err="1" smtClean="0">
                <a:cs typeface="Calibri" pitchFamily="34" charset="0"/>
              </a:rPr>
              <a:t>Monaten</a:t>
            </a:r>
            <a:r>
              <a:rPr lang="en-GB" sz="2400" dirty="0" smtClean="0">
                <a:cs typeface="Calibri" pitchFamily="34" charset="0"/>
              </a:rPr>
              <a:t> </a:t>
            </a:r>
            <a:r>
              <a:rPr lang="en-GB" sz="2400" dirty="0" err="1" smtClean="0">
                <a:cs typeface="Calibri" pitchFamily="34" charset="0"/>
              </a:rPr>
              <a:t>habe</a:t>
            </a:r>
            <a:r>
              <a:rPr lang="en-GB" sz="2400" dirty="0" smtClean="0">
                <a:cs typeface="Calibri" pitchFamily="34" charset="0"/>
              </a:rPr>
              <a:t> </a:t>
            </a:r>
            <a:r>
              <a:rPr lang="en-GB" sz="2400" dirty="0" err="1" smtClean="0">
                <a:cs typeface="Calibri" pitchFamily="34" charset="0"/>
              </a:rPr>
              <a:t>ich</a:t>
            </a:r>
            <a:r>
              <a:rPr lang="en-GB" sz="2400" dirty="0" smtClean="0">
                <a:cs typeface="Calibri" pitchFamily="34" charset="0"/>
              </a:rPr>
              <a:t> </a:t>
            </a:r>
            <a:r>
              <a:rPr lang="en-GB" sz="2400" dirty="0" err="1" smtClean="0">
                <a:cs typeface="Calibri" pitchFamily="34" charset="0"/>
              </a:rPr>
              <a:t>meiner</a:t>
            </a:r>
            <a:r>
              <a:rPr lang="en-GB" sz="2400" dirty="0" smtClean="0">
                <a:cs typeface="Calibri" pitchFamily="34" charset="0"/>
              </a:rPr>
              <a:t> </a:t>
            </a:r>
            <a:r>
              <a:rPr lang="en-GB" sz="2400" dirty="0" err="1" smtClean="0">
                <a:cs typeface="Calibri" pitchFamily="34" charset="0"/>
              </a:rPr>
              <a:t>besten</a:t>
            </a:r>
            <a:r>
              <a:rPr lang="en-GB" sz="2400" dirty="0" smtClean="0">
                <a:cs typeface="Calibri" pitchFamily="34" charset="0"/>
              </a:rPr>
              <a:t> </a:t>
            </a:r>
            <a:r>
              <a:rPr lang="en-GB" sz="2400" dirty="0" err="1" smtClean="0">
                <a:cs typeface="Calibri" pitchFamily="34" charset="0"/>
              </a:rPr>
              <a:t>Freundin</a:t>
            </a:r>
            <a:r>
              <a:rPr lang="en-GB" sz="2400" dirty="0" smtClean="0">
                <a:cs typeface="Calibri" pitchFamily="34" charset="0"/>
              </a:rPr>
              <a:t> </a:t>
            </a:r>
            <a:r>
              <a:rPr lang="en-GB" sz="2400" dirty="0" err="1" smtClean="0">
                <a:cs typeface="Calibri" pitchFamily="34" charset="0"/>
              </a:rPr>
              <a:t>zwanzig</a:t>
            </a:r>
            <a:r>
              <a:rPr lang="en-GB" sz="2400" dirty="0" smtClean="0">
                <a:cs typeface="Calibri" pitchFamily="34" charset="0"/>
              </a:rPr>
              <a:t> Euro </a:t>
            </a:r>
            <a:r>
              <a:rPr lang="en-GB" sz="2400" dirty="0" err="1" smtClean="0">
                <a:cs typeface="Calibri" pitchFamily="34" charset="0"/>
              </a:rPr>
              <a:t>geliehen</a:t>
            </a:r>
            <a:r>
              <a:rPr lang="en-GB" sz="2400" dirty="0" smtClean="0">
                <a:cs typeface="Calibri" pitchFamily="34" charset="0"/>
              </a:rPr>
              <a:t>. </a:t>
            </a:r>
            <a:r>
              <a:rPr lang="en-GB" sz="2400" dirty="0" err="1">
                <a:cs typeface="Calibri" pitchFamily="34" charset="0"/>
              </a:rPr>
              <a:t>I</a:t>
            </a:r>
            <a:r>
              <a:rPr lang="en-GB" sz="2400" dirty="0" err="1" smtClean="0">
                <a:cs typeface="Calibri" pitchFamily="34" charset="0"/>
              </a:rPr>
              <a:t>ch</a:t>
            </a:r>
            <a:r>
              <a:rPr lang="en-GB" sz="2400" dirty="0" smtClean="0">
                <a:cs typeface="Calibri" pitchFamily="34" charset="0"/>
              </a:rPr>
              <a:t> </a:t>
            </a:r>
            <a:r>
              <a:rPr lang="en-GB" sz="2400" dirty="0" err="1" smtClean="0">
                <a:cs typeface="Calibri" pitchFamily="34" charset="0"/>
              </a:rPr>
              <a:t>habe</a:t>
            </a:r>
            <a:r>
              <a:rPr lang="en-GB" sz="2400" dirty="0" smtClean="0">
                <a:cs typeface="Calibri" pitchFamily="34" charset="0"/>
              </a:rPr>
              <a:t> das Geld </a:t>
            </a:r>
            <a:r>
              <a:rPr lang="en-GB" sz="2400" dirty="0" err="1" smtClean="0">
                <a:cs typeface="Calibri" pitchFamily="34" charset="0"/>
              </a:rPr>
              <a:t>noch</a:t>
            </a:r>
            <a:r>
              <a:rPr lang="en-GB" sz="2400" dirty="0" smtClean="0">
                <a:cs typeface="Calibri" pitchFamily="34" charset="0"/>
              </a:rPr>
              <a:t> </a:t>
            </a:r>
            <a:r>
              <a:rPr lang="en-GB" sz="2400" dirty="0" err="1" smtClean="0">
                <a:cs typeface="Calibri" pitchFamily="34" charset="0"/>
              </a:rPr>
              <a:t>nicht</a:t>
            </a:r>
            <a:r>
              <a:rPr lang="en-GB" sz="2400" dirty="0" smtClean="0">
                <a:cs typeface="Calibri" pitchFamily="34" charset="0"/>
              </a:rPr>
              <a:t> </a:t>
            </a:r>
            <a:r>
              <a:rPr lang="en-GB" sz="2400" dirty="0" err="1" smtClean="0">
                <a:cs typeface="Calibri" pitchFamily="34" charset="0"/>
              </a:rPr>
              <a:t>zurückbekommen</a:t>
            </a:r>
            <a:r>
              <a:rPr lang="en-GB" sz="2400" dirty="0" smtClean="0">
                <a:cs typeface="Calibri" pitchFamily="34" charset="0"/>
              </a:rPr>
              <a:t>.</a:t>
            </a:r>
          </a:p>
          <a:p>
            <a:pPr marL="457200" indent="-457200">
              <a:buFont typeface="+mj-lt"/>
              <a:buAutoNum type="alphaLcPeriod"/>
            </a:pPr>
            <a:r>
              <a:rPr lang="en-GB" sz="2400" dirty="0" err="1" smtClean="0">
                <a:cs typeface="Calibri" pitchFamily="34" charset="0"/>
              </a:rPr>
              <a:t>Mein</a:t>
            </a:r>
            <a:r>
              <a:rPr lang="en-GB" sz="2400" dirty="0" smtClean="0">
                <a:cs typeface="Calibri" pitchFamily="34" charset="0"/>
              </a:rPr>
              <a:t> Freund </a:t>
            </a:r>
            <a:r>
              <a:rPr lang="en-GB" sz="2400" dirty="0" err="1" smtClean="0">
                <a:cs typeface="Calibri" pitchFamily="34" charset="0"/>
              </a:rPr>
              <a:t>ist</a:t>
            </a:r>
            <a:r>
              <a:rPr lang="en-GB" sz="2400" dirty="0" smtClean="0">
                <a:cs typeface="Calibri" pitchFamily="34" charset="0"/>
              </a:rPr>
              <a:t> </a:t>
            </a:r>
            <a:r>
              <a:rPr lang="en-GB" sz="2400" dirty="0" err="1" smtClean="0">
                <a:cs typeface="Calibri" pitchFamily="34" charset="0"/>
              </a:rPr>
              <a:t>sauer</a:t>
            </a:r>
            <a:r>
              <a:rPr lang="en-GB" sz="2400" dirty="0" smtClean="0">
                <a:cs typeface="Calibri" pitchFamily="34" charset="0"/>
              </a:rPr>
              <a:t> auf </a:t>
            </a:r>
            <a:r>
              <a:rPr lang="en-GB" sz="2400" dirty="0" err="1" smtClean="0">
                <a:cs typeface="Calibri" pitchFamily="34" charset="0"/>
              </a:rPr>
              <a:t>mich</a:t>
            </a:r>
            <a:r>
              <a:rPr lang="en-GB" sz="2400" dirty="0" smtClean="0">
                <a:cs typeface="Calibri" pitchFamily="34" charset="0"/>
              </a:rPr>
              <a:t>, </a:t>
            </a:r>
            <a:r>
              <a:rPr lang="en-GB" sz="2400" dirty="0" err="1" smtClean="0">
                <a:cs typeface="Calibri" pitchFamily="34" charset="0"/>
              </a:rPr>
              <a:t>weil</a:t>
            </a:r>
            <a:r>
              <a:rPr lang="en-GB" sz="2400" dirty="0" smtClean="0">
                <a:cs typeface="Calibri" pitchFamily="34" charset="0"/>
              </a:rPr>
              <a:t> </a:t>
            </a:r>
            <a:r>
              <a:rPr lang="en-GB" sz="2400" dirty="0" err="1" smtClean="0">
                <a:cs typeface="Calibri" pitchFamily="34" charset="0"/>
              </a:rPr>
              <a:t>ich</a:t>
            </a:r>
            <a:r>
              <a:rPr lang="en-GB" sz="2400" dirty="0" smtClean="0">
                <a:cs typeface="Calibri" pitchFamily="34" charset="0"/>
              </a:rPr>
              <a:t> </a:t>
            </a:r>
            <a:r>
              <a:rPr lang="en-GB" sz="2400" dirty="0" err="1" smtClean="0">
                <a:cs typeface="Calibri" pitchFamily="34" charset="0"/>
              </a:rPr>
              <a:t>nicht</a:t>
            </a:r>
            <a:r>
              <a:rPr lang="en-GB" sz="2400" dirty="0" smtClean="0">
                <a:cs typeface="Calibri" pitchFamily="34" charset="0"/>
              </a:rPr>
              <a:t> </a:t>
            </a:r>
            <a:r>
              <a:rPr lang="en-GB" sz="2400" dirty="0" err="1" smtClean="0">
                <a:cs typeface="Calibri" pitchFamily="34" charset="0"/>
              </a:rPr>
              <a:t>allein</a:t>
            </a:r>
            <a:r>
              <a:rPr lang="en-GB" sz="2400" dirty="0" smtClean="0">
                <a:cs typeface="Calibri" pitchFamily="34" charset="0"/>
              </a:rPr>
              <a:t> auf </a:t>
            </a:r>
            <a:r>
              <a:rPr lang="en-GB" sz="2400" dirty="0" err="1" smtClean="0">
                <a:cs typeface="Calibri" pitchFamily="34" charset="0"/>
              </a:rPr>
              <a:t>Urlaub</a:t>
            </a:r>
            <a:r>
              <a:rPr lang="en-GB" sz="2400" dirty="0" smtClean="0">
                <a:cs typeface="Calibri" pitchFamily="34" charset="0"/>
              </a:rPr>
              <a:t> </a:t>
            </a:r>
            <a:r>
              <a:rPr lang="en-GB" sz="2400" dirty="0" err="1" smtClean="0">
                <a:cs typeface="Calibri" pitchFamily="34" charset="0"/>
              </a:rPr>
              <a:t>mit</a:t>
            </a:r>
            <a:r>
              <a:rPr lang="en-GB" sz="2400" dirty="0" smtClean="0">
                <a:cs typeface="Calibri" pitchFamily="34" charset="0"/>
              </a:rPr>
              <a:t> </a:t>
            </a:r>
            <a:r>
              <a:rPr lang="en-GB" sz="2400" dirty="0" err="1" smtClean="0">
                <a:cs typeface="Calibri" pitchFamily="34" charset="0"/>
              </a:rPr>
              <a:t>ihm</a:t>
            </a:r>
            <a:r>
              <a:rPr lang="en-GB" sz="2400" dirty="0" smtClean="0">
                <a:cs typeface="Calibri" pitchFamily="34" charset="0"/>
              </a:rPr>
              <a:t> </a:t>
            </a:r>
            <a:r>
              <a:rPr lang="en-GB" sz="2400" dirty="0" err="1" smtClean="0">
                <a:cs typeface="Calibri" pitchFamily="34" charset="0"/>
              </a:rPr>
              <a:t>fahren</a:t>
            </a:r>
            <a:r>
              <a:rPr lang="en-GB" sz="2400" dirty="0" smtClean="0">
                <a:cs typeface="Calibri" pitchFamily="34" charset="0"/>
              </a:rPr>
              <a:t> </a:t>
            </a:r>
            <a:r>
              <a:rPr lang="en-GB" sz="2400" dirty="0" err="1" smtClean="0">
                <a:cs typeface="Calibri" pitchFamily="34" charset="0"/>
              </a:rPr>
              <a:t>darf</a:t>
            </a:r>
            <a:r>
              <a:rPr lang="en-GB" sz="2400" dirty="0" smtClean="0">
                <a:cs typeface="Calibri" pitchFamily="34" charset="0"/>
              </a:rPr>
              <a:t>.</a:t>
            </a:r>
          </a:p>
          <a:p>
            <a:pPr marL="457200" indent="-457200">
              <a:buFont typeface="+mj-lt"/>
              <a:buAutoNum type="alphaLcPeriod"/>
            </a:pPr>
            <a:r>
              <a:rPr lang="en-GB" sz="2400" dirty="0" err="1" smtClean="0"/>
              <a:t>Wir</a:t>
            </a:r>
            <a:r>
              <a:rPr lang="en-GB" sz="2400" dirty="0" smtClean="0"/>
              <a:t> </a:t>
            </a:r>
            <a:r>
              <a:rPr lang="en-GB" sz="2400" dirty="0" err="1" smtClean="0"/>
              <a:t>sind</a:t>
            </a:r>
            <a:r>
              <a:rPr lang="en-GB" sz="2400" dirty="0" smtClean="0"/>
              <a:t> </a:t>
            </a:r>
            <a:r>
              <a:rPr lang="en-GB" sz="2400" dirty="0" err="1" smtClean="0"/>
              <a:t>eine</a:t>
            </a:r>
            <a:r>
              <a:rPr lang="en-GB" sz="2400" dirty="0" smtClean="0"/>
              <a:t> </a:t>
            </a:r>
            <a:r>
              <a:rPr lang="en-GB" sz="2400" dirty="0" err="1" smtClean="0"/>
              <a:t>große</a:t>
            </a:r>
            <a:r>
              <a:rPr lang="en-GB" sz="2400" dirty="0" smtClean="0"/>
              <a:t> Clique und </a:t>
            </a:r>
            <a:r>
              <a:rPr lang="en-GB" sz="2400" dirty="0" err="1" smtClean="0"/>
              <a:t>haben</a:t>
            </a:r>
            <a:r>
              <a:rPr lang="en-GB" sz="2400" dirty="0" smtClean="0"/>
              <a:t> </a:t>
            </a:r>
            <a:r>
              <a:rPr lang="en-GB" sz="2400" dirty="0" err="1" smtClean="0"/>
              <a:t>viel</a:t>
            </a:r>
            <a:r>
              <a:rPr lang="en-GB" sz="2400" dirty="0" smtClean="0"/>
              <a:t> </a:t>
            </a:r>
            <a:r>
              <a:rPr lang="en-GB" sz="2400" dirty="0" err="1" smtClean="0"/>
              <a:t>Spass</a:t>
            </a:r>
            <a:r>
              <a:rPr lang="en-GB" sz="2400" dirty="0" smtClean="0"/>
              <a:t> </a:t>
            </a:r>
            <a:r>
              <a:rPr lang="en-GB" sz="2400" dirty="0" err="1" smtClean="0"/>
              <a:t>zusammen</a:t>
            </a:r>
            <a:r>
              <a:rPr lang="en-GB" sz="2400" dirty="0" smtClean="0"/>
              <a:t>. </a:t>
            </a:r>
            <a:r>
              <a:rPr lang="en-GB" sz="2400" dirty="0" err="1" smtClean="0"/>
              <a:t>Letzen</a:t>
            </a:r>
            <a:r>
              <a:rPr lang="en-GB" sz="2400" dirty="0" smtClean="0"/>
              <a:t> </a:t>
            </a:r>
            <a:r>
              <a:rPr lang="en-GB" sz="2400" dirty="0" err="1" smtClean="0"/>
              <a:t>Monat</a:t>
            </a:r>
            <a:r>
              <a:rPr lang="en-GB" sz="2400" dirty="0" smtClean="0"/>
              <a:t> </a:t>
            </a:r>
            <a:r>
              <a:rPr lang="en-GB" sz="2400" dirty="0" err="1" smtClean="0"/>
              <a:t>ist</a:t>
            </a:r>
            <a:r>
              <a:rPr lang="en-GB" sz="2400" dirty="0" smtClean="0"/>
              <a:t> </a:t>
            </a:r>
            <a:r>
              <a:rPr lang="en-GB" sz="2400" dirty="0" err="1" smtClean="0"/>
              <a:t>ein</a:t>
            </a:r>
            <a:r>
              <a:rPr lang="en-GB" sz="2400" dirty="0" smtClean="0"/>
              <a:t> </a:t>
            </a:r>
            <a:r>
              <a:rPr lang="en-GB" sz="2400" dirty="0" err="1" smtClean="0"/>
              <a:t>neuer</a:t>
            </a:r>
            <a:r>
              <a:rPr lang="en-GB" sz="2400" dirty="0" smtClean="0"/>
              <a:t> </a:t>
            </a:r>
            <a:r>
              <a:rPr lang="en-GB" sz="2400" dirty="0" err="1" smtClean="0"/>
              <a:t>Junge</a:t>
            </a:r>
            <a:r>
              <a:rPr lang="en-GB" sz="2400" dirty="0" smtClean="0"/>
              <a:t> in die Clique </a:t>
            </a:r>
            <a:r>
              <a:rPr lang="en-GB" sz="2400" dirty="0" err="1" smtClean="0"/>
              <a:t>gekommen</a:t>
            </a:r>
            <a:r>
              <a:rPr lang="en-GB" sz="2400" dirty="0" smtClean="0"/>
              <a:t>. </a:t>
            </a:r>
            <a:r>
              <a:rPr lang="en-GB" sz="2400" dirty="0" err="1" smtClean="0"/>
              <a:t>Wir</a:t>
            </a:r>
            <a:r>
              <a:rPr lang="en-GB" sz="2400" dirty="0" smtClean="0"/>
              <a:t> </a:t>
            </a:r>
            <a:r>
              <a:rPr lang="en-GB" sz="2400" dirty="0" err="1" smtClean="0"/>
              <a:t>verstehen</a:t>
            </a:r>
            <a:r>
              <a:rPr lang="en-GB" sz="2400" dirty="0" smtClean="0"/>
              <a:t> </a:t>
            </a:r>
            <a:r>
              <a:rPr lang="en-GB" sz="2400" dirty="0" err="1" smtClean="0"/>
              <a:t>uns</a:t>
            </a:r>
            <a:r>
              <a:rPr lang="en-GB" sz="2400" dirty="0" smtClean="0"/>
              <a:t> </a:t>
            </a:r>
            <a:r>
              <a:rPr lang="en-GB" sz="2400" dirty="0" err="1" smtClean="0"/>
              <a:t>nicht</a:t>
            </a:r>
            <a:r>
              <a:rPr lang="en-GB" sz="2400" dirty="0" smtClean="0"/>
              <a:t> und </a:t>
            </a:r>
            <a:r>
              <a:rPr lang="en-GB" sz="2400" dirty="0" err="1" smtClean="0"/>
              <a:t>jetzt</a:t>
            </a:r>
            <a:r>
              <a:rPr lang="en-GB" sz="2400" dirty="0" smtClean="0"/>
              <a:t> </a:t>
            </a:r>
            <a:r>
              <a:rPr lang="en-GB" sz="2400" dirty="0" err="1" smtClean="0"/>
              <a:t>gibt</a:t>
            </a:r>
            <a:r>
              <a:rPr lang="en-GB" sz="2400" dirty="0" smtClean="0"/>
              <a:t> </a:t>
            </a:r>
            <a:r>
              <a:rPr lang="en-GB" sz="2400" dirty="0" err="1" smtClean="0"/>
              <a:t>es</a:t>
            </a:r>
            <a:r>
              <a:rPr lang="en-GB" sz="2400" dirty="0" smtClean="0"/>
              <a:t> oft </a:t>
            </a:r>
            <a:r>
              <a:rPr lang="en-GB" sz="2400" dirty="0" err="1" smtClean="0"/>
              <a:t>Krach</a:t>
            </a:r>
            <a:r>
              <a:rPr lang="en-GB" sz="2400" dirty="0" smtClean="0"/>
              <a:t>.</a:t>
            </a:r>
          </a:p>
          <a:p>
            <a:pPr marL="457200" indent="-457200">
              <a:buFont typeface="+mj-lt"/>
              <a:buAutoNum type="alphaLcPeriod"/>
            </a:pPr>
            <a:r>
              <a:rPr lang="en-GB" sz="2400" dirty="0" err="1" smtClean="0"/>
              <a:t>Meine</a:t>
            </a:r>
            <a:r>
              <a:rPr lang="en-GB" sz="2400" dirty="0" smtClean="0"/>
              <a:t> </a:t>
            </a:r>
            <a:r>
              <a:rPr lang="en-GB" sz="2400" dirty="0" err="1" smtClean="0"/>
              <a:t>beste</a:t>
            </a:r>
            <a:r>
              <a:rPr lang="en-GB" sz="2400" dirty="0" smtClean="0"/>
              <a:t> </a:t>
            </a:r>
            <a:r>
              <a:rPr lang="en-GB" sz="2400" dirty="0" err="1" smtClean="0"/>
              <a:t>Freundin</a:t>
            </a:r>
            <a:r>
              <a:rPr lang="en-GB" sz="2400" dirty="0" smtClean="0"/>
              <a:t> hat </a:t>
            </a:r>
            <a:r>
              <a:rPr lang="en-GB" sz="2400" dirty="0" err="1" smtClean="0"/>
              <a:t>neulich</a:t>
            </a:r>
            <a:r>
              <a:rPr lang="en-GB" sz="2400" dirty="0" smtClean="0"/>
              <a:t> </a:t>
            </a:r>
            <a:r>
              <a:rPr lang="en-GB" sz="2400" dirty="0" err="1" smtClean="0"/>
              <a:t>ihren</a:t>
            </a:r>
            <a:r>
              <a:rPr lang="en-GB" sz="2400" dirty="0" smtClean="0"/>
              <a:t> </a:t>
            </a:r>
            <a:r>
              <a:rPr lang="en-GB" sz="2400" dirty="0" err="1" smtClean="0"/>
              <a:t>Führerschein</a:t>
            </a:r>
            <a:r>
              <a:rPr lang="en-GB" sz="2400" dirty="0" smtClean="0"/>
              <a:t> </a:t>
            </a:r>
            <a:r>
              <a:rPr lang="en-GB" sz="2400" dirty="0" err="1" smtClean="0"/>
              <a:t>gemacht</a:t>
            </a:r>
            <a:r>
              <a:rPr lang="en-GB" sz="2400" dirty="0" smtClean="0"/>
              <a:t>. </a:t>
            </a:r>
            <a:r>
              <a:rPr lang="en-GB" sz="2400" dirty="0" err="1" smtClean="0"/>
              <a:t>Sie</a:t>
            </a:r>
            <a:r>
              <a:rPr lang="en-GB" sz="2400" dirty="0" smtClean="0"/>
              <a:t> </a:t>
            </a:r>
            <a:r>
              <a:rPr lang="en-GB" sz="2400" dirty="0" err="1" smtClean="0"/>
              <a:t>fährt</a:t>
            </a:r>
            <a:r>
              <a:rPr lang="en-GB" sz="2400" dirty="0" smtClean="0"/>
              <a:t> </a:t>
            </a:r>
            <a:r>
              <a:rPr lang="en-GB" sz="2400" dirty="0" err="1" smtClean="0"/>
              <a:t>zu</a:t>
            </a:r>
            <a:r>
              <a:rPr lang="en-GB" sz="2400" dirty="0" smtClean="0"/>
              <a:t> </a:t>
            </a:r>
            <a:r>
              <a:rPr lang="en-GB" sz="2400" dirty="0" err="1" smtClean="0"/>
              <a:t>schnell</a:t>
            </a:r>
            <a:r>
              <a:rPr lang="en-GB" sz="2400" dirty="0" smtClean="0"/>
              <a:t>  Auto und </a:t>
            </a:r>
            <a:r>
              <a:rPr lang="en-GB" sz="2400" dirty="0" err="1" smtClean="0"/>
              <a:t>trinkt</a:t>
            </a:r>
            <a:r>
              <a:rPr lang="en-GB" sz="2400" dirty="0" smtClean="0"/>
              <a:t> </a:t>
            </a:r>
            <a:r>
              <a:rPr lang="en-GB" sz="2400" dirty="0" err="1" smtClean="0"/>
              <a:t>Alkohol</a:t>
            </a:r>
            <a:r>
              <a:rPr lang="en-GB" sz="2400" dirty="0" smtClean="0"/>
              <a:t> am </a:t>
            </a:r>
            <a:r>
              <a:rPr lang="en-GB" sz="2400" dirty="0" err="1" smtClean="0"/>
              <a:t>Steuer</a:t>
            </a:r>
            <a:r>
              <a:rPr lang="en-GB" sz="2400" dirty="0" smtClean="0"/>
              <a:t>. </a:t>
            </a:r>
            <a:r>
              <a:rPr lang="en-GB" sz="2400" dirty="0" err="1" smtClean="0"/>
              <a:t>Ich</a:t>
            </a:r>
            <a:r>
              <a:rPr lang="en-GB" sz="2400" dirty="0" smtClean="0"/>
              <a:t> </a:t>
            </a:r>
            <a:r>
              <a:rPr lang="en-GB" sz="2400" dirty="0" err="1" smtClean="0"/>
              <a:t>habe</a:t>
            </a:r>
            <a:r>
              <a:rPr lang="en-GB" sz="2400" dirty="0" smtClean="0"/>
              <a:t> Angst, </a:t>
            </a:r>
            <a:r>
              <a:rPr lang="en-GB" sz="2400" dirty="0" err="1" smtClean="0"/>
              <a:t>dass</a:t>
            </a:r>
            <a:r>
              <a:rPr lang="en-GB" sz="2400" dirty="0" smtClean="0"/>
              <a:t> </a:t>
            </a:r>
            <a:r>
              <a:rPr lang="en-GB" sz="2400" dirty="0" err="1" smtClean="0"/>
              <a:t>sie</a:t>
            </a:r>
            <a:r>
              <a:rPr lang="en-GB" sz="2400" dirty="0" smtClean="0"/>
              <a:t> </a:t>
            </a:r>
            <a:r>
              <a:rPr lang="en-GB" sz="2400" dirty="0" err="1" smtClean="0"/>
              <a:t>einen</a:t>
            </a:r>
            <a:r>
              <a:rPr lang="en-GB" sz="2400" dirty="0" smtClean="0"/>
              <a:t> </a:t>
            </a:r>
            <a:r>
              <a:rPr lang="en-GB" sz="2400" dirty="0" err="1" smtClean="0"/>
              <a:t>Unfall</a:t>
            </a:r>
            <a:r>
              <a:rPr lang="en-GB" sz="2400" dirty="0" smtClean="0"/>
              <a:t> </a:t>
            </a:r>
            <a:r>
              <a:rPr lang="en-GB" sz="2400" dirty="0" err="1" smtClean="0"/>
              <a:t>verursachen</a:t>
            </a:r>
            <a:r>
              <a:rPr lang="en-GB" sz="2400" dirty="0" smtClean="0"/>
              <a:t> </a:t>
            </a:r>
            <a:r>
              <a:rPr lang="en-GB" sz="2400" dirty="0" err="1" smtClean="0"/>
              <a:t>wird</a:t>
            </a:r>
            <a:r>
              <a:rPr lang="en-GB" sz="2400" dirty="0" smtClean="0"/>
              <a:t>.</a:t>
            </a:r>
          </a:p>
          <a:p>
            <a:pPr marL="457200" indent="-457200">
              <a:buFont typeface="+mj-lt"/>
              <a:buAutoNum type="alphaLcPeriod"/>
            </a:pPr>
            <a:r>
              <a:rPr lang="en-GB" sz="2400" dirty="0" err="1" smtClean="0"/>
              <a:t>Meine</a:t>
            </a:r>
            <a:r>
              <a:rPr lang="en-GB" sz="2400" dirty="0" smtClean="0"/>
              <a:t> </a:t>
            </a:r>
            <a:r>
              <a:rPr lang="en-GB" sz="2400" dirty="0" err="1" smtClean="0"/>
              <a:t>beste</a:t>
            </a:r>
            <a:r>
              <a:rPr lang="en-GB" sz="2400" dirty="0" smtClean="0"/>
              <a:t> </a:t>
            </a:r>
            <a:r>
              <a:rPr lang="en-GB" sz="2400" dirty="0" err="1" smtClean="0"/>
              <a:t>Freundin</a:t>
            </a:r>
            <a:r>
              <a:rPr lang="en-GB" sz="2400" dirty="0" smtClean="0"/>
              <a:t> hat </a:t>
            </a:r>
            <a:r>
              <a:rPr lang="en-GB" sz="2400" dirty="0" err="1" smtClean="0"/>
              <a:t>hinter</a:t>
            </a:r>
            <a:r>
              <a:rPr lang="en-GB" sz="2400" dirty="0" smtClean="0"/>
              <a:t> </a:t>
            </a:r>
            <a:r>
              <a:rPr lang="en-GB" sz="2400" dirty="0" err="1" smtClean="0"/>
              <a:t>meinem</a:t>
            </a:r>
            <a:r>
              <a:rPr lang="en-GB" sz="2400" dirty="0" smtClean="0"/>
              <a:t> </a:t>
            </a:r>
            <a:r>
              <a:rPr lang="en-GB" sz="2400" dirty="0" err="1" smtClean="0"/>
              <a:t>Rücken</a:t>
            </a:r>
            <a:r>
              <a:rPr lang="en-GB" sz="2400" dirty="0" smtClean="0"/>
              <a:t> </a:t>
            </a:r>
            <a:r>
              <a:rPr lang="en-GB" sz="2400" dirty="0" err="1" smtClean="0"/>
              <a:t>über</a:t>
            </a:r>
            <a:r>
              <a:rPr lang="en-GB" sz="2400" dirty="0" smtClean="0"/>
              <a:t> </a:t>
            </a:r>
            <a:r>
              <a:rPr lang="en-GB" sz="2400" dirty="0" err="1" smtClean="0"/>
              <a:t>mich</a:t>
            </a:r>
            <a:r>
              <a:rPr lang="en-GB" sz="2400" dirty="0" smtClean="0"/>
              <a:t> </a:t>
            </a:r>
            <a:r>
              <a:rPr lang="en-GB" sz="2400" dirty="0" err="1" smtClean="0"/>
              <a:t>gesprochen</a:t>
            </a:r>
            <a:r>
              <a:rPr lang="en-GB" sz="2400" dirty="0" smtClean="0"/>
              <a:t>.</a:t>
            </a:r>
          </a:p>
          <a:p>
            <a:pPr marL="457200" indent="-457200">
              <a:buFont typeface="+mj-lt"/>
              <a:buAutoNum type="alphaLcPeriod"/>
            </a:pPr>
            <a:endParaRPr lang="en-GB" sz="2400" dirty="0" smtClean="0"/>
          </a:p>
          <a:p>
            <a:pPr marL="457200" indent="-457200">
              <a:buFont typeface="+mj-lt"/>
              <a:buAutoNum type="alphaLcPeriod"/>
            </a:pPr>
            <a:endParaRPr lang="en-GB" sz="2400" dirty="0" smtClean="0">
              <a:latin typeface="Comic Sans MS" pitchFamily="66" charset="0"/>
              <a:cs typeface="Calibri" pitchFamily="34" charset="0"/>
            </a:endParaRPr>
          </a:p>
          <a:p>
            <a:pPr marL="457200" indent="-457200">
              <a:buFont typeface="+mj-lt"/>
              <a:buAutoNum type="alphaLcPeriod"/>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6923314" y="6381328"/>
            <a:ext cx="2220686" cy="476672"/>
          </a:xfrm>
          <a:prstGeom prst="rect">
            <a:avLst/>
          </a:prstGeom>
        </p:spPr>
      </p:pic>
      <p:pic>
        <p:nvPicPr>
          <p:cNvPr id="5" name="Picture 4"/>
          <p:cNvPicPr>
            <a:picLocks noChangeAspect="1"/>
          </p:cNvPicPr>
          <p:nvPr/>
        </p:nvPicPr>
        <p:blipFill>
          <a:blip r:embed="rId4" cstate="print"/>
          <a:stretch>
            <a:fillRect/>
          </a:stretch>
        </p:blipFill>
        <p:spPr>
          <a:xfrm>
            <a:off x="307584" y="934349"/>
            <a:ext cx="1673616" cy="398171"/>
          </a:xfrm>
          <a:prstGeom prst="rect">
            <a:avLst/>
          </a:prstGeom>
        </p:spPr>
      </p:pic>
      <p:pic>
        <p:nvPicPr>
          <p:cNvPr id="6" name="Picture 5"/>
          <p:cNvPicPr>
            <a:picLocks noChangeAspect="1"/>
          </p:cNvPicPr>
          <p:nvPr/>
        </p:nvPicPr>
        <p:blipFill>
          <a:blip r:embed="rId5" cstate="print"/>
          <a:stretch>
            <a:fillRect/>
          </a:stretch>
        </p:blipFill>
        <p:spPr>
          <a:xfrm>
            <a:off x="7192371" y="934350"/>
            <a:ext cx="1682571" cy="398171"/>
          </a:xfrm>
          <a:prstGeom prst="rect">
            <a:avLst/>
          </a:prstGeom>
        </p:spPr>
      </p:pic>
      <p:pic>
        <p:nvPicPr>
          <p:cNvPr id="7" name="Picture 6"/>
          <p:cNvPicPr>
            <a:picLocks noChangeAspect="1"/>
          </p:cNvPicPr>
          <p:nvPr/>
        </p:nvPicPr>
        <p:blipFill>
          <a:blip r:embed="rId6" cstate="print"/>
          <a:stretch>
            <a:fillRect/>
          </a:stretch>
        </p:blipFill>
        <p:spPr>
          <a:xfrm>
            <a:off x="228600" y="6381328"/>
            <a:ext cx="1951125" cy="476672"/>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cs typeface="Calibri" pitchFamily="34" charset="0"/>
              </a:rPr>
              <a:t>TOPIC 4: SPORT AND LEISURE</a:t>
            </a:r>
          </a:p>
          <a:p>
            <a:pPr algn="ctr">
              <a:buNone/>
            </a:pPr>
            <a:endParaRPr lang="en-GB" sz="2400" b="1" u="sng" dirty="0" smtClean="0">
              <a:cs typeface="Calibri" pitchFamily="34" charset="0"/>
            </a:endParaRPr>
          </a:p>
          <a:p>
            <a:pPr algn="ctr">
              <a:buNone/>
            </a:pPr>
            <a:r>
              <a:rPr lang="en-GB" sz="2400" b="1" dirty="0" smtClean="0">
                <a:cs typeface="Calibri" pitchFamily="34" charset="0"/>
              </a:rPr>
              <a:t>In this topic you will learn about:</a:t>
            </a:r>
          </a:p>
          <a:p>
            <a:pPr algn="ctr">
              <a:buNone/>
            </a:pPr>
            <a:endParaRPr lang="en-GB" sz="2400" dirty="0" smtClean="0">
              <a:cs typeface="Calibri" pitchFamily="34" charset="0"/>
            </a:endParaRPr>
          </a:p>
          <a:p>
            <a:pPr marL="457200" indent="-457200" algn="ctr">
              <a:buAutoNum type="arabicPeriod"/>
            </a:pPr>
            <a:r>
              <a:rPr lang="en-GB" sz="2400" dirty="0" smtClean="0">
                <a:cs typeface="Calibri" pitchFamily="34" charset="0"/>
              </a:rPr>
              <a:t>Sporting activities</a:t>
            </a:r>
          </a:p>
          <a:p>
            <a:pPr marL="457200" indent="-457200" algn="ctr">
              <a:buAutoNum type="arabicPeriod"/>
            </a:pPr>
            <a:r>
              <a:rPr lang="en-GB" sz="2400" dirty="0" smtClean="0">
                <a:cs typeface="Calibri" pitchFamily="34" charset="0"/>
              </a:rPr>
              <a:t>Leisure activities</a:t>
            </a:r>
          </a:p>
          <a:p>
            <a:pPr marL="457200" indent="-457200" algn="ctr">
              <a:buNone/>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7" name="Picture 6"/>
          <p:cNvPicPr>
            <a:picLocks noChangeAspect="1"/>
          </p:cNvPicPr>
          <p:nvPr/>
        </p:nvPicPr>
        <p:blipFill>
          <a:blip r:embed="rId3" cstate="print"/>
          <a:stretch>
            <a:fillRect/>
          </a:stretch>
        </p:blipFill>
        <p:spPr>
          <a:xfrm>
            <a:off x="6501730" y="3572548"/>
            <a:ext cx="1882676" cy="2794000"/>
          </a:xfrm>
          <a:prstGeom prst="rect">
            <a:avLst/>
          </a:prstGeom>
        </p:spPr>
      </p:pic>
      <p:pic>
        <p:nvPicPr>
          <p:cNvPr id="8" name="Picture 7"/>
          <p:cNvPicPr>
            <a:picLocks noChangeAspect="1"/>
          </p:cNvPicPr>
          <p:nvPr/>
        </p:nvPicPr>
        <p:blipFill>
          <a:blip r:embed="rId4" cstate="print"/>
          <a:stretch>
            <a:fillRect/>
          </a:stretch>
        </p:blipFill>
        <p:spPr>
          <a:xfrm>
            <a:off x="1066800" y="3733800"/>
            <a:ext cx="1761927" cy="26416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610648"/>
            <a:ext cx="2717800" cy="27178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solidFill>
                  <a:srgbClr val="008000"/>
                </a:solidFill>
                <a:latin typeface="Calibri"/>
                <a:cs typeface="Calibri" pitchFamily="34" charset="0"/>
              </a:rPr>
              <a:t>AUFGABE 14: SPORTARTEN</a:t>
            </a:r>
          </a:p>
          <a:p>
            <a:pPr algn="ctr">
              <a:buNone/>
            </a:pPr>
            <a:r>
              <a:rPr lang="en-GB" sz="2400" dirty="0" smtClean="0">
                <a:solidFill>
                  <a:srgbClr val="008000"/>
                </a:solidFill>
                <a:latin typeface="Calibri"/>
                <a:cs typeface="Calibri" pitchFamily="34" charset="0"/>
              </a:rPr>
              <a:t>Rank these activities from the most demanding to the least demanding. Which ones are not sports?</a:t>
            </a:r>
          </a:p>
          <a:p>
            <a:pPr algn="ctr">
              <a:buNone/>
            </a:pPr>
            <a:endParaRPr lang="en-GB" sz="2400" dirty="0" smtClean="0">
              <a:solidFill>
                <a:srgbClr val="008000"/>
              </a:solidFill>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Klettern</a:t>
            </a:r>
            <a:r>
              <a:rPr lang="en-GB" sz="2400" dirty="0" smtClean="0">
                <a:latin typeface="Calibri"/>
                <a:cs typeface="Calibri" pitchFamily="34" charset="0"/>
              </a:rPr>
              <a:t>					13. </a:t>
            </a:r>
            <a:r>
              <a:rPr lang="en-GB" sz="2400" dirty="0" err="1" smtClean="0">
                <a:latin typeface="Calibri"/>
                <a:cs typeface="Calibri" pitchFamily="34" charset="0"/>
              </a:rPr>
              <a:t>Tanzen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Fechten</a:t>
            </a:r>
            <a:r>
              <a:rPr lang="en-GB" sz="2400" dirty="0" smtClean="0">
                <a:latin typeface="Calibri"/>
                <a:cs typeface="Calibri" pitchFamily="34" charset="0"/>
              </a:rPr>
              <a:t>					14. </a:t>
            </a:r>
            <a:r>
              <a:rPr lang="en-GB" sz="2400" dirty="0" err="1" smtClean="0">
                <a:latin typeface="Calibri"/>
                <a:cs typeface="Calibri" pitchFamily="34" charset="0"/>
              </a:rPr>
              <a:t>Schach</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Segeln</a:t>
            </a:r>
            <a:r>
              <a:rPr lang="en-GB" sz="2400" dirty="0" smtClean="0">
                <a:latin typeface="Calibri"/>
                <a:cs typeface="Calibri" pitchFamily="34" charset="0"/>
              </a:rPr>
              <a:t>					15. </a:t>
            </a:r>
            <a:r>
              <a:rPr lang="en-GB" sz="2400" dirty="0" err="1" smtClean="0">
                <a:latin typeface="Calibri"/>
                <a:cs typeface="Calibri" pitchFamily="34" charset="0"/>
              </a:rPr>
              <a:t>Spazieren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Laufen</a:t>
            </a:r>
            <a:r>
              <a:rPr lang="en-GB" sz="2400" dirty="0" smtClean="0">
                <a:latin typeface="Calibri"/>
                <a:cs typeface="Calibri" pitchFamily="34" charset="0"/>
              </a:rPr>
              <a:t>					16. </a:t>
            </a:r>
            <a:r>
              <a:rPr lang="en-GB" sz="2400" dirty="0" err="1" smtClean="0">
                <a:latin typeface="Calibri"/>
                <a:cs typeface="Calibri" pitchFamily="34" charset="0"/>
              </a:rPr>
              <a:t>Radfahren</a:t>
            </a:r>
            <a:r>
              <a:rPr lang="en-GB" sz="2400" dirty="0" smtClean="0">
                <a:latin typeface="Calibri"/>
                <a:cs typeface="Calibri" pitchFamily="34" charset="0"/>
              </a:rPr>
              <a:t>	</a:t>
            </a:r>
          </a:p>
          <a:p>
            <a:pPr marL="457200" indent="-457200">
              <a:buFont typeface="+mj-lt"/>
              <a:buAutoNum type="arabicPeriod"/>
            </a:pPr>
            <a:r>
              <a:rPr lang="en-GB" sz="2400" dirty="0" err="1" smtClean="0">
                <a:latin typeface="Calibri"/>
                <a:cs typeface="Calibri" pitchFamily="34" charset="0"/>
              </a:rPr>
              <a:t>Angeln</a:t>
            </a:r>
            <a:r>
              <a:rPr lang="en-GB" sz="2400" dirty="0" smtClean="0">
                <a:latin typeface="Calibri"/>
                <a:cs typeface="Calibri" pitchFamily="34" charset="0"/>
              </a:rPr>
              <a:t>					17. </a:t>
            </a:r>
            <a:r>
              <a:rPr lang="en-GB" sz="2400" dirty="0" err="1" smtClean="0">
                <a:latin typeface="Calibri"/>
                <a:cs typeface="Calibri" pitchFamily="34" charset="0"/>
              </a:rPr>
              <a:t>Schlagzeug</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Federball</a:t>
            </a:r>
            <a:r>
              <a:rPr lang="en-GB" sz="2400" dirty="0" smtClean="0">
                <a:latin typeface="Calibri"/>
                <a:cs typeface="Calibri" pitchFamily="34" charset="0"/>
              </a:rPr>
              <a:t>					18. </a:t>
            </a:r>
            <a:r>
              <a:rPr lang="en-GB" sz="2400" dirty="0" err="1" smtClean="0">
                <a:latin typeface="Calibri"/>
                <a:cs typeface="Calibri" pitchFamily="34" charset="0"/>
              </a:rPr>
              <a:t>Tauchen</a:t>
            </a:r>
            <a:r>
              <a:rPr lang="en-GB" sz="2400" dirty="0" smtClean="0">
                <a:latin typeface="Calibri"/>
                <a:cs typeface="Calibri" pitchFamily="34" charset="0"/>
              </a:rPr>
              <a:t>	</a:t>
            </a:r>
          </a:p>
          <a:p>
            <a:pPr marL="457200" indent="-457200">
              <a:buFont typeface="+mj-lt"/>
              <a:buAutoNum type="arabicPeriod"/>
            </a:pPr>
            <a:r>
              <a:rPr lang="en-GB" sz="2400" dirty="0" err="1" smtClean="0">
                <a:latin typeface="Calibri"/>
                <a:cs typeface="Calibri" pitchFamily="34" charset="0"/>
              </a:rPr>
              <a:t>Kampfsportarten</a:t>
            </a:r>
            <a:r>
              <a:rPr lang="en-GB" sz="2400" dirty="0" smtClean="0">
                <a:latin typeface="Calibri"/>
                <a:cs typeface="Calibri" pitchFamily="34" charset="0"/>
              </a:rPr>
              <a:t>				19. </a:t>
            </a:r>
            <a:r>
              <a:rPr lang="en-GB" sz="2400" dirty="0" err="1" smtClean="0">
                <a:latin typeface="Calibri"/>
                <a:cs typeface="Calibri" pitchFamily="34" charset="0"/>
              </a:rPr>
              <a:t>Grillen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Reiten</a:t>
            </a:r>
            <a:r>
              <a:rPr lang="en-GB" sz="2400" dirty="0" smtClean="0">
                <a:latin typeface="Calibri"/>
                <a:cs typeface="Calibri" pitchFamily="34" charset="0"/>
              </a:rPr>
              <a:t>					20. </a:t>
            </a:r>
            <a:r>
              <a:rPr lang="en-GB" sz="2400" dirty="0" err="1" smtClean="0">
                <a:latin typeface="Calibri"/>
                <a:cs typeface="Calibri" pitchFamily="34" charset="0"/>
              </a:rPr>
              <a:t>Kegeln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Bogenschießen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Wandern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Bergsteigen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Skifahren</a:t>
            </a:r>
            <a:endParaRPr lang="en-GB" sz="2400" dirty="0" smtClean="0">
              <a:latin typeface="Calibri"/>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Wingdings" charset="2"/>
              <a:buAutoNum type="arabicPlain"/>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3276600" y="1600200"/>
            <a:ext cx="1773461" cy="1803400"/>
          </a:xfrm>
          <a:prstGeom prst="rect">
            <a:avLst/>
          </a:prstGeom>
        </p:spPr>
      </p:pic>
      <p:pic>
        <p:nvPicPr>
          <p:cNvPr id="5" name="Picture 4"/>
          <p:cNvPicPr>
            <a:picLocks noChangeAspect="1"/>
          </p:cNvPicPr>
          <p:nvPr/>
        </p:nvPicPr>
        <p:blipFill>
          <a:blip r:embed="rId4" cstate="print"/>
          <a:stretch>
            <a:fillRect/>
          </a:stretch>
        </p:blipFill>
        <p:spPr>
          <a:xfrm>
            <a:off x="3352800" y="3886200"/>
            <a:ext cx="1676400" cy="2513374"/>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solidFill>
                  <a:srgbClr val="008000"/>
                </a:solidFill>
                <a:latin typeface="Calibri"/>
                <a:cs typeface="Calibri" pitchFamily="34" charset="0"/>
              </a:rPr>
              <a:t>AUFGABE 15:FREIZEITINTERESSEN</a:t>
            </a:r>
          </a:p>
          <a:p>
            <a:pPr algn="ctr">
              <a:buNone/>
            </a:pPr>
            <a:r>
              <a:rPr lang="en-GB" sz="2400" dirty="0" smtClean="0">
                <a:solidFill>
                  <a:srgbClr val="008000"/>
                </a:solidFill>
                <a:latin typeface="Calibri"/>
                <a:cs typeface="Calibri" pitchFamily="34" charset="0"/>
              </a:rPr>
              <a:t>Which of these phrases can be termed as hobbies? Note down any new vocabulary</a:t>
            </a:r>
          </a:p>
          <a:p>
            <a:pPr algn="ctr">
              <a:buNone/>
            </a:pPr>
            <a:endParaRPr lang="en-GB" sz="2400" dirty="0" smtClean="0">
              <a:solidFill>
                <a:srgbClr val="008000"/>
              </a:solidFill>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Lesen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Fernsehen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Einkaufen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Briefmarken/Münzen/Bierdeckel</a:t>
            </a:r>
            <a:r>
              <a:rPr lang="en-GB" sz="2400" dirty="0" smtClean="0">
                <a:latin typeface="Calibri"/>
                <a:cs typeface="Calibri" pitchFamily="34" charset="0"/>
              </a:rPr>
              <a:t> </a:t>
            </a:r>
            <a:r>
              <a:rPr lang="en-GB" sz="2400" dirty="0" err="1" smtClean="0">
                <a:latin typeface="Calibri"/>
                <a:cs typeface="Calibri" pitchFamily="34" charset="0"/>
              </a:rPr>
              <a:t>sammeln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Ausschlafen</a:t>
            </a:r>
            <a:endParaRPr lang="en-GB" sz="2400" dirty="0" smtClean="0">
              <a:latin typeface="Calibri"/>
              <a:cs typeface="Calibri" pitchFamily="34" charset="0"/>
            </a:endParaRPr>
          </a:p>
          <a:p>
            <a:pPr marL="457200" indent="-457200">
              <a:buFont typeface="+mj-lt"/>
              <a:buAutoNum type="arabicPeriod"/>
            </a:pPr>
            <a:r>
              <a:rPr lang="en-GB" sz="2400" dirty="0" smtClean="0">
                <a:latin typeface="Calibri"/>
                <a:cs typeface="Calibri" pitchFamily="34" charset="0"/>
              </a:rPr>
              <a:t>Mode</a:t>
            </a:r>
          </a:p>
          <a:p>
            <a:pPr marL="457200" indent="-457200">
              <a:buFont typeface="+mj-lt"/>
              <a:buAutoNum type="arabicPeriod"/>
            </a:pPr>
            <a:r>
              <a:rPr lang="en-GB" sz="2400" dirty="0" err="1" smtClean="0">
                <a:latin typeface="Calibri"/>
                <a:cs typeface="Calibri" pitchFamily="34" charset="0"/>
              </a:rPr>
              <a:t>nichts</a:t>
            </a:r>
            <a:r>
              <a:rPr lang="en-GB" sz="2400" dirty="0" smtClean="0">
                <a:latin typeface="Calibri"/>
                <a:cs typeface="Calibri" pitchFamily="34" charset="0"/>
              </a:rPr>
              <a:t> </a:t>
            </a:r>
            <a:r>
              <a:rPr lang="en-GB" sz="2400" dirty="0" err="1" smtClean="0">
                <a:latin typeface="Calibri"/>
                <a:cs typeface="Calibri" pitchFamily="34" charset="0"/>
              </a:rPr>
              <a:t>Besonderes</a:t>
            </a:r>
            <a:r>
              <a:rPr lang="en-GB" sz="2400" dirty="0" smtClean="0">
                <a:latin typeface="Calibri"/>
                <a:cs typeface="Calibri" pitchFamily="34" charset="0"/>
              </a:rPr>
              <a:t> </a:t>
            </a:r>
            <a:r>
              <a:rPr lang="en-GB" sz="2400" dirty="0" err="1" smtClean="0">
                <a:latin typeface="Calibri"/>
                <a:cs typeface="Calibri" pitchFamily="34" charset="0"/>
              </a:rPr>
              <a:t>machen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Reisen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Sich</a:t>
            </a:r>
            <a:r>
              <a:rPr lang="en-GB" sz="2400" dirty="0" smtClean="0">
                <a:latin typeface="Calibri"/>
                <a:cs typeface="Calibri" pitchFamily="34" charset="0"/>
              </a:rPr>
              <a:t> </a:t>
            </a:r>
            <a:r>
              <a:rPr lang="en-GB" sz="2400" dirty="0" err="1" smtClean="0">
                <a:latin typeface="Calibri"/>
                <a:cs typeface="Calibri" pitchFamily="34" charset="0"/>
              </a:rPr>
              <a:t>Erholen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Ausgehen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Freunde</a:t>
            </a:r>
            <a:r>
              <a:rPr lang="en-GB" sz="2400" dirty="0" smtClean="0">
                <a:latin typeface="Calibri"/>
                <a:cs typeface="Calibri" pitchFamily="34" charset="0"/>
              </a:rPr>
              <a:t> </a:t>
            </a:r>
            <a:r>
              <a:rPr lang="en-GB" sz="2400" dirty="0" err="1" smtClean="0">
                <a:latin typeface="Calibri"/>
                <a:cs typeface="Calibri" pitchFamily="34" charset="0"/>
              </a:rPr>
              <a:t>treffen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Führerschein</a:t>
            </a:r>
            <a:r>
              <a:rPr lang="en-GB" sz="2400" dirty="0" smtClean="0">
                <a:latin typeface="Calibri"/>
                <a:cs typeface="Calibri" pitchFamily="34" charset="0"/>
              </a:rPr>
              <a:t> </a:t>
            </a:r>
            <a:r>
              <a:rPr lang="en-GB" sz="2400" dirty="0" err="1" smtClean="0">
                <a:latin typeface="Calibri"/>
                <a:cs typeface="Calibri" pitchFamily="34" charset="0"/>
              </a:rPr>
              <a:t>machen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Faulenzen</a:t>
            </a:r>
            <a:endParaRPr lang="en-GB" sz="2400" dirty="0" smtClean="0">
              <a:latin typeface="Calibri"/>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None/>
            </a:pPr>
            <a:endParaRPr lang="en-GB" sz="2400" dirty="0" smtClean="0">
              <a:latin typeface="Comic Sans MS" pitchFamily="66" charset="0"/>
              <a:cs typeface="Calibri" pitchFamily="34" charset="0"/>
            </a:endParaRPr>
          </a:p>
          <a:p>
            <a:pPr marL="457200" indent="-457200">
              <a:buNone/>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Wingdings" charset="2"/>
              <a:buAutoNum type="arabicPlain"/>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7162800" y="4572000"/>
            <a:ext cx="1304290" cy="1981200"/>
          </a:xfrm>
          <a:prstGeom prst="rect">
            <a:avLst/>
          </a:prstGeom>
        </p:spPr>
      </p:pic>
      <p:pic>
        <p:nvPicPr>
          <p:cNvPr id="5" name="Picture 4"/>
          <p:cNvPicPr>
            <a:picLocks noChangeAspect="1"/>
          </p:cNvPicPr>
          <p:nvPr/>
        </p:nvPicPr>
        <p:blipFill>
          <a:blip r:embed="rId4" cstate="print"/>
          <a:stretch>
            <a:fillRect/>
          </a:stretch>
        </p:blipFill>
        <p:spPr>
          <a:xfrm>
            <a:off x="7137798" y="1828800"/>
            <a:ext cx="1248172" cy="1879600"/>
          </a:xfrm>
          <a:prstGeom prst="rect">
            <a:avLst/>
          </a:prstGeom>
        </p:spPr>
      </p:pic>
      <p:pic>
        <p:nvPicPr>
          <p:cNvPr id="6" name="Picture 5"/>
          <p:cNvPicPr>
            <a:picLocks noChangeAspect="1"/>
          </p:cNvPicPr>
          <p:nvPr/>
        </p:nvPicPr>
        <p:blipFill>
          <a:blip r:embed="rId5" cstate="print"/>
          <a:stretch>
            <a:fillRect/>
          </a:stretch>
        </p:blipFill>
        <p:spPr>
          <a:xfrm>
            <a:off x="5029200" y="3352800"/>
            <a:ext cx="1322687" cy="19812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solidFill>
                  <a:srgbClr val="008000"/>
                </a:solidFill>
                <a:latin typeface="Calibri"/>
                <a:cs typeface="Calibri" pitchFamily="34" charset="0"/>
              </a:rPr>
              <a:t>AUFGABE 16: WAS MACHST DU?</a:t>
            </a:r>
          </a:p>
          <a:p>
            <a:pPr algn="ctr">
              <a:buNone/>
            </a:pPr>
            <a:r>
              <a:rPr lang="en-GB" sz="2400" dirty="0" smtClean="0">
                <a:solidFill>
                  <a:srgbClr val="008000"/>
                </a:solidFill>
                <a:latin typeface="Calibri"/>
                <a:cs typeface="Calibri" pitchFamily="34" charset="0"/>
              </a:rPr>
              <a:t>Translate the following statements and then change them into the perfect tense</a:t>
            </a:r>
          </a:p>
          <a:p>
            <a:pPr algn="ctr">
              <a:buNone/>
            </a:pPr>
            <a:endParaRPr lang="en-GB" sz="2400" dirty="0" smtClean="0">
              <a:solidFill>
                <a:srgbClr val="008000"/>
              </a:solidFill>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schwimme</a:t>
            </a:r>
            <a:r>
              <a:rPr lang="en-GB" sz="2400" dirty="0" smtClean="0">
                <a:latin typeface="Calibri"/>
                <a:cs typeface="Calibri" pitchFamily="34" charset="0"/>
              </a:rPr>
              <a:t> </a:t>
            </a:r>
            <a:r>
              <a:rPr lang="en-GB" sz="2400" dirty="0" err="1" smtClean="0">
                <a:latin typeface="Calibri"/>
                <a:cs typeface="Calibri" pitchFamily="34" charset="0"/>
              </a:rPr>
              <a:t>im</a:t>
            </a:r>
            <a:r>
              <a:rPr lang="en-GB" sz="2400" dirty="0" smtClean="0">
                <a:latin typeface="Calibri"/>
                <a:cs typeface="Calibri" pitchFamily="34" charset="0"/>
              </a:rPr>
              <a:t> Meer</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trainiere</a:t>
            </a:r>
            <a:r>
              <a:rPr lang="en-GB" sz="2400" dirty="0" smtClean="0">
                <a:latin typeface="Calibri"/>
                <a:cs typeface="Calibri" pitchFamily="34" charset="0"/>
              </a:rPr>
              <a:t> </a:t>
            </a:r>
            <a:r>
              <a:rPr lang="en-GB" sz="2400" dirty="0" err="1" smtClean="0">
                <a:latin typeface="Calibri"/>
                <a:cs typeface="Calibri" pitchFamily="34" charset="0"/>
              </a:rPr>
              <a:t>jeden</a:t>
            </a:r>
            <a:r>
              <a:rPr lang="en-GB" sz="2400" dirty="0" smtClean="0">
                <a:latin typeface="Calibri"/>
                <a:cs typeface="Calibri" pitchFamily="34" charset="0"/>
              </a:rPr>
              <a:t> Tag</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übe</a:t>
            </a:r>
            <a:r>
              <a:rPr lang="en-GB" sz="2400" dirty="0" smtClean="0">
                <a:latin typeface="Calibri"/>
                <a:cs typeface="Calibri" pitchFamily="34" charset="0"/>
              </a:rPr>
              <a:t> </a:t>
            </a:r>
            <a:r>
              <a:rPr lang="en-GB" sz="2400" dirty="0" err="1" smtClean="0">
                <a:latin typeface="Calibri"/>
                <a:cs typeface="Calibri" pitchFamily="34" charset="0"/>
              </a:rPr>
              <a:t>verschiedene</a:t>
            </a:r>
            <a:r>
              <a:rPr lang="en-GB" sz="2400" dirty="0" smtClean="0">
                <a:latin typeface="Calibri"/>
                <a:cs typeface="Calibri" pitchFamily="34" charset="0"/>
              </a:rPr>
              <a:t> </a:t>
            </a:r>
            <a:r>
              <a:rPr lang="en-GB" sz="2400" dirty="0" err="1" smtClean="0">
                <a:latin typeface="Calibri"/>
                <a:cs typeface="Calibri" pitchFamily="34" charset="0"/>
              </a:rPr>
              <a:t>Sportarten</a:t>
            </a:r>
            <a:r>
              <a:rPr lang="en-GB" sz="2400" dirty="0" smtClean="0">
                <a:latin typeface="Calibri"/>
                <a:cs typeface="Calibri" pitchFamily="34" charset="0"/>
              </a:rPr>
              <a:t> </a:t>
            </a:r>
            <a:r>
              <a:rPr lang="en-GB" sz="2400" dirty="0" err="1" smtClean="0">
                <a:latin typeface="Calibri"/>
                <a:cs typeface="Calibri" pitchFamily="34" charset="0"/>
              </a:rPr>
              <a:t>aus</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laufe</a:t>
            </a:r>
            <a:r>
              <a:rPr lang="en-GB" sz="2400" dirty="0" smtClean="0">
                <a:latin typeface="Calibri"/>
                <a:cs typeface="Calibri" pitchFamily="34" charset="0"/>
              </a:rPr>
              <a:t> am </a:t>
            </a:r>
            <a:r>
              <a:rPr lang="en-GB" sz="2400" dirty="0" err="1" smtClean="0">
                <a:latin typeface="Calibri"/>
                <a:cs typeface="Calibri" pitchFamily="34" charset="0"/>
              </a:rPr>
              <a:t>Wochenende</a:t>
            </a:r>
            <a:r>
              <a:rPr lang="en-GB" sz="2400" dirty="0" smtClean="0">
                <a:latin typeface="Calibri"/>
                <a:cs typeface="Calibri" pitchFamily="34" charset="0"/>
              </a:rPr>
              <a:t> </a:t>
            </a:r>
            <a:r>
              <a:rPr lang="en-GB" sz="2400" dirty="0" err="1" smtClean="0">
                <a:latin typeface="Calibri"/>
                <a:cs typeface="Calibri" pitchFamily="34" charset="0"/>
              </a:rPr>
              <a:t>Schlittschuh</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gehe</a:t>
            </a:r>
            <a:r>
              <a:rPr lang="en-GB" sz="2400" dirty="0" smtClean="0">
                <a:latin typeface="Calibri"/>
                <a:cs typeface="Calibri" pitchFamily="34" charset="0"/>
              </a:rPr>
              <a:t> am </a:t>
            </a:r>
            <a:r>
              <a:rPr lang="en-GB" sz="2400" dirty="0" err="1" smtClean="0">
                <a:latin typeface="Calibri"/>
                <a:cs typeface="Calibri" pitchFamily="34" charset="0"/>
              </a:rPr>
              <a:t>Dienstag</a:t>
            </a:r>
            <a:r>
              <a:rPr lang="en-GB" sz="2400" dirty="0" smtClean="0">
                <a:latin typeface="Calibri"/>
                <a:cs typeface="Calibri" pitchFamily="34" charset="0"/>
              </a:rPr>
              <a:t> ins Kino</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treffe</a:t>
            </a:r>
            <a:r>
              <a:rPr lang="en-GB" sz="2400" dirty="0" smtClean="0">
                <a:latin typeface="Calibri"/>
                <a:cs typeface="Calibri" pitchFamily="34" charset="0"/>
              </a:rPr>
              <a:t> </a:t>
            </a:r>
            <a:r>
              <a:rPr lang="en-GB" sz="2400" dirty="0" err="1" smtClean="0">
                <a:latin typeface="Calibri"/>
                <a:cs typeface="Calibri" pitchFamily="34" charset="0"/>
              </a:rPr>
              <a:t>mich</a:t>
            </a:r>
            <a:r>
              <a:rPr lang="en-GB" sz="2400" dirty="0" smtClean="0">
                <a:latin typeface="Calibri"/>
                <a:cs typeface="Calibri" pitchFamily="34" charset="0"/>
              </a:rPr>
              <a:t> </a:t>
            </a:r>
            <a:r>
              <a:rPr lang="en-GB" sz="2400" dirty="0" err="1" smtClean="0">
                <a:latin typeface="Calibri"/>
                <a:cs typeface="Calibri" pitchFamily="34" charset="0"/>
              </a:rPr>
              <a:t>mit</a:t>
            </a:r>
            <a:r>
              <a:rPr lang="en-GB" sz="2400" dirty="0" smtClean="0">
                <a:latin typeface="Calibri"/>
                <a:cs typeface="Calibri" pitchFamily="34" charset="0"/>
              </a:rPr>
              <a:t> </a:t>
            </a:r>
            <a:r>
              <a:rPr lang="en-GB" sz="2400" dirty="0" err="1" smtClean="0">
                <a:latin typeface="Calibri"/>
                <a:cs typeface="Calibri" pitchFamily="34" charset="0"/>
              </a:rPr>
              <a:t>Freunden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Samstagabends</a:t>
            </a:r>
            <a:r>
              <a:rPr lang="en-GB" sz="2400" dirty="0" smtClean="0">
                <a:latin typeface="Calibri"/>
                <a:cs typeface="Calibri" pitchFamily="34" charset="0"/>
              </a:rPr>
              <a:t> </a:t>
            </a:r>
            <a:r>
              <a:rPr lang="en-GB" sz="2400" dirty="0" err="1" smtClean="0">
                <a:latin typeface="Calibri"/>
                <a:cs typeface="Calibri" pitchFamily="34" charset="0"/>
              </a:rPr>
              <a:t>schaue</a:t>
            </a:r>
            <a:r>
              <a:rPr lang="en-GB" sz="2400" dirty="0" smtClean="0">
                <a:latin typeface="Calibri"/>
                <a:cs typeface="Calibri" pitchFamily="34" charset="0"/>
              </a:rPr>
              <a:t> </a:t>
            </a: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ein</a:t>
            </a:r>
            <a:r>
              <a:rPr lang="en-GB" sz="2400" dirty="0" smtClean="0">
                <a:latin typeface="Calibri"/>
                <a:cs typeface="Calibri" pitchFamily="34" charset="0"/>
              </a:rPr>
              <a:t> DVD an.</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mache</a:t>
            </a:r>
            <a:r>
              <a:rPr lang="en-GB" sz="2400" dirty="0" smtClean="0">
                <a:latin typeface="Calibri"/>
                <a:cs typeface="Calibri" pitchFamily="34" charset="0"/>
              </a:rPr>
              <a:t> </a:t>
            </a:r>
            <a:r>
              <a:rPr lang="en-GB" sz="2400" dirty="0" err="1" smtClean="0">
                <a:latin typeface="Calibri"/>
                <a:cs typeface="Calibri" pitchFamily="34" charset="0"/>
              </a:rPr>
              <a:t>einen</a:t>
            </a:r>
            <a:r>
              <a:rPr lang="en-GB" sz="2400" dirty="0" smtClean="0">
                <a:latin typeface="Calibri"/>
                <a:cs typeface="Calibri" pitchFamily="34" charset="0"/>
              </a:rPr>
              <a:t> </a:t>
            </a:r>
            <a:r>
              <a:rPr lang="en-GB" sz="2400" dirty="0" err="1" smtClean="0">
                <a:latin typeface="Calibri"/>
                <a:cs typeface="Calibri" pitchFamily="34" charset="0"/>
              </a:rPr>
              <a:t>Ausflug</a:t>
            </a:r>
            <a:r>
              <a:rPr lang="en-GB" sz="2400" dirty="0" smtClean="0">
                <a:latin typeface="Calibri"/>
                <a:cs typeface="Calibri" pitchFamily="34" charset="0"/>
              </a:rPr>
              <a:t> </a:t>
            </a:r>
            <a:r>
              <a:rPr lang="en-GB" sz="2400" dirty="0" err="1" smtClean="0">
                <a:latin typeface="Calibri"/>
                <a:cs typeface="Calibri" pitchFamily="34" charset="0"/>
              </a:rPr>
              <a:t>nach</a:t>
            </a:r>
            <a:r>
              <a:rPr lang="en-GB" sz="2400" dirty="0" smtClean="0">
                <a:latin typeface="Calibri"/>
                <a:cs typeface="Calibri" pitchFamily="34" charset="0"/>
              </a:rPr>
              <a:t> Berlin.</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sehe</a:t>
            </a:r>
            <a:r>
              <a:rPr lang="en-GB" sz="2400" dirty="0" smtClean="0">
                <a:latin typeface="Calibri"/>
                <a:cs typeface="Calibri" pitchFamily="34" charset="0"/>
              </a:rPr>
              <a:t> </a:t>
            </a:r>
            <a:r>
              <a:rPr lang="en-GB" sz="2400" dirty="0" err="1" smtClean="0">
                <a:latin typeface="Calibri"/>
                <a:cs typeface="Calibri" pitchFamily="34" charset="0"/>
              </a:rPr>
              <a:t>Seifenoper</a:t>
            </a:r>
            <a:r>
              <a:rPr lang="en-GB" sz="2400" dirty="0" smtClean="0">
                <a:latin typeface="Calibri"/>
                <a:cs typeface="Calibri" pitchFamily="34" charset="0"/>
              </a:rPr>
              <a:t> und die </a:t>
            </a:r>
            <a:r>
              <a:rPr lang="en-GB" sz="2400" dirty="0" err="1" smtClean="0">
                <a:latin typeface="Calibri"/>
                <a:cs typeface="Calibri" pitchFamily="34" charset="0"/>
              </a:rPr>
              <a:t>Nachrichten</a:t>
            </a:r>
            <a:r>
              <a:rPr lang="en-GB" sz="2400" dirty="0" smtClean="0">
                <a:latin typeface="Calibri"/>
                <a:cs typeface="Calibri" pitchFamily="34" charset="0"/>
              </a:rPr>
              <a:t> </a:t>
            </a:r>
            <a:r>
              <a:rPr lang="en-GB" sz="2400" dirty="0" err="1" smtClean="0">
                <a:latin typeface="Calibri"/>
                <a:cs typeface="Calibri" pitchFamily="34" charset="0"/>
              </a:rPr>
              <a:t>im</a:t>
            </a:r>
            <a:r>
              <a:rPr lang="en-GB" sz="2400" dirty="0" smtClean="0">
                <a:latin typeface="Calibri"/>
                <a:cs typeface="Calibri" pitchFamily="34" charset="0"/>
              </a:rPr>
              <a:t> </a:t>
            </a:r>
            <a:r>
              <a:rPr lang="en-GB" sz="2400" dirty="0" err="1" smtClean="0">
                <a:latin typeface="Calibri"/>
                <a:cs typeface="Calibri" pitchFamily="34" charset="0"/>
              </a:rPr>
              <a:t>Fernsehen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gehe</a:t>
            </a:r>
            <a:r>
              <a:rPr lang="en-GB" sz="2400" dirty="0" smtClean="0">
                <a:latin typeface="Calibri"/>
                <a:cs typeface="Calibri" pitchFamily="34" charset="0"/>
              </a:rPr>
              <a:t> </a:t>
            </a:r>
            <a:r>
              <a:rPr lang="en-GB" sz="2400" dirty="0" err="1" smtClean="0">
                <a:latin typeface="Calibri"/>
                <a:cs typeface="Calibri" pitchFamily="34" charset="0"/>
              </a:rPr>
              <a:t>zweimal</a:t>
            </a:r>
            <a:r>
              <a:rPr lang="en-GB" sz="2400" dirty="0" smtClean="0">
                <a:latin typeface="Calibri"/>
                <a:cs typeface="Calibri" pitchFamily="34" charset="0"/>
              </a:rPr>
              <a:t> in </a:t>
            </a:r>
            <a:r>
              <a:rPr lang="en-GB" sz="2400" dirty="0" err="1" smtClean="0">
                <a:latin typeface="Calibri"/>
                <a:cs typeface="Calibri" pitchFamily="34" charset="0"/>
              </a:rPr>
              <a:t>der</a:t>
            </a:r>
            <a:r>
              <a:rPr lang="en-GB" sz="2400" dirty="0" smtClean="0">
                <a:latin typeface="Calibri"/>
                <a:cs typeface="Calibri" pitchFamily="34" charset="0"/>
              </a:rPr>
              <a:t> </a:t>
            </a:r>
            <a:r>
              <a:rPr lang="en-GB" sz="2400" dirty="0" err="1" smtClean="0">
                <a:latin typeface="Calibri"/>
                <a:cs typeface="Calibri" pitchFamily="34" charset="0"/>
              </a:rPr>
              <a:t>Woche</a:t>
            </a:r>
            <a:r>
              <a:rPr lang="en-GB" sz="2400" dirty="0" smtClean="0">
                <a:latin typeface="Calibri"/>
                <a:cs typeface="Calibri" pitchFamily="34" charset="0"/>
              </a:rPr>
              <a:t> ins </a:t>
            </a:r>
            <a:r>
              <a:rPr lang="en-GB" sz="2400" dirty="0" err="1" smtClean="0">
                <a:latin typeface="Calibri"/>
                <a:cs typeface="Calibri" pitchFamily="34" charset="0"/>
              </a:rPr>
              <a:t>Hallenbad</a:t>
            </a:r>
            <a:r>
              <a:rPr lang="en-GB" sz="2400" dirty="0" smtClean="0">
                <a:latin typeface="Calibri"/>
                <a:cs typeface="Calibri" pitchFamily="34" charset="0"/>
              </a:rPr>
              <a:t>.</a:t>
            </a: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Wingdings" charset="2"/>
              <a:buAutoNum type="arabicPlain"/>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6096000" y="1447800"/>
            <a:ext cx="1483023" cy="2223449"/>
          </a:xfrm>
          <a:prstGeom prst="rect">
            <a:avLst/>
          </a:prstGeom>
        </p:spPr>
      </p:pic>
      <p:pic>
        <p:nvPicPr>
          <p:cNvPr id="5" name="Picture 4"/>
          <p:cNvPicPr>
            <a:picLocks noChangeAspect="1"/>
          </p:cNvPicPr>
          <p:nvPr/>
        </p:nvPicPr>
        <p:blipFill>
          <a:blip r:embed="rId4" cstate="print"/>
          <a:stretch>
            <a:fillRect/>
          </a:stretch>
        </p:blipFill>
        <p:spPr>
          <a:xfrm>
            <a:off x="7620544" y="4648200"/>
            <a:ext cx="1218656" cy="182148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76204"/>
            <a:ext cx="3962400" cy="1969770"/>
          </a:xfrm>
          <a:prstGeom prst="rect">
            <a:avLst/>
          </a:prstGeom>
        </p:spPr>
        <p:txBody>
          <a:bodyPr wrap="square">
            <a:spAutoFit/>
          </a:bodyPr>
          <a:lstStyle/>
          <a:p>
            <a:r>
              <a:rPr lang="en-US" sz="2400" dirty="0" err="1" smtClean="0"/>
              <a:t>Ic</a:t>
            </a:r>
            <a:r>
              <a:rPr lang="en-US" sz="2000" dirty="0" err="1" smtClean="0"/>
              <a:t>h</a:t>
            </a:r>
            <a:r>
              <a:rPr lang="en-US" sz="2000" dirty="0" smtClean="0"/>
              <a:t> </a:t>
            </a:r>
            <a:r>
              <a:rPr lang="en-US" sz="2000" dirty="0" err="1" smtClean="0"/>
              <a:t>spiele</a:t>
            </a:r>
            <a:r>
              <a:rPr lang="en-US" sz="2000" dirty="0" smtClean="0"/>
              <a:t>  </a:t>
            </a:r>
            <a:r>
              <a:rPr lang="en-US" sz="2000" dirty="0" err="1" smtClean="0"/>
              <a:t>Klavier</a:t>
            </a:r>
            <a:r>
              <a:rPr lang="en-US" sz="2000" dirty="0" smtClean="0"/>
              <a:t> </a:t>
            </a:r>
            <a:r>
              <a:rPr lang="en-US" sz="2000" dirty="0" err="1" smtClean="0"/>
              <a:t>seit</a:t>
            </a:r>
            <a:r>
              <a:rPr lang="en-US" sz="2000" dirty="0" smtClean="0"/>
              <a:t> </a:t>
            </a:r>
            <a:r>
              <a:rPr lang="en-US" sz="2000" dirty="0" err="1" smtClean="0"/>
              <a:t>acht</a:t>
            </a:r>
            <a:r>
              <a:rPr lang="en-US" sz="2000" dirty="0" smtClean="0"/>
              <a:t> </a:t>
            </a:r>
            <a:r>
              <a:rPr lang="en-US" sz="2000" dirty="0" err="1" smtClean="0"/>
              <a:t>Jahren</a:t>
            </a:r>
            <a:r>
              <a:rPr lang="en-US" sz="2000" dirty="0" smtClean="0"/>
              <a:t> und singe </a:t>
            </a:r>
            <a:r>
              <a:rPr lang="en-US" sz="2000" dirty="0" err="1" smtClean="0"/>
              <a:t>auch</a:t>
            </a:r>
            <a:r>
              <a:rPr lang="en-US" sz="2000" dirty="0" smtClean="0"/>
              <a:t> </a:t>
            </a:r>
            <a:r>
              <a:rPr lang="en-US" sz="2000" dirty="0" err="1" smtClean="0"/>
              <a:t>gern</a:t>
            </a:r>
            <a:r>
              <a:rPr lang="en-US" sz="2000" dirty="0" smtClean="0"/>
              <a:t> </a:t>
            </a:r>
            <a:r>
              <a:rPr lang="en-US" sz="2000" dirty="0" err="1" smtClean="0"/>
              <a:t>im</a:t>
            </a:r>
            <a:r>
              <a:rPr lang="en-US" sz="2000" dirty="0" smtClean="0"/>
              <a:t> </a:t>
            </a:r>
            <a:r>
              <a:rPr lang="en-US" sz="2000" dirty="0" err="1" smtClean="0"/>
              <a:t>Schulchor</a:t>
            </a:r>
            <a:r>
              <a:rPr lang="en-US" sz="2000" dirty="0" smtClean="0"/>
              <a:t>. Die </a:t>
            </a:r>
            <a:r>
              <a:rPr lang="en-US" sz="2000" dirty="0" err="1" smtClean="0"/>
              <a:t>Musiklehrerin</a:t>
            </a:r>
            <a:r>
              <a:rPr lang="en-US" sz="2000" dirty="0" smtClean="0"/>
              <a:t>  </a:t>
            </a:r>
            <a:r>
              <a:rPr lang="en-US" sz="2000" dirty="0" err="1" smtClean="0"/>
              <a:t>ist</a:t>
            </a:r>
            <a:r>
              <a:rPr lang="en-US" sz="2000" dirty="0" smtClean="0"/>
              <a:t> </a:t>
            </a:r>
            <a:r>
              <a:rPr lang="en-US" sz="2000" dirty="0" err="1" smtClean="0"/>
              <a:t>sehr</a:t>
            </a:r>
            <a:r>
              <a:rPr lang="en-US" sz="2000" dirty="0" smtClean="0"/>
              <a:t> </a:t>
            </a:r>
            <a:r>
              <a:rPr lang="en-US" sz="2000" dirty="0" err="1" smtClean="0"/>
              <a:t>lustig</a:t>
            </a:r>
            <a:r>
              <a:rPr lang="en-US" sz="2000" dirty="0" smtClean="0"/>
              <a:t> und </a:t>
            </a:r>
            <a:r>
              <a:rPr lang="en-US" sz="2000" dirty="0" err="1" smtClean="0"/>
              <a:t>hilfsbereit</a:t>
            </a:r>
            <a:r>
              <a:rPr lang="en-US" sz="2000" dirty="0" smtClean="0"/>
              <a:t>.  </a:t>
            </a:r>
          </a:p>
          <a:p>
            <a:r>
              <a:rPr lang="en-US" sz="2000" dirty="0" err="1" smtClean="0">
                <a:solidFill>
                  <a:srgbClr val="FF0000"/>
                </a:solidFill>
              </a:rPr>
              <a:t>Klara</a:t>
            </a:r>
            <a:endParaRPr lang="en-US" sz="2000" dirty="0" smtClean="0">
              <a:solidFill>
                <a:srgbClr val="FF0000"/>
              </a:solidFill>
            </a:endParaRPr>
          </a:p>
          <a:p>
            <a:endParaRPr lang="en-US" dirty="0" smtClean="0"/>
          </a:p>
        </p:txBody>
      </p:sp>
      <p:sp>
        <p:nvSpPr>
          <p:cNvPr id="5" name="TextBox 4"/>
          <p:cNvSpPr txBox="1"/>
          <p:nvPr/>
        </p:nvSpPr>
        <p:spPr>
          <a:xfrm>
            <a:off x="4495800" y="1099370"/>
            <a:ext cx="4419600" cy="1323439"/>
          </a:xfrm>
          <a:prstGeom prst="rect">
            <a:avLst/>
          </a:prstGeom>
          <a:noFill/>
        </p:spPr>
        <p:txBody>
          <a:bodyPr wrap="square" rtlCol="0">
            <a:spAutoFit/>
          </a:bodyPr>
          <a:lstStyle/>
          <a:p>
            <a:r>
              <a:rPr lang="en-US" sz="2000" dirty="0" err="1" smtClean="0"/>
              <a:t>Ich</a:t>
            </a:r>
            <a:r>
              <a:rPr lang="en-US" sz="2000" dirty="0" smtClean="0"/>
              <a:t> </a:t>
            </a:r>
            <a:r>
              <a:rPr lang="en-US" sz="2000" dirty="0" err="1" smtClean="0"/>
              <a:t>mache</a:t>
            </a:r>
            <a:r>
              <a:rPr lang="en-US" sz="2000" dirty="0" smtClean="0"/>
              <a:t> Karate und </a:t>
            </a:r>
            <a:r>
              <a:rPr lang="en-US" sz="2000" dirty="0" err="1" smtClean="0"/>
              <a:t>gehe</a:t>
            </a:r>
            <a:r>
              <a:rPr lang="en-US" sz="2000" dirty="0" smtClean="0"/>
              <a:t> </a:t>
            </a:r>
            <a:r>
              <a:rPr lang="en-US" sz="2000" dirty="0" err="1" smtClean="0"/>
              <a:t>gern</a:t>
            </a:r>
            <a:r>
              <a:rPr lang="en-US" sz="2000" dirty="0" smtClean="0"/>
              <a:t> </a:t>
            </a:r>
            <a:r>
              <a:rPr lang="en-US" sz="2000" dirty="0" err="1" smtClean="0"/>
              <a:t>Reiten</a:t>
            </a:r>
            <a:r>
              <a:rPr lang="en-US" sz="2000" dirty="0" smtClean="0"/>
              <a:t>. </a:t>
            </a:r>
            <a:r>
              <a:rPr lang="en-US" sz="2000" dirty="0" err="1" smtClean="0"/>
              <a:t>Ich</a:t>
            </a:r>
            <a:r>
              <a:rPr lang="en-US" sz="2000" dirty="0" smtClean="0"/>
              <a:t> </a:t>
            </a:r>
            <a:r>
              <a:rPr lang="en-US" sz="2000" dirty="0" err="1" smtClean="0"/>
              <a:t>habe</a:t>
            </a:r>
            <a:r>
              <a:rPr lang="en-US" sz="2000" dirty="0" smtClean="0"/>
              <a:t> </a:t>
            </a:r>
            <a:r>
              <a:rPr lang="en-US" sz="2000" dirty="0" err="1" smtClean="0"/>
              <a:t>mein</a:t>
            </a:r>
            <a:r>
              <a:rPr lang="en-US" sz="2000" dirty="0" smtClean="0"/>
              <a:t> </a:t>
            </a:r>
            <a:r>
              <a:rPr lang="en-US" sz="2000" dirty="0" err="1" smtClean="0"/>
              <a:t>eigenes</a:t>
            </a:r>
            <a:r>
              <a:rPr lang="en-US" sz="2000" dirty="0" smtClean="0"/>
              <a:t> </a:t>
            </a:r>
            <a:r>
              <a:rPr lang="en-US" sz="2000" dirty="0" err="1" smtClean="0"/>
              <a:t>Pferd</a:t>
            </a:r>
            <a:r>
              <a:rPr lang="en-US" sz="2000" dirty="0" smtClean="0"/>
              <a:t> und muss </a:t>
            </a:r>
            <a:r>
              <a:rPr lang="en-US" sz="2000" dirty="0" err="1" smtClean="0"/>
              <a:t>jeden</a:t>
            </a:r>
            <a:r>
              <a:rPr lang="en-US" sz="2000" dirty="0" smtClean="0"/>
              <a:t> Tag um </a:t>
            </a:r>
            <a:r>
              <a:rPr lang="en-US" sz="2000" dirty="0" err="1" smtClean="0"/>
              <a:t>sechs</a:t>
            </a:r>
            <a:r>
              <a:rPr lang="en-US" sz="2000" dirty="0" smtClean="0"/>
              <a:t> </a:t>
            </a:r>
            <a:r>
              <a:rPr lang="en-US" sz="2000" dirty="0" err="1" smtClean="0"/>
              <a:t>Uhr</a:t>
            </a:r>
            <a:r>
              <a:rPr lang="en-US" sz="2000" dirty="0" smtClean="0"/>
              <a:t> </a:t>
            </a:r>
            <a:r>
              <a:rPr lang="en-US" sz="2000" dirty="0" err="1" smtClean="0"/>
              <a:t>aufstehen</a:t>
            </a:r>
            <a:r>
              <a:rPr lang="en-US" sz="2000" dirty="0" smtClean="0"/>
              <a:t>.</a:t>
            </a:r>
          </a:p>
          <a:p>
            <a:r>
              <a:rPr lang="en-US" sz="2000" dirty="0" err="1" smtClean="0">
                <a:solidFill>
                  <a:srgbClr val="FF0000"/>
                </a:solidFill>
              </a:rPr>
              <a:t>Silke</a:t>
            </a:r>
            <a:endParaRPr lang="en-US" sz="2000" dirty="0">
              <a:solidFill>
                <a:srgbClr val="FF0000"/>
              </a:solidFill>
            </a:endParaRPr>
          </a:p>
        </p:txBody>
      </p:sp>
      <p:sp>
        <p:nvSpPr>
          <p:cNvPr id="6" name="TextBox 5"/>
          <p:cNvSpPr txBox="1"/>
          <p:nvPr/>
        </p:nvSpPr>
        <p:spPr>
          <a:xfrm>
            <a:off x="4495800" y="2633008"/>
            <a:ext cx="4419600" cy="1938992"/>
          </a:xfrm>
          <a:prstGeom prst="rect">
            <a:avLst/>
          </a:prstGeom>
          <a:noFill/>
        </p:spPr>
        <p:txBody>
          <a:bodyPr wrap="square" rtlCol="0">
            <a:spAutoFit/>
          </a:bodyPr>
          <a:lstStyle/>
          <a:p>
            <a:r>
              <a:rPr lang="en-US" sz="2000" dirty="0" err="1" smtClean="0"/>
              <a:t>Ich</a:t>
            </a:r>
            <a:r>
              <a:rPr lang="en-US" sz="2000" dirty="0" smtClean="0"/>
              <a:t> bin </a:t>
            </a:r>
            <a:r>
              <a:rPr lang="en-US" sz="2000" dirty="0" err="1" smtClean="0"/>
              <a:t>nicht</a:t>
            </a:r>
            <a:r>
              <a:rPr lang="en-US" sz="2000" dirty="0" smtClean="0"/>
              <a:t> </a:t>
            </a:r>
            <a:r>
              <a:rPr lang="en-US" sz="2000" dirty="0" err="1" smtClean="0"/>
              <a:t>sehr</a:t>
            </a:r>
            <a:r>
              <a:rPr lang="en-US" sz="2000" dirty="0" smtClean="0"/>
              <a:t> </a:t>
            </a:r>
            <a:r>
              <a:rPr lang="en-US" sz="2000" dirty="0" err="1" smtClean="0"/>
              <a:t>sportlich</a:t>
            </a:r>
            <a:r>
              <a:rPr lang="en-US" sz="2000" dirty="0" smtClean="0"/>
              <a:t> </a:t>
            </a:r>
            <a:r>
              <a:rPr lang="en-US" sz="2000" dirty="0" err="1" smtClean="0"/>
              <a:t>aber</a:t>
            </a:r>
            <a:r>
              <a:rPr lang="en-US" sz="2000" dirty="0" smtClean="0"/>
              <a:t> </a:t>
            </a:r>
          </a:p>
          <a:p>
            <a:r>
              <a:rPr lang="en-US" sz="2000" dirty="0" err="1" smtClean="0"/>
              <a:t>ich</a:t>
            </a:r>
            <a:r>
              <a:rPr lang="en-US" sz="2000" dirty="0" smtClean="0"/>
              <a:t> </a:t>
            </a:r>
            <a:r>
              <a:rPr lang="en-US" sz="2000" dirty="0" err="1" smtClean="0"/>
              <a:t>gehe</a:t>
            </a:r>
            <a:r>
              <a:rPr lang="en-US" sz="2000" dirty="0" smtClean="0"/>
              <a:t> </a:t>
            </a:r>
            <a:r>
              <a:rPr lang="en-US" sz="2000" dirty="0" err="1" smtClean="0"/>
              <a:t>gern</a:t>
            </a:r>
            <a:r>
              <a:rPr lang="en-US" sz="2000" dirty="0" smtClean="0"/>
              <a:t> </a:t>
            </a:r>
            <a:r>
              <a:rPr lang="en-US" sz="2000" dirty="0" err="1" smtClean="0"/>
              <a:t>spazieren</a:t>
            </a:r>
            <a:r>
              <a:rPr lang="en-US" sz="2000" dirty="0" smtClean="0"/>
              <a:t>. </a:t>
            </a:r>
            <a:r>
              <a:rPr lang="en-US" sz="2000" dirty="0" err="1" smtClean="0"/>
              <a:t>Ich</a:t>
            </a:r>
            <a:r>
              <a:rPr lang="en-US" sz="2000" dirty="0" smtClean="0"/>
              <a:t> mag </a:t>
            </a:r>
            <a:r>
              <a:rPr lang="en-US" sz="2000" dirty="0" err="1" smtClean="0"/>
              <a:t>es</a:t>
            </a:r>
            <a:r>
              <a:rPr lang="en-US" sz="2000" dirty="0" smtClean="0"/>
              <a:t>, </a:t>
            </a:r>
            <a:r>
              <a:rPr lang="en-US" sz="2000" dirty="0" err="1" smtClean="0"/>
              <a:t>draußen</a:t>
            </a:r>
            <a:r>
              <a:rPr lang="en-US" sz="2000" dirty="0" smtClean="0"/>
              <a:t> in der </a:t>
            </a:r>
            <a:r>
              <a:rPr lang="en-US" sz="2000" dirty="0" err="1" smtClean="0"/>
              <a:t>frischen</a:t>
            </a:r>
            <a:r>
              <a:rPr lang="en-US" sz="2000" dirty="0" smtClean="0"/>
              <a:t> </a:t>
            </a:r>
            <a:r>
              <a:rPr lang="en-US" sz="2000" dirty="0" err="1" smtClean="0"/>
              <a:t>Luft</a:t>
            </a:r>
            <a:r>
              <a:rPr lang="en-US" sz="2000" dirty="0" smtClean="0"/>
              <a:t> </a:t>
            </a:r>
            <a:r>
              <a:rPr lang="en-US" sz="2000" dirty="0" err="1" smtClean="0"/>
              <a:t>zu</a:t>
            </a:r>
            <a:r>
              <a:rPr lang="en-US" sz="2000" dirty="0" smtClean="0"/>
              <a:t> </a:t>
            </a:r>
            <a:r>
              <a:rPr lang="en-US" sz="2000" dirty="0" err="1" smtClean="0"/>
              <a:t>sein</a:t>
            </a:r>
            <a:r>
              <a:rPr lang="en-US" sz="2000" dirty="0" smtClean="0"/>
              <a:t>. Dort </a:t>
            </a:r>
            <a:r>
              <a:rPr lang="en-US" sz="2000" dirty="0" err="1" smtClean="0"/>
              <a:t>kann</a:t>
            </a:r>
            <a:r>
              <a:rPr lang="en-US" sz="2000" dirty="0" smtClean="0"/>
              <a:t> </a:t>
            </a:r>
            <a:r>
              <a:rPr lang="en-US" sz="2000" dirty="0" err="1" smtClean="0"/>
              <a:t>ich</a:t>
            </a:r>
            <a:r>
              <a:rPr lang="en-US" sz="2000" dirty="0" smtClean="0"/>
              <a:t> </a:t>
            </a:r>
            <a:r>
              <a:rPr lang="en-US" sz="2000" dirty="0" err="1" smtClean="0"/>
              <a:t>mich</a:t>
            </a:r>
            <a:r>
              <a:rPr lang="en-US" sz="2000" dirty="0" smtClean="0"/>
              <a:t> </a:t>
            </a:r>
            <a:r>
              <a:rPr lang="en-US" sz="2000" dirty="0" err="1" smtClean="0"/>
              <a:t>entspannen</a:t>
            </a:r>
            <a:r>
              <a:rPr lang="en-US" sz="2000" dirty="0" smtClean="0"/>
              <a:t> und die </a:t>
            </a:r>
            <a:r>
              <a:rPr lang="en-US" sz="2000" dirty="0" err="1" smtClean="0"/>
              <a:t>Natur</a:t>
            </a:r>
            <a:r>
              <a:rPr lang="en-US" sz="2000" dirty="0" smtClean="0"/>
              <a:t> und die </a:t>
            </a:r>
            <a:r>
              <a:rPr lang="en-US" sz="2000" dirty="0" err="1" smtClean="0"/>
              <a:t>Ruhe</a:t>
            </a:r>
            <a:r>
              <a:rPr lang="en-US" sz="2000" dirty="0" smtClean="0"/>
              <a:t> </a:t>
            </a:r>
            <a:r>
              <a:rPr lang="en-US" sz="2000" dirty="0" err="1" smtClean="0"/>
              <a:t>geniessen</a:t>
            </a:r>
            <a:endParaRPr lang="en-US" sz="2000" dirty="0" smtClean="0"/>
          </a:p>
          <a:p>
            <a:r>
              <a:rPr lang="en-US" sz="2000" dirty="0" smtClean="0">
                <a:solidFill>
                  <a:srgbClr val="FF0000"/>
                </a:solidFill>
              </a:rPr>
              <a:t>Gerhard</a:t>
            </a:r>
          </a:p>
        </p:txBody>
      </p:sp>
      <p:sp>
        <p:nvSpPr>
          <p:cNvPr id="7" name="TextBox 6"/>
          <p:cNvSpPr txBox="1"/>
          <p:nvPr/>
        </p:nvSpPr>
        <p:spPr>
          <a:xfrm>
            <a:off x="0" y="2924944"/>
            <a:ext cx="4800600" cy="1631216"/>
          </a:xfrm>
          <a:prstGeom prst="rect">
            <a:avLst/>
          </a:prstGeom>
          <a:noFill/>
        </p:spPr>
        <p:txBody>
          <a:bodyPr wrap="square" rtlCol="0">
            <a:spAutoFit/>
          </a:bodyPr>
          <a:lstStyle/>
          <a:p>
            <a:r>
              <a:rPr lang="en-US" sz="2000" dirty="0" err="1" smtClean="0"/>
              <a:t>Ich</a:t>
            </a:r>
            <a:r>
              <a:rPr lang="en-US" sz="2000" dirty="0" smtClean="0"/>
              <a:t> </a:t>
            </a:r>
            <a:r>
              <a:rPr lang="en-US" sz="2000" dirty="0" err="1" smtClean="0"/>
              <a:t>gehe</a:t>
            </a:r>
            <a:r>
              <a:rPr lang="en-US" sz="2000" dirty="0" smtClean="0"/>
              <a:t> </a:t>
            </a:r>
            <a:r>
              <a:rPr lang="en-US" sz="2000" dirty="0" err="1" smtClean="0"/>
              <a:t>einmal</a:t>
            </a:r>
            <a:r>
              <a:rPr lang="en-US" sz="2000" dirty="0" smtClean="0"/>
              <a:t> </a:t>
            </a:r>
            <a:r>
              <a:rPr lang="en-US" sz="2000" dirty="0" err="1" smtClean="0"/>
              <a:t>im</a:t>
            </a:r>
            <a:r>
              <a:rPr lang="en-US" sz="2000" dirty="0" smtClean="0"/>
              <a:t> </a:t>
            </a:r>
            <a:r>
              <a:rPr lang="en-US" sz="2000" dirty="0" err="1" smtClean="0"/>
              <a:t>Monat</a:t>
            </a:r>
            <a:r>
              <a:rPr lang="en-US" sz="2000" dirty="0" smtClean="0"/>
              <a:t> </a:t>
            </a:r>
            <a:r>
              <a:rPr lang="en-US" sz="2000" dirty="0" err="1" smtClean="0"/>
              <a:t>bergsteigen</a:t>
            </a:r>
            <a:r>
              <a:rPr lang="en-US" sz="2000" dirty="0" smtClean="0"/>
              <a:t>. </a:t>
            </a:r>
          </a:p>
          <a:p>
            <a:r>
              <a:rPr lang="en-US" sz="2000" dirty="0" smtClean="0"/>
              <a:t>Das </a:t>
            </a:r>
            <a:r>
              <a:rPr lang="en-US" sz="2000" dirty="0" err="1" smtClean="0"/>
              <a:t>ist</a:t>
            </a:r>
            <a:r>
              <a:rPr lang="en-US" sz="2000" dirty="0" smtClean="0"/>
              <a:t> </a:t>
            </a:r>
            <a:r>
              <a:rPr lang="en-US" sz="2000" dirty="0" err="1" smtClean="0"/>
              <a:t>ziemlich</a:t>
            </a:r>
            <a:r>
              <a:rPr lang="en-US" sz="2000" dirty="0" smtClean="0"/>
              <a:t> </a:t>
            </a:r>
            <a:r>
              <a:rPr lang="en-US" sz="2000" dirty="0" err="1" smtClean="0"/>
              <a:t>anstrengend</a:t>
            </a:r>
            <a:r>
              <a:rPr lang="en-US" sz="2000" dirty="0" smtClean="0"/>
              <a:t> und </a:t>
            </a:r>
          </a:p>
          <a:p>
            <a:r>
              <a:rPr lang="en-US" sz="2000" dirty="0" err="1" smtClean="0"/>
              <a:t>manchmal</a:t>
            </a:r>
            <a:r>
              <a:rPr lang="en-US" sz="2000" dirty="0" smtClean="0"/>
              <a:t> </a:t>
            </a:r>
            <a:r>
              <a:rPr lang="en-US" sz="2000" dirty="0" err="1" smtClean="0"/>
              <a:t>gefährlich</a:t>
            </a:r>
            <a:r>
              <a:rPr lang="en-US" sz="2000" dirty="0" smtClean="0"/>
              <a:t>, </a:t>
            </a:r>
            <a:r>
              <a:rPr lang="en-US" sz="2000" dirty="0" err="1" smtClean="0"/>
              <a:t>aber</a:t>
            </a:r>
            <a:r>
              <a:rPr lang="en-US" sz="2000" dirty="0" smtClean="0"/>
              <a:t> </a:t>
            </a:r>
            <a:r>
              <a:rPr lang="en-US" sz="2000" dirty="0" err="1" smtClean="0"/>
              <a:t>es</a:t>
            </a:r>
            <a:r>
              <a:rPr lang="en-US" sz="2000" dirty="0" smtClean="0"/>
              <a:t> </a:t>
            </a:r>
            <a:r>
              <a:rPr lang="en-US" sz="2000" dirty="0" err="1" smtClean="0"/>
              <a:t>macht</a:t>
            </a:r>
            <a:r>
              <a:rPr lang="en-US" sz="2000" dirty="0" smtClean="0"/>
              <a:t> </a:t>
            </a:r>
            <a:r>
              <a:rPr lang="en-US" sz="2000" dirty="0" err="1" smtClean="0"/>
              <a:t>trotzdem</a:t>
            </a:r>
            <a:r>
              <a:rPr lang="en-US" sz="2000" dirty="0" smtClean="0"/>
              <a:t> </a:t>
            </a:r>
            <a:r>
              <a:rPr lang="en-US" sz="2000" dirty="0" err="1" smtClean="0"/>
              <a:t>Spaß</a:t>
            </a:r>
            <a:r>
              <a:rPr lang="en-US" sz="2000" dirty="0" smtClean="0"/>
              <a:t>.</a:t>
            </a:r>
          </a:p>
          <a:p>
            <a:r>
              <a:rPr lang="en-US" sz="2000" dirty="0" smtClean="0">
                <a:solidFill>
                  <a:srgbClr val="FF0000"/>
                </a:solidFill>
              </a:rPr>
              <a:t>Ralf</a:t>
            </a:r>
            <a:endParaRPr lang="en-US" sz="2000" dirty="0">
              <a:solidFill>
                <a:srgbClr val="FF0000"/>
              </a:solidFill>
            </a:endParaRPr>
          </a:p>
        </p:txBody>
      </p:sp>
      <p:sp>
        <p:nvSpPr>
          <p:cNvPr id="8" name="TextBox 7"/>
          <p:cNvSpPr txBox="1"/>
          <p:nvPr/>
        </p:nvSpPr>
        <p:spPr>
          <a:xfrm>
            <a:off x="0" y="4572000"/>
            <a:ext cx="8686800" cy="3139321"/>
          </a:xfrm>
          <a:prstGeom prst="rect">
            <a:avLst/>
          </a:prstGeom>
          <a:noFill/>
        </p:spPr>
        <p:txBody>
          <a:bodyPr wrap="square" rtlCol="0">
            <a:spAutoFit/>
          </a:bodyPr>
          <a:lstStyle/>
          <a:p>
            <a:r>
              <a:rPr lang="en-US" sz="2400" dirty="0" smtClean="0"/>
              <a:t>Who…</a:t>
            </a:r>
          </a:p>
          <a:p>
            <a:pPr marL="342900" indent="-342900">
              <a:buFont typeface="+mj-lt"/>
              <a:buAutoNum type="arabicPeriod"/>
            </a:pPr>
            <a:r>
              <a:rPr lang="en-US" sz="2400" dirty="0" smtClean="0"/>
              <a:t>goes horse-riding?			6. relaxes doing their hobby?</a:t>
            </a:r>
          </a:p>
          <a:p>
            <a:pPr marL="342900" indent="-342900">
              <a:buFont typeface="+mj-lt"/>
              <a:buAutoNum type="arabicPeriod"/>
            </a:pPr>
            <a:r>
              <a:rPr lang="en-US" sz="2400" dirty="0" smtClean="0"/>
              <a:t>does a dangerous sport?		7. finds their hobby fun?</a:t>
            </a:r>
          </a:p>
          <a:p>
            <a:pPr marL="342900" indent="-342900">
              <a:buFont typeface="+mj-lt"/>
              <a:buAutoNum type="arabicPeriod"/>
            </a:pPr>
            <a:r>
              <a:rPr lang="en-US" sz="2400" dirty="0" smtClean="0"/>
              <a:t>has their own horse?		8. enjoys the quiet?</a:t>
            </a:r>
          </a:p>
          <a:p>
            <a:pPr marL="342900" indent="-342900">
              <a:buFont typeface="+mj-lt"/>
              <a:buAutoNum type="arabicPeriod"/>
            </a:pPr>
            <a:r>
              <a:rPr lang="en-US" sz="2400" dirty="0" smtClean="0"/>
              <a:t>plays the piano?			9. has a helpful teacher?</a:t>
            </a:r>
          </a:p>
          <a:p>
            <a:pPr marL="342900" indent="-342900">
              <a:buFont typeface="+mj-lt"/>
              <a:buAutoNum type="arabicPeriod"/>
            </a:pPr>
            <a:r>
              <a:rPr lang="en-US" sz="2400" dirty="0" smtClean="0"/>
              <a:t>goes walks?				10. gets up early?</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9" name="Rectangle 8"/>
          <p:cNvSpPr/>
          <p:nvPr/>
        </p:nvSpPr>
        <p:spPr>
          <a:xfrm>
            <a:off x="2133600" y="0"/>
            <a:ext cx="4572000" cy="830997"/>
          </a:xfrm>
          <a:prstGeom prst="rect">
            <a:avLst/>
          </a:prstGeom>
        </p:spPr>
        <p:txBody>
          <a:bodyPr>
            <a:spAutoFit/>
          </a:bodyPr>
          <a:lstStyle/>
          <a:p>
            <a:pPr algn="ctr">
              <a:buNone/>
            </a:pPr>
            <a:r>
              <a:rPr lang="en-GB" sz="2400" b="1" u="sng" dirty="0" smtClean="0">
                <a:solidFill>
                  <a:srgbClr val="008000"/>
                </a:solidFill>
                <a:cs typeface="Calibri" pitchFamily="34" charset="0"/>
              </a:rPr>
              <a:t>AUFGABE 17: MEINE FREIZEIT</a:t>
            </a:r>
          </a:p>
          <a:p>
            <a:pPr algn="ctr">
              <a:buNone/>
            </a:pPr>
            <a:r>
              <a:rPr lang="en-GB" sz="2400" dirty="0" smtClean="0">
                <a:solidFill>
                  <a:srgbClr val="008000"/>
                </a:solidFill>
                <a:cs typeface="Calibri" pitchFamily="34" charset="0"/>
              </a:rPr>
              <a:t>Answer with the correct name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cs typeface="Calibri" pitchFamily="34" charset="0"/>
              </a:rPr>
              <a:t>TOPIC 5: LIFESTYLES</a:t>
            </a:r>
          </a:p>
          <a:p>
            <a:pPr algn="ctr">
              <a:buNone/>
            </a:pPr>
            <a:endParaRPr lang="en-GB" sz="2400" b="1" u="sng" dirty="0" smtClean="0">
              <a:cs typeface="Calibri" pitchFamily="34" charset="0"/>
            </a:endParaRPr>
          </a:p>
          <a:p>
            <a:pPr algn="ctr">
              <a:buNone/>
            </a:pPr>
            <a:r>
              <a:rPr lang="en-GB" sz="2400" b="1" dirty="0" smtClean="0">
                <a:cs typeface="Calibri" pitchFamily="34" charset="0"/>
              </a:rPr>
              <a:t>In this topic you will learn about:</a:t>
            </a:r>
          </a:p>
          <a:p>
            <a:pPr algn="ctr">
              <a:buNone/>
            </a:pPr>
            <a:endParaRPr lang="en-GB" sz="2400" b="1" dirty="0" smtClean="0">
              <a:cs typeface="Calibri" pitchFamily="34" charset="0"/>
            </a:endParaRPr>
          </a:p>
          <a:p>
            <a:pPr marL="457200" indent="-457200" algn="ctr">
              <a:buFont typeface="+mj-lt"/>
              <a:buAutoNum type="arabicPeriod"/>
            </a:pPr>
            <a:r>
              <a:rPr lang="en-GB" sz="2400" b="1" dirty="0" smtClean="0">
                <a:cs typeface="Calibri" pitchFamily="34" charset="0"/>
              </a:rPr>
              <a:t>Ailments and illness</a:t>
            </a:r>
          </a:p>
          <a:p>
            <a:pPr marL="457200" indent="-457200" algn="ctr">
              <a:buFont typeface="+mj-lt"/>
              <a:buAutoNum type="arabicPeriod"/>
            </a:pPr>
            <a:r>
              <a:rPr lang="en-GB" sz="2400" b="1" dirty="0" smtClean="0">
                <a:cs typeface="Calibri" pitchFamily="34" charset="0"/>
              </a:rPr>
              <a:t>Healthy lifestyles</a:t>
            </a:r>
          </a:p>
          <a:p>
            <a:pPr marL="457200" indent="-457200" algn="ctr">
              <a:buFont typeface="+mj-lt"/>
              <a:buAutoNum type="arabicPeriod"/>
            </a:pPr>
            <a:r>
              <a:rPr lang="en-GB" sz="2400" b="1" dirty="0" smtClean="0">
                <a:cs typeface="Calibri" pitchFamily="34" charset="0"/>
              </a:rPr>
              <a:t>Unhealthy lifestyles</a:t>
            </a:r>
          </a:p>
          <a:p>
            <a:pPr algn="ctr">
              <a:buNone/>
            </a:pPr>
            <a:endParaRPr lang="en-GB" sz="2400" dirty="0" smtClean="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9" name="Picture 8"/>
          <p:cNvPicPr>
            <a:picLocks noChangeAspect="1"/>
          </p:cNvPicPr>
          <p:nvPr/>
        </p:nvPicPr>
        <p:blipFill>
          <a:blip r:embed="rId2" cstate="print"/>
          <a:stretch>
            <a:fillRect/>
          </a:stretch>
        </p:blipFill>
        <p:spPr>
          <a:xfrm>
            <a:off x="3810000" y="3657600"/>
            <a:ext cx="1812752" cy="2717800"/>
          </a:xfrm>
          <a:prstGeom prst="rect">
            <a:avLst/>
          </a:prstGeom>
        </p:spPr>
      </p:pic>
      <p:pic>
        <p:nvPicPr>
          <p:cNvPr id="6" name="Picture 5"/>
          <p:cNvPicPr>
            <a:picLocks noChangeAspect="1"/>
          </p:cNvPicPr>
          <p:nvPr/>
        </p:nvPicPr>
        <p:blipFill>
          <a:blip r:embed="rId3" cstate="print"/>
          <a:stretch>
            <a:fillRect/>
          </a:stretch>
        </p:blipFill>
        <p:spPr>
          <a:xfrm>
            <a:off x="1143000" y="2590800"/>
            <a:ext cx="1290787" cy="1933900"/>
          </a:xfrm>
          <a:prstGeom prst="rect">
            <a:avLst/>
          </a:prstGeom>
        </p:spPr>
      </p:pic>
      <p:pic>
        <p:nvPicPr>
          <p:cNvPr id="10" name="Picture 9"/>
          <p:cNvPicPr>
            <a:picLocks noChangeAspect="1"/>
          </p:cNvPicPr>
          <p:nvPr/>
        </p:nvPicPr>
        <p:blipFill>
          <a:blip r:embed="rId4" cstate="print"/>
          <a:stretch>
            <a:fillRect/>
          </a:stretch>
        </p:blipFill>
        <p:spPr>
          <a:xfrm>
            <a:off x="838200" y="5029200"/>
            <a:ext cx="2298700" cy="1533664"/>
          </a:xfrm>
          <a:prstGeom prst="rect">
            <a:avLst/>
          </a:prstGeom>
        </p:spPr>
      </p:pic>
      <p:pic>
        <p:nvPicPr>
          <p:cNvPr id="11" name="Picture 10"/>
          <p:cNvPicPr>
            <a:picLocks noChangeAspect="1"/>
          </p:cNvPicPr>
          <p:nvPr/>
        </p:nvPicPr>
        <p:blipFill>
          <a:blip r:embed="rId5" cstate="print"/>
          <a:stretch>
            <a:fillRect/>
          </a:stretch>
        </p:blipFill>
        <p:spPr>
          <a:xfrm>
            <a:off x="6324600" y="4953000"/>
            <a:ext cx="2301288" cy="1535391"/>
          </a:xfrm>
          <a:prstGeom prst="rect">
            <a:avLst/>
          </a:prstGeom>
        </p:spPr>
      </p:pic>
      <p:pic>
        <p:nvPicPr>
          <p:cNvPr id="12" name="Picture 11"/>
          <p:cNvPicPr>
            <a:picLocks noChangeAspect="1"/>
          </p:cNvPicPr>
          <p:nvPr/>
        </p:nvPicPr>
        <p:blipFill>
          <a:blip r:embed="rId6" cstate="print"/>
          <a:stretch>
            <a:fillRect/>
          </a:stretch>
        </p:blipFill>
        <p:spPr>
          <a:xfrm>
            <a:off x="6629400" y="2057400"/>
            <a:ext cx="1235676" cy="2286000"/>
          </a:xfrm>
          <a:prstGeom prst="rect">
            <a:avLst/>
          </a:prstGeom>
        </p:spPr>
      </p:pic>
      <p:pic>
        <p:nvPicPr>
          <p:cNvPr id="13" name="Picture 12" descr="MP900321123.JPG"/>
          <p:cNvPicPr>
            <a:picLocks noChangeAspect="1"/>
          </p:cNvPicPr>
          <p:nvPr/>
        </p:nvPicPr>
        <p:blipFill>
          <a:blip r:embed="rId7" cstate="print"/>
          <a:stretch>
            <a:fillRect/>
          </a:stretch>
        </p:blipFill>
        <p:spPr>
          <a:xfrm>
            <a:off x="381000" y="533400"/>
            <a:ext cx="1904444" cy="1358900"/>
          </a:xfrm>
          <a:prstGeom prst="rect">
            <a:avLst/>
          </a:prstGeom>
        </p:spPr>
      </p:pic>
      <p:pic>
        <p:nvPicPr>
          <p:cNvPr id="14" name="Picture 13"/>
          <p:cNvPicPr>
            <a:picLocks noChangeAspect="1"/>
          </p:cNvPicPr>
          <p:nvPr/>
        </p:nvPicPr>
        <p:blipFill>
          <a:blip r:embed="rId8" cstate="print"/>
          <a:stretch>
            <a:fillRect/>
          </a:stretch>
        </p:blipFill>
        <p:spPr>
          <a:xfrm>
            <a:off x="7010400" y="457200"/>
            <a:ext cx="1437588" cy="1347304"/>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solidFill>
                  <a:srgbClr val="008000"/>
                </a:solidFill>
                <a:latin typeface="Calibri"/>
                <a:cs typeface="Calibri" pitchFamily="34" charset="0"/>
              </a:rPr>
              <a:t>AUFGABE 18:KRANKHEITEN</a:t>
            </a:r>
          </a:p>
          <a:p>
            <a:pPr algn="ctr">
              <a:buNone/>
            </a:pPr>
            <a:r>
              <a:rPr lang="en-GB" sz="2400" dirty="0" smtClean="0">
                <a:solidFill>
                  <a:srgbClr val="008000"/>
                </a:solidFill>
                <a:latin typeface="Calibri"/>
                <a:cs typeface="Calibri" pitchFamily="34" charset="0"/>
              </a:rPr>
              <a:t>Translate these ailments. Note down any new vocabulary</a:t>
            </a:r>
          </a:p>
          <a:p>
            <a:pPr algn="ctr">
              <a:buNone/>
            </a:pPr>
            <a:endParaRPr lang="en-GB" sz="2400" dirty="0" smtClean="0">
              <a:solidFill>
                <a:srgbClr val="008000"/>
              </a:solidFill>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Husten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eine</a:t>
            </a:r>
            <a:r>
              <a:rPr lang="en-GB" sz="2400" dirty="0" smtClean="0">
                <a:latin typeface="Calibri"/>
                <a:cs typeface="Calibri" pitchFamily="34" charset="0"/>
              </a:rPr>
              <a:t> Grippe</a:t>
            </a: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bin </a:t>
            </a:r>
            <a:r>
              <a:rPr lang="en-GB" sz="2400" dirty="0" err="1" smtClean="0">
                <a:latin typeface="Calibri"/>
                <a:cs typeface="Calibri" pitchFamily="34" charset="0"/>
              </a:rPr>
              <a:t>erkältet</a:t>
            </a:r>
            <a:endParaRPr lang="en-GB" sz="2400" dirty="0" smtClean="0">
              <a:latin typeface="Calibri"/>
              <a:cs typeface="Calibri" pitchFamily="34" charset="0"/>
            </a:endParaRPr>
          </a:p>
          <a:p>
            <a:pPr marL="457200" indent="-457200">
              <a:buFont typeface="+mj-lt"/>
              <a:buAutoNum type="arabicPeriod"/>
            </a:pPr>
            <a:r>
              <a:rPr lang="en-GB" sz="2400" dirty="0" smtClean="0">
                <a:latin typeface="Calibri"/>
                <a:cs typeface="Calibri" pitchFamily="34" charset="0"/>
              </a:rPr>
              <a:t>Mir </a:t>
            </a:r>
            <a:r>
              <a:rPr lang="en-GB" sz="2400" dirty="0" err="1" smtClean="0">
                <a:latin typeface="Calibri"/>
                <a:cs typeface="Calibri" pitchFamily="34" charset="0"/>
              </a:rPr>
              <a:t>ist</a:t>
            </a:r>
            <a:r>
              <a:rPr lang="en-GB" sz="2400" dirty="0" smtClean="0">
                <a:latin typeface="Calibri"/>
                <a:cs typeface="Calibri" pitchFamily="34" charset="0"/>
              </a:rPr>
              <a:t> </a:t>
            </a:r>
            <a:r>
              <a:rPr lang="en-GB" sz="2400" dirty="0" err="1" smtClean="0">
                <a:latin typeface="Calibri"/>
                <a:cs typeface="Calibri" pitchFamily="34" charset="0"/>
              </a:rPr>
              <a:t>schlecht</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Magenschmerzen</a:t>
            </a:r>
            <a:endParaRPr lang="en-GB" sz="2400" dirty="0" smtClean="0">
              <a:latin typeface="Calibri"/>
              <a:cs typeface="Calibri" pitchFamily="34" charset="0"/>
            </a:endParaRPr>
          </a:p>
          <a:p>
            <a:pPr marL="457200" indent="-457200">
              <a:buFont typeface="+mj-lt"/>
              <a:buAutoNum type="arabicPeriod"/>
            </a:pPr>
            <a:r>
              <a:rPr lang="en-GB" sz="2400" dirty="0" smtClean="0">
                <a:latin typeface="Calibri"/>
                <a:cs typeface="Calibri" pitchFamily="34" charset="0"/>
              </a:rPr>
              <a:t>Mir </a:t>
            </a:r>
            <a:r>
              <a:rPr lang="en-GB" sz="2400" dirty="0" err="1" smtClean="0">
                <a:latin typeface="Calibri"/>
                <a:cs typeface="Calibri" pitchFamily="34" charset="0"/>
              </a:rPr>
              <a:t>ist</a:t>
            </a:r>
            <a:r>
              <a:rPr lang="en-GB" sz="2400" dirty="0" smtClean="0">
                <a:latin typeface="Calibri"/>
                <a:cs typeface="Calibri" pitchFamily="34" charset="0"/>
              </a:rPr>
              <a:t> </a:t>
            </a:r>
            <a:r>
              <a:rPr lang="en-GB" sz="2400" dirty="0" err="1" smtClean="0">
                <a:latin typeface="Calibri"/>
                <a:cs typeface="Calibri" pitchFamily="34" charset="0"/>
              </a:rPr>
              <a:t>übel</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Halsschmerzen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mir</a:t>
            </a:r>
            <a:r>
              <a:rPr lang="en-GB" sz="2400" dirty="0" smtClean="0">
                <a:latin typeface="Calibri"/>
                <a:cs typeface="Calibri" pitchFamily="34" charset="0"/>
              </a:rPr>
              <a:t> das </a:t>
            </a:r>
            <a:r>
              <a:rPr lang="en-GB" sz="2400" dirty="0" err="1" smtClean="0">
                <a:latin typeface="Calibri"/>
                <a:cs typeface="Calibri" pitchFamily="34" charset="0"/>
              </a:rPr>
              <a:t>Bein</a:t>
            </a:r>
            <a:r>
              <a:rPr lang="en-GB" sz="2400" dirty="0" smtClean="0">
                <a:latin typeface="Calibri"/>
                <a:cs typeface="Calibri" pitchFamily="34" charset="0"/>
              </a:rPr>
              <a:t> </a:t>
            </a:r>
            <a:r>
              <a:rPr lang="en-GB" sz="2400" dirty="0" err="1" smtClean="0">
                <a:latin typeface="Calibri"/>
                <a:cs typeface="Calibri" pitchFamily="34" charset="0"/>
              </a:rPr>
              <a:t>gebrochen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Rückenschmerzen</a:t>
            </a:r>
            <a:endParaRPr lang="en-GB" sz="2400" dirty="0" smtClean="0">
              <a:latin typeface="Calibri"/>
              <a:cs typeface="Calibri" pitchFamily="34" charset="0"/>
            </a:endParaRPr>
          </a:p>
          <a:p>
            <a:pPr marL="457200" indent="-457200">
              <a:buFont typeface="+mj-lt"/>
              <a:buAutoNum type="arabicPeriod"/>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dirty="0" err="1" smtClean="0">
                <a:latin typeface="Calibri"/>
                <a:cs typeface="Calibri" pitchFamily="34" charset="0"/>
              </a:rPr>
              <a:t>Zahnschmerzen</a:t>
            </a:r>
            <a:endParaRPr lang="en-GB" sz="2400" dirty="0" smtClean="0">
              <a:latin typeface="Calibri"/>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None/>
            </a:pPr>
            <a:endParaRPr lang="en-GB" sz="2400" dirty="0" smtClean="0">
              <a:latin typeface="Comic Sans MS" pitchFamily="66" charset="0"/>
              <a:cs typeface="Calibri" pitchFamily="34" charset="0"/>
            </a:endParaRPr>
          </a:p>
          <a:p>
            <a:pPr marL="457200" indent="-457200">
              <a:buNone/>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mj-lt"/>
              <a:buAutoNum type="arabicPeriod"/>
            </a:pPr>
            <a:endParaRPr lang="en-GB" sz="2400" dirty="0" smtClean="0">
              <a:latin typeface="Comic Sans MS" pitchFamily="66" charset="0"/>
              <a:cs typeface="Calibri" pitchFamily="34" charset="0"/>
            </a:endParaRPr>
          </a:p>
          <a:p>
            <a:pPr marL="457200" indent="-457200">
              <a:buFont typeface="Wingdings" charset="2"/>
              <a:buAutoNum type="arabicPlain"/>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6781800" y="1295400"/>
            <a:ext cx="1295400" cy="1821656"/>
          </a:xfrm>
          <a:prstGeom prst="rect">
            <a:avLst/>
          </a:prstGeom>
        </p:spPr>
      </p:pic>
      <p:pic>
        <p:nvPicPr>
          <p:cNvPr id="5" name="Picture 4"/>
          <p:cNvPicPr>
            <a:picLocks noChangeAspect="1"/>
          </p:cNvPicPr>
          <p:nvPr/>
        </p:nvPicPr>
        <p:blipFill>
          <a:blip r:embed="rId4" cstate="print"/>
          <a:stretch>
            <a:fillRect/>
          </a:stretch>
        </p:blipFill>
        <p:spPr>
          <a:xfrm>
            <a:off x="5029200" y="2819400"/>
            <a:ext cx="1295400" cy="1829104"/>
          </a:xfrm>
          <a:prstGeom prst="rect">
            <a:avLst/>
          </a:prstGeom>
        </p:spPr>
      </p:pic>
      <p:pic>
        <p:nvPicPr>
          <p:cNvPr id="6" name="Picture 5"/>
          <p:cNvPicPr>
            <a:picLocks noChangeAspect="1"/>
          </p:cNvPicPr>
          <p:nvPr/>
        </p:nvPicPr>
        <p:blipFill>
          <a:blip r:embed="rId5" cstate="print"/>
          <a:stretch>
            <a:fillRect/>
          </a:stretch>
        </p:blipFill>
        <p:spPr>
          <a:xfrm>
            <a:off x="6858000" y="4953000"/>
            <a:ext cx="1651000" cy="1651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173416"/>
          </a:xfrm>
        </p:spPr>
        <p:txBody>
          <a:bodyPr>
            <a:normAutofit/>
          </a:bodyPr>
          <a:lstStyle/>
          <a:p>
            <a:pPr algn="ctr">
              <a:buNone/>
            </a:pPr>
            <a:r>
              <a:rPr lang="en-GB" sz="2400" b="1" u="sng" dirty="0" smtClean="0">
                <a:solidFill>
                  <a:srgbClr val="008000"/>
                </a:solidFill>
                <a:latin typeface="Calibri"/>
                <a:cs typeface="Calibri" pitchFamily="34" charset="0"/>
              </a:rPr>
              <a:t>AUFGABE 19: DAS ESSEN</a:t>
            </a:r>
            <a:r>
              <a:rPr lang="en-GB" sz="2400" b="1" dirty="0" smtClean="0">
                <a:latin typeface="Calibri"/>
                <a:cs typeface="Calibri" pitchFamily="34" charset="0"/>
              </a:rPr>
              <a:t> </a:t>
            </a:r>
          </a:p>
          <a:p>
            <a:pPr algn="ctr">
              <a:buNone/>
            </a:pPr>
            <a:r>
              <a:rPr lang="en-GB" sz="2400" dirty="0" smtClean="0">
                <a:solidFill>
                  <a:srgbClr val="008000"/>
                </a:solidFill>
                <a:latin typeface="Calibri"/>
                <a:cs typeface="Calibri" pitchFamily="34" charset="0"/>
              </a:rPr>
              <a:t>Use a dictionary if necessary to categorise the foods into healthy and unhealthy columns.</a:t>
            </a:r>
          </a:p>
          <a:p>
            <a:pPr algn="ctr">
              <a:buNone/>
            </a:pPr>
            <a:r>
              <a:rPr lang="en-GB" sz="2400" dirty="0" smtClean="0">
                <a:solidFill>
                  <a:srgbClr val="FF0000"/>
                </a:solidFill>
                <a:latin typeface="Calibri"/>
                <a:cs typeface="Calibri" pitchFamily="34" charset="0"/>
              </a:rPr>
              <a:t>Note down any unknown meanings in your vocabulary jotter.</a:t>
            </a:r>
          </a:p>
          <a:p>
            <a:pPr algn="ctr">
              <a:buNone/>
            </a:pPr>
            <a:endParaRPr lang="en-GB" sz="2400" b="1" dirty="0" smtClean="0">
              <a:latin typeface="Calibri"/>
              <a:cs typeface="Calibri" pitchFamily="34" charset="0"/>
            </a:endParaRPr>
          </a:p>
          <a:p>
            <a:pPr algn="ctr">
              <a:buNone/>
            </a:pPr>
            <a:endParaRPr lang="en-GB" sz="2400" b="1" dirty="0" smtClean="0">
              <a:latin typeface="Calibri"/>
              <a:cs typeface="Calibri" pitchFamily="34" charset="0"/>
            </a:endParaRPr>
          </a:p>
          <a:p>
            <a:pPr>
              <a:buNone/>
            </a:pPr>
            <a:endParaRPr lang="en-GB" sz="2400" dirty="0" smtClean="0">
              <a:latin typeface="Calibri"/>
              <a:cs typeface="Calibri" pitchFamily="34" charset="0"/>
            </a:endParaRPr>
          </a:p>
          <a:p>
            <a:pPr>
              <a:buNone/>
            </a:pPr>
            <a:r>
              <a:rPr lang="en-GB" sz="2400" dirty="0" smtClean="0">
                <a:latin typeface="Calibri"/>
                <a:cs typeface="Calibri" pitchFamily="34" charset="0"/>
              </a:rPr>
              <a:t>	</a:t>
            </a:r>
          </a:p>
          <a:p>
            <a:pPr>
              <a:buNone/>
            </a:pPr>
            <a:endParaRPr lang="en-GB" sz="2400" dirty="0" smtClean="0">
              <a:solidFill>
                <a:srgbClr val="008000"/>
              </a:solidFill>
              <a:latin typeface="Calibri"/>
              <a:cs typeface="Calibri" pitchFamily="34" charset="0"/>
            </a:endParaRPr>
          </a:p>
          <a:p>
            <a:pPr>
              <a:buNone/>
            </a:pPr>
            <a:r>
              <a:rPr lang="en-GB" sz="2400" dirty="0" smtClean="0">
                <a:solidFill>
                  <a:srgbClr val="008000"/>
                </a:solidFill>
                <a:latin typeface="Calibri"/>
                <a:cs typeface="Calibri" pitchFamily="34" charset="0"/>
              </a:rPr>
              <a:t>Writing/Speaking Task:</a:t>
            </a:r>
          </a:p>
          <a:p>
            <a:pPr>
              <a:buNone/>
            </a:pPr>
            <a:r>
              <a:rPr lang="en-GB" sz="2400" dirty="0" smtClean="0">
                <a:latin typeface="Calibri"/>
                <a:cs typeface="Calibri" pitchFamily="34" charset="0"/>
              </a:rPr>
              <a:t>Write 60-100 words on what you like to eat and drink:</a:t>
            </a:r>
          </a:p>
          <a:p>
            <a:pPr>
              <a:buNone/>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esse</a:t>
            </a:r>
            <a:r>
              <a:rPr lang="en-GB" sz="2400" dirty="0" smtClean="0">
                <a:latin typeface="Calibri"/>
                <a:cs typeface="Calibri" pitchFamily="34" charset="0"/>
              </a:rPr>
              <a:t> </a:t>
            </a:r>
            <a:r>
              <a:rPr lang="en-GB" sz="2400" dirty="0" err="1" smtClean="0">
                <a:latin typeface="Calibri"/>
                <a:cs typeface="Calibri" pitchFamily="34" charset="0"/>
              </a:rPr>
              <a:t>gern</a:t>
            </a:r>
            <a:r>
              <a:rPr lang="en-GB" sz="2400" dirty="0" smtClean="0">
                <a:latin typeface="Calibri"/>
                <a:cs typeface="Calibri" pitchFamily="34" charset="0"/>
              </a:rPr>
              <a:t>……………..</a:t>
            </a:r>
          </a:p>
          <a:p>
            <a:pPr>
              <a:buNone/>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esse</a:t>
            </a:r>
            <a:r>
              <a:rPr lang="en-GB" sz="2400" dirty="0" smtClean="0">
                <a:latin typeface="Calibri"/>
                <a:cs typeface="Calibri" pitchFamily="34" charset="0"/>
              </a:rPr>
              <a:t> </a:t>
            </a:r>
            <a:r>
              <a:rPr lang="en-GB" sz="2400" dirty="0" err="1" smtClean="0">
                <a:latin typeface="Calibri"/>
                <a:cs typeface="Calibri" pitchFamily="34" charset="0"/>
              </a:rPr>
              <a:t>nicht</a:t>
            </a:r>
            <a:r>
              <a:rPr lang="en-GB" sz="2400" dirty="0" smtClean="0">
                <a:latin typeface="Calibri"/>
                <a:cs typeface="Calibri" pitchFamily="34" charset="0"/>
              </a:rPr>
              <a:t> </a:t>
            </a:r>
            <a:r>
              <a:rPr lang="en-GB" sz="2400" dirty="0" err="1" smtClean="0">
                <a:latin typeface="Calibri"/>
                <a:cs typeface="Calibri" pitchFamily="34" charset="0"/>
              </a:rPr>
              <a:t>gern</a:t>
            </a:r>
            <a:r>
              <a:rPr lang="en-GB" sz="2400" dirty="0" smtClean="0">
                <a:latin typeface="Calibri"/>
                <a:cs typeface="Calibri" pitchFamily="34" charset="0"/>
              </a:rPr>
              <a:t>………..</a:t>
            </a:r>
          </a:p>
          <a:p>
            <a:pPr>
              <a:buNone/>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esse</a:t>
            </a:r>
            <a:r>
              <a:rPr lang="en-GB" sz="2400" dirty="0" smtClean="0">
                <a:latin typeface="Calibri"/>
                <a:cs typeface="Calibri" pitchFamily="34" charset="0"/>
              </a:rPr>
              <a:t> am </a:t>
            </a:r>
            <a:r>
              <a:rPr lang="en-GB" sz="2400" dirty="0" err="1" smtClean="0">
                <a:latin typeface="Calibri"/>
                <a:cs typeface="Calibri" pitchFamily="34" charset="0"/>
              </a:rPr>
              <a:t>liebsten</a:t>
            </a:r>
            <a:r>
              <a:rPr lang="en-GB" sz="2400" dirty="0" smtClean="0">
                <a:latin typeface="Calibri"/>
                <a:cs typeface="Calibri" pitchFamily="34" charset="0"/>
              </a:rPr>
              <a:t>…………….</a:t>
            </a:r>
          </a:p>
          <a:p>
            <a:pPr>
              <a:buNone/>
            </a:pPr>
            <a:r>
              <a:rPr lang="en-GB" sz="2400" dirty="0" err="1" smtClean="0">
                <a:latin typeface="Calibri"/>
                <a:cs typeface="Calibri" pitchFamily="34" charset="0"/>
              </a:rPr>
              <a:t>Ich</a:t>
            </a:r>
            <a:r>
              <a:rPr lang="en-GB" sz="2400" dirty="0" smtClean="0">
                <a:latin typeface="Calibri"/>
                <a:cs typeface="Calibri" pitchFamily="34" charset="0"/>
              </a:rPr>
              <a:t> </a:t>
            </a:r>
            <a:r>
              <a:rPr lang="en-GB" sz="2400" dirty="0" err="1" smtClean="0">
                <a:latin typeface="Calibri"/>
                <a:cs typeface="Calibri" pitchFamily="34" charset="0"/>
              </a:rPr>
              <a:t>kann</a:t>
            </a:r>
            <a:r>
              <a:rPr lang="en-GB" sz="2400" dirty="0" smtClean="0">
                <a:latin typeface="Calibri"/>
                <a:cs typeface="Calibri" pitchFamily="34" charset="0"/>
              </a:rPr>
              <a:t> …………….. </a:t>
            </a:r>
            <a:r>
              <a:rPr lang="en-GB" sz="2400" dirty="0" err="1">
                <a:latin typeface="Calibri"/>
                <a:cs typeface="Calibri" pitchFamily="34" charset="0"/>
              </a:rPr>
              <a:t>n</a:t>
            </a:r>
            <a:r>
              <a:rPr lang="en-GB" sz="2400" dirty="0" err="1" smtClean="0">
                <a:latin typeface="Calibri"/>
                <a:cs typeface="Calibri" pitchFamily="34" charset="0"/>
              </a:rPr>
              <a:t>icht</a:t>
            </a:r>
            <a:r>
              <a:rPr lang="en-GB" sz="2400" dirty="0" smtClean="0">
                <a:latin typeface="Calibri"/>
                <a:cs typeface="Calibri" pitchFamily="34" charset="0"/>
              </a:rPr>
              <a:t> </a:t>
            </a:r>
            <a:r>
              <a:rPr lang="en-GB" sz="2400" dirty="0" err="1" smtClean="0">
                <a:latin typeface="Calibri"/>
                <a:cs typeface="Calibri" pitchFamily="34" charset="0"/>
              </a:rPr>
              <a:t>leiden</a:t>
            </a:r>
            <a:endParaRPr lang="en-GB" sz="2400" dirty="0" smtClean="0">
              <a:latin typeface="Calibri"/>
              <a:cs typeface="Calibri" pitchFamily="34" charset="0"/>
            </a:endParaRPr>
          </a:p>
          <a:p>
            <a:pPr>
              <a:buNone/>
            </a:pPr>
            <a:endParaRPr lang="en-GB" sz="5100" b="1" dirty="0" smtClean="0">
              <a:latin typeface="Comic Sans MS" pitchFamily="66" charset="0"/>
              <a:cs typeface="Calibri" pitchFamily="34" charset="0"/>
            </a:endParaRPr>
          </a:p>
          <a:p>
            <a:pPr marL="457200" indent="-457200">
              <a:buAutoNum type="arabicPeriod"/>
            </a:pPr>
            <a:endParaRPr lang="en-GB" sz="5100" dirty="0" smtClean="0">
              <a:latin typeface="Comic Sans MS" pitchFamily="66" charset="0"/>
              <a:cs typeface="Calibri" pitchFamily="34"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54357714"/>
              </p:ext>
            </p:extLst>
          </p:nvPr>
        </p:nvGraphicFramePr>
        <p:xfrm>
          <a:off x="381000" y="1981200"/>
          <a:ext cx="8460434" cy="1645920"/>
        </p:xfrm>
        <a:graphic>
          <a:graphicData uri="http://schemas.openxmlformats.org/drawingml/2006/table">
            <a:tbl>
              <a:tblPr firstRow="1" bandRow="1">
                <a:tableStyleId>{2D5ABB26-0587-4C30-8999-92F81FD0307C}</a:tableStyleId>
              </a:tblPr>
              <a:tblGrid>
                <a:gridCol w="1619674"/>
                <a:gridCol w="1180998"/>
                <a:gridCol w="1879848"/>
                <a:gridCol w="1800200"/>
                <a:gridCol w="1979714"/>
              </a:tblGrid>
              <a:tr h="402900">
                <a:tc>
                  <a:txBody>
                    <a:bodyPr/>
                    <a:lstStyle/>
                    <a:p>
                      <a:r>
                        <a:rPr lang="en-GB" sz="2100" dirty="0" err="1" smtClean="0">
                          <a:latin typeface="Calibri"/>
                        </a:rPr>
                        <a:t>Wurst</a:t>
                      </a:r>
                      <a:endParaRPr lang="en-GB" sz="2100" dirty="0">
                        <a:latin typeface="Calibri"/>
                      </a:endParaRPr>
                    </a:p>
                  </a:txBody>
                  <a:tcPr/>
                </a:tc>
                <a:tc>
                  <a:txBody>
                    <a:bodyPr/>
                    <a:lstStyle/>
                    <a:p>
                      <a:r>
                        <a:rPr lang="en-GB" sz="2100" dirty="0" smtClean="0">
                          <a:latin typeface="Calibri"/>
                        </a:rPr>
                        <a:t> </a:t>
                      </a:r>
                      <a:r>
                        <a:rPr lang="en-GB" sz="2100" dirty="0" err="1" smtClean="0">
                          <a:latin typeface="Calibri"/>
                        </a:rPr>
                        <a:t>Brot</a:t>
                      </a:r>
                      <a:endParaRPr lang="en-GB" sz="2100" dirty="0">
                        <a:latin typeface="Calibri"/>
                      </a:endParaRPr>
                    </a:p>
                  </a:txBody>
                  <a:tcPr/>
                </a:tc>
                <a:tc>
                  <a:txBody>
                    <a:bodyPr/>
                    <a:lstStyle/>
                    <a:p>
                      <a:r>
                        <a:rPr lang="en-GB" sz="2100" dirty="0" err="1" smtClean="0">
                          <a:latin typeface="Calibri"/>
                        </a:rPr>
                        <a:t>Brötchen</a:t>
                      </a:r>
                      <a:endParaRPr lang="en-GB" sz="2100" dirty="0">
                        <a:latin typeface="Calibri"/>
                      </a:endParaRPr>
                    </a:p>
                  </a:txBody>
                  <a:tcPr/>
                </a:tc>
                <a:tc>
                  <a:txBody>
                    <a:bodyPr/>
                    <a:lstStyle/>
                    <a:p>
                      <a:r>
                        <a:rPr lang="en-GB" sz="2100" dirty="0" err="1" smtClean="0">
                          <a:latin typeface="Calibri"/>
                        </a:rPr>
                        <a:t>Hähnchen</a:t>
                      </a:r>
                      <a:endParaRPr lang="en-GB" sz="2100" dirty="0">
                        <a:latin typeface="Calibri"/>
                      </a:endParaRPr>
                    </a:p>
                  </a:txBody>
                  <a:tcPr/>
                </a:tc>
                <a:tc>
                  <a:txBody>
                    <a:bodyPr/>
                    <a:lstStyle/>
                    <a:p>
                      <a:r>
                        <a:rPr lang="en-GB" sz="2100" dirty="0" smtClean="0">
                          <a:latin typeface="Calibri"/>
                        </a:rPr>
                        <a:t>Chips</a:t>
                      </a:r>
                      <a:endParaRPr lang="en-GB" sz="2100" dirty="0">
                        <a:latin typeface="Calibri"/>
                      </a:endParaRPr>
                    </a:p>
                  </a:txBody>
                  <a:tcPr/>
                </a:tc>
              </a:tr>
              <a:tr h="402900">
                <a:tc>
                  <a:txBody>
                    <a:bodyPr/>
                    <a:lstStyle/>
                    <a:p>
                      <a:r>
                        <a:rPr lang="en-GB" sz="2100" dirty="0" err="1" smtClean="0">
                          <a:latin typeface="Calibri"/>
                        </a:rPr>
                        <a:t>Schinken</a:t>
                      </a:r>
                      <a:endParaRPr lang="en-GB" sz="2100" dirty="0">
                        <a:latin typeface="Calibri"/>
                      </a:endParaRPr>
                    </a:p>
                  </a:txBody>
                  <a:tcPr/>
                </a:tc>
                <a:tc>
                  <a:txBody>
                    <a:bodyPr/>
                    <a:lstStyle/>
                    <a:p>
                      <a:r>
                        <a:rPr lang="en-GB" sz="2100" dirty="0" err="1" smtClean="0">
                          <a:latin typeface="Calibri"/>
                        </a:rPr>
                        <a:t>Torten</a:t>
                      </a:r>
                      <a:endParaRPr lang="en-GB" sz="2100" dirty="0">
                        <a:latin typeface="Calibri"/>
                      </a:endParaRPr>
                    </a:p>
                  </a:txBody>
                  <a:tcPr/>
                </a:tc>
                <a:tc>
                  <a:txBody>
                    <a:bodyPr/>
                    <a:lstStyle/>
                    <a:p>
                      <a:r>
                        <a:rPr lang="en-GB" sz="2100" dirty="0" err="1" smtClean="0">
                          <a:latin typeface="Calibri"/>
                        </a:rPr>
                        <a:t>Nudeln</a:t>
                      </a:r>
                      <a:endParaRPr lang="en-GB" sz="2100" dirty="0">
                        <a:latin typeface="Calibri"/>
                      </a:endParaRPr>
                    </a:p>
                  </a:txBody>
                  <a:tcPr/>
                </a:tc>
                <a:tc>
                  <a:txBody>
                    <a:bodyPr/>
                    <a:lstStyle/>
                    <a:p>
                      <a:r>
                        <a:rPr lang="en-GB" sz="2100" dirty="0" err="1" smtClean="0">
                          <a:latin typeface="Calibri"/>
                        </a:rPr>
                        <a:t>Apfelsinen</a:t>
                      </a:r>
                      <a:endParaRPr lang="en-GB" sz="2100" dirty="0">
                        <a:latin typeface="Calibri"/>
                      </a:endParaRPr>
                    </a:p>
                  </a:txBody>
                  <a:tcPr/>
                </a:tc>
                <a:tc>
                  <a:txBody>
                    <a:bodyPr/>
                    <a:lstStyle/>
                    <a:p>
                      <a:r>
                        <a:rPr lang="en-GB" sz="2100" dirty="0" err="1" smtClean="0">
                          <a:latin typeface="Calibri"/>
                        </a:rPr>
                        <a:t>Eier</a:t>
                      </a:r>
                      <a:endParaRPr lang="en-GB" sz="2100" dirty="0">
                        <a:latin typeface="Calibri"/>
                      </a:endParaRPr>
                    </a:p>
                  </a:txBody>
                  <a:tcPr/>
                </a:tc>
              </a:tr>
              <a:tr h="402900">
                <a:tc>
                  <a:txBody>
                    <a:bodyPr/>
                    <a:lstStyle/>
                    <a:p>
                      <a:r>
                        <a:rPr lang="en-GB" sz="2100" dirty="0" err="1" smtClean="0">
                          <a:latin typeface="Calibri"/>
                        </a:rPr>
                        <a:t>Kartoffeln</a:t>
                      </a:r>
                      <a:endParaRPr lang="en-GB" sz="2100" dirty="0">
                        <a:latin typeface="Calibri"/>
                      </a:endParaRPr>
                    </a:p>
                  </a:txBody>
                  <a:tcPr/>
                </a:tc>
                <a:tc>
                  <a:txBody>
                    <a:bodyPr/>
                    <a:lstStyle/>
                    <a:p>
                      <a:r>
                        <a:rPr lang="en-GB" sz="2100" dirty="0" err="1" smtClean="0">
                          <a:latin typeface="Calibri"/>
                        </a:rPr>
                        <a:t>Fleisch</a:t>
                      </a:r>
                      <a:endParaRPr lang="en-GB" sz="2100" dirty="0">
                        <a:latin typeface="Calibri"/>
                      </a:endParaRPr>
                    </a:p>
                  </a:txBody>
                  <a:tcPr/>
                </a:tc>
                <a:tc>
                  <a:txBody>
                    <a:bodyPr/>
                    <a:lstStyle/>
                    <a:p>
                      <a:r>
                        <a:rPr lang="en-GB" sz="2100" dirty="0" err="1" smtClean="0">
                          <a:latin typeface="Calibri"/>
                        </a:rPr>
                        <a:t>Gemüse</a:t>
                      </a:r>
                      <a:endParaRPr lang="en-GB" sz="2100" dirty="0">
                        <a:latin typeface="Calibri"/>
                      </a:endParaRPr>
                    </a:p>
                  </a:txBody>
                  <a:tcPr/>
                </a:tc>
                <a:tc>
                  <a:txBody>
                    <a:bodyPr/>
                    <a:lstStyle/>
                    <a:p>
                      <a:r>
                        <a:rPr lang="en-GB" sz="2100" dirty="0" smtClean="0">
                          <a:latin typeface="Calibri"/>
                        </a:rPr>
                        <a:t>Kohl</a:t>
                      </a:r>
                      <a:endParaRPr lang="en-GB" sz="2100" dirty="0">
                        <a:latin typeface="Calibri"/>
                      </a:endParaRPr>
                    </a:p>
                  </a:txBody>
                  <a:tcPr/>
                </a:tc>
                <a:tc>
                  <a:txBody>
                    <a:bodyPr/>
                    <a:lstStyle/>
                    <a:p>
                      <a:r>
                        <a:rPr lang="en-GB" sz="2100" dirty="0" smtClean="0">
                          <a:latin typeface="Calibri"/>
                        </a:rPr>
                        <a:t>Pommes Frites</a:t>
                      </a:r>
                      <a:endParaRPr lang="en-GB" sz="2100" dirty="0">
                        <a:latin typeface="Calibri"/>
                      </a:endParaRPr>
                    </a:p>
                  </a:txBody>
                  <a:tcPr/>
                </a:tc>
              </a:tr>
              <a:tr h="402900">
                <a:tc>
                  <a:txBody>
                    <a:bodyPr/>
                    <a:lstStyle/>
                    <a:p>
                      <a:r>
                        <a:rPr lang="en-GB" sz="2100" dirty="0" err="1" smtClean="0">
                          <a:latin typeface="Calibri"/>
                        </a:rPr>
                        <a:t>Bohnen</a:t>
                      </a:r>
                      <a:endParaRPr lang="en-GB" sz="2100" dirty="0">
                        <a:latin typeface="Calibri"/>
                      </a:endParaRPr>
                    </a:p>
                  </a:txBody>
                  <a:tcPr/>
                </a:tc>
                <a:tc>
                  <a:txBody>
                    <a:bodyPr/>
                    <a:lstStyle/>
                    <a:p>
                      <a:r>
                        <a:rPr lang="en-GB" sz="2100" dirty="0" err="1" smtClean="0">
                          <a:latin typeface="Calibri"/>
                        </a:rPr>
                        <a:t>Obst</a:t>
                      </a:r>
                      <a:endParaRPr lang="en-GB" sz="2100" dirty="0">
                        <a:latin typeface="Calibri"/>
                      </a:endParaRPr>
                    </a:p>
                  </a:txBody>
                  <a:tcPr/>
                </a:tc>
                <a:tc>
                  <a:txBody>
                    <a:bodyPr/>
                    <a:lstStyle/>
                    <a:p>
                      <a:r>
                        <a:rPr lang="en-GB" sz="2100" dirty="0" err="1" smtClean="0">
                          <a:latin typeface="Calibri"/>
                        </a:rPr>
                        <a:t>Erbsen</a:t>
                      </a:r>
                      <a:endParaRPr lang="en-GB" sz="2100" dirty="0">
                        <a:latin typeface="Calibri"/>
                      </a:endParaRPr>
                    </a:p>
                  </a:txBody>
                  <a:tcPr/>
                </a:tc>
                <a:tc>
                  <a:txBody>
                    <a:bodyPr/>
                    <a:lstStyle/>
                    <a:p>
                      <a:r>
                        <a:rPr lang="en-GB" sz="2100" dirty="0" err="1" smtClean="0">
                          <a:latin typeface="Calibri"/>
                        </a:rPr>
                        <a:t>Käse</a:t>
                      </a:r>
                      <a:endParaRPr lang="en-GB" sz="2100" dirty="0">
                        <a:latin typeface="Calibri"/>
                      </a:endParaRPr>
                    </a:p>
                  </a:txBody>
                  <a:tcPr/>
                </a:tc>
                <a:tc>
                  <a:txBody>
                    <a:bodyPr/>
                    <a:lstStyle/>
                    <a:p>
                      <a:r>
                        <a:rPr lang="en-GB" sz="2100" dirty="0" err="1" smtClean="0">
                          <a:latin typeface="Calibri"/>
                        </a:rPr>
                        <a:t>Senf</a:t>
                      </a:r>
                      <a:endParaRPr lang="en-GB" sz="2100" dirty="0">
                        <a:latin typeface="Calibri"/>
                      </a:endParaRPr>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solidFill>
                  <a:srgbClr val="008000"/>
                </a:solidFill>
                <a:latin typeface="Calibri"/>
                <a:cs typeface="Calibri" pitchFamily="34" charset="0"/>
              </a:rPr>
              <a:t>AUFGABE 20: WIE HÄLT MAN FIT?</a:t>
            </a:r>
          </a:p>
          <a:p>
            <a:pPr algn="ctr">
              <a:buNone/>
            </a:pPr>
            <a:r>
              <a:rPr lang="en-GB" sz="2400" b="1" u="sng" dirty="0" smtClean="0">
                <a:solidFill>
                  <a:srgbClr val="008000"/>
                </a:solidFill>
                <a:latin typeface="Calibri"/>
                <a:cs typeface="Calibri" pitchFamily="34" charset="0"/>
              </a:rPr>
              <a:t>Match the English phrases with the German</a:t>
            </a:r>
            <a:endParaRPr lang="en-GB" sz="2400" dirty="0" smtClean="0">
              <a:solidFill>
                <a:srgbClr val="008000"/>
              </a:solidFill>
              <a:latin typeface="Calibri"/>
              <a:cs typeface="Calibri" pitchFamily="34" charset="0"/>
            </a:endParaRPr>
          </a:p>
          <a:p>
            <a:pPr algn="ctr">
              <a:buNone/>
            </a:pPr>
            <a:r>
              <a:rPr lang="en-GB" sz="2400" b="1" dirty="0" smtClean="0">
                <a:latin typeface="Calibri"/>
                <a:cs typeface="Calibri" pitchFamily="34" charset="0"/>
              </a:rPr>
              <a:t> </a:t>
            </a:r>
            <a:r>
              <a:rPr lang="en-GB" sz="2400" dirty="0" smtClean="0">
                <a:latin typeface="Calibri"/>
                <a:cs typeface="Calibri" pitchFamily="34" charset="0"/>
              </a:rPr>
              <a:t>Man </a:t>
            </a:r>
            <a:r>
              <a:rPr lang="en-GB" sz="2400" dirty="0" err="1" smtClean="0">
                <a:latin typeface="Calibri"/>
                <a:cs typeface="Calibri" pitchFamily="34" charset="0"/>
              </a:rPr>
              <a:t>soll</a:t>
            </a:r>
            <a:r>
              <a:rPr lang="en-US" sz="2400" dirty="0" smtClean="0">
                <a:latin typeface="Calibri"/>
                <a:cs typeface="Calibri" pitchFamily="34" charset="0"/>
              </a:rPr>
              <a:t>…</a:t>
            </a:r>
          </a:p>
          <a:p>
            <a:pPr algn="ctr">
              <a:buNone/>
            </a:pPr>
            <a:endParaRPr lang="en-GB" sz="2400" dirty="0" smtClean="0">
              <a:latin typeface="Calibri"/>
              <a:cs typeface="Calibri" pitchFamily="34" charset="0"/>
            </a:endParaRPr>
          </a:p>
          <a:p>
            <a:pPr marL="457200" indent="-457200">
              <a:buAutoNum type="arabicPeriod"/>
            </a:pPr>
            <a:r>
              <a:rPr lang="en-GB" sz="2400" dirty="0" smtClean="0">
                <a:latin typeface="Calibri"/>
                <a:cs typeface="Calibri" pitchFamily="34" charset="0"/>
              </a:rPr>
              <a:t>do more sport			a. </a:t>
            </a:r>
            <a:r>
              <a:rPr lang="en-GB" sz="2400" dirty="0" err="1" smtClean="0">
                <a:latin typeface="Calibri"/>
                <a:cs typeface="Calibri" pitchFamily="34" charset="0"/>
              </a:rPr>
              <a:t>gesunder</a:t>
            </a:r>
            <a:r>
              <a:rPr lang="en-GB" sz="2400" dirty="0" smtClean="0">
                <a:latin typeface="Calibri"/>
                <a:cs typeface="Calibri" pitchFamily="34" charset="0"/>
              </a:rPr>
              <a:t> </a:t>
            </a:r>
            <a:r>
              <a:rPr lang="en-GB" sz="2400" dirty="0" err="1" smtClean="0">
                <a:latin typeface="Calibri"/>
                <a:cs typeface="Calibri" pitchFamily="34" charset="0"/>
              </a:rPr>
              <a:t>essen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go to bed earlier			b. </a:t>
            </a:r>
            <a:r>
              <a:rPr lang="en-GB" sz="2400" dirty="0" err="1" smtClean="0">
                <a:latin typeface="Calibri"/>
                <a:cs typeface="Calibri" pitchFamily="34" charset="0"/>
              </a:rPr>
              <a:t>länger</a:t>
            </a:r>
            <a:r>
              <a:rPr lang="en-GB" sz="2400" dirty="0" smtClean="0">
                <a:latin typeface="Calibri"/>
                <a:cs typeface="Calibri" pitchFamily="34" charset="0"/>
              </a:rPr>
              <a:t> </a:t>
            </a:r>
            <a:r>
              <a:rPr lang="en-GB" sz="2400" dirty="0" err="1" smtClean="0">
                <a:latin typeface="Calibri"/>
                <a:cs typeface="Calibri" pitchFamily="34" charset="0"/>
              </a:rPr>
              <a:t>schlafen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eat more fruit			c. </a:t>
            </a:r>
            <a:r>
              <a:rPr lang="en-GB" sz="2400" dirty="0" err="1" smtClean="0">
                <a:latin typeface="Calibri"/>
                <a:cs typeface="Calibri" pitchFamily="34" charset="0"/>
              </a:rPr>
              <a:t>weniger</a:t>
            </a:r>
            <a:r>
              <a:rPr lang="en-GB" sz="2400" dirty="0" smtClean="0">
                <a:latin typeface="Calibri"/>
                <a:cs typeface="Calibri" pitchFamily="34" charset="0"/>
              </a:rPr>
              <a:t> </a:t>
            </a:r>
            <a:r>
              <a:rPr lang="en-GB" sz="2400" dirty="0" err="1" smtClean="0">
                <a:latin typeface="Calibri"/>
                <a:cs typeface="Calibri" pitchFamily="34" charset="0"/>
              </a:rPr>
              <a:t>Softgetränke</a:t>
            </a:r>
            <a:r>
              <a:rPr lang="en-GB" sz="2400" dirty="0" smtClean="0">
                <a:latin typeface="Calibri"/>
                <a:cs typeface="Calibri" pitchFamily="34" charset="0"/>
              </a:rPr>
              <a:t> </a:t>
            </a:r>
            <a:r>
              <a:rPr lang="en-GB" sz="2400" dirty="0" err="1" smtClean="0">
                <a:latin typeface="Calibri"/>
                <a:cs typeface="Calibri" pitchFamily="34" charset="0"/>
              </a:rPr>
              <a:t>trinken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drink fewer soft drinks		d. </a:t>
            </a:r>
            <a:r>
              <a:rPr lang="en-GB" sz="2400" dirty="0" err="1" smtClean="0">
                <a:latin typeface="Calibri"/>
                <a:cs typeface="Calibri" pitchFamily="34" charset="0"/>
              </a:rPr>
              <a:t>früher</a:t>
            </a:r>
            <a:r>
              <a:rPr lang="en-GB" sz="2400" dirty="0" smtClean="0">
                <a:latin typeface="Calibri"/>
                <a:cs typeface="Calibri" pitchFamily="34" charset="0"/>
              </a:rPr>
              <a:t> ins </a:t>
            </a:r>
            <a:r>
              <a:rPr lang="en-GB" sz="2400" dirty="0" err="1" smtClean="0">
                <a:latin typeface="Calibri"/>
                <a:cs typeface="Calibri" pitchFamily="34" charset="0"/>
              </a:rPr>
              <a:t>Bett</a:t>
            </a:r>
            <a:r>
              <a:rPr lang="en-GB" sz="2400" dirty="0" smtClean="0">
                <a:latin typeface="Calibri"/>
                <a:cs typeface="Calibri" pitchFamily="34" charset="0"/>
              </a:rPr>
              <a:t> </a:t>
            </a:r>
            <a:r>
              <a:rPr lang="en-GB" sz="2400" dirty="0" err="1" smtClean="0">
                <a:latin typeface="Calibri"/>
                <a:cs typeface="Calibri" pitchFamily="34" charset="0"/>
              </a:rPr>
              <a:t>gehen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eat more healthy			e. </a:t>
            </a:r>
            <a:r>
              <a:rPr lang="en-GB" sz="2400" dirty="0" err="1" smtClean="0">
                <a:latin typeface="Calibri"/>
                <a:cs typeface="Calibri" pitchFamily="34" charset="0"/>
              </a:rPr>
              <a:t>mehr</a:t>
            </a:r>
            <a:r>
              <a:rPr lang="en-GB" sz="2400" dirty="0" smtClean="0">
                <a:latin typeface="Calibri"/>
                <a:cs typeface="Calibri" pitchFamily="34" charset="0"/>
              </a:rPr>
              <a:t> </a:t>
            </a:r>
            <a:r>
              <a:rPr lang="en-GB" sz="2400" dirty="0" err="1" smtClean="0">
                <a:latin typeface="Calibri"/>
                <a:cs typeface="Calibri" pitchFamily="34" charset="0"/>
              </a:rPr>
              <a:t>Gemüse</a:t>
            </a:r>
            <a:r>
              <a:rPr lang="en-GB" sz="2400" dirty="0" smtClean="0">
                <a:latin typeface="Calibri"/>
                <a:cs typeface="Calibri" pitchFamily="34" charset="0"/>
              </a:rPr>
              <a:t> </a:t>
            </a:r>
            <a:r>
              <a:rPr lang="en-GB" sz="2400" dirty="0" err="1" smtClean="0">
                <a:latin typeface="Calibri"/>
                <a:cs typeface="Calibri" pitchFamily="34" charset="0"/>
              </a:rPr>
              <a:t>essen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drink less alcohol			f. </a:t>
            </a:r>
            <a:r>
              <a:rPr lang="en-GB" sz="2400" dirty="0" err="1" smtClean="0">
                <a:latin typeface="Calibri"/>
                <a:cs typeface="Calibri" pitchFamily="34" charset="0"/>
              </a:rPr>
              <a:t>mehr</a:t>
            </a:r>
            <a:r>
              <a:rPr lang="en-GB" sz="2400" dirty="0" smtClean="0">
                <a:latin typeface="Calibri"/>
                <a:cs typeface="Calibri" pitchFamily="34" charset="0"/>
              </a:rPr>
              <a:t> Sport </a:t>
            </a:r>
            <a:r>
              <a:rPr lang="en-GB" sz="2400" dirty="0" err="1" smtClean="0">
                <a:latin typeface="Calibri"/>
                <a:cs typeface="Calibri" pitchFamily="34" charset="0"/>
              </a:rPr>
              <a:t>treiben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eat less sweets			g. </a:t>
            </a:r>
            <a:r>
              <a:rPr lang="en-GB" sz="2400" dirty="0" err="1" smtClean="0">
                <a:latin typeface="Calibri"/>
                <a:cs typeface="Calibri" pitchFamily="34" charset="0"/>
              </a:rPr>
              <a:t>mehr</a:t>
            </a:r>
            <a:r>
              <a:rPr lang="en-GB" sz="2400" dirty="0" smtClean="0">
                <a:latin typeface="Calibri"/>
                <a:cs typeface="Calibri" pitchFamily="34" charset="0"/>
              </a:rPr>
              <a:t> </a:t>
            </a:r>
            <a:r>
              <a:rPr lang="en-GB" sz="2400" dirty="0" err="1" smtClean="0">
                <a:latin typeface="Calibri"/>
                <a:cs typeface="Calibri" pitchFamily="34" charset="0"/>
              </a:rPr>
              <a:t>Wasser</a:t>
            </a:r>
            <a:r>
              <a:rPr lang="en-GB" sz="2400" dirty="0" smtClean="0">
                <a:latin typeface="Calibri"/>
                <a:cs typeface="Calibri" pitchFamily="34" charset="0"/>
              </a:rPr>
              <a:t> </a:t>
            </a:r>
            <a:r>
              <a:rPr lang="en-GB" sz="2400" dirty="0" err="1" smtClean="0">
                <a:latin typeface="Calibri"/>
                <a:cs typeface="Calibri" pitchFamily="34" charset="0"/>
              </a:rPr>
              <a:t>trinken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drink more water			h. </a:t>
            </a:r>
            <a:r>
              <a:rPr lang="en-GB" sz="2400" dirty="0" err="1" smtClean="0">
                <a:latin typeface="Calibri"/>
                <a:cs typeface="Calibri" pitchFamily="34" charset="0"/>
              </a:rPr>
              <a:t>mehr</a:t>
            </a:r>
            <a:r>
              <a:rPr lang="en-GB" sz="2400" dirty="0" smtClean="0">
                <a:latin typeface="Calibri"/>
                <a:cs typeface="Calibri" pitchFamily="34" charset="0"/>
              </a:rPr>
              <a:t> Sport </a:t>
            </a:r>
            <a:r>
              <a:rPr lang="en-GB" sz="2400" dirty="0" err="1" smtClean="0">
                <a:latin typeface="Calibri"/>
                <a:cs typeface="Calibri" pitchFamily="34" charset="0"/>
              </a:rPr>
              <a:t>treiben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eat more vegetables		</a:t>
            </a:r>
            <a:r>
              <a:rPr lang="en-US" sz="2400" dirty="0" smtClean="0">
                <a:latin typeface="Calibri"/>
                <a:cs typeface="Calibri" pitchFamily="34" charset="0"/>
              </a:rPr>
              <a:t>i.</a:t>
            </a:r>
            <a:r>
              <a:rPr lang="en-GB" sz="2400" dirty="0" smtClean="0">
                <a:latin typeface="Calibri"/>
                <a:cs typeface="Calibri" pitchFamily="34" charset="0"/>
              </a:rPr>
              <a:t> </a:t>
            </a:r>
            <a:r>
              <a:rPr lang="en-GB" sz="2400" dirty="0" err="1" smtClean="0">
                <a:latin typeface="Calibri"/>
                <a:cs typeface="Calibri" pitchFamily="34" charset="0"/>
              </a:rPr>
              <a:t>mehr</a:t>
            </a:r>
            <a:r>
              <a:rPr lang="en-GB" sz="2400" dirty="0" smtClean="0">
                <a:latin typeface="Calibri"/>
                <a:cs typeface="Calibri" pitchFamily="34" charset="0"/>
              </a:rPr>
              <a:t> </a:t>
            </a:r>
            <a:r>
              <a:rPr lang="en-GB" sz="2400" dirty="0" err="1" smtClean="0">
                <a:latin typeface="Calibri"/>
                <a:cs typeface="Calibri" pitchFamily="34" charset="0"/>
              </a:rPr>
              <a:t>Obst</a:t>
            </a:r>
            <a:r>
              <a:rPr lang="en-GB" sz="2400" dirty="0" smtClean="0">
                <a:latin typeface="Calibri"/>
                <a:cs typeface="Calibri" pitchFamily="34" charset="0"/>
              </a:rPr>
              <a:t> </a:t>
            </a:r>
            <a:r>
              <a:rPr lang="en-GB" sz="2400" dirty="0" err="1" smtClean="0">
                <a:latin typeface="Calibri"/>
                <a:cs typeface="Calibri" pitchFamily="34" charset="0"/>
              </a:rPr>
              <a:t>essen</a:t>
            </a:r>
            <a:endParaRPr lang="en-GB" sz="2400" dirty="0">
              <a:latin typeface="Calibri"/>
              <a:cs typeface="Calibri" pitchFamily="34" charset="0"/>
            </a:endParaRPr>
          </a:p>
          <a:p>
            <a:pPr marL="457200" indent="-457200">
              <a:buAutoNum type="arabicPeriod"/>
            </a:pPr>
            <a:r>
              <a:rPr lang="en-GB" sz="2400" dirty="0" smtClean="0">
                <a:latin typeface="Calibri"/>
                <a:cs typeface="Calibri" pitchFamily="34" charset="0"/>
              </a:rPr>
              <a:t>sleep longer			j. </a:t>
            </a:r>
            <a:r>
              <a:rPr lang="en-GB" sz="2400" dirty="0" err="1" smtClean="0">
                <a:latin typeface="Calibri"/>
                <a:cs typeface="Calibri" pitchFamily="34" charset="0"/>
              </a:rPr>
              <a:t>weniger</a:t>
            </a:r>
            <a:r>
              <a:rPr lang="en-GB" sz="2400" dirty="0" smtClean="0">
                <a:latin typeface="Calibri"/>
                <a:cs typeface="Calibri" pitchFamily="34" charset="0"/>
              </a:rPr>
              <a:t> Bonbons </a:t>
            </a:r>
            <a:r>
              <a:rPr lang="en-GB" sz="2400" dirty="0" err="1" smtClean="0">
                <a:latin typeface="Calibri"/>
                <a:cs typeface="Calibri" pitchFamily="34" charset="0"/>
              </a:rPr>
              <a:t>essen</a:t>
            </a:r>
            <a:endParaRPr lang="en-GB" sz="2400" dirty="0" smtClean="0">
              <a:latin typeface="Calibri"/>
              <a:cs typeface="Calibri" pitchFamily="34" charset="0"/>
            </a:endParaRPr>
          </a:p>
          <a:p>
            <a:pPr marL="457200" indent="-457200">
              <a:buFont typeface="Wingdings" charset="2"/>
              <a:buAutoNum type="arabicPlain"/>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152400" y="838200"/>
            <a:ext cx="1365504" cy="9144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3832"/>
          </a:xfrm>
        </p:spPr>
        <p:txBody>
          <a:bodyPr>
            <a:normAutofit fontScale="90000"/>
          </a:bodyPr>
          <a:lstStyle/>
          <a:p>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en-GB" sz="3300" b="1" u="sng" dirty="0" smtClean="0">
                <a:solidFill>
                  <a:srgbClr val="008000"/>
                </a:solidFill>
                <a:latin typeface="Comic Sans MS" pitchFamily="66" charset="0"/>
                <a:cs typeface="Calibri" pitchFamily="34" charset="0"/>
              </a:rPr>
              <a:t>UNIT 1: FAMILIE UND FREUNDE ZU HAUSE</a:t>
            </a:r>
            <a:r>
              <a:rPr lang="en-GB" b="1" u="sng" dirty="0" smtClean="0">
                <a:solidFill>
                  <a:srgbClr val="008000"/>
                </a:solidFill>
                <a:latin typeface="Comic Sans MS" pitchFamily="66" charset="0"/>
              </a:rPr>
              <a:t/>
            </a:r>
            <a:br>
              <a:rPr lang="en-GB" b="1" u="sng" dirty="0" smtClean="0">
                <a:solidFill>
                  <a:srgbClr val="008000"/>
                </a:solidFill>
                <a:latin typeface="Comic Sans MS" pitchFamily="66" charset="0"/>
              </a:rPr>
            </a:br>
            <a:r>
              <a:rPr lang="en-GB" dirty="0" smtClean="0">
                <a:solidFill>
                  <a:srgbClr val="008000"/>
                </a:solidFill>
                <a:latin typeface="Comic Sans MS" pitchFamily="66" charset="0"/>
              </a:rPr>
              <a:t/>
            </a:r>
            <a:br>
              <a:rPr lang="en-GB" dirty="0" smtClean="0">
                <a:solidFill>
                  <a:srgbClr val="008000"/>
                </a:solidFill>
                <a:latin typeface="Comic Sans MS" pitchFamily="66" charset="0"/>
              </a:rPr>
            </a:br>
            <a:r>
              <a:rPr lang="en-GB" dirty="0">
                <a:solidFill>
                  <a:srgbClr val="008000"/>
                </a:solidFill>
                <a:latin typeface="Comic Sans MS" pitchFamily="66" charset="0"/>
              </a:rPr>
              <a:t/>
            </a:r>
            <a:br>
              <a:rPr lang="en-GB" dirty="0">
                <a:solidFill>
                  <a:srgbClr val="008000"/>
                </a:solidFill>
                <a:latin typeface="Comic Sans MS" pitchFamily="66" charset="0"/>
              </a:rPr>
            </a:br>
            <a:endParaRPr lang="en-GB" dirty="0">
              <a:solidFill>
                <a:srgbClr val="008000"/>
              </a:solidFill>
              <a:latin typeface="Comic Sans MS" pitchFamily="66" charset="0"/>
            </a:endParaRPr>
          </a:p>
        </p:txBody>
      </p:sp>
      <p:sp>
        <p:nvSpPr>
          <p:cNvPr id="3" name="Content Placeholder 2"/>
          <p:cNvSpPr>
            <a:spLocks noGrp="1"/>
          </p:cNvSpPr>
          <p:nvPr>
            <p:ph idx="1"/>
          </p:nvPr>
        </p:nvSpPr>
        <p:spPr>
          <a:xfrm>
            <a:off x="0" y="4214818"/>
            <a:ext cx="9144000" cy="2643182"/>
          </a:xfrm>
        </p:spPr>
        <p:txBody>
          <a:bodyPr>
            <a:normAutofit fontScale="85000" lnSpcReduction="20000"/>
          </a:bodyPr>
          <a:lstStyle/>
          <a:p>
            <a:pPr algn="ctr">
              <a:buNone/>
            </a:pPr>
            <a:endParaRPr lang="en-GB" sz="2400" b="1" dirty="0" smtClean="0">
              <a:latin typeface="Comic Sans MS" pitchFamily="66" charset="0"/>
            </a:endParaRPr>
          </a:p>
          <a:p>
            <a:pPr algn="ctr">
              <a:buNone/>
            </a:pPr>
            <a:r>
              <a:rPr lang="en-GB" sz="2400" b="1" dirty="0" smtClean="0">
                <a:solidFill>
                  <a:srgbClr val="008000"/>
                </a:solidFill>
                <a:latin typeface="Comic Sans MS" pitchFamily="66" charset="0"/>
                <a:cs typeface="Calibri" pitchFamily="34" charset="0"/>
              </a:rPr>
              <a:t>Topics:</a:t>
            </a:r>
          </a:p>
          <a:p>
            <a:pPr algn="ctr">
              <a:buNone/>
            </a:pPr>
            <a:endParaRPr lang="en-GB" sz="2400" dirty="0" smtClean="0">
              <a:latin typeface="Comic Sans MS" pitchFamily="66" charset="0"/>
              <a:cs typeface="Calibri" pitchFamily="34" charset="0"/>
            </a:endParaRPr>
          </a:p>
          <a:p>
            <a:pPr marL="457200" indent="-457200" algn="ctr">
              <a:buNone/>
            </a:pPr>
            <a:r>
              <a:rPr lang="en-GB" sz="2400" dirty="0" smtClean="0">
                <a:latin typeface="Comic Sans MS" pitchFamily="66" charset="0"/>
                <a:cs typeface="Calibri" pitchFamily="34" charset="0"/>
              </a:rPr>
              <a:t>1.Familie</a:t>
            </a:r>
          </a:p>
          <a:p>
            <a:pPr marL="457200" indent="-457200" algn="ctr">
              <a:buNone/>
            </a:pPr>
            <a:r>
              <a:rPr lang="en-GB" sz="2400" dirty="0" smtClean="0">
                <a:latin typeface="Comic Sans MS" pitchFamily="66" charset="0"/>
                <a:cs typeface="Calibri" pitchFamily="34" charset="0"/>
              </a:rPr>
              <a:t>2. </a:t>
            </a:r>
            <a:r>
              <a:rPr lang="en-GB" sz="2400" dirty="0" err="1" smtClean="0">
                <a:latin typeface="Comic Sans MS" pitchFamily="66" charset="0"/>
                <a:cs typeface="Calibri" pitchFamily="34" charset="0"/>
              </a:rPr>
              <a:t>Eltern</a:t>
            </a:r>
            <a:endParaRPr lang="en-GB" sz="2400" dirty="0" smtClean="0">
              <a:latin typeface="Comic Sans MS" pitchFamily="66" charset="0"/>
              <a:cs typeface="Calibri" pitchFamily="34" charset="0"/>
            </a:endParaRPr>
          </a:p>
          <a:p>
            <a:pPr marL="457200" indent="-457200" algn="ctr">
              <a:buNone/>
            </a:pPr>
            <a:r>
              <a:rPr lang="en-GB" sz="2400" dirty="0" smtClean="0">
                <a:latin typeface="Comic Sans MS" pitchFamily="66" charset="0"/>
                <a:cs typeface="Calibri" pitchFamily="34" charset="0"/>
              </a:rPr>
              <a:t>3. </a:t>
            </a:r>
            <a:r>
              <a:rPr lang="en-GB" sz="2400" dirty="0" err="1" smtClean="0">
                <a:latin typeface="Comic Sans MS" pitchFamily="66" charset="0"/>
                <a:cs typeface="Calibri" pitchFamily="34" charset="0"/>
              </a:rPr>
              <a:t>Freunde</a:t>
            </a:r>
            <a:endParaRPr lang="en-GB" sz="2400" dirty="0" smtClean="0">
              <a:latin typeface="Comic Sans MS" pitchFamily="66" charset="0"/>
              <a:cs typeface="Calibri" pitchFamily="34" charset="0"/>
            </a:endParaRPr>
          </a:p>
          <a:p>
            <a:pPr marL="457200" indent="-457200" algn="ctr">
              <a:buNone/>
            </a:pPr>
            <a:r>
              <a:rPr lang="en-GB" sz="2400" dirty="0" smtClean="0">
                <a:latin typeface="Comic Sans MS" pitchFamily="66" charset="0"/>
                <a:cs typeface="Calibri" pitchFamily="34" charset="0"/>
              </a:rPr>
              <a:t>4.Freizeit</a:t>
            </a:r>
          </a:p>
          <a:p>
            <a:pPr marL="457200" indent="-457200" algn="ctr">
              <a:buNone/>
            </a:pPr>
            <a:r>
              <a:rPr lang="en-GB" sz="2400" dirty="0" smtClean="0">
                <a:latin typeface="Comic Sans MS" pitchFamily="66" charset="0"/>
                <a:cs typeface="Calibri" pitchFamily="34" charset="0"/>
              </a:rPr>
              <a:t>5. </a:t>
            </a:r>
            <a:r>
              <a:rPr lang="en-GB" sz="2400" dirty="0" err="1" smtClean="0">
                <a:latin typeface="Comic Sans MS" pitchFamily="66" charset="0"/>
                <a:cs typeface="Calibri" pitchFamily="34" charset="0"/>
              </a:rPr>
              <a:t>Gesundheit</a:t>
            </a:r>
            <a:endParaRPr lang="en-GB" sz="2400" dirty="0" smtClean="0">
              <a:latin typeface="Comic Sans MS" pitchFamily="66" charset="0"/>
              <a:cs typeface="Calibri" pitchFamily="34" charset="0"/>
            </a:endParaRPr>
          </a:p>
          <a:p>
            <a:pPr>
              <a:buNone/>
            </a:pPr>
            <a:endParaRPr lang="en-GB" dirty="0">
              <a:latin typeface="Comic Sans MS" pitchFamily="66" charset="0"/>
            </a:endParaRPr>
          </a:p>
        </p:txBody>
      </p:sp>
      <p:pic>
        <p:nvPicPr>
          <p:cNvPr id="7" name="Picture 6"/>
          <p:cNvPicPr>
            <a:picLocks noChangeAspect="1"/>
          </p:cNvPicPr>
          <p:nvPr/>
        </p:nvPicPr>
        <p:blipFill>
          <a:blip r:embed="rId2" cstate="print"/>
          <a:stretch>
            <a:fillRect/>
          </a:stretch>
        </p:blipFill>
        <p:spPr>
          <a:xfrm>
            <a:off x="304800" y="1143000"/>
            <a:ext cx="2743200" cy="1796796"/>
          </a:xfrm>
          <a:prstGeom prst="rect">
            <a:avLst/>
          </a:prstGeom>
        </p:spPr>
      </p:pic>
      <p:pic>
        <p:nvPicPr>
          <p:cNvPr id="8" name="Picture 7"/>
          <p:cNvPicPr>
            <a:picLocks noChangeAspect="1"/>
          </p:cNvPicPr>
          <p:nvPr/>
        </p:nvPicPr>
        <p:blipFill>
          <a:blip r:embed="rId3" cstate="print"/>
          <a:stretch>
            <a:fillRect/>
          </a:stretch>
        </p:blipFill>
        <p:spPr>
          <a:xfrm>
            <a:off x="3200400" y="1143000"/>
            <a:ext cx="2743200" cy="1828800"/>
          </a:xfrm>
          <a:prstGeom prst="rect">
            <a:avLst/>
          </a:prstGeom>
        </p:spPr>
      </p:pic>
      <p:pic>
        <p:nvPicPr>
          <p:cNvPr id="9" name="Picture 8"/>
          <p:cNvPicPr>
            <a:picLocks noChangeAspect="1"/>
          </p:cNvPicPr>
          <p:nvPr/>
        </p:nvPicPr>
        <p:blipFill>
          <a:blip r:embed="rId4" cstate="print"/>
          <a:stretch>
            <a:fillRect/>
          </a:stretch>
        </p:blipFill>
        <p:spPr>
          <a:xfrm>
            <a:off x="6096000" y="1143000"/>
            <a:ext cx="2743200" cy="1828086"/>
          </a:xfrm>
          <a:prstGeom prst="rect">
            <a:avLst/>
          </a:prstGeom>
        </p:spPr>
      </p:pic>
      <p:pic>
        <p:nvPicPr>
          <p:cNvPr id="10" name="Picture 9"/>
          <p:cNvPicPr>
            <a:picLocks noChangeAspect="1"/>
          </p:cNvPicPr>
          <p:nvPr/>
        </p:nvPicPr>
        <p:blipFill>
          <a:blip r:embed="rId5" cstate="print"/>
          <a:stretch>
            <a:fillRect/>
          </a:stretch>
        </p:blipFill>
        <p:spPr>
          <a:xfrm>
            <a:off x="838200" y="3200400"/>
            <a:ext cx="2664918" cy="1778000"/>
          </a:xfrm>
          <a:prstGeom prst="rect">
            <a:avLst/>
          </a:prstGeom>
        </p:spPr>
      </p:pic>
      <p:pic>
        <p:nvPicPr>
          <p:cNvPr id="12" name="Picture 11"/>
          <p:cNvPicPr>
            <a:picLocks noChangeAspect="1"/>
          </p:cNvPicPr>
          <p:nvPr/>
        </p:nvPicPr>
        <p:blipFill>
          <a:blip r:embed="rId6" cstate="print"/>
          <a:stretch>
            <a:fillRect/>
          </a:stretch>
        </p:blipFill>
        <p:spPr>
          <a:xfrm>
            <a:off x="5562600" y="3200400"/>
            <a:ext cx="2537460" cy="1688651"/>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solidFill>
                  <a:srgbClr val="008000"/>
                </a:solidFill>
                <a:latin typeface="+mj-lt"/>
                <a:cs typeface="Calibri" pitchFamily="34" charset="0"/>
              </a:rPr>
              <a:t>AUFGABE 21: SCHLECHTE GESUNDHEIT</a:t>
            </a:r>
            <a:endParaRPr lang="en-GB" sz="2400" dirty="0" smtClean="0">
              <a:solidFill>
                <a:srgbClr val="008000"/>
              </a:solidFill>
              <a:latin typeface="+mj-lt"/>
              <a:cs typeface="Calibri" pitchFamily="34" charset="0"/>
            </a:endParaRPr>
          </a:p>
          <a:p>
            <a:pPr algn="ctr">
              <a:buNone/>
            </a:pPr>
            <a:r>
              <a:rPr lang="en-GB" sz="2400" b="1" dirty="0" smtClean="0">
                <a:latin typeface="+mj-lt"/>
                <a:cs typeface="Calibri" pitchFamily="34" charset="0"/>
              </a:rPr>
              <a:t> </a:t>
            </a:r>
            <a:r>
              <a:rPr lang="en-GB" sz="2400" dirty="0" smtClean="0">
                <a:solidFill>
                  <a:srgbClr val="008000"/>
                </a:solidFill>
                <a:latin typeface="+mj-lt"/>
                <a:cs typeface="Calibri" pitchFamily="34" charset="0"/>
              </a:rPr>
              <a:t>Join  the sentences with the subordinate cause in brackets. </a:t>
            </a:r>
          </a:p>
          <a:p>
            <a:pPr algn="ctr">
              <a:buNone/>
            </a:pPr>
            <a:r>
              <a:rPr lang="en-GB" sz="2400" dirty="0" smtClean="0">
                <a:solidFill>
                  <a:srgbClr val="008000"/>
                </a:solidFill>
                <a:latin typeface="+mj-lt"/>
                <a:cs typeface="Calibri" pitchFamily="34" charset="0"/>
              </a:rPr>
              <a:t>Man </a:t>
            </a:r>
            <a:r>
              <a:rPr lang="en-GB" sz="2400" dirty="0" err="1" smtClean="0">
                <a:solidFill>
                  <a:srgbClr val="008000"/>
                </a:solidFill>
                <a:latin typeface="+mj-lt"/>
                <a:cs typeface="Calibri" pitchFamily="34" charset="0"/>
              </a:rPr>
              <a:t>raucht</a:t>
            </a:r>
            <a:r>
              <a:rPr lang="en-GB" sz="2400" dirty="0" smtClean="0">
                <a:solidFill>
                  <a:srgbClr val="008000"/>
                </a:solidFill>
                <a:latin typeface="+mj-lt"/>
                <a:cs typeface="Calibri" pitchFamily="34" charset="0"/>
              </a:rPr>
              <a:t>/</a:t>
            </a:r>
            <a:r>
              <a:rPr lang="en-GB" sz="2400" dirty="0" err="1" smtClean="0">
                <a:solidFill>
                  <a:srgbClr val="008000"/>
                </a:solidFill>
                <a:latin typeface="+mj-lt"/>
                <a:cs typeface="Calibri" pitchFamily="34" charset="0"/>
              </a:rPr>
              <a:t>nimmt</a:t>
            </a:r>
            <a:r>
              <a:rPr lang="en-GB" sz="2400" dirty="0" smtClean="0">
                <a:solidFill>
                  <a:srgbClr val="008000"/>
                </a:solidFill>
                <a:latin typeface="+mj-lt"/>
                <a:cs typeface="Calibri" pitchFamily="34" charset="0"/>
              </a:rPr>
              <a:t> </a:t>
            </a:r>
            <a:r>
              <a:rPr lang="en-GB" sz="2400" dirty="0" err="1" smtClean="0">
                <a:solidFill>
                  <a:srgbClr val="008000"/>
                </a:solidFill>
                <a:latin typeface="+mj-lt"/>
                <a:cs typeface="Calibri" pitchFamily="34" charset="0"/>
              </a:rPr>
              <a:t>Drogen</a:t>
            </a:r>
            <a:r>
              <a:rPr lang="en-GB" sz="2400" dirty="0" smtClean="0">
                <a:solidFill>
                  <a:srgbClr val="008000"/>
                </a:solidFill>
                <a:latin typeface="+mj-lt"/>
                <a:cs typeface="Calibri" pitchFamily="34" charset="0"/>
              </a:rPr>
              <a:t>/</a:t>
            </a:r>
            <a:r>
              <a:rPr lang="en-GB" sz="2400" dirty="0" err="1" smtClean="0">
                <a:solidFill>
                  <a:srgbClr val="008000"/>
                </a:solidFill>
                <a:latin typeface="+mj-lt"/>
                <a:cs typeface="Calibri" pitchFamily="34" charset="0"/>
              </a:rPr>
              <a:t>trinkt</a:t>
            </a:r>
            <a:r>
              <a:rPr lang="en-GB" sz="2400" dirty="0" smtClean="0">
                <a:solidFill>
                  <a:srgbClr val="008000"/>
                </a:solidFill>
                <a:latin typeface="+mj-lt"/>
                <a:cs typeface="Calibri" pitchFamily="34" charset="0"/>
              </a:rPr>
              <a:t> </a:t>
            </a:r>
            <a:r>
              <a:rPr lang="en-GB" sz="2400" dirty="0" err="1" smtClean="0">
                <a:solidFill>
                  <a:srgbClr val="008000"/>
                </a:solidFill>
                <a:latin typeface="+mj-lt"/>
                <a:cs typeface="Calibri" pitchFamily="34" charset="0"/>
              </a:rPr>
              <a:t>Alkohol</a:t>
            </a:r>
            <a:r>
              <a:rPr lang="en-US" sz="2400" dirty="0" smtClean="0">
                <a:solidFill>
                  <a:srgbClr val="008000"/>
                </a:solidFill>
                <a:latin typeface="+mj-lt"/>
                <a:cs typeface="Calibri" pitchFamily="34" charset="0"/>
              </a:rPr>
              <a:t>…</a:t>
            </a:r>
          </a:p>
          <a:p>
            <a:pPr algn="ctr">
              <a:buNone/>
            </a:pPr>
            <a:endParaRPr lang="en-GB" sz="2400" b="1" dirty="0" smtClean="0">
              <a:solidFill>
                <a:srgbClr val="008000"/>
              </a:solidFill>
              <a:latin typeface="+mj-lt"/>
              <a:cs typeface="Calibri" pitchFamily="34" charset="0"/>
            </a:endParaRPr>
          </a:p>
          <a:p>
            <a:pPr marL="457200" indent="-457200">
              <a:buFont typeface="+mj-lt"/>
              <a:buAutoNum type="alphaLcPeriod"/>
            </a:pPr>
            <a:r>
              <a:rPr lang="en-GB" sz="2400" dirty="0" smtClean="0">
                <a:latin typeface="+mj-lt"/>
                <a:cs typeface="Calibri" pitchFamily="34" charset="0"/>
              </a:rPr>
              <a:t>man </a:t>
            </a:r>
            <a:r>
              <a:rPr lang="en-GB" sz="2400" dirty="0" err="1" smtClean="0">
                <a:latin typeface="+mj-lt"/>
                <a:cs typeface="Calibri" pitchFamily="34" charset="0"/>
              </a:rPr>
              <a:t>ist</a:t>
            </a:r>
            <a:r>
              <a:rPr lang="en-GB" sz="2400" dirty="0" smtClean="0">
                <a:latin typeface="+mj-lt"/>
                <a:cs typeface="Calibri" pitchFamily="34" charset="0"/>
              </a:rPr>
              <a:t> </a:t>
            </a:r>
            <a:r>
              <a:rPr lang="en-GB" sz="2400" dirty="0" err="1" smtClean="0">
                <a:latin typeface="+mj-lt"/>
                <a:cs typeface="Calibri" pitchFamily="34" charset="0"/>
              </a:rPr>
              <a:t>gestresst</a:t>
            </a:r>
            <a:r>
              <a:rPr lang="en-GB" sz="2400" dirty="0" smtClean="0">
                <a:latin typeface="+mj-lt"/>
                <a:cs typeface="Calibri" pitchFamily="34" charset="0"/>
              </a:rPr>
              <a:t> (</a:t>
            </a:r>
            <a:r>
              <a:rPr lang="en-GB" sz="2400" dirty="0" err="1" smtClean="0">
                <a:latin typeface="+mj-lt"/>
                <a:cs typeface="Calibri" pitchFamily="34" charset="0"/>
              </a:rPr>
              <a:t>wenn</a:t>
            </a:r>
            <a:r>
              <a:rPr lang="en-GB" sz="2400" dirty="0" smtClean="0">
                <a:latin typeface="+mj-lt"/>
                <a:cs typeface="Calibri" pitchFamily="34" charset="0"/>
              </a:rPr>
              <a:t>)</a:t>
            </a:r>
          </a:p>
          <a:p>
            <a:pPr marL="457200" indent="-457200">
              <a:buFont typeface="+mj-lt"/>
              <a:buAutoNum type="alphaLcPeriod"/>
            </a:pPr>
            <a:r>
              <a:rPr lang="en-GB" sz="2400" dirty="0" smtClean="0">
                <a:latin typeface="+mj-lt"/>
                <a:cs typeface="Calibri" pitchFamily="34" charset="0"/>
              </a:rPr>
              <a:t>man </a:t>
            </a:r>
            <a:r>
              <a:rPr lang="en-GB" sz="2400" dirty="0" err="1" smtClean="0">
                <a:latin typeface="+mj-lt"/>
                <a:cs typeface="Calibri" pitchFamily="34" charset="0"/>
              </a:rPr>
              <a:t>ist</a:t>
            </a:r>
            <a:r>
              <a:rPr lang="en-GB" sz="2400" dirty="0" smtClean="0">
                <a:latin typeface="+mj-lt"/>
                <a:cs typeface="Calibri" pitchFamily="34" charset="0"/>
              </a:rPr>
              <a:t> von </a:t>
            </a:r>
            <a:r>
              <a:rPr lang="en-GB" sz="2400" dirty="0" err="1" smtClean="0">
                <a:latin typeface="+mj-lt"/>
                <a:cs typeface="Calibri" pitchFamily="34" charset="0"/>
              </a:rPr>
              <a:t>Freunden</a:t>
            </a:r>
            <a:r>
              <a:rPr lang="en-GB" sz="2400" dirty="0" smtClean="0">
                <a:latin typeface="+mj-lt"/>
                <a:cs typeface="Calibri" pitchFamily="34" charset="0"/>
              </a:rPr>
              <a:t> </a:t>
            </a:r>
            <a:r>
              <a:rPr lang="en-GB" sz="2400" dirty="0" err="1" smtClean="0">
                <a:latin typeface="+mj-lt"/>
                <a:cs typeface="Calibri" pitchFamily="34" charset="0"/>
              </a:rPr>
              <a:t>beeinflusst</a:t>
            </a:r>
            <a:r>
              <a:rPr lang="en-GB" sz="2400" dirty="0" smtClean="0">
                <a:latin typeface="+mj-lt"/>
                <a:cs typeface="Calibri" pitchFamily="34" charset="0"/>
              </a:rPr>
              <a:t> (</a:t>
            </a:r>
            <a:r>
              <a:rPr lang="en-GB" sz="2400" dirty="0" err="1" smtClean="0">
                <a:latin typeface="+mj-lt"/>
                <a:cs typeface="Calibri" pitchFamily="34" charset="0"/>
              </a:rPr>
              <a:t>weil</a:t>
            </a:r>
            <a:r>
              <a:rPr lang="en-GB" sz="2400" dirty="0" smtClean="0">
                <a:latin typeface="+mj-lt"/>
                <a:cs typeface="Calibri" pitchFamily="34" charset="0"/>
              </a:rPr>
              <a:t>)</a:t>
            </a:r>
          </a:p>
          <a:p>
            <a:pPr marL="457200" indent="-457200">
              <a:buFont typeface="+mj-lt"/>
              <a:buAutoNum type="alphaLcPeriod"/>
            </a:pPr>
            <a:r>
              <a:rPr lang="en-GB" sz="2400" dirty="0" smtClean="0">
                <a:latin typeface="+mj-lt"/>
                <a:cs typeface="Calibri" pitchFamily="34" charset="0"/>
              </a:rPr>
              <a:t>man </a:t>
            </a:r>
            <a:r>
              <a:rPr lang="en-GB" sz="2400" dirty="0" err="1" smtClean="0">
                <a:latin typeface="+mj-lt"/>
                <a:cs typeface="Calibri" pitchFamily="34" charset="0"/>
              </a:rPr>
              <a:t>nimmt</a:t>
            </a:r>
            <a:r>
              <a:rPr lang="en-GB" sz="2400" dirty="0" smtClean="0">
                <a:latin typeface="+mj-lt"/>
                <a:cs typeface="Calibri" pitchFamily="34" charset="0"/>
              </a:rPr>
              <a:t> die </a:t>
            </a:r>
            <a:r>
              <a:rPr lang="en-GB" sz="2400" dirty="0" err="1" smtClean="0">
                <a:latin typeface="+mj-lt"/>
                <a:cs typeface="Calibri" pitchFamily="34" charset="0"/>
              </a:rPr>
              <a:t>Gefahr</a:t>
            </a:r>
            <a:r>
              <a:rPr lang="en-GB" sz="2400" dirty="0" smtClean="0">
                <a:latin typeface="+mj-lt"/>
                <a:cs typeface="Calibri" pitchFamily="34" charset="0"/>
              </a:rPr>
              <a:t> </a:t>
            </a:r>
            <a:r>
              <a:rPr lang="en-GB" sz="2400" dirty="0" err="1" smtClean="0">
                <a:latin typeface="+mj-lt"/>
                <a:cs typeface="Calibri" pitchFamily="34" charset="0"/>
              </a:rPr>
              <a:t>nicht</a:t>
            </a:r>
            <a:r>
              <a:rPr lang="en-GB" sz="2400" dirty="0" smtClean="0">
                <a:latin typeface="+mj-lt"/>
                <a:cs typeface="Calibri" pitchFamily="34" charset="0"/>
              </a:rPr>
              <a:t> </a:t>
            </a:r>
            <a:r>
              <a:rPr lang="en-GB" sz="2400" dirty="0" err="1" smtClean="0">
                <a:latin typeface="+mj-lt"/>
                <a:cs typeface="Calibri" pitchFamily="34" charset="0"/>
              </a:rPr>
              <a:t>ernst</a:t>
            </a:r>
            <a:r>
              <a:rPr lang="en-GB" sz="2400" dirty="0" smtClean="0">
                <a:latin typeface="+mj-lt"/>
                <a:cs typeface="Calibri" pitchFamily="34" charset="0"/>
              </a:rPr>
              <a:t> (</a:t>
            </a:r>
            <a:r>
              <a:rPr lang="en-GB" sz="2400" dirty="0" err="1" smtClean="0">
                <a:latin typeface="+mj-lt"/>
                <a:cs typeface="Calibri" pitchFamily="34" charset="0"/>
              </a:rPr>
              <a:t>wenn</a:t>
            </a:r>
            <a:r>
              <a:rPr lang="en-GB" sz="2400" dirty="0" smtClean="0">
                <a:latin typeface="+mj-lt"/>
                <a:cs typeface="Calibri" pitchFamily="34" charset="0"/>
              </a:rPr>
              <a:t>)</a:t>
            </a:r>
          </a:p>
          <a:p>
            <a:pPr marL="457200" indent="-457200">
              <a:buFont typeface="+mj-lt"/>
              <a:buAutoNum type="alphaLcPeriod"/>
            </a:pPr>
            <a:r>
              <a:rPr lang="en-GB" sz="2400" dirty="0" smtClean="0">
                <a:latin typeface="+mj-lt"/>
                <a:cs typeface="Calibri" pitchFamily="34" charset="0"/>
              </a:rPr>
              <a:t>man </a:t>
            </a:r>
            <a:r>
              <a:rPr lang="en-GB" sz="2400" dirty="0" err="1" smtClean="0">
                <a:latin typeface="+mj-lt"/>
                <a:cs typeface="Calibri" pitchFamily="34" charset="0"/>
              </a:rPr>
              <a:t>fühlt</a:t>
            </a:r>
            <a:r>
              <a:rPr lang="en-GB" sz="2400" dirty="0" smtClean="0">
                <a:latin typeface="+mj-lt"/>
                <a:cs typeface="Calibri" pitchFamily="34" charset="0"/>
              </a:rPr>
              <a:t> </a:t>
            </a:r>
            <a:r>
              <a:rPr lang="en-GB" sz="2400" dirty="0" err="1" smtClean="0">
                <a:latin typeface="+mj-lt"/>
                <a:cs typeface="Calibri" pitchFamily="34" charset="0"/>
              </a:rPr>
              <a:t>sich</a:t>
            </a:r>
            <a:r>
              <a:rPr lang="en-GB" sz="2400" dirty="0" smtClean="0">
                <a:latin typeface="+mj-lt"/>
                <a:cs typeface="Calibri" pitchFamily="34" charset="0"/>
              </a:rPr>
              <a:t> </a:t>
            </a:r>
            <a:r>
              <a:rPr lang="en-GB" sz="2400" dirty="0" err="1" smtClean="0">
                <a:latin typeface="+mj-lt"/>
                <a:cs typeface="Calibri" pitchFamily="34" charset="0"/>
              </a:rPr>
              <a:t>unsicher</a:t>
            </a:r>
            <a:r>
              <a:rPr lang="en-GB" sz="2400" dirty="0" smtClean="0">
                <a:latin typeface="+mj-lt"/>
                <a:cs typeface="Calibri" pitchFamily="34" charset="0"/>
              </a:rPr>
              <a:t> (</a:t>
            </a:r>
            <a:r>
              <a:rPr lang="en-GB" sz="2400" dirty="0" err="1" smtClean="0">
                <a:latin typeface="+mj-lt"/>
                <a:cs typeface="Calibri" pitchFamily="34" charset="0"/>
              </a:rPr>
              <a:t>weil</a:t>
            </a:r>
            <a:r>
              <a:rPr lang="en-GB" sz="2400" dirty="0" smtClean="0">
                <a:latin typeface="+mj-lt"/>
                <a:cs typeface="Calibri" pitchFamily="34" charset="0"/>
              </a:rPr>
              <a:t>)</a:t>
            </a:r>
          </a:p>
          <a:p>
            <a:pPr marL="457200" indent="-457200">
              <a:buFont typeface="+mj-lt"/>
              <a:buAutoNum type="alphaLcPeriod"/>
            </a:pPr>
            <a:endParaRPr lang="en-GB" sz="2400" dirty="0" smtClean="0">
              <a:latin typeface="+mj-lt"/>
              <a:cs typeface="Calibri" pitchFamily="34" charset="0"/>
            </a:endParaRPr>
          </a:p>
          <a:p>
            <a:pPr marL="457200" indent="-457200">
              <a:buNone/>
            </a:pPr>
            <a:r>
              <a:rPr lang="en-GB" sz="2400" dirty="0" smtClean="0">
                <a:latin typeface="+mj-lt"/>
                <a:cs typeface="Calibri" pitchFamily="34" charset="0"/>
              </a:rPr>
              <a:t>	2. Now use the phrase um</a:t>
            </a:r>
            <a:r>
              <a:rPr lang="en-US" sz="2400" dirty="0" smtClean="0">
                <a:latin typeface="+mj-lt"/>
                <a:cs typeface="Calibri" pitchFamily="34" charset="0"/>
              </a:rPr>
              <a:t>…….. </a:t>
            </a:r>
            <a:r>
              <a:rPr lang="en-US" sz="2400" dirty="0" err="1" smtClean="0">
                <a:latin typeface="+mj-lt"/>
                <a:cs typeface="Calibri" pitchFamily="34" charset="0"/>
              </a:rPr>
              <a:t>zu</a:t>
            </a:r>
            <a:r>
              <a:rPr lang="en-US" sz="2400" dirty="0" smtClean="0">
                <a:latin typeface="+mj-lt"/>
                <a:cs typeface="Calibri" pitchFamily="34" charset="0"/>
              </a:rPr>
              <a:t> to make the sentences</a:t>
            </a:r>
          </a:p>
          <a:p>
            <a:pPr marL="457200" indent="-457200">
              <a:buNone/>
            </a:pPr>
            <a:r>
              <a:rPr lang="en-GB" sz="2400" dirty="0" smtClean="0">
                <a:solidFill>
                  <a:srgbClr val="008000"/>
                </a:solidFill>
                <a:latin typeface="+mj-lt"/>
                <a:cs typeface="Calibri" pitchFamily="34" charset="0"/>
              </a:rPr>
              <a:t>Man </a:t>
            </a:r>
            <a:r>
              <a:rPr lang="en-GB" sz="2400" dirty="0" err="1" smtClean="0">
                <a:solidFill>
                  <a:srgbClr val="008000"/>
                </a:solidFill>
                <a:latin typeface="+mj-lt"/>
                <a:cs typeface="Calibri" pitchFamily="34" charset="0"/>
              </a:rPr>
              <a:t>raucht/nimmt</a:t>
            </a:r>
            <a:r>
              <a:rPr lang="en-GB" sz="2400" dirty="0" smtClean="0">
                <a:solidFill>
                  <a:srgbClr val="008000"/>
                </a:solidFill>
                <a:latin typeface="+mj-lt"/>
                <a:cs typeface="Calibri" pitchFamily="34" charset="0"/>
              </a:rPr>
              <a:t> </a:t>
            </a:r>
            <a:r>
              <a:rPr lang="en-GB" sz="2400" dirty="0" err="1" smtClean="0">
                <a:solidFill>
                  <a:srgbClr val="008000"/>
                </a:solidFill>
                <a:latin typeface="+mj-lt"/>
                <a:cs typeface="Calibri" pitchFamily="34" charset="0"/>
              </a:rPr>
              <a:t>Drogen/trink</a:t>
            </a:r>
            <a:r>
              <a:rPr lang="en-GB" sz="2400" dirty="0" smtClean="0">
                <a:solidFill>
                  <a:srgbClr val="008000"/>
                </a:solidFill>
                <a:latin typeface="+mj-lt"/>
                <a:cs typeface="Calibri" pitchFamily="34" charset="0"/>
              </a:rPr>
              <a:t> </a:t>
            </a:r>
            <a:r>
              <a:rPr lang="en-GB" sz="2400" dirty="0" err="1" smtClean="0">
                <a:solidFill>
                  <a:srgbClr val="008000"/>
                </a:solidFill>
                <a:latin typeface="+mj-lt"/>
                <a:cs typeface="Calibri" pitchFamily="34" charset="0"/>
              </a:rPr>
              <a:t>Alkohol</a:t>
            </a:r>
            <a:endParaRPr lang="en-GB" sz="2400" dirty="0" smtClean="0">
              <a:latin typeface="+mj-lt"/>
              <a:cs typeface="Calibri" pitchFamily="34" charset="0"/>
            </a:endParaRPr>
          </a:p>
          <a:p>
            <a:pPr marL="457200" indent="-457200">
              <a:buFont typeface="+mj-lt"/>
              <a:buAutoNum type="alphaLcPeriod"/>
            </a:pPr>
            <a:r>
              <a:rPr lang="en-GB" sz="2400" dirty="0" smtClean="0">
                <a:latin typeface="+mj-lt"/>
              </a:rPr>
              <a:t> </a:t>
            </a:r>
            <a:r>
              <a:rPr lang="en-GB" sz="2400" dirty="0" err="1" smtClean="0">
                <a:latin typeface="+mj-lt"/>
              </a:rPr>
              <a:t>Erwachsenen</a:t>
            </a:r>
            <a:r>
              <a:rPr lang="en-GB" sz="2400" dirty="0" smtClean="0">
                <a:latin typeface="+mj-lt"/>
              </a:rPr>
              <a:t>  </a:t>
            </a:r>
            <a:r>
              <a:rPr lang="en-GB" sz="2400" dirty="0" err="1" smtClean="0">
                <a:latin typeface="+mj-lt"/>
              </a:rPr>
              <a:t>nachmachen</a:t>
            </a:r>
            <a:endParaRPr lang="en-GB" sz="2400" dirty="0" smtClean="0">
              <a:latin typeface="+mj-lt"/>
            </a:endParaRPr>
          </a:p>
          <a:p>
            <a:pPr marL="457200" indent="-457200">
              <a:buFont typeface="+mj-lt"/>
              <a:buAutoNum type="alphaLcPeriod"/>
            </a:pPr>
            <a:r>
              <a:rPr lang="en-GB" sz="2400" dirty="0" smtClean="0">
                <a:latin typeface="+mj-lt"/>
                <a:cs typeface="Calibri" pitchFamily="34" charset="0"/>
              </a:rPr>
              <a:t> </a:t>
            </a:r>
            <a:r>
              <a:rPr lang="en-GB" sz="2400" dirty="0" err="1" smtClean="0">
                <a:latin typeface="+mj-lt"/>
                <a:cs typeface="Calibri" pitchFamily="34" charset="0"/>
              </a:rPr>
              <a:t>Gewicht</a:t>
            </a:r>
            <a:r>
              <a:rPr lang="en-GB" sz="2400" dirty="0" smtClean="0">
                <a:latin typeface="+mj-lt"/>
                <a:cs typeface="Calibri" pitchFamily="34" charset="0"/>
              </a:rPr>
              <a:t>  </a:t>
            </a:r>
            <a:r>
              <a:rPr lang="en-GB" sz="2400" dirty="0" err="1" smtClean="0">
                <a:latin typeface="+mj-lt"/>
                <a:cs typeface="Calibri" pitchFamily="34" charset="0"/>
              </a:rPr>
              <a:t>verlieren</a:t>
            </a:r>
            <a:endParaRPr lang="en-GB" sz="2400" dirty="0" smtClean="0">
              <a:latin typeface="+mj-lt"/>
              <a:cs typeface="Calibri" pitchFamily="34" charset="0"/>
            </a:endParaRPr>
          </a:p>
          <a:p>
            <a:pPr marL="457200" indent="-457200">
              <a:buFont typeface="+mj-lt"/>
              <a:buAutoNum type="alphaLcPeriod"/>
            </a:pPr>
            <a:r>
              <a:rPr lang="en-GB" sz="2400" dirty="0" smtClean="0">
                <a:latin typeface="+mj-lt"/>
                <a:cs typeface="Calibri" pitchFamily="34" charset="0"/>
              </a:rPr>
              <a:t> </a:t>
            </a:r>
            <a:r>
              <a:rPr lang="en-GB" sz="2400" dirty="0" err="1" smtClean="0">
                <a:latin typeface="+mj-lt"/>
                <a:cs typeface="Calibri" pitchFamily="34" charset="0"/>
              </a:rPr>
              <a:t>Probleme/Sorgen</a:t>
            </a:r>
            <a:r>
              <a:rPr lang="en-GB" sz="2400" dirty="0" smtClean="0">
                <a:latin typeface="+mj-lt"/>
                <a:cs typeface="Calibri" pitchFamily="34" charset="0"/>
              </a:rPr>
              <a:t>  </a:t>
            </a:r>
            <a:r>
              <a:rPr lang="en-GB" sz="2400" dirty="0" err="1" smtClean="0">
                <a:latin typeface="+mj-lt"/>
                <a:cs typeface="Calibri" pitchFamily="34" charset="0"/>
              </a:rPr>
              <a:t>vergessen</a:t>
            </a:r>
            <a:endParaRPr lang="en-GB" sz="2400" dirty="0" smtClean="0">
              <a:latin typeface="+mj-lt"/>
              <a:cs typeface="Calibri" pitchFamily="34" charset="0"/>
            </a:endParaRPr>
          </a:p>
          <a:p>
            <a:pPr marL="457200" indent="-457200">
              <a:buFont typeface="+mj-lt"/>
              <a:buAutoNum type="alphaLcPeriod"/>
            </a:pPr>
            <a:r>
              <a:rPr lang="en-GB" sz="2400" dirty="0" err="1">
                <a:latin typeface="+mj-lt"/>
                <a:cs typeface="Calibri" pitchFamily="34" charset="0"/>
              </a:rPr>
              <a:t>H</a:t>
            </a:r>
            <a:r>
              <a:rPr lang="en-GB" sz="2400" dirty="0" err="1" smtClean="0">
                <a:latin typeface="+mj-lt"/>
                <a:cs typeface="Calibri" pitchFamily="34" charset="0"/>
              </a:rPr>
              <a:t>emmungen</a:t>
            </a:r>
            <a:r>
              <a:rPr lang="en-GB" sz="2400" dirty="0" smtClean="0">
                <a:latin typeface="+mj-lt"/>
                <a:cs typeface="Calibri" pitchFamily="34" charset="0"/>
              </a:rPr>
              <a:t> </a:t>
            </a:r>
            <a:r>
              <a:rPr lang="en-GB" sz="2400" dirty="0" err="1" smtClean="0">
                <a:latin typeface="+mj-lt"/>
                <a:cs typeface="Calibri" pitchFamily="34" charset="0"/>
              </a:rPr>
              <a:t>verlieren</a:t>
            </a:r>
            <a:endParaRPr lang="en-GB" sz="2400" dirty="0" smtClean="0">
              <a:latin typeface="+mj-lt"/>
              <a:cs typeface="Calibri" pitchFamily="34" charset="0"/>
            </a:endParaRPr>
          </a:p>
          <a:p>
            <a:pPr marL="457200" indent="-457200">
              <a:buFont typeface="+mj-lt"/>
              <a:buAutoNum type="alphaLcPeriod"/>
            </a:pPr>
            <a:endParaRPr lang="en-GB" sz="2400" dirty="0" smtClean="0">
              <a:latin typeface="+mj-lt"/>
              <a:cs typeface="Calibri" pitchFamily="34" charset="0"/>
            </a:endParaRPr>
          </a:p>
          <a:p>
            <a:pPr marL="457200" indent="-457200">
              <a:buFont typeface="+mj-lt"/>
              <a:buAutoNum type="alphaLcPeriod"/>
            </a:pPr>
            <a:endParaRPr lang="en-GB" sz="2400" dirty="0" smtClean="0">
              <a:latin typeface="Comic Sans MS" pitchFamily="66" charset="0"/>
              <a:cs typeface="Calibri" pitchFamily="34" charset="0"/>
            </a:endParaRPr>
          </a:p>
          <a:p>
            <a:pPr marL="457200" indent="-457200">
              <a:buFont typeface="+mj-lt"/>
              <a:buAutoNum type="alphaLcPeriod"/>
            </a:pPr>
            <a:endParaRPr lang="en-GB" sz="2400" dirty="0" smtClean="0">
              <a:latin typeface="Comic Sans MS" pitchFamily="66" charset="0"/>
              <a:cs typeface="Calibri" pitchFamily="34" charset="0"/>
            </a:endParaRPr>
          </a:p>
          <a:p>
            <a:pPr marL="457200" indent="-457200">
              <a:buFont typeface="+mj-lt"/>
              <a:buAutoNum type="alphaLcPeriod"/>
            </a:pPr>
            <a:endParaRPr lang="en-GB" sz="2400" dirty="0" smtClean="0">
              <a:latin typeface="Comic Sans MS" pitchFamily="66" charset="0"/>
              <a:cs typeface="Calibri" pitchFamily="34" charset="0"/>
            </a:endParaRPr>
          </a:p>
        </p:txBody>
      </p:sp>
      <p:pic>
        <p:nvPicPr>
          <p:cNvPr id="4" name="Picture 3"/>
          <p:cNvPicPr>
            <a:picLocks noChangeAspect="1"/>
          </p:cNvPicPr>
          <p:nvPr/>
        </p:nvPicPr>
        <p:blipFill>
          <a:blip r:embed="rId3" cstate="print"/>
          <a:stretch>
            <a:fillRect/>
          </a:stretch>
        </p:blipFill>
        <p:spPr>
          <a:xfrm>
            <a:off x="6781800" y="1676400"/>
            <a:ext cx="1356360" cy="1849582"/>
          </a:xfrm>
          <a:prstGeom prst="rect">
            <a:avLst/>
          </a:prstGeom>
        </p:spPr>
      </p:pic>
      <p:pic>
        <p:nvPicPr>
          <p:cNvPr id="5" name="Picture 4"/>
          <p:cNvPicPr>
            <a:picLocks noChangeAspect="1"/>
          </p:cNvPicPr>
          <p:nvPr/>
        </p:nvPicPr>
        <p:blipFill>
          <a:blip r:embed="rId4" cstate="print"/>
          <a:stretch>
            <a:fillRect/>
          </a:stretch>
        </p:blipFill>
        <p:spPr>
          <a:xfrm>
            <a:off x="6781800" y="4381786"/>
            <a:ext cx="1494663" cy="2247614"/>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solidFill>
                  <a:srgbClr val="008000"/>
                </a:solidFill>
                <a:latin typeface="+mj-lt"/>
                <a:cs typeface="Calibri" pitchFamily="34" charset="0"/>
              </a:rPr>
              <a:t>AUFGABE 22: DROGEN/ZIGARETTEN/ALKOHOL</a:t>
            </a:r>
            <a:endParaRPr lang="en-GB" sz="2400" dirty="0" smtClean="0">
              <a:solidFill>
                <a:srgbClr val="008000"/>
              </a:solidFill>
              <a:latin typeface="+mj-lt"/>
              <a:cs typeface="Calibri" pitchFamily="34" charset="0"/>
            </a:endParaRPr>
          </a:p>
          <a:p>
            <a:pPr algn="ctr">
              <a:buNone/>
            </a:pPr>
            <a:r>
              <a:rPr lang="en-GB" sz="2400" b="1" dirty="0" smtClean="0">
                <a:latin typeface="+mj-lt"/>
                <a:cs typeface="Calibri" pitchFamily="34" charset="0"/>
              </a:rPr>
              <a:t> </a:t>
            </a:r>
            <a:endParaRPr lang="en-GB" sz="2400" dirty="0" smtClean="0">
              <a:latin typeface="+mj-lt"/>
              <a:cs typeface="Calibri" pitchFamily="34" charset="0"/>
            </a:endParaRPr>
          </a:p>
          <a:p>
            <a:pPr algn="ctr">
              <a:buNone/>
            </a:pPr>
            <a:r>
              <a:rPr lang="en-GB" sz="2400" dirty="0" smtClean="0">
                <a:solidFill>
                  <a:srgbClr val="008000"/>
                </a:solidFill>
                <a:latin typeface="+mj-lt"/>
                <a:cs typeface="Calibri" pitchFamily="34" charset="0"/>
              </a:rPr>
              <a:t>Work with a partner</a:t>
            </a:r>
            <a:r>
              <a:rPr lang="en-GB" sz="2400" dirty="0">
                <a:solidFill>
                  <a:srgbClr val="008000"/>
                </a:solidFill>
                <a:latin typeface="+mj-lt"/>
                <a:cs typeface="Calibri" pitchFamily="34" charset="0"/>
              </a:rPr>
              <a:t>.</a:t>
            </a:r>
            <a:r>
              <a:rPr lang="en-GB" sz="2400" dirty="0" smtClean="0">
                <a:solidFill>
                  <a:srgbClr val="008000"/>
                </a:solidFill>
                <a:latin typeface="+mj-lt"/>
                <a:cs typeface="Calibri" pitchFamily="34" charset="0"/>
              </a:rPr>
              <a:t> Could the phrases refer to drugs, alcohol or cigarettes or more than one? Do you agree with the statements?</a:t>
            </a:r>
            <a:endParaRPr lang="en-GB" sz="2400" b="1" dirty="0" smtClean="0">
              <a:solidFill>
                <a:srgbClr val="008000"/>
              </a:solidFill>
              <a:latin typeface="+mj-lt"/>
              <a:cs typeface="Calibri" pitchFamily="34" charset="0"/>
            </a:endParaRPr>
          </a:p>
          <a:p>
            <a:pPr marL="457200" indent="-457200">
              <a:buFont typeface="+mj-lt"/>
              <a:buAutoNum type="alphaLcPeriod"/>
            </a:pPr>
            <a:r>
              <a:rPr lang="en-GB" sz="2400" dirty="0" err="1" smtClean="0">
                <a:latin typeface="+mj-lt"/>
                <a:cs typeface="Calibri" pitchFamily="34" charset="0"/>
              </a:rPr>
              <a:t>Ich</a:t>
            </a:r>
            <a:r>
              <a:rPr lang="en-GB" sz="2400" dirty="0" smtClean="0">
                <a:latin typeface="+mj-lt"/>
                <a:cs typeface="Calibri" pitchFamily="34" charset="0"/>
              </a:rPr>
              <a:t> bin </a:t>
            </a:r>
            <a:r>
              <a:rPr lang="en-GB" sz="2400" dirty="0" err="1" smtClean="0">
                <a:latin typeface="+mj-lt"/>
                <a:cs typeface="Calibri" pitchFamily="34" charset="0"/>
              </a:rPr>
              <a:t>seit</a:t>
            </a:r>
            <a:r>
              <a:rPr lang="en-GB" sz="2400" dirty="0" smtClean="0">
                <a:latin typeface="+mj-lt"/>
                <a:cs typeface="Calibri" pitchFamily="34" charset="0"/>
              </a:rPr>
              <a:t> </a:t>
            </a:r>
            <a:r>
              <a:rPr lang="en-GB" sz="2400" dirty="0" err="1" smtClean="0">
                <a:latin typeface="+mj-lt"/>
                <a:cs typeface="Calibri" pitchFamily="34" charset="0"/>
              </a:rPr>
              <a:t>zwei</a:t>
            </a:r>
            <a:r>
              <a:rPr lang="en-GB" sz="2400" dirty="0" smtClean="0">
                <a:latin typeface="+mj-lt"/>
                <a:cs typeface="Calibri" pitchFamily="34" charset="0"/>
              </a:rPr>
              <a:t> </a:t>
            </a:r>
            <a:r>
              <a:rPr lang="en-GB" sz="2400" dirty="0" err="1" smtClean="0">
                <a:latin typeface="+mj-lt"/>
                <a:cs typeface="Calibri" pitchFamily="34" charset="0"/>
              </a:rPr>
              <a:t>Jahren</a:t>
            </a:r>
            <a:r>
              <a:rPr lang="en-GB" sz="2400" dirty="0" smtClean="0">
                <a:latin typeface="+mj-lt"/>
                <a:cs typeface="Calibri" pitchFamily="34" charset="0"/>
              </a:rPr>
              <a:t> </a:t>
            </a:r>
            <a:r>
              <a:rPr lang="en-GB" sz="2400" dirty="0" err="1" smtClean="0">
                <a:latin typeface="+mj-lt"/>
                <a:cs typeface="Calibri" pitchFamily="34" charset="0"/>
              </a:rPr>
              <a:t>Kettenraucher</a:t>
            </a:r>
            <a:r>
              <a:rPr lang="en-GB" sz="2400" dirty="0" smtClean="0">
                <a:latin typeface="+mj-lt"/>
                <a:cs typeface="Calibri" pitchFamily="34" charset="0"/>
              </a:rPr>
              <a:t>.</a:t>
            </a:r>
          </a:p>
          <a:p>
            <a:pPr marL="457200" indent="-457200">
              <a:buFont typeface="+mj-lt"/>
              <a:buAutoNum type="alphaLcPeriod"/>
            </a:pPr>
            <a:r>
              <a:rPr lang="en-GB" sz="2400" dirty="0" err="1" smtClean="0">
                <a:latin typeface="+mj-lt"/>
              </a:rPr>
              <a:t>Sogar</a:t>
            </a:r>
            <a:r>
              <a:rPr lang="en-GB" sz="2400" dirty="0" smtClean="0">
                <a:latin typeface="+mj-lt"/>
              </a:rPr>
              <a:t>  </a:t>
            </a:r>
            <a:r>
              <a:rPr lang="en-GB" sz="2400" dirty="0" err="1" smtClean="0">
                <a:latin typeface="+mj-lt"/>
              </a:rPr>
              <a:t>kleine</a:t>
            </a:r>
            <a:r>
              <a:rPr lang="en-GB" sz="2400" dirty="0" smtClean="0">
                <a:latin typeface="+mj-lt"/>
              </a:rPr>
              <a:t> </a:t>
            </a:r>
            <a:r>
              <a:rPr lang="en-GB" sz="2400" dirty="0" err="1" smtClean="0">
                <a:latin typeface="+mj-lt"/>
              </a:rPr>
              <a:t>Mengen</a:t>
            </a:r>
            <a:r>
              <a:rPr lang="en-GB" sz="2400" dirty="0" smtClean="0">
                <a:latin typeface="+mj-lt"/>
              </a:rPr>
              <a:t> </a:t>
            </a:r>
            <a:r>
              <a:rPr lang="en-GB" sz="2400" dirty="0" err="1" smtClean="0">
                <a:latin typeface="+mj-lt"/>
              </a:rPr>
              <a:t>sind</a:t>
            </a:r>
            <a:r>
              <a:rPr lang="en-GB" sz="2400" dirty="0" smtClean="0">
                <a:latin typeface="+mj-lt"/>
              </a:rPr>
              <a:t> </a:t>
            </a:r>
            <a:r>
              <a:rPr lang="en-GB" sz="2400" dirty="0" err="1" smtClean="0">
                <a:latin typeface="+mj-lt"/>
              </a:rPr>
              <a:t>für</a:t>
            </a:r>
            <a:r>
              <a:rPr lang="en-GB" sz="2400" dirty="0" smtClean="0">
                <a:latin typeface="+mj-lt"/>
              </a:rPr>
              <a:t> das </a:t>
            </a:r>
            <a:r>
              <a:rPr lang="en-GB" sz="2400" dirty="0" err="1" smtClean="0">
                <a:latin typeface="+mj-lt"/>
              </a:rPr>
              <a:t>ungeborene</a:t>
            </a:r>
            <a:r>
              <a:rPr lang="en-GB" sz="2400" dirty="0" smtClean="0">
                <a:latin typeface="+mj-lt"/>
              </a:rPr>
              <a:t> Kind </a:t>
            </a:r>
            <a:r>
              <a:rPr lang="en-GB" sz="2400" dirty="0" err="1" smtClean="0"/>
              <a:t>schädlich</a:t>
            </a:r>
            <a:r>
              <a:rPr lang="en-GB" sz="2400" dirty="0" smtClean="0"/>
              <a:t>.</a:t>
            </a:r>
            <a:endParaRPr lang="en-GB" sz="2400" dirty="0" smtClean="0">
              <a:latin typeface="+mj-lt"/>
            </a:endParaRPr>
          </a:p>
          <a:p>
            <a:pPr marL="457200" indent="-457200">
              <a:buFont typeface="+mj-lt"/>
              <a:buAutoNum type="alphaLcPeriod"/>
            </a:pPr>
            <a:r>
              <a:rPr lang="en-GB" sz="2400" dirty="0" err="1" smtClean="0">
                <a:latin typeface="+mj-lt"/>
              </a:rPr>
              <a:t>Im</a:t>
            </a:r>
            <a:r>
              <a:rPr lang="en-GB" sz="2400" dirty="0" smtClean="0">
                <a:latin typeface="+mj-lt"/>
              </a:rPr>
              <a:t> </a:t>
            </a:r>
            <a:r>
              <a:rPr lang="en-GB" sz="2400" dirty="0" err="1" smtClean="0">
                <a:latin typeface="+mj-lt"/>
              </a:rPr>
              <a:t>Allgemeinen</a:t>
            </a:r>
            <a:r>
              <a:rPr lang="en-GB" sz="2400" dirty="0" smtClean="0">
                <a:latin typeface="+mj-lt"/>
              </a:rPr>
              <a:t>  </a:t>
            </a:r>
            <a:r>
              <a:rPr lang="en-GB" sz="2400" dirty="0" err="1" smtClean="0">
                <a:latin typeface="+mj-lt"/>
              </a:rPr>
              <a:t>kann</a:t>
            </a:r>
            <a:r>
              <a:rPr lang="en-GB" sz="2400" dirty="0" smtClean="0">
                <a:latin typeface="+mj-lt"/>
              </a:rPr>
              <a:t> man </a:t>
            </a:r>
            <a:r>
              <a:rPr lang="en-GB" sz="2400" dirty="0" err="1" smtClean="0">
                <a:latin typeface="+mj-lt"/>
              </a:rPr>
              <a:t>sie</a:t>
            </a:r>
            <a:r>
              <a:rPr lang="en-GB" sz="2400" dirty="0" smtClean="0">
                <a:latin typeface="+mj-lt"/>
              </a:rPr>
              <a:t> </a:t>
            </a:r>
            <a:r>
              <a:rPr lang="en-GB" sz="2400" dirty="0" err="1" smtClean="0">
                <a:latin typeface="+mj-lt"/>
              </a:rPr>
              <a:t>nicht</a:t>
            </a:r>
            <a:r>
              <a:rPr lang="en-GB" sz="2400" dirty="0" smtClean="0">
                <a:latin typeface="+mj-lt"/>
              </a:rPr>
              <a:t> legal </a:t>
            </a:r>
            <a:r>
              <a:rPr lang="en-GB" sz="2400" dirty="0" err="1" smtClean="0">
                <a:latin typeface="+mj-lt"/>
              </a:rPr>
              <a:t>kaufen</a:t>
            </a:r>
            <a:r>
              <a:rPr lang="en-GB" sz="2400" dirty="0" smtClean="0">
                <a:latin typeface="+mj-lt"/>
              </a:rPr>
              <a:t>.</a:t>
            </a:r>
          </a:p>
          <a:p>
            <a:pPr marL="457200" indent="-457200">
              <a:buFont typeface="+mj-lt"/>
              <a:buAutoNum type="alphaLcPeriod"/>
            </a:pPr>
            <a:r>
              <a:rPr lang="en-GB" sz="2400" dirty="0" smtClean="0">
                <a:latin typeface="+mj-lt"/>
              </a:rPr>
              <a:t>Es </a:t>
            </a:r>
            <a:r>
              <a:rPr lang="en-GB" sz="2400" dirty="0" err="1" smtClean="0">
                <a:latin typeface="+mj-lt"/>
              </a:rPr>
              <a:t>ist</a:t>
            </a:r>
            <a:r>
              <a:rPr lang="en-GB" sz="2400" dirty="0" smtClean="0">
                <a:latin typeface="+mj-lt"/>
              </a:rPr>
              <a:t> verboten, in der </a:t>
            </a:r>
            <a:r>
              <a:rPr lang="en-GB" sz="2400" dirty="0" err="1" smtClean="0">
                <a:latin typeface="+mj-lt"/>
              </a:rPr>
              <a:t>Öffentlichkeit</a:t>
            </a:r>
            <a:r>
              <a:rPr lang="en-GB" sz="2400" dirty="0" smtClean="0">
                <a:latin typeface="+mj-lt"/>
              </a:rPr>
              <a:t> das </a:t>
            </a:r>
            <a:r>
              <a:rPr lang="en-GB" sz="2400" dirty="0" err="1" smtClean="0">
                <a:latin typeface="+mj-lt"/>
              </a:rPr>
              <a:t>Stoff</a:t>
            </a:r>
            <a:r>
              <a:rPr lang="en-GB" sz="2400" dirty="0" smtClean="0">
                <a:latin typeface="+mj-lt"/>
              </a:rPr>
              <a:t> </a:t>
            </a:r>
            <a:r>
              <a:rPr lang="en-GB" sz="2400" dirty="0" err="1" smtClean="0">
                <a:latin typeface="+mj-lt"/>
              </a:rPr>
              <a:t>zu</a:t>
            </a:r>
            <a:r>
              <a:rPr lang="en-GB" sz="2400" dirty="0" smtClean="0">
                <a:latin typeface="+mj-lt"/>
              </a:rPr>
              <a:t> </a:t>
            </a:r>
            <a:r>
              <a:rPr lang="en-GB" sz="2400" dirty="0" err="1" smtClean="0">
                <a:latin typeface="+mj-lt"/>
              </a:rPr>
              <a:t>konsumieren</a:t>
            </a:r>
            <a:r>
              <a:rPr lang="en-GB" sz="2400" dirty="0" smtClean="0">
                <a:latin typeface="+mj-lt"/>
              </a:rPr>
              <a:t>.</a:t>
            </a:r>
          </a:p>
          <a:p>
            <a:pPr marL="457200" indent="-457200">
              <a:buFont typeface="+mj-lt"/>
              <a:buAutoNum type="alphaLcPeriod"/>
            </a:pPr>
            <a:r>
              <a:rPr lang="en-GB" sz="2400" dirty="0" smtClean="0">
                <a:cs typeface="Calibri" pitchFamily="34" charset="0"/>
              </a:rPr>
              <a:t>Man </a:t>
            </a:r>
            <a:r>
              <a:rPr lang="en-GB" sz="2400" dirty="0" err="1" smtClean="0">
                <a:cs typeface="Calibri" pitchFamily="34" charset="0"/>
              </a:rPr>
              <a:t>glaubt</a:t>
            </a:r>
            <a:r>
              <a:rPr lang="en-GB" sz="2400" dirty="0" smtClean="0">
                <a:cs typeface="Calibri" pitchFamily="34" charset="0"/>
              </a:rPr>
              <a:t>, </a:t>
            </a:r>
            <a:r>
              <a:rPr lang="en-GB" sz="2400" dirty="0" err="1" smtClean="0">
                <a:cs typeface="Calibri" pitchFamily="34" charset="0"/>
              </a:rPr>
              <a:t>es</a:t>
            </a:r>
            <a:r>
              <a:rPr lang="en-GB" sz="2400" dirty="0" smtClean="0">
                <a:cs typeface="Calibri" pitchFamily="34" charset="0"/>
              </a:rPr>
              <a:t> </a:t>
            </a:r>
            <a:r>
              <a:rPr lang="en-GB" sz="2400" dirty="0" err="1" smtClean="0">
                <a:cs typeface="Calibri" pitchFamily="34" charset="0"/>
              </a:rPr>
              <a:t>hilft</a:t>
            </a:r>
            <a:r>
              <a:rPr lang="en-GB" sz="2400" dirty="0" smtClean="0">
                <a:cs typeface="Calibri" pitchFamily="34" charset="0"/>
              </a:rPr>
              <a:t> </a:t>
            </a:r>
            <a:r>
              <a:rPr lang="en-GB" sz="2400" dirty="0" err="1" smtClean="0">
                <a:cs typeface="Calibri" pitchFamily="34" charset="0"/>
              </a:rPr>
              <a:t>Gewicht</a:t>
            </a:r>
            <a:r>
              <a:rPr lang="en-GB" sz="2400" dirty="0" smtClean="0">
                <a:cs typeface="Calibri" pitchFamily="34" charset="0"/>
              </a:rPr>
              <a:t> </a:t>
            </a:r>
            <a:r>
              <a:rPr lang="en-GB" sz="2400" dirty="0" err="1" smtClean="0">
                <a:cs typeface="Calibri" pitchFamily="34" charset="0"/>
              </a:rPr>
              <a:t>abzunehmen</a:t>
            </a:r>
            <a:r>
              <a:rPr lang="en-GB" sz="2400" dirty="0" smtClean="0">
                <a:cs typeface="Calibri" pitchFamily="34" charset="0"/>
              </a:rPr>
              <a:t>. </a:t>
            </a:r>
          </a:p>
          <a:p>
            <a:pPr marL="457200" indent="-457200">
              <a:buFont typeface="+mj-lt"/>
              <a:buAutoNum type="alphaLcPeriod"/>
            </a:pPr>
            <a:r>
              <a:rPr lang="en-GB" sz="2400" dirty="0" smtClean="0">
                <a:cs typeface="Calibri" pitchFamily="34" charset="0"/>
              </a:rPr>
              <a:t>Man </a:t>
            </a:r>
            <a:r>
              <a:rPr lang="en-GB" sz="2400" dirty="0" err="1" smtClean="0">
                <a:cs typeface="Calibri" pitchFamily="34" charset="0"/>
              </a:rPr>
              <a:t>wird</a:t>
            </a:r>
            <a:r>
              <a:rPr lang="en-GB" sz="2400" dirty="0" smtClean="0">
                <a:cs typeface="Calibri" pitchFamily="34" charset="0"/>
              </a:rPr>
              <a:t> </a:t>
            </a:r>
            <a:r>
              <a:rPr lang="en-GB" sz="2400" dirty="0" err="1" smtClean="0">
                <a:cs typeface="Calibri" pitchFamily="34" charset="0"/>
              </a:rPr>
              <a:t>sehr</a:t>
            </a:r>
            <a:r>
              <a:rPr lang="en-GB" sz="2400" dirty="0" smtClean="0">
                <a:cs typeface="Calibri" pitchFamily="34" charset="0"/>
              </a:rPr>
              <a:t> </a:t>
            </a:r>
            <a:r>
              <a:rPr lang="en-GB" sz="2400" dirty="0" err="1" smtClean="0">
                <a:cs typeface="Calibri" pitchFamily="34" charset="0"/>
              </a:rPr>
              <a:t>schnell</a:t>
            </a:r>
            <a:r>
              <a:rPr lang="en-GB" sz="2400" dirty="0" smtClean="0">
                <a:cs typeface="Calibri" pitchFamily="34" charset="0"/>
              </a:rPr>
              <a:t> </a:t>
            </a:r>
            <a:r>
              <a:rPr lang="en-GB" sz="2400" dirty="0" err="1" smtClean="0">
                <a:cs typeface="Calibri" pitchFamily="34" charset="0"/>
              </a:rPr>
              <a:t>abhängig</a:t>
            </a:r>
            <a:r>
              <a:rPr lang="en-GB" sz="2400" dirty="0" smtClean="0">
                <a:cs typeface="Calibri" pitchFamily="34" charset="0"/>
              </a:rPr>
              <a:t>.</a:t>
            </a:r>
            <a:endParaRPr lang="en-GB" sz="2400" dirty="0" smtClean="0">
              <a:latin typeface="+mj-lt"/>
            </a:endParaRPr>
          </a:p>
          <a:p>
            <a:pPr marL="457200" indent="-457200">
              <a:buFont typeface="+mj-lt"/>
              <a:buAutoNum type="alphaLcPeriod"/>
            </a:pPr>
            <a:r>
              <a:rPr lang="en-GB" sz="2400" dirty="0" err="1" smtClean="0">
                <a:latin typeface="+mj-lt"/>
              </a:rPr>
              <a:t>Wenn</a:t>
            </a:r>
            <a:r>
              <a:rPr lang="en-GB" sz="2400" dirty="0" smtClean="0">
                <a:latin typeface="+mj-lt"/>
              </a:rPr>
              <a:t> man </a:t>
            </a:r>
            <a:r>
              <a:rPr lang="en-GB" sz="2400" dirty="0" err="1" smtClean="0">
                <a:latin typeface="+mj-lt"/>
              </a:rPr>
              <a:t>zu</a:t>
            </a:r>
            <a:r>
              <a:rPr lang="en-GB" sz="2400" dirty="0" smtClean="0">
                <a:latin typeface="+mj-lt"/>
              </a:rPr>
              <a:t> </a:t>
            </a:r>
            <a:r>
              <a:rPr lang="en-GB" sz="2400" dirty="0" err="1" smtClean="0">
                <a:latin typeface="+mj-lt"/>
              </a:rPr>
              <a:t>viel</a:t>
            </a:r>
            <a:r>
              <a:rPr lang="en-GB" sz="2400" dirty="0" smtClean="0">
                <a:latin typeface="+mj-lt"/>
              </a:rPr>
              <a:t> </a:t>
            </a:r>
            <a:r>
              <a:rPr lang="en-GB" sz="2400" dirty="0" err="1" smtClean="0">
                <a:latin typeface="+mj-lt"/>
              </a:rPr>
              <a:t>konsumiert</a:t>
            </a:r>
            <a:r>
              <a:rPr lang="en-GB" sz="2400" dirty="0" smtClean="0">
                <a:latin typeface="+mj-lt"/>
              </a:rPr>
              <a:t>, </a:t>
            </a:r>
            <a:r>
              <a:rPr lang="en-GB" sz="2400" dirty="0" err="1" smtClean="0">
                <a:latin typeface="+mj-lt"/>
              </a:rPr>
              <a:t>ist</a:t>
            </a:r>
            <a:r>
              <a:rPr lang="en-GB" sz="2400" dirty="0" smtClean="0">
                <a:latin typeface="+mj-lt"/>
              </a:rPr>
              <a:t> man am </a:t>
            </a:r>
            <a:r>
              <a:rPr lang="en-GB" sz="2400" dirty="0" err="1" smtClean="0">
                <a:latin typeface="+mj-lt"/>
              </a:rPr>
              <a:t>nächsten</a:t>
            </a:r>
            <a:r>
              <a:rPr lang="en-GB" sz="2400" dirty="0" smtClean="0">
                <a:latin typeface="+mj-lt"/>
              </a:rPr>
              <a:t> </a:t>
            </a:r>
            <a:r>
              <a:rPr lang="en-GB" sz="2400" dirty="0" err="1" smtClean="0">
                <a:latin typeface="+mj-lt"/>
              </a:rPr>
              <a:t>verkatert</a:t>
            </a:r>
            <a:r>
              <a:rPr lang="en-GB" sz="2400" dirty="0" smtClean="0">
                <a:latin typeface="+mj-lt"/>
              </a:rPr>
              <a:t>.</a:t>
            </a:r>
          </a:p>
          <a:p>
            <a:pPr marL="457200" indent="-457200">
              <a:buFont typeface="+mj-lt"/>
              <a:buAutoNum type="alphaLcPeriod"/>
            </a:pPr>
            <a:r>
              <a:rPr lang="en-GB" sz="2400" dirty="0" err="1" smtClean="0">
                <a:latin typeface="+mj-lt"/>
              </a:rPr>
              <a:t>Als</a:t>
            </a:r>
            <a:r>
              <a:rPr lang="en-GB" sz="2400" dirty="0" smtClean="0">
                <a:latin typeface="+mj-lt"/>
              </a:rPr>
              <a:t> Frau </a:t>
            </a:r>
            <a:r>
              <a:rPr lang="en-GB" sz="2400" dirty="0" err="1" smtClean="0">
                <a:latin typeface="+mj-lt"/>
              </a:rPr>
              <a:t>soll</a:t>
            </a:r>
            <a:r>
              <a:rPr lang="en-GB" sz="2400" dirty="0" smtClean="0">
                <a:latin typeface="+mj-lt"/>
              </a:rPr>
              <a:t> man </a:t>
            </a:r>
            <a:r>
              <a:rPr lang="en-GB" sz="2400" dirty="0" err="1" smtClean="0">
                <a:latin typeface="+mj-lt"/>
              </a:rPr>
              <a:t>nicht</a:t>
            </a:r>
            <a:r>
              <a:rPr lang="en-GB" sz="2400" dirty="0" smtClean="0">
                <a:latin typeface="+mj-lt"/>
              </a:rPr>
              <a:t> </a:t>
            </a:r>
            <a:r>
              <a:rPr lang="en-GB" sz="2400" dirty="0" err="1" smtClean="0">
                <a:latin typeface="+mj-lt"/>
              </a:rPr>
              <a:t>mehr</a:t>
            </a:r>
            <a:r>
              <a:rPr lang="en-GB" sz="2400" dirty="0" smtClean="0">
                <a:latin typeface="+mj-lt"/>
              </a:rPr>
              <a:t> </a:t>
            </a:r>
            <a:r>
              <a:rPr lang="en-GB" sz="2400" dirty="0" err="1" smtClean="0">
                <a:latin typeface="+mj-lt"/>
              </a:rPr>
              <a:t>als</a:t>
            </a:r>
            <a:r>
              <a:rPr lang="en-GB" sz="2400" dirty="0" smtClean="0">
                <a:latin typeface="+mj-lt"/>
              </a:rPr>
              <a:t> 112g pro </a:t>
            </a:r>
            <a:r>
              <a:rPr lang="en-GB" sz="2400" dirty="0" err="1" smtClean="0">
                <a:latin typeface="+mj-lt"/>
              </a:rPr>
              <a:t>Woche</a:t>
            </a:r>
            <a:r>
              <a:rPr lang="en-GB" sz="2400" dirty="0" smtClean="0">
                <a:latin typeface="+mj-lt"/>
              </a:rPr>
              <a:t> </a:t>
            </a:r>
            <a:r>
              <a:rPr lang="en-GB" sz="2400" dirty="0" err="1" smtClean="0">
                <a:latin typeface="+mj-lt"/>
              </a:rPr>
              <a:t>konsumieren</a:t>
            </a:r>
            <a:r>
              <a:rPr lang="en-GB" sz="2400" dirty="0" smtClean="0">
                <a:latin typeface="+mj-lt"/>
              </a:rPr>
              <a:t>.</a:t>
            </a:r>
          </a:p>
          <a:p>
            <a:pPr marL="457200" indent="-457200">
              <a:buFont typeface="+mj-lt"/>
              <a:buAutoNum type="alphaLcPeriod"/>
            </a:pPr>
            <a:r>
              <a:rPr lang="en-GB" sz="2400" dirty="0" smtClean="0">
                <a:latin typeface="+mj-lt"/>
              </a:rPr>
              <a:t>Der Rauch </a:t>
            </a:r>
            <a:r>
              <a:rPr lang="en-GB" sz="2400" dirty="0" err="1" smtClean="0">
                <a:latin typeface="+mj-lt"/>
              </a:rPr>
              <a:t>verpestet</a:t>
            </a:r>
            <a:r>
              <a:rPr lang="en-GB" sz="2400" dirty="0" smtClean="0">
                <a:latin typeface="+mj-lt"/>
              </a:rPr>
              <a:t> die </a:t>
            </a:r>
            <a:r>
              <a:rPr lang="en-GB" sz="2400" dirty="0" err="1" smtClean="0">
                <a:latin typeface="+mj-lt"/>
              </a:rPr>
              <a:t>Luft</a:t>
            </a:r>
            <a:r>
              <a:rPr lang="en-GB" sz="2400" dirty="0" smtClean="0">
                <a:latin typeface="+mj-lt"/>
              </a:rPr>
              <a:t>.</a:t>
            </a:r>
          </a:p>
          <a:p>
            <a:pPr marL="457200" indent="-457200">
              <a:buFont typeface="+mj-lt"/>
              <a:buAutoNum type="alphaLcPeriod"/>
            </a:pPr>
            <a:r>
              <a:rPr lang="en-US" sz="2400" dirty="0" smtClean="0"/>
              <a:t>Man </a:t>
            </a:r>
            <a:r>
              <a:rPr lang="en-US" sz="2400" dirty="0" err="1" smtClean="0"/>
              <a:t>empfiehlt</a:t>
            </a:r>
            <a:r>
              <a:rPr lang="en-US" sz="2400" dirty="0" smtClean="0"/>
              <a:t> 1-2 </a:t>
            </a:r>
            <a:r>
              <a:rPr lang="en-US" sz="2400" dirty="0" err="1" smtClean="0"/>
              <a:t>abstinente</a:t>
            </a:r>
            <a:r>
              <a:rPr lang="en-US" sz="2400" dirty="0" smtClean="0"/>
              <a:t> </a:t>
            </a:r>
            <a:r>
              <a:rPr lang="en-US" sz="2400" dirty="0" err="1" smtClean="0"/>
              <a:t>Tage</a:t>
            </a:r>
            <a:r>
              <a:rPr lang="en-US" sz="2400" dirty="0" smtClean="0"/>
              <a:t> pro </a:t>
            </a:r>
            <a:r>
              <a:rPr lang="en-US" sz="2400" dirty="0" err="1" smtClean="0"/>
              <a:t>Woche</a:t>
            </a:r>
            <a:r>
              <a:rPr lang="en-US" sz="2400" dirty="0" smtClean="0"/>
              <a:t>.</a:t>
            </a:r>
          </a:p>
          <a:p>
            <a:pPr marL="457200" indent="-457200">
              <a:buFont typeface="+mj-lt"/>
              <a:buAutoNum type="alphaLcPeriod"/>
            </a:pPr>
            <a:r>
              <a:rPr lang="en-GB" sz="2400" dirty="0" err="1" smtClean="0"/>
              <a:t>Sie</a:t>
            </a:r>
            <a:r>
              <a:rPr lang="en-GB" sz="2400" dirty="0" smtClean="0"/>
              <a:t> </a:t>
            </a:r>
            <a:r>
              <a:rPr lang="en-GB" sz="2400" dirty="0" err="1" smtClean="0"/>
              <a:t>sind</a:t>
            </a:r>
            <a:r>
              <a:rPr lang="en-GB" sz="2400" dirty="0" smtClean="0"/>
              <a:t> </a:t>
            </a:r>
            <a:r>
              <a:rPr lang="en-GB" sz="2400" dirty="0" err="1" smtClean="0"/>
              <a:t>im</a:t>
            </a:r>
            <a:r>
              <a:rPr lang="en-GB" sz="2400" dirty="0" smtClean="0"/>
              <a:t> </a:t>
            </a:r>
            <a:r>
              <a:rPr lang="en-GB" sz="2400" dirty="0" err="1" smtClean="0"/>
              <a:t>Chemiekonzerne</a:t>
            </a:r>
            <a:r>
              <a:rPr lang="en-GB" sz="2400" dirty="0" smtClean="0"/>
              <a:t> </a:t>
            </a:r>
            <a:r>
              <a:rPr lang="en-GB" sz="2400" dirty="0" err="1" smtClean="0"/>
              <a:t>hergestellt</a:t>
            </a:r>
            <a:r>
              <a:rPr lang="en-GB" sz="2400" dirty="0" smtClean="0"/>
              <a:t> und </a:t>
            </a:r>
            <a:r>
              <a:rPr lang="en-GB" sz="2400" dirty="0" err="1" smtClean="0"/>
              <a:t>sind</a:t>
            </a:r>
            <a:r>
              <a:rPr lang="en-GB" sz="2400" dirty="0" smtClean="0"/>
              <a:t> </a:t>
            </a:r>
            <a:r>
              <a:rPr lang="en-GB" sz="2400" dirty="0" err="1" smtClean="0"/>
              <a:t>im</a:t>
            </a:r>
            <a:r>
              <a:rPr lang="en-GB" sz="2400" dirty="0" smtClean="0"/>
              <a:t> </a:t>
            </a:r>
            <a:r>
              <a:rPr lang="en-GB" sz="2400" smtClean="0"/>
              <a:t>Moment, legal </a:t>
            </a:r>
            <a:r>
              <a:rPr lang="en-GB" sz="2400" dirty="0" err="1" smtClean="0"/>
              <a:t>zu</a:t>
            </a:r>
            <a:r>
              <a:rPr lang="en-GB" sz="2400" dirty="0" smtClean="0"/>
              <a:t> </a:t>
            </a:r>
            <a:r>
              <a:rPr lang="en-GB" sz="2400" dirty="0" err="1" smtClean="0"/>
              <a:t>kaufen</a:t>
            </a:r>
            <a:r>
              <a:rPr lang="en-GB" sz="2400" dirty="0" smtClean="0"/>
              <a:t>.</a:t>
            </a:r>
          </a:p>
          <a:p>
            <a:pPr marL="457200" indent="-457200">
              <a:buFont typeface="+mj-lt"/>
              <a:buAutoNum type="alphaLcPeriod"/>
            </a:pPr>
            <a:endParaRPr lang="en-GB" sz="2400" dirty="0" smtClean="0">
              <a:latin typeface="Comic Sans MS" pitchFamily="66" charset="0"/>
              <a:cs typeface="Calibri" pitchFamily="34" charset="0"/>
            </a:endParaRPr>
          </a:p>
          <a:p>
            <a:pPr marL="457200" indent="-457200">
              <a:buFont typeface="+mj-lt"/>
              <a:buAutoNum type="alphaLcPeriod"/>
            </a:pPr>
            <a:endParaRPr lang="en-GB" sz="2400" dirty="0" smtClean="0">
              <a:latin typeface="Comic Sans MS" pitchFamily="66" charset="0"/>
              <a:cs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solidFill>
                  <a:srgbClr val="008000"/>
                </a:solidFill>
                <a:latin typeface="Calibri"/>
                <a:cs typeface="Calibri" pitchFamily="34" charset="0"/>
              </a:rPr>
              <a:t>TOPIC 1: FAMILY MEMBERS/RULES AT HOME</a:t>
            </a:r>
          </a:p>
          <a:p>
            <a:pPr algn="ctr">
              <a:buNone/>
            </a:pPr>
            <a:endParaRPr lang="en-GB" sz="2400" b="1" u="sng" dirty="0" smtClean="0">
              <a:solidFill>
                <a:srgbClr val="008000"/>
              </a:solidFill>
              <a:latin typeface="Calibri"/>
              <a:cs typeface="Calibri" pitchFamily="34" charset="0"/>
            </a:endParaRPr>
          </a:p>
          <a:p>
            <a:pPr algn="ctr">
              <a:buNone/>
            </a:pPr>
            <a:r>
              <a:rPr lang="en-GB" sz="2400" b="1" dirty="0" smtClean="0">
                <a:solidFill>
                  <a:srgbClr val="008000"/>
                </a:solidFill>
                <a:latin typeface="Calibri"/>
                <a:cs typeface="Calibri" pitchFamily="34" charset="0"/>
              </a:rPr>
              <a:t>In this topic you will learn how to:</a:t>
            </a:r>
          </a:p>
          <a:p>
            <a:pPr algn="ctr">
              <a:buNone/>
            </a:pPr>
            <a:endParaRPr lang="en-GB" sz="2400" dirty="0" smtClean="0">
              <a:latin typeface="Calibri"/>
              <a:cs typeface="Calibri" pitchFamily="34" charset="0"/>
            </a:endParaRPr>
          </a:p>
          <a:p>
            <a:pPr marL="457200" indent="-457200" algn="ctr">
              <a:buAutoNum type="arabicPeriod"/>
            </a:pPr>
            <a:r>
              <a:rPr lang="en-GB" sz="2400" dirty="0" smtClean="0">
                <a:latin typeface="Calibri"/>
                <a:cs typeface="Calibri" pitchFamily="34" charset="0"/>
              </a:rPr>
              <a:t>Introduce family members</a:t>
            </a:r>
          </a:p>
          <a:p>
            <a:pPr marL="457200" indent="-457200" algn="ctr">
              <a:buAutoNum type="arabicPeriod"/>
            </a:pPr>
            <a:r>
              <a:rPr lang="en-GB" sz="2400" dirty="0" smtClean="0">
                <a:latin typeface="Calibri"/>
                <a:cs typeface="Calibri" pitchFamily="34" charset="0"/>
              </a:rPr>
              <a:t>Talk about positive/negative qualities</a:t>
            </a:r>
          </a:p>
          <a:p>
            <a:pPr marL="457200" indent="-457200" algn="ctr">
              <a:buAutoNum type="arabicPeriod"/>
            </a:pPr>
            <a:r>
              <a:rPr lang="en-GB" sz="2400" dirty="0" smtClean="0">
                <a:latin typeface="Calibri"/>
                <a:cs typeface="Calibri" pitchFamily="34" charset="0"/>
              </a:rPr>
              <a:t>Discuss rules at home</a:t>
            </a: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6" name="Picture 5"/>
          <p:cNvPicPr>
            <a:picLocks noChangeAspect="1"/>
          </p:cNvPicPr>
          <p:nvPr/>
        </p:nvPicPr>
        <p:blipFill>
          <a:blip r:embed="rId2" cstate="print"/>
          <a:stretch>
            <a:fillRect/>
          </a:stretch>
        </p:blipFill>
        <p:spPr>
          <a:xfrm>
            <a:off x="3048000" y="3429000"/>
            <a:ext cx="3171317" cy="313156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solidFill>
                  <a:srgbClr val="008000"/>
                </a:solidFill>
                <a:latin typeface="Calibri"/>
                <a:cs typeface="Calibri" pitchFamily="34" charset="0"/>
              </a:rPr>
              <a:t>AUFGABE 1: MEINE FAMILIE</a:t>
            </a:r>
            <a:endParaRPr lang="en-GB" sz="2400" dirty="0" smtClean="0">
              <a:solidFill>
                <a:srgbClr val="008000"/>
              </a:solidFill>
              <a:latin typeface="Calibri"/>
              <a:cs typeface="Calibri" pitchFamily="34" charset="0"/>
            </a:endParaRPr>
          </a:p>
          <a:p>
            <a:pPr algn="ctr">
              <a:buNone/>
            </a:pPr>
            <a:r>
              <a:rPr lang="en-GB" sz="2400" b="1" dirty="0" smtClean="0">
                <a:latin typeface="Calibri"/>
                <a:cs typeface="Calibri" pitchFamily="34" charset="0"/>
              </a:rPr>
              <a:t> </a:t>
            </a:r>
            <a:endParaRPr lang="en-GB" sz="2400" dirty="0" smtClean="0">
              <a:latin typeface="Calibri"/>
              <a:cs typeface="Calibri" pitchFamily="34" charset="0"/>
            </a:endParaRPr>
          </a:p>
          <a:p>
            <a:pPr algn="ctr">
              <a:buNone/>
            </a:pPr>
            <a:r>
              <a:rPr lang="en-GB" sz="2400" dirty="0" err="1" smtClean="0">
                <a:solidFill>
                  <a:srgbClr val="008000"/>
                </a:solidFill>
                <a:latin typeface="Calibri"/>
                <a:cs typeface="Calibri" pitchFamily="34" charset="0"/>
              </a:rPr>
              <a:t>Unjumble</a:t>
            </a:r>
            <a:r>
              <a:rPr lang="en-GB" sz="2400" dirty="0" smtClean="0">
                <a:solidFill>
                  <a:srgbClr val="008000"/>
                </a:solidFill>
                <a:latin typeface="Calibri"/>
                <a:cs typeface="Calibri" pitchFamily="34" charset="0"/>
              </a:rPr>
              <a:t> the sentences about family and note down the English meanings.</a:t>
            </a:r>
          </a:p>
          <a:p>
            <a:pPr algn="ctr">
              <a:buNone/>
            </a:pPr>
            <a:endParaRPr lang="en-GB" sz="2400" b="1" dirty="0" smtClean="0">
              <a:solidFill>
                <a:srgbClr val="008000"/>
              </a:solidFill>
              <a:latin typeface="Calibri"/>
              <a:cs typeface="Calibri" pitchFamily="34" charset="0"/>
            </a:endParaRPr>
          </a:p>
          <a:p>
            <a:pPr marL="457200" indent="-457200">
              <a:buFont typeface="+mj-lt"/>
              <a:buAutoNum type="alphaLcPeriod"/>
            </a:pPr>
            <a:r>
              <a:rPr lang="en-GB" sz="2400" dirty="0" smtClean="0">
                <a:latin typeface="Calibri"/>
                <a:cs typeface="Calibri" pitchFamily="34" charset="0"/>
              </a:rPr>
              <a:t>bin </a:t>
            </a:r>
            <a:r>
              <a:rPr lang="en-GB" sz="2400" dirty="0" err="1" smtClean="0">
                <a:latin typeface="Calibri"/>
                <a:cs typeface="Calibri" pitchFamily="34" charset="0"/>
              </a:rPr>
              <a:t>Einzelkind</a:t>
            </a:r>
            <a:r>
              <a:rPr lang="en-GB" sz="2400" dirty="0" smtClean="0">
                <a:latin typeface="Calibri"/>
                <a:cs typeface="Calibri" pitchFamily="34" charset="0"/>
              </a:rPr>
              <a:t> </a:t>
            </a:r>
            <a:r>
              <a:rPr lang="en-GB" sz="2400" u="sng" dirty="0" err="1">
                <a:latin typeface="Calibri"/>
                <a:cs typeface="Calibri" pitchFamily="34" charset="0"/>
              </a:rPr>
              <a:t>I</a:t>
            </a:r>
            <a:r>
              <a:rPr lang="en-GB" sz="2400" u="sng" dirty="0" err="1" smtClean="0">
                <a:latin typeface="Calibri"/>
                <a:cs typeface="Calibri" pitchFamily="34" charset="0"/>
              </a:rPr>
              <a:t>ch</a:t>
            </a:r>
            <a:endParaRPr lang="en-GB" sz="2400" u="sng"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Schwester</a:t>
            </a:r>
            <a:r>
              <a:rPr lang="en-GB" sz="2400" dirty="0" smtClean="0">
                <a:latin typeface="Calibri"/>
                <a:cs typeface="Calibri" pitchFamily="34" charset="0"/>
              </a:rPr>
              <a:t> </a:t>
            </a:r>
            <a:r>
              <a:rPr lang="en-GB" sz="2400" dirty="0" err="1" smtClean="0">
                <a:latin typeface="Calibri"/>
                <a:cs typeface="Calibri" pitchFamily="34" charset="0"/>
              </a:rPr>
              <a:t>eine</a:t>
            </a:r>
            <a:r>
              <a:rPr lang="en-GB" sz="2400" dirty="0" smtClean="0">
                <a:latin typeface="Calibri"/>
                <a:cs typeface="Calibri" pitchFamily="34" charset="0"/>
              </a:rPr>
              <a:t> </a:t>
            </a:r>
            <a:r>
              <a:rPr lang="en-GB" sz="2400" dirty="0" err="1" smtClean="0">
                <a:latin typeface="Calibri"/>
                <a:cs typeface="Calibri" pitchFamily="34" charset="0"/>
              </a:rPr>
              <a:t>ältere</a:t>
            </a:r>
            <a:r>
              <a:rPr lang="en-GB" sz="2400" dirty="0" smtClean="0">
                <a:latin typeface="Calibri"/>
                <a:cs typeface="Calibri" pitchFamily="34" charset="0"/>
              </a:rPr>
              <a:t> </a:t>
            </a:r>
            <a:r>
              <a:rPr lang="en-GB" sz="2400" dirty="0" err="1" smtClean="0">
                <a:latin typeface="Calibri"/>
                <a:cs typeface="Calibri" pitchFamily="34" charset="0"/>
              </a:rPr>
              <a:t>habe</a:t>
            </a:r>
            <a:r>
              <a:rPr lang="en-GB" sz="2400" dirty="0" smtClean="0">
                <a:latin typeface="Calibri"/>
                <a:cs typeface="Calibri" pitchFamily="34" charset="0"/>
              </a:rPr>
              <a:t> </a:t>
            </a:r>
            <a:r>
              <a:rPr lang="en-GB" sz="2400" u="sng" dirty="0" err="1">
                <a:latin typeface="Calibri"/>
                <a:cs typeface="Calibri" pitchFamily="34" charset="0"/>
              </a:rPr>
              <a:t>I</a:t>
            </a:r>
            <a:r>
              <a:rPr lang="en-GB" sz="2400" u="sng" dirty="0" err="1" smtClean="0">
                <a:latin typeface="Calibri"/>
                <a:cs typeface="Calibri" pitchFamily="34" charset="0"/>
              </a:rPr>
              <a:t>ch</a:t>
            </a:r>
            <a:endParaRPr lang="en-GB" sz="2400" u="sng" dirty="0" smtClean="0">
              <a:latin typeface="Calibri"/>
              <a:cs typeface="Calibri" pitchFamily="34" charset="0"/>
            </a:endParaRPr>
          </a:p>
          <a:p>
            <a:pPr marL="457200" indent="-457200">
              <a:buFont typeface="+mj-lt"/>
              <a:buAutoNum type="alphaLcPeriod"/>
            </a:pPr>
            <a:r>
              <a:rPr lang="en-GB" sz="2400" u="sng" dirty="0">
                <a:latin typeface="Calibri"/>
                <a:cs typeface="Calibri" pitchFamily="34" charset="0"/>
              </a:rPr>
              <a:t>M</a:t>
            </a:r>
            <a:r>
              <a:rPr lang="en-GB" sz="2400" u="sng" dirty="0" smtClean="0">
                <a:latin typeface="Calibri"/>
                <a:cs typeface="Calibri" pitchFamily="34" charset="0"/>
              </a:rPr>
              <a:t>ein</a:t>
            </a:r>
            <a:r>
              <a:rPr lang="en-GB" sz="2400" dirty="0" smtClean="0">
                <a:latin typeface="Calibri"/>
                <a:cs typeface="Calibri" pitchFamily="34" charset="0"/>
              </a:rPr>
              <a:t> </a:t>
            </a:r>
            <a:r>
              <a:rPr lang="en-GB" sz="2400" dirty="0" err="1" smtClean="0">
                <a:latin typeface="Calibri"/>
                <a:cs typeface="Calibri" pitchFamily="34" charset="0"/>
              </a:rPr>
              <a:t>ist</a:t>
            </a:r>
            <a:r>
              <a:rPr lang="en-GB" sz="2400" dirty="0" smtClean="0">
                <a:latin typeface="Calibri"/>
                <a:cs typeface="Calibri" pitchFamily="34" charset="0"/>
              </a:rPr>
              <a:t> </a:t>
            </a:r>
            <a:r>
              <a:rPr lang="en-GB" sz="2400" dirty="0" err="1" smtClean="0">
                <a:latin typeface="Calibri"/>
                <a:cs typeface="Calibri" pitchFamily="34" charset="0"/>
              </a:rPr>
              <a:t>älterer</a:t>
            </a:r>
            <a:r>
              <a:rPr lang="en-GB" sz="2400" dirty="0" smtClean="0">
                <a:latin typeface="Calibri"/>
                <a:cs typeface="Calibri" pitchFamily="34" charset="0"/>
              </a:rPr>
              <a:t> </a:t>
            </a:r>
            <a:r>
              <a:rPr lang="en-GB" sz="2400" dirty="0" err="1" smtClean="0">
                <a:latin typeface="Calibri"/>
                <a:cs typeface="Calibri" pitchFamily="34" charset="0"/>
              </a:rPr>
              <a:t>verheiratet</a:t>
            </a:r>
            <a:r>
              <a:rPr lang="en-GB" sz="2400" dirty="0" smtClean="0">
                <a:latin typeface="Calibri"/>
                <a:cs typeface="Calibri" pitchFamily="34" charset="0"/>
              </a:rPr>
              <a:t> </a:t>
            </a:r>
            <a:r>
              <a:rPr lang="en-GB" sz="2400" dirty="0" err="1" smtClean="0">
                <a:latin typeface="Calibri"/>
                <a:cs typeface="Calibri" pitchFamily="34" charset="0"/>
              </a:rPr>
              <a:t>Bruder</a:t>
            </a:r>
            <a:endParaRPr lang="en-GB" sz="2400"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ledig</a:t>
            </a:r>
            <a:r>
              <a:rPr lang="en-GB" sz="2400" dirty="0" smtClean="0">
                <a:latin typeface="Calibri"/>
                <a:cs typeface="Calibri" pitchFamily="34" charset="0"/>
              </a:rPr>
              <a:t> </a:t>
            </a:r>
            <a:r>
              <a:rPr lang="en-GB" sz="2400" u="sng" dirty="0" err="1">
                <a:latin typeface="Calibri"/>
                <a:cs typeface="Calibri" pitchFamily="34" charset="0"/>
              </a:rPr>
              <a:t>E</a:t>
            </a:r>
            <a:r>
              <a:rPr lang="en-GB" sz="2400" u="sng" dirty="0" err="1" smtClean="0">
                <a:latin typeface="Calibri"/>
                <a:cs typeface="Calibri" pitchFamily="34" charset="0"/>
              </a:rPr>
              <a:t>r</a:t>
            </a:r>
            <a:r>
              <a:rPr lang="en-GB" sz="2400" u="sng" dirty="0" smtClean="0">
                <a:latin typeface="Calibri"/>
                <a:cs typeface="Calibri" pitchFamily="34" charset="0"/>
              </a:rPr>
              <a:t> </a:t>
            </a:r>
            <a:r>
              <a:rPr lang="en-GB" sz="2400" dirty="0" err="1" smtClean="0">
                <a:latin typeface="Calibri"/>
                <a:cs typeface="Calibri" pitchFamily="34" charset="0"/>
              </a:rPr>
              <a:t>ist</a:t>
            </a:r>
            <a:endParaRPr lang="en-GB" sz="2400" dirty="0" smtClean="0">
              <a:latin typeface="Calibri"/>
              <a:cs typeface="Calibri" pitchFamily="34" charset="0"/>
            </a:endParaRPr>
          </a:p>
          <a:p>
            <a:pPr marL="457200" indent="-457200">
              <a:buFont typeface="+mj-lt"/>
              <a:buAutoNum type="alphaLcPeriod"/>
            </a:pPr>
            <a:r>
              <a:rPr lang="en-GB" sz="2400" dirty="0" smtClean="0">
                <a:latin typeface="Calibri"/>
                <a:cs typeface="Calibri" pitchFamily="34" charset="0"/>
              </a:rPr>
              <a:t>Mutter </a:t>
            </a:r>
            <a:r>
              <a:rPr lang="en-GB" sz="2400" dirty="0" err="1" smtClean="0">
                <a:latin typeface="Calibri"/>
                <a:cs typeface="Calibri" pitchFamily="34" charset="0"/>
              </a:rPr>
              <a:t>getrennt</a:t>
            </a:r>
            <a:r>
              <a:rPr lang="en-GB" sz="2400" dirty="0" smtClean="0">
                <a:latin typeface="Calibri"/>
                <a:cs typeface="Calibri" pitchFamily="34" charset="0"/>
              </a:rPr>
              <a:t> </a:t>
            </a:r>
            <a:r>
              <a:rPr lang="en-GB" sz="2400" dirty="0" err="1" smtClean="0">
                <a:latin typeface="Calibri"/>
                <a:cs typeface="Calibri" pitchFamily="34" charset="0"/>
              </a:rPr>
              <a:t>ist</a:t>
            </a:r>
            <a:r>
              <a:rPr lang="en-GB" sz="2400" dirty="0" smtClean="0">
                <a:latin typeface="Calibri"/>
                <a:cs typeface="Calibri" pitchFamily="34" charset="0"/>
              </a:rPr>
              <a:t> </a:t>
            </a:r>
            <a:r>
              <a:rPr lang="en-GB" sz="2400" u="sng" dirty="0" err="1">
                <a:latin typeface="Calibri"/>
                <a:cs typeface="Calibri" pitchFamily="34" charset="0"/>
              </a:rPr>
              <a:t>M</a:t>
            </a:r>
            <a:r>
              <a:rPr lang="en-GB" sz="2400" u="sng" dirty="0" err="1" smtClean="0">
                <a:latin typeface="Calibri"/>
                <a:cs typeface="Calibri" pitchFamily="34" charset="0"/>
              </a:rPr>
              <a:t>eine</a:t>
            </a:r>
            <a:endParaRPr lang="en-GB" sz="2400" u="sng" dirty="0" smtClean="0">
              <a:latin typeface="Calibri"/>
              <a:cs typeface="Calibri" pitchFamily="34" charset="0"/>
            </a:endParaRPr>
          </a:p>
          <a:p>
            <a:pPr marL="457200" indent="-457200">
              <a:buFont typeface="+mj-lt"/>
              <a:buAutoNum type="alphaLcPeriod"/>
            </a:pPr>
            <a:r>
              <a:rPr lang="en-GB" sz="2400" dirty="0" smtClean="0">
                <a:latin typeface="Calibri"/>
                <a:cs typeface="Calibri" pitchFamily="34" charset="0"/>
              </a:rPr>
              <a:t>bin </a:t>
            </a:r>
            <a:r>
              <a:rPr lang="en-GB" sz="2400" dirty="0" err="1" smtClean="0">
                <a:latin typeface="Calibri"/>
                <a:cs typeface="Calibri" pitchFamily="34" charset="0"/>
              </a:rPr>
              <a:t>geboren</a:t>
            </a:r>
            <a:r>
              <a:rPr lang="en-GB" sz="2400" dirty="0" smtClean="0">
                <a:latin typeface="Calibri"/>
                <a:cs typeface="Calibri" pitchFamily="34" charset="0"/>
              </a:rPr>
              <a:t> in </a:t>
            </a:r>
            <a:r>
              <a:rPr lang="en-GB" sz="2400" u="sng" dirty="0" err="1">
                <a:latin typeface="Calibri"/>
                <a:cs typeface="Calibri" pitchFamily="34" charset="0"/>
              </a:rPr>
              <a:t>I</a:t>
            </a:r>
            <a:r>
              <a:rPr lang="en-GB" sz="2400" u="sng" dirty="0" err="1" smtClean="0">
                <a:latin typeface="Calibri"/>
                <a:cs typeface="Calibri" pitchFamily="34" charset="0"/>
              </a:rPr>
              <a:t>ch</a:t>
            </a:r>
            <a:r>
              <a:rPr lang="en-GB" sz="2400" dirty="0" smtClean="0">
                <a:latin typeface="Calibri"/>
                <a:cs typeface="Calibri" pitchFamily="34" charset="0"/>
              </a:rPr>
              <a:t> Irvine</a:t>
            </a:r>
          </a:p>
          <a:p>
            <a:pPr marL="457200" indent="-457200">
              <a:buFont typeface="+mj-lt"/>
              <a:buAutoNum type="alphaLcPeriod"/>
            </a:pPr>
            <a:r>
              <a:rPr lang="en-GB" sz="2400" dirty="0" err="1" smtClean="0">
                <a:latin typeface="Calibri"/>
                <a:cs typeface="Calibri" pitchFamily="34" charset="0"/>
              </a:rPr>
              <a:t>aus</a:t>
            </a:r>
            <a:r>
              <a:rPr lang="en-GB" sz="2400" dirty="0" smtClean="0">
                <a:latin typeface="Calibri"/>
                <a:cs typeface="Calibri" pitchFamily="34" charset="0"/>
              </a:rPr>
              <a:t> </a:t>
            </a:r>
            <a:r>
              <a:rPr lang="en-GB" sz="2400" dirty="0" err="1" smtClean="0">
                <a:latin typeface="Calibri"/>
                <a:cs typeface="Calibri" pitchFamily="34" charset="0"/>
              </a:rPr>
              <a:t>Türkei</a:t>
            </a:r>
            <a:r>
              <a:rPr lang="en-GB" sz="2400" dirty="0" smtClean="0">
                <a:latin typeface="Calibri"/>
                <a:cs typeface="Calibri" pitchFamily="34" charset="0"/>
              </a:rPr>
              <a:t> der </a:t>
            </a:r>
            <a:r>
              <a:rPr lang="en-GB" sz="2400" dirty="0" err="1" smtClean="0">
                <a:latin typeface="Calibri"/>
                <a:cs typeface="Calibri" pitchFamily="34" charset="0"/>
              </a:rPr>
              <a:t>Familie</a:t>
            </a:r>
            <a:r>
              <a:rPr lang="en-GB" sz="2400" dirty="0" smtClean="0">
                <a:latin typeface="Calibri"/>
                <a:cs typeface="Calibri" pitchFamily="34" charset="0"/>
              </a:rPr>
              <a:t> </a:t>
            </a:r>
            <a:r>
              <a:rPr lang="en-GB" sz="2400" dirty="0" err="1" smtClean="0">
                <a:latin typeface="Calibri"/>
                <a:cs typeface="Calibri" pitchFamily="34" charset="0"/>
              </a:rPr>
              <a:t>stammt</a:t>
            </a:r>
            <a:r>
              <a:rPr lang="en-GB" sz="2400" dirty="0" smtClean="0">
                <a:latin typeface="Calibri"/>
                <a:cs typeface="Calibri" pitchFamily="34" charset="0"/>
              </a:rPr>
              <a:t> </a:t>
            </a:r>
            <a:r>
              <a:rPr lang="en-GB" sz="2400" u="sng" dirty="0" err="1">
                <a:latin typeface="Calibri"/>
                <a:cs typeface="Calibri" pitchFamily="34" charset="0"/>
              </a:rPr>
              <a:t>M</a:t>
            </a:r>
            <a:r>
              <a:rPr lang="en-GB" sz="2400" u="sng" dirty="0" err="1" smtClean="0">
                <a:latin typeface="Calibri"/>
                <a:cs typeface="Calibri" pitchFamily="34" charset="0"/>
              </a:rPr>
              <a:t>eine</a:t>
            </a:r>
            <a:endParaRPr lang="en-GB" sz="2400" u="sng"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Tante</a:t>
            </a:r>
            <a:r>
              <a:rPr lang="en-GB" sz="2400" dirty="0" smtClean="0">
                <a:latin typeface="Calibri"/>
                <a:cs typeface="Calibri" pitchFamily="34" charset="0"/>
              </a:rPr>
              <a:t> </a:t>
            </a:r>
            <a:r>
              <a:rPr lang="en-GB" sz="2400" dirty="0" err="1" smtClean="0">
                <a:latin typeface="Calibri"/>
                <a:cs typeface="Calibri" pitchFamily="34" charset="0"/>
              </a:rPr>
              <a:t>uns</a:t>
            </a:r>
            <a:r>
              <a:rPr lang="en-GB" sz="2400" dirty="0" smtClean="0">
                <a:latin typeface="Calibri"/>
                <a:cs typeface="Calibri" pitchFamily="34" charset="0"/>
              </a:rPr>
              <a:t> </a:t>
            </a:r>
            <a:r>
              <a:rPr lang="en-GB" sz="2400" dirty="0" err="1" smtClean="0">
                <a:latin typeface="Calibri"/>
                <a:cs typeface="Calibri" pitchFamily="34" charset="0"/>
              </a:rPr>
              <a:t>bei</a:t>
            </a:r>
            <a:r>
              <a:rPr lang="en-GB" sz="2400" dirty="0" smtClean="0">
                <a:latin typeface="Calibri"/>
                <a:cs typeface="Calibri" pitchFamily="34" charset="0"/>
              </a:rPr>
              <a:t> </a:t>
            </a:r>
            <a:r>
              <a:rPr lang="en-GB" sz="2400" u="sng" dirty="0" err="1">
                <a:latin typeface="Calibri"/>
                <a:cs typeface="Calibri" pitchFamily="34" charset="0"/>
              </a:rPr>
              <a:t>M</a:t>
            </a:r>
            <a:r>
              <a:rPr lang="en-GB" sz="2400" u="sng" dirty="0" err="1" smtClean="0">
                <a:latin typeface="Calibri"/>
                <a:cs typeface="Calibri" pitchFamily="34" charset="0"/>
              </a:rPr>
              <a:t>eine</a:t>
            </a:r>
            <a:r>
              <a:rPr lang="en-GB" sz="2400" dirty="0" smtClean="0">
                <a:latin typeface="Calibri"/>
                <a:cs typeface="Calibri" pitchFamily="34" charset="0"/>
              </a:rPr>
              <a:t> </a:t>
            </a:r>
            <a:r>
              <a:rPr lang="en-GB" sz="2400" dirty="0" err="1" smtClean="0">
                <a:latin typeface="Calibri"/>
                <a:cs typeface="Calibri" pitchFamily="34" charset="0"/>
              </a:rPr>
              <a:t>wohnt</a:t>
            </a:r>
            <a:endParaRPr lang="en-GB" sz="2400"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gestorben</a:t>
            </a:r>
            <a:r>
              <a:rPr lang="en-GB" sz="2400" dirty="0" smtClean="0">
                <a:latin typeface="Calibri"/>
                <a:cs typeface="Calibri" pitchFamily="34" charset="0"/>
              </a:rPr>
              <a:t> </a:t>
            </a:r>
            <a:r>
              <a:rPr lang="en-GB" sz="2400" u="sng" dirty="0" err="1" smtClean="0">
                <a:latin typeface="Calibri"/>
                <a:cs typeface="Calibri" pitchFamily="34" charset="0"/>
              </a:rPr>
              <a:t>Meine</a:t>
            </a:r>
            <a:r>
              <a:rPr lang="en-GB" sz="2400" dirty="0" smtClean="0">
                <a:latin typeface="Calibri"/>
                <a:cs typeface="Calibri" pitchFamily="34" charset="0"/>
              </a:rPr>
              <a:t> </a:t>
            </a:r>
            <a:r>
              <a:rPr lang="en-GB" sz="2400" dirty="0" err="1" smtClean="0">
                <a:latin typeface="Calibri"/>
                <a:cs typeface="Calibri" pitchFamily="34" charset="0"/>
              </a:rPr>
              <a:t>Großmutter</a:t>
            </a:r>
            <a:r>
              <a:rPr lang="en-GB" sz="2400" dirty="0" smtClean="0">
                <a:latin typeface="Calibri"/>
                <a:cs typeface="Calibri" pitchFamily="34" charset="0"/>
              </a:rPr>
              <a:t> </a:t>
            </a:r>
            <a:r>
              <a:rPr lang="en-GB" sz="2400" dirty="0" err="1" smtClean="0">
                <a:latin typeface="Calibri"/>
                <a:cs typeface="Calibri" pitchFamily="34" charset="0"/>
              </a:rPr>
              <a:t>ist</a:t>
            </a:r>
            <a:endParaRPr lang="en-GB" sz="2400"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Eltern</a:t>
            </a:r>
            <a:r>
              <a:rPr lang="en-GB" sz="2400" dirty="0" smtClean="0">
                <a:latin typeface="Calibri"/>
                <a:cs typeface="Calibri" pitchFamily="34" charset="0"/>
              </a:rPr>
              <a:t> </a:t>
            </a:r>
            <a:r>
              <a:rPr lang="en-GB" sz="2400" dirty="0" err="1" smtClean="0">
                <a:latin typeface="Calibri"/>
                <a:cs typeface="Calibri" pitchFamily="34" charset="0"/>
              </a:rPr>
              <a:t>sich</a:t>
            </a:r>
            <a:r>
              <a:rPr lang="en-GB" sz="2400" dirty="0" smtClean="0">
                <a:latin typeface="Calibri"/>
                <a:cs typeface="Calibri" pitchFamily="34" charset="0"/>
              </a:rPr>
              <a:t> </a:t>
            </a:r>
            <a:r>
              <a:rPr lang="en-GB" sz="2400" u="sng" dirty="0" err="1">
                <a:latin typeface="Calibri"/>
                <a:cs typeface="Calibri" pitchFamily="34" charset="0"/>
              </a:rPr>
              <a:t>M</a:t>
            </a:r>
            <a:r>
              <a:rPr lang="en-GB" sz="2400" u="sng" dirty="0" err="1" smtClean="0">
                <a:latin typeface="Calibri"/>
                <a:cs typeface="Calibri" pitchFamily="34" charset="0"/>
              </a:rPr>
              <a:t>eine</a:t>
            </a:r>
            <a:r>
              <a:rPr lang="en-GB" sz="2400" dirty="0" smtClean="0">
                <a:latin typeface="Calibri"/>
                <a:cs typeface="Calibri" pitchFamily="34" charset="0"/>
              </a:rPr>
              <a:t> </a:t>
            </a:r>
            <a:r>
              <a:rPr lang="en-GB" sz="2400" dirty="0" err="1" smtClean="0">
                <a:latin typeface="Calibri"/>
                <a:cs typeface="Calibri" pitchFamily="34" charset="0"/>
              </a:rPr>
              <a:t>scheiden</a:t>
            </a:r>
            <a:r>
              <a:rPr lang="en-GB" sz="2400" dirty="0" smtClean="0">
                <a:latin typeface="Calibri"/>
                <a:cs typeface="Calibri" pitchFamily="34" charset="0"/>
              </a:rPr>
              <a:t> </a:t>
            </a:r>
            <a:r>
              <a:rPr lang="en-GB" sz="2400" dirty="0" err="1" smtClean="0">
                <a:latin typeface="Calibri"/>
                <a:cs typeface="Calibri" pitchFamily="34" charset="0"/>
              </a:rPr>
              <a:t>haben</a:t>
            </a:r>
            <a:r>
              <a:rPr lang="en-GB" sz="2400" dirty="0" smtClean="0">
                <a:latin typeface="Calibri"/>
                <a:cs typeface="Calibri" pitchFamily="34" charset="0"/>
              </a:rPr>
              <a:t> </a:t>
            </a:r>
            <a:r>
              <a:rPr lang="en-GB" sz="2400" dirty="0" err="1" smtClean="0">
                <a:latin typeface="Calibri"/>
                <a:cs typeface="Calibri" pitchFamily="34" charset="0"/>
              </a:rPr>
              <a:t>lassen</a:t>
            </a:r>
            <a:endParaRPr lang="en-GB" sz="2400" dirty="0" smtClean="0">
              <a:latin typeface="Calibri"/>
              <a:cs typeface="Calibri" pitchFamily="34" charset="0"/>
            </a:endParaRPr>
          </a:p>
          <a:p>
            <a:pPr marL="457200" indent="-457200">
              <a:buFont typeface="+mj-lt"/>
              <a:buAutoNum type="alphaLcPeriod"/>
            </a:pPr>
            <a:r>
              <a:rPr lang="en-GB" sz="2400" dirty="0" err="1" smtClean="0">
                <a:latin typeface="Calibri"/>
                <a:cs typeface="Calibri" pitchFamily="34" charset="0"/>
              </a:rPr>
              <a:t>geheiratet</a:t>
            </a:r>
            <a:r>
              <a:rPr lang="en-GB" sz="2400" dirty="0" smtClean="0">
                <a:latin typeface="Calibri"/>
                <a:cs typeface="Calibri" pitchFamily="34" charset="0"/>
              </a:rPr>
              <a:t> </a:t>
            </a:r>
            <a:r>
              <a:rPr lang="en-GB" sz="2400" dirty="0" err="1" smtClean="0">
                <a:latin typeface="Calibri"/>
                <a:cs typeface="Calibri" pitchFamily="34" charset="0"/>
              </a:rPr>
              <a:t>Vater</a:t>
            </a:r>
            <a:r>
              <a:rPr lang="en-GB" sz="2400" dirty="0" smtClean="0">
                <a:latin typeface="Calibri"/>
                <a:cs typeface="Calibri" pitchFamily="34" charset="0"/>
              </a:rPr>
              <a:t> </a:t>
            </a:r>
            <a:r>
              <a:rPr lang="en-GB" sz="2400" dirty="0" err="1" smtClean="0">
                <a:latin typeface="Calibri"/>
                <a:cs typeface="Calibri" pitchFamily="34" charset="0"/>
              </a:rPr>
              <a:t>wieder</a:t>
            </a:r>
            <a:r>
              <a:rPr lang="en-GB" sz="2400" dirty="0" smtClean="0">
                <a:latin typeface="Calibri"/>
                <a:cs typeface="Calibri" pitchFamily="34" charset="0"/>
              </a:rPr>
              <a:t> </a:t>
            </a:r>
            <a:r>
              <a:rPr lang="en-GB" sz="2400" u="sng" dirty="0">
                <a:latin typeface="Calibri"/>
                <a:cs typeface="Calibri" pitchFamily="34" charset="0"/>
              </a:rPr>
              <a:t>M</a:t>
            </a:r>
            <a:r>
              <a:rPr lang="en-GB" sz="2400" u="sng" dirty="0" smtClean="0">
                <a:latin typeface="Calibri"/>
                <a:cs typeface="Calibri" pitchFamily="34" charset="0"/>
              </a:rPr>
              <a:t>ein</a:t>
            </a:r>
            <a:r>
              <a:rPr lang="en-GB" sz="2400" dirty="0" smtClean="0">
                <a:latin typeface="Calibri"/>
                <a:cs typeface="Calibri" pitchFamily="34" charset="0"/>
              </a:rPr>
              <a:t> hat</a:t>
            </a:r>
          </a:p>
        </p:txBody>
      </p:sp>
      <p:pic>
        <p:nvPicPr>
          <p:cNvPr id="4" name="Picture 3"/>
          <p:cNvPicPr>
            <a:picLocks noChangeAspect="1"/>
          </p:cNvPicPr>
          <p:nvPr/>
        </p:nvPicPr>
        <p:blipFill>
          <a:blip r:embed="rId3" cstate="print"/>
          <a:stretch>
            <a:fillRect/>
          </a:stretch>
        </p:blipFill>
        <p:spPr>
          <a:xfrm>
            <a:off x="6629400" y="1600200"/>
            <a:ext cx="1981200" cy="1321832"/>
          </a:xfrm>
          <a:prstGeom prst="rect">
            <a:avLst/>
          </a:prstGeom>
        </p:spPr>
      </p:pic>
      <p:pic>
        <p:nvPicPr>
          <p:cNvPr id="5" name="Picture 4"/>
          <p:cNvPicPr>
            <a:picLocks noChangeAspect="1"/>
          </p:cNvPicPr>
          <p:nvPr/>
        </p:nvPicPr>
        <p:blipFill>
          <a:blip r:embed="rId4" cstate="print"/>
          <a:stretch>
            <a:fillRect/>
          </a:stretch>
        </p:blipFill>
        <p:spPr>
          <a:xfrm>
            <a:off x="6629400" y="5029200"/>
            <a:ext cx="1898650" cy="1518920"/>
          </a:xfrm>
          <a:prstGeom prst="rect">
            <a:avLst/>
          </a:prstGeom>
        </p:spPr>
      </p:pic>
      <p:pic>
        <p:nvPicPr>
          <p:cNvPr id="6" name="Picture 5"/>
          <p:cNvPicPr>
            <a:picLocks noChangeAspect="1"/>
          </p:cNvPicPr>
          <p:nvPr/>
        </p:nvPicPr>
        <p:blipFill>
          <a:blip r:embed="rId5" cstate="print"/>
          <a:stretch>
            <a:fillRect/>
          </a:stretch>
        </p:blipFill>
        <p:spPr>
          <a:xfrm>
            <a:off x="7239000" y="3276600"/>
            <a:ext cx="927100" cy="139065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29"/>
            <a:ext cx="9144000" cy="7173416"/>
          </a:xfrm>
        </p:spPr>
        <p:txBody>
          <a:bodyPr>
            <a:normAutofit fontScale="47500" lnSpcReduction="20000"/>
          </a:bodyPr>
          <a:lstStyle/>
          <a:p>
            <a:pPr algn="ctr">
              <a:buNone/>
            </a:pPr>
            <a:r>
              <a:rPr lang="en-GB" sz="5100" b="1" u="sng" dirty="0" smtClean="0">
                <a:solidFill>
                  <a:srgbClr val="008000"/>
                </a:solidFill>
                <a:latin typeface="+mj-lt"/>
                <a:cs typeface="Calibri" pitchFamily="34" charset="0"/>
              </a:rPr>
              <a:t>AUFGABE 2: EIGENSCHAFTEN</a:t>
            </a:r>
            <a:endParaRPr lang="en-GB" sz="5100" dirty="0" smtClean="0">
              <a:solidFill>
                <a:srgbClr val="008000"/>
              </a:solidFill>
              <a:latin typeface="+mj-lt"/>
              <a:cs typeface="Calibri" pitchFamily="34" charset="0"/>
            </a:endParaRPr>
          </a:p>
          <a:p>
            <a:pPr algn="ctr">
              <a:buNone/>
            </a:pPr>
            <a:r>
              <a:rPr lang="en-GB" sz="5100" b="1" dirty="0" smtClean="0">
                <a:latin typeface="+mj-lt"/>
                <a:cs typeface="Calibri" pitchFamily="34" charset="0"/>
              </a:rPr>
              <a:t> </a:t>
            </a:r>
            <a:endParaRPr lang="en-GB" sz="5100" dirty="0" smtClean="0">
              <a:latin typeface="+mj-lt"/>
              <a:cs typeface="Calibri" pitchFamily="34" charset="0"/>
            </a:endParaRPr>
          </a:p>
          <a:p>
            <a:pPr algn="ctr">
              <a:buNone/>
            </a:pPr>
            <a:r>
              <a:rPr lang="en-GB" sz="5100" dirty="0" smtClean="0">
                <a:solidFill>
                  <a:srgbClr val="008000"/>
                </a:solidFill>
                <a:latin typeface="+mj-lt"/>
                <a:cs typeface="Calibri" pitchFamily="34" charset="0"/>
              </a:rPr>
              <a:t>Work with a partner. </a:t>
            </a:r>
            <a:r>
              <a:rPr lang="en-GB" sz="5100" dirty="0">
                <a:solidFill>
                  <a:srgbClr val="008000"/>
                </a:solidFill>
                <a:latin typeface="+mj-lt"/>
                <a:cs typeface="Calibri" pitchFamily="34" charset="0"/>
              </a:rPr>
              <a:t>R</a:t>
            </a:r>
            <a:r>
              <a:rPr lang="en-GB" sz="5100" dirty="0" smtClean="0">
                <a:solidFill>
                  <a:srgbClr val="008000"/>
                </a:solidFill>
                <a:latin typeface="+mj-lt"/>
                <a:cs typeface="Calibri" pitchFamily="34" charset="0"/>
              </a:rPr>
              <a:t>ead these twenty characteristics and decide if they are positive or negative.</a:t>
            </a:r>
          </a:p>
          <a:p>
            <a:pPr algn="ctr">
              <a:buNone/>
            </a:pPr>
            <a:r>
              <a:rPr lang="en-GB" sz="5100" dirty="0" smtClean="0">
                <a:solidFill>
                  <a:srgbClr val="FF0000"/>
                </a:solidFill>
                <a:latin typeface="+mj-lt"/>
                <a:cs typeface="Calibri" pitchFamily="34" charset="0"/>
              </a:rPr>
              <a:t>Note down any unknown meanings in your vocabulary jotter.</a:t>
            </a:r>
          </a:p>
          <a:p>
            <a:pPr algn="ctr">
              <a:buNone/>
            </a:pPr>
            <a:endParaRPr lang="en-GB" sz="5100" b="1" dirty="0" smtClean="0">
              <a:latin typeface="+mj-lt"/>
              <a:cs typeface="Calibri" pitchFamily="34" charset="0"/>
            </a:endParaRPr>
          </a:p>
          <a:p>
            <a:pPr algn="ctr">
              <a:buNone/>
            </a:pPr>
            <a:endParaRPr lang="en-GB" sz="5100" b="1" dirty="0" smtClean="0">
              <a:latin typeface="+mj-lt"/>
              <a:cs typeface="Calibri" pitchFamily="34" charset="0"/>
            </a:endParaRPr>
          </a:p>
          <a:p>
            <a:pPr>
              <a:buNone/>
            </a:pPr>
            <a:r>
              <a:rPr lang="en-GB" sz="5100" dirty="0" smtClean="0">
                <a:latin typeface="+mj-lt"/>
                <a:cs typeface="Calibri" pitchFamily="34" charset="0"/>
              </a:rPr>
              <a:t>				  		</a:t>
            </a:r>
          </a:p>
          <a:p>
            <a:pPr>
              <a:buNone/>
            </a:pPr>
            <a:r>
              <a:rPr lang="en-GB" sz="5100" dirty="0" smtClean="0">
                <a:latin typeface="+mj-lt"/>
                <a:cs typeface="Calibri" pitchFamily="34" charset="0"/>
              </a:rPr>
              <a:t>			   		</a:t>
            </a:r>
          </a:p>
          <a:p>
            <a:pPr>
              <a:buNone/>
            </a:pPr>
            <a:r>
              <a:rPr lang="en-GB" sz="5100" dirty="0" smtClean="0">
                <a:latin typeface="+mj-lt"/>
                <a:cs typeface="Calibri" pitchFamily="34" charset="0"/>
              </a:rPr>
              <a:t>			 	  	</a:t>
            </a:r>
          </a:p>
          <a:p>
            <a:pPr>
              <a:buNone/>
            </a:pPr>
            <a:r>
              <a:rPr lang="en-GB" sz="5100" dirty="0" smtClean="0">
                <a:latin typeface="+mj-lt"/>
                <a:cs typeface="Calibri" pitchFamily="34" charset="0"/>
              </a:rPr>
              <a:t>				 		</a:t>
            </a:r>
            <a:endParaRPr lang="en-GB" sz="5100" b="1" dirty="0" smtClean="0">
              <a:latin typeface="+mj-lt"/>
              <a:cs typeface="Calibri" pitchFamily="34" charset="0"/>
            </a:endParaRPr>
          </a:p>
          <a:p>
            <a:pPr>
              <a:buNone/>
            </a:pPr>
            <a:r>
              <a:rPr lang="en-GB" sz="5100" dirty="0" smtClean="0">
                <a:solidFill>
                  <a:srgbClr val="008000"/>
                </a:solidFill>
                <a:latin typeface="+mj-lt"/>
                <a:cs typeface="Calibri" pitchFamily="34" charset="0"/>
              </a:rPr>
              <a:t>Writing/Speaking Task:</a:t>
            </a:r>
          </a:p>
          <a:p>
            <a:pPr>
              <a:buNone/>
            </a:pPr>
            <a:r>
              <a:rPr lang="en-GB" sz="5100" dirty="0" smtClean="0">
                <a:latin typeface="+mj-lt"/>
                <a:cs typeface="Calibri" pitchFamily="34" charset="0"/>
              </a:rPr>
              <a:t>Choose one of the three options and write 60-100 words.</a:t>
            </a:r>
          </a:p>
          <a:p>
            <a:pPr>
              <a:buNone/>
            </a:pPr>
            <a:endParaRPr lang="en-GB" sz="5100" b="1" dirty="0" smtClean="0">
              <a:latin typeface="+mj-lt"/>
              <a:cs typeface="Calibri" pitchFamily="34" charset="0"/>
            </a:endParaRPr>
          </a:p>
          <a:p>
            <a:pPr marL="457200" indent="-457200">
              <a:buAutoNum type="arabicPeriod"/>
            </a:pPr>
            <a:r>
              <a:rPr lang="en-GB" sz="5100" dirty="0" err="1" smtClean="0">
                <a:latin typeface="+mj-lt"/>
                <a:cs typeface="Calibri" pitchFamily="34" charset="0"/>
              </a:rPr>
              <a:t>Beschreibe</a:t>
            </a:r>
            <a:r>
              <a:rPr lang="en-GB" sz="5100" dirty="0" smtClean="0">
                <a:latin typeface="+mj-lt"/>
                <a:cs typeface="Calibri" pitchFamily="34" charset="0"/>
              </a:rPr>
              <a:t> </a:t>
            </a:r>
            <a:r>
              <a:rPr lang="en-GB" sz="5100" dirty="0" err="1" smtClean="0">
                <a:latin typeface="+mj-lt"/>
                <a:cs typeface="Calibri" pitchFamily="34" charset="0"/>
              </a:rPr>
              <a:t>deinen</a:t>
            </a:r>
            <a:r>
              <a:rPr lang="en-GB" sz="5100" dirty="0" smtClean="0">
                <a:latin typeface="+mj-lt"/>
                <a:cs typeface="Calibri" pitchFamily="34" charset="0"/>
              </a:rPr>
              <a:t> </a:t>
            </a:r>
            <a:r>
              <a:rPr lang="en-GB" sz="5100" dirty="0" err="1" smtClean="0">
                <a:latin typeface="+mj-lt"/>
                <a:cs typeface="Calibri" pitchFamily="34" charset="0"/>
              </a:rPr>
              <a:t>Traumpartner</a:t>
            </a:r>
            <a:r>
              <a:rPr lang="en-GB" sz="5100" dirty="0" smtClean="0">
                <a:latin typeface="+mj-lt"/>
                <a:cs typeface="Calibri" pitchFamily="34" charset="0"/>
              </a:rPr>
              <a:t> </a:t>
            </a:r>
            <a:r>
              <a:rPr lang="en-GB" sz="5100" dirty="0" err="1" smtClean="0">
                <a:latin typeface="+mj-lt"/>
                <a:cs typeface="Calibri" pitchFamily="34" charset="0"/>
              </a:rPr>
              <a:t>oder</a:t>
            </a:r>
            <a:r>
              <a:rPr lang="en-GB" sz="5100" dirty="0" smtClean="0">
                <a:latin typeface="+mj-lt"/>
                <a:cs typeface="Calibri" pitchFamily="34" charset="0"/>
              </a:rPr>
              <a:t> </a:t>
            </a:r>
            <a:r>
              <a:rPr lang="en-GB" sz="5100" dirty="0" err="1" smtClean="0">
                <a:latin typeface="+mj-lt"/>
                <a:cs typeface="Calibri" pitchFamily="34" charset="0"/>
              </a:rPr>
              <a:t>deine</a:t>
            </a:r>
            <a:r>
              <a:rPr lang="en-GB" sz="5100" dirty="0" smtClean="0">
                <a:latin typeface="+mj-lt"/>
                <a:cs typeface="Calibri" pitchFamily="34" charset="0"/>
              </a:rPr>
              <a:t> </a:t>
            </a:r>
            <a:r>
              <a:rPr lang="en-GB" sz="5100" dirty="0" err="1" smtClean="0">
                <a:latin typeface="+mj-lt"/>
                <a:cs typeface="Calibri" pitchFamily="34" charset="0"/>
              </a:rPr>
              <a:t>Traumpartnerin</a:t>
            </a:r>
            <a:r>
              <a:rPr lang="en-GB" sz="5100" dirty="0" smtClean="0">
                <a:latin typeface="+mj-lt"/>
                <a:cs typeface="Calibri" pitchFamily="34" charset="0"/>
              </a:rPr>
              <a:t>.</a:t>
            </a:r>
          </a:p>
          <a:p>
            <a:pPr marL="457200" indent="-457200">
              <a:buAutoNum type="arabicPeriod"/>
            </a:pPr>
            <a:r>
              <a:rPr lang="en-GB" sz="5100" dirty="0" err="1" smtClean="0">
                <a:latin typeface="+mj-lt"/>
                <a:cs typeface="Calibri" pitchFamily="34" charset="0"/>
              </a:rPr>
              <a:t>Beschreibe</a:t>
            </a:r>
            <a:r>
              <a:rPr lang="en-GB" sz="5100" dirty="0" smtClean="0">
                <a:latin typeface="+mj-lt"/>
                <a:cs typeface="Calibri" pitchFamily="34" charset="0"/>
              </a:rPr>
              <a:t> </a:t>
            </a:r>
            <a:r>
              <a:rPr lang="en-GB" sz="5100" dirty="0" err="1" smtClean="0">
                <a:latin typeface="+mj-lt"/>
                <a:cs typeface="Calibri" pitchFamily="34" charset="0"/>
              </a:rPr>
              <a:t>einen</a:t>
            </a:r>
            <a:r>
              <a:rPr lang="en-GB" sz="5100" dirty="0" smtClean="0">
                <a:latin typeface="+mj-lt"/>
                <a:cs typeface="Calibri" pitchFamily="34" charset="0"/>
              </a:rPr>
              <a:t> </a:t>
            </a:r>
            <a:r>
              <a:rPr lang="en-GB" sz="5100" dirty="0" err="1">
                <a:latin typeface="+mj-lt"/>
                <a:cs typeface="Calibri" pitchFamily="34" charset="0"/>
              </a:rPr>
              <a:t>I</a:t>
            </a:r>
            <a:r>
              <a:rPr lang="en-GB" sz="5100" dirty="0" err="1" smtClean="0">
                <a:latin typeface="+mj-lt"/>
                <a:cs typeface="Calibri" pitchFamily="34" charset="0"/>
              </a:rPr>
              <a:t>deallehrer</a:t>
            </a:r>
            <a:r>
              <a:rPr lang="en-GB" sz="5100" dirty="0" smtClean="0">
                <a:latin typeface="+mj-lt"/>
                <a:cs typeface="Calibri" pitchFamily="34" charset="0"/>
              </a:rPr>
              <a:t> </a:t>
            </a:r>
            <a:r>
              <a:rPr lang="en-GB" sz="5100" dirty="0" err="1" smtClean="0">
                <a:latin typeface="+mj-lt"/>
                <a:cs typeface="Calibri" pitchFamily="34" charset="0"/>
              </a:rPr>
              <a:t>oder</a:t>
            </a:r>
            <a:r>
              <a:rPr lang="en-GB" sz="5100" dirty="0" smtClean="0">
                <a:latin typeface="+mj-lt"/>
                <a:cs typeface="Calibri" pitchFamily="34" charset="0"/>
              </a:rPr>
              <a:t> </a:t>
            </a:r>
            <a:r>
              <a:rPr lang="en-GB" sz="5100" dirty="0" err="1" smtClean="0">
                <a:latin typeface="+mj-lt"/>
                <a:cs typeface="Calibri" pitchFamily="34" charset="0"/>
              </a:rPr>
              <a:t>eine</a:t>
            </a:r>
            <a:r>
              <a:rPr lang="en-GB" sz="5100" dirty="0" smtClean="0">
                <a:latin typeface="+mj-lt"/>
                <a:cs typeface="Calibri" pitchFamily="34" charset="0"/>
              </a:rPr>
              <a:t> </a:t>
            </a:r>
            <a:r>
              <a:rPr lang="en-GB" sz="5100" dirty="0" err="1" smtClean="0">
                <a:latin typeface="+mj-lt"/>
                <a:cs typeface="Calibri" pitchFamily="34" charset="0"/>
              </a:rPr>
              <a:t>Ideallehrerin</a:t>
            </a:r>
            <a:r>
              <a:rPr lang="en-GB" sz="5100" dirty="0" smtClean="0">
                <a:latin typeface="+mj-lt"/>
                <a:cs typeface="Calibri" pitchFamily="34" charset="0"/>
              </a:rPr>
              <a:t>.</a:t>
            </a:r>
          </a:p>
          <a:p>
            <a:pPr marL="457200" indent="-457200">
              <a:buAutoNum type="arabicPeriod"/>
            </a:pPr>
            <a:r>
              <a:rPr lang="en-GB" sz="5100" dirty="0" err="1" smtClean="0">
                <a:latin typeface="+mj-lt"/>
                <a:cs typeface="Calibri" pitchFamily="34" charset="0"/>
              </a:rPr>
              <a:t>Beschreibe</a:t>
            </a:r>
            <a:r>
              <a:rPr lang="en-GB" sz="5100" dirty="0" smtClean="0">
                <a:latin typeface="+mj-lt"/>
                <a:cs typeface="Calibri" pitchFamily="34" charset="0"/>
              </a:rPr>
              <a:t> </a:t>
            </a:r>
            <a:r>
              <a:rPr lang="en-GB" sz="5100" dirty="0" err="1" smtClean="0">
                <a:latin typeface="+mj-lt"/>
                <a:cs typeface="Calibri" pitchFamily="34" charset="0"/>
              </a:rPr>
              <a:t>deinen</a:t>
            </a:r>
            <a:r>
              <a:rPr lang="en-GB" sz="5100" dirty="0" smtClean="0">
                <a:latin typeface="+mj-lt"/>
                <a:cs typeface="Calibri" pitchFamily="34" charset="0"/>
              </a:rPr>
              <a:t> </a:t>
            </a:r>
            <a:r>
              <a:rPr lang="en-GB" sz="5100" dirty="0" err="1" smtClean="0">
                <a:latin typeface="+mj-lt"/>
                <a:cs typeface="Calibri" pitchFamily="34" charset="0"/>
              </a:rPr>
              <a:t>besten</a:t>
            </a:r>
            <a:r>
              <a:rPr lang="en-GB" sz="5100" dirty="0" smtClean="0">
                <a:latin typeface="+mj-lt"/>
                <a:cs typeface="Calibri" pitchFamily="34" charset="0"/>
              </a:rPr>
              <a:t> Freund </a:t>
            </a:r>
            <a:r>
              <a:rPr lang="en-GB" sz="5100" dirty="0" err="1" smtClean="0">
                <a:latin typeface="+mj-lt"/>
                <a:cs typeface="Calibri" pitchFamily="34" charset="0"/>
              </a:rPr>
              <a:t>oder</a:t>
            </a:r>
            <a:r>
              <a:rPr lang="en-GB" sz="5100" dirty="0" smtClean="0">
                <a:latin typeface="+mj-lt"/>
                <a:cs typeface="Calibri" pitchFamily="34" charset="0"/>
              </a:rPr>
              <a:t> </a:t>
            </a:r>
            <a:r>
              <a:rPr lang="en-GB" sz="5100" dirty="0" err="1" smtClean="0">
                <a:latin typeface="+mj-lt"/>
                <a:cs typeface="Calibri" pitchFamily="34" charset="0"/>
              </a:rPr>
              <a:t>deine</a:t>
            </a:r>
            <a:r>
              <a:rPr lang="en-GB" sz="5100" dirty="0" smtClean="0">
                <a:latin typeface="+mj-lt"/>
                <a:cs typeface="Calibri" pitchFamily="34" charset="0"/>
              </a:rPr>
              <a:t> </a:t>
            </a:r>
            <a:r>
              <a:rPr lang="en-GB" sz="5100" dirty="0" err="1" smtClean="0">
                <a:latin typeface="+mj-lt"/>
                <a:cs typeface="Calibri" pitchFamily="34" charset="0"/>
              </a:rPr>
              <a:t>beste</a:t>
            </a:r>
            <a:r>
              <a:rPr lang="en-GB" sz="5100" dirty="0" smtClean="0">
                <a:latin typeface="+mj-lt"/>
                <a:cs typeface="Calibri" pitchFamily="34" charset="0"/>
              </a:rPr>
              <a:t> </a:t>
            </a:r>
            <a:r>
              <a:rPr lang="en-GB" sz="5100" dirty="0" err="1" smtClean="0">
                <a:latin typeface="+mj-lt"/>
                <a:cs typeface="Calibri" pitchFamily="34" charset="0"/>
              </a:rPr>
              <a:t>Freundin</a:t>
            </a:r>
            <a:r>
              <a:rPr lang="en-GB" sz="5100" dirty="0" smtClean="0">
                <a:latin typeface="+mj-lt"/>
                <a:cs typeface="Calibri" pitchFamily="34" charset="0"/>
              </a:rPr>
              <a:t>.</a:t>
            </a: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01883656"/>
              </p:ext>
            </p:extLst>
          </p:nvPr>
        </p:nvGraphicFramePr>
        <p:xfrm>
          <a:off x="323528" y="1999104"/>
          <a:ext cx="8460434" cy="1645920"/>
        </p:xfrm>
        <a:graphic>
          <a:graphicData uri="http://schemas.openxmlformats.org/drawingml/2006/table">
            <a:tbl>
              <a:tblPr firstRow="1" bandRow="1">
                <a:tableStyleId>{2D5ABB26-0587-4C30-8999-92F81FD0307C}</a:tableStyleId>
              </a:tblPr>
              <a:tblGrid>
                <a:gridCol w="1619674"/>
                <a:gridCol w="936104"/>
                <a:gridCol w="2124742"/>
                <a:gridCol w="1800200"/>
                <a:gridCol w="1979714"/>
              </a:tblGrid>
              <a:tr h="402900">
                <a:tc>
                  <a:txBody>
                    <a:bodyPr/>
                    <a:lstStyle/>
                    <a:p>
                      <a:r>
                        <a:rPr lang="en-GB" sz="2100" dirty="0" err="1" smtClean="0">
                          <a:latin typeface="Calibri"/>
                        </a:rPr>
                        <a:t>nett</a:t>
                      </a:r>
                      <a:endParaRPr lang="en-GB" sz="2100" dirty="0">
                        <a:latin typeface="Calibri"/>
                      </a:endParaRPr>
                    </a:p>
                  </a:txBody>
                  <a:tcPr/>
                </a:tc>
                <a:tc>
                  <a:txBody>
                    <a:bodyPr/>
                    <a:lstStyle/>
                    <a:p>
                      <a:r>
                        <a:rPr lang="en-GB" sz="2100" dirty="0" err="1" smtClean="0">
                          <a:latin typeface="Calibri"/>
                        </a:rPr>
                        <a:t>frech</a:t>
                      </a:r>
                      <a:endParaRPr lang="en-GB" sz="2100" dirty="0">
                        <a:latin typeface="Calibri"/>
                      </a:endParaRPr>
                    </a:p>
                  </a:txBody>
                  <a:tcPr/>
                </a:tc>
                <a:tc>
                  <a:txBody>
                    <a:bodyPr/>
                    <a:lstStyle/>
                    <a:p>
                      <a:r>
                        <a:rPr lang="en-GB" sz="2100" dirty="0" err="1" smtClean="0">
                          <a:latin typeface="Calibri"/>
                        </a:rPr>
                        <a:t>eifersüchtig</a:t>
                      </a:r>
                      <a:endParaRPr lang="en-GB" sz="2100" dirty="0">
                        <a:latin typeface="Calibri"/>
                      </a:endParaRPr>
                    </a:p>
                  </a:txBody>
                  <a:tcPr/>
                </a:tc>
                <a:tc>
                  <a:txBody>
                    <a:bodyPr/>
                    <a:lstStyle/>
                    <a:p>
                      <a:r>
                        <a:rPr lang="en-GB" sz="2100" dirty="0" err="1" smtClean="0">
                          <a:latin typeface="Calibri"/>
                        </a:rPr>
                        <a:t>lieb</a:t>
                      </a:r>
                      <a:endParaRPr lang="en-GB" sz="2100" dirty="0">
                        <a:latin typeface="Calibri"/>
                      </a:endParaRPr>
                    </a:p>
                  </a:txBody>
                  <a:tcPr/>
                </a:tc>
                <a:tc>
                  <a:txBody>
                    <a:bodyPr/>
                    <a:lstStyle/>
                    <a:p>
                      <a:r>
                        <a:rPr lang="en-GB" sz="2100" dirty="0" err="1" smtClean="0">
                          <a:latin typeface="Calibri"/>
                        </a:rPr>
                        <a:t>selbstständig</a:t>
                      </a:r>
                      <a:endParaRPr lang="en-GB" sz="2100" dirty="0">
                        <a:latin typeface="Calibri"/>
                      </a:endParaRPr>
                    </a:p>
                  </a:txBody>
                  <a:tcPr/>
                </a:tc>
              </a:tr>
              <a:tr h="402900">
                <a:tc>
                  <a:txBody>
                    <a:bodyPr/>
                    <a:lstStyle/>
                    <a:p>
                      <a:r>
                        <a:rPr lang="en-GB" sz="2100" dirty="0" err="1" smtClean="0">
                          <a:latin typeface="Calibri"/>
                        </a:rPr>
                        <a:t>großzügig</a:t>
                      </a:r>
                      <a:endParaRPr lang="en-GB" sz="2100" dirty="0">
                        <a:latin typeface="Calibri"/>
                      </a:endParaRPr>
                    </a:p>
                  </a:txBody>
                  <a:tcPr/>
                </a:tc>
                <a:tc>
                  <a:txBody>
                    <a:bodyPr/>
                    <a:lstStyle/>
                    <a:p>
                      <a:r>
                        <a:rPr lang="en-GB" sz="2100" dirty="0" err="1" smtClean="0">
                          <a:latin typeface="Calibri"/>
                        </a:rPr>
                        <a:t>böse</a:t>
                      </a:r>
                      <a:endParaRPr lang="en-GB" sz="2100" dirty="0">
                        <a:latin typeface="Calibri"/>
                      </a:endParaRPr>
                    </a:p>
                  </a:txBody>
                  <a:tcPr/>
                </a:tc>
                <a:tc>
                  <a:txBody>
                    <a:bodyPr/>
                    <a:lstStyle/>
                    <a:p>
                      <a:r>
                        <a:rPr lang="en-GB" sz="2100" dirty="0" err="1" smtClean="0">
                          <a:latin typeface="Calibri"/>
                        </a:rPr>
                        <a:t>eingebildet</a:t>
                      </a:r>
                      <a:endParaRPr lang="en-GB" sz="2100" dirty="0">
                        <a:latin typeface="Calibri"/>
                      </a:endParaRPr>
                    </a:p>
                  </a:txBody>
                  <a:tcPr/>
                </a:tc>
                <a:tc>
                  <a:txBody>
                    <a:bodyPr/>
                    <a:lstStyle/>
                    <a:p>
                      <a:r>
                        <a:rPr lang="en-GB" sz="2100" dirty="0" err="1" smtClean="0">
                          <a:latin typeface="Calibri"/>
                        </a:rPr>
                        <a:t>sympathisch</a:t>
                      </a:r>
                      <a:endParaRPr lang="en-GB" sz="2100" dirty="0">
                        <a:latin typeface="Calibri"/>
                      </a:endParaRPr>
                    </a:p>
                  </a:txBody>
                  <a:tcPr/>
                </a:tc>
                <a:tc>
                  <a:txBody>
                    <a:bodyPr/>
                    <a:lstStyle/>
                    <a:p>
                      <a:r>
                        <a:rPr lang="en-GB" sz="2100" dirty="0" err="1" smtClean="0">
                          <a:latin typeface="Calibri"/>
                        </a:rPr>
                        <a:t>zufrieden</a:t>
                      </a:r>
                      <a:endParaRPr lang="en-GB" sz="2100" dirty="0">
                        <a:latin typeface="Calibri"/>
                      </a:endParaRPr>
                    </a:p>
                  </a:txBody>
                  <a:tcPr/>
                </a:tc>
              </a:tr>
              <a:tr h="402900">
                <a:tc>
                  <a:txBody>
                    <a:bodyPr/>
                    <a:lstStyle/>
                    <a:p>
                      <a:r>
                        <a:rPr lang="en-GB" sz="2100" dirty="0" err="1" smtClean="0">
                          <a:latin typeface="Calibri"/>
                        </a:rPr>
                        <a:t>unglücklich</a:t>
                      </a:r>
                      <a:endParaRPr lang="en-GB" sz="2100" dirty="0">
                        <a:latin typeface="Calibri"/>
                      </a:endParaRPr>
                    </a:p>
                  </a:txBody>
                  <a:tcPr/>
                </a:tc>
                <a:tc>
                  <a:txBody>
                    <a:bodyPr/>
                    <a:lstStyle/>
                    <a:p>
                      <a:r>
                        <a:rPr lang="en-GB" sz="2100" dirty="0" err="1" smtClean="0">
                          <a:latin typeface="Calibri"/>
                        </a:rPr>
                        <a:t>stolz</a:t>
                      </a:r>
                      <a:endParaRPr lang="en-GB" sz="2100" dirty="0">
                        <a:latin typeface="Calibri"/>
                      </a:endParaRPr>
                    </a:p>
                  </a:txBody>
                  <a:tcPr/>
                </a:tc>
                <a:tc>
                  <a:txBody>
                    <a:bodyPr/>
                    <a:lstStyle/>
                    <a:p>
                      <a:r>
                        <a:rPr lang="en-GB" sz="2100" dirty="0" err="1" smtClean="0">
                          <a:latin typeface="Calibri"/>
                        </a:rPr>
                        <a:t>verantwortlich</a:t>
                      </a:r>
                      <a:r>
                        <a:rPr lang="en-GB" sz="2100" dirty="0" smtClean="0">
                          <a:latin typeface="Calibri"/>
                        </a:rPr>
                        <a:t> </a:t>
                      </a:r>
                      <a:endParaRPr lang="en-GB" sz="2100" dirty="0">
                        <a:latin typeface="Calibri"/>
                      </a:endParaRPr>
                    </a:p>
                  </a:txBody>
                  <a:tcPr/>
                </a:tc>
                <a:tc>
                  <a:txBody>
                    <a:bodyPr/>
                    <a:lstStyle/>
                    <a:p>
                      <a:r>
                        <a:rPr lang="en-GB" sz="2100" dirty="0" err="1" smtClean="0">
                          <a:latin typeface="Calibri"/>
                        </a:rPr>
                        <a:t>fleißig</a:t>
                      </a:r>
                      <a:endParaRPr lang="en-GB" sz="2100" dirty="0">
                        <a:latin typeface="Calibri"/>
                      </a:endParaRPr>
                    </a:p>
                  </a:txBody>
                  <a:tcPr/>
                </a:tc>
                <a:tc>
                  <a:txBody>
                    <a:bodyPr/>
                    <a:lstStyle/>
                    <a:p>
                      <a:r>
                        <a:rPr lang="en-GB" sz="2100" dirty="0" err="1" smtClean="0">
                          <a:latin typeface="Calibri"/>
                        </a:rPr>
                        <a:t>traurig</a:t>
                      </a:r>
                      <a:endParaRPr lang="en-GB" sz="2100" dirty="0">
                        <a:latin typeface="Calibri"/>
                      </a:endParaRPr>
                    </a:p>
                  </a:txBody>
                  <a:tcPr/>
                </a:tc>
              </a:tr>
              <a:tr h="402900">
                <a:tc>
                  <a:txBody>
                    <a:bodyPr/>
                    <a:lstStyle/>
                    <a:p>
                      <a:r>
                        <a:rPr lang="en-GB" sz="2100" dirty="0" err="1" smtClean="0">
                          <a:latin typeface="Calibri"/>
                        </a:rPr>
                        <a:t>höflich</a:t>
                      </a:r>
                      <a:endParaRPr lang="en-GB" sz="2100" dirty="0">
                        <a:latin typeface="Calibri"/>
                      </a:endParaRPr>
                    </a:p>
                  </a:txBody>
                  <a:tcPr/>
                </a:tc>
                <a:tc>
                  <a:txBody>
                    <a:bodyPr/>
                    <a:lstStyle/>
                    <a:p>
                      <a:r>
                        <a:rPr lang="en-GB" sz="2100" dirty="0" err="1" smtClean="0">
                          <a:latin typeface="Calibri"/>
                        </a:rPr>
                        <a:t>lustig</a:t>
                      </a:r>
                      <a:endParaRPr lang="en-GB" sz="2100" dirty="0">
                        <a:latin typeface="Calibri"/>
                      </a:endParaRPr>
                    </a:p>
                  </a:txBody>
                  <a:tcPr/>
                </a:tc>
                <a:tc>
                  <a:txBody>
                    <a:bodyPr/>
                    <a:lstStyle/>
                    <a:p>
                      <a:r>
                        <a:rPr lang="en-GB" sz="2100" dirty="0" err="1" smtClean="0">
                          <a:latin typeface="Calibri"/>
                        </a:rPr>
                        <a:t>verständnisvoll</a:t>
                      </a:r>
                      <a:r>
                        <a:rPr lang="en-GB" sz="2100" dirty="0" smtClean="0">
                          <a:latin typeface="Calibri"/>
                        </a:rPr>
                        <a:t> </a:t>
                      </a:r>
                      <a:endParaRPr lang="en-GB" sz="2100" dirty="0">
                        <a:latin typeface="Calibri"/>
                      </a:endParaRPr>
                    </a:p>
                  </a:txBody>
                  <a:tcPr/>
                </a:tc>
                <a:tc>
                  <a:txBody>
                    <a:bodyPr/>
                    <a:lstStyle/>
                    <a:p>
                      <a:r>
                        <a:rPr lang="en-GB" sz="2100" dirty="0" err="1" smtClean="0">
                          <a:latin typeface="Calibri"/>
                        </a:rPr>
                        <a:t>gemein</a:t>
                      </a:r>
                      <a:endParaRPr lang="en-GB" sz="2100" dirty="0">
                        <a:latin typeface="Calibri"/>
                      </a:endParaRPr>
                    </a:p>
                  </a:txBody>
                  <a:tcPr/>
                </a:tc>
                <a:tc>
                  <a:txBody>
                    <a:bodyPr/>
                    <a:lstStyle/>
                    <a:p>
                      <a:r>
                        <a:rPr lang="en-GB" sz="2100" dirty="0" err="1" smtClean="0">
                          <a:latin typeface="Calibri"/>
                        </a:rPr>
                        <a:t>faul</a:t>
                      </a:r>
                      <a:endParaRPr lang="en-GB" sz="2100" dirty="0">
                        <a:latin typeface="Calibri"/>
                      </a:endParaRPr>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8229600" cy="8279189"/>
          </a:xfrm>
          <a:prstGeom prst="rect">
            <a:avLst/>
          </a:prstGeom>
        </p:spPr>
        <p:txBody>
          <a:bodyPr wrap="square">
            <a:spAutoFit/>
          </a:bodyPr>
          <a:lstStyle/>
          <a:p>
            <a:pPr algn="ctr"/>
            <a:r>
              <a:rPr lang="en-US" sz="2400" b="1" u="sng" dirty="0" smtClean="0">
                <a:solidFill>
                  <a:srgbClr val="008000"/>
                </a:solidFill>
              </a:rPr>
              <a:t>AUFGABE 3  REGELN ZU HAUSE</a:t>
            </a:r>
          </a:p>
          <a:p>
            <a:pPr algn="ctr"/>
            <a:r>
              <a:rPr lang="en-US" sz="2400" dirty="0" smtClean="0">
                <a:solidFill>
                  <a:srgbClr val="008000"/>
                </a:solidFill>
              </a:rPr>
              <a:t>Ask your partner the questions in German and report back using the </a:t>
            </a:r>
            <a:r>
              <a:rPr lang="en-US" sz="2400" dirty="0" err="1" smtClean="0">
                <a:solidFill>
                  <a:srgbClr val="008000"/>
                </a:solidFill>
              </a:rPr>
              <a:t>er/sie</a:t>
            </a:r>
            <a:r>
              <a:rPr lang="en-US" sz="2400" dirty="0" smtClean="0">
                <a:solidFill>
                  <a:srgbClr val="008000"/>
                </a:solidFill>
              </a:rPr>
              <a:t> form.</a:t>
            </a:r>
          </a:p>
          <a:p>
            <a:pPr marL="457200" indent="-457200">
              <a:buFont typeface="+mj-lt"/>
              <a:buAutoNum type="alphaLcPeriod"/>
            </a:pPr>
            <a:endParaRPr lang="en-US" sz="2400" dirty="0" smtClean="0"/>
          </a:p>
          <a:p>
            <a:pPr marL="457200" indent="-457200">
              <a:buFont typeface="+mj-lt"/>
              <a:buAutoNum type="alphaLcPeriod"/>
            </a:pPr>
            <a:r>
              <a:rPr lang="en-US" sz="2400" dirty="0" smtClean="0"/>
              <a:t> </a:t>
            </a:r>
            <a:r>
              <a:rPr lang="en-US" sz="2400" dirty="0" err="1" smtClean="0"/>
              <a:t>Kannst</a:t>
            </a:r>
            <a:r>
              <a:rPr lang="en-US" sz="2400" dirty="0" smtClean="0"/>
              <a:t> du </a:t>
            </a:r>
            <a:r>
              <a:rPr lang="en-US" sz="2400" dirty="0" err="1" smtClean="0"/>
              <a:t>machen</a:t>
            </a:r>
            <a:r>
              <a:rPr lang="en-US" sz="2400" dirty="0" smtClean="0"/>
              <a:t>, was du </a:t>
            </a:r>
            <a:r>
              <a:rPr lang="en-US" sz="2400" dirty="0" err="1" smtClean="0"/>
              <a:t>willst</a:t>
            </a:r>
            <a:r>
              <a:rPr lang="en-US" sz="2400" dirty="0" smtClean="0"/>
              <a:t>?</a:t>
            </a:r>
          </a:p>
          <a:p>
            <a:pPr marL="457200" indent="-457200">
              <a:buFont typeface="+mj-lt"/>
              <a:buAutoNum type="alphaLcPeriod"/>
            </a:pPr>
            <a:r>
              <a:rPr lang="en-US" sz="2400" dirty="0" smtClean="0"/>
              <a:t> </a:t>
            </a:r>
            <a:r>
              <a:rPr lang="en-US" sz="2400" dirty="0" err="1" smtClean="0"/>
              <a:t>Kannst</a:t>
            </a:r>
            <a:r>
              <a:rPr lang="en-US" sz="2400" dirty="0" smtClean="0"/>
              <a:t> du </a:t>
            </a:r>
            <a:r>
              <a:rPr lang="en-US" sz="2400" dirty="0" err="1" smtClean="0"/>
              <a:t>deiner</a:t>
            </a:r>
            <a:r>
              <a:rPr lang="en-US" sz="2400" dirty="0" smtClean="0"/>
              <a:t> Mutter </a:t>
            </a:r>
            <a:r>
              <a:rPr lang="en-US" sz="2400" dirty="0" err="1" smtClean="0"/>
              <a:t>oder</a:t>
            </a:r>
            <a:r>
              <a:rPr lang="en-US" sz="2400" dirty="0" smtClean="0"/>
              <a:t> </a:t>
            </a:r>
            <a:r>
              <a:rPr lang="en-US" sz="2400" dirty="0" err="1" smtClean="0"/>
              <a:t>deinem</a:t>
            </a:r>
            <a:r>
              <a:rPr lang="en-US" sz="2400" dirty="0" smtClean="0"/>
              <a:t> </a:t>
            </a:r>
            <a:r>
              <a:rPr lang="en-US" sz="2400" dirty="0" err="1" smtClean="0"/>
              <a:t>Vater</a:t>
            </a:r>
            <a:r>
              <a:rPr lang="en-US" sz="2400" dirty="0" smtClean="0"/>
              <a:t> </a:t>
            </a:r>
            <a:r>
              <a:rPr lang="en-US" sz="2400" dirty="0" err="1" smtClean="0"/>
              <a:t>alles</a:t>
            </a:r>
            <a:r>
              <a:rPr lang="en-US" sz="2400" dirty="0" smtClean="0"/>
              <a:t> </a:t>
            </a:r>
            <a:r>
              <a:rPr lang="en-US" sz="2400" dirty="0" err="1" smtClean="0"/>
              <a:t>erzählen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a:t>
            </a:r>
            <a:r>
              <a:rPr lang="en-US" sz="2400" dirty="0" err="1" smtClean="0"/>
              <a:t>im</a:t>
            </a:r>
            <a:r>
              <a:rPr lang="en-US" sz="2400" dirty="0" smtClean="0"/>
              <a:t> </a:t>
            </a:r>
            <a:r>
              <a:rPr lang="en-US" sz="2400" dirty="0" err="1" smtClean="0"/>
              <a:t>Haushalt</a:t>
            </a:r>
            <a:r>
              <a:rPr lang="en-US" sz="2400" dirty="0" smtClean="0"/>
              <a:t> </a:t>
            </a:r>
            <a:r>
              <a:rPr lang="en-US" sz="2400" dirty="0" err="1" smtClean="0"/>
              <a:t>helfen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a:t>
            </a:r>
            <a:r>
              <a:rPr lang="en-US" sz="2400" dirty="0" err="1" smtClean="0"/>
              <a:t>dein</a:t>
            </a:r>
            <a:r>
              <a:rPr lang="en-US" sz="2400" dirty="0" smtClean="0"/>
              <a:t> Zimmer </a:t>
            </a:r>
            <a:r>
              <a:rPr lang="en-US" sz="2400" dirty="0" err="1" smtClean="0"/>
              <a:t>aufräumen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a:t>
            </a:r>
            <a:r>
              <a:rPr lang="en-US" sz="2400" dirty="0" err="1" smtClean="0"/>
              <a:t>zu</a:t>
            </a:r>
            <a:r>
              <a:rPr lang="en-US" sz="2400" dirty="0" smtClean="0"/>
              <a:t> </a:t>
            </a:r>
            <a:r>
              <a:rPr lang="en-US" sz="2400" dirty="0" err="1" smtClean="0"/>
              <a:t>eine</a:t>
            </a:r>
            <a:r>
              <a:rPr lang="en-US" sz="2400" dirty="0" smtClean="0"/>
              <a:t> </a:t>
            </a:r>
            <a:r>
              <a:rPr lang="en-US" sz="2400" dirty="0" err="1" smtClean="0"/>
              <a:t>bestimmte</a:t>
            </a:r>
            <a:r>
              <a:rPr lang="en-US" sz="2400" dirty="0" smtClean="0"/>
              <a:t> </a:t>
            </a:r>
            <a:r>
              <a:rPr lang="en-US" sz="2400" dirty="0" err="1" smtClean="0"/>
              <a:t>Zeit</a:t>
            </a:r>
            <a:r>
              <a:rPr lang="en-US" sz="2400" dirty="0" smtClean="0"/>
              <a:t> </a:t>
            </a:r>
            <a:r>
              <a:rPr lang="en-US" sz="2400" dirty="0" err="1" smtClean="0"/>
              <a:t>nach</a:t>
            </a:r>
            <a:r>
              <a:rPr lang="en-US" sz="2400" dirty="0" smtClean="0"/>
              <a:t> </a:t>
            </a:r>
            <a:r>
              <a:rPr lang="en-US" sz="2400" dirty="0" err="1" smtClean="0"/>
              <a:t>Hause</a:t>
            </a:r>
            <a:r>
              <a:rPr lang="en-US" sz="2400" dirty="0" smtClean="0"/>
              <a:t> </a:t>
            </a:r>
            <a:r>
              <a:rPr lang="en-US" sz="2400" dirty="0" err="1" smtClean="0"/>
              <a:t>kommen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a:t>
            </a:r>
            <a:r>
              <a:rPr lang="en-US" sz="2400" dirty="0" err="1" smtClean="0"/>
              <a:t>während</a:t>
            </a:r>
            <a:r>
              <a:rPr lang="en-US" sz="2400" dirty="0" smtClean="0"/>
              <a:t> </a:t>
            </a:r>
            <a:r>
              <a:rPr lang="en-US" sz="2400" dirty="0" err="1" smtClean="0"/>
              <a:t>der</a:t>
            </a:r>
            <a:r>
              <a:rPr lang="en-US" sz="2400" dirty="0" smtClean="0"/>
              <a:t> </a:t>
            </a:r>
            <a:r>
              <a:rPr lang="en-US" sz="2400" dirty="0" err="1" smtClean="0"/>
              <a:t>Woche</a:t>
            </a:r>
            <a:r>
              <a:rPr lang="en-US" sz="2400" dirty="0" smtClean="0"/>
              <a:t> </a:t>
            </a:r>
            <a:r>
              <a:rPr lang="en-US" sz="2400" dirty="0" err="1" smtClean="0"/>
              <a:t>zu</a:t>
            </a:r>
            <a:r>
              <a:rPr lang="en-US" sz="2400" dirty="0" smtClean="0"/>
              <a:t> </a:t>
            </a:r>
            <a:r>
              <a:rPr lang="en-US" sz="2400" dirty="0" err="1" smtClean="0"/>
              <a:t>Hause</a:t>
            </a:r>
            <a:r>
              <a:rPr lang="en-US" sz="2400" dirty="0" smtClean="0"/>
              <a:t> </a:t>
            </a:r>
            <a:r>
              <a:rPr lang="en-US" sz="2400" dirty="0" err="1" smtClean="0"/>
              <a:t>bleiben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um </a:t>
            </a:r>
            <a:r>
              <a:rPr lang="en-US" sz="2400" dirty="0" err="1" smtClean="0"/>
              <a:t>eine</a:t>
            </a:r>
            <a:r>
              <a:rPr lang="en-US" sz="2400" dirty="0" smtClean="0"/>
              <a:t> </a:t>
            </a:r>
            <a:r>
              <a:rPr lang="en-US" sz="2400" dirty="0" err="1" smtClean="0"/>
              <a:t>bestimmte</a:t>
            </a:r>
            <a:r>
              <a:rPr lang="en-US" sz="2400" dirty="0" smtClean="0"/>
              <a:t> </a:t>
            </a:r>
            <a:r>
              <a:rPr lang="en-US" sz="2400" dirty="0" err="1" smtClean="0"/>
              <a:t>Zeit</a:t>
            </a:r>
            <a:r>
              <a:rPr lang="en-US" sz="2400" dirty="0" smtClean="0"/>
              <a:t> ins </a:t>
            </a:r>
            <a:r>
              <a:rPr lang="en-US" sz="2400" dirty="0" err="1" smtClean="0"/>
              <a:t>Bett</a:t>
            </a:r>
            <a:r>
              <a:rPr lang="en-US" sz="2400" dirty="0" smtClean="0"/>
              <a:t> </a:t>
            </a:r>
            <a:r>
              <a:rPr lang="en-US" sz="2400" dirty="0" err="1" smtClean="0"/>
              <a:t>gehen</a:t>
            </a:r>
            <a:r>
              <a:rPr lang="en-US" sz="2400" dirty="0" smtClean="0"/>
              <a:t>?</a:t>
            </a:r>
          </a:p>
          <a:p>
            <a:pPr marL="457200" indent="-457200">
              <a:buFont typeface="+mj-lt"/>
              <a:buAutoNum type="alphaLcPeriod"/>
            </a:pPr>
            <a:r>
              <a:rPr lang="en-US" sz="2400" dirty="0" smtClean="0"/>
              <a:t> </a:t>
            </a:r>
            <a:r>
              <a:rPr lang="en-US" sz="2400" dirty="0" err="1" smtClean="0"/>
              <a:t>Musst</a:t>
            </a:r>
            <a:r>
              <a:rPr lang="en-US" sz="2400" dirty="0" smtClean="0"/>
              <a:t> du </a:t>
            </a:r>
            <a:r>
              <a:rPr lang="en-US" sz="2400" dirty="0" err="1" smtClean="0"/>
              <a:t>jeden</a:t>
            </a:r>
            <a:r>
              <a:rPr lang="en-US" sz="2400" dirty="0" smtClean="0"/>
              <a:t> </a:t>
            </a:r>
            <a:r>
              <a:rPr lang="en-US" sz="2400" dirty="0" err="1" smtClean="0"/>
              <a:t>Abend</a:t>
            </a:r>
            <a:r>
              <a:rPr lang="en-US" sz="2400" dirty="0" smtClean="0"/>
              <a:t> </a:t>
            </a:r>
            <a:r>
              <a:rPr lang="en-US" sz="2400" dirty="0" err="1" smtClean="0"/>
              <a:t>Schularbeit</a:t>
            </a:r>
            <a:r>
              <a:rPr lang="en-US" sz="2400" dirty="0" smtClean="0"/>
              <a:t> </a:t>
            </a:r>
            <a:r>
              <a:rPr lang="en-US" sz="2400" dirty="0" err="1" smtClean="0"/>
              <a:t>machen</a:t>
            </a:r>
            <a:r>
              <a:rPr lang="en-US" sz="2400" dirty="0" smtClean="0"/>
              <a:t>?</a:t>
            </a:r>
          </a:p>
          <a:p>
            <a:pPr marL="457200" indent="-457200">
              <a:buFont typeface="+mj-lt"/>
              <a:buAutoNum type="alphaLcPeriod"/>
            </a:pPr>
            <a:r>
              <a:rPr lang="en-US" sz="2400" dirty="0" smtClean="0"/>
              <a:t> </a:t>
            </a:r>
            <a:r>
              <a:rPr lang="en-US" sz="2400" dirty="0" err="1" smtClean="0"/>
              <a:t>Darfst</a:t>
            </a:r>
            <a:r>
              <a:rPr lang="en-US" sz="2400" dirty="0" smtClean="0"/>
              <a:t> du </a:t>
            </a:r>
            <a:r>
              <a:rPr lang="en-US" sz="2400" dirty="0" err="1" smtClean="0"/>
              <a:t>kommen</a:t>
            </a:r>
            <a:r>
              <a:rPr lang="en-US" sz="2400" dirty="0" smtClean="0"/>
              <a:t> und </a:t>
            </a:r>
            <a:r>
              <a:rPr lang="en-US" sz="2400" dirty="0" err="1" smtClean="0"/>
              <a:t>gehen</a:t>
            </a:r>
            <a:r>
              <a:rPr lang="en-US" sz="2400" dirty="0" smtClean="0"/>
              <a:t>, </a:t>
            </a:r>
            <a:r>
              <a:rPr lang="en-US" sz="2400" dirty="0" err="1" smtClean="0"/>
              <a:t>wie</a:t>
            </a:r>
            <a:r>
              <a:rPr lang="en-US" sz="2400" dirty="0" smtClean="0"/>
              <a:t> du </a:t>
            </a:r>
            <a:r>
              <a:rPr lang="en-US" sz="2400" dirty="0" err="1" smtClean="0"/>
              <a:t>willst</a:t>
            </a:r>
            <a:r>
              <a:rPr lang="en-US" sz="2400" dirty="0" smtClean="0"/>
              <a:t>?</a:t>
            </a:r>
          </a:p>
          <a:p>
            <a:pPr marL="457200" indent="-457200">
              <a:buFont typeface="+mj-lt"/>
              <a:buAutoNum type="alphaLcPeriod"/>
            </a:pPr>
            <a:r>
              <a:rPr lang="en-US" sz="2400" dirty="0" smtClean="0"/>
              <a:t> </a:t>
            </a:r>
            <a:r>
              <a:rPr lang="en-US" sz="2400" dirty="0" err="1" smtClean="0"/>
              <a:t>Darfst</a:t>
            </a:r>
            <a:r>
              <a:rPr lang="en-US" sz="2400" dirty="0" smtClean="0"/>
              <a:t> du </a:t>
            </a:r>
            <a:r>
              <a:rPr lang="en-US" sz="2400" dirty="0" err="1" smtClean="0"/>
              <a:t>spät</a:t>
            </a:r>
            <a:r>
              <a:rPr lang="en-US" sz="2400" dirty="0" smtClean="0"/>
              <a:t> </a:t>
            </a:r>
            <a:r>
              <a:rPr lang="en-US" sz="2400" dirty="0" err="1" smtClean="0"/>
              <a:t>nach</a:t>
            </a:r>
            <a:r>
              <a:rPr lang="en-US" sz="2400" dirty="0" smtClean="0"/>
              <a:t> </a:t>
            </a:r>
            <a:r>
              <a:rPr lang="en-US" sz="2400" dirty="0" err="1" smtClean="0"/>
              <a:t>Hause</a:t>
            </a:r>
            <a:r>
              <a:rPr lang="en-US" sz="2400" dirty="0" smtClean="0"/>
              <a:t> </a:t>
            </a:r>
            <a:r>
              <a:rPr lang="en-US" sz="2400" dirty="0" err="1" smtClean="0"/>
              <a:t>zurückkommen</a:t>
            </a:r>
            <a:r>
              <a:rPr lang="en-US" sz="2400" dirty="0" smtClean="0"/>
              <a:t>?</a:t>
            </a:r>
          </a:p>
          <a:p>
            <a:endParaRPr lang="en-US" sz="2400" dirty="0" smtClean="0"/>
          </a:p>
          <a:p>
            <a:r>
              <a:rPr lang="en-US" sz="2400" dirty="0" smtClean="0"/>
              <a:t>Writing Task.</a:t>
            </a:r>
          </a:p>
          <a:p>
            <a:r>
              <a:rPr lang="en-US" sz="2400" dirty="0" smtClean="0"/>
              <a:t>Was </a:t>
            </a:r>
            <a:r>
              <a:rPr lang="en-US" sz="2400" dirty="0" err="1" smtClean="0"/>
              <a:t>d</a:t>
            </a:r>
            <a:r>
              <a:rPr lang="en-US" sz="2400" dirty="0" err="1" smtClean="0">
                <a:ea typeface="Arial" pitchFamily="18" charset="0"/>
                <a:cs typeface="Arial" pitchFamily="18" charset="0"/>
              </a:rPr>
              <a:t>ü</a:t>
            </a:r>
            <a:r>
              <a:rPr lang="en-US" sz="2400" dirty="0" err="1" smtClean="0"/>
              <a:t>rfen/sollen/m</a:t>
            </a:r>
            <a:r>
              <a:rPr lang="en-US" sz="2400" dirty="0" err="1" smtClean="0">
                <a:ea typeface="Arial" pitchFamily="18" charset="0"/>
                <a:cs typeface="Arial" pitchFamily="18" charset="0"/>
              </a:rPr>
              <a:t>ü</a:t>
            </a:r>
            <a:r>
              <a:rPr lang="en-US" sz="2400" dirty="0" err="1" smtClean="0"/>
              <a:t>ssen</a:t>
            </a:r>
            <a:r>
              <a:rPr lang="en-US" sz="2400" dirty="0" smtClean="0"/>
              <a:t> </a:t>
            </a:r>
            <a:r>
              <a:rPr lang="en-US" sz="2400" dirty="0" err="1" smtClean="0"/>
              <a:t>Eltern</a:t>
            </a:r>
            <a:r>
              <a:rPr lang="en-US" sz="2400" dirty="0" smtClean="0"/>
              <a:t> (</a:t>
            </a:r>
            <a:r>
              <a:rPr lang="en-US" sz="2400" dirty="0" err="1" smtClean="0"/>
              <a:t>nicht</a:t>
            </a:r>
            <a:r>
              <a:rPr lang="en-US" sz="2400" dirty="0" smtClean="0"/>
              <a:t>) </a:t>
            </a:r>
            <a:r>
              <a:rPr lang="en-US" sz="2400" dirty="0" err="1" smtClean="0"/>
              <a:t>tun</a:t>
            </a:r>
            <a:r>
              <a:rPr lang="en-US" sz="2400" dirty="0" smtClean="0"/>
              <a:t>? </a:t>
            </a:r>
            <a:r>
              <a:rPr lang="en-US" sz="2400" dirty="0" err="1" smtClean="0"/>
              <a:t>Schreibe</a:t>
            </a:r>
            <a:r>
              <a:rPr lang="en-US" sz="2400" dirty="0" smtClean="0"/>
              <a:t> </a:t>
            </a:r>
            <a:r>
              <a:rPr lang="en-US" sz="2400" dirty="0" err="1" smtClean="0"/>
              <a:t>zehn</a:t>
            </a:r>
            <a:r>
              <a:rPr lang="en-US" sz="2400" dirty="0" smtClean="0"/>
              <a:t> </a:t>
            </a:r>
            <a:r>
              <a:rPr lang="en-US" sz="2400" dirty="0" err="1" smtClean="0"/>
              <a:t>Gebote</a:t>
            </a:r>
            <a:r>
              <a:rPr lang="en-US" sz="2400" dirty="0" smtClean="0"/>
              <a:t> </a:t>
            </a:r>
            <a:r>
              <a:rPr lang="en-US" sz="2400" dirty="0" err="1" smtClean="0"/>
              <a:t>f</a:t>
            </a:r>
            <a:r>
              <a:rPr lang="en-US" sz="2400" dirty="0" err="1" smtClean="0">
                <a:ea typeface="Arial" pitchFamily="18" charset="0"/>
                <a:cs typeface="Arial" pitchFamily="18" charset="0"/>
              </a:rPr>
              <a:t>ü</a:t>
            </a:r>
            <a:r>
              <a:rPr lang="en-US" sz="2400" dirty="0" err="1" smtClean="0"/>
              <a:t>r</a:t>
            </a:r>
            <a:r>
              <a:rPr lang="en-US" sz="2400" dirty="0" smtClean="0"/>
              <a:t> </a:t>
            </a:r>
            <a:r>
              <a:rPr lang="en-US" sz="2400" dirty="0" err="1" smtClean="0"/>
              <a:t>Eltern</a:t>
            </a:r>
            <a:r>
              <a:rPr lang="en-US" sz="2400" dirty="0" smtClean="0"/>
              <a:t>! </a:t>
            </a:r>
          </a:p>
          <a:p>
            <a:endParaRPr lang="en-US" sz="2000" dirty="0" smtClean="0">
              <a:latin typeface="Calibri"/>
            </a:endParaRPr>
          </a:p>
          <a:p>
            <a:endParaRPr lang="en-US" sz="2000" dirty="0" smtClean="0">
              <a:latin typeface="Calibri"/>
            </a:endParaRPr>
          </a:p>
          <a:p>
            <a:endParaRPr lang="en-US" sz="2000" dirty="0" smtClean="0">
              <a:latin typeface="Calibri"/>
            </a:endParaRPr>
          </a:p>
          <a:p>
            <a:endParaRPr lang="en-US" sz="2000" dirty="0" smtClean="0">
              <a:latin typeface="Calibri"/>
            </a:endParaRPr>
          </a:p>
          <a:p>
            <a:endParaRPr lang="en-US" sz="2000" dirty="0">
              <a:latin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28600" y="914400"/>
            <a:ext cx="8229600" cy="5715000"/>
          </a:xfrm>
        </p:spPr>
        <p:txBody>
          <a:bodyPr>
            <a:noAutofit/>
          </a:bodyPr>
          <a:lstStyle/>
          <a:p>
            <a:pPr>
              <a:buNone/>
            </a:pPr>
            <a:r>
              <a:rPr lang="en-US" sz="2000" dirty="0" smtClean="0"/>
              <a:t>A	 </a:t>
            </a:r>
            <a:r>
              <a:rPr lang="en-US" sz="2000" dirty="0" err="1" smtClean="0"/>
              <a:t>Meine</a:t>
            </a:r>
            <a:r>
              <a:rPr lang="en-US" sz="2000" dirty="0" smtClean="0"/>
              <a:t> </a:t>
            </a:r>
            <a:r>
              <a:rPr lang="en-US" sz="2000" dirty="0" err="1" smtClean="0"/>
              <a:t>Eltern</a:t>
            </a:r>
            <a:r>
              <a:rPr lang="en-US" sz="2000" dirty="0" smtClean="0"/>
              <a:t> </a:t>
            </a:r>
            <a:r>
              <a:rPr lang="en-US" sz="2000" dirty="0" err="1" smtClean="0"/>
              <a:t>haben</a:t>
            </a:r>
            <a:r>
              <a:rPr lang="en-US" sz="2000" dirty="0" smtClean="0"/>
              <a:t> </a:t>
            </a:r>
            <a:r>
              <a:rPr lang="en-US" sz="2000" dirty="0" err="1" smtClean="0"/>
              <a:t>vor</a:t>
            </a:r>
            <a:r>
              <a:rPr lang="en-US" sz="2000" dirty="0" smtClean="0"/>
              <a:t> </a:t>
            </a:r>
            <a:r>
              <a:rPr lang="en-US" sz="2000" dirty="0" err="1" smtClean="0"/>
              <a:t>einem</a:t>
            </a:r>
            <a:r>
              <a:rPr lang="en-US" sz="2000" dirty="0" smtClean="0"/>
              <a:t> </a:t>
            </a:r>
            <a:r>
              <a:rPr lang="en-US" sz="2000" dirty="0" err="1" smtClean="0"/>
              <a:t>Jahr</a:t>
            </a:r>
            <a:r>
              <a:rPr lang="en-US" sz="2000" dirty="0" smtClean="0"/>
              <a:t> </a:t>
            </a:r>
            <a:r>
              <a:rPr lang="en-US" sz="2000" dirty="0" err="1" smtClean="0"/>
              <a:t>scheiden</a:t>
            </a:r>
            <a:r>
              <a:rPr lang="en-US" sz="2000" dirty="0" smtClean="0"/>
              <a:t> </a:t>
            </a:r>
            <a:r>
              <a:rPr lang="en-US" sz="2000" dirty="0" err="1" smtClean="0"/>
              <a:t>lassen</a:t>
            </a:r>
            <a:r>
              <a:rPr lang="en-US" sz="2000" dirty="0" smtClean="0"/>
              <a:t>. </a:t>
            </a:r>
            <a:r>
              <a:rPr lang="en-US" sz="2000" dirty="0" err="1" smtClean="0"/>
              <a:t>Ich</a:t>
            </a:r>
            <a:r>
              <a:rPr lang="en-US" sz="2000" dirty="0" smtClean="0"/>
              <a:t> </a:t>
            </a:r>
            <a:r>
              <a:rPr lang="en-US" sz="2000" dirty="0" err="1" smtClean="0"/>
              <a:t>wohne</a:t>
            </a:r>
            <a:r>
              <a:rPr lang="en-US" sz="2000" dirty="0" smtClean="0"/>
              <a:t> </a:t>
            </a:r>
            <a:r>
              <a:rPr lang="en-US" sz="2000" dirty="0" err="1" smtClean="0"/>
              <a:t>mit</a:t>
            </a:r>
            <a:r>
              <a:rPr lang="en-US" sz="2000" dirty="0" smtClean="0"/>
              <a:t> </a:t>
            </a:r>
            <a:r>
              <a:rPr lang="en-US" sz="2000" dirty="0" err="1" smtClean="0"/>
              <a:t>meiner</a:t>
            </a:r>
            <a:r>
              <a:rPr lang="en-US" sz="2000" dirty="0" smtClean="0"/>
              <a:t> Mutter und </a:t>
            </a:r>
            <a:r>
              <a:rPr lang="en-US" sz="2000" dirty="0" err="1" smtClean="0"/>
              <a:t>meiner</a:t>
            </a:r>
            <a:r>
              <a:rPr lang="en-US" sz="2000" dirty="0" smtClean="0"/>
              <a:t> </a:t>
            </a:r>
            <a:r>
              <a:rPr lang="en-US" sz="2000" dirty="0" err="1" smtClean="0"/>
              <a:t>jüngeren</a:t>
            </a:r>
            <a:r>
              <a:rPr lang="en-US" sz="2000" dirty="0" smtClean="0"/>
              <a:t> </a:t>
            </a:r>
            <a:r>
              <a:rPr lang="en-US" sz="2000" dirty="0" err="1" smtClean="0"/>
              <a:t>Schwester</a:t>
            </a:r>
            <a:r>
              <a:rPr lang="en-US" sz="2000" dirty="0" smtClean="0"/>
              <a:t> </a:t>
            </a:r>
            <a:r>
              <a:rPr lang="en-US" sz="2000" dirty="0" err="1" smtClean="0"/>
              <a:t>zusammen</a:t>
            </a:r>
            <a:r>
              <a:rPr lang="en-US" sz="2000" dirty="0" smtClean="0"/>
              <a:t>. Mein </a:t>
            </a:r>
            <a:r>
              <a:rPr lang="en-US" sz="2000" dirty="0" err="1" smtClean="0"/>
              <a:t>Vater</a:t>
            </a:r>
            <a:r>
              <a:rPr lang="en-US" sz="2000" dirty="0" smtClean="0"/>
              <a:t> </a:t>
            </a:r>
            <a:r>
              <a:rPr lang="en-US" sz="2000" dirty="0" err="1" smtClean="0"/>
              <a:t>wohnt</a:t>
            </a:r>
            <a:r>
              <a:rPr lang="en-US" sz="2000" dirty="0" smtClean="0"/>
              <a:t> </a:t>
            </a:r>
            <a:r>
              <a:rPr lang="en-US" sz="2000" dirty="0" err="1" smtClean="0"/>
              <a:t>im</a:t>
            </a:r>
            <a:r>
              <a:rPr lang="en-US" sz="2000" dirty="0" smtClean="0"/>
              <a:t> </a:t>
            </a:r>
            <a:r>
              <a:rPr lang="en-US" sz="2000" dirty="0" err="1" smtClean="0"/>
              <a:t>nächsten</a:t>
            </a:r>
            <a:r>
              <a:rPr lang="en-US" sz="2000" dirty="0" smtClean="0"/>
              <a:t> </a:t>
            </a:r>
            <a:r>
              <a:rPr lang="en-US" sz="2000" dirty="0" err="1" smtClean="0"/>
              <a:t>Dorf</a:t>
            </a:r>
            <a:r>
              <a:rPr lang="en-US" sz="2000" dirty="0" smtClean="0"/>
              <a:t> und </a:t>
            </a:r>
            <a:r>
              <a:rPr lang="en-US" sz="2000" dirty="0" err="1" smtClean="0"/>
              <a:t>wir</a:t>
            </a:r>
            <a:r>
              <a:rPr lang="en-US" sz="2000" dirty="0" smtClean="0"/>
              <a:t> </a:t>
            </a:r>
            <a:r>
              <a:rPr lang="en-US" sz="2000" dirty="0" err="1" smtClean="0"/>
              <a:t>sehen</a:t>
            </a:r>
            <a:r>
              <a:rPr lang="en-US" sz="2000" dirty="0" smtClean="0"/>
              <a:t> </a:t>
            </a:r>
            <a:r>
              <a:rPr lang="en-US" sz="2000" dirty="0" err="1" smtClean="0"/>
              <a:t>uns</a:t>
            </a:r>
            <a:r>
              <a:rPr lang="en-US" sz="2000" dirty="0" smtClean="0"/>
              <a:t> </a:t>
            </a:r>
            <a:r>
              <a:rPr lang="en-US" sz="2000" dirty="0" err="1" smtClean="0"/>
              <a:t>einmal</a:t>
            </a:r>
            <a:r>
              <a:rPr lang="en-US" sz="2000" dirty="0" smtClean="0"/>
              <a:t> in der </a:t>
            </a:r>
            <a:r>
              <a:rPr lang="en-US" sz="2000" dirty="0" err="1" smtClean="0"/>
              <a:t>Woche</a:t>
            </a:r>
            <a:r>
              <a:rPr lang="en-US" sz="2000" dirty="0" smtClean="0"/>
              <a:t> und in den </a:t>
            </a:r>
            <a:r>
              <a:rPr lang="en-US" sz="2000" dirty="0" err="1" smtClean="0"/>
              <a:t>Ferien</a:t>
            </a:r>
            <a:r>
              <a:rPr lang="en-US" sz="2000" dirty="0" smtClean="0"/>
              <a:t>. </a:t>
            </a:r>
            <a:r>
              <a:rPr lang="en-US" sz="2000" dirty="0" err="1" smtClean="0"/>
              <a:t>Ich</a:t>
            </a:r>
            <a:r>
              <a:rPr lang="en-US" sz="2000" dirty="0" smtClean="0"/>
              <a:t> </a:t>
            </a:r>
            <a:r>
              <a:rPr lang="en-US" sz="2000" dirty="0" err="1" smtClean="0"/>
              <a:t>habe</a:t>
            </a:r>
            <a:r>
              <a:rPr lang="en-US" sz="2000" dirty="0" smtClean="0"/>
              <a:t> </a:t>
            </a:r>
            <a:r>
              <a:rPr lang="en-US" sz="2000" dirty="0" err="1" smtClean="0"/>
              <a:t>ein</a:t>
            </a:r>
            <a:r>
              <a:rPr lang="en-US" sz="2000" dirty="0" smtClean="0"/>
              <a:t> </a:t>
            </a:r>
            <a:r>
              <a:rPr lang="en-US" sz="2000" dirty="0" err="1" smtClean="0"/>
              <a:t>gutes</a:t>
            </a:r>
            <a:r>
              <a:rPr lang="en-US" sz="2000" dirty="0" smtClean="0"/>
              <a:t> </a:t>
            </a:r>
            <a:r>
              <a:rPr lang="en-US" sz="2000" dirty="0" err="1" smtClean="0"/>
              <a:t>Verhältnis</a:t>
            </a:r>
            <a:r>
              <a:rPr lang="en-US" sz="2000" dirty="0" smtClean="0"/>
              <a:t> </a:t>
            </a:r>
            <a:r>
              <a:rPr lang="en-US" sz="2000" dirty="0" err="1" smtClean="0"/>
              <a:t>mit</a:t>
            </a:r>
            <a:r>
              <a:rPr lang="en-US" sz="2000" dirty="0" smtClean="0"/>
              <a:t> </a:t>
            </a:r>
            <a:r>
              <a:rPr lang="en-US" sz="2000" dirty="0" err="1" smtClean="0"/>
              <a:t>meiner</a:t>
            </a:r>
            <a:r>
              <a:rPr lang="en-US" sz="2000" dirty="0" smtClean="0"/>
              <a:t> Mutter und </a:t>
            </a:r>
            <a:r>
              <a:rPr lang="en-US" sz="2000" dirty="0" err="1" smtClean="0"/>
              <a:t>meiner</a:t>
            </a:r>
            <a:r>
              <a:rPr lang="en-US" sz="2000" dirty="0" smtClean="0"/>
              <a:t> </a:t>
            </a:r>
            <a:r>
              <a:rPr lang="en-US" sz="2000" dirty="0" err="1" smtClean="0"/>
              <a:t>Schwester</a:t>
            </a:r>
            <a:r>
              <a:rPr lang="en-US" sz="2000" dirty="0" smtClean="0"/>
              <a:t>. </a:t>
            </a:r>
            <a:r>
              <a:rPr lang="en-US" sz="2000" dirty="0" err="1" smtClean="0"/>
              <a:t>Manchmal</a:t>
            </a:r>
            <a:r>
              <a:rPr lang="en-US" sz="2000" dirty="0" smtClean="0"/>
              <a:t> </a:t>
            </a:r>
            <a:r>
              <a:rPr lang="en-US" sz="2000" dirty="0" err="1" smtClean="0"/>
              <a:t>streiten</a:t>
            </a:r>
            <a:r>
              <a:rPr lang="en-US" sz="2000" dirty="0" smtClean="0"/>
              <a:t> </a:t>
            </a:r>
            <a:r>
              <a:rPr lang="en-US" sz="2000" dirty="0" err="1" smtClean="0"/>
              <a:t>wir</a:t>
            </a:r>
            <a:r>
              <a:rPr lang="en-US" sz="2000" dirty="0" smtClean="0"/>
              <a:t> </a:t>
            </a:r>
            <a:r>
              <a:rPr lang="en-US" sz="2000" dirty="0" err="1" smtClean="0"/>
              <a:t>uns</a:t>
            </a:r>
            <a:r>
              <a:rPr lang="en-US" sz="2000" dirty="0" smtClean="0"/>
              <a:t> </a:t>
            </a:r>
            <a:r>
              <a:rPr lang="en-US" sz="2000" dirty="0" err="1" smtClean="0"/>
              <a:t>aber</a:t>
            </a:r>
            <a:r>
              <a:rPr lang="en-US" sz="2000" dirty="0" smtClean="0"/>
              <a:t> </a:t>
            </a:r>
            <a:r>
              <a:rPr lang="en-US" sz="2000" dirty="0" err="1" smtClean="0"/>
              <a:t>nicht</a:t>
            </a:r>
            <a:r>
              <a:rPr lang="en-US" sz="2000" dirty="0" smtClean="0"/>
              <a:t> </a:t>
            </a:r>
            <a:r>
              <a:rPr lang="en-US" sz="2000" dirty="0" err="1" smtClean="0"/>
              <a:t>sehr</a:t>
            </a:r>
            <a:r>
              <a:rPr lang="en-US" sz="2000" dirty="0" smtClean="0"/>
              <a:t> oft.  Es </a:t>
            </a:r>
            <a:r>
              <a:rPr lang="en-US" sz="2000" dirty="0" err="1" smtClean="0"/>
              <a:t>sind</a:t>
            </a:r>
            <a:r>
              <a:rPr lang="en-US" sz="2000" dirty="0" smtClean="0"/>
              <a:t> </a:t>
            </a:r>
            <a:r>
              <a:rPr lang="en-US" sz="2000" dirty="0" err="1" smtClean="0"/>
              <a:t>immer</a:t>
            </a:r>
            <a:r>
              <a:rPr lang="en-US" sz="2000" dirty="0" smtClean="0"/>
              <a:t> </a:t>
            </a:r>
            <a:r>
              <a:rPr lang="en-US" sz="2000" dirty="0" err="1" smtClean="0"/>
              <a:t>nur</a:t>
            </a:r>
            <a:r>
              <a:rPr lang="en-US" sz="2000" dirty="0" smtClean="0"/>
              <a:t> </a:t>
            </a:r>
            <a:r>
              <a:rPr lang="en-US" sz="2000" dirty="0" err="1" smtClean="0"/>
              <a:t>Kleinigkeiten</a:t>
            </a:r>
            <a:r>
              <a:rPr lang="en-US" sz="2000" dirty="0" smtClean="0"/>
              <a:t>, </a:t>
            </a:r>
            <a:r>
              <a:rPr lang="en-US" sz="2000" dirty="0" err="1" smtClean="0"/>
              <a:t>wie</a:t>
            </a:r>
            <a:r>
              <a:rPr lang="en-US" sz="2000" dirty="0" smtClean="0"/>
              <a:t> </a:t>
            </a:r>
            <a:r>
              <a:rPr lang="en-US" sz="2000" dirty="0" err="1" smtClean="0"/>
              <a:t>zum</a:t>
            </a:r>
            <a:r>
              <a:rPr lang="en-US" sz="2000" dirty="0" smtClean="0"/>
              <a:t> </a:t>
            </a:r>
            <a:r>
              <a:rPr lang="en-US" sz="2000" dirty="0" err="1" smtClean="0"/>
              <a:t>Beispiel</a:t>
            </a:r>
            <a:r>
              <a:rPr lang="en-US" sz="2000" dirty="0" smtClean="0"/>
              <a:t> ums </a:t>
            </a:r>
            <a:r>
              <a:rPr lang="en-US" sz="2000" dirty="0" err="1" smtClean="0"/>
              <a:t>Fernsehen</a:t>
            </a:r>
            <a:r>
              <a:rPr lang="en-US" sz="2000" dirty="0" smtClean="0"/>
              <a:t>, </a:t>
            </a:r>
            <a:r>
              <a:rPr lang="en-US" sz="2000" dirty="0" err="1" smtClean="0"/>
              <a:t>worüber</a:t>
            </a:r>
            <a:r>
              <a:rPr lang="en-US" sz="2000" dirty="0" smtClean="0"/>
              <a:t> </a:t>
            </a:r>
            <a:r>
              <a:rPr lang="en-US" sz="2000" dirty="0" err="1" smtClean="0"/>
              <a:t>wir</a:t>
            </a:r>
            <a:r>
              <a:rPr lang="en-US" sz="2000" dirty="0" smtClean="0"/>
              <a:t> </a:t>
            </a:r>
            <a:r>
              <a:rPr lang="en-US" sz="2000" dirty="0" err="1" smtClean="0"/>
              <a:t>uns</a:t>
            </a:r>
            <a:r>
              <a:rPr lang="en-US" sz="2000" dirty="0" smtClean="0"/>
              <a:t> </a:t>
            </a:r>
            <a:r>
              <a:rPr lang="en-US" sz="2000" dirty="0" err="1" smtClean="0"/>
              <a:t>nicht</a:t>
            </a:r>
            <a:r>
              <a:rPr lang="en-US" sz="2000" dirty="0" smtClean="0"/>
              <a:t> </a:t>
            </a:r>
            <a:r>
              <a:rPr lang="en-US" sz="2000" dirty="0" err="1" smtClean="0"/>
              <a:t>einig</a:t>
            </a:r>
            <a:r>
              <a:rPr lang="en-US" sz="2000" dirty="0" smtClean="0"/>
              <a:t> </a:t>
            </a:r>
            <a:r>
              <a:rPr lang="en-US" sz="2000" dirty="0" err="1" smtClean="0"/>
              <a:t>sind</a:t>
            </a:r>
            <a:r>
              <a:rPr lang="en-US" sz="2000" dirty="0" smtClean="0"/>
              <a:t> </a:t>
            </a:r>
            <a:r>
              <a:rPr lang="en-US" sz="2000" dirty="0" err="1" smtClean="0"/>
              <a:t>oder</a:t>
            </a:r>
            <a:r>
              <a:rPr lang="en-US" sz="2000" dirty="0" smtClean="0"/>
              <a:t> um die </a:t>
            </a:r>
            <a:r>
              <a:rPr lang="en-US" sz="2000" dirty="0" err="1" smtClean="0"/>
              <a:t>Hausarbeit</a:t>
            </a:r>
            <a:r>
              <a:rPr lang="en-US" sz="2000" dirty="0" smtClean="0"/>
              <a:t>. </a:t>
            </a:r>
            <a:r>
              <a:rPr lang="en-US" sz="2000" dirty="0" err="1" smtClean="0"/>
              <a:t>Ich</a:t>
            </a:r>
            <a:r>
              <a:rPr lang="en-US" sz="2000" dirty="0" smtClean="0"/>
              <a:t> </a:t>
            </a:r>
            <a:r>
              <a:rPr lang="en-US" sz="2000" dirty="0" err="1" smtClean="0"/>
              <a:t>finde</a:t>
            </a:r>
            <a:r>
              <a:rPr lang="en-US" sz="2000" dirty="0" smtClean="0"/>
              <a:t> </a:t>
            </a:r>
            <a:r>
              <a:rPr lang="en-US" sz="2000" dirty="0" err="1" smtClean="0"/>
              <a:t>es</a:t>
            </a:r>
            <a:r>
              <a:rPr lang="en-US" sz="2000" dirty="0" smtClean="0"/>
              <a:t> unfair, </a:t>
            </a:r>
            <a:r>
              <a:rPr lang="en-US" sz="2000" dirty="0" err="1" smtClean="0"/>
              <a:t>dass</a:t>
            </a:r>
            <a:r>
              <a:rPr lang="en-US" sz="2000" dirty="0" smtClean="0"/>
              <a:t> </a:t>
            </a:r>
            <a:r>
              <a:rPr lang="en-US" sz="2000" dirty="0" err="1" smtClean="0"/>
              <a:t>ich</a:t>
            </a:r>
            <a:r>
              <a:rPr lang="en-US" sz="2000" dirty="0" smtClean="0"/>
              <a:t> </a:t>
            </a:r>
            <a:r>
              <a:rPr lang="en-US" sz="2000" dirty="0" err="1" smtClean="0"/>
              <a:t>mehr</a:t>
            </a:r>
            <a:r>
              <a:rPr lang="en-US" sz="2000" dirty="0" smtClean="0"/>
              <a:t> </a:t>
            </a:r>
            <a:r>
              <a:rPr lang="en-US" sz="2000" dirty="0" err="1" smtClean="0"/>
              <a:t>als</a:t>
            </a:r>
            <a:r>
              <a:rPr lang="en-US" sz="2000" dirty="0" smtClean="0"/>
              <a:t> </a:t>
            </a:r>
            <a:r>
              <a:rPr lang="en-US" sz="2000" dirty="0" err="1" smtClean="0"/>
              <a:t>meine</a:t>
            </a:r>
            <a:r>
              <a:rPr lang="en-US" sz="2000" dirty="0" smtClean="0"/>
              <a:t> </a:t>
            </a:r>
            <a:r>
              <a:rPr lang="en-US" sz="2000" dirty="0" err="1" smtClean="0"/>
              <a:t>Schwester</a:t>
            </a:r>
            <a:r>
              <a:rPr lang="en-US" sz="2000" dirty="0" smtClean="0"/>
              <a:t> </a:t>
            </a:r>
            <a:r>
              <a:rPr lang="en-US" sz="2000" dirty="0" err="1" smtClean="0"/>
              <a:t>machen</a:t>
            </a:r>
            <a:r>
              <a:rPr lang="en-US" sz="2000" dirty="0" smtClean="0"/>
              <a:t> muss.</a:t>
            </a:r>
          </a:p>
          <a:p>
            <a:pPr>
              <a:buNone/>
            </a:pPr>
            <a:endParaRPr lang="en-GB" sz="2000" dirty="0" smtClean="0"/>
          </a:p>
          <a:p>
            <a:pPr>
              <a:buNone/>
            </a:pPr>
            <a:endParaRPr lang="en-GB" sz="2000" dirty="0" smtClean="0"/>
          </a:p>
          <a:p>
            <a:pPr>
              <a:buNone/>
            </a:pPr>
            <a:r>
              <a:rPr lang="en-US" sz="2000" dirty="0" smtClean="0"/>
              <a:t>B    </a:t>
            </a:r>
            <a:r>
              <a:rPr lang="en-US" sz="2000" dirty="0" err="1" smtClean="0"/>
              <a:t>Ich</a:t>
            </a:r>
            <a:r>
              <a:rPr lang="en-US" sz="2000" dirty="0" smtClean="0"/>
              <a:t> </a:t>
            </a:r>
            <a:r>
              <a:rPr lang="en-US" sz="2000" dirty="0" err="1" smtClean="0"/>
              <a:t>wohne</a:t>
            </a:r>
            <a:r>
              <a:rPr lang="en-US" sz="2000" dirty="0" smtClean="0"/>
              <a:t>  </a:t>
            </a:r>
            <a:r>
              <a:rPr lang="en-US" sz="2000" dirty="0" err="1" smtClean="0"/>
              <a:t>seit</a:t>
            </a:r>
            <a:r>
              <a:rPr lang="en-US" sz="2000" dirty="0" smtClean="0"/>
              <a:t> </a:t>
            </a:r>
            <a:r>
              <a:rPr lang="en-US" sz="2000" dirty="0" err="1" smtClean="0"/>
              <a:t>sechs</a:t>
            </a:r>
            <a:r>
              <a:rPr lang="en-US" sz="2000" dirty="0" smtClean="0"/>
              <a:t> </a:t>
            </a:r>
            <a:r>
              <a:rPr lang="en-US" sz="2000" dirty="0" err="1" smtClean="0"/>
              <a:t>Monate</a:t>
            </a:r>
            <a:r>
              <a:rPr lang="en-US" sz="2000" dirty="0" smtClean="0"/>
              <a:t> in </a:t>
            </a:r>
            <a:r>
              <a:rPr lang="en-US" sz="2000" dirty="0" err="1" smtClean="0"/>
              <a:t>einem</a:t>
            </a:r>
            <a:r>
              <a:rPr lang="en-US" sz="2000" dirty="0" smtClean="0"/>
              <a:t> </a:t>
            </a:r>
            <a:r>
              <a:rPr lang="en-US" sz="2000" dirty="0" err="1" smtClean="0"/>
              <a:t>Dorf</a:t>
            </a:r>
            <a:r>
              <a:rPr lang="en-US" sz="2000" dirty="0" smtClean="0"/>
              <a:t> in der  </a:t>
            </a:r>
            <a:r>
              <a:rPr lang="en-US" sz="2000" dirty="0" err="1" smtClean="0"/>
              <a:t>Schweiz</a:t>
            </a:r>
            <a:r>
              <a:rPr lang="en-US" sz="2000" dirty="0" smtClean="0"/>
              <a:t>, </a:t>
            </a:r>
            <a:r>
              <a:rPr lang="en-US" sz="2000" dirty="0" err="1" smtClean="0"/>
              <a:t>wo</a:t>
            </a:r>
            <a:r>
              <a:rPr lang="en-US" sz="2000" dirty="0" smtClean="0"/>
              <a:t> </a:t>
            </a:r>
            <a:r>
              <a:rPr lang="en-US" sz="2000" dirty="0" err="1" smtClean="0"/>
              <a:t>ich</a:t>
            </a:r>
            <a:r>
              <a:rPr lang="en-US" sz="2000" dirty="0" smtClean="0"/>
              <a:t> </a:t>
            </a:r>
            <a:r>
              <a:rPr lang="en-US" sz="2000" dirty="0" err="1" smtClean="0"/>
              <a:t>ein</a:t>
            </a:r>
            <a:r>
              <a:rPr lang="en-US" sz="2000" dirty="0" smtClean="0"/>
              <a:t> </a:t>
            </a:r>
            <a:r>
              <a:rPr lang="en-US" sz="2000" dirty="0" err="1" smtClean="0"/>
              <a:t>Austauschjahr</a:t>
            </a:r>
            <a:r>
              <a:rPr lang="en-US" sz="2000" dirty="0"/>
              <a:t> </a:t>
            </a:r>
            <a:r>
              <a:rPr lang="en-US" sz="2000" dirty="0" err="1" smtClean="0"/>
              <a:t>mache</a:t>
            </a:r>
            <a:r>
              <a:rPr lang="en-US" sz="2000" dirty="0"/>
              <a:t>.</a:t>
            </a:r>
            <a:r>
              <a:rPr lang="en-US" sz="2000" dirty="0" smtClean="0"/>
              <a:t> </a:t>
            </a:r>
            <a:r>
              <a:rPr lang="en-US" sz="2000" dirty="0" err="1" smtClean="0"/>
              <a:t>Obwohl</a:t>
            </a:r>
            <a:r>
              <a:rPr lang="en-US" sz="2000" dirty="0" smtClean="0"/>
              <a:t> </a:t>
            </a:r>
            <a:r>
              <a:rPr lang="en-US" sz="2000" dirty="0" err="1" smtClean="0"/>
              <a:t>meine</a:t>
            </a:r>
            <a:r>
              <a:rPr lang="en-US" sz="2000" dirty="0" smtClean="0"/>
              <a:t> </a:t>
            </a:r>
            <a:r>
              <a:rPr lang="en-US" sz="2000" dirty="0" err="1" smtClean="0"/>
              <a:t>Gastfamilie</a:t>
            </a:r>
            <a:r>
              <a:rPr lang="en-US" sz="2000" dirty="0" smtClean="0"/>
              <a:t>  </a:t>
            </a:r>
            <a:r>
              <a:rPr lang="en-US" sz="2000" dirty="0" err="1" smtClean="0"/>
              <a:t>mich</a:t>
            </a:r>
            <a:r>
              <a:rPr lang="en-US" sz="2000" dirty="0" smtClean="0"/>
              <a:t> so </a:t>
            </a:r>
            <a:r>
              <a:rPr lang="en-US" sz="2000" dirty="0" err="1" smtClean="0"/>
              <a:t>nett</a:t>
            </a:r>
            <a:r>
              <a:rPr lang="en-US" sz="2000" dirty="0" smtClean="0"/>
              <a:t> </a:t>
            </a:r>
            <a:r>
              <a:rPr lang="en-US" sz="2000" dirty="0" err="1" smtClean="0"/>
              <a:t>aufgenommen</a:t>
            </a:r>
            <a:r>
              <a:rPr lang="en-US" sz="2000" dirty="0" smtClean="0"/>
              <a:t> hat,  </a:t>
            </a:r>
            <a:r>
              <a:rPr lang="en-US" sz="2000" dirty="0" err="1" smtClean="0"/>
              <a:t>habe</a:t>
            </a:r>
            <a:r>
              <a:rPr lang="en-US" sz="2000" dirty="0" smtClean="0"/>
              <a:t> </a:t>
            </a:r>
            <a:r>
              <a:rPr lang="en-US" sz="2000" dirty="0" err="1" smtClean="0"/>
              <a:t>ich</a:t>
            </a:r>
            <a:r>
              <a:rPr lang="en-US" sz="2000" dirty="0" smtClean="0"/>
              <a:t> </a:t>
            </a:r>
            <a:r>
              <a:rPr lang="en-US" sz="2000" dirty="0" err="1" smtClean="0"/>
              <a:t>Heimweh</a:t>
            </a:r>
            <a:r>
              <a:rPr lang="en-US" sz="2000" dirty="0" smtClean="0"/>
              <a:t> und </a:t>
            </a:r>
            <a:r>
              <a:rPr lang="en-US" sz="2000" dirty="0" err="1" smtClean="0"/>
              <a:t>ich</a:t>
            </a:r>
            <a:r>
              <a:rPr lang="en-US" sz="2000" dirty="0" smtClean="0"/>
              <a:t> </a:t>
            </a:r>
            <a:r>
              <a:rPr lang="en-US" sz="2000" dirty="0" err="1" smtClean="0"/>
              <a:t>finde</a:t>
            </a:r>
            <a:r>
              <a:rPr lang="en-US" sz="2000" dirty="0" smtClean="0"/>
              <a:t> das </a:t>
            </a:r>
            <a:r>
              <a:rPr lang="en-US" sz="2000" dirty="0" err="1" smtClean="0"/>
              <a:t>Leben</a:t>
            </a:r>
            <a:r>
              <a:rPr lang="en-US" sz="2000" dirty="0" smtClean="0"/>
              <a:t> </a:t>
            </a:r>
            <a:r>
              <a:rPr lang="en-US" sz="2000" dirty="0" err="1" smtClean="0"/>
              <a:t>ohne</a:t>
            </a:r>
            <a:r>
              <a:rPr lang="en-US" sz="2000" dirty="0" smtClean="0"/>
              <a:t> </a:t>
            </a:r>
            <a:r>
              <a:rPr lang="en-US" sz="2000" dirty="0" err="1" smtClean="0"/>
              <a:t>meine</a:t>
            </a:r>
            <a:r>
              <a:rPr lang="en-US" sz="2000" dirty="0" smtClean="0"/>
              <a:t> </a:t>
            </a:r>
            <a:r>
              <a:rPr lang="en-US" sz="2000" dirty="0" err="1" smtClean="0"/>
              <a:t>Familie</a:t>
            </a:r>
            <a:r>
              <a:rPr lang="en-US" sz="2000" dirty="0" smtClean="0"/>
              <a:t> und </a:t>
            </a:r>
            <a:r>
              <a:rPr lang="en-US" sz="2000" dirty="0" err="1" smtClean="0"/>
              <a:t>meine</a:t>
            </a:r>
            <a:r>
              <a:rPr lang="en-US" sz="2000" dirty="0" smtClean="0"/>
              <a:t> </a:t>
            </a:r>
            <a:r>
              <a:rPr lang="en-US" sz="2000" dirty="0" err="1" smtClean="0"/>
              <a:t>Freunde</a:t>
            </a:r>
            <a:r>
              <a:rPr lang="en-US" sz="2000" dirty="0" smtClean="0"/>
              <a:t> </a:t>
            </a:r>
            <a:r>
              <a:rPr lang="en-US" sz="2000" dirty="0" err="1" smtClean="0"/>
              <a:t>ziemlich</a:t>
            </a:r>
            <a:r>
              <a:rPr lang="en-US" sz="2000" dirty="0" smtClean="0"/>
              <a:t> </a:t>
            </a:r>
            <a:r>
              <a:rPr lang="en-US" sz="2000" dirty="0" err="1" smtClean="0"/>
              <a:t>schwer</a:t>
            </a:r>
            <a:r>
              <a:rPr lang="en-US" sz="2000" dirty="0" smtClean="0"/>
              <a:t>. </a:t>
            </a:r>
            <a:r>
              <a:rPr lang="en-US" sz="2000" dirty="0" err="1" smtClean="0"/>
              <a:t>Glücklicherweise</a:t>
            </a:r>
            <a:r>
              <a:rPr lang="en-US" sz="2000" dirty="0" smtClean="0"/>
              <a:t> </a:t>
            </a:r>
            <a:r>
              <a:rPr lang="en-US" sz="2000" dirty="0" err="1" smtClean="0"/>
              <a:t>habe</a:t>
            </a:r>
            <a:r>
              <a:rPr lang="en-US" sz="2000" dirty="0" smtClean="0"/>
              <a:t> </a:t>
            </a:r>
            <a:r>
              <a:rPr lang="en-US" sz="2000" dirty="0" err="1" smtClean="0"/>
              <a:t>ich</a:t>
            </a:r>
            <a:r>
              <a:rPr lang="en-US" sz="2000" dirty="0" smtClean="0"/>
              <a:t> </a:t>
            </a:r>
            <a:r>
              <a:rPr lang="en-US" sz="2000" dirty="0" err="1" smtClean="0"/>
              <a:t>eine</a:t>
            </a:r>
            <a:r>
              <a:rPr lang="en-US" sz="2000" dirty="0" smtClean="0"/>
              <a:t> </a:t>
            </a:r>
            <a:r>
              <a:rPr lang="en-US" sz="2000" dirty="0" err="1" smtClean="0"/>
              <a:t>gute</a:t>
            </a:r>
            <a:r>
              <a:rPr lang="en-US" sz="2000" dirty="0" smtClean="0"/>
              <a:t> </a:t>
            </a:r>
            <a:r>
              <a:rPr lang="en-US" sz="2000" dirty="0" err="1" smtClean="0"/>
              <a:t>Beziehung</a:t>
            </a:r>
            <a:r>
              <a:rPr lang="en-US" sz="2000" dirty="0" smtClean="0"/>
              <a:t> </a:t>
            </a:r>
            <a:r>
              <a:rPr lang="en-US" sz="2000" dirty="0" err="1" smtClean="0"/>
              <a:t>zu</a:t>
            </a:r>
            <a:r>
              <a:rPr lang="en-US" sz="2000" dirty="0" smtClean="0"/>
              <a:t> </a:t>
            </a:r>
            <a:r>
              <a:rPr lang="en-US" sz="2000" dirty="0" err="1" smtClean="0"/>
              <a:t>meiner</a:t>
            </a:r>
            <a:r>
              <a:rPr lang="en-US" sz="2000" dirty="0" smtClean="0"/>
              <a:t> </a:t>
            </a:r>
            <a:r>
              <a:rPr lang="en-US" sz="2000" dirty="0" err="1" smtClean="0"/>
              <a:t>Gastmutter</a:t>
            </a:r>
            <a:r>
              <a:rPr lang="en-US" sz="2000" dirty="0" smtClean="0"/>
              <a:t> und </a:t>
            </a:r>
            <a:r>
              <a:rPr lang="en-US" sz="2000" dirty="0" err="1" smtClean="0"/>
              <a:t>ich</a:t>
            </a:r>
            <a:r>
              <a:rPr lang="en-US" sz="2000" dirty="0" smtClean="0"/>
              <a:t> </a:t>
            </a:r>
            <a:r>
              <a:rPr lang="en-US" sz="2000" dirty="0" err="1" smtClean="0"/>
              <a:t>kann</a:t>
            </a:r>
            <a:r>
              <a:rPr lang="en-US" sz="2000" dirty="0" smtClean="0"/>
              <a:t> </a:t>
            </a:r>
            <a:r>
              <a:rPr lang="en-US" sz="2000" dirty="0" err="1" smtClean="0"/>
              <a:t>meine</a:t>
            </a:r>
            <a:r>
              <a:rPr lang="en-US" sz="2000" dirty="0" smtClean="0"/>
              <a:t> </a:t>
            </a:r>
            <a:r>
              <a:rPr lang="en-US" sz="2000" dirty="0" err="1" smtClean="0"/>
              <a:t>Probleme</a:t>
            </a:r>
            <a:r>
              <a:rPr lang="en-US" sz="2000" dirty="0" smtClean="0"/>
              <a:t> </a:t>
            </a:r>
            <a:r>
              <a:rPr lang="en-US" sz="2000" dirty="0" err="1" smtClean="0"/>
              <a:t>mit</a:t>
            </a:r>
            <a:r>
              <a:rPr lang="en-US" sz="2000" dirty="0" smtClean="0"/>
              <a:t> </a:t>
            </a:r>
            <a:r>
              <a:rPr lang="en-US" sz="2000" dirty="0" err="1" smtClean="0"/>
              <a:t>ihr</a:t>
            </a:r>
            <a:r>
              <a:rPr lang="en-US" sz="2000" dirty="0" smtClean="0"/>
              <a:t> </a:t>
            </a:r>
            <a:r>
              <a:rPr lang="en-US" sz="2000" dirty="0" err="1" smtClean="0"/>
              <a:t>besprechen</a:t>
            </a:r>
            <a:r>
              <a:rPr lang="en-US" sz="2000" dirty="0" smtClean="0"/>
              <a:t>. </a:t>
            </a:r>
            <a:r>
              <a:rPr lang="en-US" sz="2000" dirty="0" err="1" smtClean="0"/>
              <a:t>Leider</a:t>
            </a:r>
            <a:r>
              <a:rPr lang="en-US" sz="2000" dirty="0" smtClean="0"/>
              <a:t> </a:t>
            </a:r>
            <a:r>
              <a:rPr lang="en-US" sz="2000" dirty="0" err="1" smtClean="0"/>
              <a:t>verstehe</a:t>
            </a:r>
            <a:r>
              <a:rPr lang="en-US" sz="2000" dirty="0" smtClean="0"/>
              <a:t> </a:t>
            </a:r>
            <a:r>
              <a:rPr lang="en-US" sz="2000" dirty="0" err="1" smtClean="0"/>
              <a:t>ich</a:t>
            </a:r>
            <a:r>
              <a:rPr lang="en-US" sz="2000" dirty="0" smtClean="0"/>
              <a:t> </a:t>
            </a:r>
            <a:r>
              <a:rPr lang="en-US" sz="2000" dirty="0" err="1" smtClean="0"/>
              <a:t>mich</a:t>
            </a:r>
            <a:r>
              <a:rPr lang="en-US" sz="2000" dirty="0" smtClean="0"/>
              <a:t> </a:t>
            </a:r>
            <a:r>
              <a:rPr lang="en-US" sz="2000" dirty="0" err="1" smtClean="0"/>
              <a:t>nicht</a:t>
            </a:r>
            <a:r>
              <a:rPr lang="en-US" sz="2000" dirty="0" smtClean="0"/>
              <a:t> so gut </a:t>
            </a:r>
            <a:r>
              <a:rPr lang="en-US" sz="2000" dirty="0" err="1" smtClean="0"/>
              <a:t>mit</a:t>
            </a:r>
            <a:r>
              <a:rPr lang="en-US" sz="2000" dirty="0" smtClean="0"/>
              <a:t> </a:t>
            </a:r>
            <a:r>
              <a:rPr lang="en-US" sz="2000" dirty="0" err="1" smtClean="0"/>
              <a:t>ihrem</a:t>
            </a:r>
            <a:r>
              <a:rPr lang="en-US" sz="2000" dirty="0" smtClean="0"/>
              <a:t> Mann. </a:t>
            </a:r>
            <a:r>
              <a:rPr lang="en-US" sz="2000" dirty="0" err="1" smtClean="0"/>
              <a:t>Er</a:t>
            </a:r>
            <a:r>
              <a:rPr lang="en-US" sz="2000" dirty="0" smtClean="0"/>
              <a:t> </a:t>
            </a:r>
            <a:r>
              <a:rPr lang="en-US" sz="2000" dirty="0" err="1" smtClean="0"/>
              <a:t>ist</a:t>
            </a:r>
            <a:r>
              <a:rPr lang="en-US" sz="2000" dirty="0" smtClean="0"/>
              <a:t> </a:t>
            </a:r>
            <a:r>
              <a:rPr lang="en-US" sz="2000" dirty="0" err="1" smtClean="0"/>
              <a:t>ziemlich</a:t>
            </a:r>
            <a:r>
              <a:rPr lang="en-US" sz="2000" dirty="0" smtClean="0"/>
              <a:t> </a:t>
            </a:r>
            <a:r>
              <a:rPr lang="en-US" sz="2000" dirty="0" err="1" smtClean="0"/>
              <a:t>streng</a:t>
            </a:r>
            <a:r>
              <a:rPr lang="en-US" sz="2000" dirty="0" smtClean="0"/>
              <a:t> und </a:t>
            </a:r>
            <a:r>
              <a:rPr lang="en-US" sz="2000" dirty="0" err="1" smtClean="0"/>
              <a:t>wir</a:t>
            </a:r>
            <a:r>
              <a:rPr lang="en-US" sz="2000" dirty="0" smtClean="0"/>
              <a:t> </a:t>
            </a:r>
            <a:r>
              <a:rPr lang="en-US" sz="2000" dirty="0" err="1" smtClean="0"/>
              <a:t>haben</a:t>
            </a:r>
            <a:r>
              <a:rPr lang="en-US" sz="2000" dirty="0" smtClean="0"/>
              <a:t> </a:t>
            </a:r>
            <a:r>
              <a:rPr lang="en-US" sz="2000" dirty="0" err="1" smtClean="0"/>
              <a:t>viele</a:t>
            </a:r>
            <a:r>
              <a:rPr lang="en-US" sz="2000" dirty="0" smtClean="0"/>
              <a:t> </a:t>
            </a:r>
            <a:r>
              <a:rPr lang="en-US" sz="2000" dirty="0" err="1" smtClean="0"/>
              <a:t>Regeln</a:t>
            </a:r>
            <a:r>
              <a:rPr lang="en-US" sz="2000" dirty="0" smtClean="0"/>
              <a:t> </a:t>
            </a:r>
            <a:r>
              <a:rPr lang="en-US" sz="2000" dirty="0" err="1" smtClean="0"/>
              <a:t>zu</a:t>
            </a:r>
            <a:r>
              <a:rPr lang="en-US" sz="2000" dirty="0" smtClean="0"/>
              <a:t> </a:t>
            </a:r>
            <a:r>
              <a:rPr lang="en-US" sz="2000" dirty="0" err="1" smtClean="0"/>
              <a:t>Hause</a:t>
            </a:r>
            <a:r>
              <a:rPr lang="en-US" sz="2000" dirty="0" smtClean="0"/>
              <a:t>.</a:t>
            </a:r>
            <a:endParaRPr lang="en-GB" sz="2000" dirty="0"/>
          </a:p>
        </p:txBody>
      </p:sp>
      <p:sp>
        <p:nvSpPr>
          <p:cNvPr id="7" name="Title 6"/>
          <p:cNvSpPr>
            <a:spLocks noGrp="1"/>
          </p:cNvSpPr>
          <p:nvPr>
            <p:ph type="title"/>
          </p:nvPr>
        </p:nvSpPr>
        <p:spPr>
          <a:xfrm>
            <a:off x="0" y="0"/>
            <a:ext cx="8686800" cy="914400"/>
          </a:xfrm>
        </p:spPr>
        <p:txBody>
          <a:bodyPr>
            <a:noAutofit/>
          </a:bodyPr>
          <a:lstStyle/>
          <a:p>
            <a:r>
              <a:rPr lang="en-GB" sz="2400" b="1" u="sng" dirty="0" smtClean="0">
                <a:solidFill>
                  <a:srgbClr val="008000"/>
                </a:solidFill>
                <a:latin typeface="Calibri"/>
                <a:cs typeface="Calibri" pitchFamily="34" charset="0"/>
              </a:rPr>
              <a:t>AUFGABE 4: VERHÄLTNISSE</a:t>
            </a:r>
            <a:br>
              <a:rPr lang="en-GB" sz="2400" b="1" u="sng" dirty="0" smtClean="0">
                <a:solidFill>
                  <a:srgbClr val="008000"/>
                </a:solidFill>
                <a:latin typeface="Calibri"/>
                <a:cs typeface="Calibri" pitchFamily="34" charset="0"/>
              </a:rPr>
            </a:br>
            <a:r>
              <a:rPr lang="en-GB" sz="2400" dirty="0" smtClean="0">
                <a:solidFill>
                  <a:srgbClr val="008000"/>
                </a:solidFill>
                <a:latin typeface="Calibri"/>
                <a:cs typeface="Calibri" pitchFamily="34" charset="0"/>
              </a:rPr>
              <a:t>Note down five facts from each passage</a:t>
            </a:r>
            <a:endParaRPr lang="en-US" sz="2400" dirty="0">
              <a:latin typeface="Calibri"/>
            </a:endParaRPr>
          </a:p>
        </p:txBody>
      </p:sp>
      <p:pic>
        <p:nvPicPr>
          <p:cNvPr id="8" name="Picture 7"/>
          <p:cNvPicPr>
            <a:picLocks noChangeAspect="1"/>
          </p:cNvPicPr>
          <p:nvPr/>
        </p:nvPicPr>
        <p:blipFill>
          <a:blip r:embed="rId2" cstate="print"/>
          <a:stretch>
            <a:fillRect/>
          </a:stretch>
        </p:blipFill>
        <p:spPr>
          <a:xfrm>
            <a:off x="6858000" y="3352800"/>
            <a:ext cx="1066800" cy="713738"/>
          </a:xfrm>
          <a:prstGeom prst="rect">
            <a:avLst/>
          </a:prstGeom>
        </p:spPr>
      </p:pic>
      <p:pic>
        <p:nvPicPr>
          <p:cNvPr id="10" name="Picture 9"/>
          <p:cNvPicPr>
            <a:picLocks noChangeAspect="1"/>
          </p:cNvPicPr>
          <p:nvPr/>
        </p:nvPicPr>
        <p:blipFill>
          <a:blip r:embed="rId3" cstate="print"/>
          <a:stretch>
            <a:fillRect/>
          </a:stretch>
        </p:blipFill>
        <p:spPr>
          <a:xfrm>
            <a:off x="838200" y="3505200"/>
            <a:ext cx="1100281" cy="7328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cs typeface="Calibri" pitchFamily="34" charset="0"/>
              </a:rPr>
              <a:t>TOPIC 2: Relationships</a:t>
            </a:r>
          </a:p>
          <a:p>
            <a:pPr algn="ctr">
              <a:buNone/>
            </a:pPr>
            <a:endParaRPr lang="en-GB" sz="2400" b="1" u="sng" dirty="0" smtClean="0">
              <a:cs typeface="Calibri" pitchFamily="34" charset="0"/>
            </a:endParaRPr>
          </a:p>
          <a:p>
            <a:pPr algn="ctr">
              <a:buNone/>
            </a:pPr>
            <a:r>
              <a:rPr lang="en-GB" sz="2400" b="1" dirty="0" smtClean="0">
                <a:cs typeface="Calibri" pitchFamily="34" charset="0"/>
              </a:rPr>
              <a:t>In this topic you will learn how to:</a:t>
            </a:r>
          </a:p>
          <a:p>
            <a:pPr algn="ctr">
              <a:buNone/>
            </a:pPr>
            <a:endParaRPr lang="en-GB" sz="2400" dirty="0" smtClean="0">
              <a:cs typeface="Calibri" pitchFamily="34" charset="0"/>
            </a:endParaRPr>
          </a:p>
          <a:p>
            <a:pPr marL="457200" indent="-457200" algn="ctr">
              <a:buAutoNum type="arabicPeriod"/>
            </a:pPr>
            <a:r>
              <a:rPr lang="en-GB" sz="2400" dirty="0" smtClean="0">
                <a:cs typeface="Calibri" pitchFamily="34" charset="0"/>
              </a:rPr>
              <a:t>Talk about ideal parents</a:t>
            </a:r>
          </a:p>
          <a:p>
            <a:pPr marL="457200" indent="-457200" algn="ctr">
              <a:buAutoNum type="arabicPeriod"/>
            </a:pPr>
            <a:r>
              <a:rPr lang="en-GB" sz="2400" dirty="0" smtClean="0">
                <a:cs typeface="Calibri" pitchFamily="34" charset="0"/>
              </a:rPr>
              <a:t>Discuss reasons for conflict</a:t>
            </a: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9" name="Picture 8"/>
          <p:cNvPicPr>
            <a:picLocks noChangeAspect="1"/>
          </p:cNvPicPr>
          <p:nvPr/>
        </p:nvPicPr>
        <p:blipFill>
          <a:blip r:embed="rId2" cstate="print"/>
          <a:stretch>
            <a:fillRect/>
          </a:stretch>
        </p:blipFill>
        <p:spPr>
          <a:xfrm>
            <a:off x="3124200" y="4038600"/>
            <a:ext cx="3200400" cy="2112264"/>
          </a:xfrm>
          <a:prstGeom prst="rect">
            <a:avLst/>
          </a:prstGeom>
        </p:spPr>
      </p:pic>
      <p:pic>
        <p:nvPicPr>
          <p:cNvPr id="10" name="Picture 9"/>
          <p:cNvPicPr>
            <a:picLocks noChangeAspect="1"/>
          </p:cNvPicPr>
          <p:nvPr/>
        </p:nvPicPr>
        <p:blipFill>
          <a:blip r:embed="rId3" cstate="print"/>
          <a:stretch>
            <a:fillRect/>
          </a:stretch>
        </p:blipFill>
        <p:spPr>
          <a:xfrm>
            <a:off x="6781800" y="4648200"/>
            <a:ext cx="2108642" cy="1447800"/>
          </a:xfrm>
          <a:prstGeom prst="rect">
            <a:avLst/>
          </a:prstGeom>
        </p:spPr>
      </p:pic>
      <p:pic>
        <p:nvPicPr>
          <p:cNvPr id="11" name="Picture 10"/>
          <p:cNvPicPr>
            <a:picLocks noChangeAspect="1"/>
          </p:cNvPicPr>
          <p:nvPr/>
        </p:nvPicPr>
        <p:blipFill>
          <a:blip r:embed="rId4" cstate="print"/>
          <a:stretch>
            <a:fillRect/>
          </a:stretch>
        </p:blipFill>
        <p:spPr>
          <a:xfrm>
            <a:off x="685800" y="4800600"/>
            <a:ext cx="1943100" cy="12954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5733</TotalTime>
  <Words>1591</Words>
  <Application>Microsoft Office PowerPoint</Application>
  <PresentationFormat>On-screen Show (4:3)</PresentationFormat>
  <Paragraphs>527</Paragraphs>
  <Slides>31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Comic Sans MS</vt:lpstr>
      <vt:lpstr>Wingdings</vt:lpstr>
      <vt:lpstr>Office Theme</vt:lpstr>
      <vt:lpstr>     </vt:lpstr>
      <vt:lpstr>    South Ayrshire Modern Languages</vt:lpstr>
      <vt:lpstr>   UNIT 1: FAMILIE UND FREUNDE ZU HAUSE   </vt:lpstr>
      <vt:lpstr>PowerPoint Presentation</vt:lpstr>
      <vt:lpstr>PowerPoint Presentation</vt:lpstr>
      <vt:lpstr>PowerPoint Presentation</vt:lpstr>
      <vt:lpstr>PowerPoint Presentation</vt:lpstr>
      <vt:lpstr>AUFGABE 4: VERHÄLTNISSE Note down five facts from each passage</vt:lpstr>
      <vt:lpstr>PowerPoint Presentation</vt:lpstr>
      <vt:lpstr>AUFGABE 5: DIE IDEALEN ELTERN…. Read the ten statements below and decide if you agree or disagree with them. Rank them in order from best quality to worse quality</vt:lpstr>
      <vt:lpstr>  AUFGABE 6: WORÜBER STREITET IHR? Identify the cause of strife in every sentence. Read the ten causes of strife and decide if they are more likely to be with adults, siblings or both.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4/5 - Unit 1 - German</dc:title>
  <dc:creator>.</dc:creator>
  <cp:lastModifiedBy>Anne Hilda G Muir</cp:lastModifiedBy>
  <cp:revision>733</cp:revision>
  <cp:lastPrinted>2015-11-13T11:23:16Z</cp:lastPrinted>
  <dcterms:created xsi:type="dcterms:W3CDTF">2012-10-28T15:45:56Z</dcterms:created>
  <dcterms:modified xsi:type="dcterms:W3CDTF">2015-11-13T11:23:47Z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2499876</vt:lpwstr>
  </property>
  <property fmtid="{D5CDD505-2E9C-101B-9397-08002B2CF9AE}" pid="3" name="NXPowerLiteSettings">
    <vt:lpwstr>F7000400038000</vt:lpwstr>
  </property>
  <property fmtid="{D5CDD505-2E9C-101B-9397-08002B2CF9AE}" pid="4" name="NXPowerLiteVersion">
    <vt:lpwstr>D5.1.5</vt:lpwstr>
  </property>
</Properties>
</file>