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59" r:id="rId4"/>
    <p:sldId id="260" r:id="rId5"/>
    <p:sldId id="261" r:id="rId6"/>
    <p:sldId id="262" r:id="rId7"/>
    <p:sldId id="264" r:id="rId8"/>
    <p:sldId id="265" r:id="rId9"/>
    <p:sldId id="266" r:id="rId10"/>
    <p:sldId id="263" r:id="rId11"/>
    <p:sldId id="270" r:id="rId12"/>
    <p:sldId id="271" r:id="rId13"/>
    <p:sldId id="272" r:id="rId14"/>
    <p:sldId id="273" r:id="rId15"/>
    <p:sldId id="274" r:id="rId16"/>
    <p:sldId id="267" r:id="rId17"/>
    <p:sldId id="276" r:id="rId18"/>
    <p:sldId id="277" r:id="rId19"/>
    <p:sldId id="278" r:id="rId20"/>
    <p:sldId id="275" r:id="rId21"/>
    <p:sldId id="268" r:id="rId22"/>
    <p:sldId id="279" r:id="rId23"/>
    <p:sldId id="280" r:id="rId24"/>
    <p:sldId id="281" r:id="rId25"/>
    <p:sldId id="282" r:id="rId26"/>
    <p:sldId id="283" r:id="rId27"/>
    <p:sldId id="284" r:id="rId28"/>
    <p:sldId id="286" r:id="rId29"/>
    <p:sldId id="288" r:id="rId30"/>
    <p:sldId id="289" r:id="rId31"/>
    <p:sldId id="290" r:id="rId32"/>
    <p:sldId id="291" r:id="rId3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522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21BC2E6D-6EDE-48F6-94E2-B256B557A9B4}" type="datetimeFigureOut">
              <a:rPr lang="en-GB"/>
              <a:pPr/>
              <a:t>17/01/2013</a:t>
            </a:fld>
            <a:endParaRPr lang="en-GB"/>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22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F55C7C2-D496-4265-AE40-4194D9C5932E}" type="slidenum">
              <a:rPr lang="en-GB"/>
              <a:pPr/>
              <a:t>‹#›</a:t>
            </a:fld>
            <a:endParaRPr lang="en-GB"/>
          </a:p>
        </p:txBody>
      </p:sp>
    </p:spTree>
    <p:extLst>
      <p:ext uri="{BB962C8B-B14F-4D97-AF65-F5344CB8AC3E}">
        <p14:creationId xmlns:p14="http://schemas.microsoft.com/office/powerpoint/2010/main" val="39105524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GB"/>
              <a:t>Answers:</a:t>
            </a:r>
          </a:p>
          <a:p>
            <a:r>
              <a:rPr lang="fr-FR" sz="900">
                <a:solidFill>
                  <a:schemeClr val="bg1"/>
                </a:solidFill>
              </a:rPr>
              <a:t>Mandarin	1.013 billion</a:t>
            </a:r>
          </a:p>
          <a:p>
            <a:r>
              <a:rPr lang="fr-FR" sz="900">
                <a:solidFill>
                  <a:schemeClr val="bg1"/>
                </a:solidFill>
              </a:rPr>
              <a:t>Anglais	495 millions</a:t>
            </a:r>
          </a:p>
          <a:p>
            <a:r>
              <a:rPr lang="fr-FR" sz="900">
                <a:solidFill>
                  <a:schemeClr val="bg1"/>
                </a:solidFill>
              </a:rPr>
              <a:t>Espagnol	389 millions</a:t>
            </a:r>
          </a:p>
          <a:p>
            <a:r>
              <a:rPr lang="fr-FR" sz="900">
                <a:solidFill>
                  <a:schemeClr val="bg1"/>
                </a:solidFill>
              </a:rPr>
              <a:t>Indien	302 millions</a:t>
            </a:r>
          </a:p>
          <a:p>
            <a:r>
              <a:rPr lang="fr-FR" sz="900">
                <a:solidFill>
                  <a:schemeClr val="bg1"/>
                </a:solidFill>
              </a:rPr>
              <a:t>Malaysien	163 millions</a:t>
            </a:r>
          </a:p>
          <a:p>
            <a:r>
              <a:rPr lang="fr-FR" sz="900">
                <a:solidFill>
                  <a:schemeClr val="bg1"/>
                </a:solidFill>
              </a:rPr>
              <a:t>Japonais	123 millions</a:t>
            </a:r>
          </a:p>
          <a:p>
            <a:r>
              <a:rPr lang="fr-FR" sz="900">
                <a:solidFill>
                  <a:schemeClr val="bg1"/>
                </a:solidFill>
              </a:rPr>
              <a:t>Français	118 millions</a:t>
            </a:r>
          </a:p>
          <a:p>
            <a:r>
              <a:rPr lang="fr-FR" sz="900">
                <a:solidFill>
                  <a:schemeClr val="bg1"/>
                </a:solidFill>
              </a:rPr>
              <a:t>Allemand	118 millions</a:t>
            </a:r>
            <a:endParaRPr lang="en-GB" sz="900">
              <a:solidFill>
                <a:schemeClr val="bg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GB"/>
              <a:t>Answers:</a:t>
            </a:r>
            <a:r>
              <a:rPr lang="en-GB" sz="800">
                <a:solidFill>
                  <a:srgbClr val="FF0000"/>
                </a:solidFill>
                <a:cs typeface="Arial" charset="0"/>
              </a:rPr>
              <a:t>1a;2b;3a;4b;5a;6c</a:t>
            </a:r>
          </a:p>
          <a:p>
            <a:endParaRPr lang="en-GB"/>
          </a:p>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EEAA5E4-0DF0-4EFB-8F6D-84C5E7056150}"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883F71A-F79E-482B-BBF8-72928CD63C7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647F924-423F-4747-9D0B-0B85815E47ED}"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CF07EA8-734F-4F5A-A9D0-85873CFE2C0C}"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D3FBBED-21C9-486B-924D-C098C056C02D}"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360441B-BFFF-4DCF-9C4E-66B2E3FF5A1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D74E444-F4B3-4E01-9CB7-63D2136DFCE6}"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D700806-0194-4AB9-AB7E-2DB1DF48FB4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485BD12-9F1A-45B3-93C9-78374635D9F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17BCD2B-71E6-439F-9343-62FA82644525}"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8CFB57D-A0DA-4B2F-A8CD-806D6E4A643D}"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651A7DD-6F48-4633-89F0-73EC0375B7D1}"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06B1816-8CE7-440B-A036-357D2D4B667F}"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DB9DCAB-D61C-4FCF-9B90-B9ABB7AA516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wmf"/><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wmf"/><Relationship Id="rId1" Type="http://schemas.openxmlformats.org/officeDocument/2006/relationships/slideLayout" Target="../slideLayouts/slideLayout4.xml"/><Relationship Id="rId5" Type="http://schemas.openxmlformats.org/officeDocument/2006/relationships/image" Target="../media/image42.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49.wmf"/><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wmf"/><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53.jpeg"/><Relationship Id="rId1" Type="http://schemas.openxmlformats.org/officeDocument/2006/relationships/slideLayout" Target="../slideLayouts/slideLayout13.xml"/><Relationship Id="rId4" Type="http://schemas.openxmlformats.org/officeDocument/2006/relationships/image" Target="../media/image54.jpeg"/></Relationships>
</file>

<file path=ppt/slides/_rels/slide2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2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28.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4.wmf"/><Relationship Id="rId5" Type="http://schemas.openxmlformats.org/officeDocument/2006/relationships/image" Target="../media/image63.jpeg"/><Relationship Id="rId4" Type="http://schemas.openxmlformats.org/officeDocument/2006/relationships/image" Target="../media/image62.wmf"/></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wmf"/><Relationship Id="rId1" Type="http://schemas.openxmlformats.org/officeDocument/2006/relationships/slideLayout" Target="../slideLayouts/slideLayout7.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0" descr="C:\Documents and Settings\sa99dalexander\Local Settings\Temporary Internet Files\Content.IE5\IZX2HXJ2\MP900362676[1].jpg"/>
          <p:cNvPicPr>
            <a:picLocks noChangeAspect="1" noChangeArrowheads="1"/>
          </p:cNvPicPr>
          <p:nvPr/>
        </p:nvPicPr>
        <p:blipFill>
          <a:blip r:embed="rId2" cstate="print"/>
          <a:srcRect/>
          <a:stretch>
            <a:fillRect/>
          </a:stretch>
        </p:blipFill>
        <p:spPr bwMode="auto">
          <a:xfrm>
            <a:off x="0" y="0"/>
            <a:ext cx="9144000" cy="3500438"/>
          </a:xfrm>
          <a:prstGeom prst="rect">
            <a:avLst/>
          </a:prstGeom>
          <a:noFill/>
          <a:ln w="9525">
            <a:noFill/>
            <a:miter lim="800000"/>
            <a:headEnd/>
            <a:tailEnd/>
          </a:ln>
        </p:spPr>
      </p:pic>
      <p:sp>
        <p:nvSpPr>
          <p:cNvPr id="15362" name="Title 1"/>
          <p:cNvSpPr>
            <a:spLocks noGrp="1"/>
          </p:cNvSpPr>
          <p:nvPr>
            <p:ph type="ctrTitle" idx="4294967295"/>
          </p:nvPr>
        </p:nvSpPr>
        <p:spPr>
          <a:xfrm>
            <a:off x="0" y="0"/>
            <a:ext cx="6011863" cy="6858000"/>
          </a:xfrm>
        </p:spPr>
        <p:txBody>
          <a:bodyPr/>
          <a:lstStyle/>
          <a:p>
            <a:pPr eaLnBrk="1" hangingPunct="1"/>
            <a:r>
              <a:rPr lang="en-GB" smtClean="0"/>
              <a:t/>
            </a:r>
            <a:br>
              <a:rPr lang="en-GB" smtClean="0"/>
            </a:br>
            <a:r>
              <a:rPr lang="en-GB" smtClean="0"/>
              <a:t/>
            </a:r>
            <a:br>
              <a:rPr lang="en-GB" smtClean="0"/>
            </a:br>
            <a:r>
              <a:rPr lang="en-GB" smtClean="0"/>
              <a:t/>
            </a:r>
            <a:br>
              <a:rPr lang="en-GB" smtClean="0"/>
            </a:br>
            <a:r>
              <a:rPr lang="en-GB" smtClean="0"/>
              <a:t/>
            </a:r>
            <a:br>
              <a:rPr lang="en-GB" smtClean="0"/>
            </a:br>
            <a:r>
              <a:rPr lang="en-GB" smtClean="0"/>
              <a:t/>
            </a:r>
            <a:br>
              <a:rPr lang="en-GB" smtClean="0"/>
            </a:br>
            <a:endParaRPr lang="en-GB" smtClean="0"/>
          </a:p>
        </p:txBody>
      </p:sp>
      <p:pic>
        <p:nvPicPr>
          <p:cNvPr id="15363" name="Picture 3"/>
          <p:cNvPicPr>
            <a:picLocks noChangeAspect="1" noChangeArrowheads="1"/>
          </p:cNvPicPr>
          <p:nvPr/>
        </p:nvPicPr>
        <p:blipFill>
          <a:blip r:embed="rId3" cstate="print"/>
          <a:srcRect/>
          <a:stretch>
            <a:fillRect/>
          </a:stretch>
        </p:blipFill>
        <p:spPr bwMode="auto">
          <a:xfrm>
            <a:off x="0" y="3438525"/>
            <a:ext cx="2987675" cy="3419475"/>
          </a:xfrm>
          <a:prstGeom prst="rect">
            <a:avLst/>
          </a:prstGeom>
          <a:noFill/>
          <a:ln w="9525">
            <a:noFill/>
            <a:miter lim="800000"/>
            <a:headEnd/>
            <a:tailEnd/>
          </a:ln>
        </p:spPr>
      </p:pic>
      <p:sp>
        <p:nvSpPr>
          <p:cNvPr id="15364" name="Rectangle 17"/>
          <p:cNvSpPr>
            <a:spLocks noChangeArrowheads="1"/>
          </p:cNvSpPr>
          <p:nvPr/>
        </p:nvSpPr>
        <p:spPr bwMode="auto">
          <a:xfrm>
            <a:off x="2843213" y="115888"/>
            <a:ext cx="3457575" cy="3416320"/>
          </a:xfrm>
          <a:prstGeom prst="rect">
            <a:avLst/>
          </a:prstGeom>
          <a:noFill/>
          <a:ln w="9525">
            <a:noFill/>
            <a:miter lim="800000"/>
            <a:headEnd/>
            <a:tailEnd/>
          </a:ln>
        </p:spPr>
        <p:txBody>
          <a:bodyPr>
            <a:spAutoFit/>
          </a:bodyPr>
          <a:lstStyle/>
          <a:p>
            <a:pPr algn="ctr"/>
            <a:r>
              <a:rPr lang="en-GB" sz="5400" b="1" dirty="0">
                <a:latin typeface="Arial Black" pitchFamily="34" charset="0"/>
              </a:rPr>
              <a:t>National </a:t>
            </a:r>
            <a:r>
              <a:rPr lang="en-GB" sz="5400" b="1" dirty="0" smtClean="0">
                <a:latin typeface="Arial Black" pitchFamily="34" charset="0"/>
              </a:rPr>
              <a:t>4/5</a:t>
            </a:r>
            <a:r>
              <a:rPr lang="en-GB" sz="5400" b="1" dirty="0">
                <a:latin typeface="Arial Black" pitchFamily="34" charset="0"/>
              </a:rPr>
              <a:t/>
            </a:r>
            <a:br>
              <a:rPr lang="en-GB" sz="5400" b="1" dirty="0">
                <a:latin typeface="Arial Black" pitchFamily="34" charset="0"/>
              </a:rPr>
            </a:br>
            <a:r>
              <a:rPr lang="en-GB" sz="5400" b="1" dirty="0" smtClean="0">
                <a:latin typeface="Arial Black" pitchFamily="34" charset="0"/>
              </a:rPr>
              <a:t>French</a:t>
            </a:r>
          </a:p>
          <a:p>
            <a:pPr algn="ctr"/>
            <a:r>
              <a:rPr lang="en-GB" sz="5400" b="1" smtClean="0">
                <a:latin typeface="Arial Black" pitchFamily="34" charset="0"/>
              </a:rPr>
              <a:t>Unit 2</a:t>
            </a:r>
            <a:endParaRPr lang="en-GB" sz="5400" dirty="0">
              <a:latin typeface="Calibri" pitchFamily="34" charset="0"/>
            </a:endParaRPr>
          </a:p>
        </p:txBody>
      </p:sp>
      <p:pic>
        <p:nvPicPr>
          <p:cNvPr id="15365" name="Picture 7" descr="1229290-eiffel_tower_day.jpg"/>
          <p:cNvPicPr>
            <a:picLocks noChangeAspect="1"/>
          </p:cNvPicPr>
          <p:nvPr/>
        </p:nvPicPr>
        <p:blipFill>
          <a:blip r:embed="rId4" cstate="print"/>
          <a:srcRect/>
          <a:stretch>
            <a:fillRect/>
          </a:stretch>
        </p:blipFill>
        <p:spPr bwMode="auto">
          <a:xfrm>
            <a:off x="2987675" y="3438525"/>
            <a:ext cx="3148013" cy="3419475"/>
          </a:xfrm>
          <a:prstGeom prst="rect">
            <a:avLst/>
          </a:prstGeom>
          <a:noFill/>
          <a:ln w="9525">
            <a:noFill/>
            <a:miter lim="800000"/>
            <a:headEnd/>
            <a:tailEnd/>
          </a:ln>
        </p:spPr>
      </p:pic>
      <p:pic>
        <p:nvPicPr>
          <p:cNvPr id="15366" name="Picture 9" descr="ThickBox_alpedhuezhappyskiers1.jpg"/>
          <p:cNvPicPr>
            <a:picLocks noChangeAspect="1"/>
          </p:cNvPicPr>
          <p:nvPr/>
        </p:nvPicPr>
        <p:blipFill>
          <a:blip r:embed="rId5" cstate="print"/>
          <a:srcRect/>
          <a:stretch>
            <a:fillRect/>
          </a:stretch>
        </p:blipFill>
        <p:spPr bwMode="auto">
          <a:xfrm>
            <a:off x="6084888" y="3438525"/>
            <a:ext cx="3059112" cy="3419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Grp="1" noChangeArrowheads="1"/>
          </p:cNvSpPr>
          <p:nvPr>
            <p:ph type="title"/>
          </p:nvPr>
        </p:nvSpPr>
        <p:spPr>
          <a:xfrm>
            <a:off x="457200" y="274638"/>
            <a:ext cx="8229600" cy="633412"/>
          </a:xfrm>
        </p:spPr>
        <p:txBody>
          <a:bodyPr/>
          <a:lstStyle/>
          <a:p>
            <a:pPr eaLnBrk="1" hangingPunct="1"/>
            <a:r>
              <a:rPr lang="en-GB" sz="2000" dirty="0" err="1" smtClean="0">
                <a:solidFill>
                  <a:schemeClr val="tx1"/>
                </a:solidFill>
                <a:latin typeface="Calibri" pitchFamily="34" charset="0"/>
              </a:rPr>
              <a:t>Activit</a:t>
            </a:r>
            <a:r>
              <a:rPr lang="en-GB" sz="2000" dirty="0" err="1" smtClean="0">
                <a:solidFill>
                  <a:schemeClr val="tx1"/>
                </a:solidFill>
                <a:latin typeface="Calibri" pitchFamily="34" charset="0"/>
                <a:cs typeface="Arial" charset="0"/>
              </a:rPr>
              <a:t>é</a:t>
            </a:r>
            <a:r>
              <a:rPr lang="en-GB" sz="2000" dirty="0" smtClean="0">
                <a:solidFill>
                  <a:schemeClr val="tx1"/>
                </a:solidFill>
                <a:latin typeface="Calibri" pitchFamily="34" charset="0"/>
                <a:cs typeface="Arial" charset="0"/>
              </a:rPr>
              <a:t> 6: work with a partner. Who says the following?</a:t>
            </a:r>
          </a:p>
        </p:txBody>
      </p:sp>
      <p:sp>
        <p:nvSpPr>
          <p:cNvPr id="24578" name="Rectangle 5"/>
          <p:cNvSpPr>
            <a:spLocks noChangeArrowheads="1"/>
          </p:cNvSpPr>
          <p:nvPr/>
        </p:nvSpPr>
        <p:spPr bwMode="auto">
          <a:xfrm>
            <a:off x="395288" y="1052513"/>
            <a:ext cx="8064500" cy="2808287"/>
          </a:xfrm>
          <a:prstGeom prst="rect">
            <a:avLst/>
          </a:prstGeom>
          <a:solidFill>
            <a:srgbClr val="3366FF"/>
          </a:solidFill>
          <a:ln w="9525">
            <a:solidFill>
              <a:schemeClr val="tx1"/>
            </a:solidFill>
            <a:miter lim="800000"/>
            <a:headEnd/>
            <a:tailEnd/>
          </a:ln>
        </p:spPr>
        <p:txBody>
          <a:bodyPr/>
          <a:lstStyle/>
          <a:p>
            <a:r>
              <a:rPr lang="fr-FR">
                <a:solidFill>
                  <a:schemeClr val="bg1"/>
                </a:solidFill>
                <a:latin typeface="Calibri" pitchFamily="34" charset="0"/>
              </a:rPr>
              <a:t>Moi, j’habite une ferme à la montagne. C’est assez isolé ici. Parfois, on est bloqué par la neige. Tous les jours, un car de ramassage scolaire passe me chercher. On ne peut pas se déplacer facilement. Il faut attendre que le chasse-neige ait dégagé les routes. Mes copains ne viennent jamais chez moi. </a:t>
            </a:r>
            <a:r>
              <a:rPr lang="fr-FR" b="1">
                <a:solidFill>
                  <a:srgbClr val="66FF33"/>
                </a:solidFill>
                <a:latin typeface="Calibri" pitchFamily="34" charset="0"/>
              </a:rPr>
              <a:t>Jeff</a:t>
            </a:r>
          </a:p>
          <a:p>
            <a:endParaRPr lang="fr-FR" b="1">
              <a:solidFill>
                <a:srgbClr val="66FF33"/>
              </a:solidFill>
              <a:latin typeface="Calibri" pitchFamily="34" charset="0"/>
            </a:endParaRPr>
          </a:p>
          <a:p>
            <a:r>
              <a:rPr lang="fr-FR">
                <a:solidFill>
                  <a:schemeClr val="bg1"/>
                </a:solidFill>
                <a:latin typeface="Calibri" pitchFamily="34" charset="0"/>
              </a:rPr>
              <a:t>Ce que je n’aime pas, c’est qu’il n’y a rien à faire ici pour les jeunes. Il n’y a pas d’endroits pour les jeunes. Si l’on veut passer du temps avec nos amis, il faut soit se retrouver dans la rue soit aller chez l’un d’entre nous. Moi, j’aimerais bien un endroit où on pourrait boire un coca et discuter. </a:t>
            </a:r>
            <a:r>
              <a:rPr lang="fr-FR" b="1">
                <a:solidFill>
                  <a:srgbClr val="66FF33"/>
                </a:solidFill>
                <a:latin typeface="Calibri" pitchFamily="34" charset="0"/>
              </a:rPr>
              <a:t>Sandra</a:t>
            </a:r>
            <a:endParaRPr lang="en-GB" b="1">
              <a:solidFill>
                <a:srgbClr val="66FF33"/>
              </a:solidFill>
              <a:latin typeface="Calibri" pitchFamily="34" charset="0"/>
            </a:endParaRPr>
          </a:p>
        </p:txBody>
      </p:sp>
      <p:sp>
        <p:nvSpPr>
          <p:cNvPr id="24579" name="AutoShape 6"/>
          <p:cNvSpPr>
            <a:spLocks noChangeArrowheads="1"/>
          </p:cNvSpPr>
          <p:nvPr/>
        </p:nvSpPr>
        <p:spPr bwMode="auto">
          <a:xfrm>
            <a:off x="539750" y="4221163"/>
            <a:ext cx="7848600" cy="2087562"/>
          </a:xfrm>
          <a:prstGeom prst="roundRect">
            <a:avLst>
              <a:gd name="adj" fmla="val 16667"/>
            </a:avLst>
          </a:prstGeom>
          <a:solidFill>
            <a:schemeClr val="accent1"/>
          </a:solidFill>
          <a:ln w="9525">
            <a:solidFill>
              <a:schemeClr val="tx1"/>
            </a:solidFill>
            <a:round/>
            <a:headEnd/>
            <a:tailEnd/>
          </a:ln>
        </p:spPr>
        <p:txBody>
          <a:bodyPr wrap="none"/>
          <a:lstStyle/>
          <a:p>
            <a:pPr marL="342900" indent="-342900">
              <a:buFontTx/>
              <a:buAutoNum type="arabicPeriod"/>
            </a:pPr>
            <a:r>
              <a:rPr lang="en-GB" b="1"/>
              <a:t>To go to one another</a:t>
            </a:r>
          </a:p>
          <a:p>
            <a:pPr marL="342900" indent="-342900">
              <a:buFontTx/>
              <a:buAutoNum type="arabicPeriod"/>
            </a:pPr>
            <a:r>
              <a:rPr lang="en-GB" b="1"/>
              <a:t>Sometimes we are blocked in the snow</a:t>
            </a:r>
          </a:p>
          <a:p>
            <a:pPr marL="342900" indent="-342900">
              <a:buFontTx/>
              <a:buAutoNum type="arabicPeriod"/>
            </a:pPr>
            <a:r>
              <a:rPr lang="en-GB" b="1"/>
              <a:t>To meet in the street</a:t>
            </a:r>
          </a:p>
          <a:p>
            <a:pPr marL="342900" indent="-342900">
              <a:buFontTx/>
              <a:buAutoNum type="arabicPeriod"/>
            </a:pPr>
            <a:r>
              <a:rPr lang="en-GB" b="1"/>
              <a:t>We can’t get about easily</a:t>
            </a:r>
          </a:p>
          <a:p>
            <a:pPr marL="342900" indent="-342900">
              <a:buFontTx/>
              <a:buAutoNum type="arabicPeriod"/>
            </a:pPr>
            <a:r>
              <a:rPr lang="en-GB" b="1"/>
              <a:t>There is nothing here to do for young people</a:t>
            </a:r>
          </a:p>
          <a:p>
            <a:pPr marL="342900" indent="-342900">
              <a:buFontTx/>
              <a:buAutoNum type="arabicPeriod"/>
            </a:pPr>
            <a:r>
              <a:rPr lang="en-GB" b="1"/>
              <a:t>The snow plough has cleared the road</a:t>
            </a:r>
          </a:p>
          <a:p>
            <a:pPr marL="342900" indent="-342900">
              <a:buFontTx/>
              <a:buAutoNum type="arabicPeriod"/>
            </a:pPr>
            <a:r>
              <a:rPr lang="en-GB" b="1"/>
              <a:t>My friends never come to my house</a:t>
            </a:r>
          </a:p>
        </p:txBody>
      </p:sp>
      <p:pic>
        <p:nvPicPr>
          <p:cNvPr id="24580" name="Picture 7" descr="MP900412068[1]"/>
          <p:cNvPicPr>
            <a:picLocks noChangeAspect="1" noChangeArrowheads="1"/>
          </p:cNvPicPr>
          <p:nvPr/>
        </p:nvPicPr>
        <p:blipFill>
          <a:blip r:embed="rId2" cstate="print"/>
          <a:srcRect/>
          <a:stretch>
            <a:fillRect/>
          </a:stretch>
        </p:blipFill>
        <p:spPr bwMode="auto">
          <a:xfrm>
            <a:off x="6372225" y="4437063"/>
            <a:ext cx="1709738" cy="1709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48"/>
          <p:cNvSpPr>
            <a:spLocks noGrp="1" noChangeArrowheads="1"/>
          </p:cNvSpPr>
          <p:nvPr>
            <p:ph type="title"/>
          </p:nvPr>
        </p:nvSpPr>
        <p:spPr/>
        <p:txBody>
          <a:bodyPr/>
          <a:lstStyle/>
          <a:p>
            <a:r>
              <a:rPr lang="en-GB" sz="2000" dirty="0" err="1" smtClean="0">
                <a:latin typeface="Calibri" pitchFamily="34" charset="0"/>
              </a:rPr>
              <a:t>Activité</a:t>
            </a:r>
            <a:r>
              <a:rPr lang="en-GB" sz="2000" dirty="0" smtClean="0">
                <a:latin typeface="Calibri" pitchFamily="34" charset="0"/>
              </a:rPr>
              <a:t> 7 :Work with a partner: organise the words in two categories town/country life. Decide in which category they go in.</a:t>
            </a:r>
          </a:p>
        </p:txBody>
      </p:sp>
      <p:graphicFrame>
        <p:nvGraphicFramePr>
          <p:cNvPr id="28768" name="Group 96"/>
          <p:cNvGraphicFramePr>
            <a:graphicFrameLocks noGrp="1"/>
          </p:cNvGraphicFramePr>
          <p:nvPr>
            <p:ph sz="half" idx="1"/>
          </p:nvPr>
        </p:nvGraphicFramePr>
        <p:xfrm>
          <a:off x="457200" y="1600200"/>
          <a:ext cx="3898900" cy="2692401"/>
        </p:xfrm>
        <a:graphic>
          <a:graphicData uri="http://schemas.openxmlformats.org/drawingml/2006/table">
            <a:tbl>
              <a:tblPr/>
              <a:tblGrid>
                <a:gridCol w="1943100"/>
                <a:gridCol w="1955800"/>
              </a:tblGrid>
              <a:tr h="4064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cs typeface="Arial" charset="0"/>
                        </a:rPr>
                        <a:t>Ville</a:t>
                      </a:r>
                      <a:endParaRPr kumimoji="0" lang="en-GB" sz="1800" b="1" i="0" u="none" strike="noStrike" cap="none" normalizeH="0" baseline="0" smtClean="0">
                        <a:ln>
                          <a:noFill/>
                        </a:ln>
                        <a:solidFill>
                          <a:schemeClr val="tx1"/>
                        </a:solidFill>
                        <a:effectLst/>
                        <a:latin typeface="Arial"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cs typeface="Arial" charset="0"/>
                        </a:rPr>
                        <a:t>Campagne</a:t>
                      </a:r>
                      <a:endParaRPr kumimoji="0" lang="en-GB" sz="1800" b="1" i="0" u="none" strike="noStrike" cap="none" normalizeH="0" baseline="0" smtClean="0">
                        <a:ln>
                          <a:noFill/>
                        </a:ln>
                        <a:solidFill>
                          <a:schemeClr val="tx1"/>
                        </a:solidFill>
                        <a:effectLst/>
                        <a:latin typeface="Arial"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8874" name="Group 202"/>
          <p:cNvGraphicFramePr>
            <a:graphicFrameLocks noGrp="1"/>
          </p:cNvGraphicFramePr>
          <p:nvPr>
            <p:ph sz="half" idx="2"/>
          </p:nvPr>
        </p:nvGraphicFramePr>
        <p:xfrm>
          <a:off x="468313" y="4292600"/>
          <a:ext cx="8256587" cy="2346960"/>
        </p:xfrm>
        <a:graphic>
          <a:graphicData uri="http://schemas.openxmlformats.org/drawingml/2006/table">
            <a:tbl>
              <a:tblPr/>
              <a:tblGrid>
                <a:gridCol w="3581400"/>
                <a:gridCol w="4675187"/>
              </a:tblGrid>
              <a:tr h="231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nature</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pur</a:t>
                      </a:r>
                      <a:endParaRPr kumimoji="0" lang="fr-FR"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301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tranquillité</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champs</a:t>
                      </a:r>
                      <a:endParaRPr kumimoji="0" lang="fr-FR"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31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circulation</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saleté</a:t>
                      </a:r>
                      <a:endParaRPr kumimoji="0" lang="fr-FR"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301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bruit</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divertissements</a:t>
                      </a:r>
                      <a:endParaRPr kumimoji="0" lang="fr-FR"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31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pollution</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espaces verts</a:t>
                      </a:r>
                      <a:endParaRPr kumimoji="0" lang="fr-FR"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301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stress</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en sécurité</a:t>
                      </a:r>
                      <a:endParaRPr kumimoji="0" lang="fr-FR"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31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se détendre</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transports en commun</a:t>
                      </a:r>
                      <a:endParaRPr kumimoji="0" lang="fr-FR"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5649" name="Picture 204" descr="public transport"/>
          <p:cNvPicPr>
            <a:picLocks noChangeAspect="1" noChangeArrowheads="1"/>
          </p:cNvPicPr>
          <p:nvPr/>
        </p:nvPicPr>
        <p:blipFill>
          <a:blip r:embed="rId2" cstate="print"/>
          <a:srcRect/>
          <a:stretch>
            <a:fillRect/>
          </a:stretch>
        </p:blipFill>
        <p:spPr bwMode="auto">
          <a:xfrm>
            <a:off x="7019925" y="4437063"/>
            <a:ext cx="1535113" cy="2089150"/>
          </a:xfrm>
          <a:prstGeom prst="rect">
            <a:avLst/>
          </a:prstGeom>
          <a:noFill/>
          <a:ln w="9525">
            <a:noFill/>
            <a:miter lim="800000"/>
            <a:headEnd/>
            <a:tailEnd/>
          </a:ln>
        </p:spPr>
      </p:pic>
      <p:pic>
        <p:nvPicPr>
          <p:cNvPr id="25650" name="Picture 205" descr="nature"/>
          <p:cNvPicPr>
            <a:picLocks noChangeAspect="1" noChangeArrowheads="1"/>
          </p:cNvPicPr>
          <p:nvPr/>
        </p:nvPicPr>
        <p:blipFill>
          <a:blip r:embed="rId3" cstate="print"/>
          <a:srcRect/>
          <a:stretch>
            <a:fillRect/>
          </a:stretch>
        </p:blipFill>
        <p:spPr bwMode="auto">
          <a:xfrm>
            <a:off x="2124075" y="4437063"/>
            <a:ext cx="1728788" cy="2089150"/>
          </a:xfrm>
          <a:prstGeom prst="rect">
            <a:avLst/>
          </a:prstGeom>
          <a:noFill/>
          <a:ln w="9525">
            <a:noFill/>
            <a:miter lim="800000"/>
            <a:headEnd/>
            <a:tailEnd/>
          </a:ln>
        </p:spPr>
      </p:pic>
      <p:pic>
        <p:nvPicPr>
          <p:cNvPr id="25651" name="Picture 206" descr="town1"/>
          <p:cNvPicPr>
            <a:picLocks noChangeAspect="1" noChangeArrowheads="1"/>
          </p:cNvPicPr>
          <p:nvPr/>
        </p:nvPicPr>
        <p:blipFill>
          <a:blip r:embed="rId4" cstate="print"/>
          <a:srcRect/>
          <a:stretch>
            <a:fillRect/>
          </a:stretch>
        </p:blipFill>
        <p:spPr bwMode="auto">
          <a:xfrm>
            <a:off x="395288" y="836613"/>
            <a:ext cx="971550" cy="971550"/>
          </a:xfrm>
          <a:prstGeom prst="rect">
            <a:avLst/>
          </a:prstGeom>
          <a:noFill/>
          <a:ln w="9525">
            <a:noFill/>
            <a:miter lim="800000"/>
            <a:headEnd/>
            <a:tailEnd/>
          </a:ln>
        </p:spPr>
      </p:pic>
      <p:pic>
        <p:nvPicPr>
          <p:cNvPr id="25652" name="Picture 208" descr="nature2"/>
          <p:cNvPicPr>
            <a:picLocks noChangeAspect="1" noChangeArrowheads="1"/>
          </p:cNvPicPr>
          <p:nvPr/>
        </p:nvPicPr>
        <p:blipFill>
          <a:blip r:embed="rId5" cstate="print"/>
          <a:srcRect/>
          <a:stretch>
            <a:fillRect/>
          </a:stretch>
        </p:blipFill>
        <p:spPr bwMode="auto">
          <a:xfrm>
            <a:off x="4500563" y="1989138"/>
            <a:ext cx="4175125" cy="2293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GB" sz="2000" dirty="0" err="1" smtClean="0">
                <a:latin typeface="Calibri" pitchFamily="34" charset="0"/>
              </a:rPr>
              <a:t>Activité</a:t>
            </a:r>
            <a:r>
              <a:rPr lang="en-GB" sz="2000" dirty="0" smtClean="0">
                <a:latin typeface="Calibri" pitchFamily="34" charset="0"/>
              </a:rPr>
              <a:t> 8 :Rewrite the sentences under the headings</a:t>
            </a:r>
            <a:br>
              <a:rPr lang="en-GB" sz="2000" dirty="0" smtClean="0">
                <a:latin typeface="Calibri" pitchFamily="34" charset="0"/>
              </a:rPr>
            </a:br>
            <a:r>
              <a:rPr lang="en-GB" sz="2000" dirty="0" smtClean="0">
                <a:latin typeface="Calibri" pitchFamily="34" charset="0"/>
              </a:rPr>
              <a:t> </a:t>
            </a:r>
            <a:r>
              <a:rPr lang="en-GB" sz="2000" dirty="0" err="1" smtClean="0">
                <a:latin typeface="Calibri" pitchFamily="34" charset="0"/>
              </a:rPr>
              <a:t>Avantages</a:t>
            </a:r>
            <a:r>
              <a:rPr lang="en-GB" sz="2000" dirty="0" smtClean="0">
                <a:latin typeface="Calibri" pitchFamily="34" charset="0"/>
              </a:rPr>
              <a:t> /</a:t>
            </a:r>
            <a:r>
              <a:rPr lang="en-GB" sz="2000" dirty="0" err="1" smtClean="0">
                <a:latin typeface="Calibri" pitchFamily="34" charset="0"/>
              </a:rPr>
              <a:t>Inconvénients</a:t>
            </a:r>
            <a:r>
              <a:rPr lang="en-GB" sz="2000" dirty="0" smtClean="0">
                <a:latin typeface="Calibri" pitchFamily="34" charset="0"/>
              </a:rPr>
              <a:t>.</a:t>
            </a:r>
          </a:p>
        </p:txBody>
      </p:sp>
      <p:sp>
        <p:nvSpPr>
          <p:cNvPr id="26626" name="Rectangle 3"/>
          <p:cNvSpPr>
            <a:spLocks noGrp="1" noChangeArrowheads="1"/>
          </p:cNvSpPr>
          <p:nvPr>
            <p:ph type="body" idx="1"/>
          </p:nvPr>
        </p:nvSpPr>
        <p:spPr/>
        <p:txBody>
          <a:bodyPr/>
          <a:lstStyle/>
          <a:p>
            <a:pPr marL="609600" indent="-609600">
              <a:lnSpc>
                <a:spcPct val="80000"/>
              </a:lnSpc>
              <a:buFontTx/>
              <a:buAutoNum type="arabicPeriod"/>
            </a:pPr>
            <a:r>
              <a:rPr lang="fr-FR" sz="2000" smtClean="0">
                <a:latin typeface="Calibri" pitchFamily="34" charset="0"/>
              </a:rPr>
              <a:t>Il y a beaucoup de choses à faire et à voir.</a:t>
            </a:r>
            <a:endParaRPr lang="en-GB" sz="2000" smtClean="0">
              <a:latin typeface="Calibri" pitchFamily="34" charset="0"/>
            </a:endParaRPr>
          </a:p>
          <a:p>
            <a:pPr marL="609600" indent="-609600">
              <a:lnSpc>
                <a:spcPct val="80000"/>
              </a:lnSpc>
              <a:buFontTx/>
              <a:buAutoNum type="arabicPeriod"/>
            </a:pPr>
            <a:r>
              <a:rPr lang="fr-FR" sz="2000" smtClean="0">
                <a:latin typeface="Calibri" pitchFamily="34" charset="0"/>
              </a:rPr>
              <a:t>Il y a plus d’opportunité de travail.</a:t>
            </a:r>
            <a:endParaRPr lang="en-GB" sz="2000" smtClean="0">
              <a:latin typeface="Calibri" pitchFamily="34" charset="0"/>
            </a:endParaRPr>
          </a:p>
          <a:p>
            <a:pPr marL="609600" indent="-609600">
              <a:lnSpc>
                <a:spcPct val="80000"/>
              </a:lnSpc>
              <a:buFontTx/>
              <a:buAutoNum type="arabicPeriod"/>
            </a:pPr>
            <a:r>
              <a:rPr lang="fr-FR" sz="2000" smtClean="0">
                <a:latin typeface="Calibri" pitchFamily="34" charset="0"/>
              </a:rPr>
              <a:t>On peut profiter de la tranquillité.</a:t>
            </a:r>
            <a:endParaRPr lang="en-GB" sz="2000" smtClean="0">
              <a:latin typeface="Calibri" pitchFamily="34" charset="0"/>
            </a:endParaRPr>
          </a:p>
          <a:p>
            <a:pPr marL="609600" indent="-609600">
              <a:lnSpc>
                <a:spcPct val="80000"/>
              </a:lnSpc>
              <a:buFontTx/>
              <a:buAutoNum type="arabicPeriod"/>
            </a:pPr>
            <a:r>
              <a:rPr lang="fr-FR" sz="2000" smtClean="0">
                <a:latin typeface="Calibri" pitchFamily="34" charset="0"/>
              </a:rPr>
              <a:t>L’air est propre.</a:t>
            </a:r>
            <a:endParaRPr lang="en-GB" sz="2000" smtClean="0">
              <a:latin typeface="Calibri" pitchFamily="34" charset="0"/>
            </a:endParaRPr>
          </a:p>
          <a:p>
            <a:pPr marL="609600" indent="-609600">
              <a:lnSpc>
                <a:spcPct val="80000"/>
              </a:lnSpc>
              <a:buFontTx/>
              <a:buAutoNum type="arabicPeriod"/>
            </a:pPr>
            <a:r>
              <a:rPr lang="fr-FR" sz="2000" smtClean="0">
                <a:latin typeface="Calibri" pitchFamily="34" charset="0"/>
              </a:rPr>
              <a:t>La ville peut être stressante à cause de la circulation.</a:t>
            </a:r>
            <a:endParaRPr lang="en-GB" sz="2000" smtClean="0">
              <a:latin typeface="Calibri" pitchFamily="34" charset="0"/>
            </a:endParaRPr>
          </a:p>
          <a:p>
            <a:pPr marL="609600" indent="-609600">
              <a:lnSpc>
                <a:spcPct val="80000"/>
              </a:lnSpc>
              <a:buFontTx/>
              <a:buAutoNum type="arabicPeriod"/>
            </a:pPr>
            <a:r>
              <a:rPr lang="fr-FR" sz="2000" smtClean="0">
                <a:latin typeface="Calibri" pitchFamily="34" charset="0"/>
              </a:rPr>
              <a:t>Il n’y a pas assez d’espaces verts.</a:t>
            </a:r>
            <a:endParaRPr lang="en-GB" sz="2000" smtClean="0">
              <a:latin typeface="Calibri" pitchFamily="34" charset="0"/>
            </a:endParaRPr>
          </a:p>
          <a:p>
            <a:pPr marL="609600" indent="-609600">
              <a:lnSpc>
                <a:spcPct val="80000"/>
              </a:lnSpc>
              <a:buFontTx/>
              <a:buAutoNum type="arabicPeriod"/>
            </a:pPr>
            <a:r>
              <a:rPr lang="fr-FR" sz="2000" smtClean="0">
                <a:latin typeface="Calibri" pitchFamily="34" charset="0"/>
              </a:rPr>
              <a:t>Il n’y a rien aux alentours et on s’ennuie facilement.</a:t>
            </a:r>
            <a:endParaRPr lang="en-GB" sz="2000" smtClean="0">
              <a:latin typeface="Calibri" pitchFamily="34" charset="0"/>
            </a:endParaRPr>
          </a:p>
          <a:p>
            <a:pPr marL="609600" indent="-609600">
              <a:lnSpc>
                <a:spcPct val="80000"/>
              </a:lnSpc>
              <a:buFontTx/>
              <a:buAutoNum type="arabicPeriod"/>
            </a:pPr>
            <a:r>
              <a:rPr lang="fr-FR" sz="2000" smtClean="0">
                <a:latin typeface="Calibri" pitchFamily="34" charset="0"/>
              </a:rPr>
              <a:t>Beaucoup de gens quittent la campagne pour aller chercher du travail en ville.</a:t>
            </a:r>
            <a:endParaRPr lang="en-GB" sz="2000" smtClean="0">
              <a:latin typeface="Calibri" pitchFamily="34" charset="0"/>
            </a:endParaRPr>
          </a:p>
        </p:txBody>
      </p:sp>
      <p:pic>
        <p:nvPicPr>
          <p:cNvPr id="26627" name="Picture 4" descr="clean air"/>
          <p:cNvPicPr>
            <a:picLocks noChangeAspect="1" noChangeArrowheads="1"/>
          </p:cNvPicPr>
          <p:nvPr/>
        </p:nvPicPr>
        <p:blipFill>
          <a:blip r:embed="rId2" cstate="print"/>
          <a:srcRect/>
          <a:stretch>
            <a:fillRect/>
          </a:stretch>
        </p:blipFill>
        <p:spPr bwMode="auto">
          <a:xfrm>
            <a:off x="323850" y="4437063"/>
            <a:ext cx="2735263" cy="1993900"/>
          </a:xfrm>
          <a:prstGeom prst="rect">
            <a:avLst/>
          </a:prstGeom>
          <a:noFill/>
          <a:ln w="9525">
            <a:noFill/>
            <a:miter lim="800000"/>
            <a:headEnd/>
            <a:tailEnd/>
          </a:ln>
        </p:spPr>
      </p:pic>
      <p:pic>
        <p:nvPicPr>
          <p:cNvPr id="26628" name="Picture 5" descr="traffic"/>
          <p:cNvPicPr>
            <a:picLocks noChangeAspect="1" noChangeArrowheads="1"/>
          </p:cNvPicPr>
          <p:nvPr/>
        </p:nvPicPr>
        <p:blipFill>
          <a:blip r:embed="rId3" cstate="print"/>
          <a:srcRect/>
          <a:stretch>
            <a:fillRect/>
          </a:stretch>
        </p:blipFill>
        <p:spPr bwMode="auto">
          <a:xfrm>
            <a:off x="6084888" y="4437063"/>
            <a:ext cx="2879725" cy="1985962"/>
          </a:xfrm>
          <a:prstGeom prst="rect">
            <a:avLst/>
          </a:prstGeom>
          <a:noFill/>
          <a:ln w="9525">
            <a:noFill/>
            <a:miter lim="800000"/>
            <a:headEnd/>
            <a:tailEnd/>
          </a:ln>
        </p:spPr>
      </p:pic>
      <p:pic>
        <p:nvPicPr>
          <p:cNvPr id="26629" name="Picture 6" descr="fields"/>
          <p:cNvPicPr>
            <a:picLocks noChangeAspect="1" noChangeArrowheads="1"/>
          </p:cNvPicPr>
          <p:nvPr/>
        </p:nvPicPr>
        <p:blipFill>
          <a:blip r:embed="rId4" cstate="print"/>
          <a:srcRect/>
          <a:stretch>
            <a:fillRect/>
          </a:stretch>
        </p:blipFill>
        <p:spPr bwMode="auto">
          <a:xfrm>
            <a:off x="3059113" y="4437063"/>
            <a:ext cx="3025775" cy="19653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0" y="274638"/>
            <a:ext cx="8229600" cy="1143000"/>
          </a:xfrm>
        </p:spPr>
        <p:txBody>
          <a:bodyPr/>
          <a:lstStyle/>
          <a:p>
            <a:r>
              <a:rPr lang="en-GB" sz="2000" dirty="0" err="1" smtClean="0">
                <a:latin typeface="Calibri" pitchFamily="34" charset="0"/>
              </a:rPr>
              <a:t>Activité</a:t>
            </a:r>
            <a:r>
              <a:rPr lang="en-GB" sz="2000" dirty="0" smtClean="0">
                <a:latin typeface="Calibri" pitchFamily="34" charset="0"/>
              </a:rPr>
              <a:t> 9 : Read the text and fill the gaps with the words provided in the word bank.</a:t>
            </a:r>
          </a:p>
        </p:txBody>
      </p:sp>
      <p:sp>
        <p:nvSpPr>
          <p:cNvPr id="27650" name="Rectangle 5"/>
          <p:cNvSpPr>
            <a:spLocks noChangeArrowheads="1"/>
          </p:cNvSpPr>
          <p:nvPr/>
        </p:nvSpPr>
        <p:spPr bwMode="auto">
          <a:xfrm>
            <a:off x="827088" y="1557338"/>
            <a:ext cx="7200900" cy="2879725"/>
          </a:xfrm>
          <a:prstGeom prst="rect">
            <a:avLst/>
          </a:prstGeom>
          <a:solidFill>
            <a:schemeClr val="accent1"/>
          </a:solidFill>
          <a:ln w="9525">
            <a:solidFill>
              <a:schemeClr val="tx1"/>
            </a:solidFill>
            <a:miter lim="800000"/>
            <a:headEnd/>
            <a:tailEnd/>
          </a:ln>
        </p:spPr>
        <p:txBody>
          <a:bodyPr/>
          <a:lstStyle/>
          <a:p>
            <a:pPr algn="ctr"/>
            <a:r>
              <a:rPr lang="fr-FR" sz="2000">
                <a:latin typeface="Calibri" pitchFamily="34" charset="0"/>
              </a:rPr>
              <a:t>J’habite </a:t>
            </a:r>
            <a:r>
              <a:rPr lang="fr-FR" sz="2000">
                <a:solidFill>
                  <a:schemeClr val="accent1"/>
                </a:solidFill>
                <a:latin typeface="Calibri" pitchFamily="34" charset="0"/>
              </a:rPr>
              <a:t>à la campagne</a:t>
            </a:r>
            <a:r>
              <a:rPr lang="fr-FR" sz="2000">
                <a:latin typeface="Calibri" pitchFamily="34" charset="0"/>
              </a:rPr>
              <a:t>  et j’adore ça.</a:t>
            </a:r>
          </a:p>
          <a:p>
            <a:pPr algn="ctr"/>
            <a:r>
              <a:rPr lang="fr-FR" sz="2000">
                <a:latin typeface="Calibri" pitchFamily="34" charset="0"/>
              </a:rPr>
              <a:t>J’aime entendre le </a:t>
            </a:r>
            <a:r>
              <a:rPr lang="fr-FR" sz="2000">
                <a:solidFill>
                  <a:schemeClr val="accent1"/>
                </a:solidFill>
                <a:latin typeface="Calibri" pitchFamily="34" charset="0"/>
              </a:rPr>
              <a:t>bruit</a:t>
            </a:r>
            <a:r>
              <a:rPr lang="fr-FR" sz="2000">
                <a:latin typeface="Calibri" pitchFamily="34" charset="0"/>
              </a:rPr>
              <a:t> des oiseaux quand je </a:t>
            </a:r>
            <a:r>
              <a:rPr lang="fr-FR" sz="2000">
                <a:solidFill>
                  <a:schemeClr val="accent1"/>
                </a:solidFill>
                <a:latin typeface="Calibri" pitchFamily="34" charset="0"/>
              </a:rPr>
              <a:t>me réveille</a:t>
            </a:r>
            <a:r>
              <a:rPr lang="fr-FR" sz="2000">
                <a:latin typeface="Calibri" pitchFamily="34" charset="0"/>
              </a:rPr>
              <a:t>. Nous habitons près de la ville et il y a toujours de l’</a:t>
            </a:r>
            <a:r>
              <a:rPr lang="fr-FR" sz="2000">
                <a:solidFill>
                  <a:schemeClr val="accent1"/>
                </a:solidFill>
                <a:latin typeface="Calibri" pitchFamily="34" charset="0"/>
              </a:rPr>
              <a:t>activité</a:t>
            </a:r>
            <a:r>
              <a:rPr lang="fr-FR" sz="2000">
                <a:latin typeface="Calibri" pitchFamily="34" charset="0"/>
              </a:rPr>
              <a:t>. Souvent avec mon cousin, nous allons </a:t>
            </a:r>
            <a:r>
              <a:rPr lang="fr-FR" sz="2000">
                <a:solidFill>
                  <a:schemeClr val="accent1"/>
                </a:solidFill>
                <a:latin typeface="Calibri" pitchFamily="34" charset="0"/>
              </a:rPr>
              <a:t>pêcher </a:t>
            </a:r>
            <a:r>
              <a:rPr lang="fr-FR" sz="2000">
                <a:latin typeface="Calibri" pitchFamily="34" charset="0"/>
              </a:rPr>
              <a:t>dans l’étang. C’est sympa. La ville n’est pas très grande mais il y a un </a:t>
            </a:r>
            <a:r>
              <a:rPr lang="fr-FR" sz="2000">
                <a:solidFill>
                  <a:schemeClr val="accent1"/>
                </a:solidFill>
                <a:latin typeface="Calibri" pitchFamily="34" charset="0"/>
              </a:rPr>
              <a:t>complexe</a:t>
            </a:r>
            <a:r>
              <a:rPr lang="fr-FR" sz="2000">
                <a:latin typeface="Calibri" pitchFamily="34" charset="0"/>
              </a:rPr>
              <a:t> sportif, une </a:t>
            </a:r>
            <a:r>
              <a:rPr lang="fr-FR" sz="2000">
                <a:solidFill>
                  <a:schemeClr val="accent1"/>
                </a:solidFill>
                <a:latin typeface="Calibri" pitchFamily="34" charset="0"/>
              </a:rPr>
              <a:t>piscine </a:t>
            </a:r>
            <a:r>
              <a:rPr lang="fr-FR" sz="2000">
                <a:latin typeface="Calibri" pitchFamily="34" charset="0"/>
              </a:rPr>
              <a:t>et un grand </a:t>
            </a:r>
            <a:r>
              <a:rPr lang="fr-FR" sz="2000">
                <a:solidFill>
                  <a:schemeClr val="accent1"/>
                </a:solidFill>
                <a:latin typeface="Calibri" pitchFamily="34" charset="0"/>
              </a:rPr>
              <a:t>lycée</a:t>
            </a:r>
            <a:r>
              <a:rPr lang="fr-FR" sz="2000">
                <a:latin typeface="Calibri" pitchFamily="34" charset="0"/>
              </a:rPr>
              <a:t>. Je me sens en </a:t>
            </a:r>
            <a:r>
              <a:rPr lang="fr-FR" sz="2000">
                <a:solidFill>
                  <a:schemeClr val="accent1"/>
                </a:solidFill>
                <a:latin typeface="Calibri" pitchFamily="34" charset="0"/>
              </a:rPr>
              <a:t>sécurité</a:t>
            </a:r>
            <a:r>
              <a:rPr lang="fr-FR" sz="2000">
                <a:latin typeface="Calibri" pitchFamily="34" charset="0"/>
              </a:rPr>
              <a:t> ici. Tout le monde se </a:t>
            </a:r>
            <a:r>
              <a:rPr lang="fr-FR" sz="2000">
                <a:solidFill>
                  <a:schemeClr val="accent1"/>
                </a:solidFill>
                <a:latin typeface="Calibri" pitchFamily="34" charset="0"/>
              </a:rPr>
              <a:t>connait</a:t>
            </a:r>
            <a:r>
              <a:rPr lang="fr-FR" sz="2000">
                <a:latin typeface="Calibri" pitchFamily="34" charset="0"/>
              </a:rPr>
              <a:t>. Le seul </a:t>
            </a:r>
            <a:r>
              <a:rPr lang="fr-FR" sz="2000">
                <a:solidFill>
                  <a:schemeClr val="accent1"/>
                </a:solidFill>
                <a:latin typeface="Calibri" pitchFamily="34" charset="0"/>
              </a:rPr>
              <a:t>inconvénient</a:t>
            </a:r>
            <a:r>
              <a:rPr lang="fr-FR" sz="2000">
                <a:latin typeface="Calibri" pitchFamily="34" charset="0"/>
              </a:rPr>
              <a:t> est qu’il n’y a pas beaucoup de transport en commun.</a:t>
            </a:r>
          </a:p>
          <a:p>
            <a:pPr algn="ctr"/>
            <a:r>
              <a:rPr lang="fr-FR" sz="2000">
                <a:latin typeface="Calibri" pitchFamily="34" charset="0"/>
              </a:rPr>
              <a:t>					Vincent</a:t>
            </a:r>
            <a:endParaRPr lang="en-GB" sz="2000">
              <a:latin typeface="Calibri" pitchFamily="34" charset="0"/>
            </a:endParaRPr>
          </a:p>
        </p:txBody>
      </p:sp>
      <p:sp>
        <p:nvSpPr>
          <p:cNvPr id="27651" name="Rectangle 6"/>
          <p:cNvSpPr>
            <a:spLocks noChangeArrowheads="1"/>
          </p:cNvSpPr>
          <p:nvPr/>
        </p:nvSpPr>
        <p:spPr bwMode="auto">
          <a:xfrm>
            <a:off x="684213" y="4652963"/>
            <a:ext cx="2374900" cy="1798637"/>
          </a:xfrm>
          <a:prstGeom prst="rect">
            <a:avLst/>
          </a:prstGeom>
          <a:solidFill>
            <a:schemeClr val="accent1"/>
          </a:solidFill>
          <a:ln w="9525">
            <a:solidFill>
              <a:schemeClr val="tx1"/>
            </a:solidFill>
            <a:miter lim="800000"/>
            <a:headEnd/>
            <a:tailEnd/>
          </a:ln>
        </p:spPr>
        <p:txBody>
          <a:bodyPr/>
          <a:lstStyle/>
          <a:p>
            <a:pPr marL="342900" indent="-342900">
              <a:buFontTx/>
              <a:buAutoNum type="alphaLcPeriod"/>
            </a:pPr>
            <a:r>
              <a:rPr lang="fr-FR"/>
              <a:t>inconvénient</a:t>
            </a:r>
          </a:p>
          <a:p>
            <a:pPr marL="342900" indent="-342900">
              <a:buFontTx/>
              <a:buAutoNum type="alphaLcPeriod"/>
            </a:pPr>
            <a:r>
              <a:rPr lang="fr-FR">
                <a:cs typeface="Arial" charset="0"/>
              </a:rPr>
              <a:t>à</a:t>
            </a:r>
            <a:r>
              <a:rPr lang="fr-FR"/>
              <a:t> la campagne</a:t>
            </a:r>
          </a:p>
          <a:p>
            <a:pPr marL="342900" indent="-342900">
              <a:buFontTx/>
              <a:buAutoNum type="alphaLcPeriod"/>
            </a:pPr>
            <a:r>
              <a:rPr lang="fr-FR"/>
              <a:t>conna</a:t>
            </a:r>
            <a:r>
              <a:rPr lang="fr-FR">
                <a:cs typeface="Arial" charset="0"/>
              </a:rPr>
              <a:t>î</a:t>
            </a:r>
            <a:r>
              <a:rPr lang="fr-FR"/>
              <a:t>t</a:t>
            </a:r>
          </a:p>
          <a:p>
            <a:pPr marL="342900" indent="-342900">
              <a:buFontTx/>
              <a:buAutoNum type="alphaLcPeriod"/>
            </a:pPr>
            <a:r>
              <a:rPr lang="fr-FR"/>
              <a:t>bruit</a:t>
            </a:r>
          </a:p>
          <a:p>
            <a:pPr marL="342900" indent="-342900">
              <a:buFontTx/>
              <a:buAutoNum type="alphaLcPeriod"/>
            </a:pPr>
            <a:r>
              <a:rPr lang="fr-FR"/>
              <a:t>sécurité</a:t>
            </a:r>
          </a:p>
          <a:p>
            <a:pPr marL="342900" indent="-342900"/>
            <a:endParaRPr lang="en-GB"/>
          </a:p>
          <a:p>
            <a:pPr marL="342900" indent="-342900"/>
            <a:endParaRPr lang="en-GB"/>
          </a:p>
          <a:p>
            <a:pPr marL="342900" indent="-342900"/>
            <a:r>
              <a:rPr lang="en-GB"/>
              <a:t> </a:t>
            </a:r>
          </a:p>
        </p:txBody>
      </p:sp>
      <p:sp>
        <p:nvSpPr>
          <p:cNvPr id="27652" name="Rectangle 7"/>
          <p:cNvSpPr>
            <a:spLocks noChangeArrowheads="1"/>
          </p:cNvSpPr>
          <p:nvPr/>
        </p:nvSpPr>
        <p:spPr bwMode="auto">
          <a:xfrm>
            <a:off x="3276600" y="4652963"/>
            <a:ext cx="2376488" cy="1800225"/>
          </a:xfrm>
          <a:prstGeom prst="rect">
            <a:avLst/>
          </a:prstGeom>
          <a:solidFill>
            <a:schemeClr val="accent1"/>
          </a:solidFill>
          <a:ln w="9525">
            <a:solidFill>
              <a:schemeClr val="tx1"/>
            </a:solidFill>
            <a:miter lim="800000"/>
            <a:headEnd/>
            <a:tailEnd/>
          </a:ln>
        </p:spPr>
        <p:txBody>
          <a:bodyPr wrap="none" anchor="ctr"/>
          <a:lstStyle/>
          <a:p>
            <a:pPr marL="342900" indent="-342900"/>
            <a:r>
              <a:rPr lang="fr-FR"/>
              <a:t>f.  me réveille</a:t>
            </a:r>
          </a:p>
          <a:p>
            <a:pPr marL="342900" indent="-342900"/>
            <a:r>
              <a:rPr lang="fr-FR"/>
              <a:t>g.  piscine</a:t>
            </a:r>
          </a:p>
          <a:p>
            <a:pPr marL="342900" indent="-342900"/>
            <a:r>
              <a:rPr lang="fr-FR"/>
              <a:t>h.  lycée</a:t>
            </a:r>
          </a:p>
          <a:p>
            <a:pPr marL="342900" indent="-342900"/>
            <a:r>
              <a:rPr lang="fr-FR"/>
              <a:t>i.  complexe</a:t>
            </a:r>
          </a:p>
          <a:p>
            <a:pPr marL="342900" indent="-342900"/>
            <a:r>
              <a:rPr lang="fr-FR"/>
              <a:t>j.  activité</a:t>
            </a:r>
          </a:p>
          <a:p>
            <a:pPr marL="342900" indent="-342900"/>
            <a:r>
              <a:rPr lang="fr-FR"/>
              <a:t>k.  pêcher</a:t>
            </a:r>
            <a:endParaRPr lang="en-GB"/>
          </a:p>
        </p:txBody>
      </p:sp>
      <p:pic>
        <p:nvPicPr>
          <p:cNvPr id="27653" name="Picture 8" descr="fishing"/>
          <p:cNvPicPr>
            <a:picLocks noChangeAspect="1" noChangeArrowheads="1"/>
          </p:cNvPicPr>
          <p:nvPr/>
        </p:nvPicPr>
        <p:blipFill>
          <a:blip r:embed="rId2" cstate="print"/>
          <a:srcRect/>
          <a:stretch>
            <a:fillRect/>
          </a:stretch>
        </p:blipFill>
        <p:spPr bwMode="auto">
          <a:xfrm>
            <a:off x="6011863" y="4508500"/>
            <a:ext cx="2546350" cy="1943100"/>
          </a:xfrm>
          <a:prstGeom prst="rect">
            <a:avLst/>
          </a:prstGeom>
          <a:noFill/>
          <a:ln w="9525">
            <a:noFill/>
            <a:miter lim="800000"/>
            <a:headEnd/>
            <a:tailEnd/>
          </a:ln>
        </p:spPr>
      </p:pic>
      <p:sp>
        <p:nvSpPr>
          <p:cNvPr id="27654" name="AutoShape 15"/>
          <p:cNvSpPr>
            <a:spLocks noChangeArrowheads="1"/>
          </p:cNvSpPr>
          <p:nvPr/>
        </p:nvSpPr>
        <p:spPr bwMode="auto">
          <a:xfrm>
            <a:off x="3635375" y="1628775"/>
            <a:ext cx="215900" cy="287338"/>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1</a:t>
            </a:r>
          </a:p>
        </p:txBody>
      </p:sp>
      <p:sp>
        <p:nvSpPr>
          <p:cNvPr id="27655" name="AutoShape 16"/>
          <p:cNvSpPr>
            <a:spLocks noChangeArrowheads="1"/>
          </p:cNvSpPr>
          <p:nvPr/>
        </p:nvSpPr>
        <p:spPr bwMode="auto">
          <a:xfrm>
            <a:off x="3276600" y="1916113"/>
            <a:ext cx="215900" cy="287337"/>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2</a:t>
            </a:r>
          </a:p>
        </p:txBody>
      </p:sp>
      <p:sp>
        <p:nvSpPr>
          <p:cNvPr id="27656" name="AutoShape 17"/>
          <p:cNvSpPr>
            <a:spLocks noChangeArrowheads="1"/>
          </p:cNvSpPr>
          <p:nvPr/>
        </p:nvSpPr>
        <p:spPr bwMode="auto">
          <a:xfrm>
            <a:off x="6084888" y="1916113"/>
            <a:ext cx="215900" cy="287337"/>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3</a:t>
            </a:r>
          </a:p>
        </p:txBody>
      </p:sp>
      <p:sp>
        <p:nvSpPr>
          <p:cNvPr id="27657" name="AutoShape 18"/>
          <p:cNvSpPr>
            <a:spLocks noChangeArrowheads="1"/>
          </p:cNvSpPr>
          <p:nvPr/>
        </p:nvSpPr>
        <p:spPr bwMode="auto">
          <a:xfrm>
            <a:off x="5795963" y="2205038"/>
            <a:ext cx="215900" cy="287337"/>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4</a:t>
            </a:r>
          </a:p>
        </p:txBody>
      </p:sp>
      <p:sp>
        <p:nvSpPr>
          <p:cNvPr id="27658" name="AutoShape 20"/>
          <p:cNvSpPr>
            <a:spLocks noChangeArrowheads="1"/>
          </p:cNvSpPr>
          <p:nvPr/>
        </p:nvSpPr>
        <p:spPr bwMode="auto">
          <a:xfrm>
            <a:off x="2484438" y="3141663"/>
            <a:ext cx="215900" cy="287337"/>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8</a:t>
            </a:r>
          </a:p>
        </p:txBody>
      </p:sp>
      <p:sp>
        <p:nvSpPr>
          <p:cNvPr id="27659" name="AutoShape 21"/>
          <p:cNvSpPr>
            <a:spLocks noChangeArrowheads="1"/>
          </p:cNvSpPr>
          <p:nvPr/>
        </p:nvSpPr>
        <p:spPr bwMode="auto">
          <a:xfrm>
            <a:off x="4787900" y="2852738"/>
            <a:ext cx="215900" cy="287337"/>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6</a:t>
            </a:r>
          </a:p>
        </p:txBody>
      </p:sp>
      <p:sp>
        <p:nvSpPr>
          <p:cNvPr id="27660" name="AutoShape 22"/>
          <p:cNvSpPr>
            <a:spLocks noChangeArrowheads="1"/>
          </p:cNvSpPr>
          <p:nvPr/>
        </p:nvSpPr>
        <p:spPr bwMode="auto">
          <a:xfrm>
            <a:off x="7019925" y="2852738"/>
            <a:ext cx="215900" cy="287337"/>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7</a:t>
            </a:r>
          </a:p>
        </p:txBody>
      </p:sp>
      <p:sp>
        <p:nvSpPr>
          <p:cNvPr id="27661" name="AutoShape 23"/>
          <p:cNvSpPr>
            <a:spLocks noChangeArrowheads="1"/>
          </p:cNvSpPr>
          <p:nvPr/>
        </p:nvSpPr>
        <p:spPr bwMode="auto">
          <a:xfrm>
            <a:off x="4572000" y="3141663"/>
            <a:ext cx="215900" cy="287337"/>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9</a:t>
            </a:r>
          </a:p>
        </p:txBody>
      </p:sp>
      <p:sp>
        <p:nvSpPr>
          <p:cNvPr id="27662" name="AutoShape 24"/>
          <p:cNvSpPr>
            <a:spLocks noChangeArrowheads="1"/>
          </p:cNvSpPr>
          <p:nvPr/>
        </p:nvSpPr>
        <p:spPr bwMode="auto">
          <a:xfrm>
            <a:off x="1835150" y="3429000"/>
            <a:ext cx="215900" cy="287338"/>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10</a:t>
            </a:r>
          </a:p>
        </p:txBody>
      </p:sp>
      <p:sp>
        <p:nvSpPr>
          <p:cNvPr id="27663" name="AutoShape 25"/>
          <p:cNvSpPr>
            <a:spLocks noChangeArrowheads="1"/>
          </p:cNvSpPr>
          <p:nvPr/>
        </p:nvSpPr>
        <p:spPr bwMode="auto">
          <a:xfrm>
            <a:off x="3059113" y="3429000"/>
            <a:ext cx="215900" cy="287338"/>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11</a:t>
            </a:r>
          </a:p>
        </p:txBody>
      </p:sp>
      <p:sp>
        <p:nvSpPr>
          <p:cNvPr id="27664" name="AutoShape 26"/>
          <p:cNvSpPr>
            <a:spLocks noChangeArrowheads="1"/>
          </p:cNvSpPr>
          <p:nvPr/>
        </p:nvSpPr>
        <p:spPr bwMode="auto">
          <a:xfrm>
            <a:off x="3779838" y="2492375"/>
            <a:ext cx="215900" cy="287338"/>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fr-FR" sz="2000" dirty="0" smtClean="0">
                <a:latin typeface="Calibri" pitchFamily="34" charset="0"/>
              </a:rPr>
              <a:t>Activité 10 : </a:t>
            </a:r>
            <a:r>
              <a:rPr lang="fr-FR" sz="2000" dirty="0" err="1" smtClean="0">
                <a:latin typeface="Calibri" pitchFamily="34" charset="0"/>
              </a:rPr>
              <a:t>work</a:t>
            </a:r>
            <a:r>
              <a:rPr lang="fr-FR" sz="2000" dirty="0" smtClean="0">
                <a:latin typeface="Calibri" pitchFamily="34" charset="0"/>
              </a:rPr>
              <a:t> </a:t>
            </a:r>
            <a:r>
              <a:rPr lang="fr-FR" sz="2000" dirty="0" err="1" smtClean="0">
                <a:latin typeface="Calibri" pitchFamily="34" charset="0"/>
              </a:rPr>
              <a:t>with</a:t>
            </a:r>
            <a:r>
              <a:rPr lang="fr-FR" sz="2000" dirty="0" smtClean="0">
                <a:latin typeface="Calibri" pitchFamily="34" charset="0"/>
              </a:rPr>
              <a:t> a </a:t>
            </a:r>
            <a:r>
              <a:rPr lang="fr-FR" sz="2000" dirty="0" err="1" smtClean="0">
                <a:latin typeface="Calibri" pitchFamily="34" charset="0"/>
              </a:rPr>
              <a:t>partner</a:t>
            </a:r>
            <a:r>
              <a:rPr lang="fr-FR" sz="2000" dirty="0" smtClean="0">
                <a:latin typeface="Calibri" pitchFamily="34" charset="0"/>
              </a:rPr>
              <a:t> and </a:t>
            </a:r>
            <a:r>
              <a:rPr lang="fr-FR" sz="2000" dirty="0" err="1" smtClean="0">
                <a:latin typeface="Calibri" pitchFamily="34" charset="0"/>
              </a:rPr>
              <a:t>discuss</a:t>
            </a:r>
            <a:r>
              <a:rPr lang="fr-FR" sz="2000" dirty="0" smtClean="0">
                <a:latin typeface="Calibri" pitchFamily="34" charset="0"/>
              </a:rPr>
              <a:t> </a:t>
            </a:r>
            <a:r>
              <a:rPr lang="fr-FR" sz="2000" dirty="0" err="1" smtClean="0">
                <a:latin typeface="Calibri" pitchFamily="34" charset="0"/>
              </a:rPr>
              <a:t>whether</a:t>
            </a:r>
            <a:r>
              <a:rPr lang="fr-FR" sz="2000" dirty="0" smtClean="0">
                <a:latin typeface="Calibri" pitchFamily="34" charset="0"/>
              </a:rPr>
              <a:t> </a:t>
            </a:r>
            <a:r>
              <a:rPr lang="fr-FR" sz="2000" dirty="0" err="1" smtClean="0">
                <a:latin typeface="Calibri" pitchFamily="34" charset="0"/>
              </a:rPr>
              <a:t>you</a:t>
            </a:r>
            <a:r>
              <a:rPr lang="fr-FR" sz="2000" dirty="0" smtClean="0">
                <a:latin typeface="Calibri" pitchFamily="34" charset="0"/>
              </a:rPr>
              <a:t> </a:t>
            </a:r>
            <a:r>
              <a:rPr lang="fr-FR" sz="2000" dirty="0" err="1" smtClean="0">
                <a:latin typeface="Calibri" pitchFamily="34" charset="0"/>
              </a:rPr>
              <a:t>prefer</a:t>
            </a:r>
            <a:r>
              <a:rPr lang="fr-FR" sz="2000" dirty="0" smtClean="0">
                <a:latin typeface="Calibri" pitchFamily="34" charset="0"/>
              </a:rPr>
              <a:t> to live in </a:t>
            </a:r>
            <a:r>
              <a:rPr lang="fr-FR" sz="2000" dirty="0" err="1" smtClean="0">
                <a:latin typeface="Calibri" pitchFamily="34" charset="0"/>
              </a:rPr>
              <a:t>town</a:t>
            </a:r>
            <a:r>
              <a:rPr lang="fr-FR" sz="2000" dirty="0" smtClean="0">
                <a:latin typeface="Calibri" pitchFamily="34" charset="0"/>
              </a:rPr>
              <a:t> or in the </a:t>
            </a:r>
            <a:r>
              <a:rPr lang="fr-FR" sz="2000" dirty="0" err="1" smtClean="0">
                <a:latin typeface="Calibri" pitchFamily="34" charset="0"/>
              </a:rPr>
              <a:t>countryside</a:t>
            </a:r>
            <a:r>
              <a:rPr lang="fr-FR" sz="2000" dirty="0" smtClean="0">
                <a:latin typeface="Calibri" pitchFamily="34" charset="0"/>
              </a:rPr>
              <a:t>.</a:t>
            </a:r>
            <a:endParaRPr lang="en-GB" sz="2000" dirty="0" smtClean="0">
              <a:latin typeface="Calibri" pitchFamily="34" charset="0"/>
            </a:endParaRPr>
          </a:p>
        </p:txBody>
      </p:sp>
      <p:sp>
        <p:nvSpPr>
          <p:cNvPr id="28674" name="Rectangle 3"/>
          <p:cNvSpPr>
            <a:spLocks noGrp="1" noChangeArrowheads="1"/>
          </p:cNvSpPr>
          <p:nvPr>
            <p:ph type="body" idx="1"/>
          </p:nvPr>
        </p:nvSpPr>
        <p:spPr/>
        <p:txBody>
          <a:bodyPr/>
          <a:lstStyle/>
          <a:p>
            <a:pPr>
              <a:lnSpc>
                <a:spcPct val="90000"/>
              </a:lnSpc>
              <a:buFontTx/>
              <a:buNone/>
            </a:pPr>
            <a:r>
              <a:rPr lang="fr-FR" sz="2400" b="1" smtClean="0">
                <a:latin typeface="Calibri" pitchFamily="34" charset="0"/>
              </a:rPr>
              <a:t>Préfères-tu vivre à la campagne ou en ville?</a:t>
            </a:r>
          </a:p>
          <a:p>
            <a:pPr lvl="2">
              <a:lnSpc>
                <a:spcPct val="90000"/>
              </a:lnSpc>
            </a:pPr>
            <a:r>
              <a:rPr lang="fr-FR" sz="1800" b="1" smtClean="0">
                <a:solidFill>
                  <a:schemeClr val="accent2"/>
                </a:solidFill>
                <a:latin typeface="Calibri" pitchFamily="34" charset="0"/>
              </a:rPr>
              <a:t>Je préfère habiter à la campagne parce que …</a:t>
            </a:r>
          </a:p>
          <a:p>
            <a:pPr lvl="2">
              <a:lnSpc>
                <a:spcPct val="90000"/>
              </a:lnSpc>
            </a:pPr>
            <a:endParaRPr lang="fr-FR" sz="1800" b="1" smtClean="0">
              <a:solidFill>
                <a:schemeClr val="accent2"/>
              </a:solidFill>
              <a:latin typeface="Calibri" pitchFamily="34" charset="0"/>
            </a:endParaRPr>
          </a:p>
          <a:p>
            <a:pPr lvl="2">
              <a:lnSpc>
                <a:spcPct val="90000"/>
              </a:lnSpc>
            </a:pPr>
            <a:r>
              <a:rPr lang="fr-FR" sz="1800" b="1" smtClean="0">
                <a:solidFill>
                  <a:schemeClr val="accent2"/>
                </a:solidFill>
                <a:latin typeface="Calibri" pitchFamily="34" charset="0"/>
              </a:rPr>
              <a:t>Je préfère habiter à la ville parce que…</a:t>
            </a:r>
          </a:p>
          <a:p>
            <a:pPr>
              <a:lnSpc>
                <a:spcPct val="90000"/>
              </a:lnSpc>
            </a:pPr>
            <a:endParaRPr lang="fr-FR" sz="1800" b="1" smtClean="0">
              <a:solidFill>
                <a:schemeClr val="accent2"/>
              </a:solidFill>
              <a:latin typeface="Calibri" pitchFamily="34" charset="0"/>
            </a:endParaRPr>
          </a:p>
          <a:p>
            <a:pPr>
              <a:lnSpc>
                <a:spcPct val="90000"/>
              </a:lnSpc>
            </a:pPr>
            <a:r>
              <a:rPr lang="fr-FR" sz="2000" smtClean="0">
                <a:latin typeface="Calibri" pitchFamily="34" charset="0"/>
              </a:rPr>
              <a:t>il y a beaucoup de choses à faire</a:t>
            </a:r>
          </a:p>
          <a:p>
            <a:pPr>
              <a:lnSpc>
                <a:spcPct val="90000"/>
              </a:lnSpc>
            </a:pPr>
            <a:r>
              <a:rPr lang="fr-FR" sz="2000" smtClean="0">
                <a:latin typeface="Calibri" pitchFamily="34" charset="0"/>
              </a:rPr>
              <a:t>il y a beaucoup de magasins.</a:t>
            </a:r>
          </a:p>
          <a:p>
            <a:pPr>
              <a:lnSpc>
                <a:spcPct val="90000"/>
              </a:lnSpc>
            </a:pPr>
            <a:r>
              <a:rPr lang="fr-FR" sz="2000" smtClean="0">
                <a:latin typeface="Calibri" pitchFamily="34" charset="0"/>
              </a:rPr>
              <a:t>C’est calme et c’est tranquille.</a:t>
            </a:r>
          </a:p>
          <a:p>
            <a:pPr>
              <a:lnSpc>
                <a:spcPct val="90000"/>
              </a:lnSpc>
            </a:pPr>
            <a:r>
              <a:rPr lang="fr-FR" sz="2000" smtClean="0">
                <a:latin typeface="Calibri" pitchFamily="34" charset="0"/>
              </a:rPr>
              <a:t>On peut se promener tranquillement.</a:t>
            </a:r>
          </a:p>
          <a:p>
            <a:pPr>
              <a:lnSpc>
                <a:spcPct val="90000"/>
              </a:lnSpc>
            </a:pPr>
            <a:r>
              <a:rPr lang="fr-FR" sz="2000" smtClean="0">
                <a:latin typeface="Calibri" pitchFamily="34" charset="0"/>
              </a:rPr>
              <a:t>C’est animé.</a:t>
            </a:r>
          </a:p>
          <a:p>
            <a:pPr>
              <a:lnSpc>
                <a:spcPct val="90000"/>
              </a:lnSpc>
            </a:pPr>
            <a:r>
              <a:rPr lang="fr-FR" sz="2000" smtClean="0">
                <a:latin typeface="Calibri" pitchFamily="34" charset="0"/>
              </a:rPr>
              <a:t>Il y a un bon réseau de transport en commun.</a:t>
            </a:r>
          </a:p>
          <a:p>
            <a:pPr>
              <a:lnSpc>
                <a:spcPct val="90000"/>
              </a:lnSpc>
            </a:pPr>
            <a:r>
              <a:rPr lang="fr-FR" sz="2000" smtClean="0">
                <a:latin typeface="Calibri" pitchFamily="34" charset="0"/>
              </a:rPr>
              <a:t>On se sent en sécurité.</a:t>
            </a:r>
          </a:p>
          <a:p>
            <a:pPr>
              <a:lnSpc>
                <a:spcPct val="90000"/>
              </a:lnSpc>
            </a:pPr>
            <a:r>
              <a:rPr lang="fr-FR" sz="2000" smtClean="0">
                <a:latin typeface="Calibri" pitchFamily="34" charset="0"/>
              </a:rPr>
              <a:t>C’est plus sain.</a:t>
            </a:r>
            <a:endParaRPr lang="en-GB" sz="2000" smtClean="0">
              <a:latin typeface="Calibri" pitchFamily="34" charset="0"/>
            </a:endParaRPr>
          </a:p>
        </p:txBody>
      </p:sp>
      <p:pic>
        <p:nvPicPr>
          <p:cNvPr id="28675" name="Picture 6" descr="talking"/>
          <p:cNvPicPr>
            <a:picLocks noChangeAspect="1" noChangeArrowheads="1"/>
          </p:cNvPicPr>
          <p:nvPr/>
        </p:nvPicPr>
        <p:blipFill>
          <a:blip r:embed="rId2" cstate="print"/>
          <a:srcRect/>
          <a:stretch>
            <a:fillRect/>
          </a:stretch>
        </p:blipFill>
        <p:spPr bwMode="auto">
          <a:xfrm>
            <a:off x="5435600" y="4076700"/>
            <a:ext cx="2736850" cy="2149475"/>
          </a:xfrm>
          <a:prstGeom prst="rect">
            <a:avLst/>
          </a:prstGeom>
          <a:noFill/>
          <a:ln w="9525">
            <a:noFill/>
            <a:miter lim="800000"/>
            <a:headEnd/>
            <a:tailEnd/>
          </a:ln>
        </p:spPr>
      </p:pic>
      <p:sp>
        <p:nvSpPr>
          <p:cNvPr id="28676" name="AutoShape 7"/>
          <p:cNvSpPr>
            <a:spLocks noChangeArrowheads="1"/>
          </p:cNvSpPr>
          <p:nvPr/>
        </p:nvSpPr>
        <p:spPr bwMode="auto">
          <a:xfrm>
            <a:off x="7524750" y="2781300"/>
            <a:ext cx="1619250" cy="1152525"/>
          </a:xfrm>
          <a:prstGeom prst="wedgeEllipseCallout">
            <a:avLst>
              <a:gd name="adj1" fmla="val -45782"/>
              <a:gd name="adj2" fmla="val 100278"/>
            </a:avLst>
          </a:prstGeom>
          <a:solidFill>
            <a:schemeClr val="bg1"/>
          </a:solidFill>
          <a:ln w="9525">
            <a:solidFill>
              <a:schemeClr val="tx1"/>
            </a:solidFill>
            <a:miter lim="800000"/>
            <a:headEnd/>
            <a:tailEnd/>
          </a:ln>
        </p:spPr>
        <p:txBody>
          <a:bodyPr/>
          <a:lstStyle/>
          <a:p>
            <a:pPr algn="ctr"/>
            <a:endParaRPr lang="en-US"/>
          </a:p>
        </p:txBody>
      </p:sp>
      <p:pic>
        <p:nvPicPr>
          <p:cNvPr id="28677" name="Picture 8" descr="countryside"/>
          <p:cNvPicPr>
            <a:picLocks noChangeAspect="1" noChangeArrowheads="1"/>
          </p:cNvPicPr>
          <p:nvPr/>
        </p:nvPicPr>
        <p:blipFill>
          <a:blip r:embed="rId3" cstate="print"/>
          <a:srcRect/>
          <a:stretch>
            <a:fillRect/>
          </a:stretch>
        </p:blipFill>
        <p:spPr bwMode="auto">
          <a:xfrm>
            <a:off x="7885113" y="2935288"/>
            <a:ext cx="863600" cy="811212"/>
          </a:xfrm>
          <a:prstGeom prst="rect">
            <a:avLst/>
          </a:prstGeom>
          <a:noFill/>
          <a:ln w="9525">
            <a:noFill/>
            <a:miter lim="800000"/>
            <a:headEnd/>
            <a:tailEnd/>
          </a:ln>
        </p:spPr>
      </p:pic>
      <p:sp>
        <p:nvSpPr>
          <p:cNvPr id="28678" name="AutoShape 9"/>
          <p:cNvSpPr>
            <a:spLocks noChangeArrowheads="1"/>
          </p:cNvSpPr>
          <p:nvPr/>
        </p:nvSpPr>
        <p:spPr bwMode="auto">
          <a:xfrm>
            <a:off x="4859338" y="2924175"/>
            <a:ext cx="1584325" cy="1116013"/>
          </a:xfrm>
          <a:prstGeom prst="wedgeEllipseCallout">
            <a:avLst>
              <a:gd name="adj1" fmla="val 43787"/>
              <a:gd name="adj2" fmla="val 67495"/>
            </a:avLst>
          </a:prstGeom>
          <a:solidFill>
            <a:schemeClr val="bg1"/>
          </a:solidFill>
          <a:ln w="9525">
            <a:solidFill>
              <a:schemeClr val="tx1"/>
            </a:solidFill>
            <a:miter lim="800000"/>
            <a:headEnd/>
            <a:tailEnd/>
          </a:ln>
        </p:spPr>
        <p:txBody>
          <a:bodyPr/>
          <a:lstStyle/>
          <a:p>
            <a:pPr algn="ctr"/>
            <a:endParaRPr lang="en-US"/>
          </a:p>
        </p:txBody>
      </p:sp>
      <p:pic>
        <p:nvPicPr>
          <p:cNvPr id="28679" name="Picture 10" descr="town"/>
          <p:cNvPicPr>
            <a:picLocks noChangeAspect="1" noChangeArrowheads="1"/>
          </p:cNvPicPr>
          <p:nvPr/>
        </p:nvPicPr>
        <p:blipFill>
          <a:blip r:embed="rId4" cstate="print"/>
          <a:srcRect/>
          <a:stretch>
            <a:fillRect/>
          </a:stretch>
        </p:blipFill>
        <p:spPr bwMode="auto">
          <a:xfrm flipH="1">
            <a:off x="5219700" y="3100388"/>
            <a:ext cx="1006475" cy="81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noChangeArrowheads="1"/>
          </p:cNvSpPr>
          <p:nvPr>
            <p:ph type="title"/>
          </p:nvPr>
        </p:nvSpPr>
        <p:spPr/>
        <p:txBody>
          <a:bodyPr/>
          <a:lstStyle/>
          <a:p>
            <a:r>
              <a:rPr lang="en-GB" sz="1800" dirty="0" err="1" smtClean="0">
                <a:latin typeface="Calibri" pitchFamily="34" charset="0"/>
              </a:rPr>
              <a:t>Activité</a:t>
            </a:r>
            <a:r>
              <a:rPr lang="en-GB" sz="1800" dirty="0" smtClean="0">
                <a:latin typeface="Calibri" pitchFamily="34" charset="0"/>
              </a:rPr>
              <a:t> 11: Argenteuil.</a:t>
            </a:r>
            <a:br>
              <a:rPr lang="en-GB" sz="1800" dirty="0" smtClean="0">
                <a:latin typeface="Calibri" pitchFamily="34" charset="0"/>
              </a:rPr>
            </a:br>
            <a:r>
              <a:rPr lang="en-GB" sz="1800" dirty="0" smtClean="0">
                <a:latin typeface="Calibri" pitchFamily="34" charset="0"/>
              </a:rPr>
              <a:t>Work with a partner and choose a, b or c to complete these sentences. Watch out for agreements.</a:t>
            </a:r>
          </a:p>
        </p:txBody>
      </p:sp>
      <p:sp>
        <p:nvSpPr>
          <p:cNvPr id="29698" name="Rectangle 6"/>
          <p:cNvSpPr>
            <a:spLocks noChangeArrowheads="1"/>
          </p:cNvSpPr>
          <p:nvPr/>
        </p:nvSpPr>
        <p:spPr bwMode="auto">
          <a:xfrm>
            <a:off x="539750" y="1268413"/>
            <a:ext cx="8135938" cy="2736850"/>
          </a:xfrm>
          <a:prstGeom prst="rect">
            <a:avLst/>
          </a:prstGeom>
          <a:solidFill>
            <a:schemeClr val="accent2"/>
          </a:solidFill>
          <a:ln w="9525">
            <a:solidFill>
              <a:schemeClr val="tx1"/>
            </a:solidFill>
            <a:miter lim="800000"/>
            <a:headEnd/>
            <a:tailEnd/>
          </a:ln>
        </p:spPr>
        <p:txBody>
          <a:bodyPr/>
          <a:lstStyle/>
          <a:p>
            <a:r>
              <a:rPr lang="fr-FR">
                <a:solidFill>
                  <a:schemeClr val="bg1"/>
                </a:solidFill>
              </a:rPr>
              <a:t>Salut! Je m’appelle Sarah! J’habite à Argenteuil. C’est dans la banlieue </a:t>
            </a:r>
            <a:r>
              <a:rPr lang="fr-FR">
                <a:solidFill>
                  <a:schemeClr val="accent2"/>
                </a:solidFill>
              </a:rPr>
              <a:t>industrielle</a:t>
            </a:r>
            <a:r>
              <a:rPr lang="fr-FR">
                <a:solidFill>
                  <a:schemeClr val="bg1"/>
                </a:solidFill>
              </a:rPr>
              <a:t> de Paris. Il y a donc beaucoup d’entrepôts .Je trouve cela </a:t>
            </a:r>
            <a:r>
              <a:rPr lang="fr-FR">
                <a:solidFill>
                  <a:schemeClr val="accent2"/>
                </a:solidFill>
              </a:rPr>
              <a:t>moche</a:t>
            </a:r>
            <a:r>
              <a:rPr lang="fr-FR">
                <a:solidFill>
                  <a:schemeClr val="bg1"/>
                </a:solidFill>
              </a:rPr>
              <a:t>! Heureusement on peut prendre le RER et aller </a:t>
            </a:r>
            <a:r>
              <a:rPr lang="fr-FR">
                <a:solidFill>
                  <a:schemeClr val="bg1"/>
                </a:solidFill>
                <a:cs typeface="Arial" charset="0"/>
              </a:rPr>
              <a:t>à</a:t>
            </a:r>
            <a:r>
              <a:rPr lang="fr-FR">
                <a:solidFill>
                  <a:schemeClr val="bg1"/>
                </a:solidFill>
              </a:rPr>
              <a:t> Paris ! C’est agréable !</a:t>
            </a:r>
          </a:p>
          <a:p>
            <a:r>
              <a:rPr lang="fr-FR">
                <a:solidFill>
                  <a:schemeClr val="bg1"/>
                </a:solidFill>
              </a:rPr>
              <a:t>Argenteuil, ce n’est pas </a:t>
            </a:r>
            <a:r>
              <a:rPr lang="fr-FR">
                <a:solidFill>
                  <a:schemeClr val="accent2"/>
                </a:solidFill>
              </a:rPr>
              <a:t>touristique</a:t>
            </a:r>
            <a:r>
              <a:rPr lang="fr-FR">
                <a:solidFill>
                  <a:schemeClr val="bg1"/>
                </a:solidFill>
              </a:rPr>
              <a:t>, il y a un centre ville avec des magasins, deux cinémas et une salle de spectacle et un centre sportif. Cependant, je trouve ma ville </a:t>
            </a:r>
            <a:r>
              <a:rPr lang="fr-FR">
                <a:solidFill>
                  <a:schemeClr val="accent2"/>
                </a:solidFill>
              </a:rPr>
              <a:t>ennuyeuse..</a:t>
            </a:r>
          </a:p>
          <a:p>
            <a:r>
              <a:rPr lang="fr-FR">
                <a:solidFill>
                  <a:schemeClr val="bg1"/>
                </a:solidFill>
              </a:rPr>
              <a:t>A quelques kilomètres, il y a un </a:t>
            </a:r>
            <a:r>
              <a:rPr lang="fr-FR">
                <a:solidFill>
                  <a:schemeClr val="accent2"/>
                </a:solidFill>
              </a:rPr>
              <a:t>important </a:t>
            </a:r>
            <a:r>
              <a:rPr lang="fr-FR">
                <a:solidFill>
                  <a:schemeClr val="bg1"/>
                </a:solidFill>
              </a:rPr>
              <a:t>centre commercial avec des magasins de mode. Les magasins sont moins </a:t>
            </a:r>
            <a:r>
              <a:rPr lang="fr-FR">
                <a:solidFill>
                  <a:schemeClr val="accent2"/>
                </a:solidFill>
              </a:rPr>
              <a:t>traditionnels</a:t>
            </a:r>
            <a:r>
              <a:rPr lang="fr-FR">
                <a:solidFill>
                  <a:schemeClr val="bg1"/>
                </a:solidFill>
              </a:rPr>
              <a:t> que ceux de la ville.</a:t>
            </a:r>
            <a:endParaRPr lang="en-GB">
              <a:solidFill>
                <a:schemeClr val="bg1"/>
              </a:solidFill>
            </a:endParaRPr>
          </a:p>
        </p:txBody>
      </p:sp>
      <p:sp>
        <p:nvSpPr>
          <p:cNvPr id="29699" name="AutoShape 7"/>
          <p:cNvSpPr>
            <a:spLocks noChangeArrowheads="1"/>
          </p:cNvSpPr>
          <p:nvPr/>
        </p:nvSpPr>
        <p:spPr bwMode="auto">
          <a:xfrm>
            <a:off x="971550" y="1628775"/>
            <a:ext cx="215900" cy="287338"/>
          </a:xfrm>
          <a:prstGeom prst="octagon">
            <a:avLst>
              <a:gd name="adj" fmla="val 29287"/>
            </a:avLst>
          </a:prstGeom>
          <a:solidFill>
            <a:srgbClr val="66FF33"/>
          </a:solidFill>
          <a:ln w="9525">
            <a:solidFill>
              <a:schemeClr val="tx1"/>
            </a:solidFill>
            <a:miter lim="800000"/>
            <a:headEnd/>
            <a:tailEnd/>
          </a:ln>
        </p:spPr>
        <p:txBody>
          <a:bodyPr wrap="none" anchor="ctr"/>
          <a:lstStyle/>
          <a:p>
            <a:pPr algn="ctr"/>
            <a:r>
              <a:rPr lang="en-GB" sz="1000"/>
              <a:t>1</a:t>
            </a:r>
          </a:p>
        </p:txBody>
      </p:sp>
      <p:sp>
        <p:nvSpPr>
          <p:cNvPr id="29700" name="AutoShape 8"/>
          <p:cNvSpPr>
            <a:spLocks noChangeArrowheads="1"/>
          </p:cNvSpPr>
          <p:nvPr/>
        </p:nvSpPr>
        <p:spPr bwMode="auto">
          <a:xfrm>
            <a:off x="7812088" y="1557338"/>
            <a:ext cx="215900" cy="287337"/>
          </a:xfrm>
          <a:prstGeom prst="octagon">
            <a:avLst>
              <a:gd name="adj" fmla="val 29287"/>
            </a:avLst>
          </a:prstGeom>
          <a:solidFill>
            <a:srgbClr val="66FF33"/>
          </a:solidFill>
          <a:ln w="9525">
            <a:solidFill>
              <a:schemeClr val="tx1"/>
            </a:solidFill>
            <a:miter lim="800000"/>
            <a:headEnd/>
            <a:tailEnd/>
          </a:ln>
        </p:spPr>
        <p:txBody>
          <a:bodyPr wrap="none" anchor="ctr"/>
          <a:lstStyle/>
          <a:p>
            <a:pPr algn="ctr"/>
            <a:r>
              <a:rPr lang="en-GB" sz="1000"/>
              <a:t>2</a:t>
            </a:r>
          </a:p>
        </p:txBody>
      </p:sp>
      <p:sp>
        <p:nvSpPr>
          <p:cNvPr id="29701" name="AutoShape 9"/>
          <p:cNvSpPr>
            <a:spLocks noChangeArrowheads="1"/>
          </p:cNvSpPr>
          <p:nvPr/>
        </p:nvSpPr>
        <p:spPr bwMode="auto">
          <a:xfrm>
            <a:off x="3419475" y="2133600"/>
            <a:ext cx="215900" cy="287338"/>
          </a:xfrm>
          <a:prstGeom prst="octagon">
            <a:avLst>
              <a:gd name="adj" fmla="val 29287"/>
            </a:avLst>
          </a:prstGeom>
          <a:solidFill>
            <a:srgbClr val="66FF33"/>
          </a:solidFill>
          <a:ln w="9525">
            <a:solidFill>
              <a:schemeClr val="tx1"/>
            </a:solidFill>
            <a:miter lim="800000"/>
            <a:headEnd/>
            <a:tailEnd/>
          </a:ln>
        </p:spPr>
        <p:txBody>
          <a:bodyPr wrap="none" anchor="ctr"/>
          <a:lstStyle/>
          <a:p>
            <a:pPr algn="ctr"/>
            <a:r>
              <a:rPr lang="en-GB" sz="1000"/>
              <a:t>3</a:t>
            </a:r>
          </a:p>
        </p:txBody>
      </p:sp>
      <p:sp>
        <p:nvSpPr>
          <p:cNvPr id="29702" name="AutoShape 10"/>
          <p:cNvSpPr>
            <a:spLocks noChangeArrowheads="1"/>
          </p:cNvSpPr>
          <p:nvPr/>
        </p:nvSpPr>
        <p:spPr bwMode="auto">
          <a:xfrm>
            <a:off x="2195513" y="2708275"/>
            <a:ext cx="215900" cy="287338"/>
          </a:xfrm>
          <a:prstGeom prst="octagon">
            <a:avLst>
              <a:gd name="adj" fmla="val 29287"/>
            </a:avLst>
          </a:prstGeom>
          <a:solidFill>
            <a:srgbClr val="66FF33"/>
          </a:solidFill>
          <a:ln w="9525">
            <a:solidFill>
              <a:schemeClr val="tx1"/>
            </a:solidFill>
            <a:miter lim="800000"/>
            <a:headEnd/>
            <a:tailEnd/>
          </a:ln>
        </p:spPr>
        <p:txBody>
          <a:bodyPr wrap="none" anchor="ctr"/>
          <a:lstStyle/>
          <a:p>
            <a:pPr algn="ctr"/>
            <a:r>
              <a:rPr lang="en-GB" sz="1000"/>
              <a:t>4</a:t>
            </a:r>
          </a:p>
        </p:txBody>
      </p:sp>
      <p:sp>
        <p:nvSpPr>
          <p:cNvPr id="29703" name="AutoShape 11"/>
          <p:cNvSpPr>
            <a:spLocks noChangeArrowheads="1"/>
          </p:cNvSpPr>
          <p:nvPr/>
        </p:nvSpPr>
        <p:spPr bwMode="auto">
          <a:xfrm>
            <a:off x="3995738" y="2924175"/>
            <a:ext cx="215900" cy="287338"/>
          </a:xfrm>
          <a:prstGeom prst="octagon">
            <a:avLst>
              <a:gd name="adj" fmla="val 29287"/>
            </a:avLst>
          </a:prstGeom>
          <a:solidFill>
            <a:srgbClr val="66FF33"/>
          </a:solidFill>
          <a:ln w="9525">
            <a:solidFill>
              <a:schemeClr val="tx1"/>
            </a:solidFill>
            <a:miter lim="800000"/>
            <a:headEnd/>
            <a:tailEnd/>
          </a:ln>
        </p:spPr>
        <p:txBody>
          <a:bodyPr wrap="none" anchor="ctr"/>
          <a:lstStyle/>
          <a:p>
            <a:pPr algn="ctr"/>
            <a:r>
              <a:rPr lang="en-GB" sz="1000"/>
              <a:t>5</a:t>
            </a:r>
          </a:p>
        </p:txBody>
      </p:sp>
      <p:sp>
        <p:nvSpPr>
          <p:cNvPr id="29704" name="AutoShape 12"/>
          <p:cNvSpPr>
            <a:spLocks noChangeArrowheads="1"/>
          </p:cNvSpPr>
          <p:nvPr/>
        </p:nvSpPr>
        <p:spPr bwMode="auto">
          <a:xfrm>
            <a:off x="5580063" y="3213100"/>
            <a:ext cx="215900" cy="287338"/>
          </a:xfrm>
          <a:prstGeom prst="octagon">
            <a:avLst>
              <a:gd name="adj" fmla="val 29287"/>
            </a:avLst>
          </a:prstGeom>
          <a:solidFill>
            <a:srgbClr val="66FF33"/>
          </a:solidFill>
          <a:ln w="9525">
            <a:solidFill>
              <a:schemeClr val="tx1"/>
            </a:solidFill>
            <a:miter lim="800000"/>
            <a:headEnd/>
            <a:tailEnd/>
          </a:ln>
        </p:spPr>
        <p:txBody>
          <a:bodyPr wrap="none" anchor="ctr"/>
          <a:lstStyle/>
          <a:p>
            <a:pPr algn="ctr"/>
            <a:r>
              <a:rPr lang="en-GB" sz="1000"/>
              <a:t>6</a:t>
            </a:r>
          </a:p>
        </p:txBody>
      </p:sp>
      <p:graphicFrame>
        <p:nvGraphicFramePr>
          <p:cNvPr id="34911" name="Group 95"/>
          <p:cNvGraphicFramePr>
            <a:graphicFrameLocks noGrp="1"/>
          </p:cNvGraphicFramePr>
          <p:nvPr>
            <p:ph idx="1"/>
          </p:nvPr>
        </p:nvGraphicFramePr>
        <p:xfrm>
          <a:off x="539750" y="4005263"/>
          <a:ext cx="8135938" cy="2446340"/>
        </p:xfrm>
        <a:graphic>
          <a:graphicData uri="http://schemas.openxmlformats.org/drawingml/2006/table">
            <a:tbl>
              <a:tblPr/>
              <a:tblGrid>
                <a:gridCol w="2263775"/>
                <a:gridCol w="2609850"/>
                <a:gridCol w="3262313"/>
              </a:tblGrid>
              <a:tr h="3063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FF00"/>
                          </a:solidFill>
                          <a:effectLst/>
                          <a:latin typeface="Calibri" pitchFamily="34" charset="0"/>
                          <a:cs typeface="Arial" charset="0"/>
                        </a:rPr>
                        <a:t>1 la banlieue</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FF00"/>
                          </a:solidFill>
                          <a:effectLst/>
                          <a:latin typeface="Calibri" pitchFamily="34" charset="0"/>
                          <a:cs typeface="Arial" charset="0"/>
                        </a:rPr>
                        <a:t>2 cela assez</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FF00"/>
                          </a:solidFill>
                          <a:effectLst/>
                          <a:latin typeface="Calibri" pitchFamily="34" charset="0"/>
                          <a:cs typeface="Arial" charset="0"/>
                        </a:rPr>
                        <a:t>3 ce n'est pas</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333399"/>
                    </a:solidFill>
                  </a:tcPr>
                </a:tc>
              </a:tr>
              <a:tr h="3063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a- industriel</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a- moche</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a- touriste</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333399"/>
                    </a:solidFill>
                  </a:tcPr>
                </a:tc>
              </a:tr>
              <a:tr h="3048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b- industriels</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b- moches</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b- touristique</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333399"/>
                    </a:solidFill>
                  </a:tcPr>
                </a:tc>
              </a:tr>
              <a:tr h="2349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c- industrielle</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c- mouche</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c- touristiques</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333399"/>
                    </a:solidFill>
                  </a:tcPr>
                </a:tc>
              </a:tr>
              <a:tr h="3063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FF00"/>
                          </a:solidFill>
                          <a:effectLst/>
                          <a:latin typeface="Calibri" pitchFamily="34" charset="0"/>
                          <a:cs typeface="Arial" charset="0"/>
                        </a:rPr>
                        <a:t>4 ma ville</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FF00"/>
                          </a:solidFill>
                          <a:effectLst/>
                          <a:latin typeface="Calibri" pitchFamily="34" charset="0"/>
                          <a:cs typeface="Arial" charset="0"/>
                        </a:rPr>
                        <a:t>5 il y a un</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FF00"/>
                          </a:solidFill>
                          <a:effectLst/>
                          <a:latin typeface="Calibri" pitchFamily="34" charset="0"/>
                          <a:cs typeface="Arial" charset="0"/>
                        </a:rPr>
                        <a:t>6 les magasins sont moins</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333399"/>
                    </a:solidFill>
                  </a:tcPr>
                </a:tc>
              </a:tr>
              <a:tr h="3063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a- ennuyeuse</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a- importante</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a- traditionnel</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333399"/>
                    </a:solidFill>
                  </a:tcPr>
                </a:tc>
              </a:tr>
              <a:tr h="3048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b- ennuyeuses</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b- importants</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b- traditionnelles</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333399"/>
                    </a:solidFill>
                  </a:tcPr>
                </a:tc>
              </a:tr>
              <a:tr h="3063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c- ennuyeux</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c- important</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c- traditionnels</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4294967295"/>
          </p:nvPr>
        </p:nvSpPr>
        <p:spPr>
          <a:xfrm>
            <a:off x="0" y="0"/>
            <a:ext cx="9144000" cy="6858000"/>
          </a:xfrm>
        </p:spPr>
        <p:txBody>
          <a:bodyPr/>
          <a:lstStyle/>
          <a:p>
            <a:pPr algn="ctr" eaLnBrk="1" hangingPunct="1">
              <a:buFontTx/>
              <a:buNone/>
            </a:pPr>
            <a:r>
              <a:rPr lang="en-GB" sz="2400" b="1" u="sng" dirty="0" smtClean="0"/>
              <a:t>TOPIC 3: RECYCLER, C’EST BIEN</a:t>
            </a:r>
          </a:p>
          <a:p>
            <a:pPr algn="ctr" eaLnBrk="1" hangingPunct="1">
              <a:buFontTx/>
              <a:buNone/>
            </a:pPr>
            <a:endParaRPr lang="en-GB" sz="2400" b="1" u="sng" dirty="0" smtClean="0"/>
          </a:p>
          <a:p>
            <a:pPr algn="ctr" eaLnBrk="1" hangingPunct="1">
              <a:buFontTx/>
              <a:buNone/>
            </a:pPr>
            <a:r>
              <a:rPr lang="en-GB" sz="2400" b="1" dirty="0" smtClean="0"/>
              <a:t>In this topic you will learn to talk about:</a:t>
            </a:r>
          </a:p>
          <a:p>
            <a:pPr algn="ctr" eaLnBrk="1" hangingPunct="1">
              <a:buFontTx/>
              <a:buNone/>
            </a:pPr>
            <a:endParaRPr lang="en-GB" sz="2400" dirty="0" smtClean="0"/>
          </a:p>
          <a:p>
            <a:pPr algn="ctr" eaLnBrk="1" hangingPunct="1">
              <a:buFont typeface="Arial" charset="0"/>
              <a:buAutoNum type="arabicPeriod"/>
            </a:pPr>
            <a:r>
              <a:rPr lang="en-GB" sz="2400" dirty="0" smtClean="0"/>
              <a:t>Environmental advice</a:t>
            </a:r>
          </a:p>
          <a:p>
            <a:pPr algn="ctr" eaLnBrk="1" hangingPunct="1">
              <a:buFont typeface="Arial" charset="0"/>
              <a:buAutoNum type="arabicPeriod"/>
            </a:pPr>
            <a:r>
              <a:rPr lang="en-GB" sz="2400" dirty="0" smtClean="0"/>
              <a:t>How to be environmentally friendly at home</a:t>
            </a:r>
          </a:p>
          <a:p>
            <a:pPr algn="ctr" eaLnBrk="1" hangingPunct="1">
              <a:buFont typeface="Arial" charset="0"/>
              <a:buAutoNum type="arabicPeriod"/>
            </a:pPr>
            <a:r>
              <a:rPr lang="en-GB" sz="2400" dirty="0" smtClean="0"/>
              <a:t>What you do to help the environment</a:t>
            </a:r>
          </a:p>
          <a:p>
            <a:pPr algn="ctr" eaLnBrk="1" hangingPunct="1">
              <a:buFont typeface="Arial" charset="0"/>
              <a:buAutoNum type="arabicPeriod"/>
            </a:pPr>
            <a:endParaRPr lang="en-GB" sz="2400" dirty="0" smtClean="0"/>
          </a:p>
          <a:p>
            <a:pPr algn="ctr" eaLnBrk="1" hangingPunct="1">
              <a:buFont typeface="Arial" charset="0"/>
              <a:buAutoNum type="arabicPeriod"/>
            </a:pPr>
            <a:endParaRPr lang="en-GB" sz="2400" dirty="0" smtClean="0"/>
          </a:p>
          <a:p>
            <a:pPr algn="ctr" eaLnBrk="1" hangingPunct="1">
              <a:buFont typeface="Arial" charset="0"/>
              <a:buAutoNum type="arabicPeriod"/>
            </a:pPr>
            <a:endParaRPr lang="en-GB" sz="2400" dirty="0" smtClean="0"/>
          </a:p>
          <a:p>
            <a:pPr algn="ctr" eaLnBrk="1" hangingPunct="1">
              <a:buFontTx/>
              <a:buNone/>
            </a:pPr>
            <a:r>
              <a:rPr lang="en-GB" sz="2400" b="1" dirty="0" smtClean="0">
                <a:latin typeface="Comic Sans MS" pitchFamily="66" charset="0"/>
              </a:rPr>
              <a:t> </a:t>
            </a:r>
            <a:endParaRPr lang="en-GB" sz="2400" dirty="0" smtClean="0">
              <a:latin typeface="Comic Sans MS" pitchFamily="66" charset="0"/>
            </a:endParaRPr>
          </a:p>
          <a:p>
            <a:pPr algn="ctr" eaLnBrk="1" hangingPunct="1">
              <a:buFontTx/>
              <a:buNone/>
            </a:pPr>
            <a:endParaRPr lang="en-GB" sz="2400" dirty="0" smtClean="0">
              <a:latin typeface="Comic Sans MS" pitchFamily="66" charset="0"/>
            </a:endParaRPr>
          </a:p>
          <a:p>
            <a:pPr eaLnBrk="1" hangingPunct="1">
              <a:buFontTx/>
              <a:buNone/>
            </a:pPr>
            <a:endParaRPr lang="en-GB" sz="2400" dirty="0" smtClean="0">
              <a:latin typeface="Comic Sans MS" pitchFamily="66" charset="0"/>
            </a:endParaRPr>
          </a:p>
          <a:p>
            <a:pPr eaLnBrk="1" hangingPunct="1">
              <a:buFontTx/>
              <a:buNone/>
            </a:pPr>
            <a:endParaRPr lang="en-GB" sz="2400" dirty="0" smtClean="0">
              <a:latin typeface="Comic Sans MS" pitchFamily="66" charset="0"/>
            </a:endParaRPr>
          </a:p>
          <a:p>
            <a:pPr eaLnBrk="1" hangingPunct="1">
              <a:buFontTx/>
              <a:buNone/>
            </a:pPr>
            <a:endParaRPr lang="en-GB" sz="2400" dirty="0" smtClean="0">
              <a:latin typeface="Comic Sans MS" pitchFamily="66" charset="0"/>
            </a:endParaRPr>
          </a:p>
          <a:p>
            <a:pPr algn="ctr" eaLnBrk="1" hangingPunct="1">
              <a:buFontTx/>
              <a:buNone/>
            </a:pPr>
            <a:endParaRPr lang="en-GB" sz="2400" dirty="0" smtClean="0">
              <a:latin typeface="Comic Sans MS" pitchFamily="66" charset="0"/>
            </a:endParaRPr>
          </a:p>
          <a:p>
            <a:pPr eaLnBrk="1" hangingPunct="1">
              <a:buFontTx/>
              <a:buNone/>
            </a:pPr>
            <a:endParaRPr lang="en-GB" dirty="0" smtClean="0"/>
          </a:p>
        </p:txBody>
      </p:sp>
      <p:pic>
        <p:nvPicPr>
          <p:cNvPr id="30722" name="Picture 3" descr="aerosol"/>
          <p:cNvPicPr>
            <a:picLocks noChangeAspect="1" noChangeArrowheads="1"/>
          </p:cNvPicPr>
          <p:nvPr/>
        </p:nvPicPr>
        <p:blipFill>
          <a:blip r:embed="rId2" cstate="print"/>
          <a:srcRect/>
          <a:stretch>
            <a:fillRect/>
          </a:stretch>
        </p:blipFill>
        <p:spPr bwMode="auto">
          <a:xfrm>
            <a:off x="539750" y="4221163"/>
            <a:ext cx="1838325" cy="1341437"/>
          </a:xfrm>
          <a:prstGeom prst="rect">
            <a:avLst/>
          </a:prstGeom>
          <a:noFill/>
          <a:ln w="9525">
            <a:noFill/>
            <a:miter lim="800000"/>
            <a:headEnd/>
            <a:tailEnd/>
          </a:ln>
        </p:spPr>
      </p:pic>
      <p:pic>
        <p:nvPicPr>
          <p:cNvPr id="30724" name="Picture 5" descr="recycle"/>
          <p:cNvPicPr>
            <a:picLocks noChangeAspect="1" noChangeArrowheads="1"/>
          </p:cNvPicPr>
          <p:nvPr/>
        </p:nvPicPr>
        <p:blipFill>
          <a:blip r:embed="rId3" cstate="print"/>
          <a:srcRect/>
          <a:stretch>
            <a:fillRect/>
          </a:stretch>
        </p:blipFill>
        <p:spPr bwMode="auto">
          <a:xfrm>
            <a:off x="6011863" y="3789363"/>
            <a:ext cx="2552700" cy="1916112"/>
          </a:xfrm>
          <a:prstGeom prst="rect">
            <a:avLst/>
          </a:prstGeom>
          <a:noFill/>
          <a:ln w="9525">
            <a:noFill/>
            <a:miter lim="800000"/>
            <a:headEnd/>
            <a:tailEnd/>
          </a:ln>
        </p:spPr>
      </p:pic>
      <p:pic>
        <p:nvPicPr>
          <p:cNvPr id="30727" name="Picture 8" descr="switch"/>
          <p:cNvPicPr>
            <a:picLocks noChangeAspect="1" noChangeArrowheads="1"/>
          </p:cNvPicPr>
          <p:nvPr/>
        </p:nvPicPr>
        <p:blipFill>
          <a:blip r:embed="rId4" cstate="print"/>
          <a:srcRect/>
          <a:stretch>
            <a:fillRect/>
          </a:stretch>
        </p:blipFill>
        <p:spPr bwMode="auto">
          <a:xfrm>
            <a:off x="3492500" y="4149725"/>
            <a:ext cx="1516063" cy="1516063"/>
          </a:xfrm>
          <a:prstGeom prst="rect">
            <a:avLst/>
          </a:prstGeom>
          <a:noFill/>
          <a:ln w="9525">
            <a:solidFill>
              <a:srgbClr val="66FF33"/>
            </a:solid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Grp="1" noChangeArrowheads="1"/>
          </p:cNvSpPr>
          <p:nvPr>
            <p:ph type="title"/>
          </p:nvPr>
        </p:nvSpPr>
        <p:spPr/>
        <p:txBody>
          <a:bodyPr/>
          <a:lstStyle/>
          <a:p>
            <a:r>
              <a:rPr lang="en-GB" sz="2000" dirty="0" err="1" smtClean="0">
                <a:latin typeface="Calibri" pitchFamily="34" charset="0"/>
              </a:rPr>
              <a:t>Activité</a:t>
            </a:r>
            <a:r>
              <a:rPr lang="en-GB" sz="2000" dirty="0" smtClean="0">
                <a:latin typeface="Calibri" pitchFamily="34" charset="0"/>
              </a:rPr>
              <a:t> 12 : work with a partner –Find the English for these words.</a:t>
            </a:r>
          </a:p>
        </p:txBody>
      </p:sp>
      <p:graphicFrame>
        <p:nvGraphicFramePr>
          <p:cNvPr id="32803" name="Group 35"/>
          <p:cNvGraphicFramePr>
            <a:graphicFrameLocks noGrp="1"/>
          </p:cNvGraphicFramePr>
          <p:nvPr>
            <p:ph sz="half" idx="1"/>
          </p:nvPr>
        </p:nvGraphicFramePr>
        <p:xfrm>
          <a:off x="457200" y="1600200"/>
          <a:ext cx="4038600" cy="4525964"/>
        </p:xfrm>
        <a:graphic>
          <a:graphicData uri="http://schemas.openxmlformats.org/drawingml/2006/table">
            <a:tbl>
              <a:tblPr/>
              <a:tblGrid>
                <a:gridCol w="4038600"/>
              </a:tblGrid>
              <a:tr h="506413">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1- l'effet de serre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cap="flat">
                      <a:noFill/>
                    </a:lnT>
                    <a:lnB>
                      <a:noFill/>
                    </a:lnB>
                    <a:lnTlToBr>
                      <a:noFill/>
                    </a:lnTlToBr>
                    <a:lnBlToTr>
                      <a:noFill/>
                    </a:lnBlToTr>
                    <a:noFill/>
                  </a:tcPr>
                </a:tc>
              </a:tr>
              <a:tr h="508000">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2- le réchauffement de la planète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04825">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3- les scientifiques</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08000">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4- l'électricité</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06413">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5- les panneaux solaires</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08000">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6- réduire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469900">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7- le sur chauffement</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08000">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8- le gaspillage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06413">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9- le recyclage des déchets</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cap="flat">
                      <a:noFill/>
                    </a:lnB>
                    <a:lnTlToBr>
                      <a:noFill/>
                    </a:lnTlToBr>
                    <a:lnBlToTr>
                      <a:noFill/>
                    </a:lnBlToTr>
                    <a:noFill/>
                  </a:tcPr>
                </a:tc>
              </a:tr>
            </a:tbl>
          </a:graphicData>
        </a:graphic>
      </p:graphicFrame>
      <p:graphicFrame>
        <p:nvGraphicFramePr>
          <p:cNvPr id="32829" name="Group 61"/>
          <p:cNvGraphicFramePr>
            <a:graphicFrameLocks noGrp="1"/>
          </p:cNvGraphicFramePr>
          <p:nvPr>
            <p:ph sz="half" idx="2"/>
          </p:nvPr>
        </p:nvGraphicFramePr>
        <p:xfrm>
          <a:off x="4648200" y="1600200"/>
          <a:ext cx="4038600" cy="4525966"/>
        </p:xfrm>
        <a:graphic>
          <a:graphicData uri="http://schemas.openxmlformats.org/drawingml/2006/table">
            <a:tbl>
              <a:tblPr/>
              <a:tblGrid>
                <a:gridCol w="4038600"/>
              </a:tblGrid>
              <a:tr h="5032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A- to reduce</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cap="flat">
                      <a:noFill/>
                    </a:lnT>
                    <a:lnB>
                      <a:noFill/>
                    </a:lnB>
                    <a:lnTlToBr>
                      <a:noFill/>
                    </a:lnTlToBr>
                    <a:lnBlToTr>
                      <a:noFill/>
                    </a:lnBlToTr>
                    <a:noFill/>
                  </a:tcPr>
                </a:tc>
              </a:tr>
              <a:tr h="5032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B- the waste</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016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C- solar pannels</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032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D- scientists</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032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E- overheating</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032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F- litter recycle</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016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G- greenhouse effect</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032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H- global warming</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032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i- electricity</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cap="flat">
                      <a:noFill/>
                    </a:lnB>
                    <a:lnTlToBr>
                      <a:noFill/>
                    </a:lnTlToBr>
                    <a:lnBlToTr>
                      <a:noFill/>
                    </a:lnBlToTr>
                    <a:noFill/>
                  </a:tcPr>
                </a:tc>
              </a:tr>
            </a:tbl>
          </a:graphicData>
        </a:graphic>
      </p:graphicFrame>
      <p:pic>
        <p:nvPicPr>
          <p:cNvPr id="31766" name="Picture 63" descr="global warming"/>
          <p:cNvPicPr>
            <a:picLocks noChangeAspect="1" noChangeArrowheads="1"/>
          </p:cNvPicPr>
          <p:nvPr/>
        </p:nvPicPr>
        <p:blipFill>
          <a:blip r:embed="rId2" cstate="print"/>
          <a:srcRect/>
          <a:stretch>
            <a:fillRect/>
          </a:stretch>
        </p:blipFill>
        <p:spPr bwMode="auto">
          <a:xfrm>
            <a:off x="3051175" y="2636838"/>
            <a:ext cx="1408113" cy="1449387"/>
          </a:xfrm>
          <a:prstGeom prst="rect">
            <a:avLst/>
          </a:prstGeom>
          <a:noFill/>
          <a:ln w="9525">
            <a:noFill/>
            <a:miter lim="800000"/>
            <a:headEnd/>
            <a:tailEnd/>
          </a:ln>
        </p:spPr>
      </p:pic>
      <p:pic>
        <p:nvPicPr>
          <p:cNvPr id="31767" name="Picture 64" descr="solar pannels"/>
          <p:cNvPicPr>
            <a:picLocks noChangeAspect="1" noChangeArrowheads="1"/>
          </p:cNvPicPr>
          <p:nvPr/>
        </p:nvPicPr>
        <p:blipFill>
          <a:blip r:embed="rId3" cstate="print"/>
          <a:srcRect/>
          <a:stretch>
            <a:fillRect/>
          </a:stretch>
        </p:blipFill>
        <p:spPr bwMode="auto">
          <a:xfrm>
            <a:off x="6732588" y="1989138"/>
            <a:ext cx="1882775" cy="1252537"/>
          </a:xfrm>
          <a:prstGeom prst="rect">
            <a:avLst/>
          </a:prstGeom>
          <a:noFill/>
          <a:ln w="9525">
            <a:noFill/>
            <a:miter lim="800000"/>
            <a:headEnd/>
            <a:tailEnd/>
          </a:ln>
        </p:spPr>
      </p:pic>
      <p:pic>
        <p:nvPicPr>
          <p:cNvPr id="31769" name="Picture 66" descr="lightbulb"/>
          <p:cNvPicPr>
            <a:picLocks noChangeAspect="1" noChangeArrowheads="1"/>
          </p:cNvPicPr>
          <p:nvPr/>
        </p:nvPicPr>
        <p:blipFill>
          <a:blip r:embed="rId4" cstate="print"/>
          <a:srcRect/>
          <a:stretch>
            <a:fillRect/>
          </a:stretch>
        </p:blipFill>
        <p:spPr bwMode="auto">
          <a:xfrm>
            <a:off x="3348038" y="4437063"/>
            <a:ext cx="987425" cy="1641475"/>
          </a:xfrm>
          <a:prstGeom prst="rect">
            <a:avLst/>
          </a:prstGeom>
          <a:noFill/>
          <a:ln w="9525">
            <a:noFill/>
            <a:miter lim="800000"/>
            <a:headEnd/>
            <a:tailEnd/>
          </a:ln>
        </p:spPr>
      </p:pic>
      <p:pic>
        <p:nvPicPr>
          <p:cNvPr id="31771" name="Picture 11" descr="MP900437214[1]"/>
          <p:cNvPicPr>
            <a:picLocks noChangeAspect="1" noChangeArrowheads="1"/>
          </p:cNvPicPr>
          <p:nvPr/>
        </p:nvPicPr>
        <p:blipFill>
          <a:blip r:embed="rId5" cstate="print"/>
          <a:srcRect/>
          <a:stretch>
            <a:fillRect/>
          </a:stretch>
        </p:blipFill>
        <p:spPr bwMode="auto">
          <a:xfrm>
            <a:off x="6877050" y="4044950"/>
            <a:ext cx="2266950" cy="192246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GB" sz="2000" dirty="0" err="1" smtClean="0">
                <a:latin typeface="Calibri" pitchFamily="34" charset="0"/>
              </a:rPr>
              <a:t>Activité</a:t>
            </a:r>
            <a:r>
              <a:rPr lang="en-GB" sz="2000" dirty="0" smtClean="0">
                <a:latin typeface="Calibri" pitchFamily="34" charset="0"/>
              </a:rPr>
              <a:t> 13 : </a:t>
            </a:r>
            <a:r>
              <a:rPr lang="en-GB" sz="2000" dirty="0" err="1" smtClean="0">
                <a:latin typeface="Calibri" pitchFamily="34" charset="0"/>
              </a:rPr>
              <a:t>Cinq</a:t>
            </a:r>
            <a:r>
              <a:rPr lang="en-GB" sz="2000" dirty="0" smtClean="0">
                <a:latin typeface="Calibri" pitchFamily="34" charset="0"/>
              </a:rPr>
              <a:t> </a:t>
            </a:r>
            <a:r>
              <a:rPr lang="en-GB" sz="2000" dirty="0" err="1" smtClean="0">
                <a:latin typeface="Calibri" pitchFamily="34" charset="0"/>
              </a:rPr>
              <a:t>conseils</a:t>
            </a:r>
            <a:r>
              <a:rPr lang="en-GB" sz="2000" dirty="0" smtClean="0">
                <a:latin typeface="Calibri" pitchFamily="34" charset="0"/>
              </a:rPr>
              <a:t> </a:t>
            </a:r>
            <a:r>
              <a:rPr lang="en-GB" sz="2000" dirty="0" err="1" smtClean="0">
                <a:latin typeface="Calibri" pitchFamily="34" charset="0"/>
              </a:rPr>
              <a:t>écologiques</a:t>
            </a:r>
            <a:r>
              <a:rPr lang="en-GB" sz="2000" dirty="0" smtClean="0">
                <a:latin typeface="Calibri" pitchFamily="34" charset="0"/>
              </a:rPr>
              <a:t> pour la </a:t>
            </a:r>
            <a:r>
              <a:rPr lang="en-GB" sz="2000" dirty="0" err="1" smtClean="0">
                <a:latin typeface="Calibri" pitchFamily="34" charset="0"/>
              </a:rPr>
              <a:t>maison</a:t>
            </a:r>
            <a:r>
              <a:rPr lang="en-GB" sz="2000" dirty="0" smtClean="0">
                <a:latin typeface="Calibri" pitchFamily="34" charset="0"/>
              </a:rPr>
              <a:t> et le </a:t>
            </a:r>
            <a:r>
              <a:rPr lang="en-GB" sz="2000" dirty="0" err="1" smtClean="0">
                <a:latin typeface="Calibri" pitchFamily="34" charset="0"/>
              </a:rPr>
              <a:t>jardin</a:t>
            </a:r>
            <a:r>
              <a:rPr lang="en-GB" sz="2000" dirty="0" smtClean="0">
                <a:latin typeface="Calibri" pitchFamily="34" charset="0"/>
              </a:rPr>
              <a:t>.</a:t>
            </a:r>
            <a:br>
              <a:rPr lang="en-GB" sz="2000" dirty="0" smtClean="0">
                <a:latin typeface="Calibri" pitchFamily="34" charset="0"/>
              </a:rPr>
            </a:br>
            <a:r>
              <a:rPr lang="en-GB" sz="2000" dirty="0" smtClean="0">
                <a:latin typeface="Calibri" pitchFamily="34" charset="0"/>
              </a:rPr>
              <a:t>Work with a partner – Using a dictionary, work out the meaning of those five advices.</a:t>
            </a:r>
          </a:p>
        </p:txBody>
      </p:sp>
      <p:sp>
        <p:nvSpPr>
          <p:cNvPr id="32770" name="Rectangle 3"/>
          <p:cNvSpPr>
            <a:spLocks noGrp="1" noChangeArrowheads="1"/>
          </p:cNvSpPr>
          <p:nvPr>
            <p:ph type="body" idx="1"/>
          </p:nvPr>
        </p:nvSpPr>
        <p:spPr/>
        <p:txBody>
          <a:bodyPr/>
          <a:lstStyle/>
          <a:p>
            <a:pPr>
              <a:lnSpc>
                <a:spcPct val="90000"/>
              </a:lnSpc>
            </a:pPr>
            <a:endParaRPr lang="fr-FR" sz="2000" smtClean="0">
              <a:latin typeface="Calibri" pitchFamily="34" charset="0"/>
            </a:endParaRPr>
          </a:p>
          <a:p>
            <a:pPr>
              <a:lnSpc>
                <a:spcPct val="90000"/>
              </a:lnSpc>
            </a:pPr>
            <a:endParaRPr lang="fr-FR" sz="2000" smtClean="0">
              <a:latin typeface="Calibri" pitchFamily="34" charset="0"/>
            </a:endParaRPr>
          </a:p>
          <a:p>
            <a:pPr>
              <a:lnSpc>
                <a:spcPct val="90000"/>
              </a:lnSpc>
            </a:pPr>
            <a:r>
              <a:rPr lang="fr-FR" sz="2000" smtClean="0">
                <a:solidFill>
                  <a:schemeClr val="accent2"/>
                </a:solidFill>
                <a:latin typeface="Calibri" pitchFamily="34" charset="0"/>
              </a:rPr>
              <a:t>Economiser l’eau chez vous : fermer le robinet pendant le nettoyage des mains et le brossage des dents.</a:t>
            </a:r>
          </a:p>
          <a:p>
            <a:pPr>
              <a:lnSpc>
                <a:spcPct val="90000"/>
              </a:lnSpc>
            </a:pPr>
            <a:r>
              <a:rPr lang="fr-FR" sz="2000" smtClean="0">
                <a:solidFill>
                  <a:schemeClr val="accent2"/>
                </a:solidFill>
                <a:latin typeface="Calibri" pitchFamily="34" charset="0"/>
              </a:rPr>
              <a:t>Limiter la pollution de l’air intérieur : aérer les pièces tous les jours.</a:t>
            </a:r>
          </a:p>
          <a:p>
            <a:pPr>
              <a:lnSpc>
                <a:spcPct val="90000"/>
              </a:lnSpc>
            </a:pPr>
            <a:r>
              <a:rPr lang="fr-FR" sz="2000" smtClean="0">
                <a:solidFill>
                  <a:schemeClr val="accent2"/>
                </a:solidFill>
                <a:latin typeface="Calibri" pitchFamily="34" charset="0"/>
              </a:rPr>
              <a:t>Utiliser des produits ménagers écologiques.</a:t>
            </a:r>
          </a:p>
          <a:p>
            <a:pPr>
              <a:lnSpc>
                <a:spcPct val="90000"/>
              </a:lnSpc>
            </a:pPr>
            <a:r>
              <a:rPr lang="fr-FR" sz="2000" smtClean="0">
                <a:solidFill>
                  <a:schemeClr val="accent2"/>
                </a:solidFill>
                <a:latin typeface="Calibri" pitchFamily="34" charset="0"/>
              </a:rPr>
              <a:t>Adopter une alimentation responsable et durable.</a:t>
            </a:r>
          </a:p>
          <a:p>
            <a:pPr>
              <a:lnSpc>
                <a:spcPct val="90000"/>
              </a:lnSpc>
            </a:pPr>
            <a:r>
              <a:rPr lang="fr-FR" sz="2000" smtClean="0">
                <a:solidFill>
                  <a:schemeClr val="accent2"/>
                </a:solidFill>
                <a:latin typeface="Calibri" pitchFamily="34" charset="0"/>
              </a:rPr>
              <a:t>Trier les déchets pour les recycler.</a:t>
            </a:r>
            <a:r>
              <a:rPr lang="en-GB" sz="2000" smtClean="0">
                <a:latin typeface="Calibri" pitchFamily="34" charset="0"/>
              </a:rPr>
              <a:t> </a:t>
            </a:r>
          </a:p>
        </p:txBody>
      </p:sp>
      <p:pic>
        <p:nvPicPr>
          <p:cNvPr id="32771" name="Picture 4" descr="recycle"/>
          <p:cNvPicPr>
            <a:picLocks noChangeAspect="1" noChangeArrowheads="1"/>
          </p:cNvPicPr>
          <p:nvPr/>
        </p:nvPicPr>
        <p:blipFill>
          <a:blip r:embed="rId2" cstate="print"/>
          <a:srcRect/>
          <a:stretch>
            <a:fillRect/>
          </a:stretch>
        </p:blipFill>
        <p:spPr bwMode="auto">
          <a:xfrm>
            <a:off x="6227763" y="4724400"/>
            <a:ext cx="2151062" cy="1614488"/>
          </a:xfrm>
          <a:prstGeom prst="rect">
            <a:avLst/>
          </a:prstGeom>
          <a:noFill/>
          <a:ln w="9525">
            <a:noFill/>
            <a:miter lim="800000"/>
            <a:headEnd/>
            <a:tailEnd/>
          </a:ln>
        </p:spPr>
      </p:pic>
      <p:pic>
        <p:nvPicPr>
          <p:cNvPr id="32772" name="Picture 5" descr="tap"/>
          <p:cNvPicPr>
            <a:picLocks noChangeAspect="1" noChangeArrowheads="1"/>
          </p:cNvPicPr>
          <p:nvPr/>
        </p:nvPicPr>
        <p:blipFill>
          <a:blip r:embed="rId3" cstate="print"/>
          <a:srcRect/>
          <a:stretch>
            <a:fillRect/>
          </a:stretch>
        </p:blipFill>
        <p:spPr bwMode="auto">
          <a:xfrm>
            <a:off x="900113" y="4724400"/>
            <a:ext cx="1074737" cy="1584325"/>
          </a:xfrm>
          <a:prstGeom prst="rect">
            <a:avLst/>
          </a:prstGeom>
          <a:noFill/>
          <a:ln w="9525">
            <a:noFill/>
            <a:miter lim="800000"/>
            <a:headEnd/>
            <a:tailEnd/>
          </a:ln>
        </p:spPr>
      </p:pic>
      <p:pic>
        <p:nvPicPr>
          <p:cNvPr id="32773" name="Picture 6" descr="windows"/>
          <p:cNvPicPr>
            <a:picLocks noChangeAspect="1" noChangeArrowheads="1"/>
          </p:cNvPicPr>
          <p:nvPr/>
        </p:nvPicPr>
        <p:blipFill>
          <a:blip r:embed="rId4" cstate="print"/>
          <a:srcRect/>
          <a:stretch>
            <a:fillRect/>
          </a:stretch>
        </p:blipFill>
        <p:spPr bwMode="auto">
          <a:xfrm>
            <a:off x="3419475" y="4652963"/>
            <a:ext cx="1914525" cy="168433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fr-FR" sz="2000" dirty="0" smtClean="0">
                <a:latin typeface="Calibri" pitchFamily="34" charset="0"/>
              </a:rPr>
              <a:t>Activité 14: Dix conseils pour un intérieur sain.</a:t>
            </a:r>
            <a:r>
              <a:rPr lang="en-GB" sz="2000" dirty="0" smtClean="0">
                <a:latin typeface="Calibri" pitchFamily="34" charset="0"/>
              </a:rPr>
              <a:t/>
            </a:r>
            <a:br>
              <a:rPr lang="en-GB" sz="2000" dirty="0" smtClean="0">
                <a:latin typeface="Calibri" pitchFamily="34" charset="0"/>
              </a:rPr>
            </a:br>
            <a:r>
              <a:rPr lang="en-GB" sz="2000" dirty="0" smtClean="0">
                <a:latin typeface="Calibri" pitchFamily="34" charset="0"/>
              </a:rPr>
              <a:t>Work with a partner – place the infinitive verbs in the sentences.</a:t>
            </a:r>
          </a:p>
        </p:txBody>
      </p:sp>
      <p:sp>
        <p:nvSpPr>
          <p:cNvPr id="33794" name="Rectangle 3"/>
          <p:cNvSpPr>
            <a:spLocks noGrp="1" noChangeArrowheads="1"/>
          </p:cNvSpPr>
          <p:nvPr>
            <p:ph type="body" idx="1"/>
          </p:nvPr>
        </p:nvSpPr>
        <p:spPr>
          <a:xfrm>
            <a:off x="457200" y="1600200"/>
            <a:ext cx="8229600" cy="4997450"/>
          </a:xfrm>
          <a:solidFill>
            <a:srgbClr val="66FF33"/>
          </a:solidFill>
          <a:ln w="76200" cmpd="tri">
            <a:solidFill>
              <a:schemeClr val="accent2"/>
            </a:solidFill>
          </a:ln>
        </p:spPr>
        <p:txBody>
          <a:bodyPr/>
          <a:lstStyle/>
          <a:p>
            <a:pPr>
              <a:lnSpc>
                <a:spcPct val="80000"/>
              </a:lnSpc>
            </a:pPr>
            <a:r>
              <a:rPr lang="fr-FR" sz="1800" b="1" smtClean="0">
                <a:latin typeface="Calibri" pitchFamily="34" charset="0"/>
              </a:rPr>
              <a:t> </a:t>
            </a:r>
            <a:r>
              <a:rPr lang="fr-FR" sz="1800" b="1" smtClean="0">
                <a:solidFill>
                  <a:srgbClr val="66FF33"/>
                </a:solidFill>
                <a:latin typeface="Calibri" pitchFamily="34" charset="0"/>
              </a:rPr>
              <a:t>Aérer</a:t>
            </a:r>
            <a:r>
              <a:rPr lang="fr-FR" sz="1800" b="1" smtClean="0">
                <a:latin typeface="Calibri" pitchFamily="34" charset="0"/>
              </a:rPr>
              <a:t> les pièces.</a:t>
            </a:r>
          </a:p>
          <a:p>
            <a:pPr>
              <a:lnSpc>
                <a:spcPct val="80000"/>
              </a:lnSpc>
            </a:pPr>
            <a:r>
              <a:rPr lang="fr-FR" sz="1800" b="1" smtClean="0">
                <a:latin typeface="Calibri" pitchFamily="34" charset="0"/>
              </a:rPr>
              <a:t>Ne pas </a:t>
            </a:r>
            <a:r>
              <a:rPr lang="fr-FR" sz="1800" b="1" smtClean="0">
                <a:solidFill>
                  <a:srgbClr val="66FF33"/>
                </a:solidFill>
                <a:latin typeface="Calibri" pitchFamily="34" charset="0"/>
              </a:rPr>
              <a:t>fumer </a:t>
            </a:r>
            <a:r>
              <a:rPr lang="fr-FR" sz="1800" b="1" smtClean="0">
                <a:latin typeface="Calibri" pitchFamily="34" charset="0"/>
              </a:rPr>
              <a:t>à l’intérieur.</a:t>
            </a:r>
          </a:p>
          <a:p>
            <a:pPr>
              <a:lnSpc>
                <a:spcPct val="80000"/>
              </a:lnSpc>
            </a:pPr>
            <a:r>
              <a:rPr lang="fr-FR" sz="1800" b="1" smtClean="0">
                <a:latin typeface="Calibri" pitchFamily="34" charset="0"/>
              </a:rPr>
              <a:t> </a:t>
            </a:r>
            <a:r>
              <a:rPr lang="fr-FR" sz="1800" b="1" smtClean="0">
                <a:solidFill>
                  <a:srgbClr val="66FF33"/>
                </a:solidFill>
                <a:latin typeface="Calibri" pitchFamily="34" charset="0"/>
              </a:rPr>
              <a:t>Eviter</a:t>
            </a:r>
            <a:r>
              <a:rPr lang="fr-FR" sz="1800" b="1" smtClean="0">
                <a:latin typeface="Calibri" pitchFamily="34" charset="0"/>
              </a:rPr>
              <a:t> les aérosols, les parfums et désodorisants.</a:t>
            </a:r>
          </a:p>
          <a:p>
            <a:pPr>
              <a:lnSpc>
                <a:spcPct val="80000"/>
              </a:lnSpc>
            </a:pPr>
            <a:r>
              <a:rPr lang="fr-FR" sz="1800" b="1" smtClean="0">
                <a:latin typeface="Calibri" pitchFamily="34" charset="0"/>
              </a:rPr>
              <a:t>Faire </a:t>
            </a:r>
            <a:r>
              <a:rPr lang="fr-FR" sz="1800" b="1" smtClean="0">
                <a:solidFill>
                  <a:srgbClr val="66FF33"/>
                </a:solidFill>
                <a:latin typeface="Calibri" pitchFamily="34" charset="0"/>
              </a:rPr>
              <a:t>contrôler</a:t>
            </a:r>
            <a:r>
              <a:rPr lang="fr-FR" sz="1800" b="1" smtClean="0">
                <a:latin typeface="Calibri" pitchFamily="34" charset="0"/>
              </a:rPr>
              <a:t> sa chaudière régulièrement.</a:t>
            </a:r>
          </a:p>
          <a:p>
            <a:pPr>
              <a:lnSpc>
                <a:spcPct val="80000"/>
              </a:lnSpc>
            </a:pPr>
            <a:r>
              <a:rPr lang="fr-FR" sz="1800" b="1" smtClean="0">
                <a:latin typeface="Calibri" pitchFamily="34" charset="0"/>
              </a:rPr>
              <a:t> </a:t>
            </a:r>
            <a:r>
              <a:rPr lang="fr-FR" sz="1800" b="1" smtClean="0">
                <a:solidFill>
                  <a:srgbClr val="66FF33"/>
                </a:solidFill>
                <a:latin typeface="Calibri" pitchFamily="34" charset="0"/>
              </a:rPr>
              <a:t>Passer</a:t>
            </a:r>
            <a:r>
              <a:rPr lang="fr-FR" sz="1800" b="1" smtClean="0">
                <a:latin typeface="Calibri" pitchFamily="34" charset="0"/>
              </a:rPr>
              <a:t> l’aspirateur sur les matelas au changement de saison.</a:t>
            </a:r>
          </a:p>
          <a:p>
            <a:pPr>
              <a:lnSpc>
                <a:spcPct val="80000"/>
              </a:lnSpc>
            </a:pPr>
            <a:r>
              <a:rPr lang="fr-FR" sz="1800" b="1" smtClean="0">
                <a:latin typeface="Calibri" pitchFamily="34" charset="0"/>
              </a:rPr>
              <a:t> </a:t>
            </a:r>
            <a:r>
              <a:rPr lang="fr-FR" sz="1800" b="1" smtClean="0">
                <a:solidFill>
                  <a:srgbClr val="66FF33"/>
                </a:solidFill>
                <a:latin typeface="Calibri" pitchFamily="34" charset="0"/>
              </a:rPr>
              <a:t>Utiliser </a:t>
            </a:r>
            <a:r>
              <a:rPr lang="fr-FR" sz="1800" b="1" smtClean="0">
                <a:latin typeface="Calibri" pitchFamily="34" charset="0"/>
              </a:rPr>
              <a:t>correctement les produits nettoyants.</a:t>
            </a:r>
          </a:p>
          <a:p>
            <a:pPr>
              <a:lnSpc>
                <a:spcPct val="80000"/>
              </a:lnSpc>
            </a:pPr>
            <a:r>
              <a:rPr lang="fr-FR" sz="1800" b="1" smtClean="0">
                <a:latin typeface="Calibri" pitchFamily="34" charset="0"/>
              </a:rPr>
              <a:t> </a:t>
            </a:r>
            <a:r>
              <a:rPr lang="fr-FR" sz="1800" b="1" smtClean="0">
                <a:solidFill>
                  <a:srgbClr val="66FF33"/>
                </a:solidFill>
                <a:latin typeface="Calibri" pitchFamily="34" charset="0"/>
              </a:rPr>
              <a:t>Ventiler</a:t>
            </a:r>
            <a:r>
              <a:rPr lang="fr-FR" sz="1800" b="1" smtClean="0">
                <a:latin typeface="Calibri" pitchFamily="34" charset="0"/>
              </a:rPr>
              <a:t> les pièces d’eau pour éviter l’humidité excédentaire.</a:t>
            </a:r>
          </a:p>
          <a:p>
            <a:pPr>
              <a:lnSpc>
                <a:spcPct val="80000"/>
              </a:lnSpc>
            </a:pPr>
            <a:r>
              <a:rPr lang="fr-FR" sz="1800" b="1" smtClean="0">
                <a:latin typeface="Calibri" pitchFamily="34" charset="0"/>
              </a:rPr>
              <a:t>Ne pas </a:t>
            </a:r>
            <a:r>
              <a:rPr lang="fr-FR" sz="1800" b="1" smtClean="0">
                <a:solidFill>
                  <a:srgbClr val="66FF33"/>
                </a:solidFill>
                <a:latin typeface="Calibri" pitchFamily="34" charset="0"/>
              </a:rPr>
              <a:t>placer</a:t>
            </a:r>
            <a:r>
              <a:rPr lang="fr-FR" sz="1800" b="1" smtClean="0">
                <a:latin typeface="Calibri" pitchFamily="34" charset="0"/>
              </a:rPr>
              <a:t> un insecticide dans une chambre à coucher.</a:t>
            </a:r>
          </a:p>
          <a:p>
            <a:pPr>
              <a:lnSpc>
                <a:spcPct val="80000"/>
              </a:lnSpc>
            </a:pPr>
            <a:r>
              <a:rPr lang="fr-FR" sz="1800" b="1" smtClean="0">
                <a:latin typeface="Calibri" pitchFamily="34" charset="0"/>
              </a:rPr>
              <a:t> </a:t>
            </a:r>
            <a:r>
              <a:rPr lang="fr-FR" sz="1800" b="1" smtClean="0">
                <a:solidFill>
                  <a:srgbClr val="66FF33"/>
                </a:solidFill>
                <a:latin typeface="Calibri" pitchFamily="34" charset="0"/>
              </a:rPr>
              <a:t>Protéger</a:t>
            </a:r>
            <a:r>
              <a:rPr lang="fr-FR" sz="1800" b="1" smtClean="0">
                <a:latin typeface="Calibri" pitchFamily="34" charset="0"/>
              </a:rPr>
              <a:t> les enfants contre l’exposition au plomb.</a:t>
            </a:r>
          </a:p>
          <a:p>
            <a:pPr>
              <a:lnSpc>
                <a:spcPct val="80000"/>
              </a:lnSpc>
            </a:pPr>
            <a:r>
              <a:rPr lang="fr-FR" sz="1800" b="1" smtClean="0">
                <a:latin typeface="Calibri" pitchFamily="34" charset="0"/>
              </a:rPr>
              <a:t>Bien vous </a:t>
            </a:r>
            <a:r>
              <a:rPr lang="fr-FR" sz="1800" b="1" smtClean="0">
                <a:solidFill>
                  <a:srgbClr val="66FF33"/>
                </a:solidFill>
                <a:latin typeface="Calibri" pitchFamily="34" charset="0"/>
              </a:rPr>
              <a:t>informer</a:t>
            </a:r>
            <a:r>
              <a:rPr lang="fr-FR" sz="1800" b="1" smtClean="0">
                <a:latin typeface="Calibri" pitchFamily="34" charset="0"/>
              </a:rPr>
              <a:t> sur la composition des meubles en kit avant de les acheter.</a:t>
            </a:r>
            <a:endParaRPr lang="en-GB" sz="1800" b="1" smtClean="0">
              <a:latin typeface="Calibri" pitchFamily="34" charset="0"/>
            </a:endParaRPr>
          </a:p>
        </p:txBody>
      </p:sp>
      <p:sp>
        <p:nvSpPr>
          <p:cNvPr id="33795" name="AutoShape 4"/>
          <p:cNvSpPr>
            <a:spLocks noChangeArrowheads="1"/>
          </p:cNvSpPr>
          <p:nvPr/>
        </p:nvSpPr>
        <p:spPr bwMode="auto">
          <a:xfrm>
            <a:off x="684213" y="4437063"/>
            <a:ext cx="4679950" cy="2160587"/>
          </a:xfrm>
          <a:prstGeom prst="upArrowCallout">
            <a:avLst>
              <a:gd name="adj1" fmla="val 54151"/>
              <a:gd name="adj2" fmla="val 54151"/>
              <a:gd name="adj3" fmla="val 16667"/>
              <a:gd name="adj4" fmla="val 66667"/>
            </a:avLst>
          </a:prstGeom>
          <a:solidFill>
            <a:schemeClr val="accent1"/>
          </a:solidFill>
          <a:ln w="9525">
            <a:solidFill>
              <a:schemeClr val="tx1"/>
            </a:solidFill>
            <a:miter lim="800000"/>
            <a:headEnd/>
            <a:tailEnd/>
          </a:ln>
        </p:spPr>
        <p:txBody>
          <a:bodyPr anchor="ctr"/>
          <a:lstStyle/>
          <a:p>
            <a:r>
              <a:rPr lang="fr-FR" sz="2000" b="1">
                <a:latin typeface="Calibri" pitchFamily="34" charset="0"/>
              </a:rPr>
              <a:t>Passer/ Aérer/ Informer/ Fumer/ Protéger/ Ventiler/ Placer/ Contrôler/ Eviter/ Utiliser</a:t>
            </a:r>
            <a:endParaRPr lang="en-GB" sz="2000" b="1">
              <a:latin typeface="Calibri" pitchFamily="34" charset="0"/>
            </a:endParaRPr>
          </a:p>
        </p:txBody>
      </p:sp>
      <p:sp>
        <p:nvSpPr>
          <p:cNvPr id="33796" name="AutoShape 7"/>
          <p:cNvSpPr>
            <a:spLocks noChangeArrowheads="1"/>
          </p:cNvSpPr>
          <p:nvPr/>
        </p:nvSpPr>
        <p:spPr bwMode="auto">
          <a:xfrm>
            <a:off x="971550" y="1628775"/>
            <a:ext cx="215900" cy="287338"/>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1</a:t>
            </a:r>
          </a:p>
        </p:txBody>
      </p:sp>
      <p:sp>
        <p:nvSpPr>
          <p:cNvPr id="33797" name="AutoShape 7"/>
          <p:cNvSpPr>
            <a:spLocks noChangeArrowheads="1"/>
          </p:cNvSpPr>
          <p:nvPr/>
        </p:nvSpPr>
        <p:spPr bwMode="auto">
          <a:xfrm>
            <a:off x="1763713" y="1916113"/>
            <a:ext cx="215900" cy="287337"/>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2</a:t>
            </a:r>
          </a:p>
        </p:txBody>
      </p:sp>
      <p:sp>
        <p:nvSpPr>
          <p:cNvPr id="33798" name="AutoShape 7"/>
          <p:cNvSpPr>
            <a:spLocks noChangeArrowheads="1"/>
          </p:cNvSpPr>
          <p:nvPr/>
        </p:nvSpPr>
        <p:spPr bwMode="auto">
          <a:xfrm>
            <a:off x="1116013" y="2205038"/>
            <a:ext cx="215900" cy="287337"/>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3</a:t>
            </a:r>
          </a:p>
        </p:txBody>
      </p:sp>
      <p:sp>
        <p:nvSpPr>
          <p:cNvPr id="33799" name="AutoShape 7"/>
          <p:cNvSpPr>
            <a:spLocks noChangeArrowheads="1"/>
          </p:cNvSpPr>
          <p:nvPr/>
        </p:nvSpPr>
        <p:spPr bwMode="auto">
          <a:xfrm>
            <a:off x="1619250" y="2420938"/>
            <a:ext cx="215900" cy="287337"/>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4</a:t>
            </a:r>
          </a:p>
        </p:txBody>
      </p:sp>
      <p:sp>
        <p:nvSpPr>
          <p:cNvPr id="33800" name="AutoShape 7"/>
          <p:cNvSpPr>
            <a:spLocks noChangeArrowheads="1"/>
          </p:cNvSpPr>
          <p:nvPr/>
        </p:nvSpPr>
        <p:spPr bwMode="auto">
          <a:xfrm>
            <a:off x="1116013" y="2708275"/>
            <a:ext cx="215900" cy="287338"/>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5</a:t>
            </a:r>
          </a:p>
        </p:txBody>
      </p:sp>
      <p:sp>
        <p:nvSpPr>
          <p:cNvPr id="33801" name="AutoShape 7"/>
          <p:cNvSpPr>
            <a:spLocks noChangeArrowheads="1"/>
          </p:cNvSpPr>
          <p:nvPr/>
        </p:nvSpPr>
        <p:spPr bwMode="auto">
          <a:xfrm>
            <a:off x="1258888" y="2997200"/>
            <a:ext cx="215900" cy="287338"/>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6</a:t>
            </a:r>
          </a:p>
        </p:txBody>
      </p:sp>
      <p:sp>
        <p:nvSpPr>
          <p:cNvPr id="33802" name="AutoShape 7"/>
          <p:cNvSpPr>
            <a:spLocks noChangeArrowheads="1"/>
          </p:cNvSpPr>
          <p:nvPr/>
        </p:nvSpPr>
        <p:spPr bwMode="auto">
          <a:xfrm>
            <a:off x="900113" y="3213100"/>
            <a:ext cx="215900" cy="287338"/>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7</a:t>
            </a:r>
          </a:p>
        </p:txBody>
      </p:sp>
      <p:sp>
        <p:nvSpPr>
          <p:cNvPr id="33803" name="AutoShape 7"/>
          <p:cNvSpPr>
            <a:spLocks noChangeArrowheads="1"/>
          </p:cNvSpPr>
          <p:nvPr/>
        </p:nvSpPr>
        <p:spPr bwMode="auto">
          <a:xfrm>
            <a:off x="1763713" y="3573463"/>
            <a:ext cx="215900" cy="287337"/>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8</a:t>
            </a:r>
          </a:p>
        </p:txBody>
      </p:sp>
      <p:sp>
        <p:nvSpPr>
          <p:cNvPr id="33804" name="AutoShape 7"/>
          <p:cNvSpPr>
            <a:spLocks noChangeArrowheads="1"/>
          </p:cNvSpPr>
          <p:nvPr/>
        </p:nvSpPr>
        <p:spPr bwMode="auto">
          <a:xfrm>
            <a:off x="1258888" y="3860800"/>
            <a:ext cx="215900" cy="287338"/>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9</a:t>
            </a:r>
          </a:p>
        </p:txBody>
      </p:sp>
      <p:sp>
        <p:nvSpPr>
          <p:cNvPr id="33805" name="AutoShape 7"/>
          <p:cNvSpPr>
            <a:spLocks noChangeArrowheads="1"/>
          </p:cNvSpPr>
          <p:nvPr/>
        </p:nvSpPr>
        <p:spPr bwMode="auto">
          <a:xfrm>
            <a:off x="2268538" y="4149725"/>
            <a:ext cx="215900" cy="287338"/>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10</a:t>
            </a:r>
          </a:p>
        </p:txBody>
      </p:sp>
      <p:pic>
        <p:nvPicPr>
          <p:cNvPr id="33806" name="Picture 15" descr="vacuum"/>
          <p:cNvPicPr>
            <a:picLocks noChangeAspect="1" noChangeArrowheads="1"/>
          </p:cNvPicPr>
          <p:nvPr/>
        </p:nvPicPr>
        <p:blipFill>
          <a:blip r:embed="rId2" cstate="print"/>
          <a:srcRect/>
          <a:stretch>
            <a:fillRect/>
          </a:stretch>
        </p:blipFill>
        <p:spPr bwMode="auto">
          <a:xfrm>
            <a:off x="7164388" y="1773238"/>
            <a:ext cx="1257300" cy="1900237"/>
          </a:xfrm>
          <a:prstGeom prst="rect">
            <a:avLst/>
          </a:prstGeom>
          <a:solidFill>
            <a:schemeClr val="bg1"/>
          </a:solidFill>
          <a:ln w="76200" cmpd="tri">
            <a:solidFill>
              <a:schemeClr val="accent2"/>
            </a:solidFill>
            <a:miter lim="800000"/>
            <a:headEnd/>
            <a:tailEnd/>
          </a:ln>
        </p:spPr>
      </p:pic>
      <p:pic>
        <p:nvPicPr>
          <p:cNvPr id="33807" name="Picture 16" descr="aerosol"/>
          <p:cNvPicPr>
            <a:picLocks noChangeAspect="1" noChangeArrowheads="1"/>
          </p:cNvPicPr>
          <p:nvPr/>
        </p:nvPicPr>
        <p:blipFill>
          <a:blip r:embed="rId3" cstate="print"/>
          <a:srcRect/>
          <a:stretch>
            <a:fillRect/>
          </a:stretch>
        </p:blipFill>
        <p:spPr bwMode="auto">
          <a:xfrm>
            <a:off x="6372225" y="4652963"/>
            <a:ext cx="1838325" cy="134143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a:xfrm>
            <a:off x="539750" y="404813"/>
            <a:ext cx="8188325" cy="1439862"/>
          </a:xfrm>
        </p:spPr>
        <p:txBody>
          <a:bodyPr/>
          <a:lstStyle/>
          <a:p>
            <a:pPr eaLnBrk="1" hangingPunct="1"/>
            <a:r>
              <a:rPr lang="fr-FR" sz="4000" b="1" u="sng" dirty="0" smtClean="0">
                <a:latin typeface="Calibri" pitchFamily="34" charset="0"/>
              </a:rPr>
              <a:t/>
            </a:r>
            <a:br>
              <a:rPr lang="fr-FR" sz="4000" b="1" u="sng" dirty="0" smtClean="0">
                <a:latin typeface="Calibri" pitchFamily="34" charset="0"/>
              </a:rPr>
            </a:br>
            <a:r>
              <a:rPr lang="fr-FR" sz="4000" b="1" u="sng" dirty="0" smtClean="0">
                <a:latin typeface="Calibri" pitchFamily="34" charset="0"/>
              </a:rPr>
              <a:t/>
            </a:r>
            <a:br>
              <a:rPr lang="fr-FR" sz="4000" b="1" u="sng" dirty="0" smtClean="0">
                <a:latin typeface="Calibri" pitchFamily="34" charset="0"/>
              </a:rPr>
            </a:br>
            <a:r>
              <a:rPr lang="en-GB" sz="4000" b="1" u="sng" dirty="0" smtClean="0">
                <a:latin typeface="Calibri" pitchFamily="34" charset="0"/>
              </a:rPr>
              <a:t>UNIT 2: ON EST CITOYENS DU MONDE</a:t>
            </a:r>
            <a:br>
              <a:rPr lang="en-GB" sz="4000" b="1" u="sng" dirty="0" smtClean="0">
                <a:latin typeface="Calibri" pitchFamily="34" charset="0"/>
              </a:rPr>
            </a:br>
            <a:r>
              <a:rPr lang="en-GB" sz="4000" b="1" u="sng" dirty="0" smtClean="0">
                <a:latin typeface="Calibri" pitchFamily="34" charset="0"/>
              </a:rPr>
              <a:t/>
            </a:r>
            <a:br>
              <a:rPr lang="en-GB" sz="4000" b="1" u="sng" dirty="0" smtClean="0">
                <a:latin typeface="Calibri" pitchFamily="34" charset="0"/>
              </a:rPr>
            </a:br>
            <a:r>
              <a:rPr lang="en-GB" sz="4000" dirty="0" smtClean="0">
                <a:latin typeface="Calibri" pitchFamily="34" charset="0"/>
              </a:rPr>
              <a:t/>
            </a:r>
            <a:br>
              <a:rPr lang="en-GB" sz="4000" dirty="0" smtClean="0">
                <a:latin typeface="Calibri" pitchFamily="34" charset="0"/>
              </a:rPr>
            </a:br>
            <a:r>
              <a:rPr lang="en-GB" sz="4000" dirty="0" smtClean="0">
                <a:latin typeface="Calibri" pitchFamily="34" charset="0"/>
              </a:rPr>
              <a:t/>
            </a:r>
            <a:br>
              <a:rPr lang="en-GB" sz="4000" dirty="0" smtClean="0">
                <a:latin typeface="Calibri" pitchFamily="34" charset="0"/>
              </a:rPr>
            </a:br>
            <a:endParaRPr lang="en-GB" sz="4000" dirty="0" smtClean="0">
              <a:latin typeface="Calibri" pitchFamily="34" charset="0"/>
            </a:endParaRPr>
          </a:p>
        </p:txBody>
      </p:sp>
      <p:sp>
        <p:nvSpPr>
          <p:cNvPr id="16386" name="Content Placeholder 2"/>
          <p:cNvSpPr>
            <a:spLocks noGrp="1"/>
          </p:cNvSpPr>
          <p:nvPr>
            <p:ph idx="4294967295"/>
          </p:nvPr>
        </p:nvSpPr>
        <p:spPr>
          <a:xfrm>
            <a:off x="0" y="4214813"/>
            <a:ext cx="8929688" cy="2643187"/>
          </a:xfrm>
        </p:spPr>
        <p:txBody>
          <a:bodyPr/>
          <a:lstStyle/>
          <a:p>
            <a:pPr algn="ctr" eaLnBrk="1" hangingPunct="1">
              <a:lnSpc>
                <a:spcPct val="80000"/>
              </a:lnSpc>
              <a:buFontTx/>
              <a:buNone/>
            </a:pPr>
            <a:endParaRPr lang="en-GB" sz="2000" b="1" dirty="0" smtClean="0">
              <a:latin typeface="Comic Sans MS" pitchFamily="66" charset="0"/>
            </a:endParaRPr>
          </a:p>
          <a:p>
            <a:pPr algn="ctr" eaLnBrk="1" hangingPunct="1">
              <a:lnSpc>
                <a:spcPct val="80000"/>
              </a:lnSpc>
              <a:buFontTx/>
              <a:buNone/>
            </a:pPr>
            <a:r>
              <a:rPr lang="en-GB" sz="2000" b="1" dirty="0" smtClean="0"/>
              <a:t>Topics:</a:t>
            </a:r>
          </a:p>
          <a:p>
            <a:pPr algn="ctr" eaLnBrk="1" hangingPunct="1">
              <a:lnSpc>
                <a:spcPct val="80000"/>
              </a:lnSpc>
              <a:buFontTx/>
              <a:buNone/>
            </a:pPr>
            <a:endParaRPr lang="en-GB" sz="2000" dirty="0" smtClean="0"/>
          </a:p>
          <a:p>
            <a:pPr algn="ctr" eaLnBrk="1" hangingPunct="1">
              <a:lnSpc>
                <a:spcPct val="80000"/>
              </a:lnSpc>
              <a:buFontTx/>
              <a:buNone/>
            </a:pPr>
            <a:r>
              <a:rPr lang="en-GB" sz="2000" dirty="0" smtClean="0"/>
              <a:t>1. </a:t>
            </a:r>
            <a:r>
              <a:rPr lang="en-GB" sz="2000" dirty="0" err="1" smtClean="0"/>
              <a:t>Là</a:t>
            </a:r>
            <a:r>
              <a:rPr lang="en-GB" sz="2000" dirty="0" smtClean="0"/>
              <a:t> </a:t>
            </a:r>
            <a:r>
              <a:rPr lang="en-GB" sz="2000" dirty="0" err="1" smtClean="0"/>
              <a:t>où</a:t>
            </a:r>
            <a:r>
              <a:rPr lang="en-GB" sz="2000" dirty="0" smtClean="0"/>
              <a:t> </a:t>
            </a:r>
            <a:r>
              <a:rPr lang="en-GB" sz="2000" dirty="0" err="1" smtClean="0"/>
              <a:t>j’habite</a:t>
            </a:r>
            <a:endParaRPr lang="en-GB" sz="2000" dirty="0" smtClean="0"/>
          </a:p>
          <a:p>
            <a:pPr algn="ctr" eaLnBrk="1" hangingPunct="1">
              <a:lnSpc>
                <a:spcPct val="80000"/>
              </a:lnSpc>
              <a:buFontTx/>
              <a:buNone/>
            </a:pPr>
            <a:r>
              <a:rPr lang="en-GB" sz="2000" dirty="0" smtClean="0"/>
              <a:t>2. La </a:t>
            </a:r>
            <a:r>
              <a:rPr lang="en-GB" sz="2000" dirty="0" err="1" smtClean="0"/>
              <a:t>ville</a:t>
            </a:r>
            <a:r>
              <a:rPr lang="en-GB" sz="2000" dirty="0" smtClean="0"/>
              <a:t> et la </a:t>
            </a:r>
            <a:r>
              <a:rPr lang="en-GB" sz="2000" dirty="0" err="1" smtClean="0"/>
              <a:t>campagne</a:t>
            </a:r>
            <a:endParaRPr lang="en-GB" sz="2000" dirty="0" smtClean="0"/>
          </a:p>
          <a:p>
            <a:pPr algn="ctr" eaLnBrk="1" hangingPunct="1">
              <a:lnSpc>
                <a:spcPct val="80000"/>
              </a:lnSpc>
              <a:buFontTx/>
              <a:buNone/>
            </a:pPr>
            <a:r>
              <a:rPr lang="en-GB" sz="2000" dirty="0" smtClean="0"/>
              <a:t>3. Recycler, </a:t>
            </a:r>
            <a:r>
              <a:rPr lang="en-GB" sz="2000" dirty="0" err="1" smtClean="0"/>
              <a:t>c’est</a:t>
            </a:r>
            <a:r>
              <a:rPr lang="en-GB" sz="2000" dirty="0" smtClean="0"/>
              <a:t> </a:t>
            </a:r>
            <a:r>
              <a:rPr lang="en-GB" sz="2000" dirty="0" err="1" smtClean="0"/>
              <a:t>bien</a:t>
            </a:r>
            <a:endParaRPr lang="en-GB" sz="2000" dirty="0" smtClean="0"/>
          </a:p>
          <a:p>
            <a:pPr algn="ctr" eaLnBrk="1" hangingPunct="1">
              <a:lnSpc>
                <a:spcPct val="80000"/>
              </a:lnSpc>
              <a:buFontTx/>
              <a:buNone/>
            </a:pPr>
            <a:r>
              <a:rPr lang="en-GB" sz="2000" dirty="0" smtClean="0"/>
              <a:t>4. Les </a:t>
            </a:r>
            <a:r>
              <a:rPr lang="en-GB" sz="2000" dirty="0" err="1" smtClean="0"/>
              <a:t>citoyens</a:t>
            </a:r>
            <a:r>
              <a:rPr lang="en-GB" sz="2000" dirty="0" smtClean="0"/>
              <a:t> du </a:t>
            </a:r>
            <a:r>
              <a:rPr lang="en-GB" sz="2000" dirty="0" err="1" smtClean="0"/>
              <a:t>monde</a:t>
            </a:r>
            <a:endParaRPr lang="en-GB" sz="2000" dirty="0" smtClean="0"/>
          </a:p>
          <a:p>
            <a:pPr algn="ctr" eaLnBrk="1" hangingPunct="1">
              <a:lnSpc>
                <a:spcPct val="80000"/>
              </a:lnSpc>
              <a:buFontTx/>
              <a:buNone/>
            </a:pPr>
            <a:r>
              <a:rPr lang="en-GB" sz="2000" dirty="0" smtClean="0"/>
              <a:t>5. Les </a:t>
            </a:r>
            <a:r>
              <a:rPr lang="en-GB" sz="2000" dirty="0" err="1" smtClean="0"/>
              <a:t>langues</a:t>
            </a:r>
            <a:r>
              <a:rPr lang="en-GB" sz="2000" dirty="0" smtClean="0"/>
              <a:t> </a:t>
            </a:r>
            <a:r>
              <a:rPr lang="en-GB" sz="2000" dirty="0" err="1" smtClean="0"/>
              <a:t>sont</a:t>
            </a:r>
            <a:r>
              <a:rPr lang="en-GB" sz="2000" dirty="0" smtClean="0"/>
              <a:t> </a:t>
            </a:r>
            <a:r>
              <a:rPr lang="en-GB" sz="2000" dirty="0" err="1" smtClean="0"/>
              <a:t>importantes</a:t>
            </a:r>
            <a:endParaRPr lang="en-GB" sz="2000" dirty="0" smtClean="0"/>
          </a:p>
          <a:p>
            <a:pPr eaLnBrk="1" hangingPunct="1">
              <a:lnSpc>
                <a:spcPct val="80000"/>
              </a:lnSpc>
              <a:buFontTx/>
              <a:buNone/>
            </a:pPr>
            <a:endParaRPr lang="en-GB" sz="2700" dirty="0" smtClean="0">
              <a:latin typeface="Comic Sans MS" pitchFamily="66" charset="0"/>
            </a:endParaRPr>
          </a:p>
        </p:txBody>
      </p:sp>
      <p:pic>
        <p:nvPicPr>
          <p:cNvPr id="16387" name="Picture 8" descr="flags1.gif"/>
          <p:cNvPicPr>
            <a:picLocks noChangeAspect="1"/>
          </p:cNvPicPr>
          <p:nvPr/>
        </p:nvPicPr>
        <p:blipFill>
          <a:blip r:embed="rId2" cstate="print"/>
          <a:srcRect/>
          <a:stretch>
            <a:fillRect/>
          </a:stretch>
        </p:blipFill>
        <p:spPr bwMode="auto">
          <a:xfrm>
            <a:off x="6516688" y="2276475"/>
            <a:ext cx="2436812" cy="2436813"/>
          </a:xfrm>
          <a:prstGeom prst="rect">
            <a:avLst/>
          </a:prstGeom>
          <a:noFill/>
          <a:ln w="9525">
            <a:noFill/>
            <a:miter lim="800000"/>
            <a:headEnd/>
            <a:tailEnd/>
          </a:ln>
        </p:spPr>
      </p:pic>
      <p:pic>
        <p:nvPicPr>
          <p:cNvPr id="16388" name="Picture 9" descr="MP900442629[1]"/>
          <p:cNvPicPr>
            <a:picLocks noChangeAspect="1" noChangeArrowheads="1"/>
          </p:cNvPicPr>
          <p:nvPr/>
        </p:nvPicPr>
        <p:blipFill>
          <a:blip r:embed="rId3" cstate="print"/>
          <a:srcRect/>
          <a:stretch>
            <a:fillRect/>
          </a:stretch>
        </p:blipFill>
        <p:spPr bwMode="auto">
          <a:xfrm>
            <a:off x="179388" y="2420938"/>
            <a:ext cx="3227387" cy="2160587"/>
          </a:xfrm>
          <a:prstGeom prst="rect">
            <a:avLst/>
          </a:prstGeom>
          <a:noFill/>
          <a:ln w="9525">
            <a:noFill/>
            <a:miter lim="800000"/>
            <a:headEnd/>
            <a:tailEnd/>
          </a:ln>
        </p:spPr>
      </p:pic>
      <p:pic>
        <p:nvPicPr>
          <p:cNvPr id="16389" name="Picture 11" descr="MP900437214[1]"/>
          <p:cNvPicPr>
            <a:picLocks noChangeAspect="1" noChangeArrowheads="1"/>
          </p:cNvPicPr>
          <p:nvPr/>
        </p:nvPicPr>
        <p:blipFill>
          <a:blip r:embed="rId4" cstate="print"/>
          <a:srcRect/>
          <a:stretch>
            <a:fillRect/>
          </a:stretch>
        </p:blipFill>
        <p:spPr bwMode="auto">
          <a:xfrm>
            <a:off x="3779838" y="2133600"/>
            <a:ext cx="2840037" cy="24082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Grp="1" noChangeArrowheads="1"/>
          </p:cNvSpPr>
          <p:nvPr>
            <p:ph type="title" idx="4294967295"/>
          </p:nvPr>
        </p:nvSpPr>
        <p:spPr/>
        <p:txBody>
          <a:bodyPr/>
          <a:lstStyle/>
          <a:p>
            <a:pPr eaLnBrk="1" hangingPunct="1"/>
            <a:r>
              <a:rPr lang="en-US" sz="2000" dirty="0" err="1" smtClean="0">
                <a:latin typeface="Calibri" pitchFamily="34" charset="0"/>
              </a:rPr>
              <a:t>Activit</a:t>
            </a:r>
            <a:r>
              <a:rPr lang="en-US" sz="2000" dirty="0" err="1" smtClean="0">
                <a:latin typeface="Calibri" pitchFamily="34" charset="0"/>
                <a:cs typeface="Arial" charset="0"/>
              </a:rPr>
              <a:t>é</a:t>
            </a:r>
            <a:r>
              <a:rPr lang="en-US" sz="2000" dirty="0" smtClean="0">
                <a:latin typeface="Calibri" pitchFamily="34" charset="0"/>
                <a:cs typeface="Arial" charset="0"/>
              </a:rPr>
              <a:t> 15: work with a partner. With the help of a dictionary, make a note of the four advices given to you. </a:t>
            </a:r>
          </a:p>
        </p:txBody>
      </p:sp>
      <p:sp>
        <p:nvSpPr>
          <p:cNvPr id="34818" name="Text Box 5"/>
          <p:cNvSpPr txBox="1">
            <a:spLocks noChangeArrowheads="1"/>
          </p:cNvSpPr>
          <p:nvPr/>
        </p:nvSpPr>
        <p:spPr bwMode="auto">
          <a:xfrm>
            <a:off x="395288" y="1628775"/>
            <a:ext cx="8135937" cy="3346450"/>
          </a:xfrm>
          <a:prstGeom prst="rect">
            <a:avLst/>
          </a:prstGeom>
          <a:solidFill>
            <a:schemeClr val="accent1"/>
          </a:solidFill>
          <a:ln w="76200" cmpd="tri">
            <a:solidFill>
              <a:srgbClr val="000080"/>
            </a:solidFill>
            <a:miter lim="800000"/>
            <a:headEnd/>
            <a:tailEnd/>
          </a:ln>
        </p:spPr>
        <p:txBody>
          <a:bodyPr>
            <a:spAutoFit/>
          </a:bodyPr>
          <a:lstStyle/>
          <a:p>
            <a:r>
              <a:rPr lang="fr-FR" sz="1600" b="1">
                <a:latin typeface="Calibri" pitchFamily="34" charset="0"/>
              </a:rPr>
              <a:t>Dans notre vie quotidienne, nous utilisons beaucoup d’énergie et parfois inutilement . </a:t>
            </a:r>
          </a:p>
          <a:p>
            <a:r>
              <a:rPr lang="fr-FR" sz="1600" b="1">
                <a:latin typeface="Calibri" pitchFamily="34" charset="0"/>
              </a:rPr>
              <a:t>  </a:t>
            </a:r>
          </a:p>
          <a:p>
            <a:r>
              <a:rPr lang="fr-FR" sz="1600" b="1">
                <a:latin typeface="Calibri" pitchFamily="34" charset="0"/>
              </a:rPr>
              <a:t>Il ne faut que très peu d’efforts pour mettre un terme à ce gaspillage énergétique qui gonfle inutilement vos factures électriques et pollue l’environnement. </a:t>
            </a:r>
          </a:p>
          <a:p>
            <a:r>
              <a:rPr lang="fr-FR" sz="1600" b="1">
                <a:latin typeface="Calibri" pitchFamily="34" charset="0"/>
              </a:rPr>
              <a:t>  </a:t>
            </a:r>
          </a:p>
          <a:p>
            <a:r>
              <a:rPr lang="fr-FR" sz="1600" b="1">
                <a:latin typeface="Calibri" pitchFamily="34" charset="0"/>
              </a:rPr>
              <a:t>Les gestes à adopter pour limiter le gaspillage énergétique: </a:t>
            </a:r>
            <a:endParaRPr lang="en-GB" sz="1600" b="1">
              <a:latin typeface="Calibri" pitchFamily="34" charset="0"/>
            </a:endParaRPr>
          </a:p>
          <a:p>
            <a:pPr>
              <a:buFontTx/>
              <a:buChar char="•"/>
            </a:pPr>
            <a:r>
              <a:rPr lang="fr-FR" sz="1600" b="1">
                <a:latin typeface="Calibri" pitchFamily="34" charset="0"/>
              </a:rPr>
              <a:t>Utilisez des ampoules basse consommation   </a:t>
            </a:r>
            <a:endParaRPr lang="en-GB" sz="1600" b="1">
              <a:latin typeface="Calibri" pitchFamily="34" charset="0"/>
            </a:endParaRPr>
          </a:p>
          <a:p>
            <a:pPr>
              <a:buFontTx/>
              <a:buChar char="•"/>
            </a:pPr>
            <a:r>
              <a:rPr lang="fr-FR" sz="1600" b="1">
                <a:latin typeface="Calibri" pitchFamily="34" charset="0"/>
              </a:rPr>
              <a:t>Eteignez la lumière en sortant d'une pièce </a:t>
            </a:r>
            <a:endParaRPr lang="en-GB" sz="1600" b="1">
              <a:latin typeface="Calibri" pitchFamily="34" charset="0"/>
            </a:endParaRPr>
          </a:p>
          <a:p>
            <a:pPr>
              <a:buFontTx/>
              <a:buChar char="•"/>
            </a:pPr>
            <a:r>
              <a:rPr lang="fr-FR" sz="1600" b="1">
                <a:latin typeface="Calibri" pitchFamily="34" charset="0"/>
              </a:rPr>
              <a:t>Débranchez vos appareils électroniques inutilisés </a:t>
            </a:r>
            <a:endParaRPr lang="en-GB" sz="1600" b="1">
              <a:latin typeface="Calibri" pitchFamily="34" charset="0"/>
            </a:endParaRPr>
          </a:p>
          <a:p>
            <a:pPr>
              <a:buFontTx/>
              <a:buChar char="•"/>
            </a:pPr>
            <a:r>
              <a:rPr lang="fr-FR" sz="1600" b="1">
                <a:latin typeface="Calibri" pitchFamily="34" charset="0"/>
              </a:rPr>
              <a:t>Limitez le chauffage chez vous </a:t>
            </a:r>
            <a:endParaRPr lang="en-GB" sz="1600" b="1">
              <a:latin typeface="Calibri" pitchFamily="34" charset="0"/>
            </a:endParaRPr>
          </a:p>
          <a:p>
            <a:r>
              <a:rPr lang="fr-FR" sz="1600" b="1">
                <a:latin typeface="Calibri" pitchFamily="34" charset="0"/>
              </a:rPr>
              <a:t>  </a:t>
            </a:r>
          </a:p>
          <a:p>
            <a:r>
              <a:rPr lang="fr-FR" sz="1600" b="1">
                <a:latin typeface="Calibri" pitchFamily="34" charset="0"/>
              </a:rPr>
              <a:t>Ces mesures sont à prendre aussi bien à la maison qu'au bureau, pensez à en parler à vos collègues!  </a:t>
            </a:r>
            <a:endParaRPr lang="en-GB" sz="1600" b="1">
              <a:latin typeface="Calibri" pitchFamily="34" charset="0"/>
            </a:endParaRPr>
          </a:p>
        </p:txBody>
      </p:sp>
      <p:sp>
        <p:nvSpPr>
          <p:cNvPr id="34819" name="Text Box 6"/>
          <p:cNvSpPr txBox="1">
            <a:spLocks noChangeArrowheads="1"/>
          </p:cNvSpPr>
          <p:nvPr/>
        </p:nvSpPr>
        <p:spPr bwMode="auto">
          <a:xfrm>
            <a:off x="663575" y="4313238"/>
            <a:ext cx="6645275" cy="366712"/>
          </a:xfrm>
          <a:prstGeom prst="rect">
            <a:avLst/>
          </a:prstGeom>
          <a:noFill/>
          <a:ln w="9525">
            <a:noFill/>
            <a:miter lim="800000"/>
            <a:headEnd/>
            <a:tailEnd/>
          </a:ln>
        </p:spPr>
        <p:txBody>
          <a:bodyPr>
            <a:spAutoFit/>
          </a:bodyPr>
          <a:lstStyle/>
          <a:p>
            <a:endParaRPr lang="en-US"/>
          </a:p>
        </p:txBody>
      </p:sp>
      <p:pic>
        <p:nvPicPr>
          <p:cNvPr id="34820" name="Picture 6" descr="lightbulb"/>
          <p:cNvPicPr>
            <a:picLocks noChangeAspect="1" noChangeArrowheads="1"/>
          </p:cNvPicPr>
          <p:nvPr/>
        </p:nvPicPr>
        <p:blipFill>
          <a:blip r:embed="rId2" cstate="print"/>
          <a:srcRect/>
          <a:stretch>
            <a:fillRect/>
          </a:stretch>
        </p:blipFill>
        <p:spPr bwMode="auto">
          <a:xfrm>
            <a:off x="684213" y="5084763"/>
            <a:ext cx="1457325" cy="1557337"/>
          </a:xfrm>
          <a:prstGeom prst="rect">
            <a:avLst/>
          </a:prstGeom>
          <a:noFill/>
          <a:ln w="9525">
            <a:noFill/>
            <a:miter lim="800000"/>
            <a:headEnd/>
            <a:tailEnd/>
          </a:ln>
        </p:spPr>
      </p:pic>
      <p:pic>
        <p:nvPicPr>
          <p:cNvPr id="34821" name="Picture 7" descr="environmental house"/>
          <p:cNvPicPr>
            <a:picLocks noChangeAspect="1" noChangeArrowheads="1"/>
          </p:cNvPicPr>
          <p:nvPr/>
        </p:nvPicPr>
        <p:blipFill>
          <a:blip r:embed="rId3" cstate="print"/>
          <a:srcRect/>
          <a:stretch>
            <a:fillRect/>
          </a:stretch>
        </p:blipFill>
        <p:spPr bwMode="auto">
          <a:xfrm>
            <a:off x="2843213" y="5157788"/>
            <a:ext cx="2233612" cy="1400175"/>
          </a:xfrm>
          <a:prstGeom prst="rect">
            <a:avLst/>
          </a:prstGeom>
          <a:noFill/>
          <a:ln w="9525">
            <a:noFill/>
            <a:miter lim="800000"/>
            <a:headEnd/>
            <a:tailEnd/>
          </a:ln>
        </p:spPr>
      </p:pic>
      <p:pic>
        <p:nvPicPr>
          <p:cNvPr id="34822" name="Picture 8" descr="switch"/>
          <p:cNvPicPr>
            <a:picLocks noChangeAspect="1" noChangeArrowheads="1"/>
          </p:cNvPicPr>
          <p:nvPr/>
        </p:nvPicPr>
        <p:blipFill>
          <a:blip r:embed="rId4" cstate="print"/>
          <a:srcRect/>
          <a:stretch>
            <a:fillRect/>
          </a:stretch>
        </p:blipFill>
        <p:spPr bwMode="auto">
          <a:xfrm>
            <a:off x="5364163" y="5157788"/>
            <a:ext cx="1516062" cy="1516062"/>
          </a:xfrm>
          <a:prstGeom prst="rect">
            <a:avLst/>
          </a:prstGeom>
          <a:noFill/>
          <a:ln w="9525">
            <a:noFill/>
            <a:miter lim="800000"/>
            <a:headEnd/>
            <a:tailEnd/>
          </a:ln>
        </p:spPr>
      </p:pic>
      <p:pic>
        <p:nvPicPr>
          <p:cNvPr id="34823" name="Picture 9" descr="heating"/>
          <p:cNvPicPr>
            <a:picLocks noChangeAspect="1" noChangeArrowheads="1"/>
          </p:cNvPicPr>
          <p:nvPr/>
        </p:nvPicPr>
        <p:blipFill>
          <a:blip r:embed="rId5" cstate="print"/>
          <a:srcRect/>
          <a:stretch>
            <a:fillRect/>
          </a:stretch>
        </p:blipFill>
        <p:spPr bwMode="auto">
          <a:xfrm>
            <a:off x="7380288" y="5157788"/>
            <a:ext cx="1042987" cy="15081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p:cNvSpPr>
            <a:spLocks noGrp="1"/>
          </p:cNvSpPr>
          <p:nvPr>
            <p:ph idx="4294967295"/>
          </p:nvPr>
        </p:nvSpPr>
        <p:spPr>
          <a:xfrm>
            <a:off x="0" y="0"/>
            <a:ext cx="9144000" cy="6858000"/>
          </a:xfrm>
        </p:spPr>
        <p:txBody>
          <a:bodyPr/>
          <a:lstStyle/>
          <a:p>
            <a:pPr algn="ctr" eaLnBrk="1" hangingPunct="1">
              <a:buFontTx/>
              <a:buNone/>
            </a:pPr>
            <a:r>
              <a:rPr lang="en-GB" sz="2400" b="1" u="sng" dirty="0" smtClean="0"/>
              <a:t>TOPIC 4: LES CITOYENS DU MONDE</a:t>
            </a:r>
          </a:p>
          <a:p>
            <a:pPr algn="ctr" eaLnBrk="1" hangingPunct="1">
              <a:buFontTx/>
              <a:buNone/>
            </a:pPr>
            <a:endParaRPr lang="en-GB" sz="2400" b="1" u="sng" dirty="0" smtClean="0"/>
          </a:p>
          <a:p>
            <a:pPr algn="ctr" eaLnBrk="1" hangingPunct="1">
              <a:buFontTx/>
              <a:buNone/>
            </a:pPr>
            <a:r>
              <a:rPr lang="en-GB" sz="2400" b="1" dirty="0" smtClean="0"/>
              <a:t>In this topic you will learn about:</a:t>
            </a:r>
          </a:p>
          <a:p>
            <a:pPr algn="ctr" eaLnBrk="1" hangingPunct="1">
              <a:buFontTx/>
              <a:buNone/>
            </a:pPr>
            <a:endParaRPr lang="en-GB" sz="2400" dirty="0" smtClean="0"/>
          </a:p>
          <a:p>
            <a:pPr algn="ctr" eaLnBrk="1" hangingPunct="1">
              <a:buFont typeface="Arial" charset="0"/>
              <a:buAutoNum type="arabicPeriod"/>
            </a:pPr>
            <a:r>
              <a:rPr lang="en-GB" sz="2400" dirty="0" smtClean="0">
                <a:latin typeface="Calibri" pitchFamily="34" charset="0"/>
              </a:rPr>
              <a:t>To be able to discuss the engagement in global citizenship</a:t>
            </a:r>
          </a:p>
          <a:p>
            <a:pPr algn="ctr" eaLnBrk="1" hangingPunct="1">
              <a:buFont typeface="Arial" charset="0"/>
              <a:buAutoNum type="arabicPeriod"/>
            </a:pPr>
            <a:r>
              <a:rPr lang="en-GB" sz="2400" dirty="0" smtClean="0">
                <a:latin typeface="Calibri" pitchFamily="34" charset="0"/>
              </a:rPr>
              <a:t>Roles and responsibilities of being a global citizen</a:t>
            </a:r>
          </a:p>
          <a:p>
            <a:pPr algn="ctr" eaLnBrk="1" hangingPunct="1">
              <a:buFont typeface="Arial" charset="0"/>
              <a:buAutoNum type="arabicPeriod"/>
            </a:pPr>
            <a:r>
              <a:rPr lang="en-GB" sz="2400" dirty="0" smtClean="0">
                <a:latin typeface="Calibri" pitchFamily="34" charset="0"/>
              </a:rPr>
              <a:t>To talk about an example of Global citizenship in France        (les </a:t>
            </a:r>
            <a:r>
              <a:rPr lang="en-GB" sz="2400" dirty="0" err="1" smtClean="0">
                <a:latin typeface="Calibri" pitchFamily="34" charset="0"/>
              </a:rPr>
              <a:t>Restos</a:t>
            </a:r>
            <a:r>
              <a:rPr lang="en-GB" sz="2400" dirty="0" smtClean="0">
                <a:latin typeface="Calibri" pitchFamily="34" charset="0"/>
              </a:rPr>
              <a:t> du </a:t>
            </a:r>
            <a:r>
              <a:rPr lang="en-GB" sz="2400" dirty="0" err="1" smtClean="0">
                <a:latin typeface="Calibri" pitchFamily="34" charset="0"/>
              </a:rPr>
              <a:t>coeur</a:t>
            </a:r>
            <a:r>
              <a:rPr lang="en-GB" sz="2400" dirty="0" smtClean="0">
                <a:latin typeface="Calibri" pitchFamily="34" charset="0"/>
              </a:rPr>
              <a:t>)</a:t>
            </a:r>
          </a:p>
          <a:p>
            <a:pPr algn="ctr" eaLnBrk="1" hangingPunct="1">
              <a:buFont typeface="Arial" charset="0"/>
              <a:buAutoNum type="arabicPeriod"/>
            </a:pPr>
            <a:endParaRPr lang="en-GB" sz="2400" dirty="0" smtClean="0"/>
          </a:p>
          <a:p>
            <a:pPr algn="ctr" eaLnBrk="1" hangingPunct="1">
              <a:buFont typeface="Arial" charset="0"/>
              <a:buAutoNum type="arabicPeriod"/>
            </a:pPr>
            <a:endParaRPr lang="en-GB" sz="2400" dirty="0" smtClean="0"/>
          </a:p>
          <a:p>
            <a:pPr algn="ctr" eaLnBrk="1" hangingPunct="1">
              <a:buFontTx/>
              <a:buNone/>
            </a:pPr>
            <a:r>
              <a:rPr lang="en-GB" sz="2400" b="1" dirty="0" smtClean="0">
                <a:latin typeface="Comic Sans MS" pitchFamily="66" charset="0"/>
              </a:rPr>
              <a:t> </a:t>
            </a:r>
            <a:endParaRPr lang="en-GB" sz="2400" dirty="0" smtClean="0">
              <a:latin typeface="Comic Sans MS" pitchFamily="66" charset="0"/>
            </a:endParaRPr>
          </a:p>
          <a:p>
            <a:pPr algn="ctr" eaLnBrk="1" hangingPunct="1">
              <a:buFontTx/>
              <a:buNone/>
            </a:pPr>
            <a:endParaRPr lang="en-GB" sz="2400" dirty="0" smtClean="0">
              <a:latin typeface="Comic Sans MS" pitchFamily="66" charset="0"/>
            </a:endParaRPr>
          </a:p>
          <a:p>
            <a:pPr eaLnBrk="1" hangingPunct="1">
              <a:buFontTx/>
              <a:buNone/>
            </a:pPr>
            <a:endParaRPr lang="en-GB" sz="2400" dirty="0" smtClean="0">
              <a:latin typeface="Comic Sans MS" pitchFamily="66" charset="0"/>
            </a:endParaRPr>
          </a:p>
          <a:p>
            <a:pPr eaLnBrk="1" hangingPunct="1">
              <a:buFontTx/>
              <a:buNone/>
            </a:pPr>
            <a:endParaRPr lang="en-GB" sz="2400" dirty="0" smtClean="0">
              <a:latin typeface="Comic Sans MS" pitchFamily="66" charset="0"/>
            </a:endParaRPr>
          </a:p>
          <a:p>
            <a:pPr eaLnBrk="1" hangingPunct="1">
              <a:buFontTx/>
              <a:buNone/>
            </a:pPr>
            <a:endParaRPr lang="en-GB" sz="2400" dirty="0" smtClean="0">
              <a:latin typeface="Comic Sans MS" pitchFamily="66" charset="0"/>
            </a:endParaRPr>
          </a:p>
          <a:p>
            <a:pPr algn="ctr" eaLnBrk="1" hangingPunct="1">
              <a:buFontTx/>
              <a:buNone/>
            </a:pPr>
            <a:endParaRPr lang="en-GB" sz="2400" dirty="0" smtClean="0">
              <a:latin typeface="Comic Sans MS" pitchFamily="66" charset="0"/>
            </a:endParaRPr>
          </a:p>
          <a:p>
            <a:pPr eaLnBrk="1" hangingPunct="1">
              <a:buFontTx/>
              <a:buNone/>
            </a:pPr>
            <a:endParaRPr lang="en-GB" dirty="0" smtClean="0"/>
          </a:p>
        </p:txBody>
      </p:sp>
      <p:pic>
        <p:nvPicPr>
          <p:cNvPr id="35842" name="Picture 3" descr="pollution2"/>
          <p:cNvPicPr>
            <a:picLocks noChangeAspect="1" noChangeArrowheads="1"/>
          </p:cNvPicPr>
          <p:nvPr/>
        </p:nvPicPr>
        <p:blipFill>
          <a:blip r:embed="rId2" cstate="print"/>
          <a:srcRect/>
          <a:stretch>
            <a:fillRect/>
          </a:stretch>
        </p:blipFill>
        <p:spPr bwMode="auto">
          <a:xfrm>
            <a:off x="2771775" y="3905250"/>
            <a:ext cx="2725738" cy="2319338"/>
          </a:xfrm>
          <a:prstGeom prst="rect">
            <a:avLst/>
          </a:prstGeom>
          <a:noFill/>
          <a:ln w="9525">
            <a:noFill/>
            <a:miter lim="800000"/>
            <a:headEnd/>
            <a:tailEnd/>
          </a:ln>
        </p:spPr>
      </p:pic>
      <p:pic>
        <p:nvPicPr>
          <p:cNvPr id="35843" name="Picture 4" descr="les restos du coeur"/>
          <p:cNvPicPr>
            <a:picLocks noChangeAspect="1" noChangeArrowheads="1"/>
          </p:cNvPicPr>
          <p:nvPr/>
        </p:nvPicPr>
        <p:blipFill>
          <a:blip r:embed="rId3" cstate="print"/>
          <a:srcRect/>
          <a:stretch>
            <a:fillRect/>
          </a:stretch>
        </p:blipFill>
        <p:spPr bwMode="auto">
          <a:xfrm>
            <a:off x="6372225" y="3429000"/>
            <a:ext cx="2185988" cy="2376488"/>
          </a:xfrm>
          <a:prstGeom prst="rect">
            <a:avLst/>
          </a:prstGeom>
          <a:noFill/>
          <a:ln w="9525">
            <a:noFill/>
            <a:miter lim="800000"/>
            <a:headEnd/>
            <a:tailEnd/>
          </a:ln>
        </p:spPr>
      </p:pic>
      <p:pic>
        <p:nvPicPr>
          <p:cNvPr id="35844" name="Picture 5" descr="poverty"/>
          <p:cNvPicPr>
            <a:picLocks noChangeAspect="1" noChangeArrowheads="1"/>
          </p:cNvPicPr>
          <p:nvPr/>
        </p:nvPicPr>
        <p:blipFill>
          <a:blip r:embed="rId4" cstate="print"/>
          <a:srcRect/>
          <a:stretch>
            <a:fillRect/>
          </a:stretch>
        </p:blipFill>
        <p:spPr bwMode="auto">
          <a:xfrm>
            <a:off x="711200" y="3500438"/>
            <a:ext cx="1797050" cy="24495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fr-FR" sz="2000" dirty="0" smtClean="0">
                <a:latin typeface="Calibri" pitchFamily="34" charset="0"/>
              </a:rPr>
              <a:t>Activité 16: Les fléaux contre lesquels les citoyens du monde se battent. </a:t>
            </a:r>
            <a:br>
              <a:rPr lang="fr-FR" sz="2000" dirty="0" smtClean="0">
                <a:latin typeface="Calibri" pitchFamily="34" charset="0"/>
              </a:rPr>
            </a:br>
            <a:r>
              <a:rPr lang="en-GB" sz="2000" dirty="0" smtClean="0">
                <a:latin typeface="Calibri" pitchFamily="34" charset="0"/>
              </a:rPr>
              <a:t>Work with a partner and find the English for the following expressions. </a:t>
            </a:r>
          </a:p>
        </p:txBody>
      </p:sp>
      <p:sp>
        <p:nvSpPr>
          <p:cNvPr id="36866" name="Rectangle 4"/>
          <p:cNvSpPr>
            <a:spLocks noGrp="1" noChangeArrowheads="1"/>
          </p:cNvSpPr>
          <p:nvPr>
            <p:ph type="body" sz="half" idx="1"/>
          </p:nvPr>
        </p:nvSpPr>
        <p:spPr>
          <a:xfrm>
            <a:off x="457200" y="1600200"/>
            <a:ext cx="4038600" cy="3197225"/>
          </a:xfrm>
          <a:solidFill>
            <a:srgbClr val="969696"/>
          </a:solidFill>
        </p:spPr>
        <p:txBody>
          <a:bodyPr/>
          <a:lstStyle/>
          <a:p>
            <a:pPr marL="533400" indent="-533400">
              <a:lnSpc>
                <a:spcPct val="90000"/>
              </a:lnSpc>
              <a:buFontTx/>
              <a:buAutoNum type="arabicPeriod"/>
            </a:pPr>
            <a:r>
              <a:rPr lang="fr-FR" sz="2000" smtClean="0">
                <a:latin typeface="Calibri" pitchFamily="34" charset="0"/>
              </a:rPr>
              <a:t>le racisme</a:t>
            </a:r>
          </a:p>
          <a:p>
            <a:pPr marL="533400" indent="-533400">
              <a:lnSpc>
                <a:spcPct val="90000"/>
              </a:lnSpc>
              <a:buFontTx/>
              <a:buAutoNum type="arabicPeriod"/>
            </a:pPr>
            <a:r>
              <a:rPr lang="fr-FR" sz="2000" smtClean="0">
                <a:latin typeface="Calibri" pitchFamily="34" charset="0"/>
              </a:rPr>
              <a:t>la misère</a:t>
            </a:r>
          </a:p>
          <a:p>
            <a:pPr marL="533400" indent="-533400">
              <a:lnSpc>
                <a:spcPct val="90000"/>
              </a:lnSpc>
              <a:buFontTx/>
              <a:buAutoNum type="arabicPeriod"/>
            </a:pPr>
            <a:r>
              <a:rPr lang="fr-FR" sz="2000" smtClean="0">
                <a:latin typeface="Calibri" pitchFamily="34" charset="0"/>
              </a:rPr>
              <a:t>la pauvreté</a:t>
            </a:r>
          </a:p>
          <a:p>
            <a:pPr marL="533400" indent="-533400">
              <a:lnSpc>
                <a:spcPct val="90000"/>
              </a:lnSpc>
              <a:buFontTx/>
              <a:buAutoNum type="arabicPeriod"/>
            </a:pPr>
            <a:r>
              <a:rPr lang="fr-FR" sz="2000" smtClean="0">
                <a:latin typeface="Calibri" pitchFamily="34" charset="0"/>
              </a:rPr>
              <a:t>la pollution</a:t>
            </a:r>
          </a:p>
          <a:p>
            <a:pPr marL="533400" indent="-533400">
              <a:lnSpc>
                <a:spcPct val="90000"/>
              </a:lnSpc>
              <a:buFontTx/>
              <a:buAutoNum type="arabicPeriod"/>
            </a:pPr>
            <a:r>
              <a:rPr lang="fr-FR" sz="2000" smtClean="0">
                <a:latin typeface="Calibri" pitchFamily="34" charset="0"/>
              </a:rPr>
              <a:t>le gaspillage</a:t>
            </a:r>
          </a:p>
          <a:p>
            <a:pPr marL="533400" indent="-533400">
              <a:lnSpc>
                <a:spcPct val="90000"/>
              </a:lnSpc>
              <a:buFontTx/>
              <a:buAutoNum type="arabicPeriod"/>
            </a:pPr>
            <a:r>
              <a:rPr lang="fr-FR" sz="2000" smtClean="0">
                <a:latin typeface="Calibri" pitchFamily="34" charset="0"/>
              </a:rPr>
              <a:t>les armes atomiques</a:t>
            </a:r>
          </a:p>
          <a:p>
            <a:pPr marL="533400" indent="-533400">
              <a:lnSpc>
                <a:spcPct val="90000"/>
              </a:lnSpc>
              <a:buFontTx/>
              <a:buAutoNum type="arabicPeriod"/>
            </a:pPr>
            <a:r>
              <a:rPr lang="fr-FR" sz="2000" smtClean="0">
                <a:latin typeface="Calibri" pitchFamily="34" charset="0"/>
              </a:rPr>
              <a:t>l'illettrisme</a:t>
            </a:r>
          </a:p>
          <a:p>
            <a:pPr marL="533400" indent="-533400">
              <a:lnSpc>
                <a:spcPct val="90000"/>
              </a:lnSpc>
              <a:buFontTx/>
              <a:buAutoNum type="arabicPeriod"/>
            </a:pPr>
            <a:r>
              <a:rPr lang="fr-FR" sz="2000" smtClean="0">
                <a:latin typeface="Calibri" pitchFamily="34" charset="0"/>
              </a:rPr>
              <a:t>la torture</a:t>
            </a:r>
          </a:p>
          <a:p>
            <a:pPr marL="533400" indent="-533400">
              <a:lnSpc>
                <a:spcPct val="90000"/>
              </a:lnSpc>
              <a:buFontTx/>
              <a:buAutoNum type="arabicPeriod"/>
            </a:pPr>
            <a:r>
              <a:rPr lang="fr-FR" sz="2000" smtClean="0">
                <a:latin typeface="Calibri" pitchFamily="34" charset="0"/>
              </a:rPr>
              <a:t>l'esclavage</a:t>
            </a:r>
            <a:endParaRPr lang="en-GB" sz="2000" smtClean="0">
              <a:latin typeface="Calibri" pitchFamily="34" charset="0"/>
            </a:endParaRPr>
          </a:p>
        </p:txBody>
      </p:sp>
      <p:sp>
        <p:nvSpPr>
          <p:cNvPr id="36867" name="Rectangle 35"/>
          <p:cNvSpPr>
            <a:spLocks noGrp="1" noChangeArrowheads="1"/>
          </p:cNvSpPr>
          <p:nvPr>
            <p:ph sz="half" idx="2"/>
          </p:nvPr>
        </p:nvSpPr>
        <p:spPr>
          <a:xfrm>
            <a:off x="4648200" y="1600200"/>
            <a:ext cx="4038600" cy="3197225"/>
          </a:xfrm>
          <a:solidFill>
            <a:srgbClr val="969696"/>
          </a:solidFill>
        </p:spPr>
        <p:txBody>
          <a:bodyPr/>
          <a:lstStyle/>
          <a:p>
            <a:pPr marL="533400" indent="-533400">
              <a:buFontTx/>
              <a:buAutoNum type="alphaLcPeriod"/>
            </a:pPr>
            <a:r>
              <a:rPr lang="en-GB" sz="1800" b="1" smtClean="0">
                <a:solidFill>
                  <a:schemeClr val="accent2"/>
                </a:solidFill>
                <a:latin typeface="Calibri" pitchFamily="34" charset="0"/>
              </a:rPr>
              <a:t>atomic weapons</a:t>
            </a:r>
          </a:p>
          <a:p>
            <a:pPr marL="533400" indent="-533400">
              <a:buFontTx/>
              <a:buAutoNum type="alphaLcPeriod"/>
            </a:pPr>
            <a:r>
              <a:rPr lang="en-GB" sz="1800" b="1" smtClean="0">
                <a:solidFill>
                  <a:schemeClr val="accent2"/>
                </a:solidFill>
                <a:latin typeface="Calibri" pitchFamily="34" charset="0"/>
              </a:rPr>
              <a:t>illiteracy</a:t>
            </a:r>
          </a:p>
          <a:p>
            <a:pPr marL="533400" indent="-533400">
              <a:buFontTx/>
              <a:buAutoNum type="alphaLcPeriod"/>
            </a:pPr>
            <a:r>
              <a:rPr lang="en-GB" sz="1800" b="1" smtClean="0">
                <a:solidFill>
                  <a:schemeClr val="accent2"/>
                </a:solidFill>
                <a:latin typeface="Calibri" pitchFamily="34" charset="0"/>
              </a:rPr>
              <a:t>misery</a:t>
            </a:r>
          </a:p>
          <a:p>
            <a:pPr marL="533400" indent="-533400">
              <a:buFontTx/>
              <a:buAutoNum type="alphaLcPeriod"/>
            </a:pPr>
            <a:r>
              <a:rPr lang="en-GB" sz="1800" b="1" smtClean="0">
                <a:solidFill>
                  <a:schemeClr val="accent2"/>
                </a:solidFill>
                <a:latin typeface="Calibri" pitchFamily="34" charset="0"/>
              </a:rPr>
              <a:t>pollution</a:t>
            </a:r>
          </a:p>
          <a:p>
            <a:pPr marL="533400" indent="-533400">
              <a:buFontTx/>
              <a:buAutoNum type="alphaLcPeriod"/>
            </a:pPr>
            <a:r>
              <a:rPr lang="en-GB" sz="1800" b="1" smtClean="0">
                <a:solidFill>
                  <a:schemeClr val="accent2"/>
                </a:solidFill>
                <a:latin typeface="Calibri" pitchFamily="34" charset="0"/>
              </a:rPr>
              <a:t>poverty</a:t>
            </a:r>
          </a:p>
          <a:p>
            <a:pPr marL="533400" indent="-533400">
              <a:buFontTx/>
              <a:buAutoNum type="alphaLcPeriod"/>
            </a:pPr>
            <a:r>
              <a:rPr lang="en-GB" sz="1800" b="1" smtClean="0">
                <a:solidFill>
                  <a:schemeClr val="accent2"/>
                </a:solidFill>
                <a:latin typeface="Calibri" pitchFamily="34" charset="0"/>
              </a:rPr>
              <a:t>racism</a:t>
            </a:r>
          </a:p>
          <a:p>
            <a:pPr marL="533400" indent="-533400">
              <a:buFontTx/>
              <a:buAutoNum type="alphaLcPeriod"/>
            </a:pPr>
            <a:r>
              <a:rPr lang="en-GB" sz="1800" b="1" smtClean="0">
                <a:solidFill>
                  <a:schemeClr val="accent2"/>
                </a:solidFill>
                <a:latin typeface="Calibri" pitchFamily="34" charset="0"/>
              </a:rPr>
              <a:t>slavery</a:t>
            </a:r>
          </a:p>
          <a:p>
            <a:pPr marL="533400" indent="-533400">
              <a:buFontTx/>
              <a:buAutoNum type="alphaLcPeriod"/>
            </a:pPr>
            <a:r>
              <a:rPr lang="en-GB" sz="1800" b="1" smtClean="0">
                <a:solidFill>
                  <a:schemeClr val="accent2"/>
                </a:solidFill>
                <a:latin typeface="Calibri" pitchFamily="34" charset="0"/>
              </a:rPr>
              <a:t>torture</a:t>
            </a:r>
          </a:p>
          <a:p>
            <a:pPr marL="533400" indent="-533400">
              <a:buFontTx/>
              <a:buAutoNum type="alphaLcPeriod"/>
            </a:pPr>
            <a:r>
              <a:rPr lang="en-GB" sz="1800" b="1" smtClean="0">
                <a:solidFill>
                  <a:schemeClr val="accent2"/>
                </a:solidFill>
                <a:latin typeface="Calibri" pitchFamily="34" charset="0"/>
              </a:rPr>
              <a:t>waste</a:t>
            </a:r>
          </a:p>
        </p:txBody>
      </p:sp>
      <p:pic>
        <p:nvPicPr>
          <p:cNvPr id="36868" name="Picture 36" descr="carbon footprint"/>
          <p:cNvPicPr>
            <a:picLocks noChangeAspect="1" noChangeArrowheads="1"/>
          </p:cNvPicPr>
          <p:nvPr/>
        </p:nvPicPr>
        <p:blipFill>
          <a:blip r:embed="rId2" cstate="print"/>
          <a:srcRect/>
          <a:stretch>
            <a:fillRect/>
          </a:stretch>
        </p:blipFill>
        <p:spPr bwMode="auto">
          <a:xfrm>
            <a:off x="611188" y="4868863"/>
            <a:ext cx="1758950" cy="1758950"/>
          </a:xfrm>
          <a:prstGeom prst="rect">
            <a:avLst/>
          </a:prstGeom>
          <a:noFill/>
          <a:ln w="9525">
            <a:noFill/>
            <a:miter lim="800000"/>
            <a:headEnd/>
            <a:tailEnd/>
          </a:ln>
        </p:spPr>
      </p:pic>
      <p:pic>
        <p:nvPicPr>
          <p:cNvPr id="36869" name="Picture 37" descr="pollution2"/>
          <p:cNvPicPr>
            <a:picLocks noChangeAspect="1" noChangeArrowheads="1"/>
          </p:cNvPicPr>
          <p:nvPr/>
        </p:nvPicPr>
        <p:blipFill>
          <a:blip r:embed="rId3" cstate="print"/>
          <a:srcRect/>
          <a:stretch>
            <a:fillRect/>
          </a:stretch>
        </p:blipFill>
        <p:spPr bwMode="auto">
          <a:xfrm>
            <a:off x="3059113" y="4783138"/>
            <a:ext cx="2438400" cy="2074862"/>
          </a:xfrm>
          <a:prstGeom prst="rect">
            <a:avLst/>
          </a:prstGeom>
          <a:noFill/>
          <a:ln w="9525">
            <a:noFill/>
            <a:miter lim="800000"/>
            <a:headEnd/>
            <a:tailEnd/>
          </a:ln>
        </p:spPr>
      </p:pic>
      <p:pic>
        <p:nvPicPr>
          <p:cNvPr id="36870" name="Picture 38" descr="pollution"/>
          <p:cNvPicPr>
            <a:picLocks noChangeAspect="1" noChangeArrowheads="1"/>
          </p:cNvPicPr>
          <p:nvPr/>
        </p:nvPicPr>
        <p:blipFill>
          <a:blip r:embed="rId4" cstate="print"/>
          <a:srcRect/>
          <a:stretch>
            <a:fillRect/>
          </a:stretch>
        </p:blipFill>
        <p:spPr bwMode="auto">
          <a:xfrm>
            <a:off x="6659563" y="4868863"/>
            <a:ext cx="1201737" cy="18002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3203575" y="274638"/>
            <a:ext cx="5483225" cy="1143000"/>
          </a:xfrm>
        </p:spPr>
        <p:txBody>
          <a:bodyPr/>
          <a:lstStyle/>
          <a:p>
            <a:r>
              <a:rPr lang="en-GB" sz="2000" dirty="0" err="1" smtClean="0">
                <a:latin typeface="Calibri" pitchFamily="34" charset="0"/>
              </a:rPr>
              <a:t>Activité</a:t>
            </a:r>
            <a:r>
              <a:rPr lang="en-GB" sz="2000" dirty="0" smtClean="0">
                <a:latin typeface="Calibri" pitchFamily="34" charset="0"/>
              </a:rPr>
              <a:t> 17: </a:t>
            </a:r>
            <a:r>
              <a:rPr lang="en-GB" sz="2000" dirty="0" err="1" smtClean="0">
                <a:latin typeface="Calibri" pitchFamily="34" charset="0"/>
              </a:rPr>
              <a:t>Cela</a:t>
            </a:r>
            <a:r>
              <a:rPr lang="en-GB" sz="2000" dirty="0" smtClean="0">
                <a:latin typeface="Calibri" pitchFamily="34" charset="0"/>
              </a:rPr>
              <a:t> </a:t>
            </a:r>
            <a:r>
              <a:rPr lang="en-GB" sz="2000" dirty="0" err="1" smtClean="0">
                <a:latin typeface="Calibri" pitchFamily="34" charset="0"/>
              </a:rPr>
              <a:t>semble</a:t>
            </a:r>
            <a:r>
              <a:rPr lang="en-GB" sz="2000" dirty="0" smtClean="0">
                <a:latin typeface="Calibri" pitchFamily="34" charset="0"/>
              </a:rPr>
              <a:t> </a:t>
            </a:r>
            <a:r>
              <a:rPr lang="en-GB" sz="2000" dirty="0" err="1" smtClean="0">
                <a:latin typeface="Calibri" pitchFamily="34" charset="0"/>
              </a:rPr>
              <a:t>si</a:t>
            </a:r>
            <a:r>
              <a:rPr lang="en-GB" sz="2000" dirty="0" smtClean="0">
                <a:latin typeface="Calibri" pitchFamily="34" charset="0"/>
              </a:rPr>
              <a:t> simple!</a:t>
            </a:r>
            <a:br>
              <a:rPr lang="en-GB" sz="2000" dirty="0" smtClean="0">
                <a:latin typeface="Calibri" pitchFamily="34" charset="0"/>
              </a:rPr>
            </a:br>
            <a:r>
              <a:rPr lang="en-GB" sz="2000" dirty="0" smtClean="0">
                <a:latin typeface="Calibri" pitchFamily="34" charset="0"/>
              </a:rPr>
              <a:t>Complete each sentence with the correct present tense verb</a:t>
            </a:r>
          </a:p>
        </p:txBody>
      </p:sp>
      <p:sp>
        <p:nvSpPr>
          <p:cNvPr id="37890" name="Rectangle 3"/>
          <p:cNvSpPr>
            <a:spLocks noGrp="1" noChangeArrowheads="1"/>
          </p:cNvSpPr>
          <p:nvPr>
            <p:ph type="body" idx="1"/>
          </p:nvPr>
        </p:nvSpPr>
        <p:spPr/>
        <p:txBody>
          <a:bodyPr/>
          <a:lstStyle/>
          <a:p>
            <a:endParaRPr lang="en-US" smtClean="0"/>
          </a:p>
        </p:txBody>
      </p:sp>
      <p:sp>
        <p:nvSpPr>
          <p:cNvPr id="37891" name="AutoShape 4"/>
          <p:cNvSpPr>
            <a:spLocks noChangeArrowheads="1"/>
          </p:cNvSpPr>
          <p:nvPr/>
        </p:nvSpPr>
        <p:spPr bwMode="auto">
          <a:xfrm>
            <a:off x="3132138" y="1773238"/>
            <a:ext cx="5400675" cy="3960812"/>
          </a:xfrm>
          <a:prstGeom prst="wedgeRoundRectCallout">
            <a:avLst>
              <a:gd name="adj1" fmla="val -59171"/>
              <a:gd name="adj2" fmla="val -58657"/>
              <a:gd name="adj3" fmla="val 16667"/>
            </a:avLst>
          </a:prstGeom>
          <a:solidFill>
            <a:schemeClr val="accent1"/>
          </a:solidFill>
          <a:ln w="9525">
            <a:solidFill>
              <a:schemeClr val="tx1"/>
            </a:solidFill>
            <a:miter lim="800000"/>
            <a:headEnd/>
            <a:tailEnd/>
          </a:ln>
        </p:spPr>
        <p:txBody>
          <a:bodyPr/>
          <a:lstStyle/>
          <a:p>
            <a:r>
              <a:rPr lang="fr-FR" sz="2000">
                <a:latin typeface="Calibri" pitchFamily="34" charset="0"/>
              </a:rPr>
              <a:t>J’</a:t>
            </a:r>
            <a:r>
              <a:rPr lang="fr-FR" sz="2000">
                <a:solidFill>
                  <a:schemeClr val="accent1"/>
                </a:solidFill>
                <a:latin typeface="Calibri" pitchFamily="34" charset="0"/>
              </a:rPr>
              <a:t>utilise</a:t>
            </a:r>
            <a:r>
              <a:rPr lang="fr-FR" sz="2000">
                <a:latin typeface="Calibri" pitchFamily="34" charset="0"/>
              </a:rPr>
              <a:t> des sacs en coton.</a:t>
            </a:r>
          </a:p>
          <a:p>
            <a:r>
              <a:rPr lang="fr-FR" sz="2000">
                <a:latin typeface="Calibri" pitchFamily="34" charset="0"/>
              </a:rPr>
              <a:t>Les magasins </a:t>
            </a:r>
            <a:r>
              <a:rPr lang="fr-FR" sz="2000">
                <a:solidFill>
                  <a:schemeClr val="accent1"/>
                </a:solidFill>
                <a:latin typeface="Calibri" pitchFamily="34" charset="0"/>
              </a:rPr>
              <a:t>donnent</a:t>
            </a:r>
            <a:r>
              <a:rPr lang="fr-FR" sz="2000">
                <a:latin typeface="Calibri" pitchFamily="34" charset="0"/>
              </a:rPr>
              <a:t> trop de sacs en plastiques !</a:t>
            </a:r>
          </a:p>
          <a:p>
            <a:r>
              <a:rPr lang="fr-FR" sz="2000">
                <a:latin typeface="Calibri" pitchFamily="34" charset="0"/>
              </a:rPr>
              <a:t>Nous </a:t>
            </a:r>
            <a:r>
              <a:rPr lang="fr-FR" sz="2000">
                <a:solidFill>
                  <a:schemeClr val="accent1"/>
                </a:solidFill>
                <a:latin typeface="Calibri" pitchFamily="34" charset="0"/>
              </a:rPr>
              <a:t>éteignons </a:t>
            </a:r>
            <a:r>
              <a:rPr lang="fr-FR" sz="2000">
                <a:latin typeface="Calibri" pitchFamily="34" charset="0"/>
              </a:rPr>
              <a:t>la lumière quand nous </a:t>
            </a:r>
            <a:r>
              <a:rPr lang="fr-FR" sz="2000">
                <a:solidFill>
                  <a:schemeClr val="accent1"/>
                </a:solidFill>
                <a:latin typeface="Calibri" pitchFamily="34" charset="0"/>
              </a:rPr>
              <a:t>sortons</a:t>
            </a:r>
            <a:r>
              <a:rPr lang="fr-FR" sz="2000">
                <a:latin typeface="Calibri" pitchFamily="34" charset="0"/>
              </a:rPr>
              <a:t> d’une pièce.</a:t>
            </a:r>
          </a:p>
          <a:p>
            <a:r>
              <a:rPr lang="fr-FR" sz="2000">
                <a:latin typeface="Calibri" pitchFamily="34" charset="0"/>
              </a:rPr>
              <a:t>J’ai horreur quand les gens </a:t>
            </a:r>
            <a:r>
              <a:rPr lang="fr-FR" sz="2000">
                <a:solidFill>
                  <a:schemeClr val="accent1"/>
                </a:solidFill>
                <a:latin typeface="Calibri" pitchFamily="34" charset="0"/>
              </a:rPr>
              <a:t>jettent</a:t>
            </a:r>
            <a:r>
              <a:rPr lang="fr-FR" sz="2000">
                <a:latin typeface="Calibri" pitchFamily="34" charset="0"/>
              </a:rPr>
              <a:t> leurs déchets sur le trottoir.</a:t>
            </a:r>
          </a:p>
          <a:p>
            <a:r>
              <a:rPr lang="fr-FR" sz="2000">
                <a:latin typeface="Calibri" pitchFamily="34" charset="0"/>
              </a:rPr>
              <a:t>Il </a:t>
            </a:r>
            <a:r>
              <a:rPr lang="fr-FR" sz="2000">
                <a:solidFill>
                  <a:schemeClr val="accent1"/>
                </a:solidFill>
                <a:latin typeface="Calibri" pitchFamily="34" charset="0"/>
              </a:rPr>
              <a:t>faut</a:t>
            </a:r>
            <a:r>
              <a:rPr lang="fr-FR" sz="2000">
                <a:latin typeface="Calibri" pitchFamily="34" charset="0"/>
              </a:rPr>
              <a:t> faire des économies d’eau.</a:t>
            </a:r>
          </a:p>
          <a:p>
            <a:r>
              <a:rPr lang="fr-FR" sz="2000">
                <a:latin typeface="Calibri" pitchFamily="34" charset="0"/>
              </a:rPr>
              <a:t>Les défenseurs de la paix </a:t>
            </a:r>
            <a:r>
              <a:rPr lang="fr-FR" sz="2000">
                <a:solidFill>
                  <a:schemeClr val="accent1"/>
                </a:solidFill>
                <a:latin typeface="Calibri" pitchFamily="34" charset="0"/>
              </a:rPr>
              <a:t>militent</a:t>
            </a:r>
            <a:r>
              <a:rPr lang="fr-FR" sz="2000">
                <a:latin typeface="Calibri" pitchFamily="34" charset="0"/>
              </a:rPr>
              <a:t> contre la guerre.</a:t>
            </a:r>
          </a:p>
          <a:p>
            <a:r>
              <a:rPr lang="fr-FR" sz="2000">
                <a:latin typeface="Calibri" pitchFamily="34" charset="0"/>
              </a:rPr>
              <a:t>Nous </a:t>
            </a:r>
            <a:r>
              <a:rPr lang="fr-FR" sz="2000">
                <a:solidFill>
                  <a:schemeClr val="accent1"/>
                </a:solidFill>
                <a:latin typeface="Calibri" pitchFamily="34" charset="0"/>
              </a:rPr>
              <a:t>devons</a:t>
            </a:r>
            <a:r>
              <a:rPr lang="fr-FR" sz="2000">
                <a:latin typeface="Calibri" pitchFamily="34" charset="0"/>
              </a:rPr>
              <a:t> apprendre à protéger la nature.</a:t>
            </a:r>
            <a:endParaRPr lang="en-GB" sz="2000">
              <a:latin typeface="Calibri" pitchFamily="34" charset="0"/>
            </a:endParaRPr>
          </a:p>
        </p:txBody>
      </p:sp>
      <p:sp>
        <p:nvSpPr>
          <p:cNvPr id="37892" name="Oval 5"/>
          <p:cNvSpPr>
            <a:spLocks noChangeArrowheads="1"/>
          </p:cNvSpPr>
          <p:nvPr/>
        </p:nvSpPr>
        <p:spPr bwMode="auto">
          <a:xfrm>
            <a:off x="250825" y="3500438"/>
            <a:ext cx="2520950" cy="2665412"/>
          </a:xfrm>
          <a:prstGeom prst="ellipse">
            <a:avLst/>
          </a:prstGeom>
          <a:solidFill>
            <a:srgbClr val="CC99FF"/>
          </a:solidFill>
          <a:ln w="9525">
            <a:solidFill>
              <a:schemeClr val="tx1"/>
            </a:solidFill>
            <a:round/>
            <a:headEnd/>
            <a:tailEnd/>
          </a:ln>
        </p:spPr>
        <p:txBody>
          <a:bodyPr/>
          <a:lstStyle/>
          <a:p>
            <a:r>
              <a:rPr lang="fr-FR" sz="2000">
                <a:latin typeface="Calibri" pitchFamily="34" charset="0"/>
              </a:rPr>
              <a:t>faut / devons / utilise / militent / donnent / sortons / jettent / éteignons</a:t>
            </a:r>
            <a:endParaRPr lang="en-GB" sz="2000">
              <a:latin typeface="Calibri" pitchFamily="34" charset="0"/>
            </a:endParaRPr>
          </a:p>
        </p:txBody>
      </p:sp>
      <p:sp>
        <p:nvSpPr>
          <p:cNvPr id="37893" name="AutoShape 15"/>
          <p:cNvSpPr>
            <a:spLocks noChangeArrowheads="1"/>
          </p:cNvSpPr>
          <p:nvPr/>
        </p:nvSpPr>
        <p:spPr bwMode="auto">
          <a:xfrm>
            <a:off x="3779838" y="1989138"/>
            <a:ext cx="215900" cy="287337"/>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1</a:t>
            </a:r>
          </a:p>
        </p:txBody>
      </p:sp>
      <p:sp>
        <p:nvSpPr>
          <p:cNvPr id="37894" name="AutoShape 15"/>
          <p:cNvSpPr>
            <a:spLocks noChangeArrowheads="1"/>
          </p:cNvSpPr>
          <p:nvPr/>
        </p:nvSpPr>
        <p:spPr bwMode="auto">
          <a:xfrm>
            <a:off x="5076825" y="2276475"/>
            <a:ext cx="215900" cy="287338"/>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2</a:t>
            </a:r>
          </a:p>
        </p:txBody>
      </p:sp>
      <p:sp>
        <p:nvSpPr>
          <p:cNvPr id="37895" name="AutoShape 15"/>
          <p:cNvSpPr>
            <a:spLocks noChangeArrowheads="1"/>
          </p:cNvSpPr>
          <p:nvPr/>
        </p:nvSpPr>
        <p:spPr bwMode="auto">
          <a:xfrm>
            <a:off x="7596188" y="2924175"/>
            <a:ext cx="215900" cy="287338"/>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4</a:t>
            </a:r>
          </a:p>
        </p:txBody>
      </p:sp>
      <p:sp>
        <p:nvSpPr>
          <p:cNvPr id="37896" name="AutoShape 15"/>
          <p:cNvSpPr>
            <a:spLocks noChangeArrowheads="1"/>
          </p:cNvSpPr>
          <p:nvPr/>
        </p:nvSpPr>
        <p:spPr bwMode="auto">
          <a:xfrm>
            <a:off x="4284663" y="2924175"/>
            <a:ext cx="215900" cy="287338"/>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3</a:t>
            </a:r>
          </a:p>
        </p:txBody>
      </p:sp>
      <p:sp>
        <p:nvSpPr>
          <p:cNvPr id="37897" name="AutoShape 15"/>
          <p:cNvSpPr>
            <a:spLocks noChangeArrowheads="1"/>
          </p:cNvSpPr>
          <p:nvPr/>
        </p:nvSpPr>
        <p:spPr bwMode="auto">
          <a:xfrm>
            <a:off x="6443663" y="3500438"/>
            <a:ext cx="215900" cy="287337"/>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5</a:t>
            </a:r>
          </a:p>
        </p:txBody>
      </p:sp>
      <p:sp>
        <p:nvSpPr>
          <p:cNvPr id="37898" name="AutoShape 15"/>
          <p:cNvSpPr>
            <a:spLocks noChangeArrowheads="1"/>
          </p:cNvSpPr>
          <p:nvPr/>
        </p:nvSpPr>
        <p:spPr bwMode="auto">
          <a:xfrm>
            <a:off x="3708400" y="4076700"/>
            <a:ext cx="215900" cy="287338"/>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6</a:t>
            </a:r>
          </a:p>
        </p:txBody>
      </p:sp>
      <p:sp>
        <p:nvSpPr>
          <p:cNvPr id="37899" name="AutoShape 15"/>
          <p:cNvSpPr>
            <a:spLocks noChangeArrowheads="1"/>
          </p:cNvSpPr>
          <p:nvPr/>
        </p:nvSpPr>
        <p:spPr bwMode="auto">
          <a:xfrm>
            <a:off x="6227763" y="4365625"/>
            <a:ext cx="215900" cy="287338"/>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7</a:t>
            </a:r>
          </a:p>
        </p:txBody>
      </p:sp>
      <p:sp>
        <p:nvSpPr>
          <p:cNvPr id="37900" name="AutoShape 15"/>
          <p:cNvSpPr>
            <a:spLocks noChangeArrowheads="1"/>
          </p:cNvSpPr>
          <p:nvPr/>
        </p:nvSpPr>
        <p:spPr bwMode="auto">
          <a:xfrm>
            <a:off x="4211638" y="5013325"/>
            <a:ext cx="215900" cy="287338"/>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8</a:t>
            </a:r>
          </a:p>
        </p:txBody>
      </p:sp>
      <p:pic>
        <p:nvPicPr>
          <p:cNvPr id="37901" name="Picture 14" descr="speech"/>
          <p:cNvPicPr>
            <a:picLocks noChangeAspect="1" noChangeArrowheads="1"/>
          </p:cNvPicPr>
          <p:nvPr/>
        </p:nvPicPr>
        <p:blipFill>
          <a:blip r:embed="rId2" cstate="print"/>
          <a:srcRect/>
          <a:stretch>
            <a:fillRect/>
          </a:stretch>
        </p:blipFill>
        <p:spPr bwMode="auto">
          <a:xfrm>
            <a:off x="250825" y="0"/>
            <a:ext cx="2378075" cy="330041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fr-FR" sz="2000" dirty="0" smtClean="0">
                <a:solidFill>
                  <a:schemeClr val="tx1"/>
                </a:solidFill>
                <a:latin typeface="Calibri" pitchFamily="34" charset="0"/>
              </a:rPr>
              <a:t>Activité 18: les dangers qui menacent l’humanité.</a:t>
            </a:r>
            <a:r>
              <a:rPr lang="en-GB" sz="2000" dirty="0" smtClean="0">
                <a:solidFill>
                  <a:schemeClr val="tx1"/>
                </a:solidFill>
                <a:latin typeface="Calibri" pitchFamily="34" charset="0"/>
              </a:rPr>
              <a:t/>
            </a:r>
            <a:br>
              <a:rPr lang="en-GB" sz="2000" dirty="0" smtClean="0">
                <a:solidFill>
                  <a:schemeClr val="tx1"/>
                </a:solidFill>
                <a:latin typeface="Calibri" pitchFamily="34" charset="0"/>
              </a:rPr>
            </a:br>
            <a:r>
              <a:rPr lang="en-GB" sz="2000" dirty="0" smtClean="0">
                <a:solidFill>
                  <a:schemeClr val="tx1"/>
                </a:solidFill>
                <a:latin typeface="Calibri" pitchFamily="34" charset="0"/>
              </a:rPr>
              <a:t>Discuss with a partner:  what do you think is the biggest danger to humanity. Use of dictionary might be required.</a:t>
            </a:r>
          </a:p>
        </p:txBody>
      </p:sp>
      <p:sp>
        <p:nvSpPr>
          <p:cNvPr id="38914" name="Rectangle 3"/>
          <p:cNvSpPr>
            <a:spLocks noGrp="1" noChangeArrowheads="1"/>
          </p:cNvSpPr>
          <p:nvPr>
            <p:ph type="body" idx="1"/>
          </p:nvPr>
        </p:nvSpPr>
        <p:spPr>
          <a:solidFill>
            <a:schemeClr val="accent2"/>
          </a:solidFill>
        </p:spPr>
        <p:txBody>
          <a:bodyPr/>
          <a:lstStyle/>
          <a:p>
            <a:pPr>
              <a:lnSpc>
                <a:spcPct val="90000"/>
              </a:lnSpc>
            </a:pPr>
            <a:r>
              <a:rPr lang="fr-FR" sz="2000" smtClean="0">
                <a:solidFill>
                  <a:schemeClr val="accent1"/>
                </a:solidFill>
                <a:latin typeface="Calibri" pitchFamily="34" charset="0"/>
              </a:rPr>
              <a:t>La dissémination des armes de destruction massive : atomiques, chimiques et biologiques.</a:t>
            </a:r>
          </a:p>
          <a:p>
            <a:pPr>
              <a:lnSpc>
                <a:spcPct val="90000"/>
              </a:lnSpc>
            </a:pPr>
            <a:r>
              <a:rPr lang="fr-FR" sz="2000" smtClean="0">
                <a:solidFill>
                  <a:schemeClr val="accent1"/>
                </a:solidFill>
                <a:latin typeface="Calibri" pitchFamily="34" charset="0"/>
              </a:rPr>
              <a:t>La misère</a:t>
            </a:r>
          </a:p>
          <a:p>
            <a:pPr>
              <a:lnSpc>
                <a:spcPct val="90000"/>
              </a:lnSpc>
            </a:pPr>
            <a:r>
              <a:rPr lang="fr-FR" sz="2000" smtClean="0">
                <a:solidFill>
                  <a:schemeClr val="accent1"/>
                </a:solidFill>
                <a:latin typeface="Calibri" pitchFamily="34" charset="0"/>
              </a:rPr>
              <a:t>La pollution de l’atmosphère</a:t>
            </a:r>
          </a:p>
          <a:p>
            <a:pPr>
              <a:lnSpc>
                <a:spcPct val="90000"/>
              </a:lnSpc>
            </a:pPr>
            <a:r>
              <a:rPr lang="fr-FR" sz="2000" smtClean="0">
                <a:solidFill>
                  <a:schemeClr val="accent1"/>
                </a:solidFill>
                <a:latin typeface="Calibri" pitchFamily="34" charset="0"/>
              </a:rPr>
              <a:t>Le réchauffement planétaire</a:t>
            </a:r>
          </a:p>
          <a:p>
            <a:pPr>
              <a:lnSpc>
                <a:spcPct val="90000"/>
              </a:lnSpc>
            </a:pPr>
            <a:r>
              <a:rPr lang="fr-FR" sz="2000" smtClean="0">
                <a:solidFill>
                  <a:schemeClr val="accent1"/>
                </a:solidFill>
                <a:latin typeface="Calibri" pitchFamily="34" charset="0"/>
              </a:rPr>
              <a:t>Le gaspillage</a:t>
            </a:r>
          </a:p>
          <a:p>
            <a:pPr>
              <a:lnSpc>
                <a:spcPct val="90000"/>
              </a:lnSpc>
            </a:pPr>
            <a:r>
              <a:rPr lang="fr-FR" sz="2000" smtClean="0">
                <a:solidFill>
                  <a:schemeClr val="accent1"/>
                </a:solidFill>
                <a:latin typeface="Calibri" pitchFamily="34" charset="0"/>
              </a:rPr>
              <a:t>Le désordre monétaire</a:t>
            </a:r>
          </a:p>
          <a:p>
            <a:pPr>
              <a:lnSpc>
                <a:spcPct val="90000"/>
              </a:lnSpc>
            </a:pPr>
            <a:r>
              <a:rPr lang="fr-FR" sz="2000" smtClean="0">
                <a:solidFill>
                  <a:schemeClr val="accent1"/>
                </a:solidFill>
                <a:latin typeface="Calibri" pitchFamily="34" charset="0"/>
              </a:rPr>
              <a:t>L’explosion démographique</a:t>
            </a:r>
          </a:p>
          <a:p>
            <a:pPr>
              <a:lnSpc>
                <a:spcPct val="90000"/>
              </a:lnSpc>
            </a:pPr>
            <a:r>
              <a:rPr lang="fr-FR" sz="2000" smtClean="0">
                <a:solidFill>
                  <a:schemeClr val="accent1"/>
                </a:solidFill>
                <a:latin typeface="Calibri" pitchFamily="34" charset="0"/>
              </a:rPr>
              <a:t>La violence</a:t>
            </a:r>
            <a:endParaRPr lang="en-GB" sz="2000" smtClean="0">
              <a:solidFill>
                <a:schemeClr val="accent1"/>
              </a:solidFill>
              <a:latin typeface="Calibri" pitchFamily="34" charset="0"/>
            </a:endParaRPr>
          </a:p>
        </p:txBody>
      </p:sp>
      <p:pic>
        <p:nvPicPr>
          <p:cNvPr id="38915" name="Picture 4" descr="pollution"/>
          <p:cNvPicPr>
            <a:picLocks noChangeAspect="1" noChangeArrowheads="1"/>
          </p:cNvPicPr>
          <p:nvPr/>
        </p:nvPicPr>
        <p:blipFill>
          <a:blip r:embed="rId2" cstate="print"/>
          <a:srcRect/>
          <a:stretch>
            <a:fillRect/>
          </a:stretch>
        </p:blipFill>
        <p:spPr bwMode="auto">
          <a:xfrm>
            <a:off x="6084888" y="2133600"/>
            <a:ext cx="2425700" cy="3632200"/>
          </a:xfrm>
          <a:prstGeom prst="rect">
            <a:avLst/>
          </a:prstGeom>
          <a:noFill/>
          <a:ln w="9525">
            <a:noFill/>
            <a:miter lim="800000"/>
            <a:headEnd/>
            <a:tailEnd/>
          </a:ln>
        </p:spPr>
      </p:pic>
      <p:pic>
        <p:nvPicPr>
          <p:cNvPr id="38916" name="Picture 5" descr="waste"/>
          <p:cNvPicPr>
            <a:picLocks noChangeAspect="1" noChangeArrowheads="1"/>
          </p:cNvPicPr>
          <p:nvPr/>
        </p:nvPicPr>
        <p:blipFill>
          <a:blip r:embed="rId3" cstate="print"/>
          <a:srcRect/>
          <a:stretch>
            <a:fillRect/>
          </a:stretch>
        </p:blipFill>
        <p:spPr bwMode="auto">
          <a:xfrm>
            <a:off x="3924300" y="4076700"/>
            <a:ext cx="1998663" cy="1728788"/>
          </a:xfrm>
          <a:prstGeom prst="rect">
            <a:avLst/>
          </a:prstGeom>
          <a:noFill/>
          <a:ln w="9525">
            <a:noFill/>
            <a:miter lim="800000"/>
            <a:headEnd/>
            <a:tailEnd/>
          </a:ln>
        </p:spPr>
      </p:pic>
      <p:pic>
        <p:nvPicPr>
          <p:cNvPr id="38918" name="Picture 63" descr="global warming"/>
          <p:cNvPicPr>
            <a:picLocks noChangeAspect="1" noChangeArrowheads="1"/>
          </p:cNvPicPr>
          <p:nvPr/>
        </p:nvPicPr>
        <p:blipFill>
          <a:blip r:embed="rId4" cstate="print"/>
          <a:srcRect/>
          <a:stretch>
            <a:fillRect/>
          </a:stretch>
        </p:blipFill>
        <p:spPr bwMode="auto">
          <a:xfrm>
            <a:off x="4067175" y="2205038"/>
            <a:ext cx="1749425" cy="18002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fr-FR" sz="2000" dirty="0" smtClean="0">
                <a:latin typeface="Calibri" pitchFamily="34" charset="0"/>
              </a:rPr>
              <a:t>Activité 19: la pauvreté en France. </a:t>
            </a:r>
            <a:r>
              <a:rPr lang="en-GB" sz="2000" dirty="0" smtClean="0">
                <a:latin typeface="Calibri" pitchFamily="34" charset="0"/>
              </a:rPr>
              <a:t>Work with a partner –place the missing word in the text.</a:t>
            </a:r>
          </a:p>
        </p:txBody>
      </p:sp>
      <p:sp>
        <p:nvSpPr>
          <p:cNvPr id="39938" name="Rectangle 3"/>
          <p:cNvSpPr>
            <a:spLocks noGrp="1" noChangeArrowheads="1"/>
          </p:cNvSpPr>
          <p:nvPr>
            <p:ph type="body" idx="1"/>
          </p:nvPr>
        </p:nvSpPr>
        <p:spPr>
          <a:xfrm>
            <a:off x="457200" y="1600200"/>
            <a:ext cx="5770563" cy="4525963"/>
          </a:xfrm>
          <a:solidFill>
            <a:srgbClr val="66FF33"/>
          </a:solidFill>
          <a:ln w="76200" cmpd="tri">
            <a:solidFill>
              <a:schemeClr val="accent2"/>
            </a:solidFill>
          </a:ln>
        </p:spPr>
        <p:txBody>
          <a:bodyPr/>
          <a:lstStyle/>
          <a:p>
            <a:pPr>
              <a:lnSpc>
                <a:spcPct val="80000"/>
              </a:lnSpc>
            </a:pPr>
            <a:r>
              <a:rPr lang="fr-FR" sz="2000" b="1" smtClean="0">
                <a:solidFill>
                  <a:schemeClr val="tx2"/>
                </a:solidFill>
                <a:latin typeface="Calibri" pitchFamily="34" charset="0"/>
              </a:rPr>
              <a:t>Les dix chiffres chocs sur la pauvreté en France.</a:t>
            </a:r>
            <a:endParaRPr lang="fr-FR" sz="2000" smtClean="0">
              <a:solidFill>
                <a:schemeClr val="tx2"/>
              </a:solidFill>
              <a:latin typeface="Calibri" pitchFamily="34" charset="0"/>
            </a:endParaRPr>
          </a:p>
          <a:p>
            <a:pPr>
              <a:lnSpc>
                <a:spcPct val="80000"/>
              </a:lnSpc>
            </a:pPr>
            <a:r>
              <a:rPr lang="fr-FR" sz="2000" smtClean="0">
                <a:solidFill>
                  <a:schemeClr val="tx2"/>
                </a:solidFill>
                <a:latin typeface="Calibri" pitchFamily="34" charset="0"/>
              </a:rPr>
              <a:t>8.6 millions de Français vivent </a:t>
            </a:r>
            <a:r>
              <a:rPr lang="fr-FR" sz="2000" smtClean="0">
                <a:solidFill>
                  <a:srgbClr val="66FF33"/>
                </a:solidFill>
                <a:latin typeface="Calibri" pitchFamily="34" charset="0"/>
              </a:rPr>
              <a:t>avec moins</a:t>
            </a:r>
            <a:r>
              <a:rPr lang="fr-FR" sz="2000" smtClean="0">
                <a:solidFill>
                  <a:schemeClr val="tx2"/>
                </a:solidFill>
                <a:latin typeface="Calibri" pitchFamily="34" charset="0"/>
              </a:rPr>
              <a:t> de 964 euros par mois.</a:t>
            </a:r>
          </a:p>
          <a:p>
            <a:pPr>
              <a:lnSpc>
                <a:spcPct val="80000"/>
              </a:lnSpc>
            </a:pPr>
            <a:r>
              <a:rPr lang="fr-FR" sz="2000" smtClean="0">
                <a:solidFill>
                  <a:schemeClr val="tx2"/>
                </a:solidFill>
                <a:latin typeface="Calibri" pitchFamily="34" charset="0"/>
              </a:rPr>
              <a:t>Un enfant sur cinq est </a:t>
            </a:r>
            <a:r>
              <a:rPr lang="fr-FR" sz="2000" smtClean="0">
                <a:solidFill>
                  <a:srgbClr val="66FF33"/>
                </a:solidFill>
                <a:latin typeface="Calibri" pitchFamily="34" charset="0"/>
              </a:rPr>
              <a:t>pauvre</a:t>
            </a:r>
            <a:r>
              <a:rPr lang="fr-FR" sz="2000" smtClean="0">
                <a:solidFill>
                  <a:schemeClr val="tx2"/>
                </a:solidFill>
                <a:latin typeface="Calibri" pitchFamily="34" charset="0"/>
              </a:rPr>
              <a:t>.</a:t>
            </a:r>
          </a:p>
          <a:p>
            <a:pPr>
              <a:lnSpc>
                <a:spcPct val="80000"/>
              </a:lnSpc>
            </a:pPr>
            <a:r>
              <a:rPr lang="fr-FR" sz="2000" smtClean="0">
                <a:solidFill>
                  <a:schemeClr val="tx2"/>
                </a:solidFill>
                <a:latin typeface="Calibri" pitchFamily="34" charset="0"/>
              </a:rPr>
              <a:t>Plus de deux millions de </a:t>
            </a:r>
            <a:r>
              <a:rPr lang="fr-FR" sz="2000" smtClean="0">
                <a:solidFill>
                  <a:srgbClr val="66FF33"/>
                </a:solidFill>
                <a:latin typeface="Calibri" pitchFamily="34" charset="0"/>
              </a:rPr>
              <a:t>travailleurs</a:t>
            </a:r>
            <a:r>
              <a:rPr lang="fr-FR" sz="2000" smtClean="0">
                <a:solidFill>
                  <a:schemeClr val="tx2"/>
                </a:solidFill>
                <a:latin typeface="Calibri" pitchFamily="34" charset="0"/>
              </a:rPr>
              <a:t> sont pauvres</a:t>
            </a:r>
          </a:p>
          <a:p>
            <a:pPr>
              <a:lnSpc>
                <a:spcPct val="80000"/>
              </a:lnSpc>
            </a:pPr>
            <a:r>
              <a:rPr lang="fr-FR" sz="2000" smtClean="0">
                <a:solidFill>
                  <a:schemeClr val="tx2"/>
                </a:solidFill>
                <a:latin typeface="Calibri" pitchFamily="34" charset="0"/>
              </a:rPr>
              <a:t>3.6 millions : le nombre de personnes </a:t>
            </a:r>
            <a:r>
              <a:rPr lang="fr-FR" sz="2000" smtClean="0">
                <a:solidFill>
                  <a:srgbClr val="66FF33"/>
                </a:solidFill>
                <a:latin typeface="Calibri" pitchFamily="34" charset="0"/>
              </a:rPr>
              <a:t>mal logées</a:t>
            </a:r>
            <a:r>
              <a:rPr lang="fr-FR" sz="2000" smtClean="0">
                <a:solidFill>
                  <a:schemeClr val="tx2"/>
                </a:solidFill>
                <a:latin typeface="Calibri" pitchFamily="34" charset="0"/>
              </a:rPr>
              <a:t>.</a:t>
            </a:r>
          </a:p>
          <a:p>
            <a:pPr>
              <a:lnSpc>
                <a:spcPct val="80000"/>
              </a:lnSpc>
            </a:pPr>
            <a:r>
              <a:rPr lang="fr-FR" sz="2000" smtClean="0">
                <a:solidFill>
                  <a:schemeClr val="tx2"/>
                </a:solidFill>
                <a:latin typeface="Calibri" pitchFamily="34" charset="0"/>
              </a:rPr>
              <a:t>Plus d’un </a:t>
            </a:r>
            <a:r>
              <a:rPr lang="fr-FR" sz="2000" smtClean="0">
                <a:solidFill>
                  <a:srgbClr val="66FF33"/>
                </a:solidFill>
                <a:latin typeface="Calibri" pitchFamily="34" charset="0"/>
              </a:rPr>
              <a:t>ménage</a:t>
            </a:r>
            <a:r>
              <a:rPr lang="fr-FR" sz="2000" smtClean="0">
                <a:solidFill>
                  <a:schemeClr val="tx2"/>
                </a:solidFill>
                <a:latin typeface="Calibri" pitchFamily="34" charset="0"/>
              </a:rPr>
              <a:t> sur cinq souffre du froid.</a:t>
            </a:r>
          </a:p>
          <a:p>
            <a:pPr>
              <a:lnSpc>
                <a:spcPct val="80000"/>
              </a:lnSpc>
            </a:pPr>
            <a:r>
              <a:rPr lang="fr-FR" sz="2000" smtClean="0">
                <a:solidFill>
                  <a:schemeClr val="tx2"/>
                </a:solidFill>
                <a:latin typeface="Calibri" pitchFamily="34" charset="0"/>
              </a:rPr>
              <a:t>Un Français sur cinq renoncent à </a:t>
            </a:r>
            <a:r>
              <a:rPr lang="fr-FR" sz="2000" smtClean="0">
                <a:solidFill>
                  <a:srgbClr val="66FF33"/>
                </a:solidFill>
                <a:latin typeface="Calibri" pitchFamily="34" charset="0"/>
              </a:rPr>
              <a:t>se soigner</a:t>
            </a:r>
            <a:r>
              <a:rPr lang="fr-FR" sz="2000" smtClean="0">
                <a:solidFill>
                  <a:schemeClr val="tx2"/>
                </a:solidFill>
                <a:latin typeface="Calibri" pitchFamily="34" charset="0"/>
              </a:rPr>
              <a:t>.</a:t>
            </a:r>
          </a:p>
          <a:p>
            <a:pPr>
              <a:lnSpc>
                <a:spcPct val="80000"/>
              </a:lnSpc>
            </a:pPr>
            <a:r>
              <a:rPr lang="fr-FR" sz="2000" smtClean="0">
                <a:solidFill>
                  <a:schemeClr val="tx2"/>
                </a:solidFill>
                <a:latin typeface="Calibri" pitchFamily="34" charset="0"/>
              </a:rPr>
              <a:t>6.3 millions de personnes sont couvertes par les </a:t>
            </a:r>
            <a:r>
              <a:rPr lang="fr-FR" sz="2000" smtClean="0">
                <a:solidFill>
                  <a:srgbClr val="66FF33"/>
                </a:solidFill>
                <a:latin typeface="Calibri" pitchFamily="34" charset="0"/>
              </a:rPr>
              <a:t>aides sociales</a:t>
            </a:r>
            <a:r>
              <a:rPr lang="fr-FR" sz="2000" smtClean="0">
                <a:solidFill>
                  <a:schemeClr val="tx2"/>
                </a:solidFill>
                <a:latin typeface="Calibri" pitchFamily="34" charset="0"/>
              </a:rPr>
              <a:t>.</a:t>
            </a:r>
          </a:p>
          <a:p>
            <a:pPr>
              <a:lnSpc>
                <a:spcPct val="80000"/>
              </a:lnSpc>
            </a:pPr>
            <a:r>
              <a:rPr lang="fr-FR" sz="2000" smtClean="0">
                <a:solidFill>
                  <a:schemeClr val="tx2"/>
                </a:solidFill>
                <a:latin typeface="Calibri" pitchFamily="34" charset="0"/>
              </a:rPr>
              <a:t>Des millions d’euros de prestations sociales ne sont pas </a:t>
            </a:r>
            <a:r>
              <a:rPr lang="fr-FR" sz="2000" smtClean="0">
                <a:solidFill>
                  <a:srgbClr val="66FF33"/>
                </a:solidFill>
                <a:latin typeface="Calibri" pitchFamily="34" charset="0"/>
              </a:rPr>
              <a:t>réclamés.</a:t>
            </a:r>
          </a:p>
          <a:p>
            <a:pPr>
              <a:lnSpc>
                <a:spcPct val="80000"/>
              </a:lnSpc>
            </a:pPr>
            <a:r>
              <a:rPr lang="fr-FR" sz="2000" smtClean="0">
                <a:solidFill>
                  <a:schemeClr val="tx2"/>
                </a:solidFill>
                <a:latin typeface="Calibri" pitchFamily="34" charset="0"/>
              </a:rPr>
              <a:t>293 millions de</a:t>
            </a:r>
            <a:r>
              <a:rPr lang="fr-FR" sz="2000" smtClean="0">
                <a:solidFill>
                  <a:srgbClr val="66FF33"/>
                </a:solidFill>
                <a:latin typeface="Calibri" pitchFamily="34" charset="0"/>
              </a:rPr>
              <a:t> repas </a:t>
            </a:r>
            <a:r>
              <a:rPr lang="fr-FR" sz="2000" smtClean="0">
                <a:solidFill>
                  <a:schemeClr val="tx2"/>
                </a:solidFill>
                <a:latin typeface="Calibri" pitchFamily="34" charset="0"/>
              </a:rPr>
              <a:t>sont distribués par les Restos du cœur.</a:t>
            </a:r>
          </a:p>
          <a:p>
            <a:pPr>
              <a:lnSpc>
                <a:spcPct val="80000"/>
              </a:lnSpc>
            </a:pPr>
            <a:r>
              <a:rPr lang="fr-FR" sz="2000" smtClean="0">
                <a:solidFill>
                  <a:schemeClr val="tx2"/>
                </a:solidFill>
                <a:latin typeface="Calibri" pitchFamily="34" charset="0"/>
              </a:rPr>
              <a:t>765 000 des ménages sont </a:t>
            </a:r>
            <a:r>
              <a:rPr lang="fr-FR" sz="2000" smtClean="0">
                <a:solidFill>
                  <a:srgbClr val="66FF33"/>
                </a:solidFill>
                <a:latin typeface="Calibri" pitchFamily="34" charset="0"/>
              </a:rPr>
              <a:t>surendettés</a:t>
            </a:r>
            <a:r>
              <a:rPr lang="fr-FR" sz="2000" smtClean="0">
                <a:solidFill>
                  <a:schemeClr val="tx2"/>
                </a:solidFill>
                <a:latin typeface="Calibri" pitchFamily="34" charset="0"/>
              </a:rPr>
              <a:t>.</a:t>
            </a:r>
            <a:endParaRPr lang="en-GB" sz="2000" smtClean="0">
              <a:solidFill>
                <a:schemeClr val="tx2"/>
              </a:solidFill>
              <a:latin typeface="Calibri" pitchFamily="34" charset="0"/>
            </a:endParaRPr>
          </a:p>
        </p:txBody>
      </p:sp>
      <p:sp>
        <p:nvSpPr>
          <p:cNvPr id="39939" name="AutoShape 7"/>
          <p:cNvSpPr>
            <a:spLocks noChangeArrowheads="1"/>
          </p:cNvSpPr>
          <p:nvPr/>
        </p:nvSpPr>
        <p:spPr bwMode="auto">
          <a:xfrm>
            <a:off x="4211638" y="1916113"/>
            <a:ext cx="215900" cy="287337"/>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1</a:t>
            </a:r>
          </a:p>
        </p:txBody>
      </p:sp>
      <p:sp>
        <p:nvSpPr>
          <p:cNvPr id="39940" name="AutoShape 7"/>
          <p:cNvSpPr>
            <a:spLocks noChangeArrowheads="1"/>
          </p:cNvSpPr>
          <p:nvPr/>
        </p:nvSpPr>
        <p:spPr bwMode="auto">
          <a:xfrm>
            <a:off x="3348038" y="2492375"/>
            <a:ext cx="215900" cy="287338"/>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2</a:t>
            </a:r>
          </a:p>
        </p:txBody>
      </p:sp>
      <p:sp>
        <p:nvSpPr>
          <p:cNvPr id="39941" name="AutoShape 7"/>
          <p:cNvSpPr>
            <a:spLocks noChangeArrowheads="1"/>
          </p:cNvSpPr>
          <p:nvPr/>
        </p:nvSpPr>
        <p:spPr bwMode="auto">
          <a:xfrm>
            <a:off x="3563938" y="2781300"/>
            <a:ext cx="215900" cy="287338"/>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3</a:t>
            </a:r>
          </a:p>
        </p:txBody>
      </p:sp>
      <p:sp>
        <p:nvSpPr>
          <p:cNvPr id="39942" name="AutoShape 7"/>
          <p:cNvSpPr>
            <a:spLocks noChangeArrowheads="1"/>
          </p:cNvSpPr>
          <p:nvPr/>
        </p:nvSpPr>
        <p:spPr bwMode="auto">
          <a:xfrm>
            <a:off x="2051050" y="3429000"/>
            <a:ext cx="215900" cy="287338"/>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5</a:t>
            </a:r>
          </a:p>
        </p:txBody>
      </p:sp>
      <p:sp>
        <p:nvSpPr>
          <p:cNvPr id="39943" name="AutoShape 7"/>
          <p:cNvSpPr>
            <a:spLocks noChangeArrowheads="1"/>
          </p:cNvSpPr>
          <p:nvPr/>
        </p:nvSpPr>
        <p:spPr bwMode="auto">
          <a:xfrm>
            <a:off x="4500563" y="3716338"/>
            <a:ext cx="215900" cy="287337"/>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6</a:t>
            </a:r>
          </a:p>
        </p:txBody>
      </p:sp>
      <p:sp>
        <p:nvSpPr>
          <p:cNvPr id="39944" name="AutoShape 7"/>
          <p:cNvSpPr>
            <a:spLocks noChangeArrowheads="1"/>
          </p:cNvSpPr>
          <p:nvPr/>
        </p:nvSpPr>
        <p:spPr bwMode="auto">
          <a:xfrm>
            <a:off x="1476375" y="4292600"/>
            <a:ext cx="215900" cy="287338"/>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7</a:t>
            </a:r>
          </a:p>
        </p:txBody>
      </p:sp>
      <p:sp>
        <p:nvSpPr>
          <p:cNvPr id="39945" name="AutoShape 7"/>
          <p:cNvSpPr>
            <a:spLocks noChangeArrowheads="1"/>
          </p:cNvSpPr>
          <p:nvPr/>
        </p:nvSpPr>
        <p:spPr bwMode="auto">
          <a:xfrm>
            <a:off x="1979613" y="4868863"/>
            <a:ext cx="215900" cy="287337"/>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8</a:t>
            </a:r>
          </a:p>
        </p:txBody>
      </p:sp>
      <p:sp>
        <p:nvSpPr>
          <p:cNvPr id="39946" name="AutoShape 7"/>
          <p:cNvSpPr>
            <a:spLocks noChangeArrowheads="1"/>
          </p:cNvSpPr>
          <p:nvPr/>
        </p:nvSpPr>
        <p:spPr bwMode="auto">
          <a:xfrm>
            <a:off x="2700338" y="5157788"/>
            <a:ext cx="215900" cy="287337"/>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9</a:t>
            </a:r>
          </a:p>
        </p:txBody>
      </p:sp>
      <p:sp>
        <p:nvSpPr>
          <p:cNvPr id="39947" name="AutoShape 7"/>
          <p:cNvSpPr>
            <a:spLocks noChangeArrowheads="1"/>
          </p:cNvSpPr>
          <p:nvPr/>
        </p:nvSpPr>
        <p:spPr bwMode="auto">
          <a:xfrm>
            <a:off x="3924300" y="5661025"/>
            <a:ext cx="215900" cy="287338"/>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10</a:t>
            </a:r>
          </a:p>
        </p:txBody>
      </p:sp>
      <p:sp>
        <p:nvSpPr>
          <p:cNvPr id="39948" name="AutoShape 7"/>
          <p:cNvSpPr>
            <a:spLocks noChangeArrowheads="1"/>
          </p:cNvSpPr>
          <p:nvPr/>
        </p:nvSpPr>
        <p:spPr bwMode="auto">
          <a:xfrm>
            <a:off x="5076825" y="3141663"/>
            <a:ext cx="215900" cy="287337"/>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4</a:t>
            </a:r>
          </a:p>
        </p:txBody>
      </p:sp>
      <p:sp>
        <p:nvSpPr>
          <p:cNvPr id="39949" name="Rectangle 15"/>
          <p:cNvSpPr>
            <a:spLocks noChangeArrowheads="1"/>
          </p:cNvSpPr>
          <p:nvPr/>
        </p:nvSpPr>
        <p:spPr bwMode="auto">
          <a:xfrm>
            <a:off x="6516688" y="1628775"/>
            <a:ext cx="2447925" cy="2879725"/>
          </a:xfrm>
          <a:prstGeom prst="rect">
            <a:avLst/>
          </a:prstGeom>
          <a:solidFill>
            <a:schemeClr val="accent1"/>
          </a:solidFill>
          <a:ln w="76200" cmpd="tri">
            <a:solidFill>
              <a:schemeClr val="accent2"/>
            </a:solidFill>
            <a:miter lim="800000"/>
            <a:headEnd/>
            <a:tailEnd/>
          </a:ln>
        </p:spPr>
        <p:txBody>
          <a:bodyPr/>
          <a:lstStyle/>
          <a:p>
            <a:r>
              <a:rPr lang="fr-FR">
                <a:latin typeface="Calibri" pitchFamily="34" charset="0"/>
              </a:rPr>
              <a:t>repas </a:t>
            </a:r>
          </a:p>
          <a:p>
            <a:r>
              <a:rPr lang="fr-FR">
                <a:latin typeface="Calibri" pitchFamily="34" charset="0"/>
              </a:rPr>
              <a:t>surendettés</a:t>
            </a:r>
          </a:p>
          <a:p>
            <a:r>
              <a:rPr lang="fr-FR">
                <a:latin typeface="Calibri" pitchFamily="34" charset="0"/>
              </a:rPr>
              <a:t>avec moins </a:t>
            </a:r>
          </a:p>
          <a:p>
            <a:r>
              <a:rPr lang="fr-FR">
                <a:latin typeface="Calibri" pitchFamily="34" charset="0"/>
              </a:rPr>
              <a:t>pauvre</a:t>
            </a:r>
          </a:p>
          <a:p>
            <a:r>
              <a:rPr lang="fr-FR">
                <a:latin typeface="Calibri" pitchFamily="34" charset="0"/>
              </a:rPr>
              <a:t>réclamés</a:t>
            </a:r>
          </a:p>
          <a:p>
            <a:r>
              <a:rPr lang="fr-FR">
                <a:latin typeface="Calibri" pitchFamily="34" charset="0"/>
              </a:rPr>
              <a:t>travailleurs </a:t>
            </a:r>
          </a:p>
          <a:p>
            <a:r>
              <a:rPr lang="fr-FR">
                <a:latin typeface="Calibri" pitchFamily="34" charset="0"/>
              </a:rPr>
              <a:t>aides sociales</a:t>
            </a:r>
          </a:p>
          <a:p>
            <a:r>
              <a:rPr lang="fr-FR">
                <a:latin typeface="Calibri" pitchFamily="34" charset="0"/>
              </a:rPr>
              <a:t>mal logées</a:t>
            </a:r>
          </a:p>
          <a:p>
            <a:r>
              <a:rPr lang="fr-FR">
                <a:latin typeface="Calibri" pitchFamily="34" charset="0"/>
              </a:rPr>
              <a:t>se soigner </a:t>
            </a:r>
          </a:p>
          <a:p>
            <a:r>
              <a:rPr lang="fr-FR">
                <a:latin typeface="Calibri" pitchFamily="34" charset="0"/>
              </a:rPr>
              <a:t>ménage</a:t>
            </a:r>
            <a:endParaRPr lang="en-GB">
              <a:latin typeface="Calibri" pitchFamily="34" charset="0"/>
            </a:endParaRPr>
          </a:p>
        </p:txBody>
      </p:sp>
      <p:pic>
        <p:nvPicPr>
          <p:cNvPr id="39950" name="Picture 16" descr="poverty"/>
          <p:cNvPicPr>
            <a:picLocks noChangeAspect="1" noChangeArrowheads="1"/>
          </p:cNvPicPr>
          <p:nvPr/>
        </p:nvPicPr>
        <p:blipFill>
          <a:blip r:embed="rId2" cstate="print"/>
          <a:srcRect/>
          <a:stretch>
            <a:fillRect/>
          </a:stretch>
        </p:blipFill>
        <p:spPr bwMode="auto">
          <a:xfrm>
            <a:off x="7092950" y="4652963"/>
            <a:ext cx="1320800"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fr-FR" sz="2000" dirty="0" smtClean="0">
                <a:latin typeface="Calibri" pitchFamily="34" charset="0"/>
              </a:rPr>
              <a:t>Activité 20: Les Restos du Cœur. </a:t>
            </a:r>
            <a:r>
              <a:rPr lang="en-GB" sz="2000" dirty="0" smtClean="0">
                <a:latin typeface="Calibri" pitchFamily="34" charset="0"/>
              </a:rPr>
              <a:t>Read the text with a partner – answer the questions.</a:t>
            </a:r>
          </a:p>
        </p:txBody>
      </p:sp>
      <p:sp>
        <p:nvSpPr>
          <p:cNvPr id="40962" name="Rectangle 3"/>
          <p:cNvSpPr>
            <a:spLocks noGrp="1" noChangeArrowheads="1"/>
          </p:cNvSpPr>
          <p:nvPr>
            <p:ph type="body" idx="1"/>
          </p:nvPr>
        </p:nvSpPr>
        <p:spPr>
          <a:xfrm>
            <a:off x="468313" y="1196975"/>
            <a:ext cx="8229600" cy="4525963"/>
          </a:xfrm>
        </p:spPr>
        <p:txBody>
          <a:bodyPr/>
          <a:lstStyle/>
          <a:p>
            <a:pPr>
              <a:lnSpc>
                <a:spcPct val="80000"/>
              </a:lnSpc>
            </a:pPr>
            <a:r>
              <a:rPr lang="fr-FR" sz="1800" b="1" smtClean="0">
                <a:latin typeface="Calibri" pitchFamily="34" charset="0"/>
              </a:rPr>
              <a:t>Septembre 1985</a:t>
            </a:r>
            <a:r>
              <a:rPr lang="fr-FR" sz="1800" smtClean="0">
                <a:latin typeface="Calibri" pitchFamily="34" charset="0"/>
              </a:rPr>
              <a:t>: </a:t>
            </a:r>
            <a:r>
              <a:rPr lang="fr-FR" sz="1800" b="1" smtClean="0">
                <a:latin typeface="Calibri" pitchFamily="34" charset="0"/>
              </a:rPr>
              <a:t>Coluche</a:t>
            </a:r>
            <a:r>
              <a:rPr lang="fr-FR" sz="1800" smtClean="0">
                <a:latin typeface="Calibri" pitchFamily="34" charset="0"/>
              </a:rPr>
              <a:t> a l’antenne d’Europe 1:  « </a:t>
            </a:r>
            <a:r>
              <a:rPr lang="fr-FR" sz="1800" b="1" smtClean="0">
                <a:latin typeface="Calibri" pitchFamily="34" charset="0"/>
              </a:rPr>
              <a:t>J’ai une petite idée comme ça(…) un resto qui aurait comme ambition ,au départ ,de distribuer deux ou trois mille couverts par jour</a:t>
            </a:r>
            <a:r>
              <a:rPr lang="fr-FR" sz="1800" smtClean="0">
                <a:latin typeface="Calibri" pitchFamily="34" charset="0"/>
              </a:rPr>
              <a:t> »</a:t>
            </a:r>
          </a:p>
          <a:p>
            <a:pPr>
              <a:lnSpc>
                <a:spcPct val="80000"/>
              </a:lnSpc>
            </a:pPr>
            <a:r>
              <a:rPr lang="fr-FR" sz="1800" b="1" smtClean="0">
                <a:latin typeface="Calibri" pitchFamily="34" charset="0"/>
              </a:rPr>
              <a:t>Les Restos du cœur</a:t>
            </a:r>
            <a:r>
              <a:rPr lang="fr-FR" sz="1800" smtClean="0">
                <a:latin typeface="Calibri" pitchFamily="34" charset="0"/>
              </a:rPr>
              <a:t> est une association créée, en France, par Coluche en 1985 et ayant pour but d'aider et d'apporter une assistance aux personnes démunies en leur distribuant gratuitement de la nourriture.</a:t>
            </a:r>
          </a:p>
          <a:p>
            <a:pPr>
              <a:lnSpc>
                <a:spcPct val="80000"/>
              </a:lnSpc>
            </a:pPr>
            <a:r>
              <a:rPr lang="fr-FR" sz="1800" smtClean="0">
                <a:latin typeface="Calibri" pitchFamily="34" charset="0"/>
              </a:rPr>
              <a:t>Malheureusement ,Coluche décède d’un accident de moto en Juin 1986.Sa femme prend le relais et continue l’œuvre caritative de Coluche.</a:t>
            </a:r>
          </a:p>
          <a:p>
            <a:pPr>
              <a:lnSpc>
                <a:spcPct val="80000"/>
              </a:lnSpc>
            </a:pPr>
            <a:r>
              <a:rPr lang="fr-FR" sz="1800" smtClean="0">
                <a:latin typeface="Calibri" pitchFamily="34" charset="0"/>
              </a:rPr>
              <a:t>En 1989, des artistes ,des personnalités sportives décident de créer une Tournée musicale pour générer des fonds. C’est la première </a:t>
            </a:r>
            <a:r>
              <a:rPr lang="fr-FR" sz="1800" b="1" smtClean="0">
                <a:latin typeface="Calibri" pitchFamily="34" charset="0"/>
              </a:rPr>
              <a:t>tournée des Enfoirés</a:t>
            </a:r>
            <a:r>
              <a:rPr lang="fr-FR" sz="1800" smtClean="0">
                <a:latin typeface="Calibri" pitchFamily="34" charset="0"/>
              </a:rPr>
              <a:t>. Depuis tous les ans, les artistes font un concert au profit de l’association.</a:t>
            </a:r>
          </a:p>
          <a:p>
            <a:pPr>
              <a:lnSpc>
                <a:spcPct val="80000"/>
              </a:lnSpc>
            </a:pPr>
            <a:r>
              <a:rPr lang="fr-FR" sz="1800" smtClean="0">
                <a:latin typeface="Calibri" pitchFamily="34" charset="0"/>
              </a:rPr>
              <a:t>L’année dernière, grâce aux bénévoles, ils ont servis 115 millions de repas aux plus démunis.</a:t>
            </a:r>
            <a:endParaRPr lang="en-GB" sz="1800" smtClean="0">
              <a:latin typeface="Calibri" pitchFamily="34" charset="0"/>
            </a:endParaRPr>
          </a:p>
        </p:txBody>
      </p:sp>
      <p:sp>
        <p:nvSpPr>
          <p:cNvPr id="40963" name="Rectangle 4"/>
          <p:cNvSpPr>
            <a:spLocks noChangeArrowheads="1"/>
          </p:cNvSpPr>
          <p:nvPr/>
        </p:nvSpPr>
        <p:spPr bwMode="auto">
          <a:xfrm>
            <a:off x="395288" y="4437063"/>
            <a:ext cx="8064500" cy="2016125"/>
          </a:xfrm>
          <a:prstGeom prst="rect">
            <a:avLst/>
          </a:prstGeom>
          <a:solidFill>
            <a:schemeClr val="accent1"/>
          </a:solidFill>
          <a:ln w="9525">
            <a:solidFill>
              <a:schemeClr val="tx1"/>
            </a:solidFill>
            <a:miter lim="800000"/>
            <a:headEnd/>
            <a:tailEnd/>
          </a:ln>
        </p:spPr>
        <p:txBody>
          <a:bodyPr/>
          <a:lstStyle/>
          <a:p>
            <a:r>
              <a:rPr lang="en-GB"/>
              <a:t>Who created Les Restos du Coeur?</a:t>
            </a:r>
          </a:p>
          <a:p>
            <a:r>
              <a:rPr lang="en-GB"/>
              <a:t>What was he aiming to achieve?</a:t>
            </a:r>
          </a:p>
          <a:p>
            <a:r>
              <a:rPr lang="en-GB"/>
              <a:t>When was Les Restos du Coeur created?</a:t>
            </a:r>
          </a:p>
          <a:p>
            <a:r>
              <a:rPr lang="en-GB"/>
              <a:t>Who did take over from Coluche and why?</a:t>
            </a:r>
          </a:p>
          <a:p>
            <a:r>
              <a:rPr lang="en-GB"/>
              <a:t>What happened in 1989?</a:t>
            </a:r>
          </a:p>
          <a:p>
            <a:r>
              <a:rPr lang="en-GB"/>
              <a:t>How many meals have been served last year?</a:t>
            </a:r>
          </a:p>
          <a:p>
            <a:endParaRPr lang="en-GB"/>
          </a:p>
          <a:p>
            <a:endParaRPr lang="en-GB"/>
          </a:p>
        </p:txBody>
      </p:sp>
      <p:pic>
        <p:nvPicPr>
          <p:cNvPr id="40964" name="Picture 5" descr="les restos du coeur"/>
          <p:cNvPicPr>
            <a:picLocks noChangeAspect="1" noChangeArrowheads="1"/>
          </p:cNvPicPr>
          <p:nvPr/>
        </p:nvPicPr>
        <p:blipFill>
          <a:blip r:embed="rId2" cstate="print"/>
          <a:srcRect/>
          <a:stretch>
            <a:fillRect/>
          </a:stretch>
        </p:blipFill>
        <p:spPr bwMode="auto">
          <a:xfrm>
            <a:off x="6659563" y="4508500"/>
            <a:ext cx="1524000" cy="16573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4294967295"/>
          </p:nvPr>
        </p:nvSpPr>
        <p:spPr>
          <a:xfrm>
            <a:off x="0" y="0"/>
            <a:ext cx="9144000" cy="6858000"/>
          </a:xfrm>
        </p:spPr>
        <p:txBody>
          <a:bodyPr/>
          <a:lstStyle/>
          <a:p>
            <a:pPr algn="ctr" eaLnBrk="1" hangingPunct="1">
              <a:buFontTx/>
              <a:buNone/>
            </a:pPr>
            <a:r>
              <a:rPr lang="en-GB" sz="2400" b="1" u="sng" dirty="0" smtClean="0"/>
              <a:t>TOPIC 5: LES LANGUES SONT IMPORTANTES</a:t>
            </a:r>
          </a:p>
          <a:p>
            <a:pPr algn="ctr" eaLnBrk="1" hangingPunct="1">
              <a:buFontTx/>
              <a:buNone/>
            </a:pPr>
            <a:endParaRPr lang="en-GB" sz="2400" b="1" u="sng" dirty="0" smtClean="0"/>
          </a:p>
          <a:p>
            <a:pPr algn="ctr" eaLnBrk="1" hangingPunct="1">
              <a:buFontTx/>
              <a:buNone/>
            </a:pPr>
            <a:r>
              <a:rPr lang="en-GB" sz="2400" b="1" dirty="0" smtClean="0"/>
              <a:t>In this topic you will learn to talk about:</a:t>
            </a:r>
          </a:p>
          <a:p>
            <a:pPr algn="ctr" eaLnBrk="1" hangingPunct="1">
              <a:buFontTx/>
              <a:buNone/>
            </a:pPr>
            <a:endParaRPr lang="en-GB" sz="2400" dirty="0" smtClean="0"/>
          </a:p>
          <a:p>
            <a:pPr algn="ctr" eaLnBrk="1" hangingPunct="1">
              <a:buFont typeface="Arial" charset="0"/>
              <a:buAutoNum type="arabicPeriod"/>
            </a:pPr>
            <a:r>
              <a:rPr lang="en-GB" sz="2400" dirty="0" smtClean="0">
                <a:latin typeface="Calibri" pitchFamily="34" charset="0"/>
              </a:rPr>
              <a:t>The importance of learning a language</a:t>
            </a:r>
          </a:p>
          <a:p>
            <a:pPr algn="ctr" eaLnBrk="1" hangingPunct="1">
              <a:buFont typeface="Arial" charset="0"/>
              <a:buAutoNum type="arabicPeriod"/>
            </a:pPr>
            <a:r>
              <a:rPr lang="en-GB" sz="2400" dirty="0" smtClean="0">
                <a:latin typeface="Calibri" pitchFamily="34" charset="0"/>
              </a:rPr>
              <a:t>How another language can be useful in a personal and professional context</a:t>
            </a:r>
            <a:r>
              <a:rPr lang="en-GB" sz="2400" b="1" dirty="0" smtClean="0">
                <a:latin typeface="Calibri" pitchFamily="34" charset="0"/>
              </a:rPr>
              <a:t> </a:t>
            </a:r>
          </a:p>
          <a:p>
            <a:pPr algn="ctr" eaLnBrk="1" hangingPunct="1">
              <a:buFont typeface="Arial" charset="0"/>
              <a:buAutoNum type="arabicPeriod"/>
            </a:pPr>
            <a:r>
              <a:rPr lang="en-GB" sz="2400" dirty="0" smtClean="0">
                <a:latin typeface="Calibri" pitchFamily="34" charset="0"/>
              </a:rPr>
              <a:t>Why speaking another language will give you new opportunities</a:t>
            </a:r>
          </a:p>
          <a:p>
            <a:pPr algn="ctr" eaLnBrk="1" hangingPunct="1">
              <a:buFontTx/>
              <a:buNone/>
            </a:pPr>
            <a:endParaRPr lang="en-GB" sz="2400" dirty="0" smtClean="0">
              <a:latin typeface="Comic Sans MS" pitchFamily="66" charset="0"/>
            </a:endParaRPr>
          </a:p>
          <a:p>
            <a:pPr eaLnBrk="1" hangingPunct="1">
              <a:buFontTx/>
              <a:buNone/>
            </a:pPr>
            <a:endParaRPr lang="en-GB" sz="2400" dirty="0" smtClean="0">
              <a:latin typeface="Comic Sans MS" pitchFamily="66" charset="0"/>
            </a:endParaRPr>
          </a:p>
          <a:p>
            <a:pPr eaLnBrk="1" hangingPunct="1">
              <a:buFontTx/>
              <a:buNone/>
            </a:pPr>
            <a:endParaRPr lang="en-GB" sz="2400" dirty="0" smtClean="0">
              <a:latin typeface="Comic Sans MS" pitchFamily="66" charset="0"/>
            </a:endParaRPr>
          </a:p>
          <a:p>
            <a:pPr eaLnBrk="1" hangingPunct="1">
              <a:buFontTx/>
              <a:buNone/>
            </a:pPr>
            <a:endParaRPr lang="en-GB" sz="2400" dirty="0" smtClean="0">
              <a:latin typeface="Comic Sans MS" pitchFamily="66" charset="0"/>
            </a:endParaRPr>
          </a:p>
          <a:p>
            <a:pPr algn="ctr" eaLnBrk="1" hangingPunct="1">
              <a:buFontTx/>
              <a:buNone/>
            </a:pPr>
            <a:endParaRPr lang="en-GB" sz="2400" dirty="0" smtClean="0">
              <a:latin typeface="Comic Sans MS" pitchFamily="66" charset="0"/>
            </a:endParaRPr>
          </a:p>
          <a:p>
            <a:pPr eaLnBrk="1" hangingPunct="1">
              <a:buFontTx/>
              <a:buNone/>
            </a:pPr>
            <a:endParaRPr lang="en-GB" dirty="0" smtClean="0"/>
          </a:p>
        </p:txBody>
      </p:sp>
      <p:pic>
        <p:nvPicPr>
          <p:cNvPr id="41990" name="Picture 8" descr="flags1.gif"/>
          <p:cNvPicPr>
            <a:picLocks noChangeAspect="1"/>
          </p:cNvPicPr>
          <p:nvPr/>
        </p:nvPicPr>
        <p:blipFill>
          <a:blip r:embed="rId2" cstate="print"/>
          <a:srcRect/>
          <a:stretch>
            <a:fillRect/>
          </a:stretch>
        </p:blipFill>
        <p:spPr bwMode="auto">
          <a:xfrm>
            <a:off x="6372225" y="3860800"/>
            <a:ext cx="2436813" cy="2436813"/>
          </a:xfrm>
          <a:prstGeom prst="rect">
            <a:avLst/>
          </a:prstGeom>
          <a:noFill/>
          <a:ln w="9525">
            <a:noFill/>
            <a:miter lim="800000"/>
            <a:headEnd/>
            <a:tailEnd/>
          </a:ln>
        </p:spPr>
      </p:pic>
      <p:pic>
        <p:nvPicPr>
          <p:cNvPr id="41991" name="Picture 7" descr="travel"/>
          <p:cNvPicPr>
            <a:picLocks noChangeAspect="1" noChangeArrowheads="1"/>
          </p:cNvPicPr>
          <p:nvPr/>
        </p:nvPicPr>
        <p:blipFill>
          <a:blip r:embed="rId3" cstate="print"/>
          <a:srcRect/>
          <a:stretch>
            <a:fillRect/>
          </a:stretch>
        </p:blipFill>
        <p:spPr bwMode="auto">
          <a:xfrm>
            <a:off x="684213" y="4149725"/>
            <a:ext cx="1724025" cy="2160588"/>
          </a:xfrm>
          <a:prstGeom prst="rect">
            <a:avLst/>
          </a:prstGeom>
          <a:noFill/>
        </p:spPr>
      </p:pic>
      <p:pic>
        <p:nvPicPr>
          <p:cNvPr id="41992" name="Picture 8" descr="world"/>
          <p:cNvPicPr>
            <a:picLocks noChangeAspect="1" noChangeArrowheads="1"/>
          </p:cNvPicPr>
          <p:nvPr/>
        </p:nvPicPr>
        <p:blipFill>
          <a:blip r:embed="rId4" cstate="print"/>
          <a:srcRect/>
          <a:stretch>
            <a:fillRect/>
          </a:stretch>
        </p:blipFill>
        <p:spPr bwMode="auto">
          <a:xfrm>
            <a:off x="2987675" y="4076700"/>
            <a:ext cx="3271838" cy="2184400"/>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sz="2000" dirty="0" err="1" smtClean="0">
                <a:latin typeface="Calibri" pitchFamily="34" charset="0"/>
              </a:rPr>
              <a:t>Activité</a:t>
            </a:r>
            <a:r>
              <a:rPr lang="en-GB" sz="2000" dirty="0" smtClean="0">
                <a:latin typeface="Calibri" pitchFamily="34" charset="0"/>
              </a:rPr>
              <a:t> 21: Qui </a:t>
            </a:r>
            <a:r>
              <a:rPr lang="en-GB" sz="2000" dirty="0" err="1" smtClean="0">
                <a:latin typeface="Calibri" pitchFamily="34" charset="0"/>
              </a:rPr>
              <a:t>parle</a:t>
            </a:r>
            <a:r>
              <a:rPr lang="en-GB" sz="2000" dirty="0" smtClean="0">
                <a:latin typeface="Calibri" pitchFamily="34" charset="0"/>
              </a:rPr>
              <a:t> quoi ? Match up the millions of speakers per languages. </a:t>
            </a:r>
          </a:p>
        </p:txBody>
      </p:sp>
      <p:graphicFrame>
        <p:nvGraphicFramePr>
          <p:cNvPr id="44135" name="Group 103"/>
          <p:cNvGraphicFramePr>
            <a:graphicFrameLocks noGrp="1"/>
          </p:cNvGraphicFramePr>
          <p:nvPr>
            <p:ph idx="1"/>
          </p:nvPr>
        </p:nvGraphicFramePr>
        <p:xfrm>
          <a:off x="1187450" y="1600200"/>
          <a:ext cx="7272338" cy="3169920"/>
        </p:xfrm>
        <a:graphic>
          <a:graphicData uri="http://schemas.openxmlformats.org/drawingml/2006/table">
            <a:tbl>
              <a:tblPr/>
              <a:tblGrid>
                <a:gridCol w="3800475"/>
                <a:gridCol w="3471863"/>
              </a:tblGrid>
              <a:tr h="381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Allemand</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1.013 billion</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82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Anglais</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495 millions</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81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Espagnol</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389 millions</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82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Fran</a:t>
                      </a:r>
                      <a:r>
                        <a:rPr kumimoji="0" lang="fr-FR" sz="2000" b="0" i="0" u="none" strike="noStrike" cap="none" normalizeH="0" baseline="0" smtClean="0">
                          <a:ln>
                            <a:noFill/>
                          </a:ln>
                          <a:solidFill>
                            <a:srgbClr val="FFFFFF"/>
                          </a:solidFill>
                          <a:effectLst/>
                          <a:latin typeface="Arial"/>
                          <a:cs typeface="Arial" charset="0"/>
                        </a:rPr>
                        <a:t>ç</a:t>
                      </a:r>
                      <a:r>
                        <a:rPr kumimoji="0" lang="fr-FR" sz="2000" b="0" i="0" u="none" strike="noStrike" cap="none" normalizeH="0" baseline="0" smtClean="0">
                          <a:ln>
                            <a:noFill/>
                          </a:ln>
                          <a:solidFill>
                            <a:srgbClr val="FFFFFF"/>
                          </a:solidFill>
                          <a:effectLst/>
                          <a:latin typeface="Calibri" pitchFamily="34" charset="0"/>
                          <a:cs typeface="Arial" charset="0"/>
                        </a:rPr>
                        <a:t>ais</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302 millions</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81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Indien</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163 millions</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81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Japonais</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123 millions</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82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Malaysien</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118 millions</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81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Mandarin</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118 millions</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bl>
          </a:graphicData>
        </a:graphic>
      </p:graphicFrame>
      <p:pic>
        <p:nvPicPr>
          <p:cNvPr id="44136" name="Picture 104" descr="chinese"/>
          <p:cNvPicPr>
            <a:picLocks noChangeAspect="1" noChangeArrowheads="1"/>
          </p:cNvPicPr>
          <p:nvPr/>
        </p:nvPicPr>
        <p:blipFill>
          <a:blip r:embed="rId3" cstate="print"/>
          <a:srcRect/>
          <a:stretch>
            <a:fillRect/>
          </a:stretch>
        </p:blipFill>
        <p:spPr bwMode="auto">
          <a:xfrm>
            <a:off x="3635375" y="1989138"/>
            <a:ext cx="819150" cy="1747837"/>
          </a:xfrm>
          <a:prstGeom prst="rect">
            <a:avLst/>
          </a:prstGeom>
          <a:noFill/>
        </p:spPr>
      </p:pic>
      <p:pic>
        <p:nvPicPr>
          <p:cNvPr id="44137" name="Picture 105" descr="french"/>
          <p:cNvPicPr>
            <a:picLocks noChangeAspect="1" noChangeArrowheads="1"/>
          </p:cNvPicPr>
          <p:nvPr/>
        </p:nvPicPr>
        <p:blipFill>
          <a:blip r:embed="rId4" cstate="print"/>
          <a:srcRect/>
          <a:stretch>
            <a:fillRect/>
          </a:stretch>
        </p:blipFill>
        <p:spPr bwMode="auto">
          <a:xfrm>
            <a:off x="5148263" y="4797425"/>
            <a:ext cx="1450975" cy="1584325"/>
          </a:xfrm>
          <a:prstGeom prst="rect">
            <a:avLst/>
          </a:prstGeom>
          <a:noFill/>
        </p:spPr>
      </p:pic>
      <p:pic>
        <p:nvPicPr>
          <p:cNvPr id="44138" name="Picture 106" descr="german"/>
          <p:cNvPicPr>
            <a:picLocks noChangeAspect="1" noChangeArrowheads="1"/>
          </p:cNvPicPr>
          <p:nvPr/>
        </p:nvPicPr>
        <p:blipFill>
          <a:blip r:embed="rId5" cstate="print"/>
          <a:srcRect/>
          <a:stretch>
            <a:fillRect/>
          </a:stretch>
        </p:blipFill>
        <p:spPr bwMode="auto">
          <a:xfrm>
            <a:off x="7259638" y="4868863"/>
            <a:ext cx="1231900" cy="1592262"/>
          </a:xfrm>
          <a:prstGeom prst="rect">
            <a:avLst/>
          </a:prstGeom>
          <a:noFill/>
        </p:spPr>
      </p:pic>
      <p:pic>
        <p:nvPicPr>
          <p:cNvPr id="44139" name="Picture 107" descr="indian"/>
          <p:cNvPicPr>
            <a:picLocks noChangeAspect="1" noChangeArrowheads="1"/>
          </p:cNvPicPr>
          <p:nvPr/>
        </p:nvPicPr>
        <p:blipFill>
          <a:blip r:embed="rId6" cstate="print"/>
          <a:srcRect/>
          <a:stretch>
            <a:fillRect/>
          </a:stretch>
        </p:blipFill>
        <p:spPr bwMode="auto">
          <a:xfrm>
            <a:off x="6732588" y="2060575"/>
            <a:ext cx="901700" cy="1838325"/>
          </a:xfrm>
          <a:prstGeom prst="rect">
            <a:avLst/>
          </a:prstGeom>
          <a:noFill/>
        </p:spPr>
      </p:pic>
      <p:pic>
        <p:nvPicPr>
          <p:cNvPr id="44140" name="Picture 108" descr="spanish"/>
          <p:cNvPicPr>
            <a:picLocks noChangeAspect="1" noChangeArrowheads="1"/>
          </p:cNvPicPr>
          <p:nvPr/>
        </p:nvPicPr>
        <p:blipFill>
          <a:blip r:embed="rId7" cstate="print"/>
          <a:srcRect/>
          <a:stretch>
            <a:fillRect/>
          </a:stretch>
        </p:blipFill>
        <p:spPr bwMode="auto">
          <a:xfrm>
            <a:off x="2843213" y="4797425"/>
            <a:ext cx="1700212" cy="1824038"/>
          </a:xfrm>
          <a:prstGeom prst="rect">
            <a:avLst/>
          </a:prstGeom>
          <a:noFill/>
        </p:spPr>
      </p:pic>
      <p:pic>
        <p:nvPicPr>
          <p:cNvPr id="44141" name="Picture 109" descr="japanese"/>
          <p:cNvPicPr>
            <a:picLocks noChangeAspect="1" noChangeArrowheads="1"/>
          </p:cNvPicPr>
          <p:nvPr/>
        </p:nvPicPr>
        <p:blipFill>
          <a:blip r:embed="rId8" cstate="print"/>
          <a:srcRect/>
          <a:stretch>
            <a:fillRect/>
          </a:stretch>
        </p:blipFill>
        <p:spPr bwMode="auto">
          <a:xfrm>
            <a:off x="755650" y="4868863"/>
            <a:ext cx="1331913" cy="17335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fr-FR" sz="2000" dirty="0" smtClean="0">
                <a:latin typeface="Calibri" pitchFamily="34" charset="0"/>
              </a:rPr>
              <a:t>Activité 22: Bonjour en douze langues!</a:t>
            </a:r>
            <a:r>
              <a:rPr lang="en-GB" sz="2000" dirty="0" smtClean="0">
                <a:latin typeface="Calibri" pitchFamily="34" charset="0"/>
              </a:rPr>
              <a:t/>
            </a:r>
            <a:br>
              <a:rPr lang="en-GB" sz="2000" dirty="0" smtClean="0">
                <a:latin typeface="Calibri" pitchFamily="34" charset="0"/>
              </a:rPr>
            </a:br>
            <a:r>
              <a:rPr lang="en-GB" sz="2000" dirty="0" smtClean="0">
                <a:latin typeface="Calibri" pitchFamily="34" charset="0"/>
              </a:rPr>
              <a:t>With a partner, work out how to say Good morning in 12 languages.</a:t>
            </a:r>
          </a:p>
        </p:txBody>
      </p:sp>
      <p:graphicFrame>
        <p:nvGraphicFramePr>
          <p:cNvPr id="47257" name="Group 153"/>
          <p:cNvGraphicFramePr>
            <a:graphicFrameLocks noGrp="1"/>
          </p:cNvGraphicFramePr>
          <p:nvPr>
            <p:ph idx="1"/>
          </p:nvPr>
        </p:nvGraphicFramePr>
        <p:xfrm>
          <a:off x="457200" y="1600200"/>
          <a:ext cx="4475163" cy="4754880"/>
        </p:xfrm>
        <a:graphic>
          <a:graphicData uri="http://schemas.openxmlformats.org/drawingml/2006/table">
            <a:tbl>
              <a:tblPr/>
              <a:tblGrid>
                <a:gridCol w="2338388"/>
                <a:gridCol w="2136775"/>
              </a:tblGrid>
              <a:tr h="3778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FFFFFF"/>
                          </a:solidFill>
                          <a:effectLst/>
                          <a:latin typeface="Calibri" pitchFamily="34" charset="0"/>
                          <a:cs typeface="Arial" charset="0"/>
                        </a:rPr>
                        <a:t>Bonjour</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fran</a:t>
                      </a:r>
                      <a:r>
                        <a:rPr kumimoji="0" lang="fr-FR" sz="2000" b="0" i="0" u="none" strike="noStrike" cap="none" normalizeH="0" baseline="0" smtClean="0">
                          <a:ln>
                            <a:noFill/>
                          </a:ln>
                          <a:solidFill>
                            <a:srgbClr val="FFFFFF"/>
                          </a:solidFill>
                          <a:effectLst/>
                          <a:latin typeface="Arial"/>
                          <a:cs typeface="Arial" charset="0"/>
                        </a:rPr>
                        <a:t>ç</a:t>
                      </a:r>
                      <a:r>
                        <a:rPr kumimoji="0" lang="fr-FR" sz="2000" b="0" i="0" u="none" strike="noStrike" cap="none" normalizeH="0" baseline="0" smtClean="0">
                          <a:ln>
                            <a:noFill/>
                          </a:ln>
                          <a:solidFill>
                            <a:srgbClr val="FFFFFF"/>
                          </a:solidFill>
                          <a:effectLst/>
                          <a:latin typeface="Calibri" pitchFamily="34" charset="0"/>
                          <a:cs typeface="Arial" charset="0"/>
                        </a:rPr>
                        <a:t>ais</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762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FFFFFF"/>
                          </a:solidFill>
                          <a:effectLst/>
                          <a:latin typeface="Calibri" pitchFamily="34" charset="0"/>
                          <a:cs typeface="Arial" charset="0"/>
                        </a:rPr>
                        <a:t>İBuenos Dias!</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chemeClr val="bg1"/>
                          </a:solidFill>
                          <a:effectLst/>
                          <a:latin typeface="Calibri" pitchFamily="34" charset="0"/>
                        </a:rPr>
                        <a:t>zoulou</a:t>
                      </a:r>
                      <a:endParaRPr kumimoji="0" lang="en-GB" sz="20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778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FFFFFF"/>
                          </a:solidFill>
                          <a:effectLst/>
                          <a:latin typeface="Calibri" pitchFamily="34" charset="0"/>
                          <a:cs typeface="Arial" charset="0"/>
                        </a:rPr>
                        <a:t>Bom dia</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chemeClr val="bg1"/>
                          </a:solidFill>
                          <a:effectLst/>
                          <a:latin typeface="Calibri" pitchFamily="34" charset="0"/>
                        </a:rPr>
                        <a:t>russe</a:t>
                      </a:r>
                      <a:endParaRPr kumimoji="0" lang="en-GB" sz="20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762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FFFFFF"/>
                          </a:solidFill>
                          <a:effectLst/>
                          <a:latin typeface="Calibri" pitchFamily="34" charset="0"/>
                          <a:cs typeface="Arial" charset="0"/>
                        </a:rPr>
                        <a:t>Buongiorno</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chemeClr val="bg1"/>
                          </a:solidFill>
                          <a:effectLst/>
                          <a:latin typeface="Calibri" pitchFamily="34" charset="0"/>
                        </a:rPr>
                        <a:t>portugais</a:t>
                      </a:r>
                      <a:endParaRPr kumimoji="0" lang="en-GB" sz="20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778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FFFFFF"/>
                          </a:solidFill>
                          <a:effectLst/>
                          <a:latin typeface="Calibri" pitchFamily="34" charset="0"/>
                          <a:cs typeface="Arial" charset="0"/>
                        </a:rPr>
                        <a:t>Guten tag</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chemeClr val="bg1"/>
                          </a:solidFill>
                          <a:effectLst/>
                          <a:latin typeface="Calibri" pitchFamily="34" charset="0"/>
                        </a:rPr>
                        <a:t>polonais</a:t>
                      </a:r>
                      <a:endParaRPr kumimoji="0" lang="en-GB" sz="20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778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FFFFFF"/>
                          </a:solidFill>
                          <a:effectLst/>
                          <a:latin typeface="Calibri" pitchFamily="34" charset="0"/>
                          <a:cs typeface="Arial" charset="0"/>
                        </a:rPr>
                        <a:t>kalimera</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chemeClr val="bg1"/>
                          </a:solidFill>
                          <a:effectLst/>
                          <a:latin typeface="Calibri" pitchFamily="34" charset="0"/>
                        </a:rPr>
                        <a:t>japonais</a:t>
                      </a:r>
                      <a:endParaRPr kumimoji="0" lang="en-GB" sz="20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762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FFFFFF"/>
                          </a:solidFill>
                          <a:effectLst/>
                          <a:latin typeface="Calibri" pitchFamily="34" charset="0"/>
                          <a:cs typeface="Arial" charset="0"/>
                        </a:rPr>
                        <a:t>Dzien</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chemeClr val="bg1"/>
                          </a:solidFill>
                          <a:effectLst/>
                          <a:latin typeface="Calibri" pitchFamily="34" charset="0"/>
                        </a:rPr>
                        <a:t>italien</a:t>
                      </a:r>
                      <a:endParaRPr kumimoji="0" lang="en-GB" sz="20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778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FFFFFF"/>
                          </a:solidFill>
                          <a:effectLst/>
                          <a:latin typeface="Calibri" pitchFamily="34" charset="0"/>
                          <a:cs typeface="Arial" charset="0"/>
                        </a:rPr>
                        <a:t>Salam</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chemeClr val="bg1"/>
                          </a:solidFill>
                          <a:effectLst/>
                          <a:latin typeface="Calibri" pitchFamily="34" charset="0"/>
                        </a:rPr>
                        <a:t>grec</a:t>
                      </a:r>
                      <a:endParaRPr kumimoji="0" lang="en-GB" sz="20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762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FFFFFF"/>
                          </a:solidFill>
                          <a:effectLst/>
                          <a:latin typeface="Calibri" pitchFamily="34" charset="0"/>
                          <a:cs typeface="Arial" charset="0"/>
                        </a:rPr>
                        <a:t>ni hao</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chemeClr val="bg1"/>
                          </a:solidFill>
                          <a:effectLst/>
                          <a:latin typeface="Calibri" pitchFamily="34" charset="0"/>
                        </a:rPr>
                        <a:t>allemand</a:t>
                      </a:r>
                      <a:endParaRPr kumimoji="0" lang="en-GB" sz="20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778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FFFFFF"/>
                          </a:solidFill>
                          <a:effectLst/>
                          <a:latin typeface="Calibri" pitchFamily="34" charset="0"/>
                          <a:cs typeface="Arial" charset="0"/>
                        </a:rPr>
                        <a:t>sann</a:t>
                      </a:r>
                      <a:r>
                        <a:rPr kumimoji="0" lang="en-GB" sz="2000" b="0" i="0" u="none" strike="noStrike" cap="none" normalizeH="0" baseline="0" smtClean="0">
                          <a:ln>
                            <a:noFill/>
                          </a:ln>
                          <a:solidFill>
                            <a:srgbClr val="FFFFFF"/>
                          </a:solidFill>
                          <a:effectLst/>
                          <a:latin typeface="Arial"/>
                          <a:cs typeface="Arial" charset="0"/>
                        </a:rPr>
                        <a:t>ï</a:t>
                      </a:r>
                      <a:r>
                        <a:rPr kumimoji="0" lang="en-GB" sz="2000" b="0" i="0" u="none" strike="noStrike" cap="none" normalizeH="0" baseline="0" smtClean="0">
                          <a:ln>
                            <a:noFill/>
                          </a:ln>
                          <a:solidFill>
                            <a:srgbClr val="FFFFFF"/>
                          </a:solidFill>
                          <a:effectLst/>
                          <a:latin typeface="Calibri" pitchFamily="34" charset="0"/>
                          <a:cs typeface="Arial" charset="0"/>
                        </a:rPr>
                        <a:t>bonani</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chemeClr val="bg1"/>
                          </a:solidFill>
                          <a:effectLst/>
                          <a:latin typeface="Calibri" pitchFamily="34" charset="0"/>
                        </a:rPr>
                        <a:t>espagnol</a:t>
                      </a:r>
                      <a:endParaRPr kumimoji="0" lang="en-GB" sz="20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762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FFFFFF"/>
                          </a:solidFill>
                          <a:effectLst/>
                          <a:latin typeface="Calibri" pitchFamily="34" charset="0"/>
                          <a:cs typeface="Arial" charset="0"/>
                        </a:rPr>
                        <a:t>konnichi</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chemeClr val="bg1"/>
                          </a:solidFill>
                          <a:effectLst/>
                          <a:latin typeface="Calibri" pitchFamily="34" charset="0"/>
                        </a:rPr>
                        <a:t>chinois</a:t>
                      </a:r>
                      <a:endParaRPr kumimoji="0" lang="en-GB" sz="20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778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FFFFFF"/>
                          </a:solidFill>
                          <a:effectLst/>
                          <a:latin typeface="Calibri" pitchFamily="34" charset="0"/>
                          <a:cs typeface="Arial" charset="0"/>
                        </a:rPr>
                        <a:t>Zdravstvuitye</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chemeClr val="bg1"/>
                          </a:solidFill>
                          <a:effectLst/>
                          <a:latin typeface="Calibri" pitchFamily="34" charset="0"/>
                        </a:rPr>
                        <a:t>arabe</a:t>
                      </a:r>
                      <a:endParaRPr kumimoji="0" lang="en-GB" sz="20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bl>
          </a:graphicData>
        </a:graphic>
      </p:graphicFrame>
      <p:pic>
        <p:nvPicPr>
          <p:cNvPr id="47258" name="Picture 8" descr="flags1.gif"/>
          <p:cNvPicPr>
            <a:picLocks noChangeAspect="1"/>
          </p:cNvPicPr>
          <p:nvPr/>
        </p:nvPicPr>
        <p:blipFill>
          <a:blip r:embed="rId2" cstate="print"/>
          <a:srcRect/>
          <a:stretch>
            <a:fillRect/>
          </a:stretch>
        </p:blipFill>
        <p:spPr bwMode="auto">
          <a:xfrm>
            <a:off x="5867400" y="2205038"/>
            <a:ext cx="2436813" cy="243681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4294967295"/>
          </p:nvPr>
        </p:nvSpPr>
        <p:spPr>
          <a:xfrm>
            <a:off x="0" y="0"/>
            <a:ext cx="9144000" cy="6858000"/>
          </a:xfrm>
        </p:spPr>
        <p:txBody>
          <a:bodyPr/>
          <a:lstStyle/>
          <a:p>
            <a:pPr algn="ctr" eaLnBrk="1" hangingPunct="1">
              <a:buFontTx/>
              <a:buNone/>
            </a:pPr>
            <a:r>
              <a:rPr lang="en-GB" sz="2400" b="1" u="sng" dirty="0" smtClean="0"/>
              <a:t>TOPIC 1: LÀ OÙ J’HABITE</a:t>
            </a:r>
          </a:p>
          <a:p>
            <a:pPr algn="ctr" eaLnBrk="1" hangingPunct="1">
              <a:buFontTx/>
              <a:buNone/>
            </a:pPr>
            <a:endParaRPr lang="en-GB" sz="2400" b="1" u="sng" dirty="0" smtClean="0"/>
          </a:p>
          <a:p>
            <a:pPr algn="ctr" eaLnBrk="1" hangingPunct="1">
              <a:buFontTx/>
              <a:buNone/>
            </a:pPr>
            <a:r>
              <a:rPr lang="en-GB" sz="2400" b="1" dirty="0" smtClean="0"/>
              <a:t>In this topic you will learn to talk about:</a:t>
            </a:r>
          </a:p>
          <a:p>
            <a:pPr algn="ctr" eaLnBrk="1" hangingPunct="1">
              <a:buFontTx/>
              <a:buNone/>
            </a:pPr>
            <a:endParaRPr lang="en-GB" sz="2400" dirty="0" smtClean="0"/>
          </a:p>
          <a:p>
            <a:pPr algn="ctr" eaLnBrk="1" hangingPunct="1">
              <a:buFont typeface="Arial" charset="0"/>
              <a:buAutoNum type="arabicPeriod"/>
            </a:pPr>
            <a:r>
              <a:rPr lang="en-GB" sz="2400" dirty="0" smtClean="0"/>
              <a:t>Your local area</a:t>
            </a:r>
          </a:p>
          <a:p>
            <a:pPr algn="ctr" eaLnBrk="1" hangingPunct="1">
              <a:buFont typeface="Arial" charset="0"/>
              <a:buAutoNum type="arabicPeriod"/>
            </a:pPr>
            <a:r>
              <a:rPr lang="en-GB" sz="2400" dirty="0" smtClean="0"/>
              <a:t>Things you can do in your town</a:t>
            </a:r>
          </a:p>
          <a:p>
            <a:pPr algn="ctr" eaLnBrk="1" hangingPunct="1">
              <a:buFont typeface="Arial" charset="0"/>
              <a:buAutoNum type="arabicPeriod"/>
            </a:pPr>
            <a:r>
              <a:rPr lang="en-GB" sz="2400" dirty="0" smtClean="0"/>
              <a:t>Tourist information in your local area</a:t>
            </a:r>
          </a:p>
          <a:p>
            <a:pPr algn="ctr" eaLnBrk="1" hangingPunct="1">
              <a:buFont typeface="Arial" charset="0"/>
              <a:buAutoNum type="arabicPeriod"/>
            </a:pPr>
            <a:endParaRPr lang="en-GB" sz="2400" dirty="0" smtClean="0"/>
          </a:p>
          <a:p>
            <a:pPr algn="ctr" eaLnBrk="1" hangingPunct="1">
              <a:buFont typeface="Arial" charset="0"/>
              <a:buAutoNum type="arabicPeriod"/>
            </a:pPr>
            <a:endParaRPr lang="en-GB" sz="2400" dirty="0" smtClean="0"/>
          </a:p>
          <a:p>
            <a:pPr algn="ctr" eaLnBrk="1" hangingPunct="1">
              <a:buFontTx/>
              <a:buNone/>
            </a:pPr>
            <a:r>
              <a:rPr lang="en-GB" sz="2400" b="1" dirty="0" smtClean="0">
                <a:latin typeface="Comic Sans MS" pitchFamily="66" charset="0"/>
              </a:rPr>
              <a:t> </a:t>
            </a:r>
            <a:endParaRPr lang="en-GB" sz="2400" dirty="0" smtClean="0">
              <a:latin typeface="Comic Sans MS" pitchFamily="66" charset="0"/>
            </a:endParaRPr>
          </a:p>
          <a:p>
            <a:pPr algn="ctr" eaLnBrk="1" hangingPunct="1">
              <a:buFontTx/>
              <a:buNone/>
            </a:pPr>
            <a:endParaRPr lang="en-GB" sz="2400" dirty="0" smtClean="0">
              <a:latin typeface="Comic Sans MS" pitchFamily="66" charset="0"/>
            </a:endParaRPr>
          </a:p>
          <a:p>
            <a:pPr eaLnBrk="1" hangingPunct="1">
              <a:buFontTx/>
              <a:buNone/>
            </a:pPr>
            <a:endParaRPr lang="en-GB" sz="2400" dirty="0" smtClean="0">
              <a:latin typeface="Comic Sans MS" pitchFamily="66" charset="0"/>
            </a:endParaRPr>
          </a:p>
          <a:p>
            <a:pPr eaLnBrk="1" hangingPunct="1">
              <a:buFontTx/>
              <a:buNone/>
            </a:pPr>
            <a:endParaRPr lang="en-GB" sz="2400" dirty="0" smtClean="0">
              <a:latin typeface="Comic Sans MS" pitchFamily="66" charset="0"/>
            </a:endParaRPr>
          </a:p>
          <a:p>
            <a:pPr eaLnBrk="1" hangingPunct="1">
              <a:buFontTx/>
              <a:buNone/>
            </a:pPr>
            <a:endParaRPr lang="en-GB" sz="2400" dirty="0" smtClean="0">
              <a:latin typeface="Comic Sans MS" pitchFamily="66" charset="0"/>
            </a:endParaRPr>
          </a:p>
          <a:p>
            <a:pPr algn="ctr" eaLnBrk="1" hangingPunct="1">
              <a:buFontTx/>
              <a:buNone/>
            </a:pPr>
            <a:endParaRPr lang="en-GB" sz="2400" dirty="0" smtClean="0">
              <a:latin typeface="Comic Sans MS" pitchFamily="66" charset="0"/>
            </a:endParaRPr>
          </a:p>
          <a:p>
            <a:pPr eaLnBrk="1" hangingPunct="1">
              <a:buFontTx/>
              <a:buNone/>
            </a:pPr>
            <a:endParaRPr lang="en-GB" dirty="0" smtClean="0"/>
          </a:p>
        </p:txBody>
      </p:sp>
      <p:pic>
        <p:nvPicPr>
          <p:cNvPr id="17410" name="Picture 6" descr="MP900442629[1]"/>
          <p:cNvPicPr>
            <a:picLocks noChangeAspect="1" noChangeArrowheads="1"/>
          </p:cNvPicPr>
          <p:nvPr/>
        </p:nvPicPr>
        <p:blipFill>
          <a:blip r:embed="rId2" cstate="print"/>
          <a:srcRect/>
          <a:stretch>
            <a:fillRect/>
          </a:stretch>
        </p:blipFill>
        <p:spPr bwMode="auto">
          <a:xfrm>
            <a:off x="539750" y="4005263"/>
            <a:ext cx="2447925" cy="2160587"/>
          </a:xfrm>
          <a:prstGeom prst="rect">
            <a:avLst/>
          </a:prstGeom>
          <a:noFill/>
          <a:ln w="9525">
            <a:noFill/>
            <a:miter lim="800000"/>
            <a:headEnd/>
            <a:tailEnd/>
          </a:ln>
        </p:spPr>
      </p:pic>
      <p:pic>
        <p:nvPicPr>
          <p:cNvPr id="17411" name="Picture 7" descr="MP900443871[1]"/>
          <p:cNvPicPr>
            <a:picLocks noChangeAspect="1" noChangeArrowheads="1"/>
          </p:cNvPicPr>
          <p:nvPr/>
        </p:nvPicPr>
        <p:blipFill>
          <a:blip r:embed="rId3" cstate="print"/>
          <a:srcRect/>
          <a:stretch>
            <a:fillRect/>
          </a:stretch>
        </p:blipFill>
        <p:spPr bwMode="auto">
          <a:xfrm>
            <a:off x="3276600" y="4005263"/>
            <a:ext cx="2808288" cy="2109787"/>
          </a:xfrm>
          <a:prstGeom prst="rect">
            <a:avLst/>
          </a:prstGeom>
          <a:noFill/>
          <a:ln w="9525">
            <a:noFill/>
            <a:miter lim="800000"/>
            <a:headEnd/>
            <a:tailEnd/>
          </a:ln>
        </p:spPr>
      </p:pic>
      <p:pic>
        <p:nvPicPr>
          <p:cNvPr id="17412" name="Picture 9" descr="MP900402683[1]"/>
          <p:cNvPicPr>
            <a:picLocks noChangeAspect="1" noChangeArrowheads="1"/>
          </p:cNvPicPr>
          <p:nvPr/>
        </p:nvPicPr>
        <p:blipFill>
          <a:blip r:embed="rId4" cstate="print"/>
          <a:srcRect/>
          <a:stretch>
            <a:fillRect/>
          </a:stretch>
        </p:blipFill>
        <p:spPr bwMode="auto">
          <a:xfrm>
            <a:off x="6227763" y="4019550"/>
            <a:ext cx="2593975" cy="2038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850900"/>
          </a:xfrm>
        </p:spPr>
        <p:txBody>
          <a:bodyPr/>
          <a:lstStyle/>
          <a:p>
            <a:r>
              <a:rPr lang="fr-FR" sz="2000" dirty="0" smtClean="0">
                <a:latin typeface="Calibri" pitchFamily="34" charset="0"/>
              </a:rPr>
              <a:t>Activité 23: des raisons simples pour apprendre une langue étrangère. </a:t>
            </a:r>
            <a:r>
              <a:rPr lang="en-GB" sz="2000" dirty="0" smtClean="0">
                <a:latin typeface="Calibri" pitchFamily="34" charset="0"/>
              </a:rPr>
              <a:t>Work with a partner and match the arguments to the reasons.</a:t>
            </a:r>
          </a:p>
        </p:txBody>
      </p:sp>
      <p:sp>
        <p:nvSpPr>
          <p:cNvPr id="49155" name="Rectangle 3"/>
          <p:cNvSpPr>
            <a:spLocks noGrp="1" noChangeArrowheads="1"/>
          </p:cNvSpPr>
          <p:nvPr>
            <p:ph type="body" idx="1"/>
          </p:nvPr>
        </p:nvSpPr>
        <p:spPr>
          <a:xfrm>
            <a:off x="457200" y="1125538"/>
            <a:ext cx="3251200" cy="2447925"/>
          </a:xfrm>
        </p:spPr>
        <p:txBody>
          <a:bodyPr/>
          <a:lstStyle/>
          <a:p>
            <a:pPr marL="609600" indent="-609600">
              <a:buFontTx/>
              <a:buNone/>
            </a:pPr>
            <a:endParaRPr lang="fr-FR" sz="1600" smtClean="0">
              <a:latin typeface="Calibri" pitchFamily="34" charset="0"/>
            </a:endParaRPr>
          </a:p>
          <a:p>
            <a:pPr marL="609600" indent="-609600"/>
            <a:r>
              <a:rPr lang="fr-FR" sz="1600" smtClean="0">
                <a:latin typeface="Calibri" pitchFamily="34" charset="0"/>
              </a:rPr>
              <a:t>Pour voyager</a:t>
            </a:r>
          </a:p>
          <a:p>
            <a:pPr marL="609600" indent="-609600"/>
            <a:r>
              <a:rPr lang="fr-FR" sz="1600" smtClean="0">
                <a:latin typeface="Calibri" pitchFamily="34" charset="0"/>
              </a:rPr>
              <a:t>Pour le travail</a:t>
            </a:r>
          </a:p>
          <a:p>
            <a:pPr marL="609600" indent="-609600"/>
            <a:r>
              <a:rPr lang="fr-FR" sz="1600" smtClean="0">
                <a:latin typeface="Calibri" pitchFamily="34" charset="0"/>
              </a:rPr>
              <a:t>Pour un/une petit(e) ami(e)</a:t>
            </a:r>
          </a:p>
          <a:p>
            <a:pPr marL="609600" indent="-609600"/>
            <a:r>
              <a:rPr lang="fr-FR" sz="1600" smtClean="0">
                <a:latin typeface="Calibri" pitchFamily="34" charset="0"/>
              </a:rPr>
              <a:t>Pour la santé cérébrale</a:t>
            </a:r>
          </a:p>
          <a:p>
            <a:pPr marL="609600" indent="-609600"/>
            <a:r>
              <a:rPr lang="fr-FR" sz="1600" smtClean="0">
                <a:latin typeface="Calibri" pitchFamily="34" charset="0"/>
              </a:rPr>
              <a:t>Pour la beauté de la langue</a:t>
            </a:r>
          </a:p>
          <a:p>
            <a:pPr marL="609600" indent="-609600"/>
            <a:r>
              <a:rPr lang="fr-FR" sz="1600" smtClean="0">
                <a:latin typeface="Calibri" pitchFamily="34" charset="0"/>
              </a:rPr>
              <a:t>Pour la curiosité</a:t>
            </a:r>
            <a:endParaRPr lang="en-GB" sz="1600" smtClean="0">
              <a:latin typeface="Calibri" pitchFamily="34" charset="0"/>
            </a:endParaRPr>
          </a:p>
        </p:txBody>
      </p:sp>
      <p:sp>
        <p:nvSpPr>
          <p:cNvPr id="49156" name="Rectangle 4"/>
          <p:cNvSpPr>
            <a:spLocks noChangeArrowheads="1"/>
          </p:cNvSpPr>
          <p:nvPr/>
        </p:nvSpPr>
        <p:spPr bwMode="auto">
          <a:xfrm>
            <a:off x="4067175" y="1268413"/>
            <a:ext cx="4535488" cy="1800225"/>
          </a:xfrm>
          <a:prstGeom prst="rect">
            <a:avLst/>
          </a:prstGeom>
          <a:solidFill>
            <a:srgbClr val="FF99CC"/>
          </a:solidFill>
          <a:ln w="9525">
            <a:solidFill>
              <a:schemeClr val="tx1"/>
            </a:solidFill>
            <a:miter lim="800000"/>
            <a:headEnd/>
            <a:tailEnd/>
          </a:ln>
          <a:effectLst/>
        </p:spPr>
        <p:txBody>
          <a:bodyPr/>
          <a:lstStyle/>
          <a:p>
            <a:pPr>
              <a:buFontTx/>
              <a:buChar char="•"/>
            </a:pPr>
            <a:r>
              <a:rPr lang="fr-FR"/>
              <a:t>Dans le monde professionnel, avoir une langue étrangère est un plus pour les entreprises .</a:t>
            </a:r>
          </a:p>
          <a:p>
            <a:pPr>
              <a:buFontTx/>
              <a:buChar char="•"/>
            </a:pPr>
            <a:r>
              <a:rPr lang="fr-FR"/>
              <a:t>Cela permet de découvrir par soi-même la culture et la vie des habitants.</a:t>
            </a:r>
          </a:p>
          <a:p>
            <a:pPr>
              <a:buFontTx/>
              <a:buChar char="•"/>
            </a:pPr>
            <a:endParaRPr lang="en-GB"/>
          </a:p>
        </p:txBody>
      </p:sp>
      <p:sp>
        <p:nvSpPr>
          <p:cNvPr id="49157" name="Rectangle 5"/>
          <p:cNvSpPr>
            <a:spLocks noChangeArrowheads="1"/>
          </p:cNvSpPr>
          <p:nvPr/>
        </p:nvSpPr>
        <p:spPr bwMode="auto">
          <a:xfrm>
            <a:off x="539750" y="3429000"/>
            <a:ext cx="8208963" cy="1655763"/>
          </a:xfrm>
          <a:prstGeom prst="rect">
            <a:avLst/>
          </a:prstGeom>
          <a:solidFill>
            <a:srgbClr val="FF99CC"/>
          </a:solidFill>
          <a:ln w="9525">
            <a:solidFill>
              <a:schemeClr val="tx1"/>
            </a:solidFill>
            <a:miter lim="800000"/>
            <a:headEnd/>
            <a:tailEnd/>
          </a:ln>
          <a:effectLst/>
        </p:spPr>
        <p:txBody>
          <a:bodyPr/>
          <a:lstStyle/>
          <a:p>
            <a:pPr>
              <a:buFontTx/>
              <a:buChar char="•"/>
            </a:pPr>
            <a:r>
              <a:rPr lang="fr-FR"/>
              <a:t>Certaines langues ont un rythme et sont très agréables à entendre</a:t>
            </a:r>
            <a:r>
              <a:rPr lang="en-GB"/>
              <a:t> .</a:t>
            </a:r>
          </a:p>
          <a:p>
            <a:pPr>
              <a:buFontTx/>
              <a:buChar char="•"/>
            </a:pPr>
            <a:r>
              <a:rPr lang="fr-FR"/>
              <a:t>Les bilingues possèdent une intelligence cognitive supérieure </a:t>
            </a:r>
            <a:r>
              <a:rPr lang="fr-FR">
                <a:cs typeface="Arial" charset="0"/>
              </a:rPr>
              <a:t>à</a:t>
            </a:r>
            <a:r>
              <a:rPr lang="fr-FR"/>
              <a:t> celle des unilingues</a:t>
            </a:r>
          </a:p>
          <a:p>
            <a:pPr>
              <a:buFontTx/>
              <a:buChar char="•"/>
            </a:pPr>
            <a:r>
              <a:rPr lang="fr-FR"/>
              <a:t>Cela peut apporter une ouverture d’esprit, une plus grande tolérance. </a:t>
            </a:r>
          </a:p>
          <a:p>
            <a:pPr>
              <a:buFontTx/>
              <a:buChar char="•"/>
            </a:pPr>
            <a:r>
              <a:rPr lang="fr-FR"/>
              <a:t>Les couples mixtes (nationalités différentes) sont de plus en plus nombreux.</a:t>
            </a:r>
          </a:p>
          <a:p>
            <a:pPr>
              <a:buFontTx/>
              <a:buChar char="•"/>
            </a:pPr>
            <a:endParaRPr lang="en-GB"/>
          </a:p>
          <a:p>
            <a:pPr algn="ctr"/>
            <a:endParaRPr lang="en-GB"/>
          </a:p>
          <a:p>
            <a:endParaRPr lang="en-GB"/>
          </a:p>
        </p:txBody>
      </p:sp>
      <p:pic>
        <p:nvPicPr>
          <p:cNvPr id="49159" name="Picture 7" descr="brain"/>
          <p:cNvPicPr>
            <a:picLocks noChangeAspect="1" noChangeArrowheads="1"/>
          </p:cNvPicPr>
          <p:nvPr/>
        </p:nvPicPr>
        <p:blipFill>
          <a:blip r:embed="rId2" cstate="print"/>
          <a:srcRect/>
          <a:stretch>
            <a:fillRect/>
          </a:stretch>
        </p:blipFill>
        <p:spPr bwMode="auto">
          <a:xfrm>
            <a:off x="539750" y="5084763"/>
            <a:ext cx="1168400" cy="1557337"/>
          </a:xfrm>
          <a:prstGeom prst="rect">
            <a:avLst/>
          </a:prstGeom>
          <a:noFill/>
        </p:spPr>
      </p:pic>
      <p:pic>
        <p:nvPicPr>
          <p:cNvPr id="49160" name="Picture 8" descr="love"/>
          <p:cNvPicPr>
            <a:picLocks noChangeAspect="1" noChangeArrowheads="1"/>
          </p:cNvPicPr>
          <p:nvPr/>
        </p:nvPicPr>
        <p:blipFill>
          <a:blip r:embed="rId3" cstate="print"/>
          <a:srcRect/>
          <a:stretch>
            <a:fillRect/>
          </a:stretch>
        </p:blipFill>
        <p:spPr bwMode="auto">
          <a:xfrm>
            <a:off x="3419475" y="5157788"/>
            <a:ext cx="1982788" cy="1511300"/>
          </a:xfrm>
          <a:prstGeom prst="rect">
            <a:avLst/>
          </a:prstGeom>
          <a:noFill/>
        </p:spPr>
      </p:pic>
      <p:pic>
        <p:nvPicPr>
          <p:cNvPr id="49161" name="Picture 9" descr="travel"/>
          <p:cNvPicPr>
            <a:picLocks noChangeAspect="1" noChangeArrowheads="1"/>
          </p:cNvPicPr>
          <p:nvPr/>
        </p:nvPicPr>
        <p:blipFill>
          <a:blip r:embed="rId4" cstate="print"/>
          <a:srcRect/>
          <a:stretch>
            <a:fillRect/>
          </a:stretch>
        </p:blipFill>
        <p:spPr bwMode="auto">
          <a:xfrm>
            <a:off x="6732588" y="5229225"/>
            <a:ext cx="1136650" cy="142398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328" name="Group 152"/>
          <p:cNvGraphicFramePr>
            <a:graphicFrameLocks noGrp="1"/>
          </p:cNvGraphicFramePr>
          <p:nvPr/>
        </p:nvGraphicFramePr>
        <p:xfrm>
          <a:off x="611188" y="1341438"/>
          <a:ext cx="7921625" cy="5111752"/>
        </p:xfrm>
        <a:graphic>
          <a:graphicData uri="http://schemas.openxmlformats.org/drawingml/2006/table">
            <a:tbl>
              <a:tblPr/>
              <a:tblGrid>
                <a:gridCol w="3968750"/>
                <a:gridCol w="3952875"/>
              </a:tblGrid>
              <a:tr h="3778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Calibri" pitchFamily="34" charset="0"/>
                          <a:cs typeface="Arial" charset="0"/>
                        </a:rPr>
                        <a:t>1-How many languages in the world?</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Calibri" pitchFamily="34" charset="0"/>
                          <a:cs typeface="Arial" charset="0"/>
                        </a:rPr>
                        <a:t>2- What is English related to?</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379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a- 8000</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a- German-Latin</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3778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b- 3000</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b- German-Dutch</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379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c- 7000</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c- American-German</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663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Calibri" pitchFamily="34" charset="0"/>
                          <a:cs typeface="Arial" charset="0"/>
                        </a:rPr>
                        <a:t>3-How many languages can be found in Asia?</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Calibri" pitchFamily="34" charset="0"/>
                          <a:cs typeface="Arial" charset="0"/>
                        </a:rPr>
                        <a:t>4-What is the world's most spoken language?</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3778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a- 2200</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a- English</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3778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b- 200</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b- Mandarin Chinese</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379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c- 3200</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c- Spanish</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663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Calibri" pitchFamily="34" charset="0"/>
                          <a:cs typeface="Arial" charset="0"/>
                        </a:rPr>
                        <a:t>5- What is the easiest language to learn?</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Calibri" pitchFamily="34" charset="0"/>
                          <a:cs typeface="Arial" charset="0"/>
                        </a:rPr>
                        <a:t>6- What is the hardest language to learn?</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3778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a- Dutch</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a- Korean</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379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b- German</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b -Mandarin Chinese</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3778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c- Spanish</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c- Arabic</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bl>
          </a:graphicData>
        </a:graphic>
      </p:graphicFrame>
      <p:sp>
        <p:nvSpPr>
          <p:cNvPr id="50329" name="Text Box 153"/>
          <p:cNvSpPr txBox="1">
            <a:spLocks noChangeArrowheads="1"/>
          </p:cNvSpPr>
          <p:nvPr/>
        </p:nvSpPr>
        <p:spPr bwMode="auto">
          <a:xfrm>
            <a:off x="468313" y="188913"/>
            <a:ext cx="7704137" cy="644525"/>
          </a:xfrm>
          <a:prstGeom prst="rect">
            <a:avLst/>
          </a:prstGeom>
          <a:noFill/>
          <a:ln w="9525">
            <a:noFill/>
            <a:miter lim="800000"/>
            <a:headEnd/>
            <a:tailEnd/>
          </a:ln>
          <a:effectLst/>
        </p:spPr>
        <p:txBody>
          <a:bodyPr/>
          <a:lstStyle/>
          <a:p>
            <a:r>
              <a:rPr lang="en-GB" sz="2000" dirty="0" err="1">
                <a:latin typeface="Calibri" pitchFamily="34" charset="0"/>
              </a:rPr>
              <a:t>Activité</a:t>
            </a:r>
            <a:r>
              <a:rPr lang="en-GB" sz="2000" dirty="0">
                <a:latin typeface="Calibri" pitchFamily="34" charset="0"/>
              </a:rPr>
              <a:t> </a:t>
            </a:r>
            <a:r>
              <a:rPr lang="en-GB" sz="2000" dirty="0" smtClean="0">
                <a:latin typeface="Calibri" pitchFamily="34" charset="0"/>
              </a:rPr>
              <a:t>24</a:t>
            </a:r>
            <a:r>
              <a:rPr lang="en-GB" sz="2000" dirty="0">
                <a:latin typeface="Calibri" pitchFamily="34" charset="0"/>
              </a:rPr>
              <a:t>: Quiz </a:t>
            </a:r>
            <a:r>
              <a:rPr lang="en-GB" sz="2000" dirty="0" err="1">
                <a:latin typeface="Calibri" pitchFamily="34" charset="0"/>
              </a:rPr>
              <a:t>sur</a:t>
            </a:r>
            <a:r>
              <a:rPr lang="en-GB" sz="2000" dirty="0">
                <a:latin typeface="Calibri" pitchFamily="34" charset="0"/>
              </a:rPr>
              <a:t> les </a:t>
            </a:r>
            <a:r>
              <a:rPr lang="en-GB" sz="2000" dirty="0" err="1">
                <a:latin typeface="Calibri" pitchFamily="34" charset="0"/>
              </a:rPr>
              <a:t>langues</a:t>
            </a:r>
            <a:r>
              <a:rPr lang="en-GB" sz="2000" dirty="0">
                <a:latin typeface="Calibri" pitchFamily="34" charset="0"/>
              </a:rPr>
              <a:t> </a:t>
            </a:r>
            <a:r>
              <a:rPr lang="fr-FR" sz="2000" dirty="0">
                <a:latin typeface="Calibri" pitchFamily="34" charset="0"/>
              </a:rPr>
              <a:t>étrangères</a:t>
            </a:r>
            <a:r>
              <a:rPr lang="en-GB" sz="2000" dirty="0">
                <a:latin typeface="Calibri" pitchFamily="34" charset="0"/>
              </a:rPr>
              <a:t>. </a:t>
            </a:r>
          </a:p>
          <a:p>
            <a:r>
              <a:rPr lang="en-GB" sz="2000" dirty="0">
                <a:latin typeface="Calibri" pitchFamily="34" charset="0"/>
              </a:rPr>
              <a:t>With a partner , choose an answer for each question.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GB" sz="2000" dirty="0" err="1" smtClean="0">
                <a:latin typeface="Calibri" pitchFamily="34" charset="0"/>
              </a:rPr>
              <a:t>Activité</a:t>
            </a:r>
            <a:r>
              <a:rPr lang="en-GB" sz="2000" dirty="0" smtClean="0">
                <a:latin typeface="Calibri" pitchFamily="34" charset="0"/>
              </a:rPr>
              <a:t> 25: Citations </a:t>
            </a:r>
            <a:r>
              <a:rPr lang="en-GB" sz="2000" dirty="0" err="1" smtClean="0">
                <a:latin typeface="Calibri" pitchFamily="34" charset="0"/>
              </a:rPr>
              <a:t>célèbres</a:t>
            </a:r>
            <a:r>
              <a:rPr lang="en-GB" sz="2000" dirty="0" smtClean="0">
                <a:latin typeface="Calibri" pitchFamily="34" charset="0"/>
              </a:rPr>
              <a:t> </a:t>
            </a:r>
            <a:r>
              <a:rPr lang="en-GB" sz="2000" dirty="0" err="1" smtClean="0">
                <a:latin typeface="Calibri" pitchFamily="34" charset="0"/>
              </a:rPr>
              <a:t>sur</a:t>
            </a:r>
            <a:r>
              <a:rPr lang="en-GB" sz="2000" dirty="0" smtClean="0">
                <a:latin typeface="Calibri" pitchFamily="34" charset="0"/>
              </a:rPr>
              <a:t> les </a:t>
            </a:r>
            <a:r>
              <a:rPr lang="en-GB" sz="2000" dirty="0" err="1" smtClean="0">
                <a:latin typeface="Calibri" pitchFamily="34" charset="0"/>
              </a:rPr>
              <a:t>langues</a:t>
            </a:r>
            <a:r>
              <a:rPr lang="en-GB" sz="2000" dirty="0" smtClean="0">
                <a:latin typeface="Calibri" pitchFamily="34" charset="0"/>
              </a:rPr>
              <a:t> </a:t>
            </a:r>
            <a:r>
              <a:rPr lang="en-GB" sz="2000" dirty="0" err="1" smtClean="0">
                <a:latin typeface="Calibri" pitchFamily="34" charset="0"/>
              </a:rPr>
              <a:t>étrangères.With</a:t>
            </a:r>
            <a:r>
              <a:rPr lang="en-GB" sz="2000" dirty="0" smtClean="0">
                <a:latin typeface="Calibri" pitchFamily="34" charset="0"/>
              </a:rPr>
              <a:t> a partner, work out the meaning of those quotes and choose one for yourself. Explain to your partner why you chose this quote. </a:t>
            </a:r>
          </a:p>
        </p:txBody>
      </p:sp>
      <p:sp>
        <p:nvSpPr>
          <p:cNvPr id="56323" name="Rectangle 3"/>
          <p:cNvSpPr>
            <a:spLocks noGrp="1" noChangeArrowheads="1"/>
          </p:cNvSpPr>
          <p:nvPr>
            <p:ph type="body" idx="1"/>
          </p:nvPr>
        </p:nvSpPr>
        <p:spPr/>
        <p:txBody>
          <a:bodyPr/>
          <a:lstStyle/>
          <a:p>
            <a:pPr>
              <a:lnSpc>
                <a:spcPct val="90000"/>
              </a:lnSpc>
            </a:pPr>
            <a:r>
              <a:rPr lang="fr-FR" sz="2000" dirty="0" smtClean="0">
                <a:latin typeface="Calibri" pitchFamily="34" charset="0"/>
              </a:rPr>
              <a:t>« </a:t>
            </a:r>
            <a:r>
              <a:rPr lang="fr-FR" sz="2000" dirty="0" smtClean="0">
                <a:solidFill>
                  <a:schemeClr val="accent2"/>
                </a:solidFill>
                <a:latin typeface="Calibri" pitchFamily="34" charset="0"/>
              </a:rPr>
              <a:t>Celui qui ne connaît pas les langues étrangères ne connaît rien de sa propre langue. </a:t>
            </a:r>
            <a:r>
              <a:rPr lang="fr-FR" sz="2000" dirty="0" smtClean="0">
                <a:latin typeface="Calibri" pitchFamily="34" charset="0"/>
              </a:rPr>
              <a:t>»Johann Wolfgang </a:t>
            </a:r>
            <a:r>
              <a:rPr lang="fr-FR" sz="2000" dirty="0" err="1" smtClean="0">
                <a:latin typeface="Calibri" pitchFamily="34" charset="0"/>
              </a:rPr>
              <a:t>von</a:t>
            </a:r>
            <a:r>
              <a:rPr lang="fr-FR" sz="2000" dirty="0" smtClean="0">
                <a:latin typeface="Calibri" pitchFamily="34" charset="0"/>
              </a:rPr>
              <a:t> Goethe</a:t>
            </a:r>
          </a:p>
          <a:p>
            <a:pPr>
              <a:lnSpc>
                <a:spcPct val="90000"/>
              </a:lnSpc>
            </a:pPr>
            <a:r>
              <a:rPr lang="fr-FR" sz="2000" dirty="0" smtClean="0">
                <a:latin typeface="Calibri" pitchFamily="34" charset="0"/>
              </a:rPr>
              <a:t>« </a:t>
            </a:r>
            <a:r>
              <a:rPr lang="fr-FR" sz="2000" dirty="0" smtClean="0">
                <a:solidFill>
                  <a:schemeClr val="accent2"/>
                </a:solidFill>
                <a:latin typeface="Calibri" pitchFamily="34" charset="0"/>
              </a:rPr>
              <a:t>Un homme qui parle une langue vaut un homme; un homme qui parle deux langues vaut deux hommes; un homme qui en parle trois vaut toute l'humanité.</a:t>
            </a:r>
            <a:r>
              <a:rPr lang="fr-FR" sz="2000" dirty="0" smtClean="0">
                <a:latin typeface="Calibri" pitchFamily="34" charset="0"/>
              </a:rPr>
              <a:t> » Proverbe africain</a:t>
            </a:r>
          </a:p>
          <a:p>
            <a:pPr>
              <a:lnSpc>
                <a:spcPct val="90000"/>
              </a:lnSpc>
            </a:pPr>
            <a:r>
              <a:rPr lang="fr-FR" sz="2000" dirty="0" smtClean="0">
                <a:latin typeface="Calibri" pitchFamily="34" charset="0"/>
              </a:rPr>
              <a:t>« </a:t>
            </a:r>
            <a:r>
              <a:rPr lang="fr-FR" sz="2000" dirty="0" smtClean="0">
                <a:solidFill>
                  <a:schemeClr val="accent2"/>
                </a:solidFill>
                <a:latin typeface="Calibri" pitchFamily="34" charset="0"/>
              </a:rPr>
              <a:t>Si vous parlez à un homme dans une langue qu’il comprend, cela va dans sa tête, si vous lui parlez dans sa langue, cela va dans son cœur.</a:t>
            </a:r>
            <a:r>
              <a:rPr lang="fr-FR" sz="2000" dirty="0" smtClean="0">
                <a:latin typeface="Calibri" pitchFamily="34" charset="0"/>
              </a:rPr>
              <a:t> » Nelson Mandela</a:t>
            </a:r>
          </a:p>
          <a:p>
            <a:pPr>
              <a:lnSpc>
                <a:spcPct val="90000"/>
              </a:lnSpc>
            </a:pPr>
            <a:endParaRPr lang="fr-FR" sz="2000" dirty="0" smtClean="0">
              <a:latin typeface="Calibri" pitchFamily="34" charset="0"/>
            </a:endParaRPr>
          </a:p>
          <a:p>
            <a:pPr>
              <a:lnSpc>
                <a:spcPct val="90000"/>
              </a:lnSpc>
            </a:pPr>
            <a:r>
              <a:rPr lang="fr-FR" sz="2000" dirty="0" smtClean="0">
                <a:latin typeface="Calibri" pitchFamily="34" charset="0"/>
              </a:rPr>
              <a:t>« </a:t>
            </a:r>
            <a:r>
              <a:rPr lang="fr-FR" sz="2000" dirty="0" smtClean="0">
                <a:solidFill>
                  <a:schemeClr val="accent2"/>
                </a:solidFill>
                <a:latin typeface="Calibri" pitchFamily="34" charset="0"/>
              </a:rPr>
              <a:t>Les limites de mon langage signifient les limites de mon propre monde.</a:t>
            </a:r>
            <a:r>
              <a:rPr lang="fr-FR" sz="2000" dirty="0" smtClean="0">
                <a:latin typeface="Calibri" pitchFamily="34" charset="0"/>
              </a:rPr>
              <a:t> » Ludwig Wittgenstein</a:t>
            </a:r>
            <a:endParaRPr lang="en-GB" sz="2000" dirty="0" smtClean="0">
              <a:latin typeface="Calibri" pitchFamily="34" charset="0"/>
            </a:endParaRPr>
          </a:p>
        </p:txBody>
      </p:sp>
      <p:pic>
        <p:nvPicPr>
          <p:cNvPr id="56325" name="Picture 5" descr="humanity"/>
          <p:cNvPicPr>
            <a:picLocks noChangeAspect="1" noChangeArrowheads="1"/>
          </p:cNvPicPr>
          <p:nvPr/>
        </p:nvPicPr>
        <p:blipFill>
          <a:blip r:embed="rId2" cstate="print"/>
          <a:srcRect/>
          <a:stretch>
            <a:fillRect/>
          </a:stretch>
        </p:blipFill>
        <p:spPr bwMode="auto">
          <a:xfrm>
            <a:off x="1403350" y="981075"/>
            <a:ext cx="525463" cy="576263"/>
          </a:xfrm>
          <a:prstGeom prst="rect">
            <a:avLst/>
          </a:prstGeom>
          <a:noFill/>
        </p:spPr>
      </p:pic>
      <p:pic>
        <p:nvPicPr>
          <p:cNvPr id="56326" name="Picture 6" descr="mandela"/>
          <p:cNvPicPr>
            <a:picLocks noChangeAspect="1" noChangeArrowheads="1"/>
          </p:cNvPicPr>
          <p:nvPr/>
        </p:nvPicPr>
        <p:blipFill>
          <a:blip r:embed="rId3" cstate="print"/>
          <a:srcRect/>
          <a:stretch>
            <a:fillRect/>
          </a:stretch>
        </p:blipFill>
        <p:spPr bwMode="auto">
          <a:xfrm>
            <a:off x="7596188" y="4724400"/>
            <a:ext cx="1030287" cy="1439863"/>
          </a:xfrm>
          <a:prstGeom prst="rect">
            <a:avLst/>
          </a:prstGeom>
          <a:noFill/>
        </p:spPr>
      </p:pic>
      <p:pic>
        <p:nvPicPr>
          <p:cNvPr id="56327" name="Picture 7" descr="heart"/>
          <p:cNvPicPr>
            <a:picLocks noChangeAspect="1" noChangeArrowheads="1"/>
          </p:cNvPicPr>
          <p:nvPr/>
        </p:nvPicPr>
        <p:blipFill>
          <a:blip r:embed="rId4" cstate="print"/>
          <a:srcRect/>
          <a:stretch>
            <a:fillRect/>
          </a:stretch>
        </p:blipFill>
        <p:spPr bwMode="auto">
          <a:xfrm>
            <a:off x="6804025" y="3627439"/>
            <a:ext cx="1111250" cy="665658"/>
          </a:xfrm>
          <a:prstGeom prst="rect">
            <a:avLst/>
          </a:prstGeom>
          <a:noFill/>
        </p:spPr>
      </p:pic>
      <p:pic>
        <p:nvPicPr>
          <p:cNvPr id="56328" name="Picture 8" descr="world"/>
          <p:cNvPicPr>
            <a:picLocks noChangeAspect="1" noChangeArrowheads="1"/>
          </p:cNvPicPr>
          <p:nvPr/>
        </p:nvPicPr>
        <p:blipFill>
          <a:blip r:embed="rId5" cstate="print"/>
          <a:srcRect/>
          <a:stretch>
            <a:fillRect/>
          </a:stretch>
        </p:blipFill>
        <p:spPr bwMode="auto">
          <a:xfrm>
            <a:off x="4500563" y="4724400"/>
            <a:ext cx="2263775" cy="15113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noChangeArrowheads="1"/>
          </p:cNvSpPr>
          <p:nvPr>
            <p:ph type="title"/>
          </p:nvPr>
        </p:nvSpPr>
        <p:spPr>
          <a:xfrm>
            <a:off x="457200" y="274638"/>
            <a:ext cx="8229600" cy="850900"/>
          </a:xfrm>
        </p:spPr>
        <p:txBody>
          <a:bodyPr/>
          <a:lstStyle/>
          <a:p>
            <a:pPr eaLnBrk="1" hangingPunct="1"/>
            <a:r>
              <a:rPr lang="en-GB" sz="2000" smtClean="0">
                <a:latin typeface="Calibri" pitchFamily="34" charset="0"/>
              </a:rPr>
              <a:t>Activit</a:t>
            </a:r>
            <a:r>
              <a:rPr lang="en-GB" sz="2000" smtClean="0">
                <a:latin typeface="Calibri" pitchFamily="34" charset="0"/>
                <a:cs typeface="Arial" charset="0"/>
              </a:rPr>
              <a:t>é 1:Make a list of what there is and isn’t in these villages/towns</a:t>
            </a:r>
          </a:p>
        </p:txBody>
      </p:sp>
      <p:sp>
        <p:nvSpPr>
          <p:cNvPr id="18434" name="AutoShape 5"/>
          <p:cNvSpPr>
            <a:spLocks noChangeArrowheads="1"/>
          </p:cNvSpPr>
          <p:nvPr/>
        </p:nvSpPr>
        <p:spPr bwMode="auto">
          <a:xfrm>
            <a:off x="3563938" y="908050"/>
            <a:ext cx="3168650" cy="1728788"/>
          </a:xfrm>
          <a:prstGeom prst="wedgeRoundRectCallout">
            <a:avLst>
              <a:gd name="adj1" fmla="val -52856"/>
              <a:gd name="adj2" fmla="val 55968"/>
              <a:gd name="adj3" fmla="val 16667"/>
            </a:avLst>
          </a:prstGeom>
          <a:solidFill>
            <a:schemeClr val="accent1"/>
          </a:solidFill>
          <a:ln w="9525">
            <a:solidFill>
              <a:schemeClr val="tx1"/>
            </a:solidFill>
            <a:miter lim="800000"/>
            <a:headEnd/>
            <a:tailEnd/>
          </a:ln>
        </p:spPr>
        <p:txBody>
          <a:bodyPr/>
          <a:lstStyle/>
          <a:p>
            <a:pPr algn="ctr"/>
            <a:r>
              <a:rPr lang="fr-FR" b="1">
                <a:latin typeface="Calibri" pitchFamily="34" charset="0"/>
              </a:rPr>
              <a:t>B</a:t>
            </a:r>
            <a:r>
              <a:rPr lang="fr-FR">
                <a:latin typeface="Calibri" pitchFamily="34" charset="0"/>
              </a:rPr>
              <a:t> Dans ma ville, il y a une patinoire et une piscine. Il y a un petit centre commercial mais il n’y a pas de syndicat d’initiative</a:t>
            </a:r>
          </a:p>
        </p:txBody>
      </p:sp>
      <p:sp>
        <p:nvSpPr>
          <p:cNvPr id="18435" name="AutoShape 6"/>
          <p:cNvSpPr>
            <a:spLocks noChangeArrowheads="1"/>
          </p:cNvSpPr>
          <p:nvPr/>
        </p:nvSpPr>
        <p:spPr bwMode="auto">
          <a:xfrm>
            <a:off x="250825" y="1484313"/>
            <a:ext cx="3241675" cy="1223962"/>
          </a:xfrm>
          <a:prstGeom prst="wedgeRoundRectCallout">
            <a:avLst>
              <a:gd name="adj1" fmla="val 59500"/>
              <a:gd name="adj2" fmla="val 68935"/>
              <a:gd name="adj3" fmla="val 16667"/>
            </a:avLst>
          </a:prstGeom>
          <a:solidFill>
            <a:schemeClr val="accent1"/>
          </a:solidFill>
          <a:ln w="9525">
            <a:solidFill>
              <a:schemeClr val="tx1"/>
            </a:solidFill>
            <a:miter lim="800000"/>
            <a:headEnd/>
            <a:tailEnd/>
          </a:ln>
        </p:spPr>
        <p:txBody>
          <a:bodyPr/>
          <a:lstStyle/>
          <a:p>
            <a:pPr algn="ctr"/>
            <a:r>
              <a:rPr lang="fr-FR" b="1">
                <a:latin typeface="Calibri" pitchFamily="34" charset="0"/>
              </a:rPr>
              <a:t>A</a:t>
            </a:r>
            <a:r>
              <a:rPr lang="fr-FR">
                <a:latin typeface="Calibri" pitchFamily="34" charset="0"/>
              </a:rPr>
              <a:t> J’habite un hameau. C’est tout petit !Il n’y a ni magasins ni terrains de sport. Il n’y a rien à faire ici.</a:t>
            </a:r>
          </a:p>
        </p:txBody>
      </p:sp>
      <p:sp>
        <p:nvSpPr>
          <p:cNvPr id="18436" name="AutoShape 7"/>
          <p:cNvSpPr>
            <a:spLocks noChangeArrowheads="1"/>
          </p:cNvSpPr>
          <p:nvPr/>
        </p:nvSpPr>
        <p:spPr bwMode="auto">
          <a:xfrm>
            <a:off x="4643438" y="2781300"/>
            <a:ext cx="3097212" cy="1727200"/>
          </a:xfrm>
          <a:prstGeom prst="wedgeRoundRectCallout">
            <a:avLst>
              <a:gd name="adj1" fmla="val -60403"/>
              <a:gd name="adj2" fmla="val 40259"/>
              <a:gd name="adj3" fmla="val 16667"/>
            </a:avLst>
          </a:prstGeom>
          <a:solidFill>
            <a:schemeClr val="accent1"/>
          </a:solidFill>
          <a:ln w="9525">
            <a:solidFill>
              <a:schemeClr val="tx1"/>
            </a:solidFill>
            <a:miter lim="800000"/>
            <a:headEnd/>
            <a:tailEnd/>
          </a:ln>
        </p:spPr>
        <p:txBody>
          <a:bodyPr/>
          <a:lstStyle/>
          <a:p>
            <a:pPr algn="ctr"/>
            <a:r>
              <a:rPr lang="fr-FR" b="1">
                <a:latin typeface="Calibri" pitchFamily="34" charset="0"/>
              </a:rPr>
              <a:t>D</a:t>
            </a:r>
            <a:r>
              <a:rPr lang="fr-FR">
                <a:latin typeface="Calibri" pitchFamily="34" charset="0"/>
              </a:rPr>
              <a:t> J’habite </a:t>
            </a:r>
            <a:r>
              <a:rPr lang="fr-FR">
                <a:latin typeface="Calibri" pitchFamily="34" charset="0"/>
                <a:cs typeface="Arial" charset="0"/>
              </a:rPr>
              <a:t>à Caen. Il y une piscine olympique ,des magasins et un grand hôpital. Il y a un grand château et nous ne sommes pas loin de la mer.</a:t>
            </a:r>
          </a:p>
        </p:txBody>
      </p:sp>
      <p:sp>
        <p:nvSpPr>
          <p:cNvPr id="18437" name="AutoShape 8"/>
          <p:cNvSpPr>
            <a:spLocks noChangeArrowheads="1"/>
          </p:cNvSpPr>
          <p:nvPr/>
        </p:nvSpPr>
        <p:spPr bwMode="auto">
          <a:xfrm>
            <a:off x="323850" y="3068638"/>
            <a:ext cx="3814763" cy="1873250"/>
          </a:xfrm>
          <a:prstGeom prst="wedgeRoundRectCallout">
            <a:avLst>
              <a:gd name="adj1" fmla="val 65356"/>
              <a:gd name="adj2" fmla="val -39574"/>
              <a:gd name="adj3" fmla="val 16667"/>
            </a:avLst>
          </a:prstGeom>
          <a:solidFill>
            <a:schemeClr val="accent1"/>
          </a:solidFill>
          <a:ln w="9525">
            <a:solidFill>
              <a:schemeClr val="tx1"/>
            </a:solidFill>
            <a:miter lim="800000"/>
            <a:headEnd/>
            <a:tailEnd/>
          </a:ln>
        </p:spPr>
        <p:txBody>
          <a:bodyPr/>
          <a:lstStyle/>
          <a:p>
            <a:pPr algn="ctr"/>
            <a:r>
              <a:rPr lang="fr-FR" b="1">
                <a:latin typeface="Calibri" pitchFamily="34" charset="0"/>
              </a:rPr>
              <a:t>C</a:t>
            </a:r>
            <a:r>
              <a:rPr lang="fr-FR">
                <a:latin typeface="Calibri" pitchFamily="34" charset="0"/>
              </a:rPr>
              <a:t> J’habite </a:t>
            </a:r>
            <a:r>
              <a:rPr lang="fr-FR">
                <a:latin typeface="Calibri" pitchFamily="34" charset="0"/>
                <a:cs typeface="Arial" charset="0"/>
              </a:rPr>
              <a:t>à Versailles près de Paris. Il y a un château très célèbre qui attire beaucoup de touristes. C’est une ville très animée. Il y a beaucoup de restaurants et de magasins.</a:t>
            </a:r>
          </a:p>
        </p:txBody>
      </p:sp>
      <p:sp>
        <p:nvSpPr>
          <p:cNvPr id="18438" name="AutoShape 9"/>
          <p:cNvSpPr>
            <a:spLocks noChangeArrowheads="1"/>
          </p:cNvSpPr>
          <p:nvPr/>
        </p:nvSpPr>
        <p:spPr bwMode="auto">
          <a:xfrm>
            <a:off x="539750" y="5084763"/>
            <a:ext cx="4319588" cy="1152525"/>
          </a:xfrm>
          <a:prstGeom prst="wedgeRoundRectCallout">
            <a:avLst>
              <a:gd name="adj1" fmla="val 39708"/>
              <a:gd name="adj2" fmla="val -82782"/>
              <a:gd name="adj3" fmla="val 16667"/>
            </a:avLst>
          </a:prstGeom>
          <a:solidFill>
            <a:schemeClr val="accent1"/>
          </a:solidFill>
          <a:ln w="9525">
            <a:solidFill>
              <a:schemeClr val="tx1"/>
            </a:solidFill>
            <a:miter lim="800000"/>
            <a:headEnd/>
            <a:tailEnd/>
          </a:ln>
        </p:spPr>
        <p:txBody>
          <a:bodyPr/>
          <a:lstStyle/>
          <a:p>
            <a:pPr algn="ctr"/>
            <a:r>
              <a:rPr lang="fr-FR" b="1">
                <a:latin typeface="Calibri" pitchFamily="34" charset="0"/>
              </a:rPr>
              <a:t>E</a:t>
            </a:r>
            <a:r>
              <a:rPr lang="fr-FR">
                <a:latin typeface="Calibri" pitchFamily="34" charset="0"/>
              </a:rPr>
              <a:t> Il n’y a pas de commissariat dans ma ville mais il y a une gendarmerie .Il y a aussi un grand parc et un complexe sportif</a:t>
            </a:r>
          </a:p>
        </p:txBody>
      </p:sp>
      <p:pic>
        <p:nvPicPr>
          <p:cNvPr id="18439" name="Picture 10" descr="MP900402683[1]"/>
          <p:cNvPicPr>
            <a:picLocks noChangeAspect="1" noChangeArrowheads="1"/>
          </p:cNvPicPr>
          <p:nvPr/>
        </p:nvPicPr>
        <p:blipFill>
          <a:blip r:embed="rId2" cstate="print"/>
          <a:srcRect/>
          <a:stretch>
            <a:fillRect/>
          </a:stretch>
        </p:blipFill>
        <p:spPr bwMode="auto">
          <a:xfrm>
            <a:off x="5580063" y="4605338"/>
            <a:ext cx="2520950" cy="1981200"/>
          </a:xfrm>
          <a:prstGeom prst="rect">
            <a:avLst/>
          </a:prstGeom>
          <a:noFill/>
          <a:ln w="9525">
            <a:noFill/>
            <a:miter lim="800000"/>
            <a:headEnd/>
            <a:tailEnd/>
          </a:ln>
        </p:spPr>
      </p:pic>
      <p:pic>
        <p:nvPicPr>
          <p:cNvPr id="18440" name="Picture 11" descr="MP900433004[1]"/>
          <p:cNvPicPr>
            <a:picLocks noChangeAspect="1" noChangeArrowheads="1"/>
          </p:cNvPicPr>
          <p:nvPr/>
        </p:nvPicPr>
        <p:blipFill>
          <a:blip r:embed="rId3" cstate="print"/>
          <a:srcRect/>
          <a:stretch>
            <a:fillRect/>
          </a:stretch>
        </p:blipFill>
        <p:spPr bwMode="auto">
          <a:xfrm>
            <a:off x="7092950" y="908050"/>
            <a:ext cx="1349375" cy="18192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58"/>
          <p:cNvSpPr>
            <a:spLocks noGrp="1" noChangeArrowheads="1"/>
          </p:cNvSpPr>
          <p:nvPr>
            <p:ph type="title"/>
          </p:nvPr>
        </p:nvSpPr>
        <p:spPr/>
        <p:txBody>
          <a:bodyPr/>
          <a:lstStyle/>
          <a:p>
            <a:pPr eaLnBrk="1" hangingPunct="1"/>
            <a:r>
              <a:rPr lang="en-GB" sz="2000" smtClean="0">
                <a:latin typeface="Calibri" pitchFamily="34" charset="0"/>
              </a:rPr>
              <a:t>Activit</a:t>
            </a:r>
            <a:r>
              <a:rPr lang="en-GB" sz="2000" smtClean="0">
                <a:latin typeface="Calibri" pitchFamily="34" charset="0"/>
                <a:cs typeface="Arial" charset="0"/>
              </a:rPr>
              <a:t>é 2 : Work with a partner. Match Up the following adjectives.</a:t>
            </a:r>
          </a:p>
        </p:txBody>
      </p:sp>
      <p:graphicFrame>
        <p:nvGraphicFramePr>
          <p:cNvPr id="9281" name="Group 65"/>
          <p:cNvGraphicFramePr>
            <a:graphicFrameLocks noGrp="1"/>
          </p:cNvGraphicFramePr>
          <p:nvPr>
            <p:ph sz="half" idx="1"/>
          </p:nvPr>
        </p:nvGraphicFramePr>
        <p:xfrm>
          <a:off x="395288" y="1268413"/>
          <a:ext cx="1584325" cy="4741865"/>
        </p:xfrm>
        <a:graphic>
          <a:graphicData uri="http://schemas.openxmlformats.org/drawingml/2006/table">
            <a:tbl>
              <a:tblPr/>
              <a:tblGrid>
                <a:gridCol w="1584325"/>
              </a:tblGrid>
              <a:tr h="592138">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1. agréable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cap="flat">
                      <a:noFill/>
                    </a:lnT>
                    <a:lnB>
                      <a:noFill/>
                    </a:lnB>
                    <a:lnTlToBr>
                      <a:noFill/>
                    </a:lnTlToBr>
                    <a:lnBlToTr>
                      <a:noFill/>
                    </a:lnBlToTr>
                    <a:noFill/>
                  </a:tcPr>
                </a:tc>
              </a:tr>
              <a:tr h="593725">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2. ancien(ne)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92138">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3. animé(e)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93725">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4. calme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92138">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5. historique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92138">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6. magnifique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93725">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7. pittoresque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92138">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8. typique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cap="flat">
                      <a:noFill/>
                    </a:lnB>
                    <a:lnTlToBr>
                      <a:noFill/>
                    </a:lnTlToBr>
                    <a:lnBlToTr>
                      <a:noFill/>
                    </a:lnBlToTr>
                    <a:noFill/>
                  </a:tcPr>
                </a:tc>
              </a:tr>
            </a:tbl>
          </a:graphicData>
        </a:graphic>
      </p:graphicFrame>
      <p:graphicFrame>
        <p:nvGraphicFramePr>
          <p:cNvPr id="9289" name="Group 73"/>
          <p:cNvGraphicFramePr>
            <a:graphicFrameLocks noGrp="1"/>
          </p:cNvGraphicFramePr>
          <p:nvPr>
            <p:ph sz="half" idx="2"/>
          </p:nvPr>
        </p:nvGraphicFramePr>
        <p:xfrm>
          <a:off x="2339975" y="1412875"/>
          <a:ext cx="1800225" cy="4608514"/>
        </p:xfrm>
        <a:graphic>
          <a:graphicData uri="http://schemas.openxmlformats.org/drawingml/2006/table">
            <a:tbl>
              <a:tblPr/>
              <a:tblGrid>
                <a:gridCol w="1800225"/>
              </a:tblGrid>
              <a:tr h="735013">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a. typical</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cap="flat">
                      <a:noFill/>
                    </a:lnT>
                    <a:lnB>
                      <a:noFill/>
                    </a:lnB>
                    <a:lnTlToBr>
                      <a:noFill/>
                    </a:lnTlToBr>
                    <a:lnBlToTr>
                      <a:noFill/>
                    </a:lnBlToTr>
                    <a:noFill/>
                  </a:tcPr>
                </a:tc>
              </a:tr>
              <a:tr h="555625">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b. picturesque</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52450">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c. magnificent</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54038">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d. historic</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52450">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e. quiet</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52450">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f. animated</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54038">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g. very old</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52450">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h. pleasant</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cap="flat">
                      <a:noFill/>
                    </a:lnB>
                    <a:lnTlToBr>
                      <a:noFill/>
                    </a:lnTlToBr>
                    <a:lnBlToTr>
                      <a:noFill/>
                    </a:lnBlToTr>
                    <a:noFill/>
                  </a:tcPr>
                </a:tc>
              </a:tr>
            </a:tbl>
          </a:graphicData>
        </a:graphic>
      </p:graphicFrame>
      <p:pic>
        <p:nvPicPr>
          <p:cNvPr id="19476" name="Picture 76" descr="MC910218716[1]"/>
          <p:cNvPicPr>
            <a:picLocks noChangeAspect="1" noChangeArrowheads="1"/>
          </p:cNvPicPr>
          <p:nvPr/>
        </p:nvPicPr>
        <p:blipFill>
          <a:blip r:embed="rId2" cstate="print"/>
          <a:srcRect/>
          <a:stretch>
            <a:fillRect/>
          </a:stretch>
        </p:blipFill>
        <p:spPr bwMode="auto">
          <a:xfrm>
            <a:off x="4211638" y="1412875"/>
            <a:ext cx="4235450" cy="477678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GB" sz="2000" smtClean="0">
                <a:latin typeface="Calibri" pitchFamily="34" charset="0"/>
              </a:rPr>
              <a:t>Activit</a:t>
            </a:r>
            <a:r>
              <a:rPr lang="en-GB" sz="2000" smtClean="0">
                <a:latin typeface="Calibri" pitchFamily="34" charset="0"/>
                <a:cs typeface="Arial" charset="0"/>
              </a:rPr>
              <a:t>é 3 :work with a partner. Where would you situate the following tourist towns?</a:t>
            </a:r>
          </a:p>
        </p:txBody>
      </p:sp>
      <p:sp>
        <p:nvSpPr>
          <p:cNvPr id="20482" name="AutoShape 4"/>
          <p:cNvSpPr>
            <a:spLocks noChangeArrowheads="1"/>
          </p:cNvSpPr>
          <p:nvPr/>
        </p:nvSpPr>
        <p:spPr bwMode="auto">
          <a:xfrm>
            <a:off x="611188" y="1700213"/>
            <a:ext cx="2016125" cy="2881312"/>
          </a:xfrm>
          <a:prstGeom prst="roundRect">
            <a:avLst>
              <a:gd name="adj" fmla="val 16667"/>
            </a:avLst>
          </a:prstGeom>
          <a:solidFill>
            <a:schemeClr val="accent1"/>
          </a:solidFill>
          <a:ln w="9525">
            <a:solidFill>
              <a:schemeClr val="tx1"/>
            </a:solidFill>
            <a:round/>
            <a:headEnd/>
            <a:tailEnd/>
          </a:ln>
        </p:spPr>
        <p:txBody>
          <a:bodyPr wrap="none"/>
          <a:lstStyle/>
          <a:p>
            <a:pPr>
              <a:buFontTx/>
              <a:buChar char="•"/>
            </a:pPr>
            <a:r>
              <a:rPr lang="en-GB"/>
              <a:t>Biarritz</a:t>
            </a:r>
          </a:p>
          <a:p>
            <a:pPr>
              <a:buFontTx/>
              <a:buChar char="•"/>
            </a:pPr>
            <a:r>
              <a:rPr lang="en-GB"/>
              <a:t>Cannes</a:t>
            </a:r>
          </a:p>
          <a:p>
            <a:pPr>
              <a:buFontTx/>
              <a:buChar char="•"/>
            </a:pPr>
            <a:r>
              <a:rPr lang="en-GB"/>
              <a:t>Chamonix</a:t>
            </a:r>
          </a:p>
          <a:p>
            <a:pPr>
              <a:buFontTx/>
              <a:buChar char="•"/>
            </a:pPr>
            <a:r>
              <a:rPr lang="en-GB"/>
              <a:t>Annecy</a:t>
            </a:r>
          </a:p>
          <a:p>
            <a:pPr>
              <a:buFontTx/>
              <a:buChar char="•"/>
            </a:pPr>
            <a:r>
              <a:rPr lang="en-GB"/>
              <a:t>Rouen</a:t>
            </a:r>
          </a:p>
          <a:p>
            <a:pPr>
              <a:buFontTx/>
              <a:buChar char="•"/>
            </a:pPr>
            <a:r>
              <a:rPr lang="en-GB"/>
              <a:t>Perpignan</a:t>
            </a:r>
          </a:p>
          <a:p>
            <a:pPr>
              <a:buFontTx/>
              <a:buChar char="•"/>
            </a:pPr>
            <a:r>
              <a:rPr lang="en-GB"/>
              <a:t>Tours</a:t>
            </a:r>
          </a:p>
          <a:p>
            <a:pPr>
              <a:buFontTx/>
              <a:buChar char="•"/>
            </a:pPr>
            <a:r>
              <a:rPr lang="en-GB"/>
              <a:t>Dijon</a:t>
            </a:r>
          </a:p>
          <a:p>
            <a:pPr>
              <a:buFontTx/>
              <a:buChar char="•"/>
            </a:pPr>
            <a:r>
              <a:rPr lang="en-GB"/>
              <a:t>Courchevel</a:t>
            </a:r>
          </a:p>
          <a:p>
            <a:pPr>
              <a:buFontTx/>
              <a:buChar char="•"/>
            </a:pPr>
            <a:endParaRPr lang="en-GB"/>
          </a:p>
        </p:txBody>
      </p:sp>
      <p:graphicFrame>
        <p:nvGraphicFramePr>
          <p:cNvPr id="13459" name="Group 147"/>
          <p:cNvGraphicFramePr>
            <a:graphicFrameLocks noGrp="1"/>
          </p:cNvGraphicFramePr>
          <p:nvPr>
            <p:ph idx="1"/>
          </p:nvPr>
        </p:nvGraphicFramePr>
        <p:xfrm>
          <a:off x="684213" y="4508500"/>
          <a:ext cx="7343775" cy="1923417"/>
        </p:xfrm>
        <a:graphic>
          <a:graphicData uri="http://schemas.openxmlformats.org/drawingml/2006/table">
            <a:tbl>
              <a:tblPr/>
              <a:tblGrid>
                <a:gridCol w="1962150"/>
                <a:gridCol w="1793875"/>
                <a:gridCol w="1793875"/>
                <a:gridCol w="1793875"/>
              </a:tblGrid>
              <a:tr h="58896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FF0000"/>
                          </a:solidFill>
                          <a:effectLst/>
                          <a:latin typeface="Arial" charset="0"/>
                          <a:cs typeface="Arial" charset="0"/>
                        </a:rPr>
                        <a:t>A la montagne</a:t>
                      </a:r>
                      <a:endParaRPr kumimoji="0" lang="en-GB"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339966"/>
                          </a:solidFill>
                          <a:effectLst/>
                          <a:latin typeface="Arial" charset="0"/>
                          <a:cs typeface="Arial" charset="0"/>
                        </a:rPr>
                        <a:t>au bord de la mer</a:t>
                      </a:r>
                      <a:endParaRPr kumimoji="0" lang="en-GB"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FF"/>
                          </a:solidFill>
                          <a:effectLst/>
                          <a:latin typeface="Arial" charset="0"/>
                          <a:cs typeface="Arial" charset="0"/>
                        </a:rPr>
                        <a:t>à la campagne</a:t>
                      </a:r>
                      <a:endParaRPr kumimoji="0" lang="en-GB"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FFFF00"/>
                          </a:solidFill>
                          <a:effectLst/>
                          <a:latin typeface="Arial" charset="0"/>
                          <a:cs typeface="Arial" charset="0"/>
                        </a:rPr>
                        <a:t>au bord d'un lac</a:t>
                      </a:r>
                      <a:endParaRPr kumimoji="0" lang="en-GB"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r>
              <a:tr h="3635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5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5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0515" name="Picture 151" descr="MP900442865[1]"/>
          <p:cNvPicPr>
            <a:picLocks noChangeAspect="1" noChangeArrowheads="1"/>
          </p:cNvPicPr>
          <p:nvPr/>
        </p:nvPicPr>
        <p:blipFill>
          <a:blip r:embed="rId2" cstate="print"/>
          <a:srcRect/>
          <a:stretch>
            <a:fillRect/>
          </a:stretch>
        </p:blipFill>
        <p:spPr bwMode="auto">
          <a:xfrm>
            <a:off x="2627313" y="2997200"/>
            <a:ext cx="2217737" cy="1476375"/>
          </a:xfrm>
          <a:prstGeom prst="rect">
            <a:avLst/>
          </a:prstGeom>
          <a:noFill/>
          <a:ln w="9525">
            <a:noFill/>
            <a:miter lim="800000"/>
            <a:headEnd/>
            <a:tailEnd/>
          </a:ln>
        </p:spPr>
      </p:pic>
      <p:pic>
        <p:nvPicPr>
          <p:cNvPr id="20516" name="Picture 152" descr="MP900406633[1]"/>
          <p:cNvPicPr>
            <a:picLocks noChangeAspect="1" noChangeArrowheads="1"/>
          </p:cNvPicPr>
          <p:nvPr/>
        </p:nvPicPr>
        <p:blipFill>
          <a:blip r:embed="rId3" cstate="print"/>
          <a:srcRect/>
          <a:stretch>
            <a:fillRect/>
          </a:stretch>
        </p:blipFill>
        <p:spPr bwMode="auto">
          <a:xfrm>
            <a:off x="4859338" y="1341438"/>
            <a:ext cx="2484437" cy="1655762"/>
          </a:xfrm>
          <a:prstGeom prst="rect">
            <a:avLst/>
          </a:prstGeom>
          <a:noFill/>
          <a:ln w="9525">
            <a:noFill/>
            <a:miter lim="800000"/>
            <a:headEnd/>
            <a:tailEnd/>
          </a:ln>
        </p:spPr>
      </p:pic>
      <p:pic>
        <p:nvPicPr>
          <p:cNvPr id="20517" name="Picture 154" descr="MP900432767[1]"/>
          <p:cNvPicPr>
            <a:picLocks noChangeAspect="1" noChangeArrowheads="1"/>
          </p:cNvPicPr>
          <p:nvPr/>
        </p:nvPicPr>
        <p:blipFill>
          <a:blip r:embed="rId4" cstate="print"/>
          <a:srcRect/>
          <a:stretch>
            <a:fillRect/>
          </a:stretch>
        </p:blipFill>
        <p:spPr bwMode="auto">
          <a:xfrm>
            <a:off x="4859338" y="2995613"/>
            <a:ext cx="2520950" cy="1512887"/>
          </a:xfrm>
          <a:prstGeom prst="rect">
            <a:avLst/>
          </a:prstGeom>
          <a:noFill/>
          <a:ln w="9525">
            <a:noFill/>
            <a:miter lim="800000"/>
            <a:headEnd/>
            <a:tailEnd/>
          </a:ln>
        </p:spPr>
      </p:pic>
      <p:pic>
        <p:nvPicPr>
          <p:cNvPr id="20518" name="Picture 155" descr="MP900438541[1]"/>
          <p:cNvPicPr>
            <a:picLocks noChangeAspect="1" noChangeArrowheads="1"/>
          </p:cNvPicPr>
          <p:nvPr/>
        </p:nvPicPr>
        <p:blipFill>
          <a:blip r:embed="rId5" cstate="print"/>
          <a:srcRect/>
          <a:stretch>
            <a:fillRect/>
          </a:stretch>
        </p:blipFill>
        <p:spPr bwMode="auto">
          <a:xfrm>
            <a:off x="2627313" y="1341438"/>
            <a:ext cx="2232025" cy="16573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6"/>
          <p:cNvSpPr>
            <a:spLocks noGrp="1"/>
          </p:cNvSpPr>
          <p:nvPr>
            <p:ph type="title" idx="4294967295"/>
          </p:nvPr>
        </p:nvSpPr>
        <p:spPr/>
        <p:txBody>
          <a:bodyPr/>
          <a:lstStyle/>
          <a:p>
            <a:pPr eaLnBrk="1" hangingPunct="1"/>
            <a:r>
              <a:rPr lang="fr-FR" sz="1600" b="1" smtClean="0"/>
              <a:t>Activité 4: La Corse : île de beauté, île d’activité</a:t>
            </a:r>
            <a:r>
              <a:rPr lang="en-GB" sz="1600" b="1" smtClean="0"/>
              <a:t/>
            </a:r>
            <a:br>
              <a:rPr lang="en-GB" sz="1600" b="1" smtClean="0"/>
            </a:br>
            <a:r>
              <a:rPr lang="fr-FR" sz="1600" b="1" smtClean="0"/>
              <a:t>Work with a partner and answer the questions : read the programme of activities and choose an activity for each person.</a:t>
            </a:r>
            <a:r>
              <a:rPr lang="en-GB" sz="1600" b="1" smtClean="0"/>
              <a:t/>
            </a:r>
            <a:br>
              <a:rPr lang="en-GB" sz="1600" b="1" smtClean="0"/>
            </a:br>
            <a:endParaRPr lang="en-GB" sz="1600" b="1" smtClean="0"/>
          </a:p>
        </p:txBody>
      </p:sp>
      <p:pic>
        <p:nvPicPr>
          <p:cNvPr id="21506" name="Picture 7"/>
          <p:cNvPicPr>
            <a:picLocks noChangeAspect="1"/>
          </p:cNvPicPr>
          <p:nvPr/>
        </p:nvPicPr>
        <p:blipFill>
          <a:blip r:embed="rId2" cstate="print"/>
          <a:srcRect/>
          <a:stretch>
            <a:fillRect/>
          </a:stretch>
        </p:blipFill>
        <p:spPr bwMode="auto">
          <a:xfrm>
            <a:off x="0" y="1052513"/>
            <a:ext cx="1409700" cy="3048000"/>
          </a:xfrm>
          <a:prstGeom prst="rect">
            <a:avLst/>
          </a:prstGeom>
          <a:noFill/>
          <a:ln w="9525">
            <a:noFill/>
            <a:miter lim="800000"/>
            <a:headEnd/>
            <a:tailEnd/>
          </a:ln>
        </p:spPr>
      </p:pic>
      <p:sp>
        <p:nvSpPr>
          <p:cNvPr id="9" name="Rectangle 8"/>
          <p:cNvSpPr/>
          <p:nvPr/>
        </p:nvSpPr>
        <p:spPr>
          <a:xfrm>
            <a:off x="1979613" y="1196975"/>
            <a:ext cx="5832475" cy="1800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buFont typeface="+mj-lt"/>
              <a:buAutoNum type="arabicPeriod"/>
              <a:defRPr/>
            </a:pPr>
            <a:endParaRPr lang="en-GB" dirty="0">
              <a:solidFill>
                <a:schemeClr val="tx1"/>
              </a:solidFill>
            </a:endParaRPr>
          </a:p>
          <a:p>
            <a:pPr marL="342900" indent="-342900">
              <a:buFont typeface="+mj-lt"/>
              <a:buAutoNum type="arabicPeriod"/>
              <a:defRPr/>
            </a:pPr>
            <a:r>
              <a:rPr lang="en-GB" dirty="0" err="1">
                <a:solidFill>
                  <a:schemeClr val="tx2"/>
                </a:solidFill>
              </a:rPr>
              <a:t>Ahlem</a:t>
            </a:r>
            <a:r>
              <a:rPr lang="en-GB" dirty="0">
                <a:solidFill>
                  <a:schemeClr val="tx2"/>
                </a:solidFill>
              </a:rPr>
              <a:t> likes music</a:t>
            </a:r>
          </a:p>
          <a:p>
            <a:pPr marL="342900" indent="-342900">
              <a:buFont typeface="+mj-lt"/>
              <a:buAutoNum type="arabicPeriod"/>
              <a:defRPr/>
            </a:pPr>
            <a:r>
              <a:rPr lang="en-GB" dirty="0">
                <a:solidFill>
                  <a:schemeClr val="tx2"/>
                </a:solidFill>
              </a:rPr>
              <a:t>Marc is interested in trekking</a:t>
            </a:r>
          </a:p>
          <a:p>
            <a:pPr marL="342900" indent="-342900">
              <a:buFont typeface="+mj-lt"/>
              <a:buAutoNum type="arabicPeriod"/>
              <a:defRPr/>
            </a:pPr>
            <a:r>
              <a:rPr lang="en-GB" dirty="0">
                <a:solidFill>
                  <a:schemeClr val="tx2"/>
                </a:solidFill>
              </a:rPr>
              <a:t>Sonia prefers spending her time on the beach</a:t>
            </a:r>
          </a:p>
          <a:p>
            <a:pPr marL="342900" indent="-342900">
              <a:buFont typeface="+mj-lt"/>
              <a:buAutoNum type="arabicPeriod"/>
              <a:defRPr/>
            </a:pPr>
            <a:r>
              <a:rPr lang="en-GB" dirty="0">
                <a:solidFill>
                  <a:schemeClr val="tx2"/>
                </a:solidFill>
              </a:rPr>
              <a:t>Martine loves cooking</a:t>
            </a:r>
          </a:p>
          <a:p>
            <a:pPr marL="342900" indent="-342900">
              <a:buFont typeface="+mj-lt"/>
              <a:buAutoNum type="arabicPeriod"/>
              <a:defRPr/>
            </a:pPr>
            <a:r>
              <a:rPr lang="en-GB" dirty="0" err="1">
                <a:solidFill>
                  <a:schemeClr val="tx2"/>
                </a:solidFill>
              </a:rPr>
              <a:t>Théo</a:t>
            </a:r>
            <a:r>
              <a:rPr lang="en-GB" dirty="0">
                <a:solidFill>
                  <a:schemeClr val="tx2"/>
                </a:solidFill>
              </a:rPr>
              <a:t> enjoys nautical sports</a:t>
            </a:r>
          </a:p>
        </p:txBody>
      </p:sp>
      <p:sp>
        <p:nvSpPr>
          <p:cNvPr id="10" name="Rectangle 9"/>
          <p:cNvSpPr/>
          <p:nvPr/>
        </p:nvSpPr>
        <p:spPr>
          <a:xfrm>
            <a:off x="1409700" y="3284538"/>
            <a:ext cx="2874963" cy="122396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fr-FR" sz="1400" dirty="0">
                <a:solidFill>
                  <a:schemeClr val="tx1"/>
                </a:solidFill>
              </a:rPr>
              <a:t>Du 03-09 août</a:t>
            </a:r>
          </a:p>
          <a:p>
            <a:pPr>
              <a:defRPr/>
            </a:pPr>
            <a:r>
              <a:rPr lang="fr-FR" sz="1400" dirty="0">
                <a:solidFill>
                  <a:schemeClr val="tx1"/>
                </a:solidFill>
              </a:rPr>
              <a:t>Atelier saveur</a:t>
            </a:r>
          </a:p>
          <a:p>
            <a:pPr>
              <a:defRPr/>
            </a:pPr>
            <a:r>
              <a:rPr lang="fr-FR" sz="1400" dirty="0">
                <a:solidFill>
                  <a:schemeClr val="tx1"/>
                </a:solidFill>
              </a:rPr>
              <a:t>J.F </a:t>
            </a:r>
            <a:r>
              <a:rPr lang="fr-FR" sz="1400" dirty="0" err="1">
                <a:solidFill>
                  <a:schemeClr val="tx1"/>
                </a:solidFill>
              </a:rPr>
              <a:t>Franceschi</a:t>
            </a:r>
            <a:r>
              <a:rPr lang="fr-FR" sz="1400" dirty="0">
                <a:solidFill>
                  <a:schemeClr val="tx1"/>
                </a:solidFill>
              </a:rPr>
              <a:t> , chef Michelin renommé propose un atelier cuisine sur les saveurs corses</a:t>
            </a:r>
          </a:p>
        </p:txBody>
      </p:sp>
      <p:sp>
        <p:nvSpPr>
          <p:cNvPr id="11" name="Rectangle 10"/>
          <p:cNvSpPr/>
          <p:nvPr/>
        </p:nvSpPr>
        <p:spPr>
          <a:xfrm>
            <a:off x="4284663" y="3284538"/>
            <a:ext cx="3743325" cy="122396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fr-FR" sz="1400" dirty="0">
                <a:solidFill>
                  <a:schemeClr val="tx1"/>
                </a:solidFill>
              </a:rPr>
              <a:t>Du 01-31 juillet</a:t>
            </a:r>
          </a:p>
          <a:p>
            <a:pPr>
              <a:defRPr/>
            </a:pPr>
            <a:r>
              <a:rPr lang="fr-FR" sz="1400" dirty="0">
                <a:solidFill>
                  <a:schemeClr val="tx1"/>
                </a:solidFill>
              </a:rPr>
              <a:t>GR20 Voyagez léger!</a:t>
            </a:r>
          </a:p>
          <a:p>
            <a:pPr>
              <a:defRPr/>
            </a:pPr>
            <a:r>
              <a:rPr lang="fr-FR" sz="1400" dirty="0">
                <a:solidFill>
                  <a:schemeClr val="tx1"/>
                </a:solidFill>
              </a:rPr>
              <a:t>Transport de bagages sur toute la randonnée.</a:t>
            </a:r>
          </a:p>
          <a:p>
            <a:pPr>
              <a:defRPr/>
            </a:pPr>
            <a:r>
              <a:rPr lang="fr-FR" sz="1400" dirty="0">
                <a:solidFill>
                  <a:schemeClr val="tx1"/>
                </a:solidFill>
              </a:rPr>
              <a:t>Discount sur le transport des sac à dos . Poids maximum 20 kg par SAC</a:t>
            </a:r>
          </a:p>
        </p:txBody>
      </p:sp>
      <p:sp>
        <p:nvSpPr>
          <p:cNvPr id="12" name="Rectangle 11"/>
          <p:cNvSpPr/>
          <p:nvPr/>
        </p:nvSpPr>
        <p:spPr>
          <a:xfrm>
            <a:off x="1409700" y="4508500"/>
            <a:ext cx="2874963" cy="122396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fr-FR" sz="1400" dirty="0">
                <a:solidFill>
                  <a:schemeClr val="tx1"/>
                </a:solidFill>
              </a:rPr>
              <a:t>A partir du 14 juillet</a:t>
            </a:r>
          </a:p>
          <a:p>
            <a:pPr>
              <a:defRPr/>
            </a:pPr>
            <a:r>
              <a:rPr lang="fr-FR" sz="1400" dirty="0">
                <a:solidFill>
                  <a:schemeClr val="tx1"/>
                </a:solidFill>
              </a:rPr>
              <a:t>Initiation au catamaran.</a:t>
            </a:r>
          </a:p>
          <a:p>
            <a:pPr>
              <a:defRPr/>
            </a:pPr>
            <a:r>
              <a:rPr lang="fr-FR" sz="1400" dirty="0">
                <a:solidFill>
                  <a:schemeClr val="tx1"/>
                </a:solidFill>
              </a:rPr>
              <a:t>Centre nautique d’Ajaccio</a:t>
            </a:r>
          </a:p>
          <a:p>
            <a:pPr>
              <a:defRPr/>
            </a:pPr>
            <a:r>
              <a:rPr lang="fr-FR" sz="1400" dirty="0">
                <a:solidFill>
                  <a:schemeClr val="tx1"/>
                </a:solidFill>
              </a:rPr>
              <a:t>€250 le stage</a:t>
            </a:r>
          </a:p>
        </p:txBody>
      </p:sp>
      <p:sp>
        <p:nvSpPr>
          <p:cNvPr id="13" name="Rectangle 12"/>
          <p:cNvSpPr/>
          <p:nvPr/>
        </p:nvSpPr>
        <p:spPr>
          <a:xfrm>
            <a:off x="4284663" y="4508500"/>
            <a:ext cx="3743325" cy="122396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fr-FR" sz="1400" dirty="0">
                <a:solidFill>
                  <a:schemeClr val="tx1"/>
                </a:solidFill>
              </a:rPr>
              <a:t>28 juillet</a:t>
            </a:r>
          </a:p>
          <a:p>
            <a:pPr>
              <a:defRPr/>
            </a:pPr>
            <a:r>
              <a:rPr lang="fr-FR" sz="1400" dirty="0">
                <a:solidFill>
                  <a:schemeClr val="tx1"/>
                </a:solidFill>
              </a:rPr>
              <a:t>“Chants polyphoniques corses”</a:t>
            </a:r>
          </a:p>
          <a:p>
            <a:pPr>
              <a:defRPr/>
            </a:pPr>
            <a:r>
              <a:rPr lang="fr-FR" sz="1400" dirty="0">
                <a:solidFill>
                  <a:schemeClr val="tx1"/>
                </a:solidFill>
              </a:rPr>
              <a:t>Festival de musique corse.</a:t>
            </a:r>
          </a:p>
          <a:p>
            <a:pPr>
              <a:defRPr/>
            </a:pPr>
            <a:r>
              <a:rPr lang="fr-FR" sz="1400" dirty="0">
                <a:solidFill>
                  <a:schemeClr val="tx1"/>
                </a:solidFill>
              </a:rPr>
              <a:t>Concert gratuit</a:t>
            </a:r>
          </a:p>
          <a:p>
            <a:pPr>
              <a:defRPr/>
            </a:pPr>
            <a:r>
              <a:rPr lang="fr-FR" sz="1400" dirty="0">
                <a:solidFill>
                  <a:schemeClr val="tx1"/>
                </a:solidFill>
              </a:rPr>
              <a:t>I </a:t>
            </a:r>
            <a:r>
              <a:rPr lang="fr-FR" sz="1400" dirty="0" err="1">
                <a:solidFill>
                  <a:schemeClr val="tx1"/>
                </a:solidFill>
              </a:rPr>
              <a:t>Muvrini</a:t>
            </a:r>
            <a:r>
              <a:rPr lang="fr-FR" sz="1400" dirty="0">
                <a:solidFill>
                  <a:schemeClr val="tx1"/>
                </a:solidFill>
              </a:rPr>
              <a:t> , A </a:t>
            </a:r>
            <a:r>
              <a:rPr lang="fr-FR" sz="1400" dirty="0" err="1">
                <a:solidFill>
                  <a:schemeClr val="tx1"/>
                </a:solidFill>
              </a:rPr>
              <a:t>Filletta</a:t>
            </a:r>
            <a:endParaRPr lang="fr-FR" sz="1400" dirty="0">
              <a:solidFill>
                <a:schemeClr val="tx1"/>
              </a:solidFill>
            </a:endParaRPr>
          </a:p>
        </p:txBody>
      </p:sp>
      <p:sp>
        <p:nvSpPr>
          <p:cNvPr id="14" name="Rectangle 13"/>
          <p:cNvSpPr/>
          <p:nvPr/>
        </p:nvSpPr>
        <p:spPr>
          <a:xfrm>
            <a:off x="1409700" y="5732463"/>
            <a:ext cx="6618288" cy="79216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400" dirty="0">
                <a:solidFill>
                  <a:schemeClr val="tx1"/>
                </a:solidFill>
              </a:rPr>
              <a:t>Du 1er au 30 juillet</a:t>
            </a:r>
          </a:p>
          <a:p>
            <a:pPr>
              <a:defRPr/>
            </a:pPr>
            <a:r>
              <a:rPr lang="fr-FR" sz="1400" dirty="0">
                <a:solidFill>
                  <a:schemeClr val="tx1"/>
                </a:solidFill>
              </a:rPr>
              <a:t>Animations Kids club sur toutes les plages</a:t>
            </a:r>
          </a:p>
          <a:p>
            <a:pPr>
              <a:defRPr/>
            </a:pPr>
            <a:r>
              <a:rPr lang="fr-FR" sz="1400" dirty="0">
                <a:solidFill>
                  <a:schemeClr val="tx1"/>
                </a:solidFill>
              </a:rPr>
              <a:t>Nombreuses activités et jeux pour les moins de 12 ans</a:t>
            </a:r>
            <a:r>
              <a:rPr lang="en-GB" sz="1400" dirty="0">
                <a:solidFill>
                  <a:schemeClr val="tx1"/>
                </a:solidFill>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GB" sz="2000" smtClean="0">
                <a:latin typeface="Calibri" pitchFamily="34" charset="0"/>
              </a:rPr>
              <a:t>Activit</a:t>
            </a:r>
            <a:r>
              <a:rPr lang="en-GB" sz="2000" smtClean="0">
                <a:latin typeface="Calibri" pitchFamily="34" charset="0"/>
                <a:cs typeface="Arial" charset="0"/>
              </a:rPr>
              <a:t>é 5:work with a partner. Search in the dictionary the meaning of the words in bold</a:t>
            </a:r>
          </a:p>
        </p:txBody>
      </p:sp>
      <p:sp>
        <p:nvSpPr>
          <p:cNvPr id="22530" name="Rectangle 3"/>
          <p:cNvSpPr>
            <a:spLocks noGrp="1" noChangeArrowheads="1"/>
          </p:cNvSpPr>
          <p:nvPr>
            <p:ph type="body" idx="1"/>
          </p:nvPr>
        </p:nvSpPr>
        <p:spPr/>
        <p:txBody>
          <a:bodyPr/>
          <a:lstStyle/>
          <a:p>
            <a:pPr eaLnBrk="1" hangingPunct="1"/>
            <a:endParaRPr lang="en-US" smtClean="0"/>
          </a:p>
        </p:txBody>
      </p:sp>
      <p:sp>
        <p:nvSpPr>
          <p:cNvPr id="22531" name="AutoShape 4"/>
          <p:cNvSpPr>
            <a:spLocks noChangeArrowheads="1"/>
          </p:cNvSpPr>
          <p:nvPr/>
        </p:nvSpPr>
        <p:spPr bwMode="auto">
          <a:xfrm>
            <a:off x="539750" y="1268413"/>
            <a:ext cx="4392613" cy="5329237"/>
          </a:xfrm>
          <a:prstGeom prst="roundRect">
            <a:avLst>
              <a:gd name="adj" fmla="val 16667"/>
            </a:avLst>
          </a:prstGeom>
          <a:solidFill>
            <a:srgbClr val="CC99FF"/>
          </a:solidFill>
          <a:ln w="9525">
            <a:solidFill>
              <a:schemeClr val="tx1"/>
            </a:solidFill>
            <a:round/>
            <a:headEnd/>
            <a:tailEnd/>
          </a:ln>
        </p:spPr>
        <p:txBody>
          <a:bodyPr anchor="ctr"/>
          <a:lstStyle/>
          <a:p>
            <a:r>
              <a:rPr lang="fr-FR" b="1">
                <a:latin typeface="Calibri" pitchFamily="34" charset="0"/>
              </a:rPr>
              <a:t>Les fêtes de fin d'année à Saint-Tropez</a:t>
            </a:r>
          </a:p>
          <a:p>
            <a:r>
              <a:rPr lang="fr-FR" b="1">
                <a:latin typeface="Calibri" pitchFamily="34" charset="0"/>
              </a:rPr>
              <a:t>Du 19/11/2012 au 06/01/2013</a:t>
            </a:r>
            <a:endParaRPr lang="fr-FR">
              <a:latin typeface="Calibri" pitchFamily="34" charset="0"/>
            </a:endParaRPr>
          </a:p>
          <a:p>
            <a:r>
              <a:rPr lang="fr-FR">
                <a:latin typeface="Calibri" pitchFamily="34" charset="0"/>
              </a:rPr>
              <a:t>Venez célébrer les fêtes de fin d'année à Saint-Tropez !</a:t>
            </a:r>
          </a:p>
          <a:p>
            <a:r>
              <a:rPr lang="fr-FR">
                <a:latin typeface="Calibri" pitchFamily="34" charset="0"/>
              </a:rPr>
              <a:t>Un large programme vous attend : pour les petits et les plus grands !</a:t>
            </a:r>
          </a:p>
          <a:p>
            <a:r>
              <a:rPr lang="fr-FR">
                <a:latin typeface="Calibri" pitchFamily="34" charset="0"/>
              </a:rPr>
              <a:t>Retrouvez notamment les manifestations suivantes, tout au long des mois de décembre et janvier :</a:t>
            </a:r>
          </a:p>
          <a:p>
            <a:r>
              <a:rPr lang="fr-FR">
                <a:latin typeface="Calibri" pitchFamily="34" charset="0"/>
              </a:rPr>
              <a:t>Lancement des illuminations de la ville, </a:t>
            </a:r>
          </a:p>
          <a:p>
            <a:r>
              <a:rPr lang="fr-FR">
                <a:latin typeface="Calibri" pitchFamily="34" charset="0"/>
              </a:rPr>
              <a:t>Ouverture de la patinoire, </a:t>
            </a:r>
          </a:p>
          <a:p>
            <a:r>
              <a:rPr lang="fr-FR">
                <a:latin typeface="Calibri" pitchFamily="34" charset="0"/>
              </a:rPr>
              <a:t>Le chalet du père noël, </a:t>
            </a:r>
          </a:p>
          <a:p>
            <a:r>
              <a:rPr lang="fr-FR">
                <a:latin typeface="Calibri" pitchFamily="34" charset="0"/>
              </a:rPr>
              <a:t>Salon du chocolat et de la gourmandise, </a:t>
            </a:r>
          </a:p>
          <a:p>
            <a:r>
              <a:rPr lang="fr-FR">
                <a:latin typeface="Calibri" pitchFamily="34" charset="0"/>
              </a:rPr>
              <a:t>L'arrivée du père Noël par la mer, </a:t>
            </a:r>
          </a:p>
          <a:p>
            <a:r>
              <a:rPr lang="fr-FR">
                <a:latin typeface="Calibri" pitchFamily="34" charset="0"/>
              </a:rPr>
              <a:t>Veillée de Noël et messe de minuit animée par le Rampèu, </a:t>
            </a:r>
          </a:p>
          <a:p>
            <a:r>
              <a:rPr lang="en-GB">
                <a:latin typeface="Calibri" pitchFamily="34" charset="0"/>
              </a:rPr>
              <a:t>Anchoïade et feu d’artifice,</a:t>
            </a:r>
          </a:p>
        </p:txBody>
      </p:sp>
      <p:pic>
        <p:nvPicPr>
          <p:cNvPr id="22532" name="Picture 5" descr="MP900255617[1]"/>
          <p:cNvPicPr>
            <a:picLocks noChangeAspect="1" noChangeArrowheads="1"/>
          </p:cNvPicPr>
          <p:nvPr/>
        </p:nvPicPr>
        <p:blipFill>
          <a:blip r:embed="rId2" cstate="print"/>
          <a:srcRect/>
          <a:stretch>
            <a:fillRect/>
          </a:stretch>
        </p:blipFill>
        <p:spPr bwMode="auto">
          <a:xfrm>
            <a:off x="5003800" y="1484313"/>
            <a:ext cx="2382838" cy="3657600"/>
          </a:xfrm>
          <a:prstGeom prst="rect">
            <a:avLst/>
          </a:prstGeom>
          <a:noFill/>
          <a:ln w="9525">
            <a:noFill/>
            <a:miter lim="800000"/>
            <a:headEnd/>
            <a:tailEnd/>
          </a:ln>
        </p:spPr>
      </p:pic>
      <p:pic>
        <p:nvPicPr>
          <p:cNvPr id="22533" name="Picture 6" descr="MP900440281[1]"/>
          <p:cNvPicPr>
            <a:picLocks noChangeAspect="1" noChangeArrowheads="1"/>
          </p:cNvPicPr>
          <p:nvPr/>
        </p:nvPicPr>
        <p:blipFill>
          <a:blip r:embed="rId3" cstate="print"/>
          <a:srcRect/>
          <a:stretch>
            <a:fillRect/>
          </a:stretch>
        </p:blipFill>
        <p:spPr bwMode="auto">
          <a:xfrm>
            <a:off x="7378700" y="4581525"/>
            <a:ext cx="1565275" cy="16541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4294967295"/>
          </p:nvPr>
        </p:nvSpPr>
        <p:spPr>
          <a:xfrm>
            <a:off x="0" y="0"/>
            <a:ext cx="9144000" cy="6858000"/>
          </a:xfrm>
        </p:spPr>
        <p:txBody>
          <a:bodyPr/>
          <a:lstStyle/>
          <a:p>
            <a:pPr algn="ctr" eaLnBrk="1" hangingPunct="1">
              <a:buFontTx/>
              <a:buNone/>
            </a:pPr>
            <a:r>
              <a:rPr lang="en-GB" sz="2400" b="1" u="sng" dirty="0" smtClean="0"/>
              <a:t>TOPIC 2: LA VILLE ET LA CAMPAGNE</a:t>
            </a:r>
          </a:p>
          <a:p>
            <a:pPr algn="ctr" eaLnBrk="1" hangingPunct="1">
              <a:buFontTx/>
              <a:buNone/>
            </a:pPr>
            <a:endParaRPr lang="en-GB" sz="2400" b="1" u="sng" dirty="0" smtClean="0"/>
          </a:p>
          <a:p>
            <a:pPr algn="ctr" eaLnBrk="1" hangingPunct="1">
              <a:buFontTx/>
              <a:buNone/>
            </a:pPr>
            <a:r>
              <a:rPr lang="en-GB" sz="2400" b="1" dirty="0" smtClean="0"/>
              <a:t>In this topic you will learn to talk about:</a:t>
            </a:r>
          </a:p>
          <a:p>
            <a:pPr algn="ctr" eaLnBrk="1" hangingPunct="1">
              <a:buFontTx/>
              <a:buNone/>
            </a:pPr>
            <a:endParaRPr lang="en-GB" sz="2400" dirty="0" smtClean="0"/>
          </a:p>
          <a:p>
            <a:pPr algn="ctr" eaLnBrk="1" hangingPunct="1">
              <a:buFont typeface="Arial" charset="0"/>
              <a:buAutoNum type="arabicPeriod"/>
            </a:pPr>
            <a:r>
              <a:rPr lang="en-GB" sz="2400" dirty="0" smtClean="0"/>
              <a:t>Advantages/disadvantages of living in a town</a:t>
            </a:r>
          </a:p>
          <a:p>
            <a:pPr algn="ctr" eaLnBrk="1" hangingPunct="1">
              <a:buFont typeface="Arial" charset="0"/>
              <a:buAutoNum type="arabicPeriod"/>
            </a:pPr>
            <a:r>
              <a:rPr lang="en-GB" sz="2400" dirty="0" smtClean="0"/>
              <a:t>Advantages/disadvantages of living in the countryside</a:t>
            </a:r>
          </a:p>
          <a:p>
            <a:pPr algn="ctr" eaLnBrk="1" hangingPunct="1">
              <a:buFont typeface="Arial" charset="0"/>
              <a:buAutoNum type="arabicPeriod"/>
            </a:pPr>
            <a:r>
              <a:rPr lang="en-GB" sz="2400" dirty="0" smtClean="0"/>
              <a:t>Comparisons between town and country life</a:t>
            </a:r>
          </a:p>
          <a:p>
            <a:pPr algn="ctr" eaLnBrk="1" hangingPunct="1">
              <a:buFont typeface="Arial" charset="0"/>
              <a:buAutoNum type="arabicPeriod"/>
            </a:pPr>
            <a:endParaRPr lang="en-GB" sz="2400" dirty="0" smtClean="0"/>
          </a:p>
          <a:p>
            <a:pPr algn="ctr" eaLnBrk="1" hangingPunct="1">
              <a:buFont typeface="Arial" charset="0"/>
              <a:buAutoNum type="arabicPeriod"/>
            </a:pPr>
            <a:endParaRPr lang="en-GB" sz="2400" dirty="0" smtClean="0"/>
          </a:p>
          <a:p>
            <a:pPr algn="ctr" eaLnBrk="1" hangingPunct="1">
              <a:buFontTx/>
              <a:buNone/>
            </a:pPr>
            <a:r>
              <a:rPr lang="en-GB" sz="2400" b="1" dirty="0" smtClean="0">
                <a:latin typeface="Comic Sans MS" pitchFamily="66" charset="0"/>
              </a:rPr>
              <a:t> </a:t>
            </a:r>
            <a:endParaRPr lang="en-GB" sz="2400" dirty="0" smtClean="0">
              <a:latin typeface="Comic Sans MS" pitchFamily="66" charset="0"/>
            </a:endParaRPr>
          </a:p>
          <a:p>
            <a:pPr algn="ctr" eaLnBrk="1" hangingPunct="1">
              <a:buFontTx/>
              <a:buNone/>
            </a:pPr>
            <a:endParaRPr lang="en-GB" sz="2400" dirty="0" smtClean="0">
              <a:latin typeface="Comic Sans MS" pitchFamily="66" charset="0"/>
            </a:endParaRPr>
          </a:p>
          <a:p>
            <a:pPr eaLnBrk="1" hangingPunct="1">
              <a:buFontTx/>
              <a:buNone/>
            </a:pPr>
            <a:endParaRPr lang="en-GB" sz="2400" dirty="0" smtClean="0">
              <a:latin typeface="Comic Sans MS" pitchFamily="66" charset="0"/>
            </a:endParaRPr>
          </a:p>
          <a:p>
            <a:pPr eaLnBrk="1" hangingPunct="1">
              <a:buFontTx/>
              <a:buNone/>
            </a:pPr>
            <a:endParaRPr lang="en-GB" sz="2400" dirty="0" smtClean="0">
              <a:latin typeface="Comic Sans MS" pitchFamily="66" charset="0"/>
            </a:endParaRPr>
          </a:p>
          <a:p>
            <a:pPr eaLnBrk="1" hangingPunct="1">
              <a:buFontTx/>
              <a:buNone/>
            </a:pPr>
            <a:endParaRPr lang="en-GB" sz="2400" dirty="0" smtClean="0">
              <a:latin typeface="Comic Sans MS" pitchFamily="66" charset="0"/>
            </a:endParaRPr>
          </a:p>
          <a:p>
            <a:pPr algn="ctr" eaLnBrk="1" hangingPunct="1">
              <a:buFontTx/>
              <a:buNone/>
            </a:pPr>
            <a:endParaRPr lang="en-GB" sz="2400" dirty="0" smtClean="0">
              <a:latin typeface="Comic Sans MS" pitchFamily="66" charset="0"/>
            </a:endParaRPr>
          </a:p>
          <a:p>
            <a:pPr eaLnBrk="1" hangingPunct="1">
              <a:buFontTx/>
              <a:buNone/>
            </a:pPr>
            <a:endParaRPr lang="en-GB" dirty="0" smtClean="0"/>
          </a:p>
        </p:txBody>
      </p:sp>
      <p:pic>
        <p:nvPicPr>
          <p:cNvPr id="23554" name="Picture 3" descr="town vs countryside"/>
          <p:cNvPicPr>
            <a:picLocks noChangeAspect="1" noChangeArrowheads="1"/>
          </p:cNvPicPr>
          <p:nvPr/>
        </p:nvPicPr>
        <p:blipFill>
          <a:blip r:embed="rId2" cstate="print"/>
          <a:srcRect/>
          <a:stretch>
            <a:fillRect/>
          </a:stretch>
        </p:blipFill>
        <p:spPr bwMode="auto">
          <a:xfrm>
            <a:off x="3203575" y="3213100"/>
            <a:ext cx="2560638" cy="3455988"/>
          </a:xfrm>
          <a:prstGeom prst="rect">
            <a:avLst/>
          </a:prstGeom>
          <a:noFill/>
          <a:ln w="9525">
            <a:noFill/>
            <a:miter lim="800000"/>
            <a:headEnd/>
            <a:tailEnd/>
          </a:ln>
        </p:spPr>
      </p:pic>
      <p:pic>
        <p:nvPicPr>
          <p:cNvPr id="23555" name="Picture 4" descr="fields"/>
          <p:cNvPicPr>
            <a:picLocks noChangeAspect="1" noChangeArrowheads="1"/>
          </p:cNvPicPr>
          <p:nvPr/>
        </p:nvPicPr>
        <p:blipFill>
          <a:blip r:embed="rId3" cstate="print"/>
          <a:srcRect/>
          <a:stretch>
            <a:fillRect/>
          </a:stretch>
        </p:blipFill>
        <p:spPr bwMode="auto">
          <a:xfrm>
            <a:off x="179388" y="3573463"/>
            <a:ext cx="2663825" cy="1773237"/>
          </a:xfrm>
          <a:prstGeom prst="rect">
            <a:avLst/>
          </a:prstGeom>
          <a:noFill/>
          <a:ln w="9525">
            <a:noFill/>
            <a:miter lim="800000"/>
            <a:headEnd/>
            <a:tailEnd/>
          </a:ln>
        </p:spPr>
      </p:pic>
      <p:pic>
        <p:nvPicPr>
          <p:cNvPr id="23556" name="Picture 5" descr="traffic"/>
          <p:cNvPicPr>
            <a:picLocks noChangeAspect="1" noChangeArrowheads="1"/>
          </p:cNvPicPr>
          <p:nvPr/>
        </p:nvPicPr>
        <p:blipFill>
          <a:blip r:embed="rId4" cstate="print"/>
          <a:srcRect/>
          <a:stretch>
            <a:fillRect/>
          </a:stretch>
        </p:blipFill>
        <p:spPr bwMode="auto">
          <a:xfrm>
            <a:off x="5867400" y="3644900"/>
            <a:ext cx="3076575" cy="17287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2016</TotalTime>
  <Words>2278</Words>
  <Application>Microsoft Office PowerPoint</Application>
  <PresentationFormat>On-screen Show (4:3)</PresentationFormat>
  <Paragraphs>549</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     </vt:lpstr>
      <vt:lpstr>  UNIT 2: ON EST CITOYENS DU MONDE    </vt:lpstr>
      <vt:lpstr>PowerPoint Presentation</vt:lpstr>
      <vt:lpstr>Activité 1:Make a list of what there is and isn’t in these villages/towns</vt:lpstr>
      <vt:lpstr>Activité 2 : Work with a partner. Match Up the following adjectives.</vt:lpstr>
      <vt:lpstr>Activité 3 :work with a partner. Where would you situate the following tourist towns?</vt:lpstr>
      <vt:lpstr>Activité 4: La Corse : île de beauté, île d’activité Work with a partner and answer the questions : read the programme of activities and choose an activity for each person. </vt:lpstr>
      <vt:lpstr>Activité 5:work with a partner. Search in the dictionary the meaning of the words in bold</vt:lpstr>
      <vt:lpstr>PowerPoint Presentation</vt:lpstr>
      <vt:lpstr>Activité 6: work with a partner. Who says the following?</vt:lpstr>
      <vt:lpstr>Activité 7 :Work with a partner: organise the words in two categories town/country life. Decide in which category they go in.</vt:lpstr>
      <vt:lpstr>Activité 8 :Rewrite the sentences under the headings  Avantages /Inconvénients.</vt:lpstr>
      <vt:lpstr>Activité 9 : Read the text and fill the gaps with the words provided in the word bank.</vt:lpstr>
      <vt:lpstr>Activité 10 : work with a partner and discuss whether you prefer to live in town or in the countryside.</vt:lpstr>
      <vt:lpstr>Activité 11: Argenteuil. Work with a partner and choose a, b or c to complete these sentences. Watch out for agreements.</vt:lpstr>
      <vt:lpstr>PowerPoint Presentation</vt:lpstr>
      <vt:lpstr>Activité 12 : work with a partner –Find the English for these words.</vt:lpstr>
      <vt:lpstr>Activité 13 : Cinq conseils écologiques pour la maison et le jardin. Work with a partner – Using a dictionary, work out the meaning of those five advices.</vt:lpstr>
      <vt:lpstr>Activité 14: Dix conseils pour un intérieur sain. Work with a partner – place the infinitive verbs in the sentences.</vt:lpstr>
      <vt:lpstr>Activité 15: work with a partner. With the help of a dictionary, make a note of the four advices given to you. </vt:lpstr>
      <vt:lpstr>PowerPoint Presentation</vt:lpstr>
      <vt:lpstr>Activité 16: Les fléaux contre lesquels les citoyens du monde se battent.  Work with a partner and find the English for the following expressions. </vt:lpstr>
      <vt:lpstr>Activité 17: Cela semble si simple! Complete each sentence with the correct present tense verb</vt:lpstr>
      <vt:lpstr>Activité 18: les dangers qui menacent l’humanité. Discuss with a partner:  what do you think is the biggest danger to humanity. Use of dictionary might be required.</vt:lpstr>
      <vt:lpstr>Activité 19: la pauvreté en France. Work with a partner –place the missing word in the text.</vt:lpstr>
      <vt:lpstr>Activité 20: Les Restos du Cœur. Read the text with a partner – answer the questions.</vt:lpstr>
      <vt:lpstr>PowerPoint Presentation</vt:lpstr>
      <vt:lpstr>Activité 21: Qui parle quoi ? Match up the millions of speakers per languages. </vt:lpstr>
      <vt:lpstr>Activité 22: Bonjour en douze langues! With a partner, work out how to say Good morning in 12 languages.</vt:lpstr>
      <vt:lpstr>Activité 23: des raisons simples pour apprendre une langue étrangère. Work with a partner and match the arguments to the reasons.</vt:lpstr>
      <vt:lpstr>PowerPoint Presentation</vt:lpstr>
      <vt:lpstr>Activité 25: Citations célèbres sur les langues étrangères.With a partner, work out the meaning of those quotes and choose one for yourself. Explain to your partner why you chose this quote. </vt:lpstr>
    </vt:vector>
  </TitlesOfParts>
  <Company>South Ayrshire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SAE User</dc:creator>
  <cp:lastModifiedBy>Alexander2, David</cp:lastModifiedBy>
  <cp:revision>16</cp:revision>
  <dcterms:created xsi:type="dcterms:W3CDTF">2012-12-19T10:50:58Z</dcterms:created>
  <dcterms:modified xsi:type="dcterms:W3CDTF">2013-01-17T11:47:06Z</dcterms:modified>
</cp:coreProperties>
</file>