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1740" y="-20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13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3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9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1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9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43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43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54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3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3675A2-6D45-421E-B88B-97025AB1243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F735E6-4C43-4BB3-9953-57D9B5959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42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619F-31B6-9C11-9D19-D127A5989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6" y="702428"/>
            <a:ext cx="6772274" cy="891216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you have any concerns related to a potential Child Protection issue involving a pupil from Calderhead High School then these should be directed to Mr David MacPherson, the school’s Child Protection Officer. </a:t>
            </a:r>
            <a:r>
              <a:rPr lang="en-GB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should be done with the utmost urgency. </a:t>
            </a:r>
            <a:endParaRPr lang="en-GB" sz="1200" dirty="0"/>
          </a:p>
        </p:txBody>
      </p:sp>
      <p:pic>
        <p:nvPicPr>
          <p:cNvPr id="4" name="Picture 3" descr="Calderhead HS (@CalderheadHS) / X">
            <a:extLst>
              <a:ext uri="{FF2B5EF4-FFF2-40B4-BE49-F238E27FC236}">
                <a16:creationId xmlns:a16="http://schemas.microsoft.com/office/drawing/2014/main" id="{ACF5AE3F-12AC-4AE8-B615-4E3C852A1D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89" y="223634"/>
            <a:ext cx="774810" cy="7065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8A3B9C8-7BFC-0F4A-3EAE-A22EC016E92C}"/>
              </a:ext>
            </a:extLst>
          </p:cNvPr>
          <p:cNvSpPr/>
          <p:nvPr/>
        </p:nvSpPr>
        <p:spPr>
          <a:xfrm>
            <a:off x="-11966" y="56594"/>
            <a:ext cx="6902899" cy="9792812"/>
          </a:xfrm>
          <a:prstGeom prst="rect">
            <a:avLst/>
          </a:prstGeom>
          <a:noFill/>
          <a:ln w="263525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40730EF-7488-A120-FD98-93DBBCB52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530" y="223634"/>
            <a:ext cx="4886053" cy="76839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22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Dealing with a Child Protection Concern</a:t>
            </a:r>
            <a:endParaRPr lang="en-GB" sz="1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E7471C74-6E20-AF4B-87DD-8CA943769E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897" y="1640620"/>
            <a:ext cx="1822497" cy="207291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6AC842AC-7A53-298A-F890-188D5D046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196" y="3709982"/>
            <a:ext cx="6053003" cy="5580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David MacPherson -  DHT &amp; Child Protection Co-Ordinator. </a:t>
            </a:r>
          </a:p>
          <a:p>
            <a:pPr algn="ctr">
              <a:lnSpc>
                <a:spcPct val="115000"/>
              </a:lnSpc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</a:rPr>
              <a:t>In the absence of the child protection officer please notify the following: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2" name="Picture 11" descr="A person in a suit and tie&#10;&#10;AI-generated content may be incorrect.">
            <a:extLst>
              <a:ext uri="{FF2B5EF4-FFF2-40B4-BE49-F238E27FC236}">
                <a16:creationId xmlns:a16="http://schemas.microsoft.com/office/drawing/2014/main" id="{C7A04F96-1A4D-6986-F7E6-13A4F7484C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170" y="4307148"/>
            <a:ext cx="1098912" cy="1291704"/>
          </a:xfrm>
          <a:prstGeom prst="rect">
            <a:avLst/>
          </a:prstGeom>
        </p:spPr>
      </p:pic>
      <p:pic>
        <p:nvPicPr>
          <p:cNvPr id="13" name="Picture 12" descr="A person in a blue jacket&#10;&#10;AI-generated content may be incorrect.">
            <a:extLst>
              <a:ext uri="{FF2B5EF4-FFF2-40B4-BE49-F238E27FC236}">
                <a16:creationId xmlns:a16="http://schemas.microsoft.com/office/drawing/2014/main" id="{D6C26F6B-3636-DB67-56E7-CFB9357261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76" y="4294651"/>
            <a:ext cx="1257300" cy="12917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41ED82A-6984-493C-6BC2-259807942DD3}"/>
              </a:ext>
            </a:extLst>
          </p:cNvPr>
          <p:cNvSpPr txBox="1"/>
          <p:nvPr/>
        </p:nvSpPr>
        <p:spPr>
          <a:xfrm>
            <a:off x="210645" y="5574213"/>
            <a:ext cx="6053003" cy="275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Mrs Jennifer Di Mambro – Head </a:t>
            </a:r>
            <a:r>
              <a:rPr lang="en-GB" sz="12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Teacher                     </a:t>
            </a: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Mr Graeme Russell - DHT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ABF2E-2CFA-F515-DA23-5AE096B16E7B}"/>
              </a:ext>
            </a:extLst>
          </p:cNvPr>
          <p:cNvSpPr txBox="1"/>
          <p:nvPr/>
        </p:nvSpPr>
        <p:spPr>
          <a:xfrm>
            <a:off x="-268742" y="5928035"/>
            <a:ext cx="7040880" cy="3776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8" algn="ctr">
              <a:lnSpc>
                <a:spcPct val="115000"/>
              </a:lnSpc>
            </a:pPr>
            <a:r>
              <a:rPr 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If a child/young person tells you someone may have abused them;</a:t>
            </a:r>
            <a:endParaRPr lang="en-GB" sz="11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50218">
              <a:lnSpc>
                <a:spcPct val="115000"/>
              </a:lnSpc>
            </a:pPr>
            <a:r>
              <a:rPr lang="en-US" sz="11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DO</a:t>
            </a:r>
            <a:r>
              <a:rPr 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						                               </a:t>
            </a:r>
            <a:r>
              <a:rPr lang="en-US" sz="11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DON’T</a:t>
            </a:r>
            <a:endParaRPr lang="en-GB" sz="11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8" algn="just"/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</a:rPr>
              <a:t>Stay calm					                              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Ask too many questions </a:t>
            </a:r>
            <a:endParaRPr lang="en-GB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8"/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Ask only open questions			                              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</a:rPr>
              <a:t>Make false promises</a:t>
            </a:r>
            <a:endParaRPr lang="en-GB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8"/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</a:rPr>
              <a:t>Listen to the child				                               Express shock or anger</a:t>
            </a:r>
            <a:endParaRPr lang="en-GB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8"/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</a:rPr>
              <a:t>Keep questions to a minimum		                               Delay passing on your concerns</a:t>
            </a:r>
            <a:endParaRPr lang="en-GB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8"/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</a:rPr>
              <a:t>Reassure child and explain next steps		</a:t>
            </a:r>
            <a:endParaRPr lang="en-GB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8"/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</a:rPr>
              <a:t>Record what the child has said in their own words.</a:t>
            </a:r>
            <a:endParaRPr lang="en-GB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8"/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</a:rPr>
              <a:t>Seek medical attention if this is a matter of urgency</a:t>
            </a:r>
            <a:endParaRPr lang="en-US" sz="1200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0218" algn="ctr">
              <a:lnSpc>
                <a:spcPct val="115000"/>
              </a:lnSpc>
            </a:pPr>
            <a:r>
              <a:rPr lang="en-US" sz="12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NEVER</a:t>
            </a:r>
            <a:r>
              <a:rPr lang="en-GB" sz="12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</a:p>
          <a:p>
            <a:pPr marL="450218" algn="ctr">
              <a:lnSpc>
                <a:spcPct val="115000"/>
              </a:lnSpc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Carry out an investigation into an allegation, this is </a:t>
            </a:r>
            <a:r>
              <a:rPr lang="en-US" sz="12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NOT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your role.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0218" algn="ctr">
              <a:lnSpc>
                <a:spcPct val="115000"/>
              </a:lnSpc>
            </a:pP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0218" algn="ctr">
              <a:lnSpc>
                <a:spcPct val="115000"/>
              </a:lnSpc>
            </a:pPr>
            <a:r>
              <a:rPr lang="en-US" sz="12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Making a Referral (Notification of Concern)</a:t>
            </a:r>
            <a:endParaRPr lang="en-GB" sz="12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8">
              <a:lnSpc>
                <a:spcPct val="115000"/>
              </a:lnSpc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Once you have discussed your concerns with the designated Child Protection Co-</a:t>
            </a:r>
            <a:r>
              <a:rPr lang="en-US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ordinator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 in</a:t>
            </a:r>
          </a:p>
          <a:p>
            <a:pPr marL="450218">
              <a:lnSpc>
                <a:spcPct val="115000"/>
              </a:lnSpc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 your establishment they may decide to pass on your concerns to Social Work or the Police. 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         </a:t>
            </a:r>
          </a:p>
          <a:p>
            <a:pPr marL="450218" algn="ctr">
              <a:lnSpc>
                <a:spcPct val="115000"/>
              </a:lnSpc>
            </a:pPr>
            <a:endParaRPr lang="en-US" sz="1200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0218" algn="ctr">
              <a:lnSpc>
                <a:spcPct val="115000"/>
              </a:lnSpc>
            </a:pPr>
            <a:r>
              <a:rPr lang="en-US" sz="12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REMEMBER</a:t>
            </a:r>
            <a:r>
              <a:rPr lang="en-GB" sz="12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450218" algn="ctr">
              <a:lnSpc>
                <a:spcPct val="115000"/>
              </a:lnSpc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YOU SHOULD ALWAYS REFER TO CALDERHEAD/NORTH LANARKSHIRE COUNCIL’S CHILD PROTECTION PROCEDURES AND GUIDANCE</a:t>
            </a:r>
            <a:endParaRPr lang="en-GB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9" name="Picture 18" descr="Calderhead HS (@CalderheadHS) / X">
            <a:extLst>
              <a:ext uri="{FF2B5EF4-FFF2-40B4-BE49-F238E27FC236}">
                <a16:creationId xmlns:a16="http://schemas.microsoft.com/office/drawing/2014/main" id="{63CFD6B4-44AB-81BD-DB7D-9C9AC46A68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794" y="228914"/>
            <a:ext cx="774810" cy="706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874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255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Should you have any concerns related to a potential Child Protection issue involving a pupil from Calderhead High School then these should be directed to Mr David MacPherson, the school’s Child Protection Officer. This should be done with the utmost urgency.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MacPherson</dc:creator>
  <cp:lastModifiedBy>Mr MacPherson</cp:lastModifiedBy>
  <cp:revision>1</cp:revision>
  <cp:lastPrinted>2025-06-06T15:08:51Z</cp:lastPrinted>
  <dcterms:created xsi:type="dcterms:W3CDTF">2025-06-06T14:01:54Z</dcterms:created>
  <dcterms:modified xsi:type="dcterms:W3CDTF">2025-06-06T15:11:46Z</dcterms:modified>
</cp:coreProperties>
</file>