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5" r:id="rId18"/>
    <p:sldId id="272" r:id="rId19"/>
    <p:sldId id="273" r:id="rId20"/>
    <p:sldId id="274"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69" d="100"/>
          <a:sy n="69" d="100"/>
        </p:scale>
        <p:origin x="37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12/21/2021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12/21/2021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12/21/2021</a:t>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12/21/2021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mc:AlternateContent xmlns:mc="http://schemas.openxmlformats.org/markup-compatibility/2006">
    <mc:Choice xmlns:p14="http://schemas.microsoft.com/office/powerpoint/2010/main" Requires="p14">
      <p:transition spd="slow" p14:dur="2000" advTm="6000"/>
    </mc:Choice>
    <mc:Fallback>
      <p:transition spd="slow" advTm="6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44.JPG"/><Relationship Id="rId2"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G"/></Relationships>
</file>

<file path=ppt/slides/_rels/slide1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northlanarkshire.gov.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7700" y="698500"/>
            <a:ext cx="9029700" cy="2133600"/>
          </a:xfrm>
        </p:spPr>
        <p:txBody>
          <a:bodyPr/>
          <a:lstStyle/>
          <a:p>
            <a:r>
              <a:rPr lang="en-GB" dirty="0" smtClean="0"/>
              <a:t>A warm </a:t>
            </a:r>
            <a:r>
              <a:rPr lang="en-GB" dirty="0"/>
              <a:t>w</a:t>
            </a:r>
            <a:r>
              <a:rPr lang="en-GB" dirty="0" smtClean="0"/>
              <a:t>elcome awaits you</a:t>
            </a:r>
            <a:endParaRPr lang="en-GB" dirty="0"/>
          </a:p>
        </p:txBody>
      </p:sp>
      <p:sp>
        <p:nvSpPr>
          <p:cNvPr id="3" name="Subtitle 2"/>
          <p:cNvSpPr>
            <a:spLocks noGrp="1"/>
          </p:cNvSpPr>
          <p:nvPr>
            <p:ph type="subTitle" idx="1"/>
          </p:nvPr>
        </p:nvSpPr>
        <p:spPr/>
        <p:txBody>
          <a:bodyPr/>
          <a:lstStyle/>
          <a:p>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700" y="3213100"/>
            <a:ext cx="4845050" cy="2222500"/>
          </a:xfrm>
          <a:prstGeom prst="rect">
            <a:avLst/>
          </a:prstGeom>
        </p:spPr>
      </p:pic>
      <p:pic>
        <p:nvPicPr>
          <p:cNvPr id="4" name="bensound-he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7717279"/>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They will make lots of new friends.</a:t>
            </a:r>
            <a:endParaRPr lang="en-GB" dirty="0"/>
          </a:p>
        </p:txBody>
      </p:sp>
      <p:pic>
        <p:nvPicPr>
          <p:cNvPr id="1026" name="Picture 2" descr="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194" y="1385888"/>
            <a:ext cx="3768017" cy="3881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7468" y="2171302"/>
            <a:ext cx="3429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9840" y="1669256"/>
            <a:ext cx="3429000"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274607"/>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They will play together out in the playground.</a:t>
            </a:r>
            <a:endParaRPr lang="en-GB" dirty="0"/>
          </a:p>
        </p:txBody>
      </p:sp>
      <p:pic>
        <p:nvPicPr>
          <p:cNvPr id="2050" name="Picture 2" descr="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0444" y="2132806"/>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5575" y="2132805"/>
            <a:ext cx="257175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17782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They will enjoy eating their lunch in our dining hall.</a:t>
            </a:r>
            <a:endParaRPr lang="en-GB" dirty="0"/>
          </a:p>
        </p:txBody>
      </p:sp>
      <p:pic>
        <p:nvPicPr>
          <p:cNvPr id="3074" name="Picture 2" descr="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13594" y="2097088"/>
            <a:ext cx="5175249" cy="38814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275" y="1562100"/>
            <a:ext cx="3429000" cy="223996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8275" y="4037806"/>
            <a:ext cx="3429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959216"/>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school values are for our children to be ready, respectful and safe.</a:t>
            </a:r>
            <a:endParaRPr lang="en-GB"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677334" y="2734469"/>
            <a:ext cx="2324100" cy="1971675"/>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423020" y="2046287"/>
            <a:ext cx="3724910" cy="4503420"/>
          </a:xfrm>
          <a:prstGeom prst="rect">
            <a:avLst/>
          </a:prstGeom>
        </p:spPr>
      </p:pic>
      <p:pic>
        <p:nvPicPr>
          <p:cNvPr id="6" name="Picture 5"/>
          <p:cNvPicPr/>
          <p:nvPr/>
        </p:nvPicPr>
        <p:blipFill rotWithShape="1">
          <a:blip r:embed="rId4">
            <a:extLst>
              <a:ext uri="{28A0092B-C50C-407E-A947-70E740481C1C}">
                <a14:useLocalDpi xmlns:a14="http://schemas.microsoft.com/office/drawing/2010/main" val="0"/>
              </a:ext>
            </a:extLst>
          </a:blip>
          <a:srcRect b="9425"/>
          <a:stretch/>
        </p:blipFill>
        <p:spPr bwMode="auto">
          <a:xfrm>
            <a:off x="7569517" y="2046287"/>
            <a:ext cx="4266883" cy="345281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260936"/>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all aspire for </a:t>
            </a:r>
            <a:r>
              <a:rPr lang="en-GB" dirty="0" err="1" smtClean="0"/>
              <a:t>Calderbridge</a:t>
            </a:r>
            <a:r>
              <a:rPr lang="en-GB" dirty="0" smtClean="0"/>
              <a:t> Primary to be a school of happiness…</a:t>
            </a:r>
            <a:endParaRPr lang="en-GB" dirty="0"/>
          </a:p>
        </p:txBody>
      </p:sp>
      <p:sp>
        <p:nvSpPr>
          <p:cNvPr id="5" name="Content Placeholder 4"/>
          <p:cNvSpPr>
            <a:spLocks noGrp="1"/>
          </p:cNvSpPr>
          <p:nvPr>
            <p:ph idx="1"/>
          </p:nvPr>
        </p:nvSpPr>
        <p:spPr>
          <a:xfrm>
            <a:off x="1109134" y="4243389"/>
            <a:ext cx="8596668" cy="3880773"/>
          </a:xfrm>
        </p:spPr>
        <p:txBody>
          <a:bodyPr/>
          <a:lstStyle/>
          <a:p>
            <a:endParaRPr lang="en-GB" dirty="0"/>
          </a:p>
        </p:txBody>
      </p:sp>
      <p:sp>
        <p:nvSpPr>
          <p:cNvPr id="13" name="Rectangle 14"/>
          <p:cNvSpPr>
            <a:spLocks noChangeArrowheads="1"/>
          </p:cNvSpPr>
          <p:nvPr/>
        </p:nvSpPr>
        <p:spPr bwMode="auto">
          <a:xfrm>
            <a:off x="431800" y="2082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600" b="0" i="0" u="none" strike="noStrike" cap="none" normalizeH="0" baseline="0" smtClean="0">
                <a:ln>
                  <a:noFill/>
                </a:ln>
                <a:solidFill>
                  <a:schemeClr val="tx1"/>
                </a:solidFill>
                <a:effectLst/>
                <a:latin typeface="Elephant" panose="02020904090505020303" pitchFamily="18" charset="0"/>
                <a:ea typeface="Calibri" panose="020F0502020204030204" pitchFamily="34" charset="0"/>
                <a:cs typeface="Times New Roman" panose="02020603050405020304" pitchFamily="18" charset="0"/>
              </a:rPr>
              <a:t>Our </a:t>
            </a:r>
            <a:r>
              <a:rPr kumimoji="0" lang="en-GB" altLang="en-US" sz="2600" b="0" i="0" u="none" strike="noStrike" cap="none" normalizeH="0" baseline="0" smtClean="0">
                <a:ln>
                  <a:noFill/>
                </a:ln>
                <a:solidFill>
                  <a:srgbClr val="0070C0"/>
                </a:solidFill>
                <a:effectLst/>
                <a:latin typeface="Elephant" panose="02020904090505020303" pitchFamily="18" charset="0"/>
                <a:ea typeface="Calibri" panose="020F0502020204030204" pitchFamily="34" charset="0"/>
                <a:cs typeface="Times New Roman" panose="02020603050405020304" pitchFamily="18" charset="0"/>
              </a:rPr>
              <a:t>FUTURE </a:t>
            </a:r>
            <a:r>
              <a:rPr kumimoji="0" lang="en-GB" altLang="en-US" sz="2600" b="0" i="0" u="none" strike="noStrike" cap="none" normalizeH="0" baseline="0" smtClean="0">
                <a:ln>
                  <a:noFill/>
                </a:ln>
                <a:solidFill>
                  <a:schemeClr val="tx1"/>
                </a:solidFill>
                <a:effectLst/>
                <a:latin typeface="Elephant" panose="02020904090505020303" pitchFamily="18" charset="0"/>
                <a:ea typeface="Calibri" panose="020F0502020204030204" pitchFamily="34" charset="0"/>
                <a:cs typeface="Times New Roman" panose="02020603050405020304" pitchFamily="18" charset="0"/>
              </a:rPr>
              <a:t>is </a:t>
            </a:r>
            <a:r>
              <a:rPr kumimoji="0" lang="en-GB" altLang="en-US" sz="2600" b="0" i="0" u="none" strike="noStrike" cap="none" normalizeH="0" baseline="0" smtClean="0">
                <a:ln>
                  <a:noFill/>
                </a:ln>
                <a:solidFill>
                  <a:srgbClr val="FFC000"/>
                </a:solidFill>
                <a:effectLst/>
                <a:latin typeface="Elephant" panose="02020904090505020303" pitchFamily="18" charset="0"/>
                <a:ea typeface="Calibri" panose="020F0502020204030204" pitchFamily="34" charset="0"/>
                <a:cs typeface="Times New Roman" panose="02020603050405020304" pitchFamily="18" charset="0"/>
              </a:rPr>
              <a:t>BRIGHT</a:t>
            </a:r>
            <a:endParaRPr kumimoji="0" lang="en-GB" altLang="en-US" sz="12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pic>
        <p:nvPicPr>
          <p:cNvPr id="2061" name="Picture 3" descr="16899901-school-college-graduation-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2540000"/>
            <a:ext cx="3952875" cy="279082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5"/>
          <p:cNvSpPr>
            <a:spLocks noChangeArrowheads="1"/>
          </p:cNvSpPr>
          <p:nvPr/>
        </p:nvSpPr>
        <p:spPr bwMode="auto">
          <a:xfrm>
            <a:off x="889000" y="5330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5" name="Rectangle 17"/>
          <p:cNvSpPr>
            <a:spLocks noChangeArrowheads="1"/>
          </p:cNvSpPr>
          <p:nvPr/>
        </p:nvSpPr>
        <p:spPr bwMode="auto">
          <a:xfrm>
            <a:off x="5829300" y="2082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600" b="0" i="0" u="none" strike="noStrike" cap="none" normalizeH="0" baseline="0" smtClean="0">
                <a:ln>
                  <a:noFill/>
                </a:ln>
                <a:solidFill>
                  <a:schemeClr val="tx1"/>
                </a:solidFill>
                <a:effectLst/>
                <a:latin typeface="Elephant" panose="02020904090505020303" pitchFamily="18" charset="0"/>
                <a:ea typeface="Calibri" panose="020F0502020204030204" pitchFamily="34" charset="0"/>
                <a:cs typeface="Times New Roman" panose="02020603050405020304" pitchFamily="18" charset="0"/>
              </a:rPr>
              <a:t>Our </a:t>
            </a:r>
            <a:r>
              <a:rPr kumimoji="0" lang="en-GB" altLang="en-US" sz="2600" b="0" i="0" u="none" strike="noStrike" cap="none" normalizeH="0" baseline="0" smtClean="0">
                <a:ln>
                  <a:noFill/>
                </a:ln>
                <a:solidFill>
                  <a:srgbClr val="FFC000"/>
                </a:solidFill>
                <a:effectLst/>
                <a:latin typeface="Elephant" panose="02020904090505020303" pitchFamily="18" charset="0"/>
                <a:ea typeface="Calibri" panose="020F0502020204030204" pitchFamily="34" charset="0"/>
                <a:cs typeface="Times New Roman" panose="02020603050405020304" pitchFamily="18" charset="0"/>
              </a:rPr>
              <a:t>FUTURE</a:t>
            </a:r>
            <a:r>
              <a:rPr kumimoji="0" lang="en-GB" altLang="en-US" sz="2600" b="0" i="0" u="none" strike="noStrike" cap="none" normalizeH="0" baseline="0" smtClean="0">
                <a:ln>
                  <a:noFill/>
                </a:ln>
                <a:solidFill>
                  <a:schemeClr val="tx1"/>
                </a:solidFill>
                <a:effectLst/>
                <a:latin typeface="Elephant" panose="02020904090505020303" pitchFamily="18" charset="0"/>
                <a:ea typeface="Calibri" panose="020F0502020204030204" pitchFamily="34" charset="0"/>
                <a:cs typeface="Times New Roman" panose="02020603050405020304" pitchFamily="18" charset="0"/>
              </a:rPr>
              <a:t> </a:t>
            </a:r>
            <a:r>
              <a:rPr kumimoji="0" lang="en-GB" altLang="en-US" sz="2600" b="0" i="0" u="none" strike="noStrike" cap="none" normalizeH="0" baseline="0" smtClean="0">
                <a:ln>
                  <a:noFill/>
                </a:ln>
                <a:solidFill>
                  <a:srgbClr val="0070C0"/>
                </a:solidFill>
                <a:effectLst/>
                <a:latin typeface="Elephant" panose="02020904090505020303" pitchFamily="18" charset="0"/>
                <a:ea typeface="Calibri" panose="020F0502020204030204" pitchFamily="34" charset="0"/>
                <a:cs typeface="Times New Roman" panose="02020603050405020304" pitchFamily="18" charset="0"/>
              </a:rPr>
              <a:t>BEGINS</a:t>
            </a:r>
            <a:r>
              <a:rPr kumimoji="0" lang="en-GB" altLang="en-US" sz="2600" b="0" i="0" u="none" strike="noStrike" cap="none" normalizeH="0" baseline="0" smtClean="0">
                <a:ln>
                  <a:noFill/>
                </a:ln>
                <a:solidFill>
                  <a:schemeClr val="tx1"/>
                </a:solidFill>
                <a:effectLst/>
                <a:latin typeface="Elephant" panose="02020904090505020303" pitchFamily="18" charset="0"/>
                <a:ea typeface="Calibri" panose="020F0502020204030204" pitchFamily="34" charset="0"/>
                <a:cs typeface="Times New Roman" panose="02020603050405020304" pitchFamily="18" charset="0"/>
              </a:rPr>
              <a:t> at</a:t>
            </a:r>
            <a:r>
              <a:rPr kumimoji="0" lang="en-GB" altLang="en-US" sz="26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GB" altLang="en-US" sz="12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smtClean="0">
              <a:ln>
                <a:noFill/>
              </a:ln>
              <a:solidFill>
                <a:schemeClr val="tx1"/>
              </a:solidFill>
              <a:effectLst/>
              <a:latin typeface="Arial" panose="020B0604020202020204" pitchFamily="34" charset="0"/>
            </a:endParaRPr>
          </a:p>
        </p:txBody>
      </p:sp>
      <p:pic>
        <p:nvPicPr>
          <p:cNvPr id="20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2975" y="2863850"/>
            <a:ext cx="2560638" cy="256063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8"/>
          <p:cNvSpPr>
            <a:spLocks noChangeArrowheads="1"/>
          </p:cNvSpPr>
          <p:nvPr/>
        </p:nvSpPr>
        <p:spPr bwMode="auto">
          <a:xfrm>
            <a:off x="6286500" y="2540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13790947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50989"/>
          </a:xfrm>
        </p:spPr>
        <p:txBody>
          <a:bodyPr>
            <a:normAutofit/>
          </a:bodyPr>
          <a:lstStyle/>
          <a:p>
            <a:r>
              <a:rPr lang="en-GB" dirty="0" smtClean="0"/>
              <a:t>Mrs Osborne is our Head Teacher and Mrs Dowson is our Depute Head Teacher.</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5058" y="2160588"/>
            <a:ext cx="2664842" cy="388143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9224" y="2400300"/>
            <a:ext cx="2479676" cy="3327400"/>
          </a:xfrm>
          <a:prstGeom prst="rect">
            <a:avLst/>
          </a:prstGeom>
        </p:spPr>
      </p:pic>
    </p:spTree>
    <p:extLst>
      <p:ext uri="{BB962C8B-B14F-4D97-AF65-F5344CB8AC3E}">
        <p14:creationId xmlns:p14="http://schemas.microsoft.com/office/powerpoint/2010/main" val="32816157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Miss </a:t>
            </a:r>
            <a:r>
              <a:rPr lang="en-GB" dirty="0" err="1" smtClean="0"/>
              <a:t>Cairney</a:t>
            </a:r>
            <a:r>
              <a:rPr lang="en-GB" dirty="0" smtClean="0"/>
              <a:t> and Mrs Livingstone are our Principal Teachers.</a:t>
            </a:r>
            <a:endParaRPr lang="en-GB"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3174" y="2084388"/>
            <a:ext cx="2389690" cy="3881437"/>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084388"/>
            <a:ext cx="3048000" cy="3881437"/>
          </a:xfrm>
          <a:prstGeom prst="rect">
            <a:avLst/>
          </a:prstGeom>
        </p:spPr>
      </p:pic>
    </p:spTree>
    <p:extLst>
      <p:ext uri="{BB962C8B-B14F-4D97-AF65-F5344CB8AC3E}">
        <p14:creationId xmlns:p14="http://schemas.microsoft.com/office/powerpoint/2010/main" val="2029480805"/>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have lots of teachers that you will get to know.</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00134" y="3630221"/>
            <a:ext cx="1710270" cy="209827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 y="1754188"/>
            <a:ext cx="1828800" cy="18526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8379" y="3630220"/>
            <a:ext cx="1541961" cy="208676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6191" y="3630226"/>
            <a:ext cx="1676401" cy="208676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5665" y="3617916"/>
            <a:ext cx="1840465" cy="185261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6130" y="1727203"/>
            <a:ext cx="1840658" cy="185261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1510" y="1752603"/>
            <a:ext cx="1824620" cy="182721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16595" y="1727203"/>
            <a:ext cx="1622405" cy="1852612"/>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2592" y="1715297"/>
            <a:ext cx="1570557" cy="1852612"/>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0500338" y="3594099"/>
            <a:ext cx="1554917" cy="2134397"/>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650" y="3605215"/>
            <a:ext cx="1828800" cy="1930400"/>
          </a:xfrm>
          <a:prstGeom prst="rect">
            <a:avLst/>
          </a:prstGeom>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10341417" y="1874219"/>
            <a:ext cx="1852616" cy="1534770"/>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7154489" y="1818905"/>
            <a:ext cx="1852614" cy="1669209"/>
          </a:xfrm>
          <a:prstGeom prst="rect">
            <a:avLst/>
          </a:prstGeom>
        </p:spPr>
      </p:pic>
    </p:spTree>
    <p:extLst>
      <p:ext uri="{BB962C8B-B14F-4D97-AF65-F5344CB8AC3E}">
        <p14:creationId xmlns:p14="http://schemas.microsoft.com/office/powerpoint/2010/main" val="599614713"/>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Mr McKenna keeps our school safe and warm. He will help you in the playground too.</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20480" y="2160588"/>
            <a:ext cx="2911077" cy="3881437"/>
          </a:xfrm>
        </p:spPr>
      </p:pic>
    </p:spTree>
    <p:extLst>
      <p:ext uri="{BB962C8B-B14F-4D97-AF65-F5344CB8AC3E}">
        <p14:creationId xmlns:p14="http://schemas.microsoft.com/office/powerpoint/2010/main" val="417638644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Support Staff help us in class and outside too.</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681" y="1930401"/>
            <a:ext cx="2283419" cy="21844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2200" y="1930400"/>
            <a:ext cx="2362200" cy="218440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7800" y="1930400"/>
            <a:ext cx="2247900" cy="21844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292600"/>
            <a:ext cx="2520064" cy="256539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8013" y="4292600"/>
            <a:ext cx="2413888" cy="25654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45301" y="4292600"/>
            <a:ext cx="2378668" cy="2565400"/>
          </a:xfrm>
          <a:prstGeom prst="rect">
            <a:avLst/>
          </a:prstGeom>
        </p:spPr>
      </p:pic>
    </p:spTree>
    <p:extLst>
      <p:ext uri="{BB962C8B-B14F-4D97-AF65-F5344CB8AC3E}">
        <p14:creationId xmlns:p14="http://schemas.microsoft.com/office/powerpoint/2010/main" val="2191421183"/>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At </a:t>
            </a:r>
            <a:r>
              <a:rPr lang="en-GB" dirty="0" err="1" smtClean="0"/>
              <a:t>Calderbridge</a:t>
            </a:r>
            <a:r>
              <a:rPr lang="en-GB" dirty="0" smtClean="0"/>
              <a:t> Primary School…</a:t>
            </a:r>
            <a:endParaRPr lang="en-GB"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l="27596" t="29396" r="28571" b="10385"/>
          <a:stretch>
            <a:fillRect/>
          </a:stretch>
        </p:blipFill>
        <p:spPr bwMode="auto">
          <a:xfrm>
            <a:off x="3092505" y="2160588"/>
            <a:ext cx="3767028" cy="3881437"/>
          </a:xfrm>
          <a:prstGeom prst="rect">
            <a:avLst/>
          </a:prstGeom>
          <a:noFill/>
        </p:spPr>
      </p:pic>
    </p:spTree>
    <p:extLst>
      <p:ext uri="{BB962C8B-B14F-4D97-AF65-F5344CB8AC3E}">
        <p14:creationId xmlns:p14="http://schemas.microsoft.com/office/powerpoint/2010/main" val="2926132076"/>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Mrs Hamilton and Mrs </a:t>
            </a:r>
            <a:r>
              <a:rPr lang="en-GB" dirty="0" err="1" smtClean="0"/>
              <a:t>Goodbrand</a:t>
            </a:r>
            <a:r>
              <a:rPr lang="en-GB" dirty="0" smtClean="0"/>
              <a:t> work in our School Office.</a:t>
            </a: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900" y="2108200"/>
            <a:ext cx="3289300" cy="3881438"/>
          </a:xfrm>
          <a:prstGeom prst="rect">
            <a:avLst/>
          </a:prstGeom>
        </p:spPr>
      </p:pic>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1616571" y="2462709"/>
            <a:ext cx="3881438" cy="3172420"/>
          </a:xfrm>
        </p:spPr>
      </p:pic>
    </p:spTree>
    <p:extLst>
      <p:ext uri="{BB962C8B-B14F-4D97-AF65-F5344CB8AC3E}">
        <p14:creationId xmlns:p14="http://schemas.microsoft.com/office/powerpoint/2010/main" val="199753421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V</a:t>
            </a:r>
            <a:r>
              <a:rPr lang="en-GB" dirty="0" smtClean="0"/>
              <a:t>ery soon your child will be part of the </a:t>
            </a:r>
            <a:r>
              <a:rPr lang="en-GB" dirty="0" err="1" smtClean="0"/>
              <a:t>Calderbridge</a:t>
            </a:r>
            <a:r>
              <a:rPr lang="en-GB" dirty="0" smtClean="0"/>
              <a:t> Crew and you have to remember that…..</a:t>
            </a:r>
            <a:endParaRPr lang="en-GB"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3175000" y="2577306"/>
            <a:ext cx="3721099" cy="4090194"/>
          </a:xfrm>
          <a:prstGeom prst="rect">
            <a:avLst/>
          </a:prstGeom>
        </p:spPr>
      </p:pic>
    </p:spTree>
    <p:extLst>
      <p:ext uri="{BB962C8B-B14F-4D97-AF65-F5344CB8AC3E}">
        <p14:creationId xmlns:p14="http://schemas.microsoft.com/office/powerpoint/2010/main" val="71330659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921164"/>
          </a:xfrm>
        </p:spPr>
        <p:txBody>
          <a:bodyPr>
            <a:normAutofit fontScale="90000"/>
          </a:bodyPr>
          <a:lstStyle/>
          <a:p>
            <a:r>
              <a:rPr lang="en-GB" dirty="0" smtClean="0"/>
              <a:t>Thank you for watching – we hope this has given you a bit of information that</a:t>
            </a:r>
            <a:br>
              <a:rPr lang="en-GB" dirty="0" smtClean="0"/>
            </a:br>
            <a:r>
              <a:rPr lang="en-GB" dirty="0" smtClean="0"/>
              <a:t>you can talk about with your wee one at home.</a:t>
            </a:r>
            <a:endParaRPr lang="en-GB" dirty="0"/>
          </a:p>
        </p:txBody>
      </p:sp>
      <p:sp>
        <p:nvSpPr>
          <p:cNvPr id="3" name="Content Placeholder 2"/>
          <p:cNvSpPr>
            <a:spLocks noGrp="1"/>
          </p:cNvSpPr>
          <p:nvPr>
            <p:ph idx="1"/>
          </p:nvPr>
        </p:nvSpPr>
        <p:spPr>
          <a:xfrm>
            <a:off x="677334" y="2835564"/>
            <a:ext cx="8596668" cy="3205798"/>
          </a:xfrm>
        </p:spPr>
        <p:txBody>
          <a:bodyPr>
            <a:normAutofit lnSpcReduction="10000"/>
          </a:bodyPr>
          <a:lstStyle/>
          <a:p>
            <a:r>
              <a:rPr lang="en-GB" dirty="0" smtClean="0"/>
              <a:t>You can find the application form to enrol online at </a:t>
            </a:r>
          </a:p>
          <a:p>
            <a:endParaRPr lang="en-GB" dirty="0"/>
          </a:p>
          <a:p>
            <a:r>
              <a:rPr lang="en-GB" smtClean="0">
                <a:hlinkClick r:id="rId2"/>
              </a:rPr>
              <a:t>www.northlanarkshire.gov.uk</a:t>
            </a:r>
            <a:endParaRPr lang="en-GB" dirty="0" smtClean="0"/>
          </a:p>
          <a:p>
            <a:r>
              <a:rPr lang="en-GB" dirty="0" smtClean="0"/>
              <a:t>Schools and learning</a:t>
            </a:r>
          </a:p>
          <a:p>
            <a:r>
              <a:rPr lang="en-GB" dirty="0" smtClean="0"/>
              <a:t>School admissions</a:t>
            </a:r>
          </a:p>
          <a:p>
            <a:r>
              <a:rPr lang="en-GB" dirty="0" smtClean="0"/>
              <a:t>Registration of Infant beginners</a:t>
            </a:r>
          </a:p>
          <a:p>
            <a:endParaRPr lang="en-GB" dirty="0"/>
          </a:p>
          <a:p>
            <a:r>
              <a:rPr lang="en-GB" dirty="0" smtClean="0"/>
              <a:t>Register by 24</a:t>
            </a:r>
            <a:r>
              <a:rPr lang="en-GB" baseline="30000" dirty="0" smtClean="0"/>
              <a:t>th</a:t>
            </a:r>
            <a:r>
              <a:rPr lang="en-GB" dirty="0" smtClean="0"/>
              <a:t> January 2022          Any questions or queries contact school office by phone on 01698 274918 or by email at enquiries</a:t>
            </a:r>
          </a:p>
        </p:txBody>
      </p:sp>
    </p:spTree>
    <p:extLst>
      <p:ext uri="{BB962C8B-B14F-4D97-AF65-F5344CB8AC3E}">
        <p14:creationId xmlns:p14="http://schemas.microsoft.com/office/powerpoint/2010/main" val="3658226667"/>
      </p:ext>
    </p:extLst>
  </p:cSld>
  <p:clrMapOvr>
    <a:masterClrMapping/>
  </p:clrMapOvr>
  <mc:AlternateContent xmlns:mc="http://schemas.openxmlformats.org/markup-compatibility/2006">
    <mc:Choice xmlns:p14="http://schemas.microsoft.com/office/powerpoint/2010/main" Requires="p14">
      <p:transition spd="slow" p14:dur="2000" advTm="8000"/>
    </mc:Choice>
    <mc:Fallback>
      <p:transition spd="slow" advTm="8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It’s that time of year when everyone is excited about Santa and presents…</a:t>
            </a:r>
            <a:endParaRPr lang="en-GB" dirty="0"/>
          </a:p>
        </p:txBody>
      </p:sp>
      <p:pic>
        <p:nvPicPr>
          <p:cNvPr id="4" name="Content Placeholder 3" descr="File:Santaclausjf.JPG - Wikimedia Common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4667" y="2336799"/>
            <a:ext cx="4724400" cy="3488267"/>
          </a:xfrm>
        </p:spPr>
      </p:pic>
    </p:spTree>
    <p:extLst>
      <p:ext uri="{BB962C8B-B14F-4D97-AF65-F5344CB8AC3E}">
        <p14:creationId xmlns:p14="http://schemas.microsoft.com/office/powerpoint/2010/main" val="3407337464"/>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We have the most beautiful tree and a big friendly snowman at our main entrance….</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8361" y="2211388"/>
            <a:ext cx="3252705" cy="3881437"/>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4933" y="2211388"/>
            <a:ext cx="3352800" cy="3881437"/>
          </a:xfrm>
          <a:prstGeom prst="rect">
            <a:avLst/>
          </a:prstGeom>
        </p:spPr>
      </p:pic>
    </p:spTree>
    <p:extLst>
      <p:ext uri="{BB962C8B-B14F-4D97-AF65-F5344CB8AC3E}">
        <p14:creationId xmlns:p14="http://schemas.microsoft.com/office/powerpoint/2010/main" val="936457136"/>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550989"/>
          </a:xfrm>
        </p:spPr>
        <p:txBody>
          <a:bodyPr>
            <a:normAutofit fontScale="90000"/>
          </a:bodyPr>
          <a:lstStyle/>
          <a:p>
            <a:r>
              <a:rPr lang="en-GB" dirty="0" smtClean="0"/>
              <a:t>We have a lovely tree in our Nessie wing and a very Naughty Elf who has been up to all sorts of tricks…. He is doing an elf angel today.</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3829" y="2658533"/>
            <a:ext cx="2910780" cy="372215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801" y="2499254"/>
            <a:ext cx="3149600" cy="4121679"/>
          </a:xfrm>
          <a:prstGeom prst="rect">
            <a:avLst/>
          </a:prstGeom>
        </p:spPr>
      </p:pic>
    </p:spTree>
    <p:extLst>
      <p:ext uri="{BB962C8B-B14F-4D97-AF65-F5344CB8AC3E}">
        <p14:creationId xmlns:p14="http://schemas.microsoft.com/office/powerpoint/2010/main" val="526047111"/>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Our Primary 1 boys and girls are enjoying lots of fun activities…</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394" y="2160588"/>
            <a:ext cx="5175249" cy="3881437"/>
          </a:xfrm>
        </p:spPr>
      </p:pic>
    </p:spTree>
    <p:extLst>
      <p:ext uri="{BB962C8B-B14F-4D97-AF65-F5344CB8AC3E}">
        <p14:creationId xmlns:p14="http://schemas.microsoft.com/office/powerpoint/2010/main" val="1045913229"/>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But not only that – it’s nearly time for mums and dads to start thinking about </a:t>
            </a:r>
            <a:r>
              <a:rPr lang="en-GB" dirty="0" err="1" smtClean="0"/>
              <a:t>enroling</a:t>
            </a:r>
            <a:r>
              <a:rPr lang="en-GB" dirty="0" smtClean="0"/>
              <a:t> their child at school.</a:t>
            </a:r>
            <a:endParaRPr lang="en-GB" dirty="0"/>
          </a:p>
        </p:txBody>
      </p:sp>
      <p:pic>
        <p:nvPicPr>
          <p:cNvPr id="4" name="Content Placeholder 3" descr="Christiane Engel - Scrapbook: New Work - Parents' Pages"/>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5853" y="2160588"/>
            <a:ext cx="6900332" cy="3881437"/>
          </a:xfrm>
        </p:spPr>
      </p:pic>
    </p:spTree>
    <p:extLst>
      <p:ext uri="{BB962C8B-B14F-4D97-AF65-F5344CB8AC3E}">
        <p14:creationId xmlns:p14="http://schemas.microsoft.com/office/powerpoint/2010/main" val="2191423993"/>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As with everything just now, things are going to be slightly different but the one thing that remains the same is how much we want your child to be part of our </a:t>
            </a:r>
            <a:r>
              <a:rPr lang="en-GB" dirty="0" err="1" smtClean="0"/>
              <a:t>Calderbridge</a:t>
            </a:r>
            <a:r>
              <a:rPr lang="en-GB" dirty="0" smtClean="0"/>
              <a:t> family…</a:t>
            </a:r>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795" y="2857501"/>
            <a:ext cx="4355306" cy="294640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4002" y="114300"/>
            <a:ext cx="2571750" cy="3429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5668" y="3857625"/>
            <a:ext cx="3429000" cy="25717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3235" y="3857625"/>
            <a:ext cx="3429000" cy="2571750"/>
          </a:xfrm>
          <a:prstGeom prst="rect">
            <a:avLst/>
          </a:prstGeom>
        </p:spPr>
      </p:pic>
    </p:spTree>
    <p:extLst>
      <p:ext uri="{BB962C8B-B14F-4D97-AF65-F5344CB8AC3E}">
        <p14:creationId xmlns:p14="http://schemas.microsoft.com/office/powerpoint/2010/main" val="3108657598"/>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They will learn lots from their teachers. This year Miss Macfarlane and Mrs Roddick have been working with Primary 1.</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63600" y="2760067"/>
            <a:ext cx="3881438" cy="291107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300" y="2274886"/>
            <a:ext cx="3162300" cy="3881439"/>
          </a:xfrm>
          <a:prstGeom prst="rect">
            <a:avLst/>
          </a:prstGeom>
        </p:spPr>
      </p:pic>
    </p:spTree>
    <p:extLst>
      <p:ext uri="{BB962C8B-B14F-4D97-AF65-F5344CB8AC3E}">
        <p14:creationId xmlns:p14="http://schemas.microsoft.com/office/powerpoint/2010/main" val="3249724204"/>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447</TotalTime>
  <Words>395</Words>
  <Application>Microsoft Office PowerPoint</Application>
  <PresentationFormat>Widescreen</PresentationFormat>
  <Paragraphs>32</Paragraphs>
  <Slides>22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Elephant</vt:lpstr>
      <vt:lpstr>Times New Roman</vt:lpstr>
      <vt:lpstr>Trebuchet MS</vt:lpstr>
      <vt:lpstr>Wingdings 3</vt:lpstr>
      <vt:lpstr>Facet</vt:lpstr>
      <vt:lpstr>A warm welcome awaits you</vt:lpstr>
      <vt:lpstr>At Calderbridge Primary School…</vt:lpstr>
      <vt:lpstr>It’s that time of year when everyone is excited about Santa and presents…</vt:lpstr>
      <vt:lpstr>We have the most beautiful tree and a big friendly snowman at our main entrance….</vt:lpstr>
      <vt:lpstr>We have a lovely tree in our Nessie wing and a very Naughty Elf who has been up to all sorts of tricks…. He is doing an elf angel today.</vt:lpstr>
      <vt:lpstr>Our Primary 1 boys and girls are enjoying lots of fun activities…</vt:lpstr>
      <vt:lpstr>But not only that – it’s nearly time for mums and dads to start thinking about enroling their child at school.</vt:lpstr>
      <vt:lpstr>As with everything just now, things are going to be slightly different but the one thing that remains the same is how much we want your child to be part of our Calderbridge family…</vt:lpstr>
      <vt:lpstr>They will learn lots from their teachers. This year Miss Macfarlane and Mrs Roddick have been working with Primary 1.</vt:lpstr>
      <vt:lpstr>They will make lots of new friends.</vt:lpstr>
      <vt:lpstr>They will play together out in the playground.</vt:lpstr>
      <vt:lpstr>They will enjoy eating their lunch in our dining hall.</vt:lpstr>
      <vt:lpstr>Our school values are for our children to be ready, respectful and safe.</vt:lpstr>
      <vt:lpstr>We all aspire for Calderbridge Primary to be a school of happiness…</vt:lpstr>
      <vt:lpstr>Mrs Osborne is our Head Teacher and Mrs Dowson is our Depute Head Teacher.</vt:lpstr>
      <vt:lpstr>Miss Cairney and Mrs Livingstone are our Principal Teachers.</vt:lpstr>
      <vt:lpstr>We have lots of teachers that you will get to know.</vt:lpstr>
      <vt:lpstr>Mr McKenna keeps our school safe and warm. He will help you in the playground too.</vt:lpstr>
      <vt:lpstr>Our Support Staff help us in class and outside too.</vt:lpstr>
      <vt:lpstr>Mrs Hamilton and Mrs Goodbrand work in our School Office.</vt:lpstr>
      <vt:lpstr>Very soon your child will be part of the Calderbridge Crew and you have to remember that…..</vt:lpstr>
      <vt:lpstr>Thank you for watching – we hope this has given you a bit of information that you can talk about with your wee one at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Warm Welcome Awaits...</dc:title>
  <dc:creator>Windows User</dc:creator>
  <cp:lastModifiedBy>Administrator</cp:lastModifiedBy>
  <cp:revision>32</cp:revision>
  <dcterms:created xsi:type="dcterms:W3CDTF">2020-12-08T10:08:57Z</dcterms:created>
  <dcterms:modified xsi:type="dcterms:W3CDTF">2021-12-21T12:36:01Z</dcterms:modified>
</cp:coreProperties>
</file>