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64" r:id="rId4"/>
    <p:sldId id="265" r:id="rId5"/>
    <p:sldId id="266" r:id="rId6"/>
    <p:sldId id="263" r:id="rId7"/>
    <p:sldId id="260" r:id="rId8"/>
    <p:sldId id="270" r:id="rId9"/>
    <p:sldId id="268" r:id="rId10"/>
    <p:sldId id="269" r:id="rId11"/>
    <p:sldId id="267" r:id="rId12"/>
    <p:sldId id="271" r:id="rId13"/>
    <p:sldId id="272" r:id="rId14"/>
    <p:sldId id="273" r:id="rId15"/>
    <p:sldId id="274" r:id="rId16"/>
    <p:sldId id="275" r:id="rId17"/>
    <p:sldId id="276" r:id="rId18"/>
    <p:sldId id="277"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EF8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7058" autoAdjust="0"/>
  </p:normalViewPr>
  <p:slideViewPr>
    <p:cSldViewPr snapToGrid="0">
      <p:cViewPr varScale="1">
        <p:scale>
          <a:sx n="61" d="100"/>
          <a:sy n="61" d="100"/>
        </p:scale>
        <p:origin x="7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D003E-A0CA-48E2-95DB-900F5DABBC70}" type="datetimeFigureOut">
              <a:rPr lang="en-GB" smtClean="0"/>
              <a:t>01/12/2024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2CB54-D6D7-4038-A7DD-EAB237BDBF7D}" type="slidenum">
              <a:rPr lang="en-GB" smtClean="0"/>
              <a:t>‹#›</a:t>
            </a:fld>
            <a:endParaRPr lang="en-GB"/>
          </a:p>
        </p:txBody>
      </p:sp>
    </p:spTree>
    <p:extLst>
      <p:ext uri="{BB962C8B-B14F-4D97-AF65-F5344CB8AC3E}">
        <p14:creationId xmlns:p14="http://schemas.microsoft.com/office/powerpoint/2010/main" val="3805499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everyone.  If you don’t recognise the voice, this is Mr O’Rourke and I’ll be talking you through the options available to pupils moving from S2 into S3 in 2025.  We hope this information helps you and your Pupil Support Teacher make the right choices in courses next year. </a:t>
            </a:r>
          </a:p>
        </p:txBody>
      </p:sp>
      <p:sp>
        <p:nvSpPr>
          <p:cNvPr id="4" name="Slide Number Placeholder 3"/>
          <p:cNvSpPr>
            <a:spLocks noGrp="1"/>
          </p:cNvSpPr>
          <p:nvPr>
            <p:ph type="sldNum" sz="quarter" idx="5"/>
          </p:nvPr>
        </p:nvSpPr>
        <p:spPr/>
        <p:txBody>
          <a:bodyPr/>
          <a:lstStyle/>
          <a:p>
            <a:fld id="{37A2CB54-D6D7-4038-A7DD-EAB237BDBF7D}" type="slidenum">
              <a:rPr lang="en-GB" smtClean="0"/>
              <a:t>1</a:t>
            </a:fld>
            <a:endParaRPr lang="en-GB"/>
          </a:p>
        </p:txBody>
      </p:sp>
    </p:spTree>
    <p:extLst>
      <p:ext uri="{BB962C8B-B14F-4D97-AF65-F5344CB8AC3E}">
        <p14:creationId xmlns:p14="http://schemas.microsoft.com/office/powerpoint/2010/main" val="339296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third subject I want to talk about is Geography. You can see from the course description that Geography is hugely relevant in the 21</a:t>
            </a:r>
            <a:r>
              <a:rPr lang="en-GB" baseline="30000" dirty="0"/>
              <a:t>st</a:t>
            </a:r>
            <a:r>
              <a:rPr lang="en-GB" dirty="0"/>
              <a:t> century and  helps you develop  Knowledge and Skills to understand better Human, Physical and Global issues .  If you take Geography in S3, this can lead to National 4 or National 5 qualifications in S4.  Pupils who achieve a successful National 5 pass can then go on to study Higher in S5/6.  </a:t>
            </a:r>
          </a:p>
        </p:txBody>
      </p:sp>
      <p:sp>
        <p:nvSpPr>
          <p:cNvPr id="4" name="Slide Number Placeholder 3"/>
          <p:cNvSpPr>
            <a:spLocks noGrp="1"/>
          </p:cNvSpPr>
          <p:nvPr>
            <p:ph type="sldNum" sz="quarter" idx="5"/>
          </p:nvPr>
        </p:nvSpPr>
        <p:spPr/>
        <p:txBody>
          <a:bodyPr/>
          <a:lstStyle/>
          <a:p>
            <a:fld id="{37A2CB54-D6D7-4038-A7DD-EAB237BDBF7D}" type="slidenum">
              <a:rPr lang="en-GB" smtClean="0"/>
              <a:t>10</a:t>
            </a:fld>
            <a:endParaRPr lang="en-GB"/>
          </a:p>
        </p:txBody>
      </p:sp>
    </p:spTree>
    <p:extLst>
      <p:ext uri="{BB962C8B-B14F-4D97-AF65-F5344CB8AC3E}">
        <p14:creationId xmlns:p14="http://schemas.microsoft.com/office/powerpoint/2010/main" val="156564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important skills that you develop in Geography as you can see from the slide.</a:t>
            </a:r>
          </a:p>
          <a:p>
            <a:r>
              <a:rPr lang="en-GB" dirty="0"/>
              <a:t>The National Course has three study themes around Physical, Human and Global issues.  In Geography, field work is a big part of the course and </a:t>
            </a:r>
            <a:r>
              <a:rPr lang="en-GB" dirty="0" err="1"/>
              <a:t>yu</a:t>
            </a:r>
            <a:r>
              <a:rPr lang="en-GB" dirty="0"/>
              <a:t> are given opportunities to gather research evidence at different urban to rural locations. We use a range of assessments to develop Knowledge and Understanding and Skills, including debates, written responses and research projects.  In S4, National 5 pupils sit an exam to test their knowledge, understanding and ability to analyse and interpret sources.</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11</a:t>
            </a:fld>
            <a:endParaRPr lang="en-GB"/>
          </a:p>
        </p:txBody>
      </p:sp>
    </p:spTree>
    <p:extLst>
      <p:ext uri="{BB962C8B-B14F-4D97-AF65-F5344CB8AC3E}">
        <p14:creationId xmlns:p14="http://schemas.microsoft.com/office/powerpoint/2010/main" val="240126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Geography is a great qualification for many different careers as you can see from the slide.   It’s recognised and valued by universities, colleges, employers and other higher education establishments.  If you want more information about the subject, pop into the department and have a chat with Mrs Murray or Mr Hendry who’ll be delighted to help you out.</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12</a:t>
            </a:fld>
            <a:endParaRPr lang="en-GB"/>
          </a:p>
        </p:txBody>
      </p:sp>
    </p:spTree>
    <p:extLst>
      <p:ext uri="{BB962C8B-B14F-4D97-AF65-F5344CB8AC3E}">
        <p14:creationId xmlns:p14="http://schemas.microsoft.com/office/powerpoint/2010/main" val="192316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fourth subject I want to talk about is RMPS or Religious, Moral and Philosophical Studies. This is the first year that S2 pupils can choose RMPS going into S3.  You can see from the course description that RMPS is vibrant subject and helps you develop  Knowledge and Skills to understand human beliefs, values and behaviour.  Because all pupils in S4 achieve a N4 pass in core RMPS, pupils choosing this as an option in S3 will work at National 5 level in S4.  In S5/6 pupils can progress to Higher RMPS.</a:t>
            </a:r>
          </a:p>
        </p:txBody>
      </p:sp>
      <p:sp>
        <p:nvSpPr>
          <p:cNvPr id="4" name="Slide Number Placeholder 3"/>
          <p:cNvSpPr>
            <a:spLocks noGrp="1"/>
          </p:cNvSpPr>
          <p:nvPr>
            <p:ph type="sldNum" sz="quarter" idx="5"/>
          </p:nvPr>
        </p:nvSpPr>
        <p:spPr/>
        <p:txBody>
          <a:bodyPr/>
          <a:lstStyle/>
          <a:p>
            <a:fld id="{37A2CB54-D6D7-4038-A7DD-EAB237BDBF7D}" type="slidenum">
              <a:rPr lang="en-GB" smtClean="0"/>
              <a:t>13</a:t>
            </a:fld>
            <a:endParaRPr lang="en-GB"/>
          </a:p>
        </p:txBody>
      </p:sp>
    </p:spTree>
    <p:extLst>
      <p:ext uri="{BB962C8B-B14F-4D97-AF65-F5344CB8AC3E}">
        <p14:creationId xmlns:p14="http://schemas.microsoft.com/office/powerpoint/2010/main" val="576145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way more to RMPS than you probably think and there are many important skills that you develop as you can see from the slide.</a:t>
            </a:r>
          </a:p>
          <a:p>
            <a:r>
              <a:rPr lang="en-GB" dirty="0"/>
              <a:t>The National course has three study themes around Morality &amp; Belief, Religious and Philosophical Questions and World Religions. We use a range of assessments to develop Knowledge and Understanding and Skills, including debates, written responses and research projects.  In S4, National 5 pupils sit an exam to test their knowledge, understanding and ability to analyse and interpret sources.</a:t>
            </a:r>
          </a:p>
        </p:txBody>
      </p:sp>
      <p:sp>
        <p:nvSpPr>
          <p:cNvPr id="4" name="Slide Number Placeholder 3"/>
          <p:cNvSpPr>
            <a:spLocks noGrp="1"/>
          </p:cNvSpPr>
          <p:nvPr>
            <p:ph type="sldNum" sz="quarter" idx="5"/>
          </p:nvPr>
        </p:nvSpPr>
        <p:spPr/>
        <p:txBody>
          <a:bodyPr/>
          <a:lstStyle/>
          <a:p>
            <a:fld id="{37A2CB54-D6D7-4038-A7DD-EAB237BDBF7D}" type="slidenum">
              <a:rPr lang="en-GB" smtClean="0"/>
              <a:t>14</a:t>
            </a:fld>
            <a:endParaRPr lang="en-GB"/>
          </a:p>
        </p:txBody>
      </p:sp>
    </p:spTree>
    <p:extLst>
      <p:ext uri="{BB962C8B-B14F-4D97-AF65-F5344CB8AC3E}">
        <p14:creationId xmlns:p14="http://schemas.microsoft.com/office/powerpoint/2010/main" val="10770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RMPS is a really useful qualification for many different careers as you can see from the slide.   It’s recognised and valued by universities, colleges, employers and other higher education establishments.  If you want more information about the subject, pop into the department and have a chat with Mr McNamara or Miss Lafferty who’ll be able to share their wisdom. </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15</a:t>
            </a:fld>
            <a:endParaRPr lang="en-GB"/>
          </a:p>
        </p:txBody>
      </p:sp>
    </p:spTree>
    <p:extLst>
      <p:ext uri="{BB962C8B-B14F-4D97-AF65-F5344CB8AC3E}">
        <p14:creationId xmlns:p14="http://schemas.microsoft.com/office/powerpoint/2010/main" val="406433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final subject I want to talk about is Criminology. This is a National Progression Award qualification and there is no external exam.  This is the first year that S2 pupils can choose Criminology going into S3 and pupils who are interested in choosing this subject will be advised by their Pupil Support teacher whether the course is suitable for their pathway progression.  Criminology is a very popular course in the Senior Phase and looks at the scientific study of crime.</a:t>
            </a:r>
          </a:p>
        </p:txBody>
      </p:sp>
      <p:sp>
        <p:nvSpPr>
          <p:cNvPr id="4" name="Slide Number Placeholder 3"/>
          <p:cNvSpPr>
            <a:spLocks noGrp="1"/>
          </p:cNvSpPr>
          <p:nvPr>
            <p:ph type="sldNum" sz="quarter" idx="5"/>
          </p:nvPr>
        </p:nvSpPr>
        <p:spPr/>
        <p:txBody>
          <a:bodyPr/>
          <a:lstStyle/>
          <a:p>
            <a:fld id="{37A2CB54-D6D7-4038-A7DD-EAB237BDBF7D}" type="slidenum">
              <a:rPr lang="en-GB" smtClean="0"/>
              <a:t>16</a:t>
            </a:fld>
            <a:endParaRPr lang="en-GB"/>
          </a:p>
        </p:txBody>
      </p:sp>
    </p:spTree>
    <p:extLst>
      <p:ext uri="{BB962C8B-B14F-4D97-AF65-F5344CB8AC3E}">
        <p14:creationId xmlns:p14="http://schemas.microsoft.com/office/powerpoint/2010/main" val="2119312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National Progression Award has three areas of study: Crime in the Community, Crime Scenes and Crime &amp; Law.  There is no external exam but pupils taking the course are regularly assessed via outcomes internally in class. We use a range of assessments to develop Knowledge and Understanding and Skills, including debates, field work, experiments, written responses and research projects.  </a:t>
            </a:r>
          </a:p>
        </p:txBody>
      </p:sp>
      <p:sp>
        <p:nvSpPr>
          <p:cNvPr id="4" name="Slide Number Placeholder 3"/>
          <p:cNvSpPr>
            <a:spLocks noGrp="1"/>
          </p:cNvSpPr>
          <p:nvPr>
            <p:ph type="sldNum" sz="quarter" idx="5"/>
          </p:nvPr>
        </p:nvSpPr>
        <p:spPr/>
        <p:txBody>
          <a:bodyPr/>
          <a:lstStyle/>
          <a:p>
            <a:fld id="{37A2CB54-D6D7-4038-A7DD-EAB237BDBF7D}" type="slidenum">
              <a:rPr lang="en-GB" smtClean="0"/>
              <a:t>17</a:t>
            </a:fld>
            <a:endParaRPr lang="en-GB"/>
          </a:p>
        </p:txBody>
      </p:sp>
    </p:spTree>
    <p:extLst>
      <p:ext uri="{BB962C8B-B14F-4D97-AF65-F5344CB8AC3E}">
        <p14:creationId xmlns:p14="http://schemas.microsoft.com/office/powerpoint/2010/main" val="2479071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Criminology is a dynamic but often challenging subject but can help lead to many different careers as you can see from the slide.   It’s recognised and valued by universities, colleges, employers and other higher education establishments.  If you want more information about the subject, speak to me and I’ll answer any questions that you have.</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18</a:t>
            </a:fld>
            <a:endParaRPr lang="en-GB"/>
          </a:p>
        </p:txBody>
      </p:sp>
    </p:spTree>
    <p:extLst>
      <p:ext uri="{BB962C8B-B14F-4D97-AF65-F5344CB8AC3E}">
        <p14:creationId xmlns:p14="http://schemas.microsoft.com/office/powerpoint/2010/main" val="551960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folks, there you have it – all the subjects that are available to choose in the Humanities Faculty for you moving into S3. I hope you found this helpful and remember if you have any questions about any subjects in the Humanities Faculty, give me a shout. </a:t>
            </a:r>
          </a:p>
          <a:p>
            <a:r>
              <a:rPr lang="en-GB" dirty="0"/>
              <a:t>Thanks for listening and good luck for when you make you subject choices.</a:t>
            </a:r>
          </a:p>
        </p:txBody>
      </p:sp>
      <p:sp>
        <p:nvSpPr>
          <p:cNvPr id="4" name="Slide Number Placeholder 3"/>
          <p:cNvSpPr>
            <a:spLocks noGrp="1"/>
          </p:cNvSpPr>
          <p:nvPr>
            <p:ph type="sldNum" sz="quarter" idx="5"/>
          </p:nvPr>
        </p:nvSpPr>
        <p:spPr/>
        <p:txBody>
          <a:bodyPr/>
          <a:lstStyle/>
          <a:p>
            <a:fld id="{37A2CB54-D6D7-4038-A7DD-EAB237BDBF7D}" type="slidenum">
              <a:rPr lang="en-GB" smtClean="0"/>
              <a:t>19</a:t>
            </a:fld>
            <a:endParaRPr lang="en-GB"/>
          </a:p>
        </p:txBody>
      </p:sp>
    </p:spTree>
    <p:extLst>
      <p:ext uri="{BB962C8B-B14F-4D97-AF65-F5344CB8AC3E}">
        <p14:creationId xmlns:p14="http://schemas.microsoft.com/office/powerpoint/2010/main" val="2215079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overview of the skills and topics for 3 of the subjects on offer in the Faculty.  This year we will also be offering Criminology and RMPS and I’ll share some information regarding these subjects a little later. </a:t>
            </a:r>
            <a:endParaRPr lang="ur-I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D8611B-4C6A-4BA2-81B8-1485BA4E7AF7}" type="slidenum">
              <a:rPr kumimoji="0" lang="ur-IN"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ur-IN"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1099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should all be very familiar with the Humanities Faculty Framework, which has been a big part of your S1 &amp; S2 BGE experience in History, Modern Studies, Geography &amp; RMPS.  We will continue to develop these skills in S3 and beyond as they are vital to ensure success in the Senior Phase.</a:t>
            </a:r>
            <a:endParaRPr lang="ur-IN"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D8611B-4C6A-4BA2-81B8-1485BA4E7AF7}" type="slidenum">
              <a:rPr kumimoji="0" lang="ur-IN"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ur-IN"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02455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subject I want to talk about is Modern Studies.  Modern Studies has a long history of success in Cumbernauld Academy and is one of the most popular subjects in the school.  You can see from the course description that Modern Studies is a dynamic and important subject that helps you develop  Knowledge and Skills to understand the important issues of the day.  If you take Modern Studies in S3, this can lead to National 4 or National 5 qualifications in S4.  Pupils who achieve a successful National 5 pass can then go on to study Higher in S5/6.  We also offer Advanced Higher for pupils in S6 as well as Higher Politics.</a:t>
            </a:r>
          </a:p>
        </p:txBody>
      </p:sp>
      <p:sp>
        <p:nvSpPr>
          <p:cNvPr id="4" name="Slide Number Placeholder 3"/>
          <p:cNvSpPr>
            <a:spLocks noGrp="1"/>
          </p:cNvSpPr>
          <p:nvPr>
            <p:ph type="sldNum" sz="quarter" idx="5"/>
          </p:nvPr>
        </p:nvSpPr>
        <p:spPr/>
        <p:txBody>
          <a:bodyPr/>
          <a:lstStyle/>
          <a:p>
            <a:fld id="{37A2CB54-D6D7-4038-A7DD-EAB237BDBF7D}" type="slidenum">
              <a:rPr lang="en-GB" smtClean="0"/>
              <a:t>4</a:t>
            </a:fld>
            <a:endParaRPr lang="en-GB"/>
          </a:p>
        </p:txBody>
      </p:sp>
    </p:spTree>
    <p:extLst>
      <p:ext uri="{BB962C8B-B14F-4D97-AF65-F5344CB8AC3E}">
        <p14:creationId xmlns:p14="http://schemas.microsoft.com/office/powerpoint/2010/main" val="151309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important skills that you develop in Modern Studies as you can see from the slide.</a:t>
            </a:r>
          </a:p>
          <a:p>
            <a:r>
              <a:rPr lang="en-GB" dirty="0"/>
              <a:t>The National Course has three study themes around Political, Social and International topics.  At CA, we study Crime and Law and a World Power: USA in S3 and in S4 we study Democracy in Scotland.  We use a range of assessments to develop Knowledge and Understanding and Skills, including debates, written responses and research projects.  In S4, National 5 pupils sit an exam to test their knowledge, understanding and ability to analyse and interpret sources.</a:t>
            </a:r>
          </a:p>
        </p:txBody>
      </p:sp>
      <p:sp>
        <p:nvSpPr>
          <p:cNvPr id="4" name="Slide Number Placeholder 3"/>
          <p:cNvSpPr>
            <a:spLocks noGrp="1"/>
          </p:cNvSpPr>
          <p:nvPr>
            <p:ph type="sldNum" sz="quarter" idx="5"/>
          </p:nvPr>
        </p:nvSpPr>
        <p:spPr/>
        <p:txBody>
          <a:bodyPr/>
          <a:lstStyle/>
          <a:p>
            <a:fld id="{37A2CB54-D6D7-4038-A7DD-EAB237BDBF7D}" type="slidenum">
              <a:rPr lang="en-GB" smtClean="0"/>
              <a:t>5</a:t>
            </a:fld>
            <a:endParaRPr lang="en-GB"/>
          </a:p>
        </p:txBody>
      </p:sp>
    </p:spTree>
    <p:extLst>
      <p:ext uri="{BB962C8B-B14F-4D97-AF65-F5344CB8AC3E}">
        <p14:creationId xmlns:p14="http://schemas.microsoft.com/office/powerpoint/2010/main" val="816926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Modern Studies is great and useful qualification for many different careers as you can see from the slide ranging from Politics, Law and Medicine to Teaching and Civil Service work.   It’s recognised and valued by universities, colleges, employers and other higher education establishments.  If you want more information about the subject, pop into the department and have a chat with Mrs Marshall, Mrs McGowan or Miss Murphy who are all friendly teachers happy to help you out.</a:t>
            </a:r>
          </a:p>
        </p:txBody>
      </p:sp>
      <p:sp>
        <p:nvSpPr>
          <p:cNvPr id="4" name="Slide Number Placeholder 3"/>
          <p:cNvSpPr>
            <a:spLocks noGrp="1"/>
          </p:cNvSpPr>
          <p:nvPr>
            <p:ph type="sldNum" sz="quarter" idx="5"/>
          </p:nvPr>
        </p:nvSpPr>
        <p:spPr/>
        <p:txBody>
          <a:bodyPr/>
          <a:lstStyle/>
          <a:p>
            <a:fld id="{37A2CB54-D6D7-4038-A7DD-EAB237BDBF7D}" type="slidenum">
              <a:rPr lang="en-GB" smtClean="0"/>
              <a:t>6</a:t>
            </a:fld>
            <a:endParaRPr lang="en-GB"/>
          </a:p>
        </p:txBody>
      </p:sp>
    </p:spTree>
    <p:extLst>
      <p:ext uri="{BB962C8B-B14F-4D97-AF65-F5344CB8AC3E}">
        <p14:creationId xmlns:p14="http://schemas.microsoft.com/office/powerpoint/2010/main" val="1425576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second subject I want to talk about is History.  History is another successful subject in Cumbernauld Academy and gets high numbers year on year .  You can see from the course description that History is another dynamic and important subject that helps you develop  Knowledge and Skills to understand important events from the past.  If you take History in S3, this can lead to National 4 or National 5 qualifications in S4.  Pupils who achieve a successful National 5 pass can then go on to study Higher in S5/6.  We also offer Advanced Higher for pupils in S6.</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7</a:t>
            </a:fld>
            <a:endParaRPr lang="en-GB"/>
          </a:p>
        </p:txBody>
      </p:sp>
    </p:spTree>
    <p:extLst>
      <p:ext uri="{BB962C8B-B14F-4D97-AF65-F5344CB8AC3E}">
        <p14:creationId xmlns:p14="http://schemas.microsoft.com/office/powerpoint/2010/main" val="353448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important skills that you develop in History as you can see from the slide.</a:t>
            </a:r>
          </a:p>
          <a:p>
            <a:r>
              <a:rPr lang="en-GB" dirty="0"/>
              <a:t>The National Course has three study themes around Scottish, British and European/World topics.  At CA, we study the Era of The Great War and the Trade in Enslaved people in S3 and in S4 we study Hitler and Nazi Germany.  We use a range of assessments to develop Knowledge and Understanding and Skills, including debates, written responses and research projects.  In S4, National 5 pupils sit an exam to test their knowledge, understanding and ability to analyse and interpret sources.</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8</a:t>
            </a:fld>
            <a:endParaRPr lang="en-GB"/>
          </a:p>
        </p:txBody>
      </p:sp>
    </p:spTree>
    <p:extLst>
      <p:ext uri="{BB962C8B-B14F-4D97-AF65-F5344CB8AC3E}">
        <p14:creationId xmlns:p14="http://schemas.microsoft.com/office/powerpoint/2010/main" val="259949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History is a brilliant and useful qualification for many different careers as you can see from the slide.   It’s recognised and valued by universities, colleges, employers and other higher education establishments.  If you want more information about the subject, pop into the department and have a chat with Mr Waddell, Mr Hodgman, Miss McGregor or Mr Reilly who’ll all be buzzing to tell you more about the subject.</a:t>
            </a:r>
          </a:p>
          <a:p>
            <a:endParaRPr lang="en-GB" dirty="0"/>
          </a:p>
        </p:txBody>
      </p:sp>
      <p:sp>
        <p:nvSpPr>
          <p:cNvPr id="4" name="Slide Number Placeholder 3"/>
          <p:cNvSpPr>
            <a:spLocks noGrp="1"/>
          </p:cNvSpPr>
          <p:nvPr>
            <p:ph type="sldNum" sz="quarter" idx="5"/>
          </p:nvPr>
        </p:nvSpPr>
        <p:spPr/>
        <p:txBody>
          <a:bodyPr/>
          <a:lstStyle/>
          <a:p>
            <a:fld id="{37A2CB54-D6D7-4038-A7DD-EAB237BDBF7D}" type="slidenum">
              <a:rPr lang="en-GB" smtClean="0"/>
              <a:t>9</a:t>
            </a:fld>
            <a:endParaRPr lang="en-GB"/>
          </a:p>
        </p:txBody>
      </p:sp>
    </p:spTree>
    <p:extLst>
      <p:ext uri="{BB962C8B-B14F-4D97-AF65-F5344CB8AC3E}">
        <p14:creationId xmlns:p14="http://schemas.microsoft.com/office/powerpoint/2010/main" val="286308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91673-46D4-DB71-8D52-5E73D61608B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2138FC3-6E0C-BD2B-0A9D-E471316F18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7848F31-8B20-A9CB-C904-A09AD26B690B}"/>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33661ADC-35FF-608E-16FF-E02094E76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9AC8F6-A0C9-625A-2E35-EDDF84C80330}"/>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53659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E184-B11D-DE4D-CF77-98141D335CB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FDF23A1-C4EA-9C99-B326-8E1F1ECCF6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457D0F-5D12-0235-955E-D0C7DF6D1579}"/>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D2D70BE7-D5FB-C62D-D517-BEF64A0275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A78BD-7B62-AFD8-2BE2-B1E552245215}"/>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1459095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41BBF-AF92-D043-BC8B-E1D3511E85E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CB4A744-E6A1-949D-1F53-ECBCFE1C4D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D74FDC9-41F2-5080-6D77-D8ACDCE505F9}"/>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C53B60FB-33B3-136C-CF94-10E36347D7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95F617-D802-DDA9-BF53-DC733CD24B92}"/>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108257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18A1713-D08C-46DE-8F94-469E9C59B56C}" type="datetimeFigureOut">
              <a:rPr lang="en-GB" smtClean="0"/>
              <a:t>01/12/2024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356380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8A1713-D08C-46DE-8F94-469E9C59B56C}" type="datetimeFigureOut">
              <a:rPr lang="en-GB" smtClean="0"/>
              <a:t>01/12/2024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967415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8A1713-D08C-46DE-8F94-469E9C59B56C}" type="datetimeFigureOut">
              <a:rPr lang="en-GB" smtClean="0"/>
              <a:t>01/12/2024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411451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18A1713-D08C-46DE-8F94-469E9C59B56C}" type="datetimeFigureOut">
              <a:rPr lang="en-GB" smtClean="0"/>
              <a:t>01/12/2024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215181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18A1713-D08C-46DE-8F94-469E9C59B56C}" type="datetimeFigureOut">
              <a:rPr lang="en-GB" smtClean="0"/>
              <a:t>01/12/2024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644305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18A1713-D08C-46DE-8F94-469E9C59B56C}" type="datetimeFigureOut">
              <a:rPr lang="en-GB" smtClean="0"/>
              <a:t>01/12/2024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2744840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8A1713-D08C-46DE-8F94-469E9C59B56C}" type="datetimeFigureOut">
              <a:rPr lang="en-GB" smtClean="0"/>
              <a:t>01/12/2024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25857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A1713-D08C-46DE-8F94-469E9C59B56C}" type="datetimeFigureOut">
              <a:rPr lang="en-GB" smtClean="0"/>
              <a:t>01/12/2024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3941471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1D3F-994C-320F-03C4-953D61646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3BFBA9E-66EF-0FC0-C3ED-82AAE3BA754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FF4E023-6D2F-6C46-0386-6C9AF4549EA7}"/>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E3264480-E880-B947-8434-69847A4F99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A4E6C3-A4A5-1C8E-F708-2998E3886EBC}"/>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103539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8A1713-D08C-46DE-8F94-469E9C59B56C}" type="datetimeFigureOut">
              <a:rPr lang="en-GB" smtClean="0"/>
              <a:t>01/12/2024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1530964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8A1713-D08C-46DE-8F94-469E9C59B56C}" type="datetimeFigureOut">
              <a:rPr lang="en-GB" smtClean="0"/>
              <a:t>01/12/2024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2675944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18A1713-D08C-46DE-8F94-469E9C59B56C}" type="datetimeFigureOut">
              <a:rPr lang="en-GB" smtClean="0"/>
              <a:t>01/12/2024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6C5FD1-44B3-4F6C-988F-D6F9E7442353}" type="slidenum">
              <a:rPr lang="en-GB" smtClean="0"/>
              <a:t>‹#›</a:t>
            </a:fld>
            <a:endParaRPr lang="en-GB"/>
          </a:p>
        </p:txBody>
      </p:sp>
    </p:spTree>
    <p:extLst>
      <p:ext uri="{BB962C8B-B14F-4D97-AF65-F5344CB8AC3E}">
        <p14:creationId xmlns:p14="http://schemas.microsoft.com/office/powerpoint/2010/main" val="184601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39AF-CCF7-BD3E-EB57-84A853ABA7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253ED38-034D-3749-35F3-09D97A73D6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A05D9DE-C895-D3B6-82B1-8BFA85F201F0}"/>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762F4840-5173-4D0F-EB0F-59874499E2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8F7389-3D7A-63E7-27CA-6FA5F9D7193A}"/>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666815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AB612-14E6-4B30-2B10-28C468607D3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D3F178F-EC4D-A6FB-5578-150EBD2EF7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5B7D036-C91E-255A-3467-EF4BE9EE73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4970640-B88C-8D64-F9E9-A84160AD4E1D}"/>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6" name="Footer Placeholder 5">
            <a:extLst>
              <a:ext uri="{FF2B5EF4-FFF2-40B4-BE49-F238E27FC236}">
                <a16:creationId xmlns:a16="http://schemas.microsoft.com/office/drawing/2014/main" id="{18C8CCD3-DB87-A50E-D636-C15999A526F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C8F4C0-67D2-94B1-40AB-4497BED14467}"/>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399147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15C5-3393-7CA4-01E7-92F42153E13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4EB34E8-15D4-D90F-1585-F8AB816291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B858D6-3958-3A4D-0D19-EA4C1C446E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FD686EA-0428-35C7-6009-2B34F91CB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FAB25A-9DA6-322B-A175-002C65D2D7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8BDD960-A7DE-444B-343F-192ABB418511}"/>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8" name="Footer Placeholder 7">
            <a:extLst>
              <a:ext uri="{FF2B5EF4-FFF2-40B4-BE49-F238E27FC236}">
                <a16:creationId xmlns:a16="http://schemas.microsoft.com/office/drawing/2014/main" id="{52461A6D-CE80-1371-0866-8546AB3AAD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F415A96-8FC1-5D9C-CAF3-F2D583D46643}"/>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235130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00B7-BEBE-17A4-F6BF-90EECDCD643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0E6CC21-83E2-44B4-231B-5415BE27F780}"/>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4" name="Footer Placeholder 3">
            <a:extLst>
              <a:ext uri="{FF2B5EF4-FFF2-40B4-BE49-F238E27FC236}">
                <a16:creationId xmlns:a16="http://schemas.microsoft.com/office/drawing/2014/main" id="{FB868F6C-A19E-5EB2-9349-144D7754A2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E22227-58DA-544F-AF4A-352E601A464A}"/>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422383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CAFFA-D7E2-A150-47B3-6DC5D68ABC37}"/>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3" name="Footer Placeholder 2">
            <a:extLst>
              <a:ext uri="{FF2B5EF4-FFF2-40B4-BE49-F238E27FC236}">
                <a16:creationId xmlns:a16="http://schemas.microsoft.com/office/drawing/2014/main" id="{D6A6BFAA-2A99-201A-4B18-41186CF593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025C5-9384-B7FD-C62D-C3C1CA7A095A}"/>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201460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789C2-D16C-EB40-EC37-4F9D077DDA6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3FF014A-E74C-26F8-753A-794DC3A5C7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CBE1036-A42A-6895-9071-1D392122A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1F85FD-E93E-33C8-E27D-63CEA730700E}"/>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6" name="Footer Placeholder 5">
            <a:extLst>
              <a:ext uri="{FF2B5EF4-FFF2-40B4-BE49-F238E27FC236}">
                <a16:creationId xmlns:a16="http://schemas.microsoft.com/office/drawing/2014/main" id="{55F29F2C-AA6F-F485-FD23-EC0C4B717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24CF80-BDD4-6331-B1E8-62CFF163FBCB}"/>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90220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4ACD-9F16-FAB9-45E7-73D1BB4D26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E896D28-8B55-0B84-66AE-7C7266D89B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240751D-FCE6-C77E-1244-F5F44AA972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AE15D4-1DA2-238B-6681-77B95A496CD8}"/>
              </a:ext>
            </a:extLst>
          </p:cNvPr>
          <p:cNvSpPr>
            <a:spLocks noGrp="1"/>
          </p:cNvSpPr>
          <p:nvPr>
            <p:ph type="dt" sz="half" idx="10"/>
          </p:nvPr>
        </p:nvSpPr>
        <p:spPr/>
        <p:txBody>
          <a:bodyPr/>
          <a:lstStyle/>
          <a:p>
            <a:fld id="{0CA96107-DE69-4FDA-8A81-A3BA97CE3009}" type="datetimeFigureOut">
              <a:rPr lang="en-GB" smtClean="0"/>
              <a:t>01/12/2024</a:t>
            </a:fld>
            <a:endParaRPr lang="en-GB"/>
          </a:p>
        </p:txBody>
      </p:sp>
      <p:sp>
        <p:nvSpPr>
          <p:cNvPr id="6" name="Footer Placeholder 5">
            <a:extLst>
              <a:ext uri="{FF2B5EF4-FFF2-40B4-BE49-F238E27FC236}">
                <a16:creationId xmlns:a16="http://schemas.microsoft.com/office/drawing/2014/main" id="{1D3556D0-61E4-D33A-2AE5-85A01A1FB7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87D834-40C6-3694-26B3-81020B49E0F4}"/>
              </a:ext>
            </a:extLst>
          </p:cNvPr>
          <p:cNvSpPr>
            <a:spLocks noGrp="1"/>
          </p:cNvSpPr>
          <p:nvPr>
            <p:ph type="sldNum" sz="quarter" idx="12"/>
          </p:nvPr>
        </p:nvSpPr>
        <p:spPr/>
        <p:txBody>
          <a:bodyPr/>
          <a:lstStyle/>
          <a:p>
            <a:fld id="{A41E7AA5-AA90-4771-897A-C35EFD5729F7}" type="slidenum">
              <a:rPr lang="en-GB" smtClean="0"/>
              <a:t>‹#›</a:t>
            </a:fld>
            <a:endParaRPr lang="en-GB"/>
          </a:p>
        </p:txBody>
      </p:sp>
    </p:spTree>
    <p:extLst>
      <p:ext uri="{BB962C8B-B14F-4D97-AF65-F5344CB8AC3E}">
        <p14:creationId xmlns:p14="http://schemas.microsoft.com/office/powerpoint/2010/main" val="1067236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D5D43-4559-FA16-2975-5C56D0528A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0FE729-5E0B-0643-CFAE-02E38A07E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2A0C54-76F1-BB89-8E84-9A6C7CD42C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A96107-DE69-4FDA-8A81-A3BA97CE3009}" type="datetimeFigureOut">
              <a:rPr lang="en-GB" smtClean="0"/>
              <a:t>01/12/2024</a:t>
            </a:fld>
            <a:endParaRPr lang="en-GB"/>
          </a:p>
        </p:txBody>
      </p:sp>
      <p:sp>
        <p:nvSpPr>
          <p:cNvPr id="5" name="Footer Placeholder 4">
            <a:extLst>
              <a:ext uri="{FF2B5EF4-FFF2-40B4-BE49-F238E27FC236}">
                <a16:creationId xmlns:a16="http://schemas.microsoft.com/office/drawing/2014/main" id="{FD57B3D1-2355-57B9-3D2C-8D60501286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F5BD3B-03B2-C74C-2C49-83DF6699CB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1E7AA5-AA90-4771-897A-C35EFD5729F7}" type="slidenum">
              <a:rPr lang="en-GB" smtClean="0"/>
              <a:t>‹#›</a:t>
            </a:fld>
            <a:endParaRPr lang="en-GB"/>
          </a:p>
        </p:txBody>
      </p:sp>
    </p:spTree>
    <p:extLst>
      <p:ext uri="{BB962C8B-B14F-4D97-AF65-F5344CB8AC3E}">
        <p14:creationId xmlns:p14="http://schemas.microsoft.com/office/powerpoint/2010/main" val="1478080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A1713-D08C-46DE-8F94-469E9C59B56C}" type="datetimeFigureOut">
              <a:rPr lang="en-GB" smtClean="0"/>
              <a:t>01/12/2024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C5FD1-44B3-4F6C-988F-D6F9E7442353}" type="slidenum">
              <a:rPr lang="en-GB" smtClean="0"/>
              <a:t>‹#›</a:t>
            </a:fld>
            <a:endParaRPr lang="en-GB"/>
          </a:p>
        </p:txBody>
      </p:sp>
    </p:spTree>
    <p:extLst>
      <p:ext uri="{BB962C8B-B14F-4D97-AF65-F5344CB8AC3E}">
        <p14:creationId xmlns:p14="http://schemas.microsoft.com/office/powerpoint/2010/main" val="22216775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3.m4a"/><Relationship Id="rId16" Type="http://schemas.openxmlformats.org/officeDocument/2006/relationships/image" Target="../media/image3.png"/><Relationship Id="rId1" Type="http://schemas.microsoft.com/office/2007/relationships/media" Target="../media/media3.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4C20-C12A-9457-EEEC-50954139FF22}"/>
              </a:ext>
            </a:extLst>
          </p:cNvPr>
          <p:cNvSpPr>
            <a:spLocks noGrp="1"/>
          </p:cNvSpPr>
          <p:nvPr>
            <p:ph type="ctrTitle"/>
          </p:nvPr>
        </p:nvSpPr>
        <p:spPr>
          <a:xfrm>
            <a:off x="297951" y="274342"/>
            <a:ext cx="11507056" cy="2260315"/>
          </a:xfrm>
        </p:spPr>
        <p:txBody>
          <a:bodyPr>
            <a:normAutofit fontScale="90000"/>
          </a:bodyPr>
          <a:lstStyle/>
          <a:p>
            <a:br>
              <a:rPr lang="en-GB" dirty="0"/>
            </a:br>
            <a:br>
              <a:rPr lang="en-GB" dirty="0"/>
            </a:br>
            <a:br>
              <a:rPr lang="en-GB" dirty="0"/>
            </a:br>
            <a:br>
              <a:rPr lang="en-GB" dirty="0"/>
            </a:br>
            <a:br>
              <a:rPr lang="en-GB" dirty="0"/>
            </a:br>
            <a:r>
              <a:rPr lang="en-GB" b="1" dirty="0">
                <a:latin typeface="Corbel" panose="020B0503020204020204" pitchFamily="34" charset="0"/>
              </a:rPr>
              <a:t>S2 HUMANITIES FACULTY OPTIONS MOVING INTO S3</a:t>
            </a:r>
            <a:br>
              <a:rPr lang="en-GB" b="1" dirty="0">
                <a:latin typeface="Corbel" panose="020B0503020204020204" pitchFamily="34" charset="0"/>
              </a:rPr>
            </a:br>
            <a:endParaRPr lang="en-GB" b="1" dirty="0">
              <a:latin typeface="Corbel" panose="020B0503020204020204" pitchFamily="34" charset="0"/>
            </a:endParaRPr>
          </a:p>
        </p:txBody>
      </p:sp>
      <p:sp>
        <p:nvSpPr>
          <p:cNvPr id="3" name="Subtitle 2">
            <a:extLst>
              <a:ext uri="{FF2B5EF4-FFF2-40B4-BE49-F238E27FC236}">
                <a16:creationId xmlns:a16="http://schemas.microsoft.com/office/drawing/2014/main" id="{0DB2F2DA-FC64-1A78-67CC-514BD34F13FD}"/>
              </a:ext>
            </a:extLst>
          </p:cNvPr>
          <p:cNvSpPr>
            <a:spLocks noGrp="1"/>
          </p:cNvSpPr>
          <p:nvPr>
            <p:ph type="subTitle" idx="1"/>
          </p:nvPr>
        </p:nvSpPr>
        <p:spPr>
          <a:xfrm>
            <a:off x="1524000" y="2075380"/>
            <a:ext cx="9144000" cy="3182420"/>
          </a:xfrm>
        </p:spPr>
        <p:txBody>
          <a:bodyPr/>
          <a:lstStyle/>
          <a:p>
            <a:r>
              <a:rPr lang="en-GB" b="1" dirty="0">
                <a:latin typeface="Corbel" panose="020B0503020204020204" pitchFamily="34" charset="0"/>
              </a:rPr>
              <a:t>2024 - 2025</a:t>
            </a:r>
          </a:p>
        </p:txBody>
      </p:sp>
      <p:pic>
        <p:nvPicPr>
          <p:cNvPr id="4" name="Picture 3">
            <a:extLst>
              <a:ext uri="{FF2B5EF4-FFF2-40B4-BE49-F238E27FC236}">
                <a16:creationId xmlns:a16="http://schemas.microsoft.com/office/drawing/2014/main" id="{3CE3EACB-A8AE-8D61-2DBA-31F632AADF81}"/>
              </a:ext>
            </a:extLst>
          </p:cNvPr>
          <p:cNvPicPr>
            <a:picLocks noChangeAspect="1"/>
          </p:cNvPicPr>
          <p:nvPr/>
        </p:nvPicPr>
        <p:blipFill>
          <a:blip r:embed="rId5"/>
          <a:stretch>
            <a:fillRect/>
          </a:stretch>
        </p:blipFill>
        <p:spPr>
          <a:xfrm>
            <a:off x="639049" y="1845218"/>
            <a:ext cx="3582256" cy="4617537"/>
          </a:xfrm>
          <a:prstGeom prst="rect">
            <a:avLst/>
          </a:prstGeom>
        </p:spPr>
      </p:pic>
      <p:pic>
        <p:nvPicPr>
          <p:cNvPr id="5" name="Picture 4">
            <a:extLst>
              <a:ext uri="{FF2B5EF4-FFF2-40B4-BE49-F238E27FC236}">
                <a16:creationId xmlns:a16="http://schemas.microsoft.com/office/drawing/2014/main" id="{1345AC63-E221-C937-BAA7-2C56CFDC55F1}"/>
              </a:ext>
            </a:extLst>
          </p:cNvPr>
          <p:cNvPicPr>
            <a:picLocks noChangeAspect="1"/>
          </p:cNvPicPr>
          <p:nvPr/>
        </p:nvPicPr>
        <p:blipFill>
          <a:blip r:embed="rId6"/>
          <a:stretch>
            <a:fillRect/>
          </a:stretch>
        </p:blipFill>
        <p:spPr>
          <a:xfrm>
            <a:off x="7664521" y="2075380"/>
            <a:ext cx="3888430" cy="4157215"/>
          </a:xfrm>
          <a:prstGeom prst="rect">
            <a:avLst/>
          </a:prstGeom>
        </p:spPr>
      </p:pic>
      <p:pic>
        <p:nvPicPr>
          <p:cNvPr id="14" name="Audio 13">
            <a:hlinkClick r:id="" action="ppaction://media"/>
            <a:extLst>
              <a:ext uri="{FF2B5EF4-FFF2-40B4-BE49-F238E27FC236}">
                <a16:creationId xmlns:a16="http://schemas.microsoft.com/office/drawing/2014/main" id="{1D789D27-6310-7F28-0471-1E0382C1C9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4527057"/>
      </p:ext>
    </p:extLst>
  </p:cSld>
  <p:clrMapOvr>
    <a:masterClrMapping/>
  </p:clrMapOvr>
  <mc:AlternateContent xmlns:mc="http://schemas.openxmlformats.org/markup-compatibility/2006" xmlns:p14="http://schemas.microsoft.com/office/powerpoint/2010/main">
    <mc:Choice Requires="p14">
      <p:transition spd="slow" p14:dur="2000" advTm="26160"/>
    </mc:Choice>
    <mc:Fallback xmlns="">
      <p:transition spd="slow" advTm="2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83E6224-5581-0872-AE8A-A193CDC2BAEB}"/>
              </a:ext>
            </a:extLst>
          </p:cNvPr>
          <p:cNvSpPr/>
          <p:nvPr/>
        </p:nvSpPr>
        <p:spPr>
          <a:xfrm>
            <a:off x="1193011" y="2106202"/>
            <a:ext cx="5550259" cy="4558194"/>
          </a:xfrm>
          <a:prstGeom prst="round2Diag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rgbClr val="212529"/>
                </a:solidFill>
                <a:latin typeface="Corbel" panose="020B0503020204020204" pitchFamily="34" charset="0"/>
              </a:rPr>
              <a:t>COURSE DESCRIPTION</a:t>
            </a:r>
          </a:p>
          <a:p>
            <a:pPr algn="ctr"/>
            <a:endParaRPr lang="en-GB" sz="2000" b="1" dirty="0">
              <a:solidFill>
                <a:srgbClr val="212529"/>
              </a:solidFill>
              <a:latin typeface="Corbel" panose="020B0503020204020204" pitchFamily="34" charset="0"/>
            </a:endParaRPr>
          </a:p>
          <a:p>
            <a:pPr algn="ctr"/>
            <a:r>
              <a:rPr lang="en-GB" sz="2000" b="0" i="0" dirty="0">
                <a:solidFill>
                  <a:srgbClr val="212529"/>
                </a:solidFill>
                <a:effectLst/>
                <a:latin typeface="Corbel" panose="020B0503020204020204" pitchFamily="34" charset="0"/>
              </a:rPr>
              <a:t>In the 21st Century, with growing awareness of the impact of human activity on the environment and scarce resources, geography fosters positive, life–long attitudes of </a:t>
            </a:r>
            <a:r>
              <a:rPr lang="en-GB" sz="2000" b="1" i="0" dirty="0">
                <a:solidFill>
                  <a:srgbClr val="212529"/>
                </a:solidFill>
                <a:effectLst/>
                <a:latin typeface="Corbel" panose="020B0503020204020204" pitchFamily="34" charset="0"/>
              </a:rPr>
              <a:t>environmental awareness, sustainability and global citizenship.</a:t>
            </a:r>
            <a:r>
              <a:rPr lang="en-GB" sz="2000" b="0" i="0" dirty="0">
                <a:solidFill>
                  <a:srgbClr val="212529"/>
                </a:solidFill>
                <a:effectLst/>
                <a:latin typeface="Corbel" panose="020B0503020204020204" pitchFamily="34" charset="0"/>
              </a:rPr>
              <a:t> Through developing the ability to </a:t>
            </a:r>
            <a:r>
              <a:rPr lang="en-GB" sz="2000" b="1" i="0" dirty="0">
                <a:solidFill>
                  <a:srgbClr val="212529"/>
                </a:solidFill>
                <a:effectLst/>
                <a:latin typeface="Corbel" panose="020B0503020204020204" pitchFamily="34" charset="0"/>
              </a:rPr>
              <a:t>ask questions, think independently and critically analyse information</a:t>
            </a:r>
            <a:r>
              <a:rPr lang="en-GB" sz="2000" b="0" i="0" dirty="0">
                <a:solidFill>
                  <a:srgbClr val="212529"/>
                </a:solidFill>
                <a:effectLst/>
                <a:latin typeface="Corbel" panose="020B0503020204020204" pitchFamily="34" charset="0"/>
              </a:rPr>
              <a:t>, you will develop an understanding of our </a:t>
            </a:r>
            <a:r>
              <a:rPr lang="en-GB" sz="2000" b="1" i="0" dirty="0">
                <a:solidFill>
                  <a:srgbClr val="212529"/>
                </a:solidFill>
                <a:effectLst/>
                <a:latin typeface="Corbel" panose="020B0503020204020204" pitchFamily="34" charset="0"/>
              </a:rPr>
              <a:t>changing world and its human and physical processes</a:t>
            </a:r>
            <a:r>
              <a:rPr lang="en-GB" sz="2000" b="0" i="0" dirty="0">
                <a:solidFill>
                  <a:srgbClr val="212529"/>
                </a:solidFill>
                <a:effectLst/>
                <a:latin typeface="Corbel" panose="020B0503020204020204" pitchFamily="34" charset="0"/>
              </a:rPr>
              <a:t>. Geography therefore links well with both social and natural sciences.</a:t>
            </a:r>
            <a:endParaRPr lang="en-GB" sz="2000" dirty="0">
              <a:latin typeface="Corbel" panose="020B0503020204020204" pitchFamily="34" charset="0"/>
            </a:endParaRPr>
          </a:p>
        </p:txBody>
      </p:sp>
      <p:sp>
        <p:nvSpPr>
          <p:cNvPr id="4" name="Rectangle 3">
            <a:extLst>
              <a:ext uri="{FF2B5EF4-FFF2-40B4-BE49-F238E27FC236}">
                <a16:creationId xmlns:a16="http://schemas.microsoft.com/office/drawing/2014/main" id="{75CAF954-7515-4A2F-4E90-8D50AF48D5C1}"/>
              </a:ext>
            </a:extLst>
          </p:cNvPr>
          <p:cNvSpPr/>
          <p:nvPr/>
        </p:nvSpPr>
        <p:spPr>
          <a:xfrm>
            <a:off x="3101082" y="177238"/>
            <a:ext cx="7284377" cy="688369"/>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latin typeface="Corbel" panose="020B0503020204020204" pitchFamily="34" charset="0"/>
              </a:rPr>
              <a:t>GEOGRAPHY</a:t>
            </a:r>
          </a:p>
        </p:txBody>
      </p:sp>
      <p:sp>
        <p:nvSpPr>
          <p:cNvPr id="5" name="Flowchart: Alternative Process 4">
            <a:extLst>
              <a:ext uri="{FF2B5EF4-FFF2-40B4-BE49-F238E27FC236}">
                <a16:creationId xmlns:a16="http://schemas.microsoft.com/office/drawing/2014/main" id="{1EDD50F6-AFBA-5B21-933F-125D04CAACC9}"/>
              </a:ext>
            </a:extLst>
          </p:cNvPr>
          <p:cNvSpPr/>
          <p:nvPr/>
        </p:nvSpPr>
        <p:spPr>
          <a:xfrm>
            <a:off x="8126855" y="1137720"/>
            <a:ext cx="2517169" cy="452063"/>
          </a:xfrm>
          <a:prstGeom prst="flowChartAlternateProcess">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S3 GEOGRAPHY</a:t>
            </a:r>
          </a:p>
        </p:txBody>
      </p:sp>
      <p:sp>
        <p:nvSpPr>
          <p:cNvPr id="6" name="Arrow: Down 5">
            <a:extLst>
              <a:ext uri="{FF2B5EF4-FFF2-40B4-BE49-F238E27FC236}">
                <a16:creationId xmlns:a16="http://schemas.microsoft.com/office/drawing/2014/main" id="{93F337F1-18BB-DB40-EB40-21647171FBCF}"/>
              </a:ext>
            </a:extLst>
          </p:cNvPr>
          <p:cNvSpPr/>
          <p:nvPr/>
        </p:nvSpPr>
        <p:spPr>
          <a:xfrm flipH="1">
            <a:off x="9177131" y="176941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7" name="Flowchart: Alternative Process 6">
            <a:extLst>
              <a:ext uri="{FF2B5EF4-FFF2-40B4-BE49-F238E27FC236}">
                <a16:creationId xmlns:a16="http://schemas.microsoft.com/office/drawing/2014/main" id="{AEDD6B25-0431-C681-1BFB-2211885A8027}"/>
              </a:ext>
            </a:extLst>
          </p:cNvPr>
          <p:cNvSpPr/>
          <p:nvPr/>
        </p:nvSpPr>
        <p:spPr>
          <a:xfrm>
            <a:off x="7672225" y="2445572"/>
            <a:ext cx="3426431" cy="554804"/>
          </a:xfrm>
          <a:prstGeom prst="flowChartAlternateProcess">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4 GEOGRAPHY</a:t>
            </a:r>
          </a:p>
        </p:txBody>
      </p:sp>
      <p:sp>
        <p:nvSpPr>
          <p:cNvPr id="8" name="Arrow: Down 7">
            <a:extLst>
              <a:ext uri="{FF2B5EF4-FFF2-40B4-BE49-F238E27FC236}">
                <a16:creationId xmlns:a16="http://schemas.microsoft.com/office/drawing/2014/main" id="{97C34B1C-D2A3-2AFE-852E-9690173FBE31}"/>
              </a:ext>
            </a:extLst>
          </p:cNvPr>
          <p:cNvSpPr/>
          <p:nvPr/>
        </p:nvSpPr>
        <p:spPr>
          <a:xfrm flipH="1">
            <a:off x="9133466" y="3210674"/>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Flowchart: Alternative Process 8">
            <a:extLst>
              <a:ext uri="{FF2B5EF4-FFF2-40B4-BE49-F238E27FC236}">
                <a16:creationId xmlns:a16="http://schemas.microsoft.com/office/drawing/2014/main" id="{E2D5DD0E-7F20-4634-972B-671C8033B345}"/>
              </a:ext>
            </a:extLst>
          </p:cNvPr>
          <p:cNvSpPr/>
          <p:nvPr/>
        </p:nvSpPr>
        <p:spPr>
          <a:xfrm>
            <a:off x="7546625" y="3918624"/>
            <a:ext cx="3780890" cy="452063"/>
          </a:xfrm>
          <a:prstGeom prst="flowChartAlternateProcess">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5 GEOGRAPHY</a:t>
            </a:r>
          </a:p>
        </p:txBody>
      </p:sp>
      <p:sp>
        <p:nvSpPr>
          <p:cNvPr id="10" name="Arrow: Down 9">
            <a:extLst>
              <a:ext uri="{FF2B5EF4-FFF2-40B4-BE49-F238E27FC236}">
                <a16:creationId xmlns:a16="http://schemas.microsoft.com/office/drawing/2014/main" id="{24418687-3B1B-82E8-9D13-AFE842C4008F}"/>
              </a:ext>
            </a:extLst>
          </p:cNvPr>
          <p:cNvSpPr/>
          <p:nvPr/>
        </p:nvSpPr>
        <p:spPr>
          <a:xfrm flipH="1">
            <a:off x="9133466" y="4625936"/>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1" name="Flowchart: Alternative Process 10">
            <a:extLst>
              <a:ext uri="{FF2B5EF4-FFF2-40B4-BE49-F238E27FC236}">
                <a16:creationId xmlns:a16="http://schemas.microsoft.com/office/drawing/2014/main" id="{9358E84E-0BE5-1CAB-DF91-D5736F25E502}"/>
              </a:ext>
            </a:extLst>
          </p:cNvPr>
          <p:cNvSpPr/>
          <p:nvPr/>
        </p:nvSpPr>
        <p:spPr>
          <a:xfrm>
            <a:off x="7155949" y="5401631"/>
            <a:ext cx="4345969" cy="452063"/>
          </a:xfrm>
          <a:prstGeom prst="flowChartAlternateProcess">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HIGHER GEOGRAPHY</a:t>
            </a:r>
          </a:p>
        </p:txBody>
      </p:sp>
      <p:pic>
        <p:nvPicPr>
          <p:cNvPr id="14" name="Picture 13">
            <a:extLst>
              <a:ext uri="{FF2B5EF4-FFF2-40B4-BE49-F238E27FC236}">
                <a16:creationId xmlns:a16="http://schemas.microsoft.com/office/drawing/2014/main" id="{16DD116F-4E3C-870B-6C6A-7EC8E5C6B4B0}"/>
              </a:ext>
            </a:extLst>
          </p:cNvPr>
          <p:cNvPicPr>
            <a:picLocks noChangeAspect="1"/>
          </p:cNvPicPr>
          <p:nvPr/>
        </p:nvPicPr>
        <p:blipFill>
          <a:blip r:embed="rId5"/>
          <a:stretch>
            <a:fillRect/>
          </a:stretch>
        </p:blipFill>
        <p:spPr>
          <a:xfrm>
            <a:off x="132129" y="0"/>
            <a:ext cx="1974073" cy="1839397"/>
          </a:xfrm>
          <a:prstGeom prst="rect">
            <a:avLst/>
          </a:prstGeom>
        </p:spPr>
      </p:pic>
      <p:pic>
        <p:nvPicPr>
          <p:cNvPr id="12" name="Audio 11">
            <a:hlinkClick r:id="" action="ppaction://media"/>
            <a:extLst>
              <a:ext uri="{FF2B5EF4-FFF2-40B4-BE49-F238E27FC236}">
                <a16:creationId xmlns:a16="http://schemas.microsoft.com/office/drawing/2014/main" id="{45A8387D-9D0A-B8CD-F4CB-3F48C6C70E3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9794240"/>
      </p:ext>
    </p:extLst>
  </p:cSld>
  <p:clrMapOvr>
    <a:masterClrMapping/>
  </p:clrMapOvr>
  <mc:AlternateContent xmlns:mc="http://schemas.openxmlformats.org/markup-compatibility/2006" xmlns:p14="http://schemas.microsoft.com/office/powerpoint/2010/main">
    <mc:Choice Requires="p14">
      <p:transition spd="slow" p14:dur="2000" advTm="40505"/>
    </mc:Choice>
    <mc:Fallback xmlns="">
      <p:transition spd="slow" advTm="40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9894E5-3822-DEBF-E7D2-082DBD4C51E2}"/>
              </a:ext>
            </a:extLst>
          </p:cNvPr>
          <p:cNvSpPr/>
          <p:nvPr/>
        </p:nvSpPr>
        <p:spPr>
          <a:xfrm>
            <a:off x="2728228" y="1681338"/>
            <a:ext cx="8133708" cy="11524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i="0" dirty="0">
                <a:solidFill>
                  <a:srgbClr val="212529"/>
                </a:solidFill>
                <a:effectLst/>
                <a:latin typeface="-apple-system"/>
              </a:rPr>
              <a:t>SKILLS</a:t>
            </a:r>
          </a:p>
          <a:p>
            <a:pPr algn="ctr"/>
            <a:r>
              <a:rPr lang="en-GB" b="1" i="0" dirty="0">
                <a:solidFill>
                  <a:srgbClr val="FF0000"/>
                </a:solidFill>
                <a:effectLst/>
                <a:latin typeface="Corbel" panose="020B0503020204020204" pitchFamily="34" charset="0"/>
              </a:rPr>
              <a:t>Analysing      Evaluating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Interpreting      Research     Communication </a:t>
            </a:r>
          </a:p>
          <a:p>
            <a:pPr algn="ctr"/>
            <a:r>
              <a:rPr lang="en-GB" b="1" i="0" dirty="0">
                <a:solidFill>
                  <a:srgbClr val="FF0000"/>
                </a:solidFill>
                <a:effectLst/>
                <a:latin typeface="Corbel" panose="020B0503020204020204" pitchFamily="34" charset="0"/>
              </a:rPr>
              <a:t>Presenting</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Map Reading        Teamwork</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Applying          Comparing</a:t>
            </a:r>
          </a:p>
          <a:p>
            <a:pPr algn="l"/>
            <a:r>
              <a:rPr lang="en-GB" b="1" i="0" dirty="0">
                <a:solidFill>
                  <a:srgbClr val="FF0000"/>
                </a:solidFill>
                <a:effectLst/>
                <a:latin typeface="-apple-system"/>
              </a:rPr>
              <a:t> </a:t>
            </a:r>
          </a:p>
        </p:txBody>
      </p:sp>
      <p:sp>
        <p:nvSpPr>
          <p:cNvPr id="5" name="Rectangle: Rounded Corners 4">
            <a:extLst>
              <a:ext uri="{FF2B5EF4-FFF2-40B4-BE49-F238E27FC236}">
                <a16:creationId xmlns:a16="http://schemas.microsoft.com/office/drawing/2014/main" id="{DF7CE462-2D51-A4C2-5726-CFC88978B9D1}"/>
              </a:ext>
            </a:extLst>
          </p:cNvPr>
          <p:cNvSpPr/>
          <p:nvPr/>
        </p:nvSpPr>
        <p:spPr>
          <a:xfrm>
            <a:off x="307785" y="3245756"/>
            <a:ext cx="5065160" cy="342540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r>
              <a:rPr lang="en-GB" b="1" dirty="0">
                <a:latin typeface="Corbel" panose="020B0503020204020204" pitchFamily="34" charset="0"/>
              </a:rPr>
              <a:t>ASSESSMENT</a:t>
            </a:r>
          </a:p>
          <a:p>
            <a:pPr algn="ctr"/>
            <a:endParaRPr lang="en-GB" b="1" dirty="0">
              <a:latin typeface="Corbel" panose="020B0503020204020204" pitchFamily="34" charset="0"/>
            </a:endParaRPr>
          </a:p>
          <a:p>
            <a:pPr algn="ctr"/>
            <a:r>
              <a:rPr lang="en-GB" b="1" dirty="0">
                <a:latin typeface="Corbel" panose="020B0503020204020204" pitchFamily="34" charset="0"/>
              </a:rPr>
              <a:t>The course is assessed using a range of assessment approaches:</a:t>
            </a:r>
          </a:p>
          <a:p>
            <a:pPr algn="ctr"/>
            <a:endParaRPr lang="en-GB" b="1" dirty="0">
              <a:latin typeface="Corbel" panose="020B0503020204020204" pitchFamily="34" charset="0"/>
            </a:endParaRPr>
          </a:p>
          <a:p>
            <a:pPr marL="285750" indent="-285750">
              <a:buFont typeface="Wingdings" panose="05000000000000000000" pitchFamily="2" charset="2"/>
              <a:buChar char="q"/>
            </a:pPr>
            <a:r>
              <a:rPr lang="en-GB" b="1" dirty="0">
                <a:latin typeface="Corbel" panose="020B0503020204020204" pitchFamily="34" charset="0"/>
              </a:rPr>
              <a:t>Portfolio of evidence</a:t>
            </a:r>
          </a:p>
          <a:p>
            <a:pPr marL="285750" indent="-285750">
              <a:buFont typeface="Wingdings" panose="05000000000000000000" pitchFamily="2" charset="2"/>
              <a:buChar char="q"/>
            </a:pPr>
            <a:r>
              <a:rPr lang="en-GB" b="1" dirty="0">
                <a:latin typeface="Corbel" panose="020B0503020204020204" pitchFamily="34" charset="0"/>
              </a:rPr>
              <a:t>Written responses to questions</a:t>
            </a:r>
          </a:p>
          <a:p>
            <a:pPr marL="285750" indent="-285750">
              <a:buFont typeface="Wingdings" panose="05000000000000000000" pitchFamily="2" charset="2"/>
              <a:buChar char="q"/>
            </a:pPr>
            <a:r>
              <a:rPr lang="en-GB" b="1" dirty="0">
                <a:latin typeface="Corbel" panose="020B0503020204020204" pitchFamily="34" charset="0"/>
              </a:rPr>
              <a:t>Research Project</a:t>
            </a:r>
          </a:p>
          <a:p>
            <a:pPr marL="285750" indent="-285750">
              <a:buFont typeface="Wingdings" panose="05000000000000000000" pitchFamily="2" charset="2"/>
              <a:buChar char="q"/>
            </a:pPr>
            <a:r>
              <a:rPr lang="en-GB" b="1" dirty="0">
                <a:latin typeface="Corbel" panose="020B0503020204020204" pitchFamily="34" charset="0"/>
              </a:rPr>
              <a:t>Question Paper @N5</a:t>
            </a:r>
          </a:p>
          <a:p>
            <a:pPr algn="ctr"/>
            <a:endParaRPr lang="en-GB" b="1" dirty="0">
              <a:latin typeface="Corbel" panose="020B0503020204020204" pitchFamily="34" charset="0"/>
            </a:endParaRPr>
          </a:p>
          <a:p>
            <a:pPr algn="ctr"/>
            <a:endParaRPr lang="en-GB" b="1" dirty="0">
              <a:latin typeface="Corbel" panose="020B0503020204020204" pitchFamily="34" charset="0"/>
            </a:endParaRPr>
          </a:p>
        </p:txBody>
      </p:sp>
      <p:sp>
        <p:nvSpPr>
          <p:cNvPr id="6" name="Rectangle: Rounded Corners 5">
            <a:extLst>
              <a:ext uri="{FF2B5EF4-FFF2-40B4-BE49-F238E27FC236}">
                <a16:creationId xmlns:a16="http://schemas.microsoft.com/office/drawing/2014/main" id="{8937A839-C38D-C83C-55CD-EAF6878672A5}"/>
              </a:ext>
            </a:extLst>
          </p:cNvPr>
          <p:cNvSpPr/>
          <p:nvPr/>
        </p:nvSpPr>
        <p:spPr>
          <a:xfrm>
            <a:off x="6096000" y="3146198"/>
            <a:ext cx="5788215" cy="35249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p>
          <a:p>
            <a:pPr algn="ctr"/>
            <a:r>
              <a:rPr lang="en-GB" b="1" dirty="0">
                <a:latin typeface="Corbel" panose="020B0503020204020204" pitchFamily="34" charset="0"/>
              </a:rPr>
              <a:t>COURSE OUTLINE</a:t>
            </a:r>
          </a:p>
          <a:p>
            <a:pPr algn="ctr"/>
            <a:endParaRPr lang="en-GB" b="1" dirty="0">
              <a:latin typeface="Corbel" panose="020B0503020204020204" pitchFamily="34" charset="0"/>
            </a:endParaRPr>
          </a:p>
          <a:p>
            <a:pPr algn="ctr"/>
            <a:r>
              <a:rPr lang="en-GB" dirty="0">
                <a:latin typeface="Corbel" panose="020B0503020204020204" pitchFamily="34" charset="0"/>
              </a:rPr>
              <a:t>The National Geography course has three areas of study:</a:t>
            </a:r>
          </a:p>
          <a:p>
            <a:pPr marL="285750" indent="-285750" algn="ctr">
              <a:buFont typeface="Arial" panose="020B0604020202020204" pitchFamily="34" charset="0"/>
              <a:buChar char="•"/>
            </a:pPr>
            <a:r>
              <a:rPr lang="en-GB" b="1" dirty="0">
                <a:latin typeface="Corbel" panose="020B0503020204020204" pitchFamily="34" charset="0"/>
              </a:rPr>
              <a:t>Physical Environments</a:t>
            </a:r>
          </a:p>
          <a:p>
            <a:pPr marL="285750" indent="-285750" algn="ctr">
              <a:buFont typeface="Arial" panose="020B0604020202020204" pitchFamily="34" charset="0"/>
              <a:buChar char="•"/>
            </a:pPr>
            <a:r>
              <a:rPr lang="en-GB" b="1" dirty="0">
                <a:latin typeface="Corbel" panose="020B0503020204020204" pitchFamily="34" charset="0"/>
              </a:rPr>
              <a:t>Human Environments</a:t>
            </a:r>
          </a:p>
          <a:p>
            <a:pPr marL="285750" indent="-285750" algn="ctr">
              <a:buFont typeface="Arial" panose="020B0604020202020204" pitchFamily="34" charset="0"/>
              <a:buChar char="•"/>
            </a:pPr>
            <a:r>
              <a:rPr lang="en-GB" b="1" dirty="0">
                <a:latin typeface="Corbel" panose="020B0503020204020204" pitchFamily="34" charset="0"/>
              </a:rPr>
              <a:t>Global Issues</a:t>
            </a:r>
          </a:p>
          <a:p>
            <a:pPr marL="285750" indent="-285750" algn="ctr">
              <a:buFont typeface="Arial" panose="020B0604020202020204" pitchFamily="34" charset="0"/>
              <a:buChar char="•"/>
            </a:pPr>
            <a:endParaRPr lang="en-GB" b="1" dirty="0">
              <a:latin typeface="Corbel" panose="020B0503020204020204" pitchFamily="34" charset="0"/>
            </a:endParaRPr>
          </a:p>
          <a:p>
            <a:pPr algn="ctr"/>
            <a:r>
              <a:rPr lang="en-GB" dirty="0">
                <a:latin typeface="Corbel" panose="020B0503020204020204" pitchFamily="34" charset="0"/>
              </a:rPr>
              <a:t>There is considerable flexibility in the themes which can be studied within each area in order to allow for personalisation and choice.</a:t>
            </a:r>
          </a:p>
          <a:p>
            <a:pPr marL="285750" indent="-285750" algn="ctr">
              <a:buFont typeface="Arial" panose="020B0604020202020204" pitchFamily="34" charset="0"/>
              <a:buChar char="•"/>
            </a:pPr>
            <a:endParaRPr lang="en-GB" b="1" dirty="0">
              <a:latin typeface="Corbel" panose="020B0503020204020204" pitchFamily="34" charset="0"/>
            </a:endParaRPr>
          </a:p>
          <a:p>
            <a:pPr algn="ctr"/>
            <a:endParaRPr lang="en-GB" b="1" dirty="0"/>
          </a:p>
        </p:txBody>
      </p:sp>
      <p:sp>
        <p:nvSpPr>
          <p:cNvPr id="7" name="TextBox 6">
            <a:extLst>
              <a:ext uri="{FF2B5EF4-FFF2-40B4-BE49-F238E27FC236}">
                <a16:creationId xmlns:a16="http://schemas.microsoft.com/office/drawing/2014/main" id="{7C74BECF-7316-EAF2-7903-119E0BDBA0E8}"/>
              </a:ext>
            </a:extLst>
          </p:cNvPr>
          <p:cNvSpPr txBox="1"/>
          <p:nvPr/>
        </p:nvSpPr>
        <p:spPr>
          <a:xfrm>
            <a:off x="4335694" y="382977"/>
            <a:ext cx="6164494" cy="769441"/>
          </a:xfrm>
          <a:prstGeom prst="rect">
            <a:avLst/>
          </a:prstGeom>
          <a:noFill/>
        </p:spPr>
        <p:txBody>
          <a:bodyPr wrap="square" rtlCol="0">
            <a:spAutoFit/>
          </a:bodyPr>
          <a:lstStyle/>
          <a:p>
            <a:pPr algn="ctr"/>
            <a:r>
              <a:rPr lang="en-GB" sz="4400" b="1" dirty="0">
                <a:latin typeface="Corbel" panose="020B0503020204020204" pitchFamily="34" charset="0"/>
              </a:rPr>
              <a:t>GEOGRAPHY</a:t>
            </a:r>
          </a:p>
        </p:txBody>
      </p:sp>
      <p:pic>
        <p:nvPicPr>
          <p:cNvPr id="8" name="Picture 7">
            <a:extLst>
              <a:ext uri="{FF2B5EF4-FFF2-40B4-BE49-F238E27FC236}">
                <a16:creationId xmlns:a16="http://schemas.microsoft.com/office/drawing/2014/main" id="{3E24E871-88E2-80CB-336E-AD29EACC5CFF}"/>
              </a:ext>
            </a:extLst>
          </p:cNvPr>
          <p:cNvPicPr>
            <a:picLocks noChangeAspect="1"/>
          </p:cNvPicPr>
          <p:nvPr/>
        </p:nvPicPr>
        <p:blipFill>
          <a:blip r:embed="rId5"/>
          <a:stretch>
            <a:fillRect/>
          </a:stretch>
        </p:blipFill>
        <p:spPr>
          <a:xfrm>
            <a:off x="0" y="-2569"/>
            <a:ext cx="1952090" cy="1271907"/>
          </a:xfrm>
          <a:prstGeom prst="rect">
            <a:avLst/>
          </a:prstGeom>
        </p:spPr>
      </p:pic>
      <p:pic>
        <p:nvPicPr>
          <p:cNvPr id="9" name="Picture 8">
            <a:extLst>
              <a:ext uri="{FF2B5EF4-FFF2-40B4-BE49-F238E27FC236}">
                <a16:creationId xmlns:a16="http://schemas.microsoft.com/office/drawing/2014/main" id="{F6F6956E-524D-41A3-D6EC-0CF29D42AFBC}"/>
              </a:ext>
            </a:extLst>
          </p:cNvPr>
          <p:cNvPicPr>
            <a:picLocks noChangeAspect="1"/>
          </p:cNvPicPr>
          <p:nvPr/>
        </p:nvPicPr>
        <p:blipFill>
          <a:blip r:embed="rId6"/>
          <a:stretch>
            <a:fillRect/>
          </a:stretch>
        </p:blipFill>
        <p:spPr>
          <a:xfrm>
            <a:off x="1952090" y="28077"/>
            <a:ext cx="2167847" cy="1241261"/>
          </a:xfrm>
          <a:prstGeom prst="rect">
            <a:avLst/>
          </a:prstGeom>
        </p:spPr>
      </p:pic>
      <p:pic>
        <p:nvPicPr>
          <p:cNvPr id="10" name="Picture 9">
            <a:extLst>
              <a:ext uri="{FF2B5EF4-FFF2-40B4-BE49-F238E27FC236}">
                <a16:creationId xmlns:a16="http://schemas.microsoft.com/office/drawing/2014/main" id="{E8232F5F-0089-D035-20F0-E8965FFEF8A3}"/>
              </a:ext>
            </a:extLst>
          </p:cNvPr>
          <p:cNvPicPr>
            <a:picLocks noChangeAspect="1"/>
          </p:cNvPicPr>
          <p:nvPr/>
        </p:nvPicPr>
        <p:blipFill>
          <a:blip r:embed="rId7"/>
          <a:stretch>
            <a:fillRect/>
          </a:stretch>
        </p:blipFill>
        <p:spPr>
          <a:xfrm>
            <a:off x="10325528" y="0"/>
            <a:ext cx="2191820" cy="1152418"/>
          </a:xfrm>
          <a:prstGeom prst="rect">
            <a:avLst/>
          </a:prstGeom>
        </p:spPr>
      </p:pic>
      <p:pic>
        <p:nvPicPr>
          <p:cNvPr id="3" name="Audio 2">
            <a:hlinkClick r:id="" action="ppaction://media"/>
            <a:extLst>
              <a:ext uri="{FF2B5EF4-FFF2-40B4-BE49-F238E27FC236}">
                <a16:creationId xmlns:a16="http://schemas.microsoft.com/office/drawing/2014/main" id="{FBFECA93-95D1-D895-B65F-C60BF82948A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6737342"/>
      </p:ext>
    </p:extLst>
  </p:cSld>
  <p:clrMapOvr>
    <a:masterClrMapping/>
  </p:clrMapOvr>
  <mc:AlternateContent xmlns:mc="http://schemas.openxmlformats.org/markup-compatibility/2006" xmlns:p14="http://schemas.microsoft.com/office/powerpoint/2010/main">
    <mc:Choice Requires="p14">
      <p:transition spd="slow" p14:dur="2000" advTm="54923"/>
    </mc:Choice>
    <mc:Fallback xmlns="">
      <p:transition spd="slow" advTm="5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ED20-3230-FFF8-0897-85A5284AD7E6}"/>
              </a:ext>
            </a:extLst>
          </p:cNvPr>
          <p:cNvSpPr>
            <a:spLocks noGrp="1"/>
          </p:cNvSpPr>
          <p:nvPr>
            <p:ph type="title"/>
          </p:nvPr>
        </p:nvSpPr>
        <p:spPr>
          <a:xfrm>
            <a:off x="961490" y="241835"/>
            <a:ext cx="10515600" cy="395163"/>
          </a:xfrm>
        </p:spPr>
        <p:txBody>
          <a:bodyPr>
            <a:normAutofit fontScale="90000"/>
          </a:bodyPr>
          <a:lstStyle/>
          <a:p>
            <a:pPr algn="ctr"/>
            <a:r>
              <a:rPr lang="en-GB" b="1" dirty="0">
                <a:latin typeface="Corbel" panose="020B0503020204020204" pitchFamily="34" charset="0"/>
              </a:rPr>
              <a:t>Careers through Geography</a:t>
            </a:r>
          </a:p>
        </p:txBody>
      </p:sp>
      <p:sp>
        <p:nvSpPr>
          <p:cNvPr id="3" name="Content Placeholder 2">
            <a:extLst>
              <a:ext uri="{FF2B5EF4-FFF2-40B4-BE49-F238E27FC236}">
                <a16:creationId xmlns:a16="http://schemas.microsoft.com/office/drawing/2014/main" id="{BFF490E2-60E5-1345-4005-710C896E847A}"/>
              </a:ext>
            </a:extLst>
          </p:cNvPr>
          <p:cNvSpPr>
            <a:spLocks noGrp="1"/>
          </p:cNvSpPr>
          <p:nvPr>
            <p:ph idx="1"/>
          </p:nvPr>
        </p:nvSpPr>
        <p:spPr>
          <a:xfrm>
            <a:off x="359596" y="955497"/>
            <a:ext cx="11404314" cy="5763802"/>
          </a:xfrm>
        </p:spPr>
        <p:txBody>
          <a:bodyPr>
            <a:normAutofit fontScale="77500" lnSpcReduction="20000"/>
          </a:bodyPr>
          <a:lstStyle/>
          <a:p>
            <a:pPr marL="0" indent="0" algn="l">
              <a:buNone/>
            </a:pPr>
            <a:r>
              <a:rPr lang="en-GB" b="0" i="0" dirty="0">
                <a:solidFill>
                  <a:srgbClr val="212529"/>
                </a:solidFill>
                <a:effectLst/>
                <a:latin typeface="Corbel" panose="020B0503020204020204" pitchFamily="34" charset="0"/>
              </a:rPr>
              <a:t>There are many careers and jobs where the skills and knowledge developed through Geogra</a:t>
            </a:r>
            <a:r>
              <a:rPr lang="en-GB" dirty="0">
                <a:solidFill>
                  <a:srgbClr val="212529"/>
                </a:solidFill>
                <a:latin typeface="Corbel" panose="020B0503020204020204" pitchFamily="34" charset="0"/>
              </a:rPr>
              <a:t>phy</a:t>
            </a:r>
            <a:r>
              <a:rPr lang="en-GB" b="0" i="0" dirty="0">
                <a:solidFill>
                  <a:srgbClr val="212529"/>
                </a:solidFill>
                <a:effectLst/>
                <a:latin typeface="Corbel" panose="020B0503020204020204" pitchFamily="34" charset="0"/>
              </a:rPr>
              <a:t> will be essential.</a:t>
            </a:r>
          </a:p>
          <a:p>
            <a:pPr marL="0" indent="0" algn="l">
              <a:buNone/>
            </a:pPr>
            <a:endParaRPr lang="en-GB" b="0" i="0" dirty="0">
              <a:solidFill>
                <a:srgbClr val="212529"/>
              </a:solidFill>
              <a:effectLst/>
              <a:latin typeface="Corbel" panose="020B0503020204020204" pitchFamily="34" charset="0"/>
            </a:endParaRPr>
          </a:p>
          <a:p>
            <a:pPr algn="l">
              <a:buFont typeface="Wingdings" panose="05000000000000000000" pitchFamily="2" charset="2"/>
              <a:buChar char="ü"/>
            </a:pPr>
            <a:r>
              <a:rPr lang="en-GB" b="1" i="0" dirty="0">
                <a:solidFill>
                  <a:srgbClr val="212529"/>
                </a:solidFill>
                <a:effectLst/>
                <a:latin typeface="Corbel" panose="020B0503020204020204" pitchFamily="34" charset="0"/>
              </a:rPr>
              <a:t>Armed Forces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Market Researcher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Environmental Officer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GIS Officer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Conservation Officer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Waste Management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Landscape Architect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Tourism Officer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Aid Worker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Hazards Analyst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Climate Advisor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Met Office</a:t>
            </a:r>
          </a:p>
          <a:p>
            <a:pPr algn="l">
              <a:buFont typeface="Wingdings" panose="05000000000000000000" pitchFamily="2" charset="2"/>
              <a:buChar char="ü"/>
            </a:pPr>
            <a:r>
              <a:rPr lang="en-GB" b="1" dirty="0">
                <a:solidFill>
                  <a:srgbClr val="212529"/>
                </a:solidFill>
                <a:latin typeface="Corbel" panose="020B0503020204020204" pitchFamily="34" charset="0"/>
              </a:rPr>
              <a:t>Town Planner</a:t>
            </a:r>
            <a:endParaRPr lang="en-GB" b="1" i="0" dirty="0">
              <a:solidFill>
                <a:srgbClr val="212529"/>
              </a:solidFill>
              <a:effectLst/>
              <a:latin typeface="Corbel" panose="020B0503020204020204" pitchFamily="34" charset="0"/>
            </a:endParaRPr>
          </a:p>
          <a:p>
            <a:pPr marL="0" indent="0">
              <a:buNone/>
            </a:pPr>
            <a:endParaRPr lang="en-GB" dirty="0"/>
          </a:p>
        </p:txBody>
      </p:sp>
      <p:pic>
        <p:nvPicPr>
          <p:cNvPr id="5" name="Picture 4">
            <a:extLst>
              <a:ext uri="{FF2B5EF4-FFF2-40B4-BE49-F238E27FC236}">
                <a16:creationId xmlns:a16="http://schemas.microsoft.com/office/drawing/2014/main" id="{007CD8AB-5A32-6C83-503C-CE848A21EF02}"/>
              </a:ext>
            </a:extLst>
          </p:cNvPr>
          <p:cNvPicPr>
            <a:picLocks noChangeAspect="1"/>
          </p:cNvPicPr>
          <p:nvPr/>
        </p:nvPicPr>
        <p:blipFill>
          <a:blip r:embed="rId5"/>
          <a:stretch>
            <a:fillRect/>
          </a:stretch>
        </p:blipFill>
        <p:spPr>
          <a:xfrm>
            <a:off x="4632682" y="1945411"/>
            <a:ext cx="6370940" cy="4064971"/>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0C39F3AB-4DA2-A022-0DCC-C9D46C4CA8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8356345"/>
      </p:ext>
    </p:extLst>
  </p:cSld>
  <p:clrMapOvr>
    <a:masterClrMapping/>
  </p:clrMapOvr>
  <mc:AlternateContent xmlns:mc="http://schemas.openxmlformats.org/markup-compatibility/2006" xmlns:p14="http://schemas.microsoft.com/office/powerpoint/2010/main">
    <mc:Choice Requires="p14">
      <p:transition spd="slow" p14:dur="2000" advTm="29817"/>
    </mc:Choice>
    <mc:Fallback xmlns="">
      <p:transition spd="slow" advTm="2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83E6224-5581-0872-AE8A-A193CDC2BAEB}"/>
              </a:ext>
            </a:extLst>
          </p:cNvPr>
          <p:cNvSpPr/>
          <p:nvPr/>
        </p:nvSpPr>
        <p:spPr>
          <a:xfrm>
            <a:off x="820819" y="2871005"/>
            <a:ext cx="5550259" cy="3122676"/>
          </a:xfrm>
          <a:prstGeom prst="round2Diag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i="0" dirty="0">
                <a:solidFill>
                  <a:srgbClr val="212529"/>
                </a:solidFill>
                <a:effectLst/>
                <a:latin typeface="Corbel" panose="020B0503020204020204" pitchFamily="34" charset="0"/>
              </a:rPr>
              <a:t>COURSE DESCRIPTION</a:t>
            </a:r>
          </a:p>
          <a:p>
            <a:pPr algn="ctr"/>
            <a:endParaRPr lang="en-GB" sz="2000" b="1" i="0" dirty="0">
              <a:solidFill>
                <a:srgbClr val="212529"/>
              </a:solidFill>
              <a:effectLst/>
              <a:latin typeface="Corbel" panose="020B0503020204020204" pitchFamily="34" charset="0"/>
            </a:endParaRPr>
          </a:p>
          <a:p>
            <a:pPr algn="ctr"/>
            <a:r>
              <a:rPr lang="en-GB" sz="2000" b="1" i="0" dirty="0">
                <a:solidFill>
                  <a:srgbClr val="212529"/>
                </a:solidFill>
                <a:effectLst/>
                <a:latin typeface="Corbel" panose="020B0503020204020204" pitchFamily="34" charset="0"/>
              </a:rPr>
              <a:t>By exploring how religion, morality and philosophy can help people find meaning and purpose in life, you’ll develop your understanding of human beliefs, values and behaviour.</a:t>
            </a:r>
          </a:p>
        </p:txBody>
      </p:sp>
      <p:sp>
        <p:nvSpPr>
          <p:cNvPr id="4" name="Rectangle 3">
            <a:extLst>
              <a:ext uri="{FF2B5EF4-FFF2-40B4-BE49-F238E27FC236}">
                <a16:creationId xmlns:a16="http://schemas.microsoft.com/office/drawing/2014/main" id="{75CAF954-7515-4A2F-4E90-8D50AF48D5C1}"/>
              </a:ext>
            </a:extLst>
          </p:cNvPr>
          <p:cNvSpPr/>
          <p:nvPr/>
        </p:nvSpPr>
        <p:spPr>
          <a:xfrm>
            <a:off x="3101082" y="177238"/>
            <a:ext cx="7284377" cy="68836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latin typeface="Corbel" panose="020B0503020204020204" pitchFamily="34" charset="0"/>
              </a:rPr>
              <a:t>N5 RMPS</a:t>
            </a:r>
          </a:p>
        </p:txBody>
      </p:sp>
      <p:sp>
        <p:nvSpPr>
          <p:cNvPr id="5" name="Flowchart: Alternative Process 4">
            <a:extLst>
              <a:ext uri="{FF2B5EF4-FFF2-40B4-BE49-F238E27FC236}">
                <a16:creationId xmlns:a16="http://schemas.microsoft.com/office/drawing/2014/main" id="{1EDD50F6-AFBA-5B21-933F-125D04CAACC9}"/>
              </a:ext>
            </a:extLst>
          </p:cNvPr>
          <p:cNvSpPr/>
          <p:nvPr/>
        </p:nvSpPr>
        <p:spPr>
          <a:xfrm>
            <a:off x="8126854" y="2279103"/>
            <a:ext cx="2517169" cy="452063"/>
          </a:xfrm>
          <a:prstGeom prst="flowChartAlternateProcess">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S3 RMPS</a:t>
            </a:r>
          </a:p>
        </p:txBody>
      </p:sp>
      <p:sp>
        <p:nvSpPr>
          <p:cNvPr id="6" name="Arrow: Down 5">
            <a:extLst>
              <a:ext uri="{FF2B5EF4-FFF2-40B4-BE49-F238E27FC236}">
                <a16:creationId xmlns:a16="http://schemas.microsoft.com/office/drawing/2014/main" id="{93F337F1-18BB-DB40-EB40-21647171FBCF}"/>
              </a:ext>
            </a:extLst>
          </p:cNvPr>
          <p:cNvSpPr/>
          <p:nvPr/>
        </p:nvSpPr>
        <p:spPr>
          <a:xfrm flipH="1">
            <a:off x="9233637" y="3114355"/>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Flowchart: Alternative Process 8">
            <a:extLst>
              <a:ext uri="{FF2B5EF4-FFF2-40B4-BE49-F238E27FC236}">
                <a16:creationId xmlns:a16="http://schemas.microsoft.com/office/drawing/2014/main" id="{E2D5DD0E-7F20-4634-972B-671C8033B345}"/>
              </a:ext>
            </a:extLst>
          </p:cNvPr>
          <p:cNvSpPr/>
          <p:nvPr/>
        </p:nvSpPr>
        <p:spPr>
          <a:xfrm>
            <a:off x="7590291" y="4101955"/>
            <a:ext cx="3780890" cy="452063"/>
          </a:xfrm>
          <a:prstGeom prst="flowChartAlternateProcess">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5 RMPS</a:t>
            </a:r>
          </a:p>
        </p:txBody>
      </p:sp>
      <p:sp>
        <p:nvSpPr>
          <p:cNvPr id="10" name="Arrow: Down 9">
            <a:extLst>
              <a:ext uri="{FF2B5EF4-FFF2-40B4-BE49-F238E27FC236}">
                <a16:creationId xmlns:a16="http://schemas.microsoft.com/office/drawing/2014/main" id="{24418687-3B1B-82E8-9D13-AFE842C4008F}"/>
              </a:ext>
            </a:extLst>
          </p:cNvPr>
          <p:cNvSpPr/>
          <p:nvPr/>
        </p:nvSpPr>
        <p:spPr>
          <a:xfrm flipH="1">
            <a:off x="9233637" y="4812314"/>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1" name="Flowchart: Alternative Process 10">
            <a:extLst>
              <a:ext uri="{FF2B5EF4-FFF2-40B4-BE49-F238E27FC236}">
                <a16:creationId xmlns:a16="http://schemas.microsoft.com/office/drawing/2014/main" id="{9358E84E-0BE5-1CAB-DF91-D5736F25E502}"/>
              </a:ext>
            </a:extLst>
          </p:cNvPr>
          <p:cNvSpPr/>
          <p:nvPr/>
        </p:nvSpPr>
        <p:spPr>
          <a:xfrm>
            <a:off x="7212456" y="5541618"/>
            <a:ext cx="4345969" cy="452063"/>
          </a:xfrm>
          <a:prstGeom prst="flowChartAlternateProcess">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HIGHER RMPS</a:t>
            </a:r>
          </a:p>
        </p:txBody>
      </p:sp>
      <p:pic>
        <p:nvPicPr>
          <p:cNvPr id="14" name="Picture 13">
            <a:extLst>
              <a:ext uri="{FF2B5EF4-FFF2-40B4-BE49-F238E27FC236}">
                <a16:creationId xmlns:a16="http://schemas.microsoft.com/office/drawing/2014/main" id="{3003B6FD-5BE0-0884-7E82-8002750BE059}"/>
              </a:ext>
            </a:extLst>
          </p:cNvPr>
          <p:cNvPicPr>
            <a:picLocks noChangeAspect="1"/>
          </p:cNvPicPr>
          <p:nvPr/>
        </p:nvPicPr>
        <p:blipFill>
          <a:blip r:embed="rId5"/>
          <a:stretch>
            <a:fillRect/>
          </a:stretch>
        </p:blipFill>
        <p:spPr>
          <a:xfrm>
            <a:off x="395394" y="197785"/>
            <a:ext cx="1947113" cy="1947113"/>
          </a:xfrm>
          <a:prstGeom prst="rect">
            <a:avLst/>
          </a:prstGeom>
        </p:spPr>
      </p:pic>
      <p:sp>
        <p:nvSpPr>
          <p:cNvPr id="17" name="TextBox 16">
            <a:extLst>
              <a:ext uri="{FF2B5EF4-FFF2-40B4-BE49-F238E27FC236}">
                <a16:creationId xmlns:a16="http://schemas.microsoft.com/office/drawing/2014/main" id="{9E3BB86D-090C-191C-637C-9F38C6207EBC}"/>
              </a:ext>
            </a:extLst>
          </p:cNvPr>
          <p:cNvSpPr txBox="1"/>
          <p:nvPr/>
        </p:nvSpPr>
        <p:spPr>
          <a:xfrm>
            <a:off x="4065147" y="1112402"/>
            <a:ext cx="3780890" cy="1200329"/>
          </a:xfrm>
          <a:prstGeom prst="rect">
            <a:avLst/>
          </a:prstGeom>
          <a:noFill/>
        </p:spPr>
        <p:txBody>
          <a:bodyPr wrap="square" rtlCol="0">
            <a:spAutoFit/>
          </a:bodyPr>
          <a:lstStyle/>
          <a:p>
            <a:r>
              <a:rPr lang="en-GB" b="1" dirty="0">
                <a:solidFill>
                  <a:srgbClr val="FF0000"/>
                </a:solidFill>
                <a:latin typeface="Corbel" panose="020B0503020204020204" pitchFamily="34" charset="0"/>
              </a:rPr>
              <a:t>Please note that only N5 RMPS is offered in S3 &amp; S4.  This is because  pupils gain an N3 or N4 qualification via core RMPS in S4.</a:t>
            </a:r>
          </a:p>
        </p:txBody>
      </p:sp>
      <p:pic>
        <p:nvPicPr>
          <p:cNvPr id="7" name="Audio 6">
            <a:hlinkClick r:id="" action="ppaction://media"/>
            <a:extLst>
              <a:ext uri="{FF2B5EF4-FFF2-40B4-BE49-F238E27FC236}">
                <a16:creationId xmlns:a16="http://schemas.microsoft.com/office/drawing/2014/main" id="{BE7791A8-F3E8-4BA5-E3DE-F626EC12B9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5062779"/>
      </p:ext>
    </p:extLst>
  </p:cSld>
  <p:clrMapOvr>
    <a:masterClrMapping/>
  </p:clrMapOvr>
  <mc:AlternateContent xmlns:mc="http://schemas.openxmlformats.org/markup-compatibility/2006" xmlns:p14="http://schemas.microsoft.com/office/powerpoint/2010/main">
    <mc:Choice Requires="p14">
      <p:transition spd="slow" p14:dur="2000" advTm="55552"/>
    </mc:Choice>
    <mc:Fallback xmlns="">
      <p:transition spd="slow" advTm="5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9894E5-3822-DEBF-E7D2-082DBD4C51E2}"/>
              </a:ext>
            </a:extLst>
          </p:cNvPr>
          <p:cNvSpPr/>
          <p:nvPr/>
        </p:nvSpPr>
        <p:spPr>
          <a:xfrm>
            <a:off x="3018702" y="1641814"/>
            <a:ext cx="8519177" cy="12144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i="0" dirty="0">
                <a:solidFill>
                  <a:srgbClr val="212529"/>
                </a:solidFill>
                <a:effectLst/>
                <a:latin typeface="-apple-system"/>
              </a:rPr>
              <a:t>SKILLS</a:t>
            </a:r>
          </a:p>
          <a:p>
            <a:pPr algn="ctr"/>
            <a:r>
              <a:rPr lang="en-GB" b="1" i="0" dirty="0">
                <a:solidFill>
                  <a:srgbClr val="FF0000"/>
                </a:solidFill>
                <a:effectLst/>
                <a:latin typeface="Corbel" panose="020B0503020204020204" pitchFamily="34" charset="0"/>
              </a:rPr>
              <a:t>Researching       Analysing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Evaluating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Comparing        Communication </a:t>
            </a:r>
          </a:p>
          <a:p>
            <a:pPr algn="ctr"/>
            <a:r>
              <a:rPr lang="en-GB" b="1" i="0" dirty="0">
                <a:solidFill>
                  <a:srgbClr val="FF0000"/>
                </a:solidFill>
                <a:effectLst/>
                <a:latin typeface="Corbel" panose="020B0503020204020204" pitchFamily="34" charset="0"/>
              </a:rPr>
              <a:t>Problem Solving       Motivation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Organisation</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Teamwork</a:t>
            </a:r>
          </a:p>
        </p:txBody>
      </p:sp>
      <p:sp>
        <p:nvSpPr>
          <p:cNvPr id="5" name="Rectangle: Rounded Corners 4">
            <a:extLst>
              <a:ext uri="{FF2B5EF4-FFF2-40B4-BE49-F238E27FC236}">
                <a16:creationId xmlns:a16="http://schemas.microsoft.com/office/drawing/2014/main" id="{DF7CE462-2D51-A4C2-5726-CFC88978B9D1}"/>
              </a:ext>
            </a:extLst>
          </p:cNvPr>
          <p:cNvSpPr/>
          <p:nvPr/>
        </p:nvSpPr>
        <p:spPr>
          <a:xfrm>
            <a:off x="328333" y="3258471"/>
            <a:ext cx="5065160" cy="33101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r>
              <a:rPr lang="en-GB" b="1" dirty="0">
                <a:latin typeface="Corbel" panose="020B0503020204020204" pitchFamily="34" charset="0"/>
              </a:rPr>
              <a:t>ASSESSMENT</a:t>
            </a:r>
          </a:p>
          <a:p>
            <a:pPr algn="ctr"/>
            <a:endParaRPr lang="en-GB" b="1" dirty="0">
              <a:latin typeface="Corbel" panose="020B0503020204020204" pitchFamily="34" charset="0"/>
            </a:endParaRPr>
          </a:p>
          <a:p>
            <a:pPr algn="ctr"/>
            <a:r>
              <a:rPr lang="en-GB" b="1" dirty="0">
                <a:latin typeface="Corbel" panose="020B0503020204020204" pitchFamily="34" charset="0"/>
              </a:rPr>
              <a:t>The course is assessed using a range of assessment approaches:</a:t>
            </a:r>
          </a:p>
          <a:p>
            <a:pPr algn="ctr"/>
            <a:endParaRPr lang="en-GB" b="1" dirty="0">
              <a:latin typeface="Corbel" panose="020B0503020204020204" pitchFamily="34" charset="0"/>
            </a:endParaRPr>
          </a:p>
          <a:p>
            <a:pPr marL="285750" indent="-285750">
              <a:buFont typeface="Wingdings" panose="05000000000000000000" pitchFamily="2" charset="2"/>
              <a:buChar char="q"/>
            </a:pPr>
            <a:r>
              <a:rPr lang="en-GB" b="1" dirty="0">
                <a:latin typeface="Corbel" panose="020B0503020204020204" pitchFamily="34" charset="0"/>
              </a:rPr>
              <a:t>Portfolio of evidence</a:t>
            </a:r>
          </a:p>
          <a:p>
            <a:pPr marL="285750" indent="-285750">
              <a:buFont typeface="Wingdings" panose="05000000000000000000" pitchFamily="2" charset="2"/>
              <a:buChar char="q"/>
            </a:pPr>
            <a:r>
              <a:rPr lang="en-GB" b="1" dirty="0">
                <a:latin typeface="Corbel" panose="020B0503020204020204" pitchFamily="34" charset="0"/>
              </a:rPr>
              <a:t>Written responses to questions</a:t>
            </a:r>
          </a:p>
          <a:p>
            <a:pPr marL="285750" indent="-285750">
              <a:buFont typeface="Wingdings" panose="05000000000000000000" pitchFamily="2" charset="2"/>
              <a:buChar char="q"/>
            </a:pPr>
            <a:r>
              <a:rPr lang="en-GB" b="1" dirty="0">
                <a:latin typeface="Corbel" panose="020B0503020204020204" pitchFamily="34" charset="0"/>
              </a:rPr>
              <a:t>Research Project</a:t>
            </a:r>
          </a:p>
          <a:p>
            <a:pPr marL="285750" indent="-285750">
              <a:buFont typeface="Wingdings" panose="05000000000000000000" pitchFamily="2" charset="2"/>
              <a:buChar char="q"/>
            </a:pPr>
            <a:r>
              <a:rPr lang="en-GB" b="1" dirty="0">
                <a:latin typeface="Corbel" panose="020B0503020204020204" pitchFamily="34" charset="0"/>
              </a:rPr>
              <a:t>Question Paper @N5</a:t>
            </a: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p:txBody>
      </p:sp>
      <p:sp>
        <p:nvSpPr>
          <p:cNvPr id="6" name="Rectangle: Rounded Corners 5">
            <a:extLst>
              <a:ext uri="{FF2B5EF4-FFF2-40B4-BE49-F238E27FC236}">
                <a16:creationId xmlns:a16="http://schemas.microsoft.com/office/drawing/2014/main" id="{8937A839-C38D-C83C-55CD-EAF6878672A5}"/>
              </a:ext>
            </a:extLst>
          </p:cNvPr>
          <p:cNvSpPr/>
          <p:nvPr/>
        </p:nvSpPr>
        <p:spPr>
          <a:xfrm>
            <a:off x="6095999" y="3258471"/>
            <a:ext cx="5767667" cy="331010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r>
              <a:rPr lang="en-GB" b="1" dirty="0">
                <a:latin typeface="Corbel" panose="020B0503020204020204" pitchFamily="34" charset="0"/>
              </a:rPr>
              <a:t>COURSE OUTLINE</a:t>
            </a:r>
          </a:p>
          <a:p>
            <a:pPr algn="ctr"/>
            <a:endParaRPr lang="en-GB" b="1" dirty="0">
              <a:latin typeface="Corbel" panose="020B0503020204020204" pitchFamily="34" charset="0"/>
            </a:endParaRPr>
          </a:p>
          <a:p>
            <a:pPr algn="ctr"/>
            <a:r>
              <a:rPr lang="en-GB" dirty="0">
                <a:latin typeface="Corbel" panose="020B0503020204020204" pitchFamily="34" charset="0"/>
              </a:rPr>
              <a:t>The National 5 RMPS course has 3 areas of study:</a:t>
            </a:r>
          </a:p>
          <a:p>
            <a:pPr algn="ctr"/>
            <a:endParaRPr lang="en-GB" b="1" dirty="0">
              <a:latin typeface="Corbel" panose="020B0503020204020204" pitchFamily="34" charset="0"/>
            </a:endParaRPr>
          </a:p>
          <a:p>
            <a:pPr marL="285750" indent="-285750" algn="ctr">
              <a:buFont typeface="Arial" panose="020B0604020202020204" pitchFamily="34" charset="0"/>
              <a:buChar char="•"/>
            </a:pPr>
            <a:r>
              <a:rPr lang="en-GB" b="1" dirty="0">
                <a:latin typeface="Corbel" panose="020B0503020204020204" pitchFamily="34" charset="0"/>
              </a:rPr>
              <a:t>Morality &amp; Belief</a:t>
            </a:r>
          </a:p>
          <a:p>
            <a:pPr marL="285750" indent="-285750" algn="ctr">
              <a:buFont typeface="Arial" panose="020B0604020202020204" pitchFamily="34" charset="0"/>
              <a:buChar char="•"/>
            </a:pPr>
            <a:r>
              <a:rPr lang="en-GB" b="1" dirty="0">
                <a:latin typeface="Corbel" panose="020B0503020204020204" pitchFamily="34" charset="0"/>
              </a:rPr>
              <a:t>Religious and Philosophical Questions</a:t>
            </a:r>
          </a:p>
          <a:p>
            <a:pPr marL="285750" indent="-285750" algn="ctr">
              <a:buFont typeface="Arial" panose="020B0604020202020204" pitchFamily="34" charset="0"/>
              <a:buChar char="•"/>
            </a:pPr>
            <a:r>
              <a:rPr lang="en-GB" b="1" dirty="0">
                <a:latin typeface="Corbel" panose="020B0503020204020204" pitchFamily="34" charset="0"/>
              </a:rPr>
              <a:t>World Religion</a:t>
            </a:r>
          </a:p>
          <a:p>
            <a:pPr algn="ctr"/>
            <a:endParaRPr lang="en-GB" b="1" dirty="0">
              <a:latin typeface="Corbel" panose="020B0503020204020204" pitchFamily="34" charset="0"/>
            </a:endParaRPr>
          </a:p>
          <a:p>
            <a:pPr algn="ctr"/>
            <a:r>
              <a:rPr lang="en-GB" dirty="0">
                <a:latin typeface="Corbel" panose="020B0503020204020204" pitchFamily="34" charset="0"/>
              </a:rPr>
              <a:t>There is considerable flexibility in the themes which can be studied within each area in order to allow for personalisation and choice.</a:t>
            </a:r>
          </a:p>
          <a:p>
            <a:pPr marL="285750" indent="-285750" algn="ctr">
              <a:buFont typeface="Arial" panose="020B0604020202020204" pitchFamily="34" charset="0"/>
              <a:buChar char="•"/>
            </a:pP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p>
        </p:txBody>
      </p:sp>
      <p:sp>
        <p:nvSpPr>
          <p:cNvPr id="7" name="TextBox 6">
            <a:extLst>
              <a:ext uri="{FF2B5EF4-FFF2-40B4-BE49-F238E27FC236}">
                <a16:creationId xmlns:a16="http://schemas.microsoft.com/office/drawing/2014/main" id="{7C74BECF-7316-EAF2-7903-119E0BDBA0E8}"/>
              </a:ext>
            </a:extLst>
          </p:cNvPr>
          <p:cNvSpPr txBox="1"/>
          <p:nvPr/>
        </p:nvSpPr>
        <p:spPr>
          <a:xfrm>
            <a:off x="1683575" y="345628"/>
            <a:ext cx="9854304" cy="954107"/>
          </a:xfrm>
          <a:prstGeom prst="rect">
            <a:avLst/>
          </a:prstGeom>
          <a:noFill/>
        </p:spPr>
        <p:txBody>
          <a:bodyPr wrap="square" rtlCol="0">
            <a:spAutoFit/>
          </a:bodyPr>
          <a:lstStyle/>
          <a:p>
            <a:pPr algn="ctr"/>
            <a:r>
              <a:rPr lang="en-GB" sz="2800" b="1" dirty="0">
                <a:latin typeface="Corbel" panose="020B0503020204020204" pitchFamily="34" charset="0"/>
              </a:rPr>
              <a:t>RELIGIOUS, MORAL &amp; PHILISOPHICAL STUDIES</a:t>
            </a:r>
          </a:p>
          <a:p>
            <a:pPr algn="ctr"/>
            <a:r>
              <a:rPr lang="en-GB" sz="2800" b="1" dirty="0">
                <a:latin typeface="Corbel" panose="020B0503020204020204" pitchFamily="34" charset="0"/>
              </a:rPr>
              <a:t>(RMPS)</a:t>
            </a:r>
          </a:p>
        </p:txBody>
      </p:sp>
      <p:pic>
        <p:nvPicPr>
          <p:cNvPr id="8" name="Picture 7">
            <a:extLst>
              <a:ext uri="{FF2B5EF4-FFF2-40B4-BE49-F238E27FC236}">
                <a16:creationId xmlns:a16="http://schemas.microsoft.com/office/drawing/2014/main" id="{C9E3810A-4541-1325-056F-605D562B8C1C}"/>
              </a:ext>
            </a:extLst>
          </p:cNvPr>
          <p:cNvPicPr>
            <a:picLocks noChangeAspect="1"/>
          </p:cNvPicPr>
          <p:nvPr/>
        </p:nvPicPr>
        <p:blipFill>
          <a:blip r:embed="rId5"/>
          <a:stretch>
            <a:fillRect/>
          </a:stretch>
        </p:blipFill>
        <p:spPr>
          <a:xfrm>
            <a:off x="154111" y="118678"/>
            <a:ext cx="1068643" cy="1063893"/>
          </a:xfrm>
          <a:prstGeom prst="rect">
            <a:avLst/>
          </a:prstGeom>
        </p:spPr>
      </p:pic>
      <p:pic>
        <p:nvPicPr>
          <p:cNvPr id="9" name="Picture 8">
            <a:extLst>
              <a:ext uri="{FF2B5EF4-FFF2-40B4-BE49-F238E27FC236}">
                <a16:creationId xmlns:a16="http://schemas.microsoft.com/office/drawing/2014/main" id="{0D497779-A14E-07A5-59AE-D8C9531624E7}"/>
              </a:ext>
            </a:extLst>
          </p:cNvPr>
          <p:cNvPicPr>
            <a:picLocks noChangeAspect="1"/>
          </p:cNvPicPr>
          <p:nvPr/>
        </p:nvPicPr>
        <p:blipFill>
          <a:blip r:embed="rId6"/>
          <a:stretch>
            <a:fillRect/>
          </a:stretch>
        </p:blipFill>
        <p:spPr>
          <a:xfrm>
            <a:off x="1365075" y="29965"/>
            <a:ext cx="1068643" cy="1068643"/>
          </a:xfrm>
          <a:prstGeom prst="rect">
            <a:avLst/>
          </a:prstGeom>
        </p:spPr>
      </p:pic>
      <p:pic>
        <p:nvPicPr>
          <p:cNvPr id="10" name="Picture 9">
            <a:extLst>
              <a:ext uri="{FF2B5EF4-FFF2-40B4-BE49-F238E27FC236}">
                <a16:creationId xmlns:a16="http://schemas.microsoft.com/office/drawing/2014/main" id="{D3DAEB28-F9ED-A271-20F1-A3E7B78693CD}"/>
              </a:ext>
            </a:extLst>
          </p:cNvPr>
          <p:cNvPicPr>
            <a:picLocks noChangeAspect="1"/>
          </p:cNvPicPr>
          <p:nvPr/>
        </p:nvPicPr>
        <p:blipFill>
          <a:blip r:embed="rId7"/>
          <a:stretch>
            <a:fillRect/>
          </a:stretch>
        </p:blipFill>
        <p:spPr>
          <a:xfrm>
            <a:off x="11108418" y="0"/>
            <a:ext cx="1083582" cy="1142956"/>
          </a:xfrm>
          <a:prstGeom prst="rect">
            <a:avLst/>
          </a:prstGeom>
        </p:spPr>
      </p:pic>
      <p:pic>
        <p:nvPicPr>
          <p:cNvPr id="3" name="Audio 2">
            <a:hlinkClick r:id="" action="ppaction://media"/>
            <a:extLst>
              <a:ext uri="{FF2B5EF4-FFF2-40B4-BE49-F238E27FC236}">
                <a16:creationId xmlns:a16="http://schemas.microsoft.com/office/drawing/2014/main" id="{FED5542C-E653-69E1-4A41-8F8730FF462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7172352"/>
      </p:ext>
    </p:extLst>
  </p:cSld>
  <p:clrMapOvr>
    <a:masterClrMapping/>
  </p:clrMapOvr>
  <mc:AlternateContent xmlns:mc="http://schemas.openxmlformats.org/markup-compatibility/2006" xmlns:p14="http://schemas.microsoft.com/office/powerpoint/2010/main">
    <mc:Choice Requires="p14">
      <p:transition spd="slow" p14:dur="2000" advTm="39498"/>
    </mc:Choice>
    <mc:Fallback xmlns="">
      <p:transition spd="slow" advTm="39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ED20-3230-FFF8-0897-85A5284AD7E6}"/>
              </a:ext>
            </a:extLst>
          </p:cNvPr>
          <p:cNvSpPr>
            <a:spLocks noGrp="1"/>
          </p:cNvSpPr>
          <p:nvPr>
            <p:ph type="title"/>
          </p:nvPr>
        </p:nvSpPr>
        <p:spPr>
          <a:xfrm>
            <a:off x="961490" y="241835"/>
            <a:ext cx="10515600" cy="395163"/>
          </a:xfrm>
        </p:spPr>
        <p:txBody>
          <a:bodyPr>
            <a:normAutofit fontScale="90000"/>
          </a:bodyPr>
          <a:lstStyle/>
          <a:p>
            <a:pPr algn="ctr"/>
            <a:r>
              <a:rPr lang="en-GB" b="1" dirty="0">
                <a:latin typeface="Corbel" panose="020B0503020204020204" pitchFamily="34" charset="0"/>
              </a:rPr>
              <a:t>Careers through RMPS</a:t>
            </a:r>
          </a:p>
        </p:txBody>
      </p:sp>
      <p:sp>
        <p:nvSpPr>
          <p:cNvPr id="3" name="Content Placeholder 2">
            <a:extLst>
              <a:ext uri="{FF2B5EF4-FFF2-40B4-BE49-F238E27FC236}">
                <a16:creationId xmlns:a16="http://schemas.microsoft.com/office/drawing/2014/main" id="{BFF490E2-60E5-1345-4005-710C896E847A}"/>
              </a:ext>
            </a:extLst>
          </p:cNvPr>
          <p:cNvSpPr>
            <a:spLocks noGrp="1"/>
          </p:cNvSpPr>
          <p:nvPr>
            <p:ph idx="1"/>
          </p:nvPr>
        </p:nvSpPr>
        <p:spPr>
          <a:xfrm>
            <a:off x="359596" y="955497"/>
            <a:ext cx="11404314" cy="5763802"/>
          </a:xfrm>
        </p:spPr>
        <p:txBody>
          <a:bodyPr>
            <a:normAutofit fontScale="92500" lnSpcReduction="20000"/>
          </a:bodyPr>
          <a:lstStyle/>
          <a:p>
            <a:pPr marL="0" indent="0" algn="l">
              <a:buNone/>
            </a:pPr>
            <a:r>
              <a:rPr lang="en-GB" b="0" i="0" dirty="0">
                <a:solidFill>
                  <a:srgbClr val="212529"/>
                </a:solidFill>
                <a:effectLst/>
                <a:latin typeface="Corbel" panose="020B0503020204020204" pitchFamily="34" charset="0"/>
              </a:rPr>
              <a:t>There are many careers and jobs where the skills and knowledge developed through RMPS will be essential.</a:t>
            </a:r>
          </a:p>
          <a:p>
            <a:pPr marL="0" indent="0" algn="l">
              <a:buNone/>
            </a:pPr>
            <a:endParaRPr lang="en-GB" b="0" i="0" dirty="0">
              <a:solidFill>
                <a:srgbClr val="212529"/>
              </a:solidFill>
              <a:effectLst/>
              <a:latin typeface="Corbel" panose="020B0503020204020204" pitchFamily="34" charset="0"/>
            </a:endParaRPr>
          </a:p>
          <a:p>
            <a:pPr>
              <a:buFont typeface="Wingdings" panose="05000000000000000000" pitchFamily="2" charset="2"/>
              <a:buChar char="ü"/>
            </a:pPr>
            <a:r>
              <a:rPr lang="en-GB" sz="2000" b="1" dirty="0">
                <a:latin typeface="Corbel" panose="020B0503020204020204" pitchFamily="34" charset="0"/>
              </a:rPr>
              <a:t>Chaplain</a:t>
            </a:r>
          </a:p>
          <a:p>
            <a:pPr>
              <a:buFont typeface="Wingdings" panose="05000000000000000000" pitchFamily="2" charset="2"/>
              <a:buChar char="ü"/>
            </a:pPr>
            <a:r>
              <a:rPr lang="en-GB" sz="2000" b="1" dirty="0">
                <a:latin typeface="Corbel" panose="020B0503020204020204" pitchFamily="34" charset="0"/>
              </a:rPr>
              <a:t>Higher Education lecturer</a:t>
            </a:r>
          </a:p>
          <a:p>
            <a:pPr>
              <a:buFont typeface="Wingdings" panose="05000000000000000000" pitchFamily="2" charset="2"/>
              <a:buChar char="ü"/>
            </a:pPr>
            <a:r>
              <a:rPr lang="en-GB" sz="2000" b="1" dirty="0">
                <a:latin typeface="Corbel" panose="020B0503020204020204" pitchFamily="34" charset="0"/>
              </a:rPr>
              <a:t>Primary School Teacher</a:t>
            </a:r>
          </a:p>
          <a:p>
            <a:pPr>
              <a:buFont typeface="Wingdings" panose="05000000000000000000" pitchFamily="2" charset="2"/>
              <a:buChar char="ü"/>
            </a:pPr>
            <a:r>
              <a:rPr lang="en-GB" sz="2000" b="1" dirty="0">
                <a:latin typeface="Corbel" panose="020B0503020204020204" pitchFamily="34" charset="0"/>
              </a:rPr>
              <a:t>Secondary School Teacher</a:t>
            </a:r>
          </a:p>
          <a:p>
            <a:pPr>
              <a:buFont typeface="Wingdings" panose="05000000000000000000" pitchFamily="2" charset="2"/>
              <a:buChar char="ü"/>
            </a:pPr>
            <a:r>
              <a:rPr lang="en-GB" sz="2000" b="1" dirty="0">
                <a:latin typeface="Corbel" panose="020B0503020204020204" pitchFamily="34" charset="0"/>
              </a:rPr>
              <a:t>Advice Worker</a:t>
            </a:r>
          </a:p>
          <a:p>
            <a:pPr>
              <a:buFont typeface="Wingdings" panose="05000000000000000000" pitchFamily="2" charset="2"/>
              <a:buChar char="ü"/>
            </a:pPr>
            <a:r>
              <a:rPr lang="en-GB" sz="2000" b="1" dirty="0">
                <a:latin typeface="Corbel" panose="020B0503020204020204" pitchFamily="34" charset="0"/>
              </a:rPr>
              <a:t>Charity Officer</a:t>
            </a:r>
          </a:p>
          <a:p>
            <a:pPr>
              <a:buFont typeface="Wingdings" panose="05000000000000000000" pitchFamily="2" charset="2"/>
              <a:buChar char="ü"/>
            </a:pPr>
            <a:r>
              <a:rPr lang="en-GB" sz="2000" b="1" dirty="0">
                <a:latin typeface="Corbel" panose="020B0503020204020204" pitchFamily="34" charset="0"/>
              </a:rPr>
              <a:t>Diplomatic service officer</a:t>
            </a:r>
          </a:p>
          <a:p>
            <a:pPr>
              <a:buFont typeface="Wingdings" panose="05000000000000000000" pitchFamily="2" charset="2"/>
              <a:buChar char="ü"/>
            </a:pPr>
            <a:r>
              <a:rPr lang="en-GB" sz="2000" b="1" dirty="0">
                <a:latin typeface="Corbel" panose="020B0503020204020204" pitchFamily="34" charset="0"/>
              </a:rPr>
              <a:t>Journalist</a:t>
            </a:r>
          </a:p>
          <a:p>
            <a:pPr>
              <a:buFont typeface="Wingdings" panose="05000000000000000000" pitchFamily="2" charset="2"/>
              <a:buChar char="ü"/>
            </a:pPr>
            <a:r>
              <a:rPr lang="en-GB" sz="2000" b="1" dirty="0">
                <a:latin typeface="Corbel" panose="020B0503020204020204" pitchFamily="34" charset="0"/>
              </a:rPr>
              <a:t>Law</a:t>
            </a:r>
          </a:p>
          <a:p>
            <a:pPr>
              <a:buFont typeface="Wingdings" panose="05000000000000000000" pitchFamily="2" charset="2"/>
              <a:buChar char="ü"/>
            </a:pPr>
            <a:r>
              <a:rPr lang="en-GB" sz="2000" b="1" dirty="0">
                <a:latin typeface="Corbel" panose="020B0503020204020204" pitchFamily="34" charset="0"/>
              </a:rPr>
              <a:t>Youth worker</a:t>
            </a:r>
          </a:p>
          <a:p>
            <a:pPr>
              <a:buFont typeface="Wingdings" panose="05000000000000000000" pitchFamily="2" charset="2"/>
              <a:buChar char="ü"/>
            </a:pPr>
            <a:r>
              <a:rPr lang="en-GB" sz="2000" b="1" dirty="0">
                <a:latin typeface="Corbel" panose="020B0503020204020204" pitchFamily="34" charset="0"/>
              </a:rPr>
              <a:t>Medicine</a:t>
            </a:r>
          </a:p>
          <a:p>
            <a:pPr>
              <a:buFont typeface="Wingdings" panose="05000000000000000000" pitchFamily="2" charset="2"/>
              <a:buChar char="ü"/>
            </a:pPr>
            <a:r>
              <a:rPr lang="en-GB" sz="2000" b="1" dirty="0">
                <a:latin typeface="Corbel" panose="020B0503020204020204" pitchFamily="34" charset="0"/>
              </a:rPr>
              <a:t>Social Work</a:t>
            </a:r>
          </a:p>
          <a:p>
            <a:pPr>
              <a:buFont typeface="Wingdings" panose="05000000000000000000" pitchFamily="2" charset="2"/>
              <a:buChar char="ü"/>
            </a:pPr>
            <a:r>
              <a:rPr lang="en-GB" sz="2000" b="1" dirty="0">
                <a:latin typeface="Corbel" panose="020B0503020204020204" pitchFamily="34" charset="0"/>
              </a:rPr>
              <a:t>Law</a:t>
            </a:r>
          </a:p>
          <a:p>
            <a:pPr>
              <a:buFont typeface="Wingdings" panose="05000000000000000000" pitchFamily="2" charset="2"/>
              <a:buChar char="ü"/>
            </a:pPr>
            <a:r>
              <a:rPr lang="en-GB" sz="2000" b="1" dirty="0">
                <a:latin typeface="Corbel" panose="020B0503020204020204" pitchFamily="34" charset="0"/>
              </a:rPr>
              <a:t>International Relations</a:t>
            </a:r>
          </a:p>
        </p:txBody>
      </p:sp>
      <p:pic>
        <p:nvPicPr>
          <p:cNvPr id="5" name="Picture 4">
            <a:extLst>
              <a:ext uri="{FF2B5EF4-FFF2-40B4-BE49-F238E27FC236}">
                <a16:creationId xmlns:a16="http://schemas.microsoft.com/office/drawing/2014/main" id="{36581075-27E7-B8F1-6E16-D639FD3171FE}"/>
              </a:ext>
            </a:extLst>
          </p:cNvPr>
          <p:cNvPicPr>
            <a:picLocks noChangeAspect="1"/>
          </p:cNvPicPr>
          <p:nvPr/>
        </p:nvPicPr>
        <p:blipFill>
          <a:blip r:embed="rId5"/>
          <a:stretch>
            <a:fillRect/>
          </a:stretch>
        </p:blipFill>
        <p:spPr>
          <a:xfrm>
            <a:off x="4974519" y="2165546"/>
            <a:ext cx="6069244" cy="399309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4330997A-CD82-2C35-712F-164ECF8797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5183560"/>
      </p:ext>
    </p:extLst>
  </p:cSld>
  <p:clrMapOvr>
    <a:masterClrMapping/>
  </p:clrMapOvr>
  <mc:AlternateContent xmlns:mc="http://schemas.openxmlformats.org/markup-compatibility/2006" xmlns:p14="http://schemas.microsoft.com/office/powerpoint/2010/main">
    <mc:Choice Requires="p14">
      <p:transition spd="slow" p14:dur="2000" advTm="36482"/>
    </mc:Choice>
    <mc:Fallback xmlns="">
      <p:transition spd="slow" advTm="36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83E6224-5581-0872-AE8A-A193CDC2BAEB}"/>
              </a:ext>
            </a:extLst>
          </p:cNvPr>
          <p:cNvSpPr/>
          <p:nvPr/>
        </p:nvSpPr>
        <p:spPr>
          <a:xfrm>
            <a:off x="486309" y="1864160"/>
            <a:ext cx="6287784" cy="4681017"/>
          </a:xfrm>
          <a:prstGeom prst="round2DiagRect">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i="0" dirty="0">
                <a:solidFill>
                  <a:srgbClr val="212529"/>
                </a:solidFill>
                <a:effectLst/>
                <a:latin typeface="Corbel" panose="020B0503020204020204" pitchFamily="34" charset="0"/>
              </a:rPr>
              <a:t>COURSE DESCRIPTION</a:t>
            </a:r>
          </a:p>
          <a:p>
            <a:pPr algn="ctr"/>
            <a:endParaRPr lang="en-GB" sz="2000" b="1" i="0" dirty="0">
              <a:solidFill>
                <a:srgbClr val="212529"/>
              </a:solidFill>
              <a:effectLst/>
              <a:latin typeface="Corbel" panose="020B0503020204020204" pitchFamily="34" charset="0"/>
            </a:endParaRPr>
          </a:p>
          <a:p>
            <a:pPr algn="ctr"/>
            <a:r>
              <a:rPr lang="en-GB" sz="2000" i="0" dirty="0">
                <a:solidFill>
                  <a:srgbClr val="212529"/>
                </a:solidFill>
                <a:effectLst/>
                <a:latin typeface="Corbel" panose="020B0503020204020204" pitchFamily="34" charset="0"/>
              </a:rPr>
              <a:t>This </a:t>
            </a:r>
            <a:r>
              <a:rPr lang="en-GB" sz="2000" b="1" i="0" dirty="0">
                <a:solidFill>
                  <a:srgbClr val="212529"/>
                </a:solidFill>
                <a:effectLst/>
                <a:latin typeface="Corbel" panose="020B0503020204020204" pitchFamily="34" charset="0"/>
              </a:rPr>
              <a:t>National Progression Award (NPA) </a:t>
            </a:r>
            <a:r>
              <a:rPr lang="en-GB" sz="2000" i="0" dirty="0">
                <a:solidFill>
                  <a:srgbClr val="212529"/>
                </a:solidFill>
                <a:effectLst/>
                <a:latin typeface="Corbel" panose="020B0503020204020204" pitchFamily="34" charset="0"/>
              </a:rPr>
              <a:t>introduces you to criminology. Criminology is </a:t>
            </a:r>
            <a:r>
              <a:rPr lang="en-GB" sz="2000" b="1" i="0" dirty="0">
                <a:solidFill>
                  <a:srgbClr val="212529"/>
                </a:solidFill>
                <a:effectLst/>
                <a:latin typeface="Corbel" panose="020B0503020204020204" pitchFamily="34" charset="0"/>
              </a:rPr>
              <a:t>the scientific study of crime</a:t>
            </a:r>
            <a:r>
              <a:rPr lang="en-GB" sz="2000" i="0" dirty="0">
                <a:solidFill>
                  <a:srgbClr val="212529"/>
                </a:solidFill>
                <a:effectLst/>
                <a:latin typeface="Corbel" panose="020B0503020204020204" pitchFamily="34" charset="0"/>
              </a:rPr>
              <a:t>, including its causes, responses by the criminal justice system, and methods of prevention. This is an </a:t>
            </a:r>
            <a:r>
              <a:rPr lang="en-GB" sz="2000" b="1" i="0" dirty="0">
                <a:solidFill>
                  <a:srgbClr val="212529"/>
                </a:solidFill>
                <a:effectLst/>
                <a:latin typeface="Corbel" panose="020B0503020204020204" pitchFamily="34" charset="0"/>
              </a:rPr>
              <a:t>exciting course </a:t>
            </a:r>
            <a:r>
              <a:rPr lang="en-GB" sz="2000" i="0" dirty="0">
                <a:solidFill>
                  <a:srgbClr val="212529"/>
                </a:solidFill>
                <a:effectLst/>
                <a:latin typeface="Corbel" panose="020B0503020204020204" pitchFamily="34" charset="0"/>
              </a:rPr>
              <a:t>which focuses on topics such as forensics and reasons why people commit criminal acts. </a:t>
            </a:r>
          </a:p>
          <a:p>
            <a:pPr algn="ctr"/>
            <a:endParaRPr lang="en-GB" sz="2000" i="0" dirty="0">
              <a:solidFill>
                <a:srgbClr val="212529"/>
              </a:solidFill>
              <a:effectLst/>
              <a:latin typeface="Corbel" panose="020B0503020204020204" pitchFamily="34" charset="0"/>
            </a:endParaRPr>
          </a:p>
          <a:p>
            <a:pPr algn="ctr"/>
            <a:r>
              <a:rPr lang="en-GB" sz="2000" i="0" dirty="0">
                <a:solidFill>
                  <a:srgbClr val="212529"/>
                </a:solidFill>
                <a:effectLst/>
                <a:latin typeface="Corbel" panose="020B0503020204020204" pitchFamily="34" charset="0"/>
              </a:rPr>
              <a:t>You will develop investigation and research skills, plus a basic understanding of the criminal justice system. You will work independently and as part of teams in class in researching and developing your skills and knowledge.</a:t>
            </a:r>
          </a:p>
        </p:txBody>
      </p:sp>
      <p:sp>
        <p:nvSpPr>
          <p:cNvPr id="4" name="Rectangle 3">
            <a:extLst>
              <a:ext uri="{FF2B5EF4-FFF2-40B4-BE49-F238E27FC236}">
                <a16:creationId xmlns:a16="http://schemas.microsoft.com/office/drawing/2014/main" id="{75CAF954-7515-4A2F-4E90-8D50AF48D5C1}"/>
              </a:ext>
            </a:extLst>
          </p:cNvPr>
          <p:cNvSpPr/>
          <p:nvPr/>
        </p:nvSpPr>
        <p:spPr>
          <a:xfrm>
            <a:off x="3131905" y="175950"/>
            <a:ext cx="7284377" cy="688369"/>
          </a:xfrm>
          <a:prstGeom prst="rect">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latin typeface="Corbel" panose="020B0503020204020204" pitchFamily="34" charset="0"/>
              </a:rPr>
              <a:t>CRIMINOLOGY (NPA) LEVEL 5</a:t>
            </a:r>
          </a:p>
        </p:txBody>
      </p:sp>
      <p:sp>
        <p:nvSpPr>
          <p:cNvPr id="5" name="Flowchart: Alternative Process 4">
            <a:extLst>
              <a:ext uri="{FF2B5EF4-FFF2-40B4-BE49-F238E27FC236}">
                <a16:creationId xmlns:a16="http://schemas.microsoft.com/office/drawing/2014/main" id="{1EDD50F6-AFBA-5B21-933F-125D04CAACC9}"/>
              </a:ext>
            </a:extLst>
          </p:cNvPr>
          <p:cNvSpPr/>
          <p:nvPr/>
        </p:nvSpPr>
        <p:spPr>
          <a:xfrm>
            <a:off x="8126854" y="1225743"/>
            <a:ext cx="2517169" cy="452063"/>
          </a:xfrm>
          <a:prstGeom prst="flowChartAlternateProcess">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S3 CRIMINOLOGY</a:t>
            </a:r>
          </a:p>
        </p:txBody>
      </p:sp>
      <p:sp>
        <p:nvSpPr>
          <p:cNvPr id="6" name="Arrow: Down 5">
            <a:extLst>
              <a:ext uri="{FF2B5EF4-FFF2-40B4-BE49-F238E27FC236}">
                <a16:creationId xmlns:a16="http://schemas.microsoft.com/office/drawing/2014/main" id="{93F337F1-18BB-DB40-EB40-21647171FBCF}"/>
              </a:ext>
            </a:extLst>
          </p:cNvPr>
          <p:cNvSpPr/>
          <p:nvPr/>
        </p:nvSpPr>
        <p:spPr>
          <a:xfrm flipH="1">
            <a:off x="9233637" y="186416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7" name="Flowchart: Alternative Process 6">
            <a:extLst>
              <a:ext uri="{FF2B5EF4-FFF2-40B4-BE49-F238E27FC236}">
                <a16:creationId xmlns:a16="http://schemas.microsoft.com/office/drawing/2014/main" id="{AEDD6B25-0431-C681-1BFB-2211885A8027}"/>
              </a:ext>
            </a:extLst>
          </p:cNvPr>
          <p:cNvSpPr/>
          <p:nvPr/>
        </p:nvSpPr>
        <p:spPr>
          <a:xfrm>
            <a:off x="7728733" y="2551925"/>
            <a:ext cx="3426431" cy="554804"/>
          </a:xfrm>
          <a:prstGeom prst="flowChartAlternateProcess">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NPA LEVEL 5 CRIMINOLOGY</a:t>
            </a:r>
          </a:p>
        </p:txBody>
      </p:sp>
      <p:sp>
        <p:nvSpPr>
          <p:cNvPr id="8" name="Arrow: Down 7">
            <a:extLst>
              <a:ext uri="{FF2B5EF4-FFF2-40B4-BE49-F238E27FC236}">
                <a16:creationId xmlns:a16="http://schemas.microsoft.com/office/drawing/2014/main" id="{97C34B1C-D2A3-2AFE-852E-9690173FBE31}"/>
              </a:ext>
            </a:extLst>
          </p:cNvPr>
          <p:cNvSpPr/>
          <p:nvPr/>
        </p:nvSpPr>
        <p:spPr>
          <a:xfrm flipH="1">
            <a:off x="9233637" y="3372651"/>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Flowchart: Alternative Process 8">
            <a:extLst>
              <a:ext uri="{FF2B5EF4-FFF2-40B4-BE49-F238E27FC236}">
                <a16:creationId xmlns:a16="http://schemas.microsoft.com/office/drawing/2014/main" id="{E2D5DD0E-7F20-4634-972B-671C8033B345}"/>
              </a:ext>
            </a:extLst>
          </p:cNvPr>
          <p:cNvSpPr/>
          <p:nvPr/>
        </p:nvSpPr>
        <p:spPr>
          <a:xfrm>
            <a:off x="7590291" y="4101955"/>
            <a:ext cx="3780890" cy="452063"/>
          </a:xfrm>
          <a:prstGeom prst="flowChartAlternateProcess">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NPA LEVEL 6 CRIMINOLOGY</a:t>
            </a:r>
          </a:p>
        </p:txBody>
      </p:sp>
      <p:sp>
        <p:nvSpPr>
          <p:cNvPr id="10" name="Arrow: Down 9">
            <a:extLst>
              <a:ext uri="{FF2B5EF4-FFF2-40B4-BE49-F238E27FC236}">
                <a16:creationId xmlns:a16="http://schemas.microsoft.com/office/drawing/2014/main" id="{24418687-3B1B-82E8-9D13-AFE842C4008F}"/>
              </a:ext>
            </a:extLst>
          </p:cNvPr>
          <p:cNvSpPr/>
          <p:nvPr/>
        </p:nvSpPr>
        <p:spPr>
          <a:xfrm flipH="1">
            <a:off x="9233637" y="4812314"/>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1" name="Flowchart: Alternative Process 10">
            <a:extLst>
              <a:ext uri="{FF2B5EF4-FFF2-40B4-BE49-F238E27FC236}">
                <a16:creationId xmlns:a16="http://schemas.microsoft.com/office/drawing/2014/main" id="{9358E84E-0BE5-1CAB-DF91-D5736F25E502}"/>
              </a:ext>
            </a:extLst>
          </p:cNvPr>
          <p:cNvSpPr/>
          <p:nvPr/>
        </p:nvSpPr>
        <p:spPr>
          <a:xfrm>
            <a:off x="7212456" y="5541618"/>
            <a:ext cx="4345969" cy="688369"/>
          </a:xfrm>
          <a:prstGeom prst="flowChartAlternateProcess">
            <a:avLst/>
          </a:prstGeom>
          <a:solidFill>
            <a:srgbClr val="CEF8FE"/>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FURTHER EDUCATION COLLEGE SOCIAL SCIENCES</a:t>
            </a:r>
          </a:p>
        </p:txBody>
      </p:sp>
      <p:pic>
        <p:nvPicPr>
          <p:cNvPr id="3" name="Picture 2">
            <a:extLst>
              <a:ext uri="{FF2B5EF4-FFF2-40B4-BE49-F238E27FC236}">
                <a16:creationId xmlns:a16="http://schemas.microsoft.com/office/drawing/2014/main" id="{4483E205-5470-A2B5-EA78-8AA192F68C5C}"/>
              </a:ext>
            </a:extLst>
          </p:cNvPr>
          <p:cNvPicPr>
            <a:picLocks noChangeAspect="1"/>
          </p:cNvPicPr>
          <p:nvPr/>
        </p:nvPicPr>
        <p:blipFill>
          <a:blip r:embed="rId5"/>
          <a:stretch>
            <a:fillRect/>
          </a:stretch>
        </p:blipFill>
        <p:spPr>
          <a:xfrm>
            <a:off x="133563" y="37762"/>
            <a:ext cx="1881401" cy="1653114"/>
          </a:xfrm>
          <a:prstGeom prst="rect">
            <a:avLst/>
          </a:prstGeom>
        </p:spPr>
      </p:pic>
      <p:pic>
        <p:nvPicPr>
          <p:cNvPr id="13" name="Audio 12">
            <a:hlinkClick r:id="" action="ppaction://media"/>
            <a:extLst>
              <a:ext uri="{FF2B5EF4-FFF2-40B4-BE49-F238E27FC236}">
                <a16:creationId xmlns:a16="http://schemas.microsoft.com/office/drawing/2014/main" id="{18ED7A4F-11F1-3CD6-D893-0D9085C5ABB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6033590"/>
      </p:ext>
    </p:extLst>
  </p:cSld>
  <p:clrMapOvr>
    <a:masterClrMapping/>
  </p:clrMapOvr>
  <mc:AlternateContent xmlns:mc="http://schemas.openxmlformats.org/markup-compatibility/2006" xmlns:p14="http://schemas.microsoft.com/office/powerpoint/2010/main">
    <mc:Choice Requires="p14">
      <p:transition spd="slow" p14:dur="2000" advTm="44552"/>
    </mc:Choice>
    <mc:Fallback xmlns="">
      <p:transition spd="slow" advTm="4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9894E5-3822-DEBF-E7D2-082DBD4C51E2}"/>
              </a:ext>
            </a:extLst>
          </p:cNvPr>
          <p:cNvSpPr/>
          <p:nvPr/>
        </p:nvSpPr>
        <p:spPr>
          <a:xfrm>
            <a:off x="1979047" y="1571038"/>
            <a:ext cx="8959065" cy="133089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SKILLS</a:t>
            </a:r>
          </a:p>
          <a:p>
            <a:pPr algn="ctr"/>
            <a:endParaRPr lang="en-GB" b="1" dirty="0">
              <a:latin typeface="Corbel" panose="020B0503020204020204" pitchFamily="34" charset="0"/>
            </a:endParaRPr>
          </a:p>
          <a:p>
            <a:r>
              <a:rPr lang="en-GB" b="1" dirty="0">
                <a:solidFill>
                  <a:srgbClr val="FF0000"/>
                </a:solidFill>
                <a:latin typeface="Corbel" panose="020B0503020204020204" pitchFamily="34" charset="0"/>
              </a:rPr>
              <a:t>Debating            Analysing                 Evaluating               Interpreting              Critical Thinking </a:t>
            </a:r>
          </a:p>
          <a:p>
            <a:r>
              <a:rPr lang="en-GB" b="1" dirty="0">
                <a:solidFill>
                  <a:srgbClr val="FF0000"/>
                </a:solidFill>
                <a:latin typeface="Corbel" panose="020B0503020204020204" pitchFamily="34" charset="0"/>
              </a:rPr>
              <a:t>Objectivity          Communication                      Taking initiative                                Teamwork</a:t>
            </a:r>
          </a:p>
          <a:p>
            <a:pPr algn="ctr"/>
            <a:endParaRPr lang="en-GB" dirty="0"/>
          </a:p>
        </p:txBody>
      </p:sp>
      <p:sp>
        <p:nvSpPr>
          <p:cNvPr id="5" name="Rectangle: Rounded Corners 4">
            <a:extLst>
              <a:ext uri="{FF2B5EF4-FFF2-40B4-BE49-F238E27FC236}">
                <a16:creationId xmlns:a16="http://schemas.microsoft.com/office/drawing/2014/main" id="{DF7CE462-2D51-A4C2-5726-CFC88978B9D1}"/>
              </a:ext>
            </a:extLst>
          </p:cNvPr>
          <p:cNvSpPr/>
          <p:nvPr/>
        </p:nvSpPr>
        <p:spPr>
          <a:xfrm>
            <a:off x="307785" y="3249908"/>
            <a:ext cx="5065160" cy="29248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r>
              <a:rPr lang="en-GB" b="1" dirty="0">
                <a:latin typeface="Corbel" panose="020B0503020204020204" pitchFamily="34" charset="0"/>
              </a:rPr>
              <a:t>ASSESSMENT</a:t>
            </a:r>
          </a:p>
          <a:p>
            <a:pPr algn="ctr"/>
            <a:endParaRPr lang="en-GB" b="1" dirty="0">
              <a:latin typeface="Corbel" panose="020B0503020204020204" pitchFamily="34" charset="0"/>
            </a:endParaRPr>
          </a:p>
          <a:p>
            <a:pPr algn="ctr"/>
            <a:r>
              <a:rPr lang="en-GB" b="1" dirty="0">
                <a:latin typeface="Corbel" panose="020B0503020204020204" pitchFamily="34" charset="0"/>
              </a:rPr>
              <a:t>The course is assessed using a range of assessment approaches:</a:t>
            </a:r>
          </a:p>
          <a:p>
            <a:pPr algn="ctr"/>
            <a:endParaRPr lang="en-GB" b="1" dirty="0">
              <a:latin typeface="Corbel" panose="020B0503020204020204" pitchFamily="34" charset="0"/>
            </a:endParaRPr>
          </a:p>
          <a:p>
            <a:pPr marL="285750" indent="-285750">
              <a:buFont typeface="Wingdings" panose="05000000000000000000" pitchFamily="2" charset="2"/>
              <a:buChar char="q"/>
            </a:pPr>
            <a:r>
              <a:rPr lang="en-GB" b="1" dirty="0">
                <a:latin typeface="Corbel" panose="020B0503020204020204" pitchFamily="34" charset="0"/>
              </a:rPr>
              <a:t>Portfolio of evidence</a:t>
            </a:r>
          </a:p>
          <a:p>
            <a:pPr marL="285750" indent="-285750">
              <a:buFont typeface="Wingdings" panose="05000000000000000000" pitchFamily="2" charset="2"/>
              <a:buChar char="q"/>
            </a:pPr>
            <a:r>
              <a:rPr lang="en-GB" b="1" dirty="0">
                <a:latin typeface="Corbel" panose="020B0503020204020204" pitchFamily="34" charset="0"/>
              </a:rPr>
              <a:t>Written responses to questions</a:t>
            </a:r>
          </a:p>
          <a:p>
            <a:pPr marL="285750" indent="-285750">
              <a:buFont typeface="Wingdings" panose="05000000000000000000" pitchFamily="2" charset="2"/>
              <a:buChar char="q"/>
            </a:pPr>
            <a:r>
              <a:rPr lang="en-GB" b="1" dirty="0">
                <a:latin typeface="Corbel" panose="020B0503020204020204" pitchFamily="34" charset="0"/>
              </a:rPr>
              <a:t>Research Project</a:t>
            </a:r>
          </a:p>
          <a:p>
            <a:endParaRPr lang="en-GB" b="1" dirty="0">
              <a:latin typeface="Corbel" panose="020B0503020204020204" pitchFamily="34" charset="0"/>
            </a:endParaRPr>
          </a:p>
          <a:p>
            <a:pPr algn="ctr"/>
            <a:endParaRPr lang="en-GB" b="1" dirty="0">
              <a:latin typeface="Corbel" panose="020B0503020204020204" pitchFamily="34" charset="0"/>
            </a:endParaRPr>
          </a:p>
        </p:txBody>
      </p:sp>
      <p:sp>
        <p:nvSpPr>
          <p:cNvPr id="6" name="Rectangle: Rounded Corners 5">
            <a:extLst>
              <a:ext uri="{FF2B5EF4-FFF2-40B4-BE49-F238E27FC236}">
                <a16:creationId xmlns:a16="http://schemas.microsoft.com/office/drawing/2014/main" id="{8937A839-C38D-C83C-55CD-EAF6878672A5}"/>
              </a:ext>
            </a:extLst>
          </p:cNvPr>
          <p:cNvSpPr/>
          <p:nvPr/>
        </p:nvSpPr>
        <p:spPr>
          <a:xfrm>
            <a:off x="6819055" y="3242907"/>
            <a:ext cx="5065160" cy="31747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p>
          <a:p>
            <a:pPr algn="ctr"/>
            <a:r>
              <a:rPr lang="en-GB" b="1" dirty="0">
                <a:latin typeface="Corbel" panose="020B0503020204020204" pitchFamily="34" charset="0"/>
              </a:rPr>
              <a:t>COURSE OUTLINE</a:t>
            </a:r>
          </a:p>
          <a:p>
            <a:pPr algn="ctr"/>
            <a:r>
              <a:rPr lang="en-GB" dirty="0">
                <a:latin typeface="Corbel" panose="020B0503020204020204" pitchFamily="34" charset="0"/>
              </a:rPr>
              <a:t>The NPA Criminology course has three areas of study: </a:t>
            </a:r>
          </a:p>
          <a:p>
            <a:pPr algn="ctr"/>
            <a:endParaRPr lang="en-GB" dirty="0">
              <a:latin typeface="Corbel" panose="020B0503020204020204" pitchFamily="34" charset="0"/>
            </a:endParaRPr>
          </a:p>
          <a:p>
            <a:pPr marL="285750" indent="-285750" algn="ctr">
              <a:buFont typeface="Arial" panose="020B0604020202020204" pitchFamily="34" charset="0"/>
              <a:buChar char="•"/>
            </a:pPr>
            <a:r>
              <a:rPr lang="en-GB" b="1" dirty="0">
                <a:latin typeface="Corbel" panose="020B0503020204020204" pitchFamily="34" charset="0"/>
              </a:rPr>
              <a:t>Crime in the Community</a:t>
            </a:r>
          </a:p>
          <a:p>
            <a:pPr marL="285750" indent="-285750" algn="ctr">
              <a:buFont typeface="Arial" panose="020B0604020202020204" pitchFamily="34" charset="0"/>
              <a:buChar char="•"/>
            </a:pPr>
            <a:r>
              <a:rPr lang="en-GB" b="1" dirty="0">
                <a:latin typeface="Corbel" panose="020B0503020204020204" pitchFamily="34" charset="0"/>
              </a:rPr>
              <a:t>Crime Scenes</a:t>
            </a:r>
          </a:p>
          <a:p>
            <a:pPr marL="285750" indent="-285750" algn="ctr">
              <a:buFont typeface="Arial" panose="020B0604020202020204" pitchFamily="34" charset="0"/>
              <a:buChar char="•"/>
            </a:pPr>
            <a:r>
              <a:rPr lang="en-GB" b="1" dirty="0">
                <a:latin typeface="Corbel" panose="020B0503020204020204" pitchFamily="34" charset="0"/>
              </a:rPr>
              <a:t> Crime &amp; Law</a:t>
            </a:r>
          </a:p>
          <a:p>
            <a:pPr algn="ctr"/>
            <a:endParaRPr lang="en-GB" dirty="0">
              <a:latin typeface="Corbel" panose="020B0503020204020204" pitchFamily="34" charset="0"/>
            </a:endParaRPr>
          </a:p>
          <a:p>
            <a:pPr algn="ctr"/>
            <a:r>
              <a:rPr lang="en-GB" dirty="0">
                <a:latin typeface="Corbel" panose="020B0503020204020204" pitchFamily="34" charset="0"/>
              </a:rPr>
              <a:t> There is considerable flexibility in the themes which can be studied within each area in order to allow for personalisation and choice.</a:t>
            </a:r>
          </a:p>
          <a:p>
            <a:pPr algn="ctr"/>
            <a:endParaRPr lang="en-GB" b="1" dirty="0"/>
          </a:p>
        </p:txBody>
      </p:sp>
      <p:sp>
        <p:nvSpPr>
          <p:cNvPr id="7" name="TextBox 6">
            <a:extLst>
              <a:ext uri="{FF2B5EF4-FFF2-40B4-BE49-F238E27FC236}">
                <a16:creationId xmlns:a16="http://schemas.microsoft.com/office/drawing/2014/main" id="{7C74BECF-7316-EAF2-7903-119E0BDBA0E8}"/>
              </a:ext>
            </a:extLst>
          </p:cNvPr>
          <p:cNvSpPr txBox="1"/>
          <p:nvPr/>
        </p:nvSpPr>
        <p:spPr>
          <a:xfrm>
            <a:off x="3223100" y="170912"/>
            <a:ext cx="7191910" cy="769441"/>
          </a:xfrm>
          <a:prstGeom prst="rect">
            <a:avLst/>
          </a:prstGeom>
          <a:noFill/>
        </p:spPr>
        <p:txBody>
          <a:bodyPr wrap="square" rtlCol="0">
            <a:spAutoFit/>
          </a:bodyPr>
          <a:lstStyle/>
          <a:p>
            <a:pPr algn="ctr"/>
            <a:r>
              <a:rPr lang="en-GB" sz="4400" b="1" dirty="0">
                <a:latin typeface="Corbel" panose="020B0503020204020204" pitchFamily="34" charset="0"/>
              </a:rPr>
              <a:t>CRIMINOLOGY</a:t>
            </a:r>
          </a:p>
        </p:txBody>
      </p:sp>
      <p:pic>
        <p:nvPicPr>
          <p:cNvPr id="2" name="Picture 1">
            <a:extLst>
              <a:ext uri="{FF2B5EF4-FFF2-40B4-BE49-F238E27FC236}">
                <a16:creationId xmlns:a16="http://schemas.microsoft.com/office/drawing/2014/main" id="{1DAC7257-2BBA-2695-BD89-B68B29FDFE8B}"/>
              </a:ext>
            </a:extLst>
          </p:cNvPr>
          <p:cNvPicPr>
            <a:picLocks noChangeAspect="1"/>
          </p:cNvPicPr>
          <p:nvPr/>
        </p:nvPicPr>
        <p:blipFill>
          <a:blip r:embed="rId5"/>
          <a:stretch>
            <a:fillRect/>
          </a:stretch>
        </p:blipFill>
        <p:spPr>
          <a:xfrm>
            <a:off x="0" y="0"/>
            <a:ext cx="1223066" cy="1223066"/>
          </a:xfrm>
          <a:prstGeom prst="rect">
            <a:avLst/>
          </a:prstGeom>
        </p:spPr>
      </p:pic>
      <p:pic>
        <p:nvPicPr>
          <p:cNvPr id="3" name="Picture 2">
            <a:extLst>
              <a:ext uri="{FF2B5EF4-FFF2-40B4-BE49-F238E27FC236}">
                <a16:creationId xmlns:a16="http://schemas.microsoft.com/office/drawing/2014/main" id="{2A75872C-486C-B524-E1C4-09E9FE02FF9B}"/>
              </a:ext>
            </a:extLst>
          </p:cNvPr>
          <p:cNvPicPr>
            <a:picLocks noChangeAspect="1"/>
          </p:cNvPicPr>
          <p:nvPr/>
        </p:nvPicPr>
        <p:blipFill>
          <a:blip r:embed="rId6"/>
          <a:stretch>
            <a:fillRect/>
          </a:stretch>
        </p:blipFill>
        <p:spPr>
          <a:xfrm>
            <a:off x="9791272" y="2813"/>
            <a:ext cx="2318095" cy="1159048"/>
          </a:xfrm>
          <a:prstGeom prst="rect">
            <a:avLst/>
          </a:prstGeom>
        </p:spPr>
      </p:pic>
      <p:pic>
        <p:nvPicPr>
          <p:cNvPr id="11" name="Picture 10">
            <a:extLst>
              <a:ext uri="{FF2B5EF4-FFF2-40B4-BE49-F238E27FC236}">
                <a16:creationId xmlns:a16="http://schemas.microsoft.com/office/drawing/2014/main" id="{70ECAD51-242A-D490-E8B8-7982B0E6B4C8}"/>
              </a:ext>
            </a:extLst>
          </p:cNvPr>
          <p:cNvPicPr>
            <a:picLocks noChangeAspect="1"/>
          </p:cNvPicPr>
          <p:nvPr/>
        </p:nvPicPr>
        <p:blipFill>
          <a:blip r:embed="rId7"/>
          <a:stretch>
            <a:fillRect/>
          </a:stretch>
        </p:blipFill>
        <p:spPr>
          <a:xfrm>
            <a:off x="1257313" y="32237"/>
            <a:ext cx="1869402" cy="1190829"/>
          </a:xfrm>
          <a:prstGeom prst="rect">
            <a:avLst/>
          </a:prstGeom>
        </p:spPr>
      </p:pic>
      <p:pic>
        <p:nvPicPr>
          <p:cNvPr id="9" name="Audio 8">
            <a:hlinkClick r:id="" action="ppaction://media"/>
            <a:extLst>
              <a:ext uri="{FF2B5EF4-FFF2-40B4-BE49-F238E27FC236}">
                <a16:creationId xmlns:a16="http://schemas.microsoft.com/office/drawing/2014/main" id="{1C834786-4384-06AD-0D0E-028F8021BDA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3011135"/>
      </p:ext>
    </p:extLst>
  </p:cSld>
  <p:clrMapOvr>
    <a:masterClrMapping/>
  </p:clrMapOvr>
  <mc:AlternateContent xmlns:mc="http://schemas.openxmlformats.org/markup-compatibility/2006" xmlns:p14="http://schemas.microsoft.com/office/powerpoint/2010/main">
    <mc:Choice Requires="p14">
      <p:transition spd="slow" p14:dur="2000" advTm="34930"/>
    </mc:Choice>
    <mc:Fallback xmlns="">
      <p:transition spd="slow" advTm="34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ED20-3230-FFF8-0897-85A5284AD7E6}"/>
              </a:ext>
            </a:extLst>
          </p:cNvPr>
          <p:cNvSpPr>
            <a:spLocks noGrp="1"/>
          </p:cNvSpPr>
          <p:nvPr>
            <p:ph type="title"/>
          </p:nvPr>
        </p:nvSpPr>
        <p:spPr>
          <a:xfrm>
            <a:off x="961490" y="241835"/>
            <a:ext cx="10515600" cy="395163"/>
          </a:xfrm>
        </p:spPr>
        <p:txBody>
          <a:bodyPr>
            <a:normAutofit fontScale="90000"/>
          </a:bodyPr>
          <a:lstStyle/>
          <a:p>
            <a:pPr algn="ctr"/>
            <a:r>
              <a:rPr lang="en-GB" b="1" dirty="0">
                <a:latin typeface="Corbel" panose="020B0503020204020204" pitchFamily="34" charset="0"/>
              </a:rPr>
              <a:t>Careers through Criminology</a:t>
            </a:r>
          </a:p>
        </p:txBody>
      </p:sp>
      <p:sp>
        <p:nvSpPr>
          <p:cNvPr id="3" name="Content Placeholder 2">
            <a:extLst>
              <a:ext uri="{FF2B5EF4-FFF2-40B4-BE49-F238E27FC236}">
                <a16:creationId xmlns:a16="http://schemas.microsoft.com/office/drawing/2014/main" id="{BFF490E2-60E5-1345-4005-710C896E847A}"/>
              </a:ext>
            </a:extLst>
          </p:cNvPr>
          <p:cNvSpPr>
            <a:spLocks noGrp="1"/>
          </p:cNvSpPr>
          <p:nvPr>
            <p:ph idx="1"/>
          </p:nvPr>
        </p:nvSpPr>
        <p:spPr>
          <a:xfrm>
            <a:off x="359596" y="955497"/>
            <a:ext cx="11404314" cy="5763802"/>
          </a:xfrm>
        </p:spPr>
        <p:txBody>
          <a:bodyPr>
            <a:normAutofit/>
          </a:bodyPr>
          <a:lstStyle/>
          <a:p>
            <a:pPr marL="0" indent="0" algn="l">
              <a:buNone/>
            </a:pPr>
            <a:r>
              <a:rPr lang="en-GB" b="0" i="0" dirty="0">
                <a:solidFill>
                  <a:srgbClr val="212529"/>
                </a:solidFill>
                <a:effectLst/>
                <a:latin typeface="Corbel" panose="020B0503020204020204" pitchFamily="34" charset="0"/>
              </a:rPr>
              <a:t>There are many careers and jobs where the skills and knowledge developed through </a:t>
            </a:r>
            <a:r>
              <a:rPr lang="en-GB" dirty="0">
                <a:solidFill>
                  <a:srgbClr val="212529"/>
                </a:solidFill>
                <a:latin typeface="Corbel" panose="020B0503020204020204" pitchFamily="34" charset="0"/>
              </a:rPr>
              <a:t>Criminology</a:t>
            </a:r>
            <a:r>
              <a:rPr lang="en-GB" b="0" i="0" dirty="0">
                <a:solidFill>
                  <a:srgbClr val="212529"/>
                </a:solidFill>
                <a:effectLst/>
                <a:latin typeface="Corbel" panose="020B0503020204020204" pitchFamily="34" charset="0"/>
              </a:rPr>
              <a:t> will be essential.</a:t>
            </a:r>
          </a:p>
          <a:p>
            <a:pPr marL="0" indent="0" algn="l">
              <a:buNone/>
            </a:pPr>
            <a:endParaRPr lang="en-GB" b="0" i="0" dirty="0">
              <a:solidFill>
                <a:srgbClr val="212529"/>
              </a:solidFill>
              <a:effectLst/>
              <a:latin typeface="Corbel" panose="020B0503020204020204" pitchFamily="34" charset="0"/>
            </a:endParaRP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Crime scene investigator</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Detective</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Police officer</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Prison officer</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Probation officer</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Social worker</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Youth worker</a:t>
            </a:r>
          </a:p>
          <a:p>
            <a:pPr algn="l">
              <a:buFont typeface="Wingdings" panose="05000000000000000000" pitchFamily="2" charset="2"/>
              <a:buChar char="ü"/>
            </a:pPr>
            <a:r>
              <a:rPr lang="en-GB" sz="2000" b="1" dirty="0">
                <a:solidFill>
                  <a:srgbClr val="212529"/>
                </a:solidFill>
                <a:latin typeface="Corbel" panose="020B0503020204020204" pitchFamily="34" charset="0"/>
              </a:rPr>
              <a:t>Forensic Psychology</a:t>
            </a:r>
          </a:p>
          <a:p>
            <a:pPr algn="l">
              <a:buFont typeface="Wingdings" panose="05000000000000000000" pitchFamily="2" charset="2"/>
              <a:buChar char="ü"/>
            </a:pPr>
            <a:r>
              <a:rPr lang="en-GB" sz="2000" b="1" i="0" dirty="0">
                <a:solidFill>
                  <a:srgbClr val="212529"/>
                </a:solidFill>
                <a:effectLst/>
                <a:latin typeface="Corbel" panose="020B0503020204020204" pitchFamily="34" charset="0"/>
              </a:rPr>
              <a:t>Law</a:t>
            </a:r>
          </a:p>
          <a:p>
            <a:pPr algn="l">
              <a:buFont typeface="Wingdings" panose="05000000000000000000" pitchFamily="2" charset="2"/>
              <a:buChar char="ü"/>
            </a:pPr>
            <a:r>
              <a:rPr lang="en-GB" sz="2000" b="1" dirty="0">
                <a:solidFill>
                  <a:srgbClr val="212529"/>
                </a:solidFill>
                <a:latin typeface="Corbel" panose="020B0503020204020204" pitchFamily="34" charset="0"/>
              </a:rPr>
              <a:t>Criminologist</a:t>
            </a:r>
            <a:endParaRPr lang="en-GB" sz="2000" b="1" i="0" dirty="0">
              <a:solidFill>
                <a:srgbClr val="212529"/>
              </a:solidFill>
              <a:effectLst/>
              <a:latin typeface="Corbel" panose="020B0503020204020204" pitchFamily="34" charset="0"/>
            </a:endParaRPr>
          </a:p>
        </p:txBody>
      </p:sp>
      <p:pic>
        <p:nvPicPr>
          <p:cNvPr id="4" name="Picture 3">
            <a:extLst>
              <a:ext uri="{FF2B5EF4-FFF2-40B4-BE49-F238E27FC236}">
                <a16:creationId xmlns:a16="http://schemas.microsoft.com/office/drawing/2014/main" id="{8C591C0A-8CE5-E02B-B7CE-71AB3CF25614}"/>
              </a:ext>
            </a:extLst>
          </p:cNvPr>
          <p:cNvPicPr>
            <a:picLocks noChangeAspect="1"/>
          </p:cNvPicPr>
          <p:nvPr/>
        </p:nvPicPr>
        <p:blipFill>
          <a:blip r:embed="rId5"/>
          <a:stretch>
            <a:fillRect/>
          </a:stretch>
        </p:blipFill>
        <p:spPr>
          <a:xfrm>
            <a:off x="5254884" y="2198669"/>
            <a:ext cx="4854887" cy="4370760"/>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4E6D04C0-2170-2E5B-8718-ECECACC98E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4638359"/>
      </p:ext>
    </p:extLst>
  </p:cSld>
  <p:clrMapOvr>
    <a:masterClrMapping/>
  </p:clrMapOvr>
  <mc:AlternateContent xmlns:mc="http://schemas.openxmlformats.org/markup-compatibility/2006" xmlns:p14="http://schemas.microsoft.com/office/powerpoint/2010/main">
    <mc:Choice Requires="p14">
      <p:transition spd="slow" p14:dur="2000" advTm="38545"/>
    </mc:Choice>
    <mc:Fallback xmlns="">
      <p:transition spd="slow" advTm="3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4407B84A-39C6-9E28-BDA3-B2F510F6FC3F}"/>
              </a:ext>
            </a:extLst>
          </p:cNvPr>
          <p:cNvPicPr>
            <a:picLocks noChangeAspect="1"/>
          </p:cNvPicPr>
          <p:nvPr/>
        </p:nvPicPr>
        <p:blipFill>
          <a:blip r:embed="rId5"/>
          <a:stretch>
            <a:fillRect/>
          </a:stretch>
        </p:blipFill>
        <p:spPr>
          <a:xfrm>
            <a:off x="3841844" y="1226900"/>
            <a:ext cx="4768755" cy="4056182"/>
          </a:xfrm>
          <a:prstGeom prst="rect">
            <a:avLst/>
          </a:prstGeom>
        </p:spPr>
      </p:pic>
      <p:pic>
        <p:nvPicPr>
          <p:cNvPr id="4" name="Audio 3">
            <a:hlinkClick r:id="" action="ppaction://media"/>
            <a:extLst>
              <a:ext uri="{FF2B5EF4-FFF2-40B4-BE49-F238E27FC236}">
                <a16:creationId xmlns:a16="http://schemas.microsoft.com/office/drawing/2014/main" id="{961CFF3C-C52E-2647-796C-C5D5DA1977E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3519018"/>
      </p:ext>
    </p:extLst>
  </p:cSld>
  <p:clrMapOvr>
    <a:masterClrMapping/>
  </p:clrMapOvr>
  <mc:AlternateContent xmlns:mc="http://schemas.openxmlformats.org/markup-compatibility/2006" xmlns:p14="http://schemas.microsoft.com/office/powerpoint/2010/main">
    <mc:Choice Requires="p14">
      <p:transition spd="slow" p14:dur="2000" advTm="26587"/>
    </mc:Choice>
    <mc:Fallback xmlns="">
      <p:transition spd="slow" advTm="2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462958" y="2495573"/>
            <a:ext cx="2880320" cy="13681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sp>
        <p:nvSpPr>
          <p:cNvPr id="5" name="Content Placeholder 4"/>
          <p:cNvSpPr>
            <a:spLocks noGrp="1"/>
          </p:cNvSpPr>
          <p:nvPr>
            <p:ph idx="1"/>
          </p:nvPr>
        </p:nvSpPr>
        <p:spPr>
          <a:xfrm>
            <a:off x="4478288" y="2918374"/>
            <a:ext cx="2880320" cy="648071"/>
          </a:xfrm>
        </p:spPr>
        <p:txBody>
          <a:bodyPr>
            <a:normAutofit/>
          </a:bodyPr>
          <a:lstStyle/>
          <a:p>
            <a:pPr marL="0" indent="0" algn="ctr">
              <a:buNone/>
            </a:pPr>
            <a:r>
              <a:rPr lang="en-GB" sz="2800" b="1" dirty="0">
                <a:latin typeface="Arial" panose="020B0604020202020204" pitchFamily="34" charset="0"/>
                <a:cs typeface="Arial" panose="020B0604020202020204" pitchFamily="34" charset="0"/>
              </a:rPr>
              <a:t>SKILLS</a:t>
            </a:r>
          </a:p>
        </p:txBody>
      </p:sp>
      <p:sp>
        <p:nvSpPr>
          <p:cNvPr id="7" name="Content Placeholder 4"/>
          <p:cNvSpPr txBox="1">
            <a:spLocks/>
          </p:cNvSpPr>
          <p:nvPr/>
        </p:nvSpPr>
        <p:spPr>
          <a:xfrm>
            <a:off x="3534157" y="1978801"/>
            <a:ext cx="1888263"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Describing</a:t>
            </a:r>
          </a:p>
        </p:txBody>
      </p:sp>
      <p:sp>
        <p:nvSpPr>
          <p:cNvPr id="8" name="Content Placeholder 4"/>
          <p:cNvSpPr txBox="1">
            <a:spLocks/>
          </p:cNvSpPr>
          <p:nvPr/>
        </p:nvSpPr>
        <p:spPr>
          <a:xfrm>
            <a:off x="5116699" y="4171885"/>
            <a:ext cx="1853061"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Creating</a:t>
            </a:r>
          </a:p>
        </p:txBody>
      </p:sp>
      <p:sp>
        <p:nvSpPr>
          <p:cNvPr id="9" name="Content Placeholder 4"/>
          <p:cNvSpPr txBox="1">
            <a:spLocks/>
          </p:cNvSpPr>
          <p:nvPr/>
        </p:nvSpPr>
        <p:spPr>
          <a:xfrm>
            <a:off x="3254152" y="3929745"/>
            <a:ext cx="2448272"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Interpreting</a:t>
            </a:r>
          </a:p>
        </p:txBody>
      </p:sp>
      <p:sp>
        <p:nvSpPr>
          <p:cNvPr id="10" name="Content Placeholder 4"/>
          <p:cNvSpPr txBox="1">
            <a:spLocks/>
          </p:cNvSpPr>
          <p:nvPr/>
        </p:nvSpPr>
        <p:spPr>
          <a:xfrm>
            <a:off x="6672064" y="1978801"/>
            <a:ext cx="1872208"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Literacy</a:t>
            </a:r>
          </a:p>
        </p:txBody>
      </p:sp>
      <p:sp>
        <p:nvSpPr>
          <p:cNvPr id="11" name="Content Placeholder 4"/>
          <p:cNvSpPr txBox="1">
            <a:spLocks/>
          </p:cNvSpPr>
          <p:nvPr/>
        </p:nvSpPr>
        <p:spPr>
          <a:xfrm>
            <a:off x="6982098" y="2556027"/>
            <a:ext cx="2448272" cy="7920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Numeracy</a:t>
            </a:r>
          </a:p>
        </p:txBody>
      </p:sp>
      <p:sp>
        <p:nvSpPr>
          <p:cNvPr id="12" name="Content Placeholder 4"/>
          <p:cNvSpPr txBox="1">
            <a:spLocks/>
          </p:cNvSpPr>
          <p:nvPr/>
        </p:nvSpPr>
        <p:spPr>
          <a:xfrm>
            <a:off x="4815911" y="1785005"/>
            <a:ext cx="2448272"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Explaining</a:t>
            </a:r>
          </a:p>
        </p:txBody>
      </p:sp>
      <p:sp>
        <p:nvSpPr>
          <p:cNvPr id="13" name="Content Placeholder 4"/>
          <p:cNvSpPr txBox="1">
            <a:spLocks/>
          </p:cNvSpPr>
          <p:nvPr/>
        </p:nvSpPr>
        <p:spPr>
          <a:xfrm>
            <a:off x="6790928" y="3386401"/>
            <a:ext cx="2448272" cy="58079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Researching</a:t>
            </a:r>
          </a:p>
        </p:txBody>
      </p:sp>
      <p:sp>
        <p:nvSpPr>
          <p:cNvPr id="14" name="Content Placeholder 4"/>
          <p:cNvSpPr txBox="1">
            <a:spLocks/>
          </p:cNvSpPr>
          <p:nvPr/>
        </p:nvSpPr>
        <p:spPr>
          <a:xfrm>
            <a:off x="2928539" y="2664039"/>
            <a:ext cx="1800200" cy="6840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Problem</a:t>
            </a:r>
            <a:r>
              <a:rPr lang="en-GB" sz="2000" b="1" dirty="0">
                <a:solidFill>
                  <a:srgbClr val="FF0000"/>
                </a:solidFill>
                <a:latin typeface="Arial" panose="020B0604020202020204" pitchFamily="34" charset="0"/>
                <a:cs typeface="Arial" panose="020B0604020202020204" pitchFamily="34" charset="0"/>
              </a:rPr>
              <a:t> </a:t>
            </a:r>
            <a:r>
              <a:rPr lang="en-GB" sz="2000" b="1" dirty="0">
                <a:solidFill>
                  <a:srgbClr val="FF0000"/>
                </a:solidFill>
                <a:latin typeface="Corbel" panose="020B0503020204020204" pitchFamily="34" charset="0"/>
                <a:cs typeface="Arial" panose="020B0604020202020204" pitchFamily="34" charset="0"/>
              </a:rPr>
              <a:t>Solving</a:t>
            </a:r>
          </a:p>
        </p:txBody>
      </p:sp>
      <p:sp>
        <p:nvSpPr>
          <p:cNvPr id="15" name="Content Placeholder 4"/>
          <p:cNvSpPr txBox="1">
            <a:spLocks/>
          </p:cNvSpPr>
          <p:nvPr/>
        </p:nvSpPr>
        <p:spPr>
          <a:xfrm>
            <a:off x="6384032" y="3958556"/>
            <a:ext cx="2448272"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Analysing</a:t>
            </a:r>
          </a:p>
        </p:txBody>
      </p:sp>
      <p:sp>
        <p:nvSpPr>
          <p:cNvPr id="16" name="Content Placeholder 4"/>
          <p:cNvSpPr txBox="1">
            <a:spLocks/>
          </p:cNvSpPr>
          <p:nvPr/>
        </p:nvSpPr>
        <p:spPr>
          <a:xfrm>
            <a:off x="2567608" y="3386401"/>
            <a:ext cx="2448272" cy="5437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000" b="1" dirty="0">
                <a:solidFill>
                  <a:srgbClr val="FF0000"/>
                </a:solidFill>
                <a:latin typeface="Corbel" panose="020B0503020204020204" pitchFamily="34" charset="0"/>
                <a:cs typeface="Arial" panose="020B0604020202020204" pitchFamily="34" charset="0"/>
              </a:rPr>
              <a:t>Evaluating</a:t>
            </a:r>
          </a:p>
        </p:txBody>
      </p:sp>
      <p:sp>
        <p:nvSpPr>
          <p:cNvPr id="17" name="Content Placeholder 4"/>
          <p:cNvSpPr txBox="1">
            <a:spLocks/>
          </p:cNvSpPr>
          <p:nvPr/>
        </p:nvSpPr>
        <p:spPr>
          <a:xfrm>
            <a:off x="1719071" y="551377"/>
            <a:ext cx="2768194" cy="35729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Era of the Great War</a:t>
            </a:r>
          </a:p>
        </p:txBody>
      </p:sp>
      <p:sp>
        <p:nvSpPr>
          <p:cNvPr id="18" name="Oval 17"/>
          <p:cNvSpPr/>
          <p:nvPr/>
        </p:nvSpPr>
        <p:spPr>
          <a:xfrm>
            <a:off x="2822104" y="1556792"/>
            <a:ext cx="6417096" cy="34563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alibri"/>
            </a:endParaRPr>
          </a:p>
        </p:txBody>
      </p:sp>
      <p:sp>
        <p:nvSpPr>
          <p:cNvPr id="22" name="Content Placeholder 4"/>
          <p:cNvSpPr txBox="1">
            <a:spLocks/>
          </p:cNvSpPr>
          <p:nvPr/>
        </p:nvSpPr>
        <p:spPr>
          <a:xfrm>
            <a:off x="4663323" y="588762"/>
            <a:ext cx="2944844" cy="319911"/>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Crime and Law</a:t>
            </a:r>
          </a:p>
        </p:txBody>
      </p:sp>
      <p:sp>
        <p:nvSpPr>
          <p:cNvPr id="25" name="Content Placeholder 4"/>
          <p:cNvSpPr txBox="1">
            <a:spLocks/>
          </p:cNvSpPr>
          <p:nvPr/>
        </p:nvSpPr>
        <p:spPr>
          <a:xfrm>
            <a:off x="7739164" y="1022822"/>
            <a:ext cx="2768194" cy="3517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Physical</a:t>
            </a:r>
          </a:p>
        </p:txBody>
      </p:sp>
      <p:sp>
        <p:nvSpPr>
          <p:cNvPr id="28" name="Content Placeholder 4"/>
          <p:cNvSpPr txBox="1">
            <a:spLocks/>
          </p:cNvSpPr>
          <p:nvPr/>
        </p:nvSpPr>
        <p:spPr>
          <a:xfrm>
            <a:off x="4587213" y="5491697"/>
            <a:ext cx="3023513" cy="321263"/>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Democracy in Scotland</a:t>
            </a:r>
          </a:p>
        </p:txBody>
      </p:sp>
      <p:sp>
        <p:nvSpPr>
          <p:cNvPr id="29" name="Content Placeholder 4"/>
          <p:cNvSpPr txBox="1">
            <a:spLocks/>
          </p:cNvSpPr>
          <p:nvPr/>
        </p:nvSpPr>
        <p:spPr>
          <a:xfrm>
            <a:off x="1728051" y="5491697"/>
            <a:ext cx="2750237" cy="321262"/>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600" b="1" dirty="0">
                <a:solidFill>
                  <a:prstClr val="black"/>
                </a:solidFill>
                <a:latin typeface="Arial" panose="020B0604020202020204" pitchFamily="34" charset="0"/>
                <a:cs typeface="Arial" panose="020B0604020202020204" pitchFamily="34" charset="0"/>
              </a:rPr>
              <a:t>Hitler and the Nazis</a:t>
            </a:r>
          </a:p>
        </p:txBody>
      </p:sp>
      <p:sp>
        <p:nvSpPr>
          <p:cNvPr id="34" name="Content Placeholder 4"/>
          <p:cNvSpPr txBox="1">
            <a:spLocks/>
          </p:cNvSpPr>
          <p:nvPr/>
        </p:nvSpPr>
        <p:spPr>
          <a:xfrm>
            <a:off x="7752185" y="5491697"/>
            <a:ext cx="2864741" cy="344059"/>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Global Issues</a:t>
            </a:r>
          </a:p>
        </p:txBody>
      </p:sp>
      <p:sp>
        <p:nvSpPr>
          <p:cNvPr id="38" name="Curved Right Arrow 37"/>
          <p:cNvSpPr/>
          <p:nvPr/>
        </p:nvSpPr>
        <p:spPr>
          <a:xfrm>
            <a:off x="1847528" y="1978801"/>
            <a:ext cx="720080" cy="30343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39" name="Curved Left Arrow 38"/>
          <p:cNvSpPr/>
          <p:nvPr/>
        </p:nvSpPr>
        <p:spPr>
          <a:xfrm>
            <a:off x="9552384" y="1978802"/>
            <a:ext cx="792088" cy="289035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black"/>
              </a:solidFill>
              <a:latin typeface="Calibri"/>
            </a:endParaRPr>
          </a:p>
        </p:txBody>
      </p:sp>
      <p:sp>
        <p:nvSpPr>
          <p:cNvPr id="40" name="TextBox 39"/>
          <p:cNvSpPr txBox="1"/>
          <p:nvPr/>
        </p:nvSpPr>
        <p:spPr>
          <a:xfrm>
            <a:off x="8966930" y="1556792"/>
            <a:ext cx="544540" cy="523220"/>
          </a:xfrm>
          <a:prstGeom prst="rect">
            <a:avLst/>
          </a:prstGeom>
          <a:noFill/>
        </p:spPr>
        <p:txBody>
          <a:bodyPr wrap="square" rtlCol="0">
            <a:spAutoFit/>
          </a:bodyPr>
          <a:lstStyle/>
          <a:p>
            <a:r>
              <a:rPr lang="en-GB" sz="2800" dirty="0">
                <a:solidFill>
                  <a:prstClr val="black"/>
                </a:solidFill>
                <a:latin typeface="Calibri"/>
              </a:rPr>
              <a:t>S3</a:t>
            </a:r>
          </a:p>
        </p:txBody>
      </p:sp>
      <p:sp>
        <p:nvSpPr>
          <p:cNvPr id="41" name="TextBox 40"/>
          <p:cNvSpPr txBox="1"/>
          <p:nvPr/>
        </p:nvSpPr>
        <p:spPr>
          <a:xfrm>
            <a:off x="2567608" y="1572477"/>
            <a:ext cx="544540" cy="523220"/>
          </a:xfrm>
          <a:prstGeom prst="rect">
            <a:avLst/>
          </a:prstGeom>
          <a:noFill/>
        </p:spPr>
        <p:txBody>
          <a:bodyPr wrap="square" rtlCol="0">
            <a:spAutoFit/>
          </a:bodyPr>
          <a:lstStyle/>
          <a:p>
            <a:r>
              <a:rPr lang="en-GB" sz="2800" dirty="0">
                <a:solidFill>
                  <a:prstClr val="black"/>
                </a:solidFill>
                <a:latin typeface="Calibri"/>
              </a:rPr>
              <a:t>S3</a:t>
            </a:r>
          </a:p>
        </p:txBody>
      </p:sp>
      <p:sp>
        <p:nvSpPr>
          <p:cNvPr id="42" name="TextBox 41"/>
          <p:cNvSpPr txBox="1"/>
          <p:nvPr/>
        </p:nvSpPr>
        <p:spPr>
          <a:xfrm>
            <a:off x="2573363" y="4869160"/>
            <a:ext cx="544540" cy="523220"/>
          </a:xfrm>
          <a:prstGeom prst="rect">
            <a:avLst/>
          </a:prstGeom>
          <a:noFill/>
        </p:spPr>
        <p:txBody>
          <a:bodyPr wrap="square" rtlCol="0">
            <a:spAutoFit/>
          </a:bodyPr>
          <a:lstStyle/>
          <a:p>
            <a:r>
              <a:rPr lang="en-GB" sz="2800" dirty="0">
                <a:solidFill>
                  <a:prstClr val="black"/>
                </a:solidFill>
                <a:latin typeface="Calibri"/>
              </a:rPr>
              <a:t>S4</a:t>
            </a:r>
          </a:p>
        </p:txBody>
      </p:sp>
      <p:sp>
        <p:nvSpPr>
          <p:cNvPr id="43" name="TextBox 42"/>
          <p:cNvSpPr txBox="1"/>
          <p:nvPr/>
        </p:nvSpPr>
        <p:spPr>
          <a:xfrm>
            <a:off x="9162913" y="4840503"/>
            <a:ext cx="544540" cy="523220"/>
          </a:xfrm>
          <a:prstGeom prst="rect">
            <a:avLst/>
          </a:prstGeom>
          <a:noFill/>
        </p:spPr>
        <p:txBody>
          <a:bodyPr wrap="square" rtlCol="0">
            <a:spAutoFit/>
          </a:bodyPr>
          <a:lstStyle/>
          <a:p>
            <a:r>
              <a:rPr lang="en-GB" sz="2800" dirty="0">
                <a:solidFill>
                  <a:prstClr val="black"/>
                </a:solidFill>
                <a:latin typeface="Calibri"/>
              </a:rPr>
              <a:t>S4</a:t>
            </a:r>
          </a:p>
        </p:txBody>
      </p:sp>
      <p:sp>
        <p:nvSpPr>
          <p:cNvPr id="44" name="Content Placeholder 4"/>
          <p:cNvSpPr txBox="1">
            <a:spLocks/>
          </p:cNvSpPr>
          <p:nvPr/>
        </p:nvSpPr>
        <p:spPr>
          <a:xfrm>
            <a:off x="1710094" y="5965360"/>
            <a:ext cx="2768194" cy="64252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N4 Assessments</a:t>
            </a:r>
          </a:p>
          <a:p>
            <a:pPr marL="0" indent="0" algn="ctr">
              <a:buNone/>
            </a:pPr>
            <a:r>
              <a:rPr lang="en-GB" sz="1800" b="1" dirty="0">
                <a:solidFill>
                  <a:prstClr val="black"/>
                </a:solidFill>
                <a:latin typeface="Arial" panose="020B0604020202020204" pitchFamily="34" charset="0"/>
                <a:cs typeface="Arial" panose="020B0604020202020204" pitchFamily="34" charset="0"/>
              </a:rPr>
              <a:t>N5 QP</a:t>
            </a:r>
          </a:p>
        </p:txBody>
      </p:sp>
      <p:sp>
        <p:nvSpPr>
          <p:cNvPr id="46" name="Content Placeholder 4"/>
          <p:cNvSpPr txBox="1">
            <a:spLocks/>
          </p:cNvSpPr>
          <p:nvPr/>
        </p:nvSpPr>
        <p:spPr>
          <a:xfrm>
            <a:off x="4553021" y="5964624"/>
            <a:ext cx="3057704" cy="642523"/>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a:solidFill>
                  <a:prstClr val="black"/>
                </a:solidFill>
                <a:latin typeface="Arial" panose="020B0604020202020204" pitchFamily="34" charset="0"/>
                <a:cs typeface="Arial" panose="020B0604020202020204" pitchFamily="34" charset="0"/>
              </a:rPr>
              <a:t>N4 Assessments</a:t>
            </a:r>
          </a:p>
          <a:p>
            <a:pPr marL="0" indent="0" algn="ctr">
              <a:buNone/>
            </a:pPr>
            <a:r>
              <a:rPr lang="en-GB" sz="1800" b="1">
                <a:solidFill>
                  <a:prstClr val="black"/>
                </a:solidFill>
                <a:latin typeface="Arial" panose="020B0604020202020204" pitchFamily="34" charset="0"/>
                <a:cs typeface="Arial" panose="020B0604020202020204" pitchFamily="34" charset="0"/>
              </a:rPr>
              <a:t>N5 QP</a:t>
            </a:r>
            <a:endParaRPr lang="en-GB" sz="1800" b="1" dirty="0">
              <a:solidFill>
                <a:prstClr val="black"/>
              </a:solidFill>
              <a:latin typeface="Arial" panose="020B0604020202020204" pitchFamily="34" charset="0"/>
              <a:cs typeface="Arial" panose="020B0604020202020204" pitchFamily="34" charset="0"/>
            </a:endParaRPr>
          </a:p>
        </p:txBody>
      </p:sp>
      <p:sp>
        <p:nvSpPr>
          <p:cNvPr id="47" name="Content Placeholder 4"/>
          <p:cNvSpPr txBox="1">
            <a:spLocks/>
          </p:cNvSpPr>
          <p:nvPr/>
        </p:nvSpPr>
        <p:spPr>
          <a:xfrm>
            <a:off x="7740175" y="5965360"/>
            <a:ext cx="2876751" cy="642523"/>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a:solidFill>
                  <a:prstClr val="black"/>
                </a:solidFill>
                <a:latin typeface="Arial" panose="020B0604020202020204" pitchFamily="34" charset="0"/>
                <a:cs typeface="Arial" panose="020B0604020202020204" pitchFamily="34" charset="0"/>
              </a:rPr>
              <a:t>N4 Assessments</a:t>
            </a:r>
          </a:p>
          <a:p>
            <a:pPr marL="0" indent="0" algn="ctr">
              <a:buNone/>
            </a:pPr>
            <a:r>
              <a:rPr lang="en-GB" sz="1800" b="1">
                <a:solidFill>
                  <a:prstClr val="black"/>
                </a:solidFill>
                <a:latin typeface="Arial" panose="020B0604020202020204" pitchFamily="34" charset="0"/>
                <a:cs typeface="Arial" panose="020B0604020202020204" pitchFamily="34" charset="0"/>
              </a:rPr>
              <a:t>N5 QP</a:t>
            </a:r>
            <a:endParaRPr lang="en-GB" sz="1800" b="1" dirty="0">
              <a:solidFill>
                <a:prstClr val="black"/>
              </a:solidFill>
              <a:latin typeface="Arial" panose="020B0604020202020204" pitchFamily="34" charset="0"/>
              <a:cs typeface="Arial" panose="020B0604020202020204" pitchFamily="34" charset="0"/>
            </a:endParaRPr>
          </a:p>
        </p:txBody>
      </p:sp>
      <p:sp>
        <p:nvSpPr>
          <p:cNvPr id="48" name="Content Placeholder 4"/>
          <p:cNvSpPr txBox="1">
            <a:spLocks/>
          </p:cNvSpPr>
          <p:nvPr/>
        </p:nvSpPr>
        <p:spPr>
          <a:xfrm>
            <a:off x="7740174" y="588761"/>
            <a:ext cx="2768194" cy="351710"/>
          </a:xfrm>
          <a:prstGeom prst="rect">
            <a:avLst/>
          </a:prstGeom>
          <a:ln>
            <a:solidFill>
              <a:srgbClr val="00B05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Human</a:t>
            </a:r>
          </a:p>
        </p:txBody>
      </p:sp>
      <p:sp>
        <p:nvSpPr>
          <p:cNvPr id="49" name="Content Placeholder 4"/>
          <p:cNvSpPr txBox="1">
            <a:spLocks/>
          </p:cNvSpPr>
          <p:nvPr/>
        </p:nvSpPr>
        <p:spPr>
          <a:xfrm>
            <a:off x="7752184" y="103759"/>
            <a:ext cx="2768194" cy="363150"/>
          </a:xfrm>
          <a:prstGeom prst="rect">
            <a:avLst/>
          </a:prstGeom>
          <a:solidFill>
            <a:srgbClr val="00B050"/>
          </a:solidFill>
          <a:ln>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GEOGRAPHY</a:t>
            </a:r>
          </a:p>
        </p:txBody>
      </p:sp>
      <p:sp>
        <p:nvSpPr>
          <p:cNvPr id="50" name="Content Placeholder 4"/>
          <p:cNvSpPr txBox="1">
            <a:spLocks/>
          </p:cNvSpPr>
          <p:nvPr/>
        </p:nvSpPr>
        <p:spPr>
          <a:xfrm>
            <a:off x="4663323" y="1022822"/>
            <a:ext cx="2947402" cy="351710"/>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World Power: USA</a:t>
            </a:r>
          </a:p>
        </p:txBody>
      </p:sp>
      <p:sp>
        <p:nvSpPr>
          <p:cNvPr id="51" name="Content Placeholder 4"/>
          <p:cNvSpPr txBox="1">
            <a:spLocks/>
          </p:cNvSpPr>
          <p:nvPr/>
        </p:nvSpPr>
        <p:spPr>
          <a:xfrm>
            <a:off x="4663323" y="115199"/>
            <a:ext cx="2947402" cy="351710"/>
          </a:xfrm>
          <a:prstGeom prst="rect">
            <a:avLst/>
          </a:prstGeom>
          <a:solidFill>
            <a:srgbClr val="00B0F0"/>
          </a:solidFill>
          <a:ln>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MODERN STUDIES</a:t>
            </a:r>
          </a:p>
        </p:txBody>
      </p:sp>
      <p:sp>
        <p:nvSpPr>
          <p:cNvPr id="52" name="Content Placeholder 4"/>
          <p:cNvSpPr txBox="1">
            <a:spLocks/>
          </p:cNvSpPr>
          <p:nvPr/>
        </p:nvSpPr>
        <p:spPr>
          <a:xfrm>
            <a:off x="1728576" y="996960"/>
            <a:ext cx="2768194" cy="35729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Atlantic Slave Trade</a:t>
            </a:r>
          </a:p>
        </p:txBody>
      </p:sp>
      <p:sp>
        <p:nvSpPr>
          <p:cNvPr id="53" name="Content Placeholder 4"/>
          <p:cNvSpPr txBox="1">
            <a:spLocks/>
          </p:cNvSpPr>
          <p:nvPr/>
        </p:nvSpPr>
        <p:spPr>
          <a:xfrm>
            <a:off x="1719071" y="103759"/>
            <a:ext cx="2768194" cy="357296"/>
          </a:xfrm>
          <a:prstGeom prst="rect">
            <a:avLst/>
          </a:prstGeom>
          <a:solidFill>
            <a:srgbClr val="FF0000"/>
          </a:solidFill>
          <a:ln>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1800" b="1" dirty="0">
                <a:solidFill>
                  <a:prstClr val="black"/>
                </a:solidFill>
                <a:latin typeface="Arial" panose="020B0604020202020204" pitchFamily="34" charset="0"/>
                <a:cs typeface="Arial" panose="020B0604020202020204" pitchFamily="34" charset="0"/>
              </a:rPr>
              <a:t>HISTORY</a:t>
            </a:r>
          </a:p>
        </p:txBody>
      </p:sp>
      <p:pic>
        <p:nvPicPr>
          <p:cNvPr id="23" name="Audio 22">
            <a:hlinkClick r:id="" action="ppaction://media"/>
            <a:extLst>
              <a:ext uri="{FF2B5EF4-FFF2-40B4-BE49-F238E27FC236}">
                <a16:creationId xmlns:a16="http://schemas.microsoft.com/office/drawing/2014/main" id="{94041753-CDE0-D574-C65C-3C63851BF27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5215539"/>
      </p:ext>
    </p:extLst>
  </p:cSld>
  <p:clrMapOvr>
    <a:masterClrMapping/>
  </p:clrMapOvr>
  <mc:AlternateContent xmlns:mc="http://schemas.openxmlformats.org/markup-compatibility/2006" xmlns:p14="http://schemas.microsoft.com/office/powerpoint/2010/main">
    <mc:Choice Requires="p14">
      <p:transition spd="slow" p14:dur="2000" advTm="50874"/>
    </mc:Choice>
    <mc:Fallback xmlns="">
      <p:transition spd="slow" advTm="5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774" t="639" r="57547" b="53526"/>
          <a:stretch/>
        </p:blipFill>
        <p:spPr>
          <a:xfrm>
            <a:off x="3381225" y="624144"/>
            <a:ext cx="1579071" cy="1502043"/>
          </a:xfrm>
          <a:prstGeom prst="rect">
            <a:avLst/>
          </a:prstGeom>
          <a:ln>
            <a:solidFill>
              <a:schemeClr val="tx1"/>
            </a:solidFill>
          </a:ln>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r="61971" b="53219"/>
          <a:stretch/>
        </p:blipFill>
        <p:spPr>
          <a:xfrm>
            <a:off x="6962649" y="598676"/>
            <a:ext cx="1476053" cy="1527511"/>
          </a:xfrm>
          <a:prstGeom prst="rect">
            <a:avLst/>
          </a:prstGeom>
          <a:ln>
            <a:solidFill>
              <a:schemeClr val="tx1"/>
            </a:solidFill>
          </a:ln>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44015" t="1379" r="19074" b="51774"/>
          <a:stretch/>
        </p:blipFill>
        <p:spPr>
          <a:xfrm>
            <a:off x="5156781" y="633387"/>
            <a:ext cx="1530497" cy="1496861"/>
          </a:xfrm>
          <a:prstGeom prst="rect">
            <a:avLst/>
          </a:prstGeom>
          <a:ln>
            <a:solidFill>
              <a:schemeClr val="tx1"/>
            </a:solidFill>
          </a:ln>
        </p:spPr>
      </p:pic>
      <p:sp>
        <p:nvSpPr>
          <p:cNvPr id="13" name="TextBox 12"/>
          <p:cNvSpPr txBox="1"/>
          <p:nvPr/>
        </p:nvSpPr>
        <p:spPr>
          <a:xfrm>
            <a:off x="4439816" y="2643551"/>
            <a:ext cx="5955874" cy="1446550"/>
          </a:xfrm>
          <a:prstGeom prst="rect">
            <a:avLst/>
          </a:prstGeom>
          <a:noFill/>
        </p:spPr>
        <p:txBody>
          <a:bodyPr wrap="square" rtlCol="0">
            <a:spAutoFit/>
          </a:bodyPr>
          <a:lstStyle/>
          <a:p>
            <a:r>
              <a:rPr lang="en-GB" sz="4400" b="1" dirty="0">
                <a:solidFill>
                  <a:prstClr val="black"/>
                </a:solidFill>
                <a:latin typeface="Corbel" panose="020B0503020204020204" pitchFamily="34" charset="0"/>
              </a:rPr>
              <a:t>HUMANITIES</a:t>
            </a:r>
          </a:p>
          <a:p>
            <a:r>
              <a:rPr lang="en-GB" sz="4400" b="1" dirty="0">
                <a:solidFill>
                  <a:prstClr val="black"/>
                </a:solidFill>
                <a:latin typeface="Corbel" panose="020B0503020204020204" pitchFamily="34" charset="0"/>
              </a:rPr>
              <a:t>SKILLS FRAMEWORK</a:t>
            </a:r>
          </a:p>
        </p:txBody>
      </p:sp>
      <p:pic>
        <p:nvPicPr>
          <p:cNvPr id="10" name="Picture 9">
            <a:extLst>
              <a:ext uri="{FF2B5EF4-FFF2-40B4-BE49-F238E27FC236}">
                <a16:creationId xmlns:a16="http://schemas.microsoft.com/office/drawing/2014/main" id="{EAD97E4B-324F-4149-8C68-E4BD7F45016A}"/>
              </a:ext>
            </a:extLst>
          </p:cNvPr>
          <p:cNvPicPr>
            <a:picLocks noChangeAspect="1"/>
          </p:cNvPicPr>
          <p:nvPr/>
        </p:nvPicPr>
        <p:blipFill>
          <a:blip r:embed="rId8"/>
          <a:stretch>
            <a:fillRect/>
          </a:stretch>
        </p:blipFill>
        <p:spPr>
          <a:xfrm>
            <a:off x="2416401" y="2401084"/>
            <a:ext cx="1476052" cy="1900977"/>
          </a:xfrm>
          <a:prstGeom prst="rect">
            <a:avLst/>
          </a:prstGeom>
          <a:ln>
            <a:solidFill>
              <a:schemeClr val="tx1"/>
            </a:solidFill>
          </a:ln>
        </p:spPr>
      </p:pic>
      <p:pic>
        <p:nvPicPr>
          <p:cNvPr id="15" name="Picture 14">
            <a:extLst>
              <a:ext uri="{FF2B5EF4-FFF2-40B4-BE49-F238E27FC236}">
                <a16:creationId xmlns:a16="http://schemas.microsoft.com/office/drawing/2014/main" id="{6FBD8C49-1C27-4877-BDAA-551B076DE2A4}"/>
              </a:ext>
            </a:extLst>
          </p:cNvPr>
          <p:cNvPicPr>
            <a:picLocks noChangeAspect="1"/>
          </p:cNvPicPr>
          <p:nvPr/>
        </p:nvPicPr>
        <p:blipFill>
          <a:blip r:embed="rId9"/>
          <a:stretch>
            <a:fillRect/>
          </a:stretch>
        </p:blipFill>
        <p:spPr>
          <a:xfrm>
            <a:off x="1678375" y="624143"/>
            <a:ext cx="1476052" cy="1506104"/>
          </a:xfrm>
          <a:prstGeom prst="rect">
            <a:avLst/>
          </a:prstGeom>
          <a:ln>
            <a:solidFill>
              <a:schemeClr val="tx1"/>
            </a:solidFill>
          </a:ln>
        </p:spPr>
      </p:pic>
      <p:pic>
        <p:nvPicPr>
          <p:cNvPr id="16" name="Picture 15">
            <a:extLst>
              <a:ext uri="{FF2B5EF4-FFF2-40B4-BE49-F238E27FC236}">
                <a16:creationId xmlns:a16="http://schemas.microsoft.com/office/drawing/2014/main" id="{E3753601-5307-4AF9-9BC1-3C78946139A2}"/>
              </a:ext>
            </a:extLst>
          </p:cNvPr>
          <p:cNvPicPr>
            <a:picLocks noChangeAspect="1"/>
          </p:cNvPicPr>
          <p:nvPr/>
        </p:nvPicPr>
        <p:blipFill>
          <a:blip r:embed="rId10"/>
          <a:stretch>
            <a:fillRect/>
          </a:stretch>
        </p:blipFill>
        <p:spPr>
          <a:xfrm>
            <a:off x="8702297" y="607920"/>
            <a:ext cx="1567407" cy="1527511"/>
          </a:xfrm>
          <a:prstGeom prst="rect">
            <a:avLst/>
          </a:prstGeom>
          <a:ln>
            <a:solidFill>
              <a:schemeClr val="tx1"/>
            </a:solidFill>
          </a:ln>
        </p:spPr>
      </p:pic>
      <p:pic>
        <p:nvPicPr>
          <p:cNvPr id="17" name="Picture 16">
            <a:extLst>
              <a:ext uri="{FF2B5EF4-FFF2-40B4-BE49-F238E27FC236}">
                <a16:creationId xmlns:a16="http://schemas.microsoft.com/office/drawing/2014/main" id="{0651622C-767D-4E6D-B18A-A6D984224F9C}"/>
              </a:ext>
            </a:extLst>
          </p:cNvPr>
          <p:cNvPicPr>
            <a:picLocks noChangeAspect="1"/>
          </p:cNvPicPr>
          <p:nvPr/>
        </p:nvPicPr>
        <p:blipFill>
          <a:blip r:embed="rId11"/>
          <a:stretch>
            <a:fillRect/>
          </a:stretch>
        </p:blipFill>
        <p:spPr>
          <a:xfrm>
            <a:off x="1667316" y="4704669"/>
            <a:ext cx="1498171" cy="1606637"/>
          </a:xfrm>
          <a:prstGeom prst="rect">
            <a:avLst/>
          </a:prstGeom>
          <a:ln>
            <a:solidFill>
              <a:schemeClr val="tx1"/>
            </a:solidFill>
          </a:ln>
        </p:spPr>
      </p:pic>
      <p:pic>
        <p:nvPicPr>
          <p:cNvPr id="18" name="Picture 17">
            <a:extLst>
              <a:ext uri="{FF2B5EF4-FFF2-40B4-BE49-F238E27FC236}">
                <a16:creationId xmlns:a16="http://schemas.microsoft.com/office/drawing/2014/main" id="{D084AA1B-DCEF-4249-840F-F770B896CF77}"/>
              </a:ext>
            </a:extLst>
          </p:cNvPr>
          <p:cNvPicPr>
            <a:picLocks noChangeAspect="1"/>
          </p:cNvPicPr>
          <p:nvPr/>
        </p:nvPicPr>
        <p:blipFill>
          <a:blip r:embed="rId12"/>
          <a:stretch>
            <a:fillRect/>
          </a:stretch>
        </p:blipFill>
        <p:spPr>
          <a:xfrm>
            <a:off x="3328758" y="4704669"/>
            <a:ext cx="1579071" cy="1606637"/>
          </a:xfrm>
          <a:prstGeom prst="rect">
            <a:avLst/>
          </a:prstGeom>
          <a:ln>
            <a:solidFill>
              <a:schemeClr val="tx1"/>
            </a:solidFill>
          </a:ln>
        </p:spPr>
      </p:pic>
      <p:pic>
        <p:nvPicPr>
          <p:cNvPr id="19" name="Picture 18">
            <a:extLst>
              <a:ext uri="{FF2B5EF4-FFF2-40B4-BE49-F238E27FC236}">
                <a16:creationId xmlns:a16="http://schemas.microsoft.com/office/drawing/2014/main" id="{785A0644-D4E8-4D17-B8F6-CFDD8EC53A1A}"/>
              </a:ext>
            </a:extLst>
          </p:cNvPr>
          <p:cNvPicPr>
            <a:picLocks noChangeAspect="1"/>
          </p:cNvPicPr>
          <p:nvPr/>
        </p:nvPicPr>
        <p:blipFill>
          <a:blip r:embed="rId13"/>
          <a:stretch>
            <a:fillRect/>
          </a:stretch>
        </p:blipFill>
        <p:spPr>
          <a:xfrm>
            <a:off x="5156781" y="4704669"/>
            <a:ext cx="1530497" cy="1606637"/>
          </a:xfrm>
          <a:prstGeom prst="rect">
            <a:avLst/>
          </a:prstGeom>
          <a:ln>
            <a:solidFill>
              <a:schemeClr val="tx1"/>
            </a:solidFill>
          </a:ln>
        </p:spPr>
      </p:pic>
      <p:pic>
        <p:nvPicPr>
          <p:cNvPr id="20" name="Picture 19">
            <a:extLst>
              <a:ext uri="{FF2B5EF4-FFF2-40B4-BE49-F238E27FC236}">
                <a16:creationId xmlns:a16="http://schemas.microsoft.com/office/drawing/2014/main" id="{166D461B-B4BD-491A-9E80-86BBF903B312}"/>
              </a:ext>
            </a:extLst>
          </p:cNvPr>
          <p:cNvPicPr>
            <a:picLocks noChangeAspect="1"/>
          </p:cNvPicPr>
          <p:nvPr/>
        </p:nvPicPr>
        <p:blipFill>
          <a:blip r:embed="rId14"/>
          <a:stretch>
            <a:fillRect/>
          </a:stretch>
        </p:blipFill>
        <p:spPr>
          <a:xfrm>
            <a:off x="6915020" y="4704669"/>
            <a:ext cx="1530497" cy="1606637"/>
          </a:xfrm>
          <a:prstGeom prst="rect">
            <a:avLst/>
          </a:prstGeom>
          <a:ln>
            <a:solidFill>
              <a:schemeClr val="tx1"/>
            </a:solidFill>
          </a:ln>
        </p:spPr>
      </p:pic>
      <p:pic>
        <p:nvPicPr>
          <p:cNvPr id="21" name="Picture 20">
            <a:extLst>
              <a:ext uri="{FF2B5EF4-FFF2-40B4-BE49-F238E27FC236}">
                <a16:creationId xmlns:a16="http://schemas.microsoft.com/office/drawing/2014/main" id="{85B29E9C-9D11-4F26-9F02-68A59A22273B}"/>
              </a:ext>
            </a:extLst>
          </p:cNvPr>
          <p:cNvPicPr>
            <a:picLocks noChangeAspect="1"/>
          </p:cNvPicPr>
          <p:nvPr/>
        </p:nvPicPr>
        <p:blipFill>
          <a:blip r:embed="rId15"/>
          <a:stretch>
            <a:fillRect/>
          </a:stretch>
        </p:blipFill>
        <p:spPr>
          <a:xfrm>
            <a:off x="8610944" y="4710457"/>
            <a:ext cx="1658760" cy="1600848"/>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DBE213A7-E4BF-CEED-AF96-344A019B23E2}"/>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04802800"/>
      </p:ext>
    </p:extLst>
  </p:cSld>
  <p:clrMapOvr>
    <a:masterClrMapping/>
  </p:clrMapOvr>
  <mc:AlternateContent xmlns:mc="http://schemas.openxmlformats.org/markup-compatibility/2006" xmlns:p14="http://schemas.microsoft.com/office/powerpoint/2010/main">
    <mc:Choice Requires="p14">
      <p:transition spd="slow" p14:dur="2000" advTm="29964"/>
    </mc:Choice>
    <mc:Fallback xmlns="">
      <p:transition spd="slow" advTm="2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83E6224-5581-0872-AE8A-A193CDC2BAEB}"/>
              </a:ext>
            </a:extLst>
          </p:cNvPr>
          <p:cNvSpPr/>
          <p:nvPr/>
        </p:nvSpPr>
        <p:spPr>
          <a:xfrm>
            <a:off x="972621" y="2743200"/>
            <a:ext cx="5550259" cy="3675570"/>
          </a:xfrm>
          <a:prstGeom prst="round2Diag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i="0" dirty="0">
                <a:solidFill>
                  <a:srgbClr val="212529"/>
                </a:solidFill>
                <a:effectLst/>
                <a:latin typeface="Corbel" panose="020B0503020204020204" pitchFamily="34" charset="0"/>
              </a:rPr>
              <a:t>COURSE DESCRIPTION</a:t>
            </a:r>
          </a:p>
          <a:p>
            <a:pPr algn="ctr"/>
            <a:endParaRPr lang="en-GB" sz="2000" b="0" i="0" dirty="0">
              <a:solidFill>
                <a:srgbClr val="212529"/>
              </a:solidFill>
              <a:effectLst/>
              <a:latin typeface="Corbel" panose="020B0503020204020204" pitchFamily="34" charset="0"/>
            </a:endParaRPr>
          </a:p>
          <a:p>
            <a:pPr algn="ctr"/>
            <a:r>
              <a:rPr lang="en-GB" sz="2000" b="0" i="0" dirty="0">
                <a:solidFill>
                  <a:srgbClr val="212529"/>
                </a:solidFill>
                <a:effectLst/>
                <a:latin typeface="Corbel" panose="020B0503020204020204" pitchFamily="34" charset="0"/>
              </a:rPr>
              <a:t>Modern Studies is an essential subject which will inform you of the </a:t>
            </a:r>
            <a:r>
              <a:rPr lang="en-GB" sz="2000" b="1" i="0" dirty="0">
                <a:solidFill>
                  <a:srgbClr val="212529"/>
                </a:solidFill>
                <a:effectLst/>
                <a:latin typeface="Corbel" panose="020B0503020204020204" pitchFamily="34" charset="0"/>
              </a:rPr>
              <a:t>changes in today’s society </a:t>
            </a:r>
            <a:r>
              <a:rPr lang="en-GB" sz="2000" b="0" i="0" dirty="0">
                <a:solidFill>
                  <a:srgbClr val="212529"/>
                </a:solidFill>
                <a:effectLst/>
                <a:latin typeface="Corbel" panose="020B0503020204020204" pitchFamily="34" charset="0"/>
              </a:rPr>
              <a:t>and helps you understand the </a:t>
            </a:r>
            <a:r>
              <a:rPr lang="en-GB" sz="2000" b="1" i="0" dirty="0">
                <a:solidFill>
                  <a:srgbClr val="212529"/>
                </a:solidFill>
                <a:effectLst/>
                <a:latin typeface="Corbel" panose="020B0503020204020204" pitchFamily="34" charset="0"/>
              </a:rPr>
              <a:t>most important issues in the world today.</a:t>
            </a:r>
            <a:r>
              <a:rPr lang="en-GB" sz="2000" b="0" i="0" dirty="0">
                <a:solidFill>
                  <a:srgbClr val="212529"/>
                </a:solidFill>
                <a:effectLst/>
                <a:latin typeface="Corbel" panose="020B0503020204020204" pitchFamily="34" charset="0"/>
              </a:rPr>
              <a:t> It encourages you to develop </a:t>
            </a:r>
            <a:r>
              <a:rPr lang="en-GB" sz="2000" b="1" i="0" dirty="0">
                <a:solidFill>
                  <a:srgbClr val="212529"/>
                </a:solidFill>
                <a:effectLst/>
                <a:latin typeface="Corbel" panose="020B0503020204020204" pitchFamily="34" charset="0"/>
              </a:rPr>
              <a:t>informed decisions </a:t>
            </a:r>
            <a:r>
              <a:rPr lang="en-GB" sz="2000" b="0" i="0" dirty="0">
                <a:solidFill>
                  <a:srgbClr val="212529"/>
                </a:solidFill>
                <a:effectLst/>
                <a:latin typeface="Corbel" panose="020B0503020204020204" pitchFamily="34" charset="0"/>
              </a:rPr>
              <a:t>and </a:t>
            </a:r>
            <a:r>
              <a:rPr lang="en-GB" sz="2000" b="1" i="0" dirty="0">
                <a:solidFill>
                  <a:srgbClr val="212529"/>
                </a:solidFill>
                <a:effectLst/>
                <a:latin typeface="Corbel" panose="020B0503020204020204" pitchFamily="34" charset="0"/>
              </a:rPr>
              <a:t>attitudes</a:t>
            </a:r>
            <a:r>
              <a:rPr lang="en-GB" sz="2000" b="0" i="0" dirty="0">
                <a:solidFill>
                  <a:srgbClr val="212529"/>
                </a:solidFill>
                <a:effectLst/>
                <a:latin typeface="Corbel" panose="020B0503020204020204" pitchFamily="34" charset="0"/>
              </a:rPr>
              <a:t> towards different values, cultures and beliefs. Modern Studies is an excellent qualification for higher education as well as good preparation for life and work.</a:t>
            </a:r>
            <a:endParaRPr lang="en-GB" sz="2000" dirty="0">
              <a:latin typeface="Corbel" panose="020B0503020204020204" pitchFamily="34" charset="0"/>
            </a:endParaRPr>
          </a:p>
        </p:txBody>
      </p:sp>
      <p:sp>
        <p:nvSpPr>
          <p:cNvPr id="4" name="Rectangle 3">
            <a:extLst>
              <a:ext uri="{FF2B5EF4-FFF2-40B4-BE49-F238E27FC236}">
                <a16:creationId xmlns:a16="http://schemas.microsoft.com/office/drawing/2014/main" id="{75CAF954-7515-4A2F-4E90-8D50AF48D5C1}"/>
              </a:ext>
            </a:extLst>
          </p:cNvPr>
          <p:cNvSpPr/>
          <p:nvPr/>
        </p:nvSpPr>
        <p:spPr>
          <a:xfrm>
            <a:off x="3101082" y="177238"/>
            <a:ext cx="7284377" cy="688369"/>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latin typeface="Corbel" panose="020B0503020204020204" pitchFamily="34" charset="0"/>
              </a:rPr>
              <a:t>MODERN STUDIES</a:t>
            </a:r>
          </a:p>
        </p:txBody>
      </p:sp>
      <p:sp>
        <p:nvSpPr>
          <p:cNvPr id="5" name="Flowchart: Alternative Process 4">
            <a:extLst>
              <a:ext uri="{FF2B5EF4-FFF2-40B4-BE49-F238E27FC236}">
                <a16:creationId xmlns:a16="http://schemas.microsoft.com/office/drawing/2014/main" id="{1EDD50F6-AFBA-5B21-933F-125D04CAACC9}"/>
              </a:ext>
            </a:extLst>
          </p:cNvPr>
          <p:cNvSpPr/>
          <p:nvPr/>
        </p:nvSpPr>
        <p:spPr>
          <a:xfrm>
            <a:off x="8026684" y="1090350"/>
            <a:ext cx="2517169" cy="452063"/>
          </a:xfrm>
          <a:prstGeom prst="flowChartAlternateProcess">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S3 MODERN STUDIES</a:t>
            </a:r>
          </a:p>
        </p:txBody>
      </p:sp>
      <p:sp>
        <p:nvSpPr>
          <p:cNvPr id="6" name="Arrow: Down 5">
            <a:extLst>
              <a:ext uri="{FF2B5EF4-FFF2-40B4-BE49-F238E27FC236}">
                <a16:creationId xmlns:a16="http://schemas.microsoft.com/office/drawing/2014/main" id="{93F337F1-18BB-DB40-EB40-21647171FBCF}"/>
              </a:ext>
            </a:extLst>
          </p:cNvPr>
          <p:cNvSpPr/>
          <p:nvPr/>
        </p:nvSpPr>
        <p:spPr>
          <a:xfrm flipH="1">
            <a:off x="9081837" y="167726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7" name="Flowchart: Alternative Process 6">
            <a:extLst>
              <a:ext uri="{FF2B5EF4-FFF2-40B4-BE49-F238E27FC236}">
                <a16:creationId xmlns:a16="http://schemas.microsoft.com/office/drawing/2014/main" id="{AEDD6B25-0431-C681-1BFB-2211885A8027}"/>
              </a:ext>
            </a:extLst>
          </p:cNvPr>
          <p:cNvSpPr/>
          <p:nvPr/>
        </p:nvSpPr>
        <p:spPr>
          <a:xfrm>
            <a:off x="7572054" y="2311689"/>
            <a:ext cx="3426431" cy="554804"/>
          </a:xfrm>
          <a:prstGeom prst="flowChartAlternateProcess">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4 MODERN STUDIES</a:t>
            </a:r>
          </a:p>
        </p:txBody>
      </p:sp>
      <p:sp>
        <p:nvSpPr>
          <p:cNvPr id="8" name="Arrow: Down 7">
            <a:extLst>
              <a:ext uri="{FF2B5EF4-FFF2-40B4-BE49-F238E27FC236}">
                <a16:creationId xmlns:a16="http://schemas.microsoft.com/office/drawing/2014/main" id="{97C34B1C-D2A3-2AFE-852E-9690173FBE31}"/>
              </a:ext>
            </a:extLst>
          </p:cNvPr>
          <p:cNvSpPr/>
          <p:nvPr/>
        </p:nvSpPr>
        <p:spPr>
          <a:xfrm flipH="1">
            <a:off x="9081837" y="2988495"/>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Flowchart: Alternative Process 8">
            <a:extLst>
              <a:ext uri="{FF2B5EF4-FFF2-40B4-BE49-F238E27FC236}">
                <a16:creationId xmlns:a16="http://schemas.microsoft.com/office/drawing/2014/main" id="{E2D5DD0E-7F20-4634-972B-671C8033B345}"/>
              </a:ext>
            </a:extLst>
          </p:cNvPr>
          <p:cNvSpPr/>
          <p:nvPr/>
        </p:nvSpPr>
        <p:spPr>
          <a:xfrm>
            <a:off x="7438489" y="3626777"/>
            <a:ext cx="3780890" cy="452063"/>
          </a:xfrm>
          <a:prstGeom prst="flowChartAlternateProcess">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5 MODERN STUDIES</a:t>
            </a:r>
          </a:p>
        </p:txBody>
      </p:sp>
      <p:sp>
        <p:nvSpPr>
          <p:cNvPr id="10" name="Arrow: Down 9">
            <a:extLst>
              <a:ext uri="{FF2B5EF4-FFF2-40B4-BE49-F238E27FC236}">
                <a16:creationId xmlns:a16="http://schemas.microsoft.com/office/drawing/2014/main" id="{24418687-3B1B-82E8-9D13-AFE842C4008F}"/>
              </a:ext>
            </a:extLst>
          </p:cNvPr>
          <p:cNvSpPr/>
          <p:nvPr/>
        </p:nvSpPr>
        <p:spPr>
          <a:xfrm flipH="1">
            <a:off x="9081837" y="418158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1" name="Flowchart: Alternative Process 10">
            <a:extLst>
              <a:ext uri="{FF2B5EF4-FFF2-40B4-BE49-F238E27FC236}">
                <a16:creationId xmlns:a16="http://schemas.microsoft.com/office/drawing/2014/main" id="{9358E84E-0BE5-1CAB-DF91-D5736F25E502}"/>
              </a:ext>
            </a:extLst>
          </p:cNvPr>
          <p:cNvSpPr/>
          <p:nvPr/>
        </p:nvSpPr>
        <p:spPr>
          <a:xfrm>
            <a:off x="7155949" y="4839125"/>
            <a:ext cx="4345969" cy="452063"/>
          </a:xfrm>
          <a:prstGeom prst="flowChartAlternateProcess">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HIGHER MODERN STUDIES</a:t>
            </a:r>
          </a:p>
        </p:txBody>
      </p:sp>
      <p:sp>
        <p:nvSpPr>
          <p:cNvPr id="12" name="Arrow: Down 11">
            <a:extLst>
              <a:ext uri="{FF2B5EF4-FFF2-40B4-BE49-F238E27FC236}">
                <a16:creationId xmlns:a16="http://schemas.microsoft.com/office/drawing/2014/main" id="{9B5AA699-B464-73C3-D6C5-29BC18BADF63}"/>
              </a:ext>
            </a:extLst>
          </p:cNvPr>
          <p:cNvSpPr/>
          <p:nvPr/>
        </p:nvSpPr>
        <p:spPr>
          <a:xfrm flipH="1">
            <a:off x="9081837" y="5417044"/>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3" name="Flowchart: Alternative Process 12">
            <a:extLst>
              <a:ext uri="{FF2B5EF4-FFF2-40B4-BE49-F238E27FC236}">
                <a16:creationId xmlns:a16="http://schemas.microsoft.com/office/drawing/2014/main" id="{74481DCF-D486-F769-0803-27EB10D29AAC}"/>
              </a:ext>
            </a:extLst>
          </p:cNvPr>
          <p:cNvSpPr/>
          <p:nvPr/>
        </p:nvSpPr>
        <p:spPr>
          <a:xfrm>
            <a:off x="6924782" y="6051473"/>
            <a:ext cx="4726111" cy="554804"/>
          </a:xfrm>
          <a:prstGeom prst="flowChartAlternateProcess">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ADVANCED HIGHER MODERN STUDIES OR HIGHER POLITICS</a:t>
            </a:r>
          </a:p>
        </p:txBody>
      </p:sp>
      <p:pic>
        <p:nvPicPr>
          <p:cNvPr id="15" name="Picture 14">
            <a:extLst>
              <a:ext uri="{FF2B5EF4-FFF2-40B4-BE49-F238E27FC236}">
                <a16:creationId xmlns:a16="http://schemas.microsoft.com/office/drawing/2014/main" id="{E0C810B9-A67E-ED3A-1312-961645573E7E}"/>
              </a:ext>
            </a:extLst>
          </p:cNvPr>
          <p:cNvPicPr>
            <a:picLocks noChangeAspect="1"/>
          </p:cNvPicPr>
          <p:nvPr/>
        </p:nvPicPr>
        <p:blipFill>
          <a:blip r:embed="rId5"/>
          <a:stretch>
            <a:fillRect/>
          </a:stretch>
        </p:blipFill>
        <p:spPr>
          <a:xfrm>
            <a:off x="183099" y="177238"/>
            <a:ext cx="2671526" cy="2377182"/>
          </a:xfrm>
          <a:prstGeom prst="rect">
            <a:avLst/>
          </a:prstGeom>
        </p:spPr>
      </p:pic>
      <p:pic>
        <p:nvPicPr>
          <p:cNvPr id="18" name="Audio 17">
            <a:hlinkClick r:id="" action="ppaction://media"/>
            <a:extLst>
              <a:ext uri="{FF2B5EF4-FFF2-40B4-BE49-F238E27FC236}">
                <a16:creationId xmlns:a16="http://schemas.microsoft.com/office/drawing/2014/main" id="{F4CD7B65-E6E4-574E-D6C7-7832DF64F1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4360944"/>
      </p:ext>
    </p:extLst>
  </p:cSld>
  <p:clrMapOvr>
    <a:masterClrMapping/>
  </p:clrMapOvr>
  <mc:AlternateContent xmlns:mc="http://schemas.openxmlformats.org/markup-compatibility/2006" xmlns:p14="http://schemas.microsoft.com/office/powerpoint/2010/main">
    <mc:Choice Requires="p14">
      <p:transition spd="slow" p14:dur="2000" advTm="74872"/>
    </mc:Choice>
    <mc:Fallback xmlns="">
      <p:transition spd="slow" advTm="7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9894E5-3822-DEBF-E7D2-082DBD4C51E2}"/>
              </a:ext>
            </a:extLst>
          </p:cNvPr>
          <p:cNvSpPr/>
          <p:nvPr/>
        </p:nvSpPr>
        <p:spPr>
          <a:xfrm>
            <a:off x="1750031" y="1314110"/>
            <a:ext cx="8959065" cy="16242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SKILLS</a:t>
            </a:r>
          </a:p>
          <a:p>
            <a:pPr algn="ctr"/>
            <a:endParaRPr lang="en-GB" b="1" dirty="0">
              <a:latin typeface="Corbel" panose="020B0503020204020204" pitchFamily="34" charset="0"/>
            </a:endParaRPr>
          </a:p>
          <a:p>
            <a:r>
              <a:rPr lang="en-GB" b="1" dirty="0">
                <a:solidFill>
                  <a:srgbClr val="FF0000"/>
                </a:solidFill>
                <a:latin typeface="Corbel" panose="020B0503020204020204" pitchFamily="34" charset="0"/>
              </a:rPr>
              <a:t>Debating            Analysing                 Evaluating               Interpreting              Critical Thinking </a:t>
            </a:r>
          </a:p>
          <a:p>
            <a:r>
              <a:rPr lang="en-GB" b="1" dirty="0">
                <a:solidFill>
                  <a:srgbClr val="FF0000"/>
                </a:solidFill>
                <a:latin typeface="Corbel" panose="020B0503020204020204" pitchFamily="34" charset="0"/>
              </a:rPr>
              <a:t>Objectivity          Communication                      Taking initiative                                Teamwork</a:t>
            </a:r>
          </a:p>
          <a:p>
            <a:pPr algn="ctr"/>
            <a:endParaRPr lang="en-GB" dirty="0"/>
          </a:p>
        </p:txBody>
      </p:sp>
      <p:sp>
        <p:nvSpPr>
          <p:cNvPr id="5" name="Rectangle: Rounded Corners 4">
            <a:extLst>
              <a:ext uri="{FF2B5EF4-FFF2-40B4-BE49-F238E27FC236}">
                <a16:creationId xmlns:a16="http://schemas.microsoft.com/office/drawing/2014/main" id="{DF7CE462-2D51-A4C2-5726-CFC88978B9D1}"/>
              </a:ext>
            </a:extLst>
          </p:cNvPr>
          <p:cNvSpPr/>
          <p:nvPr/>
        </p:nvSpPr>
        <p:spPr>
          <a:xfrm>
            <a:off x="307785" y="3249908"/>
            <a:ext cx="5065160" cy="32704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r>
              <a:rPr lang="en-GB" b="1" dirty="0">
                <a:latin typeface="Corbel" panose="020B0503020204020204" pitchFamily="34" charset="0"/>
              </a:rPr>
              <a:t>ASSESSMENT</a:t>
            </a:r>
          </a:p>
          <a:p>
            <a:pPr algn="ctr"/>
            <a:endParaRPr lang="en-GB" b="1" dirty="0">
              <a:latin typeface="Corbel" panose="020B0503020204020204" pitchFamily="34" charset="0"/>
            </a:endParaRPr>
          </a:p>
          <a:p>
            <a:pPr algn="ctr"/>
            <a:r>
              <a:rPr lang="en-GB" b="1" dirty="0">
                <a:latin typeface="Corbel" panose="020B0503020204020204" pitchFamily="34" charset="0"/>
              </a:rPr>
              <a:t>The course is assessed using a range of assessment approaches:</a:t>
            </a:r>
          </a:p>
          <a:p>
            <a:pPr algn="ctr"/>
            <a:endParaRPr lang="en-GB" b="1" dirty="0">
              <a:latin typeface="Corbel" panose="020B0503020204020204" pitchFamily="34" charset="0"/>
            </a:endParaRPr>
          </a:p>
          <a:p>
            <a:pPr marL="285750" indent="-285750">
              <a:buFont typeface="Wingdings" panose="05000000000000000000" pitchFamily="2" charset="2"/>
              <a:buChar char="q"/>
            </a:pPr>
            <a:r>
              <a:rPr lang="en-GB" b="1" dirty="0">
                <a:latin typeface="Corbel" panose="020B0503020204020204" pitchFamily="34" charset="0"/>
              </a:rPr>
              <a:t>Portfolio of evidence</a:t>
            </a:r>
          </a:p>
          <a:p>
            <a:pPr marL="285750" indent="-285750">
              <a:buFont typeface="Wingdings" panose="05000000000000000000" pitchFamily="2" charset="2"/>
              <a:buChar char="q"/>
            </a:pPr>
            <a:r>
              <a:rPr lang="en-GB" b="1" dirty="0">
                <a:latin typeface="Corbel" panose="020B0503020204020204" pitchFamily="34" charset="0"/>
              </a:rPr>
              <a:t>Written responses to questions</a:t>
            </a:r>
          </a:p>
          <a:p>
            <a:pPr marL="285750" indent="-285750">
              <a:buFont typeface="Wingdings" panose="05000000000000000000" pitchFamily="2" charset="2"/>
              <a:buChar char="q"/>
            </a:pPr>
            <a:r>
              <a:rPr lang="en-GB" b="1" dirty="0">
                <a:latin typeface="Corbel" panose="020B0503020204020204" pitchFamily="34" charset="0"/>
              </a:rPr>
              <a:t>Research Project</a:t>
            </a:r>
          </a:p>
          <a:p>
            <a:pPr marL="285750" indent="-285750">
              <a:buFont typeface="Wingdings" panose="05000000000000000000" pitchFamily="2" charset="2"/>
              <a:buChar char="q"/>
            </a:pPr>
            <a:r>
              <a:rPr lang="en-GB" b="1" dirty="0">
                <a:latin typeface="Corbel" panose="020B0503020204020204" pitchFamily="34" charset="0"/>
              </a:rPr>
              <a:t>Question Paper @N5</a:t>
            </a:r>
          </a:p>
          <a:p>
            <a:pPr algn="ctr"/>
            <a:endParaRPr lang="en-GB" b="1" dirty="0">
              <a:latin typeface="Corbel" panose="020B0503020204020204" pitchFamily="34" charset="0"/>
            </a:endParaRPr>
          </a:p>
        </p:txBody>
      </p:sp>
      <p:sp>
        <p:nvSpPr>
          <p:cNvPr id="6" name="Rectangle: Rounded Corners 5">
            <a:extLst>
              <a:ext uri="{FF2B5EF4-FFF2-40B4-BE49-F238E27FC236}">
                <a16:creationId xmlns:a16="http://schemas.microsoft.com/office/drawing/2014/main" id="{8937A839-C38D-C83C-55CD-EAF6878672A5}"/>
              </a:ext>
            </a:extLst>
          </p:cNvPr>
          <p:cNvSpPr/>
          <p:nvPr/>
        </p:nvSpPr>
        <p:spPr>
          <a:xfrm>
            <a:off x="6369978" y="3242907"/>
            <a:ext cx="5514237" cy="31747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p>
          <a:p>
            <a:pPr algn="ctr"/>
            <a:r>
              <a:rPr lang="en-GB" b="1" dirty="0">
                <a:latin typeface="Corbel" panose="020B0503020204020204" pitchFamily="34" charset="0"/>
              </a:rPr>
              <a:t>COURSE OUTLINE</a:t>
            </a:r>
          </a:p>
          <a:p>
            <a:pPr algn="ctr"/>
            <a:r>
              <a:rPr lang="en-GB" dirty="0">
                <a:latin typeface="Corbel" panose="020B0503020204020204" pitchFamily="34" charset="0"/>
              </a:rPr>
              <a:t>The National  Modern Studies course has three areas of study: </a:t>
            </a:r>
          </a:p>
          <a:p>
            <a:pPr algn="ctr"/>
            <a:endParaRPr lang="en-GB" dirty="0">
              <a:latin typeface="Corbel" panose="020B0503020204020204" pitchFamily="34" charset="0"/>
            </a:endParaRPr>
          </a:p>
          <a:p>
            <a:pPr marL="285750" indent="-285750" algn="ctr">
              <a:buFont typeface="Arial" panose="020B0604020202020204" pitchFamily="34" charset="0"/>
              <a:buChar char="•"/>
            </a:pPr>
            <a:r>
              <a:rPr lang="en-GB" b="1" dirty="0">
                <a:latin typeface="Corbel" panose="020B0503020204020204" pitchFamily="34" charset="0"/>
              </a:rPr>
              <a:t>Democracy in Scotland</a:t>
            </a:r>
          </a:p>
          <a:p>
            <a:pPr marL="285750" indent="-285750" algn="ctr">
              <a:buFont typeface="Arial" panose="020B0604020202020204" pitchFamily="34" charset="0"/>
              <a:buChar char="•"/>
            </a:pPr>
            <a:r>
              <a:rPr lang="en-GB" b="1" dirty="0">
                <a:latin typeface="Corbel" panose="020B0503020204020204" pitchFamily="34" charset="0"/>
              </a:rPr>
              <a:t>Crime &amp; Law </a:t>
            </a:r>
          </a:p>
          <a:p>
            <a:pPr marL="285750" indent="-285750" algn="ctr">
              <a:buFont typeface="Arial" panose="020B0604020202020204" pitchFamily="34" charset="0"/>
              <a:buChar char="•"/>
            </a:pPr>
            <a:r>
              <a:rPr lang="en-GB" b="1" dirty="0">
                <a:latin typeface="Corbel" panose="020B0503020204020204" pitchFamily="34" charset="0"/>
              </a:rPr>
              <a:t> International Issues – The USA</a:t>
            </a:r>
          </a:p>
          <a:p>
            <a:pPr algn="ctr"/>
            <a:endParaRPr lang="en-GB" dirty="0">
              <a:latin typeface="Corbel" panose="020B0503020204020204" pitchFamily="34" charset="0"/>
            </a:endParaRPr>
          </a:p>
          <a:p>
            <a:pPr algn="ctr"/>
            <a:r>
              <a:rPr lang="en-GB" dirty="0">
                <a:latin typeface="Corbel" panose="020B0503020204020204" pitchFamily="34" charset="0"/>
              </a:rPr>
              <a:t> There is considerable flexibility in the themes which can be studied within each area in order to allow for personalisation and choice.</a:t>
            </a:r>
          </a:p>
          <a:p>
            <a:pPr algn="ctr"/>
            <a:endParaRPr lang="en-GB" b="1" dirty="0"/>
          </a:p>
        </p:txBody>
      </p:sp>
      <p:sp>
        <p:nvSpPr>
          <p:cNvPr id="7" name="TextBox 6">
            <a:extLst>
              <a:ext uri="{FF2B5EF4-FFF2-40B4-BE49-F238E27FC236}">
                <a16:creationId xmlns:a16="http://schemas.microsoft.com/office/drawing/2014/main" id="{7C74BECF-7316-EAF2-7903-119E0BDBA0E8}"/>
              </a:ext>
            </a:extLst>
          </p:cNvPr>
          <p:cNvSpPr txBox="1"/>
          <p:nvPr/>
        </p:nvSpPr>
        <p:spPr>
          <a:xfrm>
            <a:off x="3223100" y="170912"/>
            <a:ext cx="7191910" cy="769441"/>
          </a:xfrm>
          <a:prstGeom prst="rect">
            <a:avLst/>
          </a:prstGeom>
          <a:noFill/>
        </p:spPr>
        <p:txBody>
          <a:bodyPr wrap="square" rtlCol="0">
            <a:spAutoFit/>
          </a:bodyPr>
          <a:lstStyle/>
          <a:p>
            <a:pPr algn="ctr"/>
            <a:r>
              <a:rPr lang="en-GB" sz="4400" b="1" dirty="0">
                <a:latin typeface="Corbel" panose="020B0503020204020204" pitchFamily="34" charset="0"/>
              </a:rPr>
              <a:t>MODERN STUDIES</a:t>
            </a:r>
          </a:p>
        </p:txBody>
      </p:sp>
      <p:pic>
        <p:nvPicPr>
          <p:cNvPr id="8" name="Picture 7">
            <a:extLst>
              <a:ext uri="{FF2B5EF4-FFF2-40B4-BE49-F238E27FC236}">
                <a16:creationId xmlns:a16="http://schemas.microsoft.com/office/drawing/2014/main" id="{2F6FB9DE-DE4A-7734-B56A-92FE0C86E45E}"/>
              </a:ext>
            </a:extLst>
          </p:cNvPr>
          <p:cNvPicPr>
            <a:picLocks noChangeAspect="1"/>
          </p:cNvPicPr>
          <p:nvPr/>
        </p:nvPicPr>
        <p:blipFill>
          <a:blip r:embed="rId5"/>
          <a:stretch>
            <a:fillRect/>
          </a:stretch>
        </p:blipFill>
        <p:spPr>
          <a:xfrm>
            <a:off x="0" y="-20710"/>
            <a:ext cx="1388257" cy="1152686"/>
          </a:xfrm>
          <a:prstGeom prst="rect">
            <a:avLst/>
          </a:prstGeom>
        </p:spPr>
      </p:pic>
      <p:pic>
        <p:nvPicPr>
          <p:cNvPr id="9" name="Picture 8">
            <a:extLst>
              <a:ext uri="{FF2B5EF4-FFF2-40B4-BE49-F238E27FC236}">
                <a16:creationId xmlns:a16="http://schemas.microsoft.com/office/drawing/2014/main" id="{66879CAF-AD03-C567-6395-5502BB8E9A37}"/>
              </a:ext>
            </a:extLst>
          </p:cNvPr>
          <p:cNvPicPr>
            <a:picLocks noChangeAspect="1"/>
          </p:cNvPicPr>
          <p:nvPr/>
        </p:nvPicPr>
        <p:blipFill>
          <a:blip r:embed="rId6"/>
          <a:stretch>
            <a:fillRect/>
          </a:stretch>
        </p:blipFill>
        <p:spPr>
          <a:xfrm>
            <a:off x="10587658" y="-10355"/>
            <a:ext cx="1604342" cy="1131976"/>
          </a:xfrm>
          <a:prstGeom prst="rect">
            <a:avLst/>
          </a:prstGeom>
        </p:spPr>
      </p:pic>
      <p:pic>
        <p:nvPicPr>
          <p:cNvPr id="10" name="Picture 9">
            <a:extLst>
              <a:ext uri="{FF2B5EF4-FFF2-40B4-BE49-F238E27FC236}">
                <a16:creationId xmlns:a16="http://schemas.microsoft.com/office/drawing/2014/main" id="{DCD93591-7A80-14E4-10D0-D9868A7E72E7}"/>
              </a:ext>
            </a:extLst>
          </p:cNvPr>
          <p:cNvPicPr>
            <a:picLocks noChangeAspect="1"/>
          </p:cNvPicPr>
          <p:nvPr/>
        </p:nvPicPr>
        <p:blipFill>
          <a:blip r:embed="rId7"/>
          <a:stretch>
            <a:fillRect/>
          </a:stretch>
        </p:blipFill>
        <p:spPr>
          <a:xfrm>
            <a:off x="1388257" y="0"/>
            <a:ext cx="1496607" cy="1009612"/>
          </a:xfrm>
          <a:prstGeom prst="rect">
            <a:avLst/>
          </a:prstGeom>
        </p:spPr>
      </p:pic>
      <p:pic>
        <p:nvPicPr>
          <p:cNvPr id="12" name="Audio 11">
            <a:hlinkClick r:id="" action="ppaction://media"/>
            <a:extLst>
              <a:ext uri="{FF2B5EF4-FFF2-40B4-BE49-F238E27FC236}">
                <a16:creationId xmlns:a16="http://schemas.microsoft.com/office/drawing/2014/main" id="{713BF4ED-57AC-F8D8-0959-BDC020C7B24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6469325"/>
      </p:ext>
    </p:extLst>
  </p:cSld>
  <p:clrMapOvr>
    <a:masterClrMapping/>
  </p:clrMapOvr>
  <mc:AlternateContent xmlns:mc="http://schemas.openxmlformats.org/markup-compatibility/2006" xmlns:p14="http://schemas.microsoft.com/office/powerpoint/2010/main">
    <mc:Choice Requires="p14">
      <p:transition spd="slow" p14:dur="2000" advTm="57212"/>
    </mc:Choice>
    <mc:Fallback xmlns="">
      <p:transition spd="slow" advTm="57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ED20-3230-FFF8-0897-85A5284AD7E6}"/>
              </a:ext>
            </a:extLst>
          </p:cNvPr>
          <p:cNvSpPr>
            <a:spLocks noGrp="1"/>
          </p:cNvSpPr>
          <p:nvPr>
            <p:ph type="title"/>
          </p:nvPr>
        </p:nvSpPr>
        <p:spPr>
          <a:xfrm>
            <a:off x="961490" y="241835"/>
            <a:ext cx="10515600" cy="395163"/>
          </a:xfrm>
        </p:spPr>
        <p:txBody>
          <a:bodyPr>
            <a:normAutofit fontScale="90000"/>
          </a:bodyPr>
          <a:lstStyle/>
          <a:p>
            <a:pPr algn="ctr"/>
            <a:r>
              <a:rPr lang="en-GB" b="1" dirty="0">
                <a:latin typeface="Corbel" panose="020B0503020204020204" pitchFamily="34" charset="0"/>
              </a:rPr>
              <a:t>Careers through Modern Studies</a:t>
            </a:r>
          </a:p>
        </p:txBody>
      </p:sp>
      <p:sp>
        <p:nvSpPr>
          <p:cNvPr id="3" name="Content Placeholder 2">
            <a:extLst>
              <a:ext uri="{FF2B5EF4-FFF2-40B4-BE49-F238E27FC236}">
                <a16:creationId xmlns:a16="http://schemas.microsoft.com/office/drawing/2014/main" id="{BFF490E2-60E5-1345-4005-710C896E847A}"/>
              </a:ext>
            </a:extLst>
          </p:cNvPr>
          <p:cNvSpPr>
            <a:spLocks noGrp="1"/>
          </p:cNvSpPr>
          <p:nvPr>
            <p:ph idx="1"/>
          </p:nvPr>
        </p:nvSpPr>
        <p:spPr>
          <a:xfrm>
            <a:off x="359596" y="955497"/>
            <a:ext cx="11404314" cy="5763802"/>
          </a:xfrm>
        </p:spPr>
        <p:txBody>
          <a:bodyPr>
            <a:normAutofit fontScale="77500" lnSpcReduction="20000"/>
          </a:bodyPr>
          <a:lstStyle/>
          <a:p>
            <a:pPr marL="0" indent="0" algn="l">
              <a:buNone/>
            </a:pPr>
            <a:r>
              <a:rPr lang="en-GB" b="0" i="0" dirty="0">
                <a:solidFill>
                  <a:srgbClr val="212529"/>
                </a:solidFill>
                <a:effectLst/>
                <a:latin typeface="Corbel" panose="020B0503020204020204" pitchFamily="34" charset="0"/>
              </a:rPr>
              <a:t>There are many careers and jobs where the skills and knowledge developed through Modern Studies will be essential.</a:t>
            </a:r>
          </a:p>
          <a:p>
            <a:pPr marL="0" indent="0" algn="l">
              <a:buNone/>
            </a:pPr>
            <a:endParaRPr lang="en-GB" b="0" i="0" dirty="0">
              <a:solidFill>
                <a:srgbClr val="212529"/>
              </a:solidFill>
              <a:effectLst/>
              <a:latin typeface="Corbel" panose="020B0503020204020204" pitchFamily="34" charset="0"/>
            </a:endParaRPr>
          </a:p>
          <a:p>
            <a:pPr algn="l">
              <a:buFont typeface="Wingdings" panose="05000000000000000000" pitchFamily="2" charset="2"/>
              <a:buChar char="ü"/>
            </a:pPr>
            <a:r>
              <a:rPr lang="en-GB" b="1" i="0" dirty="0">
                <a:solidFill>
                  <a:srgbClr val="212529"/>
                </a:solidFill>
                <a:effectLst/>
                <a:latin typeface="Corbel" panose="020B0503020204020204" pitchFamily="34" charset="0"/>
              </a:rPr>
              <a:t>MSP/MP</a:t>
            </a:r>
          </a:p>
          <a:p>
            <a:pPr algn="l">
              <a:buFont typeface="Wingdings" panose="05000000000000000000" pitchFamily="2" charset="2"/>
              <a:buChar char="ü"/>
            </a:pPr>
            <a:r>
              <a:rPr lang="en-GB" b="1" i="0" dirty="0">
                <a:solidFill>
                  <a:srgbClr val="212529"/>
                </a:solidFill>
                <a:effectLst/>
                <a:latin typeface="Corbel" panose="020B0503020204020204" pitchFamily="34" charset="0"/>
              </a:rPr>
              <a:t>Civil Service</a:t>
            </a:r>
          </a:p>
          <a:p>
            <a:pPr algn="l">
              <a:buFont typeface="Wingdings" panose="05000000000000000000" pitchFamily="2" charset="2"/>
              <a:buChar char="ü"/>
            </a:pPr>
            <a:r>
              <a:rPr lang="en-GB" b="1" i="0" dirty="0">
                <a:solidFill>
                  <a:srgbClr val="212529"/>
                </a:solidFill>
                <a:effectLst/>
                <a:latin typeface="Corbel" panose="020B0503020204020204" pitchFamily="34" charset="0"/>
              </a:rPr>
              <a:t>International Relations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Political Journalist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Human Rights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Police Officer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Charity Sector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Prison Service</a:t>
            </a:r>
          </a:p>
          <a:p>
            <a:pPr algn="l">
              <a:buFont typeface="Wingdings" panose="05000000000000000000" pitchFamily="2" charset="2"/>
              <a:buChar char="ü"/>
            </a:pPr>
            <a:r>
              <a:rPr lang="en-GB" b="1" i="0" dirty="0">
                <a:solidFill>
                  <a:srgbClr val="212529"/>
                </a:solidFill>
                <a:effectLst/>
                <a:latin typeface="Corbel" panose="020B0503020204020204" pitchFamily="34" charset="0"/>
              </a:rPr>
              <a:t>Housing</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Public Health</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Policy Analyst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Trade Unions</a:t>
            </a:r>
          </a:p>
          <a:p>
            <a:pPr algn="l">
              <a:buFont typeface="Wingdings" panose="05000000000000000000" pitchFamily="2" charset="2"/>
              <a:buChar char="ü"/>
            </a:pPr>
            <a:r>
              <a:rPr lang="en-GB" b="1" dirty="0">
                <a:solidFill>
                  <a:srgbClr val="212529"/>
                </a:solidFill>
                <a:latin typeface="Corbel" panose="020B0503020204020204" pitchFamily="34" charset="0"/>
              </a:rPr>
              <a:t>Lawyer</a:t>
            </a:r>
            <a:endParaRPr lang="en-GB" b="1" i="0" dirty="0">
              <a:solidFill>
                <a:srgbClr val="212529"/>
              </a:solidFill>
              <a:effectLst/>
              <a:latin typeface="Corbel" panose="020B0503020204020204" pitchFamily="34" charset="0"/>
            </a:endParaRPr>
          </a:p>
          <a:p>
            <a:pPr marL="0" indent="0">
              <a:buNone/>
            </a:pPr>
            <a:endParaRPr lang="en-GB" dirty="0"/>
          </a:p>
        </p:txBody>
      </p:sp>
      <p:pic>
        <p:nvPicPr>
          <p:cNvPr id="5" name="Picture 4">
            <a:extLst>
              <a:ext uri="{FF2B5EF4-FFF2-40B4-BE49-F238E27FC236}">
                <a16:creationId xmlns:a16="http://schemas.microsoft.com/office/drawing/2014/main" id="{35213BE2-D965-CA63-77AC-21DE52C21E04}"/>
              </a:ext>
            </a:extLst>
          </p:cNvPr>
          <p:cNvPicPr>
            <a:picLocks noChangeAspect="1"/>
          </p:cNvPicPr>
          <p:nvPr/>
        </p:nvPicPr>
        <p:blipFill>
          <a:blip r:embed="rId5"/>
          <a:stretch>
            <a:fillRect/>
          </a:stretch>
        </p:blipFill>
        <p:spPr>
          <a:xfrm>
            <a:off x="5147354" y="1643865"/>
            <a:ext cx="6329736" cy="4756935"/>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DBA57802-9A13-930F-6750-2A6C265457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3973244"/>
      </p:ext>
    </p:extLst>
  </p:cSld>
  <p:clrMapOvr>
    <a:masterClrMapping/>
  </p:clrMapOvr>
  <mc:AlternateContent xmlns:mc="http://schemas.openxmlformats.org/markup-compatibility/2006" xmlns:p14="http://schemas.microsoft.com/office/powerpoint/2010/main">
    <mc:Choice Requires="p14">
      <p:transition spd="slow" p14:dur="2000" advTm="53119"/>
    </mc:Choice>
    <mc:Fallback xmlns="">
      <p:transition spd="slow" advTm="5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A83E6224-5581-0872-AE8A-A193CDC2BAEB}"/>
              </a:ext>
            </a:extLst>
          </p:cNvPr>
          <p:cNvSpPr/>
          <p:nvPr/>
        </p:nvSpPr>
        <p:spPr>
          <a:xfrm>
            <a:off x="541107" y="2088227"/>
            <a:ext cx="5981773" cy="4186706"/>
          </a:xfrm>
          <a:prstGeom prst="round2Diag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2000" b="1" i="0" dirty="0">
                <a:solidFill>
                  <a:srgbClr val="212529"/>
                </a:solidFill>
                <a:effectLst/>
                <a:latin typeface="Corbel" panose="020B0503020204020204" pitchFamily="34" charset="0"/>
              </a:rPr>
              <a:t>COURSE DESCRIPTION</a:t>
            </a:r>
          </a:p>
          <a:p>
            <a:pPr algn="ctr"/>
            <a:endParaRPr lang="en-GB" sz="2000" b="1" i="0" dirty="0">
              <a:solidFill>
                <a:srgbClr val="212529"/>
              </a:solidFill>
              <a:effectLst/>
              <a:latin typeface="Corbel" panose="020B0503020204020204" pitchFamily="34" charset="0"/>
            </a:endParaRPr>
          </a:p>
          <a:p>
            <a:pPr algn="ctr"/>
            <a:r>
              <a:rPr lang="en-GB" sz="2000" b="0" i="0" dirty="0">
                <a:solidFill>
                  <a:srgbClr val="212529"/>
                </a:solidFill>
                <a:effectLst/>
                <a:latin typeface="Corbel" panose="020B0503020204020204" pitchFamily="34" charset="0"/>
              </a:rPr>
              <a:t>By studying History, you will </a:t>
            </a:r>
            <a:r>
              <a:rPr lang="en-GB" sz="2000" b="1" i="0" dirty="0">
                <a:solidFill>
                  <a:srgbClr val="212529"/>
                </a:solidFill>
                <a:effectLst/>
                <a:latin typeface="Corbel" panose="020B0503020204020204" pitchFamily="34" charset="0"/>
              </a:rPr>
              <a:t>discover how and why the world, and its peoples came to be today. </a:t>
            </a:r>
            <a:r>
              <a:rPr lang="en-GB" sz="2000" b="0" i="0" dirty="0">
                <a:solidFill>
                  <a:srgbClr val="212529"/>
                </a:solidFill>
                <a:effectLst/>
                <a:latin typeface="Corbel" panose="020B0503020204020204" pitchFamily="34" charset="0"/>
              </a:rPr>
              <a:t>History will help you understand </a:t>
            </a:r>
            <a:r>
              <a:rPr lang="en-GB" sz="2000" b="1" i="0" dirty="0">
                <a:solidFill>
                  <a:srgbClr val="212529"/>
                </a:solidFill>
                <a:effectLst/>
                <a:latin typeface="Corbel" panose="020B0503020204020204" pitchFamily="34" charset="0"/>
              </a:rPr>
              <a:t>how the world evolved </a:t>
            </a:r>
            <a:r>
              <a:rPr lang="en-GB" sz="2000" b="0" i="0" dirty="0">
                <a:solidFill>
                  <a:srgbClr val="212529"/>
                </a:solidFill>
                <a:effectLst/>
                <a:latin typeface="Corbel" panose="020B0503020204020204" pitchFamily="34" charset="0"/>
              </a:rPr>
              <a:t>by learning about other people and their values in different times, places and circumstances. Studying History will also provide you with the skills employers are looking for – </a:t>
            </a:r>
            <a:r>
              <a:rPr lang="en-GB" sz="2000" b="1" i="0" dirty="0">
                <a:solidFill>
                  <a:srgbClr val="212529"/>
                </a:solidFill>
                <a:effectLst/>
                <a:latin typeface="Corbel" panose="020B0503020204020204" pitchFamily="34" charset="0"/>
              </a:rPr>
              <a:t>the ability to ask questions and think independently as well as critically analysing information, weighing up evidence and structured writing.</a:t>
            </a:r>
            <a:endParaRPr lang="en-GB" sz="2000" b="1" dirty="0">
              <a:latin typeface="Corbel" panose="020B0503020204020204" pitchFamily="34" charset="0"/>
            </a:endParaRPr>
          </a:p>
        </p:txBody>
      </p:sp>
      <p:sp>
        <p:nvSpPr>
          <p:cNvPr id="4" name="Rectangle 3">
            <a:extLst>
              <a:ext uri="{FF2B5EF4-FFF2-40B4-BE49-F238E27FC236}">
                <a16:creationId xmlns:a16="http://schemas.microsoft.com/office/drawing/2014/main" id="{75CAF954-7515-4A2F-4E90-8D50AF48D5C1}"/>
              </a:ext>
            </a:extLst>
          </p:cNvPr>
          <p:cNvSpPr/>
          <p:nvPr/>
        </p:nvSpPr>
        <p:spPr>
          <a:xfrm>
            <a:off x="3101082" y="177238"/>
            <a:ext cx="7284377" cy="688369"/>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sz="3200" b="1" dirty="0">
                <a:latin typeface="Corbel" panose="020B0503020204020204" pitchFamily="34" charset="0"/>
              </a:rPr>
              <a:t>HISTORY</a:t>
            </a:r>
          </a:p>
        </p:txBody>
      </p:sp>
      <p:sp>
        <p:nvSpPr>
          <p:cNvPr id="5" name="Flowchart: Alternative Process 4">
            <a:extLst>
              <a:ext uri="{FF2B5EF4-FFF2-40B4-BE49-F238E27FC236}">
                <a16:creationId xmlns:a16="http://schemas.microsoft.com/office/drawing/2014/main" id="{1EDD50F6-AFBA-5B21-933F-125D04CAACC9}"/>
              </a:ext>
            </a:extLst>
          </p:cNvPr>
          <p:cNvSpPr/>
          <p:nvPr/>
        </p:nvSpPr>
        <p:spPr>
          <a:xfrm>
            <a:off x="8026684" y="1090350"/>
            <a:ext cx="2517169" cy="452063"/>
          </a:xfrm>
          <a:prstGeom prst="flowChartAlternateProcess">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S3 HISTORY</a:t>
            </a:r>
          </a:p>
        </p:txBody>
      </p:sp>
      <p:sp>
        <p:nvSpPr>
          <p:cNvPr id="6" name="Arrow: Down 5">
            <a:extLst>
              <a:ext uri="{FF2B5EF4-FFF2-40B4-BE49-F238E27FC236}">
                <a16:creationId xmlns:a16="http://schemas.microsoft.com/office/drawing/2014/main" id="{93F337F1-18BB-DB40-EB40-21647171FBCF}"/>
              </a:ext>
            </a:extLst>
          </p:cNvPr>
          <p:cNvSpPr/>
          <p:nvPr/>
        </p:nvSpPr>
        <p:spPr>
          <a:xfrm flipH="1">
            <a:off x="9081837" y="167726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7" name="Flowchart: Alternative Process 6">
            <a:extLst>
              <a:ext uri="{FF2B5EF4-FFF2-40B4-BE49-F238E27FC236}">
                <a16:creationId xmlns:a16="http://schemas.microsoft.com/office/drawing/2014/main" id="{AEDD6B25-0431-C681-1BFB-2211885A8027}"/>
              </a:ext>
            </a:extLst>
          </p:cNvPr>
          <p:cNvSpPr/>
          <p:nvPr/>
        </p:nvSpPr>
        <p:spPr>
          <a:xfrm>
            <a:off x="7572054" y="2311689"/>
            <a:ext cx="3426431" cy="554804"/>
          </a:xfrm>
          <a:prstGeom prst="flowChartAlternateProcess">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4 HISTORY</a:t>
            </a:r>
          </a:p>
        </p:txBody>
      </p:sp>
      <p:sp>
        <p:nvSpPr>
          <p:cNvPr id="8" name="Arrow: Down 7">
            <a:extLst>
              <a:ext uri="{FF2B5EF4-FFF2-40B4-BE49-F238E27FC236}">
                <a16:creationId xmlns:a16="http://schemas.microsoft.com/office/drawing/2014/main" id="{97C34B1C-D2A3-2AFE-852E-9690173FBE31}"/>
              </a:ext>
            </a:extLst>
          </p:cNvPr>
          <p:cNvSpPr/>
          <p:nvPr/>
        </p:nvSpPr>
        <p:spPr>
          <a:xfrm flipH="1">
            <a:off x="9081837" y="2988495"/>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9" name="Flowchart: Alternative Process 8">
            <a:extLst>
              <a:ext uri="{FF2B5EF4-FFF2-40B4-BE49-F238E27FC236}">
                <a16:creationId xmlns:a16="http://schemas.microsoft.com/office/drawing/2014/main" id="{E2D5DD0E-7F20-4634-972B-671C8033B345}"/>
              </a:ext>
            </a:extLst>
          </p:cNvPr>
          <p:cNvSpPr/>
          <p:nvPr/>
        </p:nvSpPr>
        <p:spPr>
          <a:xfrm>
            <a:off x="7438489" y="3626777"/>
            <a:ext cx="3780890" cy="452063"/>
          </a:xfrm>
          <a:prstGeom prst="flowChartAlternateProcess">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NATIONAL 5 HISTORY</a:t>
            </a:r>
          </a:p>
        </p:txBody>
      </p:sp>
      <p:sp>
        <p:nvSpPr>
          <p:cNvPr id="10" name="Arrow: Down 9">
            <a:extLst>
              <a:ext uri="{FF2B5EF4-FFF2-40B4-BE49-F238E27FC236}">
                <a16:creationId xmlns:a16="http://schemas.microsoft.com/office/drawing/2014/main" id="{24418687-3B1B-82E8-9D13-AFE842C4008F}"/>
              </a:ext>
            </a:extLst>
          </p:cNvPr>
          <p:cNvSpPr/>
          <p:nvPr/>
        </p:nvSpPr>
        <p:spPr>
          <a:xfrm flipH="1">
            <a:off x="9081837" y="4181580"/>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1" name="Flowchart: Alternative Process 10">
            <a:extLst>
              <a:ext uri="{FF2B5EF4-FFF2-40B4-BE49-F238E27FC236}">
                <a16:creationId xmlns:a16="http://schemas.microsoft.com/office/drawing/2014/main" id="{9358E84E-0BE5-1CAB-DF91-D5736F25E502}"/>
              </a:ext>
            </a:extLst>
          </p:cNvPr>
          <p:cNvSpPr/>
          <p:nvPr/>
        </p:nvSpPr>
        <p:spPr>
          <a:xfrm>
            <a:off x="7155949" y="4839125"/>
            <a:ext cx="4345969" cy="452063"/>
          </a:xfrm>
          <a:prstGeom prst="flowChartAlternateProcess">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HIGHER HISTORY</a:t>
            </a:r>
          </a:p>
        </p:txBody>
      </p:sp>
      <p:sp>
        <p:nvSpPr>
          <p:cNvPr id="12" name="Arrow: Down 11">
            <a:extLst>
              <a:ext uri="{FF2B5EF4-FFF2-40B4-BE49-F238E27FC236}">
                <a16:creationId xmlns:a16="http://schemas.microsoft.com/office/drawing/2014/main" id="{9B5AA699-B464-73C3-D6C5-29BC18BADF63}"/>
              </a:ext>
            </a:extLst>
          </p:cNvPr>
          <p:cNvSpPr/>
          <p:nvPr/>
        </p:nvSpPr>
        <p:spPr>
          <a:xfrm flipH="1">
            <a:off x="9081837" y="5417044"/>
            <a:ext cx="303604" cy="554804"/>
          </a:xfrm>
          <a:prstGeom prst="downArrow">
            <a:avLst/>
          </a:prstGeom>
          <a:solidFill>
            <a:schemeClr val="accent3"/>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13" name="Flowchart: Alternative Process 12">
            <a:extLst>
              <a:ext uri="{FF2B5EF4-FFF2-40B4-BE49-F238E27FC236}">
                <a16:creationId xmlns:a16="http://schemas.microsoft.com/office/drawing/2014/main" id="{74481DCF-D486-F769-0803-27EB10D29AAC}"/>
              </a:ext>
            </a:extLst>
          </p:cNvPr>
          <p:cNvSpPr/>
          <p:nvPr/>
        </p:nvSpPr>
        <p:spPr>
          <a:xfrm>
            <a:off x="6924782" y="6051473"/>
            <a:ext cx="4726111" cy="452063"/>
          </a:xfrm>
          <a:prstGeom prst="flowChartAlternateProcess">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en-GB" b="1" dirty="0">
                <a:latin typeface="Corbel" panose="020B0503020204020204" pitchFamily="34" charset="0"/>
              </a:rPr>
              <a:t>ADVANCED HIGHER HISTORY</a:t>
            </a:r>
          </a:p>
        </p:txBody>
      </p:sp>
      <p:pic>
        <p:nvPicPr>
          <p:cNvPr id="3" name="Picture 2">
            <a:extLst>
              <a:ext uri="{FF2B5EF4-FFF2-40B4-BE49-F238E27FC236}">
                <a16:creationId xmlns:a16="http://schemas.microsoft.com/office/drawing/2014/main" id="{3330E327-C7E7-427D-3E80-7961C1B4EA68}"/>
              </a:ext>
            </a:extLst>
          </p:cNvPr>
          <p:cNvPicPr>
            <a:picLocks noChangeAspect="1"/>
          </p:cNvPicPr>
          <p:nvPr/>
        </p:nvPicPr>
        <p:blipFill>
          <a:blip r:embed="rId5"/>
          <a:stretch>
            <a:fillRect/>
          </a:stretch>
        </p:blipFill>
        <p:spPr>
          <a:xfrm>
            <a:off x="0" y="0"/>
            <a:ext cx="2619375" cy="1743075"/>
          </a:xfrm>
          <a:prstGeom prst="rect">
            <a:avLst/>
          </a:prstGeom>
        </p:spPr>
      </p:pic>
      <p:pic>
        <p:nvPicPr>
          <p:cNvPr id="15" name="Audio 14">
            <a:hlinkClick r:id="" action="ppaction://media"/>
            <a:extLst>
              <a:ext uri="{FF2B5EF4-FFF2-40B4-BE49-F238E27FC236}">
                <a16:creationId xmlns:a16="http://schemas.microsoft.com/office/drawing/2014/main" id="{99FB89CC-F841-1A3F-03D1-DB76A315DBA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6699394"/>
      </p:ext>
    </p:extLst>
  </p:cSld>
  <p:clrMapOvr>
    <a:masterClrMapping/>
  </p:clrMapOvr>
  <mc:AlternateContent xmlns:mc="http://schemas.openxmlformats.org/markup-compatibility/2006" xmlns:p14="http://schemas.microsoft.com/office/powerpoint/2010/main">
    <mc:Choice Requires="p14">
      <p:transition spd="slow" p14:dur="2000" advTm="58735"/>
    </mc:Choice>
    <mc:Fallback xmlns="">
      <p:transition spd="slow" advTm="58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89894E5-3822-DEBF-E7D2-082DBD4C51E2}"/>
              </a:ext>
            </a:extLst>
          </p:cNvPr>
          <p:cNvSpPr/>
          <p:nvPr/>
        </p:nvSpPr>
        <p:spPr>
          <a:xfrm>
            <a:off x="2712378" y="1564078"/>
            <a:ext cx="8133708" cy="119549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i="0" dirty="0">
                <a:solidFill>
                  <a:srgbClr val="212529"/>
                </a:solidFill>
                <a:effectLst/>
                <a:latin typeface="-apple-system"/>
              </a:rPr>
              <a:t>SKILLS</a:t>
            </a:r>
          </a:p>
          <a:p>
            <a:pPr algn="ctr"/>
            <a:r>
              <a:rPr lang="en-GB" b="1" i="0" dirty="0">
                <a:solidFill>
                  <a:srgbClr val="FF0000"/>
                </a:solidFill>
                <a:effectLst/>
                <a:latin typeface="Corbel" panose="020B0503020204020204" pitchFamily="34" charset="0"/>
              </a:rPr>
              <a:t>Researching       Analysing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Evaluating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Comparing        Communication </a:t>
            </a:r>
          </a:p>
          <a:p>
            <a:pPr algn="ctr"/>
            <a:r>
              <a:rPr lang="en-GB" b="1" i="0" dirty="0">
                <a:solidFill>
                  <a:srgbClr val="FF0000"/>
                </a:solidFill>
                <a:effectLst/>
                <a:latin typeface="Corbel" panose="020B0503020204020204" pitchFamily="34" charset="0"/>
              </a:rPr>
              <a:t>Problem Solving       Motivation       </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Organisation</a:t>
            </a:r>
            <a:r>
              <a:rPr lang="en-GB" b="1" dirty="0">
                <a:solidFill>
                  <a:srgbClr val="FF0000"/>
                </a:solidFill>
                <a:latin typeface="Corbel" panose="020B0503020204020204" pitchFamily="34" charset="0"/>
              </a:rPr>
              <a:t>          </a:t>
            </a:r>
            <a:r>
              <a:rPr lang="en-GB" b="1" i="0" dirty="0">
                <a:solidFill>
                  <a:srgbClr val="FF0000"/>
                </a:solidFill>
                <a:effectLst/>
                <a:latin typeface="Corbel" panose="020B0503020204020204" pitchFamily="34" charset="0"/>
              </a:rPr>
              <a:t>Teamwork</a:t>
            </a:r>
          </a:p>
        </p:txBody>
      </p:sp>
      <p:sp>
        <p:nvSpPr>
          <p:cNvPr id="5" name="Rectangle: Rounded Corners 4">
            <a:extLst>
              <a:ext uri="{FF2B5EF4-FFF2-40B4-BE49-F238E27FC236}">
                <a16:creationId xmlns:a16="http://schemas.microsoft.com/office/drawing/2014/main" id="{DF7CE462-2D51-A4C2-5726-CFC88978B9D1}"/>
              </a:ext>
            </a:extLst>
          </p:cNvPr>
          <p:cNvSpPr/>
          <p:nvPr/>
        </p:nvSpPr>
        <p:spPr>
          <a:xfrm>
            <a:off x="307785" y="3236162"/>
            <a:ext cx="5065160" cy="33889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r>
              <a:rPr lang="en-GB" b="1" dirty="0">
                <a:latin typeface="Corbel" panose="020B0503020204020204" pitchFamily="34" charset="0"/>
              </a:rPr>
              <a:t>ASSESSMENT</a:t>
            </a:r>
          </a:p>
          <a:p>
            <a:pPr algn="ctr"/>
            <a:endParaRPr lang="en-GB" b="1" dirty="0">
              <a:latin typeface="Corbel" panose="020B0503020204020204" pitchFamily="34" charset="0"/>
            </a:endParaRPr>
          </a:p>
          <a:p>
            <a:pPr algn="ctr"/>
            <a:r>
              <a:rPr lang="en-GB" b="1" dirty="0">
                <a:latin typeface="Corbel" panose="020B0503020204020204" pitchFamily="34" charset="0"/>
              </a:rPr>
              <a:t>The course is assessed using a range of assessment approaches:</a:t>
            </a:r>
          </a:p>
          <a:p>
            <a:pPr algn="ctr"/>
            <a:endParaRPr lang="en-GB" b="1" dirty="0">
              <a:latin typeface="Corbel" panose="020B0503020204020204" pitchFamily="34" charset="0"/>
            </a:endParaRPr>
          </a:p>
          <a:p>
            <a:pPr marL="285750" indent="-285750">
              <a:buFont typeface="Wingdings" panose="05000000000000000000" pitchFamily="2" charset="2"/>
              <a:buChar char="q"/>
            </a:pPr>
            <a:r>
              <a:rPr lang="en-GB" b="1" dirty="0">
                <a:latin typeface="Corbel" panose="020B0503020204020204" pitchFamily="34" charset="0"/>
              </a:rPr>
              <a:t>Portfolio of evidence</a:t>
            </a:r>
          </a:p>
          <a:p>
            <a:pPr marL="285750" indent="-285750">
              <a:buFont typeface="Wingdings" panose="05000000000000000000" pitchFamily="2" charset="2"/>
              <a:buChar char="q"/>
            </a:pPr>
            <a:r>
              <a:rPr lang="en-GB" b="1" dirty="0">
                <a:latin typeface="Corbel" panose="020B0503020204020204" pitchFamily="34" charset="0"/>
              </a:rPr>
              <a:t>Written responses to questions</a:t>
            </a:r>
          </a:p>
          <a:p>
            <a:pPr marL="285750" indent="-285750">
              <a:buFont typeface="Wingdings" panose="05000000000000000000" pitchFamily="2" charset="2"/>
              <a:buChar char="q"/>
            </a:pPr>
            <a:r>
              <a:rPr lang="en-GB" b="1" dirty="0">
                <a:latin typeface="Corbel" panose="020B0503020204020204" pitchFamily="34" charset="0"/>
              </a:rPr>
              <a:t>Research Project</a:t>
            </a:r>
          </a:p>
          <a:p>
            <a:pPr marL="285750" indent="-285750">
              <a:buFont typeface="Wingdings" panose="05000000000000000000" pitchFamily="2" charset="2"/>
              <a:buChar char="q"/>
            </a:pPr>
            <a:r>
              <a:rPr lang="en-GB" b="1" dirty="0">
                <a:latin typeface="Corbel" panose="020B0503020204020204" pitchFamily="34" charset="0"/>
              </a:rPr>
              <a:t>Question Paper @N5</a:t>
            </a: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a:p>
            <a:pPr algn="ctr"/>
            <a:endParaRPr lang="en-GB" b="1" dirty="0">
              <a:latin typeface="Corbel" panose="020B0503020204020204" pitchFamily="34" charset="0"/>
            </a:endParaRPr>
          </a:p>
        </p:txBody>
      </p:sp>
      <p:sp>
        <p:nvSpPr>
          <p:cNvPr id="6" name="Rectangle: Rounded Corners 5">
            <a:extLst>
              <a:ext uri="{FF2B5EF4-FFF2-40B4-BE49-F238E27FC236}">
                <a16:creationId xmlns:a16="http://schemas.microsoft.com/office/drawing/2014/main" id="{8937A839-C38D-C83C-55CD-EAF6878672A5}"/>
              </a:ext>
            </a:extLst>
          </p:cNvPr>
          <p:cNvSpPr/>
          <p:nvPr/>
        </p:nvSpPr>
        <p:spPr>
          <a:xfrm>
            <a:off x="5989834" y="3013857"/>
            <a:ext cx="5894381" cy="371571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b="1" dirty="0"/>
          </a:p>
          <a:p>
            <a:pPr algn="ctr"/>
            <a:endParaRPr lang="en-GB" b="1" dirty="0">
              <a:latin typeface="Corbel" panose="020B0503020204020204" pitchFamily="34" charset="0"/>
            </a:endParaRPr>
          </a:p>
          <a:p>
            <a:pPr algn="ctr"/>
            <a:r>
              <a:rPr lang="en-GB" b="1" dirty="0">
                <a:latin typeface="Corbel" panose="020B0503020204020204" pitchFamily="34" charset="0"/>
              </a:rPr>
              <a:t>COURSE OUTLINE</a:t>
            </a:r>
          </a:p>
          <a:p>
            <a:pPr algn="ctr"/>
            <a:endParaRPr lang="en-GB" b="1" dirty="0">
              <a:latin typeface="Corbel" panose="020B0503020204020204" pitchFamily="34" charset="0"/>
            </a:endParaRPr>
          </a:p>
          <a:p>
            <a:pPr algn="ctr"/>
            <a:r>
              <a:rPr lang="en-GB" dirty="0">
                <a:latin typeface="Corbel" panose="020B0503020204020204" pitchFamily="34" charset="0"/>
              </a:rPr>
              <a:t>The National History course has three areas of study:</a:t>
            </a:r>
          </a:p>
          <a:p>
            <a:pPr algn="ctr"/>
            <a:endParaRPr lang="en-GB" dirty="0">
              <a:latin typeface="Corbel" panose="020B0503020204020204" pitchFamily="34" charset="0"/>
            </a:endParaRPr>
          </a:p>
          <a:p>
            <a:pPr marL="285750" indent="-285750" algn="ctr">
              <a:buFont typeface="Arial" panose="020B0604020202020204" pitchFamily="34" charset="0"/>
              <a:buChar char="•"/>
            </a:pPr>
            <a:r>
              <a:rPr lang="en-GB" b="1" dirty="0">
                <a:latin typeface="Corbel" panose="020B0503020204020204" pitchFamily="34" charset="0"/>
              </a:rPr>
              <a:t>Scottish: The Era of the Great War 1910-1928 </a:t>
            </a:r>
          </a:p>
          <a:p>
            <a:pPr marL="285750" indent="-285750" algn="ctr">
              <a:buFont typeface="Arial" panose="020B0604020202020204" pitchFamily="34" charset="0"/>
              <a:buChar char="•"/>
            </a:pPr>
            <a:r>
              <a:rPr lang="en-GB" b="1" dirty="0">
                <a:latin typeface="Corbel" panose="020B0503020204020204" pitchFamily="34" charset="0"/>
              </a:rPr>
              <a:t>British: The trade in enslaved African people, 1770–1807</a:t>
            </a:r>
          </a:p>
          <a:p>
            <a:pPr marL="285750" indent="-285750" algn="ctr">
              <a:buFont typeface="Arial" panose="020B0604020202020204" pitchFamily="34" charset="0"/>
              <a:buChar char="•"/>
            </a:pPr>
            <a:r>
              <a:rPr lang="en-GB" b="1" dirty="0">
                <a:latin typeface="Corbel" panose="020B0503020204020204" pitchFamily="34" charset="0"/>
              </a:rPr>
              <a:t>European and World: Hitler and Nazi Germany, 1918 – 1939</a:t>
            </a:r>
          </a:p>
          <a:p>
            <a:pPr marL="285750" indent="-285750" algn="ctr">
              <a:buFont typeface="Arial" panose="020B0604020202020204" pitchFamily="34" charset="0"/>
              <a:buChar char="•"/>
            </a:pPr>
            <a:endParaRPr lang="en-GB" b="1" dirty="0">
              <a:latin typeface="Corbel" panose="020B0503020204020204" pitchFamily="34" charset="0"/>
            </a:endParaRPr>
          </a:p>
          <a:p>
            <a:pPr algn="ctr"/>
            <a:r>
              <a:rPr lang="en-GB" dirty="0">
                <a:latin typeface="Corbel" panose="020B0503020204020204" pitchFamily="34" charset="0"/>
              </a:rPr>
              <a:t>There is considerable flexibility in the themes which can be studied within each area in order to allow for personalisation and choice.</a:t>
            </a:r>
          </a:p>
          <a:p>
            <a:pPr marL="285750" indent="-285750" algn="ctr">
              <a:buFont typeface="Arial" panose="020B0604020202020204" pitchFamily="34" charset="0"/>
              <a:buChar char="•"/>
            </a:pPr>
            <a:endParaRPr lang="en-GB" b="1" dirty="0">
              <a:latin typeface="Corbel" panose="020B0503020204020204" pitchFamily="34" charset="0"/>
            </a:endParaRPr>
          </a:p>
          <a:p>
            <a:pPr algn="ctr"/>
            <a:endParaRPr lang="en-GB" b="1" dirty="0"/>
          </a:p>
        </p:txBody>
      </p:sp>
      <p:sp>
        <p:nvSpPr>
          <p:cNvPr id="7" name="TextBox 6">
            <a:extLst>
              <a:ext uri="{FF2B5EF4-FFF2-40B4-BE49-F238E27FC236}">
                <a16:creationId xmlns:a16="http://schemas.microsoft.com/office/drawing/2014/main" id="{7C74BECF-7316-EAF2-7903-119E0BDBA0E8}"/>
              </a:ext>
            </a:extLst>
          </p:cNvPr>
          <p:cNvSpPr txBox="1"/>
          <p:nvPr/>
        </p:nvSpPr>
        <p:spPr>
          <a:xfrm>
            <a:off x="2712378" y="208469"/>
            <a:ext cx="7191910" cy="769441"/>
          </a:xfrm>
          <a:prstGeom prst="rect">
            <a:avLst/>
          </a:prstGeom>
          <a:noFill/>
        </p:spPr>
        <p:txBody>
          <a:bodyPr wrap="square" rtlCol="0">
            <a:spAutoFit/>
          </a:bodyPr>
          <a:lstStyle/>
          <a:p>
            <a:pPr algn="ctr"/>
            <a:r>
              <a:rPr lang="en-GB" sz="4400" b="1" dirty="0">
                <a:latin typeface="Corbel" panose="020B0503020204020204" pitchFamily="34" charset="0"/>
              </a:rPr>
              <a:t>HISTORY</a:t>
            </a:r>
          </a:p>
        </p:txBody>
      </p:sp>
      <p:pic>
        <p:nvPicPr>
          <p:cNvPr id="2" name="Picture 1">
            <a:extLst>
              <a:ext uri="{FF2B5EF4-FFF2-40B4-BE49-F238E27FC236}">
                <a16:creationId xmlns:a16="http://schemas.microsoft.com/office/drawing/2014/main" id="{F1450330-58FD-479A-675A-D5A3C4E6F2DB}"/>
              </a:ext>
            </a:extLst>
          </p:cNvPr>
          <p:cNvPicPr>
            <a:picLocks noChangeAspect="1"/>
          </p:cNvPicPr>
          <p:nvPr/>
        </p:nvPicPr>
        <p:blipFill>
          <a:blip r:embed="rId5"/>
          <a:stretch>
            <a:fillRect/>
          </a:stretch>
        </p:blipFill>
        <p:spPr>
          <a:xfrm>
            <a:off x="0" y="0"/>
            <a:ext cx="1411309" cy="1387011"/>
          </a:xfrm>
          <a:prstGeom prst="rect">
            <a:avLst/>
          </a:prstGeom>
        </p:spPr>
      </p:pic>
      <p:pic>
        <p:nvPicPr>
          <p:cNvPr id="3" name="Picture 2">
            <a:extLst>
              <a:ext uri="{FF2B5EF4-FFF2-40B4-BE49-F238E27FC236}">
                <a16:creationId xmlns:a16="http://schemas.microsoft.com/office/drawing/2014/main" id="{81AD5759-03A6-7957-CFC4-2E4C7EBC7DBC}"/>
              </a:ext>
            </a:extLst>
          </p:cNvPr>
          <p:cNvPicPr>
            <a:picLocks noChangeAspect="1"/>
          </p:cNvPicPr>
          <p:nvPr/>
        </p:nvPicPr>
        <p:blipFill>
          <a:blip r:embed="rId6"/>
          <a:stretch>
            <a:fillRect/>
          </a:stretch>
        </p:blipFill>
        <p:spPr>
          <a:xfrm>
            <a:off x="1411310" y="53234"/>
            <a:ext cx="1917518" cy="1333777"/>
          </a:xfrm>
          <a:prstGeom prst="rect">
            <a:avLst/>
          </a:prstGeom>
        </p:spPr>
      </p:pic>
      <p:pic>
        <p:nvPicPr>
          <p:cNvPr id="11" name="Picture 10">
            <a:extLst>
              <a:ext uri="{FF2B5EF4-FFF2-40B4-BE49-F238E27FC236}">
                <a16:creationId xmlns:a16="http://schemas.microsoft.com/office/drawing/2014/main" id="{D2A9E87D-CBC1-F8B1-0578-ECF278575FD9}"/>
              </a:ext>
            </a:extLst>
          </p:cNvPr>
          <p:cNvPicPr>
            <a:picLocks noChangeAspect="1"/>
          </p:cNvPicPr>
          <p:nvPr/>
        </p:nvPicPr>
        <p:blipFill>
          <a:blip r:embed="rId7"/>
          <a:stretch>
            <a:fillRect/>
          </a:stretch>
        </p:blipFill>
        <p:spPr>
          <a:xfrm>
            <a:off x="10635440" y="-21833"/>
            <a:ext cx="1556560" cy="1430676"/>
          </a:xfrm>
          <a:prstGeom prst="rect">
            <a:avLst/>
          </a:prstGeom>
        </p:spPr>
      </p:pic>
      <p:pic>
        <p:nvPicPr>
          <p:cNvPr id="9" name="Audio 8">
            <a:hlinkClick r:id="" action="ppaction://media"/>
            <a:extLst>
              <a:ext uri="{FF2B5EF4-FFF2-40B4-BE49-F238E27FC236}">
                <a16:creationId xmlns:a16="http://schemas.microsoft.com/office/drawing/2014/main" id="{10CEF27E-F7B5-AECE-213C-26E2F64D00B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0877432"/>
      </p:ext>
    </p:extLst>
  </p:cSld>
  <p:clrMapOvr>
    <a:masterClrMapping/>
  </p:clrMapOvr>
  <mc:AlternateContent xmlns:mc="http://schemas.openxmlformats.org/markup-compatibility/2006" xmlns:p14="http://schemas.microsoft.com/office/powerpoint/2010/main">
    <mc:Choice Requires="p14">
      <p:transition spd="slow" p14:dur="2000" advTm="62094"/>
    </mc:Choice>
    <mc:Fallback xmlns="">
      <p:transition spd="slow" advTm="6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ED20-3230-FFF8-0897-85A5284AD7E6}"/>
              </a:ext>
            </a:extLst>
          </p:cNvPr>
          <p:cNvSpPr>
            <a:spLocks noGrp="1"/>
          </p:cNvSpPr>
          <p:nvPr>
            <p:ph type="title"/>
          </p:nvPr>
        </p:nvSpPr>
        <p:spPr>
          <a:xfrm>
            <a:off x="961490" y="241835"/>
            <a:ext cx="10515600" cy="395163"/>
          </a:xfrm>
        </p:spPr>
        <p:txBody>
          <a:bodyPr>
            <a:normAutofit fontScale="90000"/>
          </a:bodyPr>
          <a:lstStyle/>
          <a:p>
            <a:pPr algn="ctr"/>
            <a:r>
              <a:rPr lang="en-GB" b="1" dirty="0">
                <a:latin typeface="Corbel" panose="020B0503020204020204" pitchFamily="34" charset="0"/>
              </a:rPr>
              <a:t>Careers through History</a:t>
            </a:r>
          </a:p>
        </p:txBody>
      </p:sp>
      <p:sp>
        <p:nvSpPr>
          <p:cNvPr id="3" name="Content Placeholder 2">
            <a:extLst>
              <a:ext uri="{FF2B5EF4-FFF2-40B4-BE49-F238E27FC236}">
                <a16:creationId xmlns:a16="http://schemas.microsoft.com/office/drawing/2014/main" id="{BFF490E2-60E5-1345-4005-710C896E847A}"/>
              </a:ext>
            </a:extLst>
          </p:cNvPr>
          <p:cNvSpPr>
            <a:spLocks noGrp="1"/>
          </p:cNvSpPr>
          <p:nvPr>
            <p:ph idx="1"/>
          </p:nvPr>
        </p:nvSpPr>
        <p:spPr>
          <a:xfrm>
            <a:off x="359596" y="955497"/>
            <a:ext cx="11404314" cy="5763802"/>
          </a:xfrm>
        </p:spPr>
        <p:txBody>
          <a:bodyPr>
            <a:normAutofit fontScale="77500" lnSpcReduction="20000"/>
          </a:bodyPr>
          <a:lstStyle/>
          <a:p>
            <a:pPr marL="0" indent="0" algn="l">
              <a:buNone/>
            </a:pPr>
            <a:r>
              <a:rPr lang="en-GB" b="0" i="0" dirty="0">
                <a:solidFill>
                  <a:srgbClr val="212529"/>
                </a:solidFill>
                <a:effectLst/>
                <a:latin typeface="Corbel" panose="020B0503020204020204" pitchFamily="34" charset="0"/>
              </a:rPr>
              <a:t>There are many careers and jobs where the skills and knowledge developed through </a:t>
            </a:r>
            <a:r>
              <a:rPr lang="en-GB" dirty="0">
                <a:solidFill>
                  <a:srgbClr val="212529"/>
                </a:solidFill>
                <a:latin typeface="Corbel" panose="020B0503020204020204" pitchFamily="34" charset="0"/>
              </a:rPr>
              <a:t>History</a:t>
            </a:r>
            <a:r>
              <a:rPr lang="en-GB" b="0" i="0" dirty="0">
                <a:solidFill>
                  <a:srgbClr val="212529"/>
                </a:solidFill>
                <a:effectLst/>
                <a:latin typeface="Corbel" panose="020B0503020204020204" pitchFamily="34" charset="0"/>
              </a:rPr>
              <a:t> will be essential.</a:t>
            </a:r>
          </a:p>
          <a:p>
            <a:pPr marL="0" indent="0" algn="l">
              <a:buNone/>
            </a:pPr>
            <a:endParaRPr lang="en-GB" b="0" i="0" dirty="0">
              <a:solidFill>
                <a:srgbClr val="212529"/>
              </a:solidFill>
              <a:effectLst/>
              <a:latin typeface="Corbel" panose="020B0503020204020204" pitchFamily="34" charset="0"/>
            </a:endParaRPr>
          </a:p>
          <a:p>
            <a:pPr algn="l">
              <a:buFont typeface="Wingdings" panose="05000000000000000000" pitchFamily="2" charset="2"/>
              <a:buChar char="ü"/>
            </a:pPr>
            <a:r>
              <a:rPr lang="en-GB" b="1" i="0" dirty="0">
                <a:solidFill>
                  <a:srgbClr val="212529"/>
                </a:solidFill>
                <a:effectLst/>
                <a:latin typeface="Corbel" panose="020B0503020204020204" pitchFamily="34" charset="0"/>
              </a:rPr>
              <a:t>Law</a:t>
            </a:r>
          </a:p>
          <a:p>
            <a:pPr algn="l">
              <a:buFont typeface="Wingdings" panose="05000000000000000000" pitchFamily="2" charset="2"/>
              <a:buChar char="ü"/>
            </a:pPr>
            <a:r>
              <a:rPr lang="en-GB" b="1" i="0" dirty="0">
                <a:solidFill>
                  <a:srgbClr val="212529"/>
                </a:solidFill>
                <a:effectLst/>
                <a:latin typeface="Corbel" panose="020B0503020204020204" pitchFamily="34" charset="0"/>
              </a:rPr>
              <a:t>Archivist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Journalist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Public Relations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Marketing</a:t>
            </a:r>
          </a:p>
          <a:p>
            <a:pPr algn="l">
              <a:buFont typeface="Wingdings" panose="05000000000000000000" pitchFamily="2" charset="2"/>
              <a:buChar char="ü"/>
            </a:pPr>
            <a:r>
              <a:rPr lang="en-GB" b="1" i="0" dirty="0">
                <a:solidFill>
                  <a:srgbClr val="212529"/>
                </a:solidFill>
                <a:effectLst/>
                <a:latin typeface="Corbel" panose="020B0503020204020204" pitchFamily="34" charset="0"/>
              </a:rPr>
              <a:t>Academic Research</a:t>
            </a:r>
          </a:p>
          <a:p>
            <a:pPr algn="l">
              <a:buFont typeface="Wingdings" panose="05000000000000000000" pitchFamily="2" charset="2"/>
              <a:buChar char="ü"/>
            </a:pPr>
            <a:r>
              <a:rPr lang="en-GB" b="1" i="0" dirty="0">
                <a:solidFill>
                  <a:srgbClr val="212529"/>
                </a:solidFill>
                <a:effectLst/>
                <a:latin typeface="Corbel" panose="020B0503020204020204" pitchFamily="34" charset="0"/>
              </a:rPr>
              <a:t>Museum Curator</a:t>
            </a:r>
          </a:p>
          <a:p>
            <a:pPr algn="l">
              <a:buFont typeface="Wingdings" panose="05000000000000000000" pitchFamily="2" charset="2"/>
              <a:buChar char="ü"/>
            </a:pPr>
            <a:r>
              <a:rPr lang="en-GB" b="1" i="0" dirty="0">
                <a:solidFill>
                  <a:srgbClr val="212529"/>
                </a:solidFill>
                <a:effectLst/>
                <a:latin typeface="Corbel" panose="020B0503020204020204" pitchFamily="34" charset="0"/>
              </a:rPr>
              <a:t>Genealogist</a:t>
            </a:r>
          </a:p>
          <a:p>
            <a:pPr algn="l">
              <a:buFont typeface="Wingdings" panose="05000000000000000000" pitchFamily="2" charset="2"/>
              <a:buChar char="ü"/>
            </a:pPr>
            <a:r>
              <a:rPr lang="en-GB" b="1" i="0" dirty="0">
                <a:solidFill>
                  <a:srgbClr val="212529"/>
                </a:solidFill>
                <a:effectLst/>
                <a:latin typeface="Corbel" panose="020B0503020204020204" pitchFamily="34" charset="0"/>
              </a:rPr>
              <a:t>Politics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Human Resources</a:t>
            </a:r>
          </a:p>
          <a:p>
            <a:pPr algn="l">
              <a:buFont typeface="Wingdings" panose="05000000000000000000" pitchFamily="2" charset="2"/>
              <a:buChar char="ü"/>
            </a:pPr>
            <a:r>
              <a:rPr lang="en-GB" b="1" i="0" dirty="0">
                <a:solidFill>
                  <a:srgbClr val="212529"/>
                </a:solidFill>
                <a:effectLst/>
                <a:latin typeface="Corbel" panose="020B0503020204020204" pitchFamily="34" charset="0"/>
              </a:rPr>
              <a:t>Civil Service</a:t>
            </a:r>
          </a:p>
          <a:p>
            <a:pPr algn="l">
              <a:buFont typeface="Wingdings" panose="05000000000000000000" pitchFamily="2" charset="2"/>
              <a:buChar char="ü"/>
            </a:pPr>
            <a:r>
              <a:rPr lang="en-GB" b="1" i="0" dirty="0">
                <a:solidFill>
                  <a:srgbClr val="212529"/>
                </a:solidFill>
                <a:effectLst/>
                <a:latin typeface="Corbel" panose="020B0503020204020204" pitchFamily="34" charset="0"/>
              </a:rPr>
              <a:t>Tourism</a:t>
            </a:r>
          </a:p>
          <a:p>
            <a:pPr algn="l">
              <a:buFont typeface="Wingdings" panose="05000000000000000000" pitchFamily="2" charset="2"/>
              <a:buChar char="ü"/>
            </a:pPr>
            <a:r>
              <a:rPr lang="en-GB" b="1" dirty="0">
                <a:solidFill>
                  <a:srgbClr val="212529"/>
                </a:solidFill>
                <a:latin typeface="Corbel" panose="020B0503020204020204" pitchFamily="34" charset="0"/>
              </a:rPr>
              <a:t>Teaching</a:t>
            </a:r>
            <a:endParaRPr lang="en-GB" b="1" i="0" dirty="0">
              <a:solidFill>
                <a:srgbClr val="212529"/>
              </a:solidFill>
              <a:effectLst/>
              <a:latin typeface="Corbel" panose="020B0503020204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E8FDA17D-F327-CCD7-F1AA-72344AD9622E}"/>
              </a:ext>
            </a:extLst>
          </p:cNvPr>
          <p:cNvPicPr>
            <a:picLocks noChangeAspect="1"/>
          </p:cNvPicPr>
          <p:nvPr/>
        </p:nvPicPr>
        <p:blipFill>
          <a:blip r:embed="rId5"/>
          <a:stretch>
            <a:fillRect/>
          </a:stretch>
        </p:blipFill>
        <p:spPr>
          <a:xfrm>
            <a:off x="4753617" y="2360808"/>
            <a:ext cx="6327694" cy="301257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5298F8F4-A060-2722-7AA8-BA9ED49DC8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2194632"/>
      </p:ext>
    </p:extLst>
  </p:cSld>
  <p:clrMapOvr>
    <a:masterClrMapping/>
  </p:clrMapOvr>
  <mc:AlternateContent xmlns:mc="http://schemas.openxmlformats.org/markup-compatibility/2006" xmlns:p14="http://schemas.microsoft.com/office/powerpoint/2010/main">
    <mc:Choice Requires="p14">
      <p:transition spd="slow" p14:dur="2000" advTm="36551"/>
    </mc:Choice>
    <mc:Fallback xmlns="">
      <p:transition spd="slow" advTm="3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2856</TotalTime>
  <Words>2773</Words>
  <Application>Microsoft Office PowerPoint</Application>
  <PresentationFormat>Widescreen</PresentationFormat>
  <Paragraphs>329</Paragraphs>
  <Slides>19</Slides>
  <Notes>19</Notes>
  <HiddenSlides>0</HiddenSlides>
  <MMClips>19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-apple-system</vt:lpstr>
      <vt:lpstr>Aptos</vt:lpstr>
      <vt:lpstr>Aptos Display</vt:lpstr>
      <vt:lpstr>Arial</vt:lpstr>
      <vt:lpstr>Calibri</vt:lpstr>
      <vt:lpstr>Corbel</vt:lpstr>
      <vt:lpstr>Wingdings</vt:lpstr>
      <vt:lpstr>Office Theme</vt:lpstr>
      <vt:lpstr>1_Office Theme</vt:lpstr>
      <vt:lpstr>     S2 HUMANITIES FACULTY OPTIONS MOVING INTO S3 </vt:lpstr>
      <vt:lpstr>PowerPoint Presentation</vt:lpstr>
      <vt:lpstr>PowerPoint Presentation</vt:lpstr>
      <vt:lpstr>PowerPoint Presentation</vt:lpstr>
      <vt:lpstr>PowerPoint Presentation</vt:lpstr>
      <vt:lpstr>Careers through Modern Studies</vt:lpstr>
      <vt:lpstr>PowerPoint Presentation</vt:lpstr>
      <vt:lpstr>PowerPoint Presentation</vt:lpstr>
      <vt:lpstr>Careers through History</vt:lpstr>
      <vt:lpstr>PowerPoint Presentation</vt:lpstr>
      <vt:lpstr>PowerPoint Presentation</vt:lpstr>
      <vt:lpstr>Careers through Geography</vt:lpstr>
      <vt:lpstr>PowerPoint Presentation</vt:lpstr>
      <vt:lpstr>PowerPoint Presentation</vt:lpstr>
      <vt:lpstr>Careers through RMPS</vt:lpstr>
      <vt:lpstr>PowerPoint Presentation</vt:lpstr>
      <vt:lpstr>PowerPoint Presentation</vt:lpstr>
      <vt:lpstr>Careers through Criminology</vt:lpstr>
      <vt:lpstr>PowerPoint Presentation</vt:lpstr>
    </vt:vector>
  </TitlesOfParts>
  <Company>North Lanarkshire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 HUMANITIES OPTIONS MOVING INTO S3</dc:title>
  <dc:creator>Owen O'Rourke</dc:creator>
  <cp:lastModifiedBy>Sean Byers</cp:lastModifiedBy>
  <cp:revision>24</cp:revision>
  <dcterms:created xsi:type="dcterms:W3CDTF">2024-11-19T13:08:07Z</dcterms:created>
  <dcterms:modified xsi:type="dcterms:W3CDTF">2024-12-01T14:25:47Z</dcterms:modified>
</cp:coreProperties>
</file>