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Lst>
  <p:sldSz cx="9144000" cy="5143500" type="screen16x9"/>
  <p:notesSz cx="6858000" cy="9144000"/>
  <p:embeddedFontLst>
    <p:embeddedFont>
      <p:font typeface="Comic Sans MS" panose="030F0702030302020204" pitchFamily="66" charset="0"/>
      <p:regular r:id="rId112"/>
      <p:bold r:id="rId113"/>
      <p:italic r:id="rId114"/>
      <p:boldItalic r:id="rId115"/>
    </p:embeddedFont>
    <p:embeddedFont>
      <p:font typeface="Amatic SC" panose="020B0604020202020204" charset="-79"/>
      <p:bold r:id="rId116"/>
    </p:embeddedFont>
    <p:embeddedFont>
      <p:font typeface="Source Code Pro" panose="020B0604020202020204" charset="0"/>
      <p:regular r:id="rId117"/>
      <p:bold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8151F-83AC-4AA6-B374-9DCB5E1B56AA}">
  <a:tblStyle styleId="{29A8151F-83AC-4AA6-B374-9DCB5E1B56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8" y="65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2.fntdata"/><Relationship Id="rId11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3.fntdata"/><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635589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394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96de023d30966a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96de023d30966a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541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42438853da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42438853da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pairs see if they can think of one word that goes with each suffix. The more able children will be able to complete them all, the less can either use thei partner for help or you.</a:t>
            </a:r>
            <a:endParaRPr/>
          </a:p>
        </p:txBody>
      </p:sp>
    </p:spTree>
    <p:extLst>
      <p:ext uri="{BB962C8B-B14F-4D97-AF65-F5344CB8AC3E}">
        <p14:creationId xmlns:p14="http://schemas.microsoft.com/office/powerpoint/2010/main" val="23941389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42438853da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42438853da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them your examples and get them to add theirs to the powerpoint unti lit is full. YOu can then print this out and put it on the wall.</a:t>
            </a:r>
            <a:endParaRPr/>
          </a:p>
        </p:txBody>
      </p:sp>
    </p:spTree>
    <p:extLst>
      <p:ext uri="{BB962C8B-B14F-4D97-AF65-F5344CB8AC3E}">
        <p14:creationId xmlns:p14="http://schemas.microsoft.com/office/powerpoint/2010/main" val="12266689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42438853da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42438853da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23466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42438853da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42438853da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5107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42438853da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42438853da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2672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42438853da_3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42438853da_3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pairs get them to highlight the suffixes in this passage.</a:t>
            </a:r>
            <a:endParaRPr/>
          </a:p>
        </p:txBody>
      </p:sp>
    </p:spTree>
    <p:extLst>
      <p:ext uri="{BB962C8B-B14F-4D97-AF65-F5344CB8AC3E}">
        <p14:creationId xmlns:p14="http://schemas.microsoft.com/office/powerpoint/2010/main" val="10139574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42438853da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42438853da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a table made up for the children and have it printed out for each pupil</a:t>
            </a:r>
            <a:endParaRPr/>
          </a:p>
          <a:p>
            <a:pPr marL="0" lvl="0" indent="0" algn="l" rtl="0">
              <a:spcBef>
                <a:spcPts val="0"/>
              </a:spcBef>
              <a:spcAft>
                <a:spcPts val="0"/>
              </a:spcAft>
              <a:buNone/>
            </a:pPr>
            <a:r>
              <a:rPr lang="en"/>
              <a:t>Ask them to go around the class and compare themselves to their peers.</a:t>
            </a:r>
            <a:endParaRPr/>
          </a:p>
          <a:p>
            <a:pPr marL="0" lvl="0" indent="0" algn="l" rtl="0">
              <a:spcBef>
                <a:spcPts val="0"/>
              </a:spcBef>
              <a:spcAft>
                <a:spcPts val="0"/>
              </a:spcAft>
              <a:buNone/>
            </a:pPr>
            <a:r>
              <a:rPr lang="en"/>
              <a:t>Ask them to come back with at least 3 different suffixes</a:t>
            </a:r>
            <a:endParaRPr/>
          </a:p>
        </p:txBody>
      </p:sp>
    </p:spTree>
    <p:extLst>
      <p:ext uri="{BB962C8B-B14F-4D97-AF65-F5344CB8AC3E}">
        <p14:creationId xmlns:p14="http://schemas.microsoft.com/office/powerpoint/2010/main" val="1284134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42438853da_3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42438853da_3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children should do this individual but if you can see anyone struggling you can pair them up.</a:t>
            </a:r>
            <a:endParaRPr/>
          </a:p>
          <a:p>
            <a:pPr marL="0" lvl="0" indent="0" algn="l" rtl="0">
              <a:spcBef>
                <a:spcPts val="0"/>
              </a:spcBef>
              <a:spcAft>
                <a:spcPts val="0"/>
              </a:spcAft>
              <a:buNone/>
            </a:pPr>
            <a:r>
              <a:rPr lang="en"/>
              <a:t>Tell them to write up at least 8 sentences with a minimum of 5 suffixes.</a:t>
            </a:r>
            <a:endParaRPr/>
          </a:p>
        </p:txBody>
      </p:sp>
    </p:spTree>
    <p:extLst>
      <p:ext uri="{BB962C8B-B14F-4D97-AF65-F5344CB8AC3E}">
        <p14:creationId xmlns:p14="http://schemas.microsoft.com/office/powerpoint/2010/main" val="27962140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424fa3b92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424fa3b92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Success Criteria: </a:t>
            </a:r>
            <a:r>
              <a:rPr lang="en"/>
              <a:t>ask the children to raise their hands for green (got it!), amber (getting there) and red (no idea) in terms of both prefixes and suffixes.</a:t>
            </a:r>
            <a:endParaRPr/>
          </a:p>
          <a:p>
            <a:pPr marL="0" lvl="0" indent="0" algn="l" rtl="0">
              <a:spcBef>
                <a:spcPts val="0"/>
              </a:spcBef>
              <a:spcAft>
                <a:spcPts val="0"/>
              </a:spcAft>
              <a:buNone/>
            </a:pPr>
            <a:r>
              <a:rPr lang="en"/>
              <a:t>Include verbal questioning to further distinguish e.g. at what part of the root word does a prefix and suffix go</a:t>
            </a:r>
            <a:endParaRPr/>
          </a:p>
        </p:txBody>
      </p:sp>
    </p:spTree>
    <p:extLst>
      <p:ext uri="{BB962C8B-B14F-4D97-AF65-F5344CB8AC3E}">
        <p14:creationId xmlns:p14="http://schemas.microsoft.com/office/powerpoint/2010/main" val="9465760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96de023d30966a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596de023d30966a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32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96de023d30966a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96de023d30966a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082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96de023d30966a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96de023d30966a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043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96de023d30966a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96de023d30966a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90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96de023d30966a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96de023d30966a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29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7eeda23513502d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7eeda23513502d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80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24fa3b92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424fa3b92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students if they remember basic grammar.  Noun, adjective....</a:t>
            </a:r>
            <a:br>
              <a:rPr lang="en"/>
            </a:br>
            <a:r>
              <a:rPr lang="en"/>
              <a:t>After explaining definition.  Ask them to shout out answers to the example.  </a:t>
            </a:r>
            <a:br>
              <a:rPr lang="en"/>
            </a:br>
            <a:r>
              <a:rPr lang="en"/>
              <a:t>“One can go a walk, jog, run, swim…”</a:t>
            </a:r>
            <a:endParaRPr/>
          </a:p>
        </p:txBody>
      </p:sp>
    </p:spTree>
    <p:extLst>
      <p:ext uri="{BB962C8B-B14F-4D97-AF65-F5344CB8AC3E}">
        <p14:creationId xmlns:p14="http://schemas.microsoft.com/office/powerpoint/2010/main" val="3815039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24fa3b928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24fa3b928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students to imagine an imaginary ball in their hand.  The first student has to perform an action and say it out loud- “I crush the ball” *pretends to crush it*.  “I love the ball” *shows affection for it* </a:t>
            </a:r>
            <a:br>
              <a:rPr lang="en"/>
            </a:br>
            <a:r>
              <a:rPr lang="en"/>
              <a:t>They then throw the ball to someone else in the class until everyone has had a turn.  </a:t>
            </a:r>
            <a:br>
              <a:rPr lang="en"/>
            </a:br>
            <a:r>
              <a:rPr lang="en"/>
              <a:t>At the end, explain how verbs structure a sentence.  I (</a:t>
            </a:r>
            <a:r>
              <a:rPr lang="en" b="1"/>
              <a:t>subject</a:t>
            </a:r>
            <a:r>
              <a:rPr lang="en"/>
              <a:t>) love (</a:t>
            </a:r>
            <a:r>
              <a:rPr lang="en" b="1"/>
              <a:t>verb</a:t>
            </a:r>
            <a:r>
              <a:rPr lang="en"/>
              <a:t>) the ball (</a:t>
            </a:r>
            <a:r>
              <a:rPr lang="en" b="1"/>
              <a:t>object</a:t>
            </a:r>
            <a:r>
              <a:rPr lang="en"/>
              <a:t>).  </a:t>
            </a:r>
            <a:br>
              <a:rPr lang="en"/>
            </a:br>
            <a:r>
              <a:rPr lang="en"/>
              <a:t>Perhaps have list of regular and irregular verbs on projector to give them a hand.  </a:t>
            </a:r>
            <a:endParaRPr/>
          </a:p>
        </p:txBody>
      </p:sp>
    </p:spTree>
    <p:extLst>
      <p:ext uri="{BB962C8B-B14F-4D97-AF65-F5344CB8AC3E}">
        <p14:creationId xmlns:p14="http://schemas.microsoft.com/office/powerpoint/2010/main" val="3208238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24fa3b928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24fa3b928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the idea of helping verbs as a means of explaining verb phrases.  </a:t>
            </a:r>
            <a:br>
              <a:rPr lang="en"/>
            </a:br>
            <a:r>
              <a:rPr lang="en"/>
              <a:t>This can be done as a board exercise.  </a:t>
            </a:r>
            <a:endParaRPr/>
          </a:p>
        </p:txBody>
      </p:sp>
    </p:spTree>
    <p:extLst>
      <p:ext uri="{BB962C8B-B14F-4D97-AF65-F5344CB8AC3E}">
        <p14:creationId xmlns:p14="http://schemas.microsoft.com/office/powerpoint/2010/main" val="41477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24fa3b928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24fa3b928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Exercise should encourage students to speak out loud and understand verb tenses.  So they can notice similarities and differences- I have been skateboarding and also I skateboarded to the shops.  Links to suffixes.  </a:t>
            </a:r>
            <a:endParaRPr/>
          </a:p>
        </p:txBody>
      </p:sp>
    </p:spTree>
    <p:extLst>
      <p:ext uri="{BB962C8B-B14F-4D97-AF65-F5344CB8AC3E}">
        <p14:creationId xmlns:p14="http://schemas.microsoft.com/office/powerpoint/2010/main" val="33149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24c3e84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24c3e84d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07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24fa3b928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24fa3b928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 for do not understand</a:t>
            </a:r>
            <a:br>
              <a:rPr lang="en"/>
            </a:br>
            <a:r>
              <a:rPr lang="en"/>
              <a:t>Amber for somewhat understand</a:t>
            </a:r>
            <a:br>
              <a:rPr lang="en"/>
            </a:br>
            <a:r>
              <a:rPr lang="en"/>
              <a:t>Green for I do understand.</a:t>
            </a:r>
            <a:br>
              <a:rPr lang="en"/>
            </a:br>
            <a:r>
              <a:rPr lang="en"/>
              <a:t>Depending on success, more examples or perhaps opportunity for peer learning.  </a:t>
            </a:r>
            <a:endParaRPr/>
          </a:p>
        </p:txBody>
      </p:sp>
    </p:spTree>
    <p:extLst>
      <p:ext uri="{BB962C8B-B14F-4D97-AF65-F5344CB8AC3E}">
        <p14:creationId xmlns:p14="http://schemas.microsoft.com/office/powerpoint/2010/main" val="4271718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24c3e84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24c3e84d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347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24fa3b928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24fa3b928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previous learning.  </a:t>
            </a:r>
            <a:br>
              <a:rPr lang="en"/>
            </a:br>
            <a:r>
              <a:rPr lang="en"/>
              <a:t>T-WC explanation.  </a:t>
            </a:r>
            <a:endParaRPr/>
          </a:p>
        </p:txBody>
      </p:sp>
    </p:spTree>
    <p:extLst>
      <p:ext uri="{BB962C8B-B14F-4D97-AF65-F5344CB8AC3E}">
        <p14:creationId xmlns:p14="http://schemas.microsoft.com/office/powerpoint/2010/main" val="3900012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24fa3b928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24fa3b928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Peer to peer learning </a:t>
            </a:r>
            <a:endParaRPr/>
          </a:p>
        </p:txBody>
      </p:sp>
    </p:spTree>
    <p:extLst>
      <p:ext uri="{BB962C8B-B14F-4D97-AF65-F5344CB8AC3E}">
        <p14:creationId xmlns:p14="http://schemas.microsoft.com/office/powerpoint/2010/main" val="1732225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24fa3b928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24fa3b928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Varied peer to peer learning </a:t>
            </a:r>
            <a:endParaRPr/>
          </a:p>
        </p:txBody>
      </p:sp>
    </p:spTree>
    <p:extLst>
      <p:ext uri="{BB962C8B-B14F-4D97-AF65-F5344CB8AC3E}">
        <p14:creationId xmlns:p14="http://schemas.microsoft.com/office/powerpoint/2010/main" val="4160191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24fa3b928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24fa3b928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989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24fa3b92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24fa3b92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8487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2371c3b52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2371c3b52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pupils to describe the characters in the picture with different words. Write the adjectives they come up with on the board.</a:t>
            </a:r>
            <a:endParaRPr/>
          </a:p>
          <a:p>
            <a:pPr marL="0" lvl="0" indent="0" algn="l" rtl="0">
              <a:spcBef>
                <a:spcPts val="0"/>
              </a:spcBef>
              <a:spcAft>
                <a:spcPts val="0"/>
              </a:spcAft>
              <a:buNone/>
            </a:pPr>
            <a:r>
              <a:rPr lang="en"/>
              <a:t>Tell them that today they will learn about words we can use to describe people and things.</a:t>
            </a:r>
            <a:endParaRPr/>
          </a:p>
        </p:txBody>
      </p:sp>
    </p:spTree>
    <p:extLst>
      <p:ext uri="{BB962C8B-B14F-4D97-AF65-F5344CB8AC3E}">
        <p14:creationId xmlns:p14="http://schemas.microsoft.com/office/powerpoint/2010/main" val="477801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352544cb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352544cb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539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f5ebc9f2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f5ebc9f2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through the adjectives written on the board and ask the pupils which of the above questions can be answered with the adjectives they came up with.</a:t>
            </a:r>
            <a:endParaRPr/>
          </a:p>
        </p:txBody>
      </p:sp>
    </p:spTree>
    <p:extLst>
      <p:ext uri="{BB962C8B-B14F-4D97-AF65-F5344CB8AC3E}">
        <p14:creationId xmlns:p14="http://schemas.microsoft.com/office/powerpoint/2010/main" val="181891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96de023d30966a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96de023d30966a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809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f5ebc9f2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f5ebc9f2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494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f5ebc9f2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f5ebc9f2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 out a piece of paper to each pupil. Have pupils come up with ‘Who am I?’ riddles individually, using adjectives to describe people, animals, and objects.</a:t>
            </a:r>
            <a:endParaRPr/>
          </a:p>
          <a:p>
            <a:pPr marL="0" lvl="0" indent="0" algn="l" rtl="0">
              <a:spcBef>
                <a:spcPts val="0"/>
              </a:spcBef>
              <a:spcAft>
                <a:spcPts val="0"/>
              </a:spcAft>
              <a:buNone/>
            </a:pPr>
            <a:r>
              <a:rPr lang="en"/>
              <a:t>Then, in pairs, they will each read the other’s riddle and try to solve it. Afterwards, they will turn the paper over to look at the answer.</a:t>
            </a:r>
            <a:endParaRPr/>
          </a:p>
        </p:txBody>
      </p:sp>
    </p:spTree>
    <p:extLst>
      <p:ext uri="{BB962C8B-B14F-4D97-AF65-F5344CB8AC3E}">
        <p14:creationId xmlns:p14="http://schemas.microsoft.com/office/powerpoint/2010/main" val="3639969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23fa0e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23fa0e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867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23fa0e06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23fa0e06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4644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23fa0e06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23fa0e06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325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352544cb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352544cb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824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24c3e84d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24c3e84d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6680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24fa3b92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24fa3b92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MATERIALS:</a:t>
            </a:r>
            <a:endParaRPr b="1"/>
          </a:p>
          <a:p>
            <a:pPr marL="0" lvl="0" indent="0" algn="l" rtl="0">
              <a:spcBef>
                <a:spcPts val="0"/>
              </a:spcBef>
              <a:spcAft>
                <a:spcPts val="0"/>
              </a:spcAft>
              <a:buNone/>
            </a:pPr>
            <a:r>
              <a:rPr lang="en"/>
              <a:t>PC</a:t>
            </a:r>
            <a:endParaRPr/>
          </a:p>
          <a:p>
            <a:pPr marL="0" lvl="0" indent="0" algn="l" rtl="0">
              <a:spcBef>
                <a:spcPts val="0"/>
              </a:spcBef>
              <a:spcAft>
                <a:spcPts val="0"/>
              </a:spcAft>
              <a:buNone/>
            </a:pPr>
            <a:r>
              <a:rPr lang="en"/>
              <a:t>Board and pens for it </a:t>
            </a:r>
            <a:endParaRPr/>
          </a:p>
          <a:p>
            <a:pPr marL="0" lvl="0" indent="0" algn="l" rtl="0">
              <a:spcBef>
                <a:spcPts val="0"/>
              </a:spcBef>
              <a:spcAft>
                <a:spcPts val="0"/>
              </a:spcAft>
              <a:buNone/>
            </a:pPr>
            <a:r>
              <a:rPr lang="en"/>
              <a:t>Poster paper for each group</a:t>
            </a:r>
            <a:endParaRPr/>
          </a:p>
          <a:p>
            <a:pPr marL="0" lvl="0" indent="0" algn="l" rtl="0">
              <a:spcBef>
                <a:spcPts val="0"/>
              </a:spcBef>
              <a:spcAft>
                <a:spcPts val="0"/>
              </a:spcAft>
              <a:buNone/>
            </a:pPr>
            <a:r>
              <a:rPr lang="en"/>
              <a:t>Jotters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850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24fa3b92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24fa3b92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intentions</a:t>
            </a:r>
            <a:endParaRPr/>
          </a:p>
        </p:txBody>
      </p:sp>
    </p:spTree>
    <p:extLst>
      <p:ext uri="{BB962C8B-B14F-4D97-AF65-F5344CB8AC3E}">
        <p14:creationId xmlns:p14="http://schemas.microsoft.com/office/powerpoint/2010/main" val="2612615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24fa3b92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24fa3b92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879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96de023d30966a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96de023d30966a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580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24fa3b92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24fa3b92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T&gt;WC</a:t>
            </a:r>
            <a:endParaRPr/>
          </a:p>
          <a:p>
            <a:pPr marL="0" lvl="0" indent="0" algn="l" rtl="0">
              <a:spcBef>
                <a:spcPts val="0"/>
              </a:spcBef>
              <a:spcAft>
                <a:spcPts val="0"/>
              </a:spcAft>
              <a:buNone/>
            </a:pPr>
            <a:r>
              <a:rPr lang="en"/>
              <a:t>What does the word ADVERB remind you of? </a:t>
            </a:r>
            <a:endParaRPr/>
          </a:p>
          <a:p>
            <a:pPr marL="0" lvl="0" indent="0" algn="l" rtl="0">
              <a:spcBef>
                <a:spcPts val="0"/>
              </a:spcBef>
              <a:spcAft>
                <a:spcPts val="0"/>
              </a:spcAft>
              <a:buNone/>
            </a:pPr>
            <a:r>
              <a:rPr lang="en"/>
              <a:t>Easy way to remember is that it’s the cross between an </a:t>
            </a:r>
            <a:r>
              <a:rPr lang="en" b="1"/>
              <a:t>adjective </a:t>
            </a:r>
            <a:r>
              <a:rPr lang="en"/>
              <a:t>and a </a:t>
            </a:r>
            <a:r>
              <a:rPr lang="en" b="1"/>
              <a:t>verb</a:t>
            </a:r>
            <a:endParaRPr b="1"/>
          </a:p>
        </p:txBody>
      </p:sp>
    </p:spTree>
    <p:extLst>
      <p:ext uri="{BB962C8B-B14F-4D97-AF65-F5344CB8AC3E}">
        <p14:creationId xmlns:p14="http://schemas.microsoft.com/office/powerpoint/2010/main" val="1584072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24fa3b928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24fa3b92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950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24fa3b92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24fa3b92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213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24fa3b92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24fa3b92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590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24fa3b928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424fa3b928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140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352544cb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352544cb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them in their pairs to jot down adverbs that they think would make the sentences more interesting (5 mins)</a:t>
            </a:r>
            <a:endParaRPr/>
          </a:p>
          <a:p>
            <a:pPr marL="0" lvl="0" indent="0" algn="l" rtl="0">
              <a:spcBef>
                <a:spcPts val="0"/>
              </a:spcBef>
              <a:spcAft>
                <a:spcPts val="0"/>
              </a:spcAft>
              <a:buNone/>
            </a:pPr>
            <a:r>
              <a:rPr lang="en"/>
              <a:t>Feedback and write them on board</a:t>
            </a:r>
            <a:endParaRPr/>
          </a:p>
        </p:txBody>
      </p:sp>
    </p:spTree>
    <p:extLst>
      <p:ext uri="{BB962C8B-B14F-4D97-AF65-F5344CB8AC3E}">
        <p14:creationId xmlns:p14="http://schemas.microsoft.com/office/powerpoint/2010/main" val="860873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352544cb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352544cb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T&gt;WC</a:t>
            </a:r>
            <a:endParaRPr/>
          </a:p>
          <a:p>
            <a:pPr marL="0" lvl="0" indent="0" algn="l" rtl="0">
              <a:spcBef>
                <a:spcPts val="0"/>
              </a:spcBef>
              <a:spcAft>
                <a:spcPts val="0"/>
              </a:spcAft>
              <a:buNone/>
            </a:pPr>
            <a:r>
              <a:rPr lang="en"/>
              <a:t>Feedback on the types of things they think adverbs express, leading questions</a:t>
            </a:r>
            <a:endParaRPr/>
          </a:p>
        </p:txBody>
      </p:sp>
    </p:spTree>
    <p:extLst>
      <p:ext uri="{BB962C8B-B14F-4D97-AF65-F5344CB8AC3E}">
        <p14:creationId xmlns:p14="http://schemas.microsoft.com/office/powerpoint/2010/main" val="2513103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352544cb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352544cb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T&gt;WC</a:t>
            </a:r>
            <a:endParaRPr/>
          </a:p>
          <a:p>
            <a:pPr marL="0" lvl="0" indent="0" algn="l" rtl="0">
              <a:spcBef>
                <a:spcPts val="0"/>
              </a:spcBef>
              <a:spcAft>
                <a:spcPts val="0"/>
              </a:spcAft>
              <a:buNone/>
            </a:pPr>
            <a:r>
              <a:rPr lang="en"/>
              <a:t>Ask them to write these examples down in their jotters</a:t>
            </a:r>
            <a:endParaRPr/>
          </a:p>
          <a:p>
            <a:pPr marL="0" lvl="0" indent="0" algn="l" rtl="0">
              <a:spcBef>
                <a:spcPts val="0"/>
              </a:spcBef>
              <a:spcAft>
                <a:spcPts val="0"/>
              </a:spcAft>
              <a:buNone/>
            </a:pPr>
            <a:r>
              <a:rPr lang="en"/>
              <a:t>Explain how the adverb is used at the start of the first sentence here, not necessarily right next to the verb</a:t>
            </a:r>
            <a:endParaRPr/>
          </a:p>
        </p:txBody>
      </p:sp>
    </p:spTree>
    <p:extLst>
      <p:ext uri="{BB962C8B-B14F-4D97-AF65-F5344CB8AC3E}">
        <p14:creationId xmlns:p14="http://schemas.microsoft.com/office/powerpoint/2010/main" val="2975988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352544cb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352544cb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60610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352544cb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352544cb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8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96de023d30966a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96de023d30966a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430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352544cb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352544cb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092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352544cb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352544cb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39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4352544cb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4352544cb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118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352544cb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4352544cb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951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424c3e84d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424c3e84d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a:t>
            </a:r>
            <a:endParaRPr/>
          </a:p>
          <a:p>
            <a:pPr marL="0" lvl="0" indent="0" algn="l" rtl="0">
              <a:spcBef>
                <a:spcPts val="0"/>
              </a:spcBef>
              <a:spcAft>
                <a:spcPts val="0"/>
              </a:spcAft>
              <a:buNone/>
            </a:pPr>
            <a:r>
              <a:rPr lang="en"/>
              <a:t>Shout out commands to the children like in Simon Says, but ask them to put their hand up afterwards to tell you how they could modify the verb using examples we have just looked at.</a:t>
            </a:r>
            <a:endParaRPr/>
          </a:p>
          <a:p>
            <a:pPr marL="0" lvl="0" indent="0" algn="l" rtl="0">
              <a:spcBef>
                <a:spcPts val="0"/>
              </a:spcBef>
              <a:spcAft>
                <a:spcPts val="0"/>
              </a:spcAft>
              <a:buNone/>
            </a:pPr>
            <a:r>
              <a:rPr lang="en"/>
              <a:t>JUMP </a:t>
            </a:r>
            <a:endParaRPr/>
          </a:p>
          <a:p>
            <a:pPr marL="0" lvl="0" indent="0" algn="l" rtl="0">
              <a:spcBef>
                <a:spcPts val="0"/>
              </a:spcBef>
              <a:spcAft>
                <a:spcPts val="0"/>
              </a:spcAft>
              <a:buNone/>
            </a:pPr>
            <a:r>
              <a:rPr lang="en"/>
              <a:t>SIT</a:t>
            </a:r>
            <a:endParaRPr/>
          </a:p>
          <a:p>
            <a:pPr marL="0" lvl="0" indent="0" algn="l" rtl="0">
              <a:spcBef>
                <a:spcPts val="0"/>
              </a:spcBef>
              <a:spcAft>
                <a:spcPts val="0"/>
              </a:spcAft>
              <a:buNone/>
            </a:pPr>
            <a:r>
              <a:rPr lang="en"/>
              <a:t>LISTEN</a:t>
            </a:r>
            <a:endParaRPr/>
          </a:p>
          <a:p>
            <a:pPr marL="0" lvl="0" indent="0" algn="l" rtl="0">
              <a:spcBef>
                <a:spcPts val="0"/>
              </a:spcBef>
              <a:spcAft>
                <a:spcPts val="0"/>
              </a:spcAft>
              <a:buNone/>
            </a:pPr>
            <a:r>
              <a:rPr lang="en"/>
              <a:t>SMILE</a:t>
            </a:r>
            <a:endParaRPr/>
          </a:p>
          <a:p>
            <a:pPr marL="0" lvl="0" indent="0" algn="l" rtl="0">
              <a:spcBef>
                <a:spcPts val="0"/>
              </a:spcBef>
              <a:spcAft>
                <a:spcPts val="0"/>
              </a:spcAft>
              <a:buNone/>
            </a:pPr>
            <a:r>
              <a:rPr lang="en"/>
              <a:t>Etc etc</a:t>
            </a:r>
            <a:endParaRPr/>
          </a:p>
        </p:txBody>
      </p:sp>
    </p:spTree>
    <p:extLst>
      <p:ext uri="{BB962C8B-B14F-4D97-AF65-F5344CB8AC3E}">
        <p14:creationId xmlns:p14="http://schemas.microsoft.com/office/powerpoint/2010/main" val="1827922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4352544cb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4352544cb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629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24c3e84d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424c3e84d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a:t>
            </a:r>
            <a:endParaRPr/>
          </a:p>
          <a:p>
            <a:pPr marL="0" lvl="0" indent="0" algn="l" rtl="0">
              <a:spcBef>
                <a:spcPts val="0"/>
              </a:spcBef>
              <a:spcAft>
                <a:spcPts val="0"/>
              </a:spcAft>
              <a:buNone/>
            </a:pPr>
            <a:r>
              <a:rPr lang="en"/>
              <a:t>Ask them to underline the adverbs in the sentences in groups then feedback answers (5/10 mins)</a:t>
            </a:r>
            <a:endParaRPr/>
          </a:p>
        </p:txBody>
      </p:sp>
    </p:spTree>
    <p:extLst>
      <p:ext uri="{BB962C8B-B14F-4D97-AF65-F5344CB8AC3E}">
        <p14:creationId xmlns:p14="http://schemas.microsoft.com/office/powerpoint/2010/main" val="34478254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24c3e84d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24c3e84d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 groups to nominate a ‘marker’</a:t>
            </a:r>
            <a:endParaRPr/>
          </a:p>
        </p:txBody>
      </p:sp>
    </p:spTree>
    <p:extLst>
      <p:ext uri="{BB962C8B-B14F-4D97-AF65-F5344CB8AC3E}">
        <p14:creationId xmlns:p14="http://schemas.microsoft.com/office/powerpoint/2010/main" val="635512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352544c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4352544c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Assign each group a sentence and ask them to ‘stretch’ it as far as it will go using some adverbs. Group with longest sentence wins (5 mins)</a:t>
            </a:r>
            <a:endParaRPr/>
          </a:p>
          <a:p>
            <a:pPr marL="0" lvl="0" indent="0" algn="l" rtl="0">
              <a:spcBef>
                <a:spcPts val="0"/>
              </a:spcBef>
              <a:spcAft>
                <a:spcPts val="0"/>
              </a:spcAft>
              <a:buNone/>
            </a:pPr>
            <a:r>
              <a:rPr lang="en"/>
              <a:t>Give them an example if they are struggling, ask them to thing about TIME, PLACE, MANNER, FREQUENCY, ADVERBS ABOUT ADJECTIVES AND OTHER ADVERBS and SENTENCE ADVERBS</a:t>
            </a:r>
            <a:endParaRPr/>
          </a:p>
          <a:p>
            <a:pPr marL="0" lvl="0" indent="0" algn="l" rtl="0">
              <a:spcBef>
                <a:spcPts val="0"/>
              </a:spcBef>
              <a:spcAft>
                <a:spcPts val="0"/>
              </a:spcAft>
              <a:buNone/>
            </a:pPr>
            <a:r>
              <a:rPr lang="en"/>
              <a:t>Feedback - ask one member of each group to come and write their sentence on the board. Ask them to underline their adverbs and explain what kind of adverb it is</a:t>
            </a:r>
            <a:endParaRPr/>
          </a:p>
        </p:txBody>
      </p:sp>
    </p:spTree>
    <p:extLst>
      <p:ext uri="{BB962C8B-B14F-4D97-AF65-F5344CB8AC3E}">
        <p14:creationId xmlns:p14="http://schemas.microsoft.com/office/powerpoint/2010/main" val="1018709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352544cb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352544cb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Success Criteria: </a:t>
            </a:r>
            <a:r>
              <a:rPr lang="en"/>
              <a:t>ask the children to raise their hands for green (got it!), amber (getting there) and red (no idea).</a:t>
            </a:r>
            <a:endParaRPr/>
          </a:p>
          <a:p>
            <a:pPr marL="0" lvl="0" indent="0" algn="l" rtl="0">
              <a:spcBef>
                <a:spcPts val="0"/>
              </a:spcBef>
              <a:spcAft>
                <a:spcPts val="0"/>
              </a:spcAft>
              <a:buNone/>
            </a:pPr>
            <a:r>
              <a:rPr lang="en"/>
              <a:t>Include verbal questioning to further distinguish levels of understanding and assign more work accordingly</a:t>
            </a:r>
            <a:endParaRPr/>
          </a:p>
        </p:txBody>
      </p:sp>
    </p:spTree>
    <p:extLst>
      <p:ext uri="{BB962C8B-B14F-4D97-AF65-F5344CB8AC3E}">
        <p14:creationId xmlns:p14="http://schemas.microsoft.com/office/powerpoint/2010/main" val="202003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96de023d30966a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96de023d30966a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7522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24fa3b92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24fa3b92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698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4352544cb6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4352544cb6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81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42438853d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42438853d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 pupils to put the two sentences together to make one long sentence. To do this, they can choose between the conjunctions displayed.</a:t>
            </a:r>
            <a:endParaRPr/>
          </a:p>
        </p:txBody>
      </p:sp>
    </p:spTree>
    <p:extLst>
      <p:ext uri="{BB962C8B-B14F-4D97-AF65-F5344CB8AC3E}">
        <p14:creationId xmlns:p14="http://schemas.microsoft.com/office/powerpoint/2010/main" val="679874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4246023f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4246023f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9907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4246023f9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4246023f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58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2438853d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42438853da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054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42438853da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42438853da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teacher will cut apart the sentences and put them in a bowl. </a:t>
            </a:r>
            <a:r>
              <a:rPr lang="en">
                <a:solidFill>
                  <a:srgbClr val="222222"/>
                </a:solidFill>
                <a:highlight>
                  <a:srgbClr val="FFFFFF"/>
                </a:highlight>
              </a:rPr>
              <a:t>In another bowl, they will put pieces of paper with one conjunction written on each piece. Students will come up in pairs and draw one sentence each out of the bowl. The teacher will draw one conjunction out of the bowl. The two pupils will then be asked to make one long sentence using that conjunction, which will will make funny sentences. When a sentence does not make sense, the rest of the pupils will be asked to suggest different conjunctions to replace the ‘wrong’ one.</a:t>
            </a:r>
            <a:endParaRPr/>
          </a:p>
        </p:txBody>
      </p:sp>
    </p:spTree>
    <p:extLst>
      <p:ext uri="{BB962C8B-B14F-4D97-AF65-F5344CB8AC3E}">
        <p14:creationId xmlns:p14="http://schemas.microsoft.com/office/powerpoint/2010/main" val="2354052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42438853da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42438853da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Divide the class in groups of four and give each pupil a number (1,2,3,4). Give each pupil one conjunction (choose the conjunction according to the pupil’s ability). Pupil 1 will begin the story by making a sentence using their conjunction. Pupil 2 will then continue the story with a sentence using their conjunction. Pupils 3 and 4 will follow.</a:t>
            </a:r>
            <a:endParaRPr/>
          </a:p>
        </p:txBody>
      </p:sp>
    </p:spTree>
    <p:extLst>
      <p:ext uri="{BB962C8B-B14F-4D97-AF65-F5344CB8AC3E}">
        <p14:creationId xmlns:p14="http://schemas.microsoft.com/office/powerpoint/2010/main" val="10913375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4246023f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4246023f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6470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4352544cb6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4352544cb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30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96de023d30966a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96de023d30966a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723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24c3e84d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424c3e84d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482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424c3e88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424c3e88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396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f5ebc9f2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f5ebc9f2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the topic of prepositions</a:t>
            </a:r>
            <a:endParaRPr/>
          </a:p>
          <a:p>
            <a:pPr marL="0" lvl="0" indent="0" algn="l" rtl="0">
              <a:spcBef>
                <a:spcPts val="0"/>
              </a:spcBef>
              <a:spcAft>
                <a:spcPts val="0"/>
              </a:spcAft>
              <a:buNone/>
            </a:pPr>
            <a:r>
              <a:rPr lang="en"/>
              <a:t>Asking the children to repeat the word several times</a:t>
            </a:r>
            <a:endParaRPr/>
          </a:p>
          <a:p>
            <a:pPr marL="0" lvl="0" indent="0" algn="l" rtl="0">
              <a:spcBef>
                <a:spcPts val="0"/>
              </a:spcBef>
              <a:spcAft>
                <a:spcPts val="0"/>
              </a:spcAft>
              <a:buNone/>
            </a:pPr>
            <a:r>
              <a:rPr lang="en"/>
              <a:t>Ask them what do they think it means purely based on what it looks like, stress the positions part of the word.</a:t>
            </a:r>
            <a:endParaRPr/>
          </a:p>
          <a:p>
            <a:pPr marL="0" lvl="0" indent="0" algn="l" rtl="0">
              <a:spcBef>
                <a:spcPts val="0"/>
              </a:spcBef>
              <a:spcAft>
                <a:spcPts val="0"/>
              </a:spcAft>
              <a:buNone/>
            </a:pPr>
            <a:r>
              <a:rPr lang="en"/>
              <a:t>Its purely a guessing game at this point there is no right or wrong anser. Tell them that we wll return to their guesses later.</a:t>
            </a:r>
            <a:endParaRPr/>
          </a:p>
        </p:txBody>
      </p:sp>
    </p:spTree>
    <p:extLst>
      <p:ext uri="{BB962C8B-B14F-4D97-AF65-F5344CB8AC3E}">
        <p14:creationId xmlns:p14="http://schemas.microsoft.com/office/powerpoint/2010/main" val="26637178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f5ebc9f2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f5ebc9f2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the children to ask you questions as to where your handbag is</a:t>
            </a:r>
            <a:endParaRPr/>
          </a:p>
          <a:p>
            <a:pPr marL="0" lvl="0" indent="0" algn="l" rtl="0">
              <a:spcBef>
                <a:spcPts val="0"/>
              </a:spcBef>
              <a:spcAft>
                <a:spcPts val="0"/>
              </a:spcAft>
              <a:buNone/>
            </a:pPr>
            <a:r>
              <a:rPr lang="en"/>
              <a:t>As they ask you questions write them up on the board</a:t>
            </a:r>
            <a:endParaRPr/>
          </a:p>
          <a:p>
            <a:pPr marL="0" lvl="0" indent="0" algn="l" rtl="0">
              <a:spcBef>
                <a:spcPts val="0"/>
              </a:spcBef>
              <a:spcAft>
                <a:spcPts val="0"/>
              </a:spcAft>
              <a:buNone/>
            </a:pPr>
            <a:r>
              <a:rPr lang="en"/>
              <a:t>Once found, highlight the prepositions. If found too quickly hide something else.</a:t>
            </a:r>
            <a:endParaRPr/>
          </a:p>
        </p:txBody>
      </p:sp>
    </p:spTree>
    <p:extLst>
      <p:ext uri="{BB962C8B-B14F-4D97-AF65-F5344CB8AC3E}">
        <p14:creationId xmlns:p14="http://schemas.microsoft.com/office/powerpoint/2010/main" val="14947563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f5ebc9f2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f5ebc9f2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the class that you have highlighted all of the prepositions form the sentences that they suggested.</a:t>
            </a:r>
            <a:endParaRPr/>
          </a:p>
          <a:p>
            <a:pPr marL="0" lvl="0" indent="0" algn="l" rtl="0">
              <a:spcBef>
                <a:spcPts val="0"/>
              </a:spcBef>
              <a:spcAft>
                <a:spcPts val="0"/>
              </a:spcAft>
              <a:buNone/>
            </a:pPr>
            <a:r>
              <a:rPr lang="en"/>
              <a:t>Then go back to what they wrote down at the beginning of the lesson and see if they were right.</a:t>
            </a:r>
            <a:endParaRPr/>
          </a:p>
          <a:p>
            <a:pPr marL="0" lvl="0" indent="0" algn="l" rtl="0">
              <a:spcBef>
                <a:spcPts val="0"/>
              </a:spcBef>
              <a:spcAft>
                <a:spcPts val="0"/>
              </a:spcAft>
              <a:buNone/>
            </a:pPr>
            <a:r>
              <a:rPr lang="en"/>
              <a:t>As a class come up with a definition of a preposition. Guide it so that it is not incorrect, but make sure that it is ultimately their own work.</a:t>
            </a:r>
            <a:endParaRPr/>
          </a:p>
        </p:txBody>
      </p:sp>
    </p:spTree>
    <p:extLst>
      <p:ext uri="{BB962C8B-B14F-4D97-AF65-F5344CB8AC3E}">
        <p14:creationId xmlns:p14="http://schemas.microsoft.com/office/powerpoint/2010/main" val="10842732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f5ebc9f21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f5ebc9f21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class look over this definition and highlight the parts that are similar to their one.</a:t>
            </a:r>
            <a:endParaRPr/>
          </a:p>
          <a:p>
            <a:pPr marL="0" lvl="0" indent="0" algn="l" rtl="0">
              <a:spcBef>
                <a:spcPts val="0"/>
              </a:spcBef>
              <a:spcAft>
                <a:spcPts val="0"/>
              </a:spcAft>
              <a:buNone/>
            </a:pPr>
            <a:r>
              <a:rPr lang="en"/>
              <a:t>They probably did not recognise that the preposition went before the nouns and verbs in the previous sentences so go back and reiteraate that.</a:t>
            </a:r>
            <a:endParaRPr/>
          </a:p>
          <a:p>
            <a:pPr marL="0" lvl="0" indent="0" algn="l" rtl="0">
              <a:spcBef>
                <a:spcPts val="0"/>
              </a:spcBef>
              <a:spcAft>
                <a:spcPts val="0"/>
              </a:spcAft>
              <a:buNone/>
            </a:pPr>
            <a:r>
              <a:rPr lang="en"/>
              <a:t>You can return to this slide over the course of time to ensure that they understand.</a:t>
            </a:r>
            <a:endParaRPr/>
          </a:p>
        </p:txBody>
      </p:sp>
    </p:spTree>
    <p:extLst>
      <p:ext uri="{BB962C8B-B14F-4D97-AF65-F5344CB8AC3E}">
        <p14:creationId xmlns:p14="http://schemas.microsoft.com/office/powerpoint/2010/main" val="1491574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f5ebc9f21_7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f5ebc9f21_7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them the pictures of your ‘dream house’</a:t>
            </a:r>
            <a:endParaRPr/>
          </a:p>
          <a:p>
            <a:pPr marL="0" lvl="0" indent="0" algn="l" rtl="0">
              <a:spcBef>
                <a:spcPts val="0"/>
              </a:spcBef>
              <a:spcAft>
                <a:spcPts val="0"/>
              </a:spcAft>
              <a:buNone/>
            </a:pPr>
            <a:r>
              <a:rPr lang="en"/>
              <a:t>Get them talking ask them to describe some of the pictures asking them to use prepositions to do so</a:t>
            </a:r>
            <a:endParaRPr/>
          </a:p>
        </p:txBody>
      </p:sp>
    </p:spTree>
    <p:extLst>
      <p:ext uri="{BB962C8B-B14F-4D97-AF65-F5344CB8AC3E}">
        <p14:creationId xmlns:p14="http://schemas.microsoft.com/office/powerpoint/2010/main" val="31641864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f5ebc9f21_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f5ebc9f21_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Organise the children into groups of four. Try to make sure that the ability levels are spread as much as possible.</a:t>
            </a:r>
            <a:endParaRPr/>
          </a:p>
          <a:p>
            <a:pPr marL="0" lvl="0" indent="0" algn="l" rtl="0">
              <a:spcBef>
                <a:spcPts val="0"/>
              </a:spcBef>
              <a:spcAft>
                <a:spcPts val="0"/>
              </a:spcAft>
              <a:buNone/>
            </a:pPr>
            <a:r>
              <a:rPr lang="en"/>
              <a:t>As you go around the class make sure that they  are being as detailed as possible and using as many prepositions as possible.</a:t>
            </a:r>
            <a:endParaRPr/>
          </a:p>
        </p:txBody>
      </p:sp>
    </p:spTree>
    <p:extLst>
      <p:ext uri="{BB962C8B-B14F-4D97-AF65-F5344CB8AC3E}">
        <p14:creationId xmlns:p14="http://schemas.microsoft.com/office/powerpoint/2010/main" val="4789437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f5ebc9f21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f5ebc9f21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sure that they copy these down in their jotters and can add to them throughout the year.</a:t>
            </a:r>
            <a:endParaRPr/>
          </a:p>
        </p:txBody>
      </p:sp>
    </p:spTree>
    <p:extLst>
      <p:ext uri="{BB962C8B-B14F-4D97-AF65-F5344CB8AC3E}">
        <p14:creationId xmlns:p14="http://schemas.microsoft.com/office/powerpoint/2010/main" val="39841508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f5ebc9f21_7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f5ebc9f21_7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them to pass on their instructions that way they can’t just start drawing up their idea they will have to use the preposition.</a:t>
            </a:r>
            <a:endParaRPr/>
          </a:p>
          <a:p>
            <a:pPr marL="0" lvl="0" indent="0" algn="l" rtl="0">
              <a:spcBef>
                <a:spcPts val="0"/>
              </a:spcBef>
              <a:spcAft>
                <a:spcPts val="0"/>
              </a:spcAft>
              <a:buNone/>
            </a:pPr>
            <a:r>
              <a:rPr lang="en"/>
              <a:t>At the end of this lesson the children can stick their drawn up [arts of the house on the wall and together they will have created a wall art. The sentences they have written with the highlighted prepositions can be stuck up around the house too, that way there is a constant visual aid.</a:t>
            </a:r>
            <a:endParaRPr/>
          </a:p>
        </p:txBody>
      </p:sp>
    </p:spTree>
    <p:extLst>
      <p:ext uri="{BB962C8B-B14F-4D97-AF65-F5344CB8AC3E}">
        <p14:creationId xmlns:p14="http://schemas.microsoft.com/office/powerpoint/2010/main" val="417584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7eeda23513502df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7eeda23513502df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555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424c3e886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424c3e886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did that go?</a:t>
            </a:r>
            <a:endParaRPr/>
          </a:p>
          <a:p>
            <a:pPr marL="0" lvl="0" indent="0" algn="l" rtl="0">
              <a:spcBef>
                <a:spcPts val="0"/>
              </a:spcBef>
              <a:spcAft>
                <a:spcPts val="0"/>
              </a:spcAft>
              <a:buNone/>
            </a:pPr>
            <a:r>
              <a:rPr lang="en"/>
              <a:t>Did we understand?</a:t>
            </a:r>
            <a:endParaRPr/>
          </a:p>
          <a:p>
            <a:pPr marL="0" lvl="0" indent="0" algn="l" rtl="0">
              <a:spcBef>
                <a:spcPts val="0"/>
              </a:spcBef>
              <a:spcAft>
                <a:spcPts val="0"/>
              </a:spcAft>
              <a:buNone/>
            </a:pPr>
            <a:r>
              <a:rPr lang="en"/>
              <a:t>Did we enjoy?</a:t>
            </a:r>
            <a:endParaRPr/>
          </a:p>
          <a:p>
            <a:pPr marL="0" lvl="0" indent="0" algn="l" rtl="0">
              <a:spcBef>
                <a:spcPts val="0"/>
              </a:spcBef>
              <a:spcAft>
                <a:spcPts val="0"/>
              </a:spcAft>
              <a:buNone/>
            </a:pPr>
            <a:r>
              <a:rPr lang="en"/>
              <a:t>Do we feel confident in using prepositions in our sentences?</a:t>
            </a:r>
            <a:endParaRPr/>
          </a:p>
        </p:txBody>
      </p:sp>
    </p:spTree>
    <p:extLst>
      <p:ext uri="{BB962C8B-B14F-4D97-AF65-F5344CB8AC3E}">
        <p14:creationId xmlns:p14="http://schemas.microsoft.com/office/powerpoint/2010/main" val="39203599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424fa3b92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424fa3b92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172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24fa3b92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424fa3b92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Materials:</a:t>
            </a:r>
            <a:endParaRPr b="1"/>
          </a:p>
          <a:p>
            <a:pPr marL="0" lvl="0" indent="0" algn="l" rtl="0">
              <a:spcBef>
                <a:spcPts val="0"/>
              </a:spcBef>
              <a:spcAft>
                <a:spcPts val="0"/>
              </a:spcAft>
              <a:buNone/>
            </a:pPr>
            <a:r>
              <a:rPr lang="en"/>
              <a:t>PC </a:t>
            </a:r>
            <a:endParaRPr/>
          </a:p>
          <a:p>
            <a:pPr marL="0" lvl="0" indent="0" algn="l" rtl="0">
              <a:spcBef>
                <a:spcPts val="0"/>
              </a:spcBef>
              <a:spcAft>
                <a:spcPts val="0"/>
              </a:spcAft>
              <a:buNone/>
            </a:pPr>
            <a:r>
              <a:rPr lang="en"/>
              <a:t>Board and pens for it </a:t>
            </a:r>
            <a:endParaRPr/>
          </a:p>
          <a:p>
            <a:pPr marL="0" lvl="0" indent="0" algn="l" rtl="0">
              <a:spcBef>
                <a:spcPts val="0"/>
              </a:spcBef>
              <a:spcAft>
                <a:spcPts val="0"/>
              </a:spcAft>
              <a:buNone/>
            </a:pPr>
            <a:r>
              <a:rPr lang="en"/>
              <a:t>Poster paper</a:t>
            </a:r>
            <a:endParaRPr/>
          </a:p>
          <a:p>
            <a:pPr marL="0" lvl="0" indent="0" algn="l" rtl="0">
              <a:spcBef>
                <a:spcPts val="0"/>
              </a:spcBef>
              <a:spcAft>
                <a:spcPts val="0"/>
              </a:spcAft>
              <a:buNone/>
            </a:pPr>
            <a:r>
              <a:rPr lang="en"/>
              <a:t>Jotters</a:t>
            </a:r>
            <a:endParaRPr/>
          </a:p>
          <a:p>
            <a:pPr marL="0" lvl="0" indent="0" algn="l" rtl="0">
              <a:spcBef>
                <a:spcPts val="0"/>
              </a:spcBef>
              <a:spcAft>
                <a:spcPts val="0"/>
              </a:spcAft>
              <a:buNone/>
            </a:pPr>
            <a:r>
              <a:rPr lang="en"/>
              <a:t>Worksheet </a:t>
            </a:r>
            <a:endParaRPr/>
          </a:p>
          <a:p>
            <a:pPr marL="0" lvl="0" indent="0" algn="l" rtl="0">
              <a:spcBef>
                <a:spcPts val="0"/>
              </a:spcBef>
              <a:spcAft>
                <a:spcPts val="0"/>
              </a:spcAft>
              <a:buNone/>
            </a:pPr>
            <a:r>
              <a:rPr lang="en"/>
              <a:t>Copy of character profile for children to highlight</a:t>
            </a:r>
            <a:endParaRPr/>
          </a:p>
        </p:txBody>
      </p:sp>
    </p:spTree>
    <p:extLst>
      <p:ext uri="{BB962C8B-B14F-4D97-AF65-F5344CB8AC3E}">
        <p14:creationId xmlns:p14="http://schemas.microsoft.com/office/powerpoint/2010/main" val="14351882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424fa3b92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424fa3b92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Sharing learning intentions</a:t>
            </a:r>
            <a:endParaRPr/>
          </a:p>
        </p:txBody>
      </p:sp>
    </p:spTree>
    <p:extLst>
      <p:ext uri="{BB962C8B-B14F-4D97-AF65-F5344CB8AC3E}">
        <p14:creationId xmlns:p14="http://schemas.microsoft.com/office/powerpoint/2010/main" val="27715853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42438853da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42438853da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7139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424fa3b92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424fa3b92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9865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424fa3b92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424fa3b92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9705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f691af13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f691af13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even refer to pythagoras theorem if they have done it</a:t>
            </a:r>
            <a:endParaRPr/>
          </a:p>
        </p:txBody>
      </p:sp>
    </p:spTree>
    <p:extLst>
      <p:ext uri="{BB962C8B-B14F-4D97-AF65-F5344CB8AC3E}">
        <p14:creationId xmlns:p14="http://schemas.microsoft.com/office/powerpoint/2010/main" val="11698286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f691af1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f691af1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full T&gt;WC explanation of this. Prefix ‘un’ is actively changing the meaning of the word to say that someone is </a:t>
            </a:r>
            <a:r>
              <a:rPr lang="en" b="1"/>
              <a:t>not </a:t>
            </a:r>
            <a:r>
              <a:rPr lang="en"/>
              <a:t>happy</a:t>
            </a:r>
            <a:endParaRPr/>
          </a:p>
        </p:txBody>
      </p:sp>
    </p:spTree>
    <p:extLst>
      <p:ext uri="{BB962C8B-B14F-4D97-AF65-F5344CB8AC3E}">
        <p14:creationId xmlns:p14="http://schemas.microsoft.com/office/powerpoint/2010/main" val="1386147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424fa3b92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424fa3b92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55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96de023d30966a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96de023d30966a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0104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f691af13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f691af13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 children to individually add the prefix and root into the word equations. </a:t>
            </a:r>
            <a:endParaRPr/>
          </a:p>
          <a:p>
            <a:pPr marL="0" lvl="0" indent="0" algn="l" rtl="0">
              <a:spcBef>
                <a:spcPts val="0"/>
              </a:spcBef>
              <a:spcAft>
                <a:spcPts val="0"/>
              </a:spcAft>
              <a:buNone/>
            </a:pPr>
            <a:r>
              <a:rPr lang="en"/>
              <a:t>Task will also be helpful in terms of numeracy across learning through a cross-curricular use of equations.</a:t>
            </a:r>
            <a:endParaRPr/>
          </a:p>
        </p:txBody>
      </p:sp>
    </p:spTree>
    <p:extLst>
      <p:ext uri="{BB962C8B-B14F-4D97-AF65-F5344CB8AC3E}">
        <p14:creationId xmlns:p14="http://schemas.microsoft.com/office/powerpoint/2010/main" val="20472443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f691af13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3f691af13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them to peer mark each others’ work with the person sitting next to them</a:t>
            </a:r>
            <a:endParaRPr/>
          </a:p>
        </p:txBody>
      </p:sp>
    </p:spTree>
    <p:extLst>
      <p:ext uri="{BB962C8B-B14F-4D97-AF65-F5344CB8AC3E}">
        <p14:creationId xmlns:p14="http://schemas.microsoft.com/office/powerpoint/2010/main" val="14324563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f691af13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f691af13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in the ones they’ve found and add in more. </a:t>
            </a:r>
            <a:endParaRPr/>
          </a:p>
          <a:p>
            <a:pPr marL="0" lvl="0" indent="0" algn="l" rtl="0">
              <a:spcBef>
                <a:spcPts val="0"/>
              </a:spcBef>
              <a:spcAft>
                <a:spcPts val="0"/>
              </a:spcAft>
              <a:buNone/>
            </a:pPr>
            <a:r>
              <a:rPr lang="en"/>
              <a:t>Assign groups two or three prefixes each, and ask them to write them on a piece of poster paper. Then tell them to pass the paper around, as each member of the group must add a word containing that prefix to the page. Keep passing the paper around until you run out of words. </a:t>
            </a:r>
            <a:endParaRPr/>
          </a:p>
          <a:p>
            <a:pPr marL="0" lvl="0" indent="0" algn="l" rtl="0">
              <a:spcBef>
                <a:spcPts val="0"/>
              </a:spcBef>
              <a:spcAft>
                <a:spcPts val="0"/>
              </a:spcAft>
              <a:buNone/>
            </a:pPr>
            <a:r>
              <a:rPr lang="en"/>
              <a:t>Next, ask them to look up a dictionary for more words to add (5 mins)</a:t>
            </a:r>
            <a:endParaRPr/>
          </a:p>
          <a:p>
            <a:pPr marL="0" lvl="0" indent="0" algn="l" rtl="0">
              <a:spcBef>
                <a:spcPts val="0"/>
              </a:spcBef>
              <a:spcAft>
                <a:spcPts val="0"/>
              </a:spcAft>
              <a:buNone/>
            </a:pPr>
            <a:r>
              <a:rPr lang="en"/>
              <a:t>Feedback to class and ask for any more. Pupils can either take pictures of prefix posters on their phone or copy them down into their jotter.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65086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f691af132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f691af13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part will be teacher led and can be built upon in the T&gt;WC interaction</a:t>
            </a:r>
            <a:endParaRPr/>
          </a:p>
        </p:txBody>
      </p:sp>
    </p:spTree>
    <p:extLst>
      <p:ext uri="{BB962C8B-B14F-4D97-AF65-F5344CB8AC3E}">
        <p14:creationId xmlns:p14="http://schemas.microsoft.com/office/powerpoint/2010/main" val="35137795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f691af132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f691af13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T&gt;WC</a:t>
            </a:r>
            <a:endParaRPr/>
          </a:p>
          <a:p>
            <a:pPr marL="0" lvl="0" indent="0" algn="l" rtl="0">
              <a:spcBef>
                <a:spcPts val="0"/>
              </a:spcBef>
              <a:spcAft>
                <a:spcPts val="0"/>
              </a:spcAft>
              <a:buNone/>
            </a:pPr>
            <a:r>
              <a:rPr lang="en"/>
              <a:t>All of these are examples of how a prefix shows how something is </a:t>
            </a:r>
            <a:r>
              <a:rPr lang="en" b="1"/>
              <a:t>not </a:t>
            </a:r>
            <a:r>
              <a:rPr lang="en"/>
              <a:t>something else.</a:t>
            </a:r>
            <a:endParaRPr/>
          </a:p>
          <a:p>
            <a:pPr marL="0" lvl="0" indent="0" algn="l" rtl="0">
              <a:spcBef>
                <a:spcPts val="0"/>
              </a:spcBef>
              <a:spcAft>
                <a:spcPts val="0"/>
              </a:spcAft>
              <a:buNone/>
            </a:pPr>
            <a:r>
              <a:rPr lang="en"/>
              <a:t>Did the class come up with any more examples during their group task?</a:t>
            </a:r>
            <a:endParaRPr/>
          </a:p>
        </p:txBody>
      </p:sp>
    </p:spTree>
    <p:extLst>
      <p:ext uri="{BB962C8B-B14F-4D97-AF65-F5344CB8AC3E}">
        <p14:creationId xmlns:p14="http://schemas.microsoft.com/office/powerpoint/2010/main" val="6260495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f691af13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f691af13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NOTE: </a:t>
            </a:r>
            <a:endParaRPr b="1"/>
          </a:p>
          <a:p>
            <a:pPr marL="457200" lvl="0" indent="-298450" algn="l" rtl="0">
              <a:spcBef>
                <a:spcPts val="0"/>
              </a:spcBef>
              <a:spcAft>
                <a:spcPts val="0"/>
              </a:spcAft>
              <a:buSzPts val="1100"/>
              <a:buChar char="-"/>
            </a:pPr>
            <a:r>
              <a:rPr lang="en"/>
              <a:t>highlight ‘pre’ as a good way of remembering where a prefix comes in the word equation - ‘pre’ means </a:t>
            </a:r>
            <a:r>
              <a:rPr lang="en" b="1"/>
              <a:t>BEFORE</a:t>
            </a:r>
            <a:endParaRPr b="1"/>
          </a:p>
          <a:p>
            <a:pPr marL="457200" lvl="0" indent="-298450" algn="l" rtl="0">
              <a:spcBef>
                <a:spcPts val="0"/>
              </a:spcBef>
              <a:spcAft>
                <a:spcPts val="0"/>
              </a:spcAft>
              <a:buSzPts val="1100"/>
              <a:buChar char="-"/>
            </a:pPr>
            <a:r>
              <a:rPr lang="en"/>
              <a:t>Explain that prefixes on both this and the numbers slide can be incredibly useful when they start doing close reading papers, as they will help you understand the meaning of certain words, setting etc</a:t>
            </a:r>
            <a:endParaRPr/>
          </a:p>
          <a:p>
            <a:pPr marL="0" lvl="0" indent="0" algn="l" rtl="0">
              <a:spcBef>
                <a:spcPts val="0"/>
              </a:spcBef>
              <a:spcAft>
                <a:spcPts val="0"/>
              </a:spcAft>
              <a:buNone/>
            </a:pPr>
            <a:endParaRPr b="1"/>
          </a:p>
        </p:txBody>
      </p:sp>
    </p:spTree>
    <p:extLst>
      <p:ext uri="{BB962C8B-B14F-4D97-AF65-F5344CB8AC3E}">
        <p14:creationId xmlns:p14="http://schemas.microsoft.com/office/powerpoint/2010/main" val="38706641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f691af13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f691af13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9676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424fa3b92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424fa3b92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to ascertain if they get the difference between recover and re-cover and the differing meanings. Provide other examples if needed, e.g.</a:t>
            </a:r>
            <a:endParaRPr/>
          </a:p>
          <a:p>
            <a:pPr marL="0" lvl="0" indent="0" algn="l" rtl="0">
              <a:spcBef>
                <a:spcPts val="0"/>
              </a:spcBef>
              <a:spcAft>
                <a:spcPts val="0"/>
              </a:spcAft>
              <a:buNone/>
            </a:pPr>
            <a:r>
              <a:rPr lang="en"/>
              <a:t> re-lay and relay</a:t>
            </a:r>
            <a:endParaRPr/>
          </a:p>
        </p:txBody>
      </p:sp>
    </p:spTree>
    <p:extLst>
      <p:ext uri="{BB962C8B-B14F-4D97-AF65-F5344CB8AC3E}">
        <p14:creationId xmlns:p14="http://schemas.microsoft.com/office/powerpoint/2010/main" val="4511024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424fa3b92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424fa3b92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6859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42438853da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42438853da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the difference between the two endings. This should be obvious to them. Explain that this is what is called a SUFFIX</a:t>
            </a:r>
            <a:endParaRPr/>
          </a:p>
        </p:txBody>
      </p:sp>
    </p:spTree>
    <p:extLst>
      <p:ext uri="{BB962C8B-B14F-4D97-AF65-F5344CB8AC3E}">
        <p14:creationId xmlns:p14="http://schemas.microsoft.com/office/powerpoint/2010/main" val="39670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10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rbQJAzy0UG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Grammar Level 3</a:t>
            </a:r>
            <a:endParaRPr dirty="0"/>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Articles??</a:t>
            </a:r>
            <a:endParaRPr/>
          </a:p>
        </p:txBody>
      </p:sp>
      <p:sp>
        <p:nvSpPr>
          <p:cNvPr id="111" name="Google Shape;111;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Articles are words which go before a noun to specify what you are talking about! It acts almost like pointing to the noun to make it clearer to whoever you are tasking to!</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1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Suffixes</a:t>
            </a:r>
            <a:endParaRPr/>
          </a:p>
        </p:txBody>
      </p:sp>
      <p:sp>
        <p:nvSpPr>
          <p:cNvPr id="734" name="Google Shape;734;p11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sz="2400">
                <a:solidFill>
                  <a:srgbClr val="4A86E8"/>
                </a:solidFill>
              </a:rPr>
              <a:t>Er</a:t>
            </a:r>
            <a:r>
              <a:rPr lang="en" sz="2400"/>
              <a:t>						</a:t>
            </a:r>
            <a:r>
              <a:rPr lang="en" sz="2400">
                <a:solidFill>
                  <a:srgbClr val="00FF00"/>
                </a:solidFill>
              </a:rPr>
              <a:t>est </a:t>
            </a:r>
            <a:r>
              <a:rPr lang="en" sz="2400"/>
              <a:t>			</a:t>
            </a:r>
            <a:r>
              <a:rPr lang="en" sz="2400">
                <a:solidFill>
                  <a:srgbClr val="E69138"/>
                </a:solidFill>
              </a:rPr>
              <a:t>ing</a:t>
            </a:r>
            <a:endParaRPr sz="2400">
              <a:solidFill>
                <a:srgbClr val="E69138"/>
              </a:solidFill>
            </a:endParaRPr>
          </a:p>
          <a:p>
            <a:pPr marL="0" lvl="0" indent="0" algn="l" rtl="0">
              <a:spcBef>
                <a:spcPts val="1600"/>
              </a:spcBef>
              <a:spcAft>
                <a:spcPts val="0"/>
              </a:spcAft>
              <a:buNone/>
            </a:pPr>
            <a:endParaRPr sz="2400"/>
          </a:p>
          <a:p>
            <a:pPr marL="0" lvl="0" indent="0" algn="l" rtl="0">
              <a:spcBef>
                <a:spcPts val="1600"/>
              </a:spcBef>
              <a:spcAft>
                <a:spcPts val="0"/>
              </a:spcAft>
              <a:buNone/>
            </a:pPr>
            <a:r>
              <a:rPr lang="en" sz="2400"/>
              <a:t>		</a:t>
            </a:r>
            <a:r>
              <a:rPr lang="en" sz="2400">
                <a:solidFill>
                  <a:srgbClr val="FF00FF"/>
                </a:solidFill>
              </a:rPr>
              <a:t>Ed		</a:t>
            </a:r>
            <a:r>
              <a:rPr lang="en" sz="2400"/>
              <a:t>					</a:t>
            </a:r>
            <a:r>
              <a:rPr lang="en" sz="2400">
                <a:solidFill>
                  <a:srgbClr val="4A86E8"/>
                </a:solidFill>
              </a:rPr>
              <a:t>ly 	</a:t>
            </a:r>
            <a:r>
              <a:rPr lang="en" sz="2400"/>
              <a:t>		</a:t>
            </a:r>
            <a:endParaRPr sz="2400">
              <a:solidFill>
                <a:srgbClr val="00FF00"/>
              </a:solidFill>
            </a:endParaRPr>
          </a:p>
          <a:p>
            <a:pPr marL="0" lvl="0" indent="0" algn="l" rtl="0">
              <a:spcBef>
                <a:spcPts val="1600"/>
              </a:spcBef>
              <a:spcAft>
                <a:spcPts val="0"/>
              </a:spcAft>
              <a:buNone/>
            </a:pPr>
            <a:endParaRPr sz="2400"/>
          </a:p>
          <a:p>
            <a:pPr marL="1828800" lvl="0" indent="457200" algn="l" rtl="0">
              <a:spcBef>
                <a:spcPts val="1600"/>
              </a:spcBef>
              <a:spcAft>
                <a:spcPts val="1600"/>
              </a:spcAft>
              <a:buNone/>
            </a:pPr>
            <a:r>
              <a:rPr lang="en" sz="2400">
                <a:solidFill>
                  <a:srgbClr val="E69138"/>
                </a:solidFill>
              </a:rPr>
              <a:t>Ful</a:t>
            </a:r>
            <a:r>
              <a:rPr lang="en" sz="2400"/>
              <a:t>				</a:t>
            </a:r>
            <a:r>
              <a:rPr lang="en" sz="2400">
                <a:solidFill>
                  <a:srgbClr val="FF00FF"/>
                </a:solidFill>
              </a:rPr>
              <a:t>ish</a:t>
            </a:r>
            <a:endParaRPr sz="2400">
              <a:solidFill>
                <a:srgbClr val="FF00FF"/>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1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11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rPr>
              <a:t>small</a:t>
            </a:r>
            <a:r>
              <a:rPr lang="en" sz="2400">
                <a:solidFill>
                  <a:srgbClr val="4A86E8"/>
                </a:solidFill>
              </a:rPr>
              <a:t>er</a:t>
            </a:r>
            <a:r>
              <a:rPr lang="en" sz="2400"/>
              <a:t>						strong</a:t>
            </a:r>
            <a:r>
              <a:rPr lang="en" sz="2400">
                <a:solidFill>
                  <a:srgbClr val="00FF00"/>
                </a:solidFill>
              </a:rPr>
              <a:t>est </a:t>
            </a:r>
            <a:r>
              <a:rPr lang="en" sz="2400"/>
              <a:t>			annoy</a:t>
            </a:r>
            <a:r>
              <a:rPr lang="en" sz="2400">
                <a:solidFill>
                  <a:srgbClr val="E69138"/>
                </a:solidFill>
              </a:rPr>
              <a:t>ing</a:t>
            </a:r>
            <a:endParaRPr sz="2400">
              <a:solidFill>
                <a:srgbClr val="E69138"/>
              </a:solidFill>
            </a:endParaRPr>
          </a:p>
          <a:p>
            <a:pPr marL="0" lvl="0" indent="0" algn="l" rtl="0">
              <a:spcBef>
                <a:spcPts val="1600"/>
              </a:spcBef>
              <a:spcAft>
                <a:spcPts val="0"/>
              </a:spcAft>
              <a:buNone/>
            </a:pPr>
            <a:endParaRPr sz="2400"/>
          </a:p>
          <a:p>
            <a:pPr marL="0" lvl="0" indent="0" algn="l" rtl="0">
              <a:spcBef>
                <a:spcPts val="1600"/>
              </a:spcBef>
              <a:spcAft>
                <a:spcPts val="0"/>
              </a:spcAft>
              <a:buNone/>
            </a:pPr>
            <a:r>
              <a:rPr lang="en" sz="2400"/>
              <a:t>		wait</a:t>
            </a:r>
            <a:r>
              <a:rPr lang="en" sz="2400">
                <a:solidFill>
                  <a:srgbClr val="FF00FF"/>
                </a:solidFill>
              </a:rPr>
              <a:t>ed		</a:t>
            </a:r>
            <a:r>
              <a:rPr lang="en" sz="2400"/>
              <a:t>					quiet</a:t>
            </a:r>
            <a:r>
              <a:rPr lang="en" sz="2400">
                <a:solidFill>
                  <a:srgbClr val="4A86E8"/>
                </a:solidFill>
              </a:rPr>
              <a:t>ly 	</a:t>
            </a:r>
            <a:r>
              <a:rPr lang="en" sz="2400"/>
              <a:t>		</a:t>
            </a:r>
            <a:endParaRPr sz="2400">
              <a:solidFill>
                <a:srgbClr val="00FF00"/>
              </a:solidFill>
            </a:endParaRPr>
          </a:p>
          <a:p>
            <a:pPr marL="0" lvl="0" indent="0" algn="l" rtl="0">
              <a:spcBef>
                <a:spcPts val="1600"/>
              </a:spcBef>
              <a:spcAft>
                <a:spcPts val="0"/>
              </a:spcAft>
              <a:buNone/>
            </a:pPr>
            <a:endParaRPr sz="2400"/>
          </a:p>
          <a:p>
            <a:pPr marL="1828800" lvl="0" indent="457200" algn="l" rtl="0">
              <a:spcBef>
                <a:spcPts val="1600"/>
              </a:spcBef>
              <a:spcAft>
                <a:spcPts val="0"/>
              </a:spcAft>
              <a:buNone/>
            </a:pPr>
            <a:r>
              <a:rPr lang="en" sz="2400">
                <a:solidFill>
                  <a:srgbClr val="000000"/>
                </a:solidFill>
              </a:rPr>
              <a:t>hope</a:t>
            </a:r>
            <a:r>
              <a:rPr lang="en" sz="2400">
                <a:solidFill>
                  <a:srgbClr val="E69138"/>
                </a:solidFill>
              </a:rPr>
              <a:t>ful</a:t>
            </a:r>
            <a:r>
              <a:rPr lang="en" sz="2400"/>
              <a:t>				child</a:t>
            </a:r>
            <a:r>
              <a:rPr lang="en" sz="2400">
                <a:solidFill>
                  <a:srgbClr val="FF00FF"/>
                </a:solidFill>
              </a:rPr>
              <a:t>ish</a:t>
            </a:r>
            <a:endParaRPr sz="2400">
              <a:solidFill>
                <a:srgbClr val="FF00FF"/>
              </a:solidFill>
            </a:endParaRPr>
          </a:p>
          <a:p>
            <a:pPr marL="0" lvl="0" indent="0" algn="l" rtl="0">
              <a:spcBef>
                <a:spcPts val="1600"/>
              </a:spcBef>
              <a:spcAft>
                <a:spcPts val="160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Suffix</a:t>
            </a:r>
            <a:endParaRPr/>
          </a:p>
        </p:txBody>
      </p:sp>
      <p:sp>
        <p:nvSpPr>
          <p:cNvPr id="746" name="Google Shape;746;p11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see how suffixes change the meaning of a word.</a:t>
            </a:r>
            <a:endParaRPr/>
          </a:p>
          <a:p>
            <a:pPr marL="0" lvl="0" indent="0" algn="l" rtl="0">
              <a:spcBef>
                <a:spcPts val="1600"/>
              </a:spcBef>
              <a:spcAft>
                <a:spcPts val="0"/>
              </a:spcAft>
              <a:buNone/>
            </a:pPr>
            <a:r>
              <a:rPr lang="en"/>
              <a:t>But how???</a:t>
            </a:r>
            <a:endParaRPr/>
          </a:p>
          <a:p>
            <a:pPr marL="0" lvl="0" indent="0" algn="l" rtl="0">
              <a:spcBef>
                <a:spcPts val="1600"/>
              </a:spcBef>
              <a:spcAft>
                <a:spcPts val="0"/>
              </a:spcAft>
              <a:buNone/>
            </a:pPr>
            <a:r>
              <a:rPr lang="en"/>
              <a:t>When we added </a:t>
            </a:r>
            <a:r>
              <a:rPr lang="en">
                <a:solidFill>
                  <a:srgbClr val="FF9900"/>
                </a:solidFill>
              </a:rPr>
              <a:t>ER</a:t>
            </a:r>
            <a:r>
              <a:rPr lang="en"/>
              <a:t> to an adjective (describing word) we saw that it made the adjective a </a:t>
            </a:r>
            <a:r>
              <a:rPr lang="en">
                <a:solidFill>
                  <a:srgbClr val="FF9900"/>
                </a:solidFill>
              </a:rPr>
              <a:t>comparison</a:t>
            </a:r>
            <a:endParaRPr>
              <a:solidFill>
                <a:srgbClr val="FF9900"/>
              </a:solidFill>
            </a:endParaRPr>
          </a:p>
          <a:p>
            <a:pPr marL="0" lvl="0" indent="0" algn="l" rtl="0">
              <a:spcBef>
                <a:spcPts val="1600"/>
              </a:spcBef>
              <a:spcAft>
                <a:spcPts val="0"/>
              </a:spcAft>
              <a:buNone/>
            </a:pPr>
            <a:r>
              <a:rPr lang="en"/>
              <a:t> Big 							Bigger</a:t>
            </a:r>
            <a:endParaRPr/>
          </a:p>
          <a:p>
            <a:pPr marL="0" lvl="0" indent="0" algn="l" rtl="0">
              <a:spcBef>
                <a:spcPts val="1600"/>
              </a:spcBef>
              <a:spcAft>
                <a:spcPts val="1600"/>
              </a:spcAft>
              <a:buNone/>
            </a:pPr>
            <a:r>
              <a:rPr lang="en"/>
              <a:t>My Iphone is big, his Iphone is bigger</a:t>
            </a:r>
            <a:endParaRPr/>
          </a:p>
        </p:txBody>
      </p:sp>
      <p:cxnSp>
        <p:nvCxnSpPr>
          <p:cNvPr id="747" name="Google Shape;747;p114"/>
          <p:cNvCxnSpPr/>
          <p:nvPr/>
        </p:nvCxnSpPr>
        <p:spPr>
          <a:xfrm rot="10800000" flipH="1">
            <a:off x="1106475" y="3313575"/>
            <a:ext cx="2762700" cy="17700"/>
          </a:xfrm>
          <a:prstGeom prst="straightConnector1">
            <a:avLst/>
          </a:prstGeom>
          <a:noFill/>
          <a:ln w="28575" cap="flat" cmpd="sng">
            <a:solidFill>
              <a:srgbClr val="FF0000"/>
            </a:solidFill>
            <a:prstDash val="solid"/>
            <a:round/>
            <a:headEnd type="none" w="med" len="med"/>
            <a:tailEnd type="triangle" w="med" len="med"/>
          </a:ln>
        </p:spPr>
      </p:cxnSp>
      <p:pic>
        <p:nvPicPr>
          <p:cNvPr id="748" name="Google Shape;748;p114"/>
          <p:cNvPicPr preferRelativeResize="0"/>
          <p:nvPr/>
        </p:nvPicPr>
        <p:blipFill>
          <a:blip r:embed="rId3">
            <a:alphaModFix/>
          </a:blip>
          <a:stretch>
            <a:fillRect/>
          </a:stretch>
        </p:blipFill>
        <p:spPr>
          <a:xfrm>
            <a:off x="5770900" y="3011475"/>
            <a:ext cx="3116526" cy="20787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SUFFIXES</a:t>
            </a:r>
            <a:endParaRPr/>
          </a:p>
        </p:txBody>
      </p:sp>
      <p:sp>
        <p:nvSpPr>
          <p:cNvPr id="754" name="Google Shape;754;p1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added ed to a verb we made it past tense</a:t>
            </a:r>
            <a:endParaRPr/>
          </a:p>
          <a:p>
            <a:pPr marL="0" lvl="0" indent="0" algn="l" rtl="0">
              <a:spcBef>
                <a:spcPts val="1600"/>
              </a:spcBef>
              <a:spcAft>
                <a:spcPts val="0"/>
              </a:spcAft>
              <a:buNone/>
            </a:pPr>
            <a:r>
              <a:rPr lang="en"/>
              <a:t>Wait 				waited</a:t>
            </a:r>
            <a:endParaRPr/>
          </a:p>
          <a:p>
            <a:pPr marL="0" lvl="0" indent="0" algn="l" rtl="0">
              <a:spcBef>
                <a:spcPts val="1600"/>
              </a:spcBef>
              <a:spcAft>
                <a:spcPts val="0"/>
              </a:spcAft>
              <a:buNone/>
            </a:pPr>
            <a:endParaRPr/>
          </a:p>
          <a:p>
            <a:pPr marL="0" lvl="0" indent="0" algn="l" rtl="0">
              <a:spcBef>
                <a:spcPts val="1600"/>
              </a:spcBef>
              <a:spcAft>
                <a:spcPts val="0"/>
              </a:spcAft>
              <a:buNone/>
            </a:pPr>
            <a:r>
              <a:rPr lang="en"/>
              <a:t>I </a:t>
            </a:r>
            <a:r>
              <a:rPr lang="en">
                <a:solidFill>
                  <a:srgbClr val="4A86E8"/>
                </a:solidFill>
              </a:rPr>
              <a:t>wait</a:t>
            </a:r>
            <a:r>
              <a:rPr lang="en"/>
              <a:t> for my train every morning</a:t>
            </a:r>
            <a:endParaRPr/>
          </a:p>
          <a:p>
            <a:pPr marL="0" lvl="0" indent="0" algn="l" rtl="0">
              <a:spcBef>
                <a:spcPts val="1600"/>
              </a:spcBef>
              <a:spcAft>
                <a:spcPts val="1600"/>
              </a:spcAft>
              <a:buNone/>
            </a:pPr>
            <a:r>
              <a:rPr lang="en"/>
              <a:t>This morning I </a:t>
            </a:r>
            <a:r>
              <a:rPr lang="en">
                <a:solidFill>
                  <a:srgbClr val="4A86E8"/>
                </a:solidFill>
              </a:rPr>
              <a:t>waited</a:t>
            </a:r>
            <a:r>
              <a:rPr lang="en"/>
              <a:t> ten minutes</a:t>
            </a:r>
            <a:endParaRPr/>
          </a:p>
        </p:txBody>
      </p:sp>
      <p:cxnSp>
        <p:nvCxnSpPr>
          <p:cNvPr id="755" name="Google Shape;755;p115"/>
          <p:cNvCxnSpPr/>
          <p:nvPr/>
        </p:nvCxnSpPr>
        <p:spPr>
          <a:xfrm>
            <a:off x="1088700" y="1945475"/>
            <a:ext cx="1421400" cy="0"/>
          </a:xfrm>
          <a:prstGeom prst="straightConnector1">
            <a:avLst/>
          </a:prstGeom>
          <a:noFill/>
          <a:ln w="28575" cap="flat" cmpd="sng">
            <a:solidFill>
              <a:srgbClr val="4A86E8"/>
            </a:solidFill>
            <a:prstDash val="solid"/>
            <a:round/>
            <a:headEnd type="none" w="med" len="med"/>
            <a:tailEnd type="triangle" w="med" len="med"/>
          </a:ln>
        </p:spPr>
      </p:cxnSp>
      <p:pic>
        <p:nvPicPr>
          <p:cNvPr id="756" name="Google Shape;756;p115"/>
          <p:cNvPicPr preferRelativeResize="0"/>
          <p:nvPr/>
        </p:nvPicPr>
        <p:blipFill rotWithShape="1">
          <a:blip r:embed="rId3">
            <a:alphaModFix/>
          </a:blip>
          <a:srcRect l="-3080" t="8200" r="3079" b="-8200"/>
          <a:stretch/>
        </p:blipFill>
        <p:spPr>
          <a:xfrm>
            <a:off x="3975825" y="184875"/>
            <a:ext cx="2593951" cy="1192076"/>
          </a:xfrm>
          <a:prstGeom prst="rect">
            <a:avLst/>
          </a:prstGeom>
          <a:noFill/>
          <a:ln>
            <a:noFill/>
          </a:ln>
        </p:spPr>
      </p:pic>
      <p:pic>
        <p:nvPicPr>
          <p:cNvPr id="757" name="Google Shape;757;p115"/>
          <p:cNvPicPr preferRelativeResize="0"/>
          <p:nvPr/>
        </p:nvPicPr>
        <p:blipFill>
          <a:blip r:embed="rId4">
            <a:alphaModFix/>
          </a:blip>
          <a:stretch>
            <a:fillRect/>
          </a:stretch>
        </p:blipFill>
        <p:spPr>
          <a:xfrm>
            <a:off x="5221527" y="2610550"/>
            <a:ext cx="3492319" cy="23464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Suffixes</a:t>
            </a:r>
            <a:endParaRPr/>
          </a:p>
        </p:txBody>
      </p:sp>
      <p:sp>
        <p:nvSpPr>
          <p:cNvPr id="763" name="Google Shape;763;p1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added </a:t>
            </a:r>
            <a:r>
              <a:rPr lang="en">
                <a:solidFill>
                  <a:srgbClr val="FF00FF"/>
                </a:solidFill>
              </a:rPr>
              <a:t>ing</a:t>
            </a:r>
            <a:r>
              <a:rPr lang="en"/>
              <a:t> to the end of the verb it made it an ongoing action.</a:t>
            </a:r>
            <a:endParaRPr/>
          </a:p>
          <a:p>
            <a:pPr marL="0" lvl="0" indent="0" algn="l" rtl="0">
              <a:spcBef>
                <a:spcPts val="1600"/>
              </a:spcBef>
              <a:spcAft>
                <a:spcPts val="0"/>
              </a:spcAft>
              <a:buNone/>
            </a:pPr>
            <a:r>
              <a:rPr lang="en"/>
              <a:t>Draw 						drawing</a:t>
            </a:r>
            <a:endParaRPr/>
          </a:p>
          <a:p>
            <a:pPr marL="0" lvl="0" indent="0" algn="l" rtl="0">
              <a:spcBef>
                <a:spcPts val="1600"/>
              </a:spcBef>
              <a:spcAft>
                <a:spcPts val="0"/>
              </a:spcAft>
              <a:buNone/>
            </a:pPr>
            <a:r>
              <a:rPr lang="en"/>
              <a:t>I like to </a:t>
            </a:r>
            <a:r>
              <a:rPr lang="en">
                <a:solidFill>
                  <a:srgbClr val="FF00FF"/>
                </a:solidFill>
              </a:rPr>
              <a:t>draw</a:t>
            </a:r>
            <a:r>
              <a:rPr lang="en"/>
              <a:t> portraits</a:t>
            </a:r>
            <a:endParaRPr/>
          </a:p>
          <a:p>
            <a:pPr marL="0" lvl="0" indent="0" algn="l" rtl="0">
              <a:spcBef>
                <a:spcPts val="1600"/>
              </a:spcBef>
              <a:spcAft>
                <a:spcPts val="1600"/>
              </a:spcAft>
              <a:buNone/>
            </a:pPr>
            <a:r>
              <a:rPr lang="en"/>
              <a:t>I am currently </a:t>
            </a:r>
            <a:r>
              <a:rPr lang="en">
                <a:solidFill>
                  <a:srgbClr val="FF00FF"/>
                </a:solidFill>
              </a:rPr>
              <a:t>drawing</a:t>
            </a:r>
            <a:r>
              <a:rPr lang="en"/>
              <a:t> my sisters face</a:t>
            </a:r>
            <a:endParaRPr/>
          </a:p>
        </p:txBody>
      </p:sp>
      <p:pic>
        <p:nvPicPr>
          <p:cNvPr id="764" name="Google Shape;764;p116"/>
          <p:cNvPicPr preferRelativeResize="0"/>
          <p:nvPr/>
        </p:nvPicPr>
        <p:blipFill>
          <a:blip r:embed="rId3">
            <a:alphaModFix/>
          </a:blip>
          <a:stretch>
            <a:fillRect/>
          </a:stretch>
        </p:blipFill>
        <p:spPr>
          <a:xfrm>
            <a:off x="5690325" y="1750050"/>
            <a:ext cx="2540650" cy="3002601"/>
          </a:xfrm>
          <a:prstGeom prst="rect">
            <a:avLst/>
          </a:prstGeom>
          <a:noFill/>
          <a:ln>
            <a:noFill/>
          </a:ln>
        </p:spPr>
      </p:pic>
      <p:cxnSp>
        <p:nvCxnSpPr>
          <p:cNvPr id="765" name="Google Shape;765;p116"/>
          <p:cNvCxnSpPr/>
          <p:nvPr/>
        </p:nvCxnSpPr>
        <p:spPr>
          <a:xfrm rot="10800000" flipH="1">
            <a:off x="1142025" y="2327525"/>
            <a:ext cx="2274300" cy="17700"/>
          </a:xfrm>
          <a:prstGeom prst="straightConnector1">
            <a:avLst/>
          </a:prstGeom>
          <a:noFill/>
          <a:ln w="28575" cap="flat" cmpd="sng">
            <a:solidFill>
              <a:srgbClr val="FF00FF"/>
            </a:solidFill>
            <a:prstDash val="solid"/>
            <a:round/>
            <a:headEnd type="none" w="med" len="med"/>
            <a:tailEnd type="triangle" w="med" len="med"/>
          </a:ln>
        </p:spPr>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2286000" lvl="0" indent="457200" algn="l" rtl="0">
              <a:spcBef>
                <a:spcPts val="0"/>
              </a:spcBef>
              <a:spcAft>
                <a:spcPts val="0"/>
              </a:spcAft>
              <a:buNone/>
            </a:pPr>
            <a:r>
              <a:rPr lang="en"/>
              <a:t>CHARACTER PROFILE</a:t>
            </a:r>
            <a:endParaRPr/>
          </a:p>
        </p:txBody>
      </p:sp>
      <p:sp>
        <p:nvSpPr>
          <p:cNvPr id="771" name="Google Shape;771;p11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I am Sally. I am tall</a:t>
            </a:r>
            <a:r>
              <a:rPr lang="en" sz="2000">
                <a:solidFill>
                  <a:srgbClr val="FF9900"/>
                </a:solidFill>
              </a:rPr>
              <a:t>er</a:t>
            </a:r>
            <a:r>
              <a:rPr lang="en" sz="2000"/>
              <a:t> than my sister, but have curl</a:t>
            </a:r>
            <a:r>
              <a:rPr lang="en" sz="2000">
                <a:solidFill>
                  <a:srgbClr val="FF9900"/>
                </a:solidFill>
              </a:rPr>
              <a:t>ier</a:t>
            </a:r>
            <a:r>
              <a:rPr lang="en" sz="2000"/>
              <a:t> hair than her. I think I am the tall</a:t>
            </a:r>
            <a:r>
              <a:rPr lang="en" sz="2000">
                <a:solidFill>
                  <a:srgbClr val="FF9900"/>
                </a:solidFill>
              </a:rPr>
              <a:t>est</a:t>
            </a:r>
            <a:r>
              <a:rPr lang="en" sz="2000"/>
              <a:t> in my family. I like to sing and today I am sing</a:t>
            </a:r>
            <a:r>
              <a:rPr lang="en" sz="2000">
                <a:solidFill>
                  <a:srgbClr val="FF9900"/>
                </a:solidFill>
              </a:rPr>
              <a:t>ing</a:t>
            </a:r>
            <a:r>
              <a:rPr lang="en" sz="2000"/>
              <a:t> in my school choir. My sister also sing</a:t>
            </a:r>
            <a:r>
              <a:rPr lang="en" sz="2000">
                <a:solidFill>
                  <a:srgbClr val="FF9900"/>
                </a:solidFill>
              </a:rPr>
              <a:t>s</a:t>
            </a:r>
            <a:r>
              <a:rPr lang="en" sz="2000"/>
              <a:t> in the school choir, but I want her to sing quiet</a:t>
            </a:r>
            <a:r>
              <a:rPr lang="en" sz="2000">
                <a:solidFill>
                  <a:srgbClr val="FF9900"/>
                </a:solidFill>
              </a:rPr>
              <a:t>ly</a:t>
            </a:r>
            <a:r>
              <a:rPr lang="en" sz="2000"/>
              <a:t> today so my parents can hear me. She usual</a:t>
            </a:r>
            <a:r>
              <a:rPr lang="en" sz="2000">
                <a:solidFill>
                  <a:srgbClr val="FF9900"/>
                </a:solidFill>
              </a:rPr>
              <a:t>ly</a:t>
            </a:r>
            <a:r>
              <a:rPr lang="en" sz="2000"/>
              <a:t> sing</a:t>
            </a:r>
            <a:r>
              <a:rPr lang="en" sz="2000">
                <a:solidFill>
                  <a:srgbClr val="FF9900"/>
                </a:solidFill>
              </a:rPr>
              <a:t>s</a:t>
            </a:r>
            <a:r>
              <a:rPr lang="en" sz="2000"/>
              <a:t> loud</a:t>
            </a:r>
            <a:r>
              <a:rPr lang="en" sz="2000">
                <a:solidFill>
                  <a:srgbClr val="FF9900"/>
                </a:solidFill>
              </a:rPr>
              <a:t>ly</a:t>
            </a:r>
            <a:r>
              <a:rPr lang="en" sz="2000"/>
              <a:t> which I find very annoy</a:t>
            </a:r>
            <a:r>
              <a:rPr lang="en" sz="2000">
                <a:solidFill>
                  <a:srgbClr val="FF9900"/>
                </a:solidFill>
              </a:rPr>
              <a:t>ing</a:t>
            </a:r>
            <a:r>
              <a:rPr lang="en" sz="2000"/>
              <a:t>. </a:t>
            </a:r>
            <a:endParaRPr sz="2000"/>
          </a:p>
        </p:txBody>
      </p:sp>
      <p:pic>
        <p:nvPicPr>
          <p:cNvPr id="772" name="Google Shape;772;p117"/>
          <p:cNvPicPr preferRelativeResize="0"/>
          <p:nvPr/>
        </p:nvPicPr>
        <p:blipFill>
          <a:blip r:embed="rId3">
            <a:alphaModFix/>
          </a:blip>
          <a:stretch>
            <a:fillRect/>
          </a:stretch>
        </p:blipFill>
        <p:spPr>
          <a:xfrm>
            <a:off x="3593825" y="3411224"/>
            <a:ext cx="4075900" cy="16768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Character profile</a:t>
            </a:r>
            <a:endParaRPr/>
          </a:p>
        </p:txBody>
      </p:sp>
      <p:sp>
        <p:nvSpPr>
          <p:cNvPr id="778" name="Google Shape;778;p11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79" name="Google Shape;779;p118"/>
          <p:cNvPicPr preferRelativeResize="0"/>
          <p:nvPr/>
        </p:nvPicPr>
        <p:blipFill>
          <a:blip r:embed="rId3">
            <a:alphaModFix/>
          </a:blip>
          <a:stretch>
            <a:fillRect/>
          </a:stretch>
        </p:blipFill>
        <p:spPr>
          <a:xfrm>
            <a:off x="372997" y="2116799"/>
            <a:ext cx="1675125" cy="2369326"/>
          </a:xfrm>
          <a:prstGeom prst="rect">
            <a:avLst/>
          </a:prstGeom>
          <a:noFill/>
          <a:ln>
            <a:noFill/>
          </a:ln>
        </p:spPr>
      </p:pic>
      <p:pic>
        <p:nvPicPr>
          <p:cNvPr id="780" name="Google Shape;780;p118"/>
          <p:cNvPicPr preferRelativeResize="0"/>
          <p:nvPr/>
        </p:nvPicPr>
        <p:blipFill>
          <a:blip r:embed="rId4">
            <a:alphaModFix/>
          </a:blip>
          <a:stretch>
            <a:fillRect/>
          </a:stretch>
        </p:blipFill>
        <p:spPr>
          <a:xfrm>
            <a:off x="2048126" y="1051026"/>
            <a:ext cx="1408076" cy="3695501"/>
          </a:xfrm>
          <a:prstGeom prst="rect">
            <a:avLst/>
          </a:prstGeom>
          <a:noFill/>
          <a:ln>
            <a:noFill/>
          </a:ln>
        </p:spPr>
      </p:pic>
      <p:pic>
        <p:nvPicPr>
          <p:cNvPr id="781" name="Google Shape;781;p118"/>
          <p:cNvPicPr preferRelativeResize="0"/>
          <p:nvPr/>
        </p:nvPicPr>
        <p:blipFill>
          <a:blip r:embed="rId5">
            <a:alphaModFix/>
          </a:blip>
          <a:stretch>
            <a:fillRect/>
          </a:stretch>
        </p:blipFill>
        <p:spPr>
          <a:xfrm>
            <a:off x="3547673" y="715850"/>
            <a:ext cx="3119850" cy="4214450"/>
          </a:xfrm>
          <a:prstGeom prst="rect">
            <a:avLst/>
          </a:prstGeom>
          <a:noFill/>
          <a:ln>
            <a:noFill/>
          </a:ln>
        </p:spPr>
      </p:pic>
      <p:pic>
        <p:nvPicPr>
          <p:cNvPr id="782" name="Google Shape;782;p118"/>
          <p:cNvPicPr preferRelativeResize="0"/>
          <p:nvPr/>
        </p:nvPicPr>
        <p:blipFill>
          <a:blip r:embed="rId6">
            <a:alphaModFix/>
          </a:blip>
          <a:stretch>
            <a:fillRect/>
          </a:stretch>
        </p:blipFill>
        <p:spPr>
          <a:xfrm>
            <a:off x="6348021" y="2069850"/>
            <a:ext cx="2382625" cy="2780500"/>
          </a:xfrm>
          <a:prstGeom prst="rect">
            <a:avLst/>
          </a:prstGeom>
          <a:noFill/>
          <a:ln>
            <a:noFill/>
          </a:ln>
        </p:spPr>
      </p:pic>
      <p:sp>
        <p:nvSpPr>
          <p:cNvPr id="783" name="Google Shape;783;p118"/>
          <p:cNvSpPr txBox="1"/>
          <p:nvPr/>
        </p:nvSpPr>
        <p:spPr>
          <a:xfrm rot="2500305">
            <a:off x="6633023" y="651395"/>
            <a:ext cx="1680799" cy="5242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younger?</a:t>
            </a:r>
            <a:endParaRPr sz="1800"/>
          </a:p>
        </p:txBody>
      </p:sp>
      <p:sp>
        <p:nvSpPr>
          <p:cNvPr id="784" name="Google Shape;784;p118"/>
          <p:cNvSpPr txBox="1"/>
          <p:nvPr/>
        </p:nvSpPr>
        <p:spPr>
          <a:xfrm rot="-1543443">
            <a:off x="635657" y="1625623"/>
            <a:ext cx="1261412" cy="3553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taller?</a:t>
            </a:r>
            <a:endParaRPr sz="1800"/>
          </a:p>
        </p:txBody>
      </p:sp>
      <p:sp>
        <p:nvSpPr>
          <p:cNvPr id="785" name="Google Shape;785;p118"/>
          <p:cNvSpPr txBox="1"/>
          <p:nvPr/>
        </p:nvSpPr>
        <p:spPr>
          <a:xfrm rot="-1581667">
            <a:off x="7262696" y="1461645"/>
            <a:ext cx="1243843" cy="399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happier?</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TURN!</a:t>
            </a:r>
            <a:endParaRPr/>
          </a:p>
        </p:txBody>
      </p:sp>
      <p:sp>
        <p:nvSpPr>
          <p:cNvPr id="791" name="Google Shape;791;p1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it's your turn to create a character profile.</a:t>
            </a:r>
            <a:endParaRPr/>
          </a:p>
          <a:p>
            <a:pPr marL="0" lvl="0" indent="0" algn="l" rtl="0">
              <a:spcBef>
                <a:spcPts val="1600"/>
              </a:spcBef>
              <a:spcAft>
                <a:spcPts val="0"/>
              </a:spcAft>
              <a:buNone/>
            </a:pPr>
            <a:r>
              <a:rPr lang="en"/>
              <a:t>Use the comparisons you made with your classmates.</a:t>
            </a:r>
            <a:endParaRPr/>
          </a:p>
          <a:p>
            <a:pPr marL="0" lvl="0" indent="0" algn="l" rtl="0">
              <a:spcBef>
                <a:spcPts val="1600"/>
              </a:spcBef>
              <a:spcAft>
                <a:spcPts val="0"/>
              </a:spcAft>
              <a:buNone/>
            </a:pPr>
            <a:r>
              <a:rPr lang="en"/>
              <a:t>Try to include an activity that your character enjoys with a different suffix.</a:t>
            </a:r>
            <a:endParaRPr/>
          </a:p>
          <a:p>
            <a:pPr marL="0" lvl="0" indent="0" algn="l" rtl="0">
              <a:spcBef>
                <a:spcPts val="1600"/>
              </a:spcBef>
              <a:spcAft>
                <a:spcPts val="1600"/>
              </a:spcAft>
              <a:buNone/>
            </a:pPr>
            <a:endParaRPr/>
          </a:p>
        </p:txBody>
      </p:sp>
      <p:pic>
        <p:nvPicPr>
          <p:cNvPr id="792" name="Google Shape;792;p119"/>
          <p:cNvPicPr preferRelativeResize="0"/>
          <p:nvPr/>
        </p:nvPicPr>
        <p:blipFill>
          <a:blip r:embed="rId3">
            <a:alphaModFix/>
          </a:blip>
          <a:stretch>
            <a:fillRect/>
          </a:stretch>
        </p:blipFill>
        <p:spPr>
          <a:xfrm>
            <a:off x="5278225" y="2714875"/>
            <a:ext cx="2428625" cy="24286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20"/>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ctr" rtl="0">
              <a:spcBef>
                <a:spcPts val="0"/>
              </a:spcBef>
              <a:spcAft>
                <a:spcPts val="0"/>
              </a:spcAft>
              <a:buNone/>
            </a:pPr>
            <a:r>
              <a:rPr lang="en"/>
              <a:t>HOW DID THAT GO?</a:t>
            </a:r>
            <a:endParaRPr/>
          </a:p>
        </p:txBody>
      </p:sp>
      <p:pic>
        <p:nvPicPr>
          <p:cNvPr id="798" name="Google Shape;798;p120"/>
          <p:cNvPicPr preferRelativeResize="0"/>
          <p:nvPr/>
        </p:nvPicPr>
        <p:blipFill>
          <a:blip r:embed="rId3">
            <a:alphaModFix/>
          </a:blip>
          <a:stretch>
            <a:fillRect/>
          </a:stretch>
        </p:blipFill>
        <p:spPr>
          <a:xfrm>
            <a:off x="3673675" y="1348700"/>
            <a:ext cx="1303100" cy="36723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21"/>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Definite and Indefinite</a:t>
            </a:r>
            <a:endParaRPr/>
          </a:p>
        </p:txBody>
      </p:sp>
      <p:pic>
        <p:nvPicPr>
          <p:cNvPr id="117" name="Google Shape;117;p23"/>
          <p:cNvPicPr preferRelativeResize="0"/>
          <p:nvPr/>
        </p:nvPicPr>
        <p:blipFill>
          <a:blip r:embed="rId3">
            <a:alphaModFix/>
          </a:blip>
          <a:stretch>
            <a:fillRect/>
          </a:stretch>
        </p:blipFill>
        <p:spPr>
          <a:xfrm>
            <a:off x="2470583" y="1527200"/>
            <a:ext cx="3616300" cy="3616300"/>
          </a:xfrm>
          <a:prstGeom prst="rect">
            <a:avLst/>
          </a:prstGeom>
          <a:noFill/>
          <a:ln>
            <a:noFill/>
          </a:ln>
        </p:spPr>
      </p:pic>
      <p:sp>
        <p:nvSpPr>
          <p:cNvPr id="118" name="Google Shape;118;p23"/>
          <p:cNvSpPr txBox="1">
            <a:spLocks noGrp="1"/>
          </p:cNvSpPr>
          <p:nvPr>
            <p:ph type="body" idx="2"/>
          </p:nvPr>
        </p:nvSpPr>
        <p:spPr>
          <a:xfrm>
            <a:off x="6086875" y="1228675"/>
            <a:ext cx="27453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Indefinite articles:</a:t>
            </a:r>
            <a:endParaRPr/>
          </a:p>
          <a:p>
            <a:pPr marL="0" lvl="0" indent="0" algn="l" rtl="0">
              <a:spcBef>
                <a:spcPts val="1600"/>
              </a:spcBef>
              <a:spcAft>
                <a:spcPts val="0"/>
              </a:spcAft>
              <a:buNone/>
            </a:pPr>
            <a:r>
              <a:rPr lang="en"/>
              <a:t>are more general.</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E.g. a, an</a:t>
            </a:r>
            <a:endParaRPr/>
          </a:p>
        </p:txBody>
      </p:sp>
      <p:sp>
        <p:nvSpPr>
          <p:cNvPr id="119" name="Google Shape;119;p23"/>
          <p:cNvSpPr txBox="1">
            <a:spLocks noGrp="1"/>
          </p:cNvSpPr>
          <p:nvPr>
            <p:ph type="body" idx="1"/>
          </p:nvPr>
        </p:nvSpPr>
        <p:spPr>
          <a:xfrm>
            <a:off x="432048" y="1228675"/>
            <a:ext cx="31194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Definite articles:</a:t>
            </a:r>
            <a:endParaRPr/>
          </a:p>
          <a:p>
            <a:pPr marL="0" lvl="0" indent="0" algn="l" rtl="0">
              <a:spcBef>
                <a:spcPts val="1600"/>
              </a:spcBef>
              <a:spcAft>
                <a:spcPts val="0"/>
              </a:spcAft>
              <a:buNone/>
            </a:pPr>
            <a:r>
              <a:rPr lang="en"/>
              <a:t>are more specific.</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E.g. the, those, that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1</a:t>
            </a:r>
            <a:endParaRPr/>
          </a:p>
        </p:txBody>
      </p:sp>
      <p:sp>
        <p:nvSpPr>
          <p:cNvPr id="125" name="Google Shape;125;p2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Write a brief description of something you enjoy. This can be an activity, film, book, show, anything!</a:t>
            </a:r>
            <a:endParaRPr/>
          </a:p>
          <a:p>
            <a:pPr marL="0" lvl="0" indent="0" algn="l" rtl="0">
              <a:spcBef>
                <a:spcPts val="1600"/>
              </a:spcBef>
              <a:spcAft>
                <a:spcPts val="1600"/>
              </a:spcAft>
              <a:buNone/>
            </a:pPr>
            <a:r>
              <a:rPr lang="en"/>
              <a:t>Explain what it involves, why you like it, if you have a favourite character…</a:t>
            </a:r>
            <a:endParaRPr/>
          </a:p>
        </p:txBody>
      </p:sp>
      <p:pic>
        <p:nvPicPr>
          <p:cNvPr id="126" name="Google Shape;126;p24"/>
          <p:cNvPicPr preferRelativeResize="0"/>
          <p:nvPr/>
        </p:nvPicPr>
        <p:blipFill>
          <a:blip r:embed="rId3">
            <a:alphaModFix/>
          </a:blip>
          <a:stretch>
            <a:fillRect/>
          </a:stretch>
        </p:blipFill>
        <p:spPr>
          <a:xfrm>
            <a:off x="3367052" y="2571750"/>
            <a:ext cx="5776950" cy="27079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2</a:t>
            </a:r>
            <a:endParaRPr/>
          </a:p>
        </p:txBody>
      </p:sp>
      <p:sp>
        <p:nvSpPr>
          <p:cNvPr id="132" name="Google Shape;132;p25"/>
          <p:cNvSpPr txBox="1">
            <a:spLocks noGrp="1"/>
          </p:cNvSpPr>
          <p:nvPr>
            <p:ph type="body" idx="1"/>
          </p:nvPr>
        </p:nvSpPr>
        <p:spPr>
          <a:xfrm>
            <a:off x="311700" y="1228675"/>
            <a:ext cx="47034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Now, get into pairs and identify the articles in both descriptions. Discuss </a:t>
            </a:r>
            <a:r>
              <a:rPr lang="en" b="1"/>
              <a:t>what</a:t>
            </a:r>
            <a:r>
              <a:rPr lang="en"/>
              <a:t> articles you have used, and </a:t>
            </a:r>
            <a:r>
              <a:rPr lang="en" b="1"/>
              <a:t>why</a:t>
            </a:r>
            <a:r>
              <a:rPr lang="en"/>
              <a:t> you think that they are needed. Also discuss </a:t>
            </a:r>
            <a:r>
              <a:rPr lang="en" b="1"/>
              <a:t>why</a:t>
            </a:r>
            <a:r>
              <a:rPr lang="en"/>
              <a:t> you think articles are important. </a:t>
            </a:r>
            <a:endParaRPr/>
          </a:p>
        </p:txBody>
      </p:sp>
      <p:pic>
        <p:nvPicPr>
          <p:cNvPr id="133" name="Google Shape;133;p25"/>
          <p:cNvPicPr preferRelativeResize="0"/>
          <p:nvPr/>
        </p:nvPicPr>
        <p:blipFill>
          <a:blip r:embed="rId3">
            <a:alphaModFix/>
          </a:blip>
          <a:stretch>
            <a:fillRect/>
          </a:stretch>
        </p:blipFill>
        <p:spPr>
          <a:xfrm>
            <a:off x="5455426" y="781975"/>
            <a:ext cx="3376875" cy="4233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490250" y="526350"/>
            <a:ext cx="8150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did you come up with?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311700" y="427675"/>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Stop or Go? How do you feel?</a:t>
            </a:r>
            <a:endParaRPr/>
          </a:p>
        </p:txBody>
      </p:sp>
      <p:sp>
        <p:nvSpPr>
          <p:cNvPr id="144" name="Google Shape;144;p2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5" name="Google Shape;145;p27"/>
          <p:cNvPicPr preferRelativeResize="0"/>
          <p:nvPr/>
        </p:nvPicPr>
        <p:blipFill>
          <a:blip r:embed="rId3">
            <a:alphaModFix/>
          </a:blip>
          <a:stretch>
            <a:fillRect/>
          </a:stretch>
        </p:blipFill>
        <p:spPr>
          <a:xfrm>
            <a:off x="3673675" y="1348700"/>
            <a:ext cx="1303100" cy="3079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311700" y="292850"/>
            <a:ext cx="8520600" cy="17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200"/>
              <a:t>VERBS</a:t>
            </a:r>
            <a:endParaRPr sz="7200"/>
          </a:p>
        </p:txBody>
      </p:sp>
      <p:sp>
        <p:nvSpPr>
          <p:cNvPr id="151" name="Google Shape;151;p28"/>
          <p:cNvSpPr txBox="1">
            <a:spLocks noGrp="1"/>
          </p:cNvSpPr>
          <p:nvPr>
            <p:ph type="body" idx="1"/>
          </p:nvPr>
        </p:nvSpPr>
        <p:spPr>
          <a:xfrm>
            <a:off x="311700" y="1486350"/>
            <a:ext cx="8520600" cy="30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WHAT ARE THEY???</a:t>
            </a:r>
            <a:endParaRPr sz="4800"/>
          </a:p>
          <a:p>
            <a:pPr marL="0" lvl="0" indent="0" algn="l" rtl="0">
              <a:spcBef>
                <a:spcPts val="1600"/>
              </a:spcBef>
              <a:spcAft>
                <a:spcPts val="0"/>
              </a:spcAft>
              <a:buNone/>
            </a:pPr>
            <a:r>
              <a:rPr lang="en" sz="1400">
                <a:solidFill>
                  <a:srgbClr val="222222"/>
                </a:solidFill>
                <a:highlight>
                  <a:srgbClr val="FFFFFF"/>
                </a:highlight>
              </a:rPr>
              <a:t>A verb is anything anyone or anything does. What do orangutans do? What do dogs do? Verbs will answer those questions.</a:t>
            </a:r>
            <a:endParaRPr sz="1400">
              <a:solidFill>
                <a:srgbClr val="222222"/>
              </a:solidFill>
              <a:highlight>
                <a:srgbClr val="FFFFFF"/>
              </a:highlight>
            </a:endParaRPr>
          </a:p>
          <a:p>
            <a:pPr marL="0" lvl="0" indent="0" algn="l" rtl="0">
              <a:spcBef>
                <a:spcPts val="1600"/>
              </a:spcBef>
              <a:spcAft>
                <a:spcPts val="1600"/>
              </a:spcAft>
              <a:buNone/>
            </a:pPr>
            <a:r>
              <a:rPr lang="en" sz="1400">
                <a:solidFill>
                  <a:srgbClr val="222222"/>
                </a:solidFill>
                <a:highlight>
                  <a:srgbClr val="FFFFFF"/>
                </a:highlight>
              </a:rPr>
              <a:t>Since verbs are words describing actions, they are the backbone of every story you've ever heard.</a:t>
            </a:r>
            <a:br>
              <a:rPr lang="en" sz="1400">
                <a:solidFill>
                  <a:srgbClr val="222222"/>
                </a:solidFill>
                <a:highlight>
                  <a:srgbClr val="FFFFFF"/>
                </a:highlight>
              </a:rPr>
            </a:br>
            <a:r>
              <a:rPr lang="en" sz="1400">
                <a:solidFill>
                  <a:srgbClr val="222222"/>
                </a:solidFill>
                <a:highlight>
                  <a:srgbClr val="FFFFFF"/>
                </a:highlight>
              </a:rPr>
              <a:t/>
            </a:r>
            <a:br>
              <a:rPr lang="en" sz="1400">
                <a:solidFill>
                  <a:srgbClr val="222222"/>
                </a:solidFill>
                <a:highlight>
                  <a:srgbClr val="FFFFFF"/>
                </a:highlight>
              </a:rPr>
            </a:br>
            <a:r>
              <a:rPr lang="en" sz="2400">
                <a:solidFill>
                  <a:srgbClr val="3C78D8"/>
                </a:solidFill>
                <a:highlight>
                  <a:srgbClr val="FFFFFF"/>
                </a:highlight>
              </a:rPr>
              <a:t>Example</a:t>
            </a:r>
            <a:r>
              <a:rPr lang="en" sz="2400">
                <a:solidFill>
                  <a:srgbClr val="222222"/>
                </a:solidFill>
                <a:highlight>
                  <a:srgbClr val="FFFFFF"/>
                </a:highlight>
              </a:rPr>
              <a:t>.  </a:t>
            </a:r>
            <a:r>
              <a:rPr lang="en" sz="2400">
                <a:solidFill>
                  <a:srgbClr val="3C78D8"/>
                </a:solidFill>
                <a:highlight>
                  <a:srgbClr val="FFFFFF"/>
                </a:highlight>
              </a:rPr>
              <a:t>“One can go for a…”</a:t>
            </a:r>
            <a:r>
              <a:rPr lang="en" sz="1400">
                <a:solidFill>
                  <a:srgbClr val="3C78D8"/>
                </a:solidFill>
                <a:highlight>
                  <a:srgbClr val="FFFFFF"/>
                </a:highlight>
              </a:rPr>
              <a:t> </a:t>
            </a:r>
            <a:endParaRPr sz="1400">
              <a:solidFill>
                <a:srgbClr val="3C78D8"/>
              </a:solidFill>
              <a:highlight>
                <a:srgbClr val="FFFFFF"/>
              </a:highlight>
            </a:endParaRPr>
          </a:p>
        </p:txBody>
      </p:sp>
      <p:sp>
        <p:nvSpPr>
          <p:cNvPr id="152" name="Google Shape;152;p28"/>
          <p:cNvSpPr/>
          <p:nvPr/>
        </p:nvSpPr>
        <p:spPr>
          <a:xfrm>
            <a:off x="214325" y="1175250"/>
            <a:ext cx="2170775" cy="431525"/>
          </a:xfrm>
          <a:custGeom>
            <a:avLst/>
            <a:gdLst/>
            <a:ahLst/>
            <a:cxnLst/>
            <a:rect l="l" t="t" r="r" b="b"/>
            <a:pathLst>
              <a:path w="86831" h="17261" extrusionOk="0">
                <a:moveTo>
                  <a:pt x="0" y="13274"/>
                </a:moveTo>
                <a:cubicBezTo>
                  <a:pt x="12127" y="5991"/>
                  <a:pt x="28249" y="15033"/>
                  <a:pt x="42309" y="16592"/>
                </a:cubicBezTo>
                <a:cubicBezTo>
                  <a:pt x="48265" y="17252"/>
                  <a:pt x="54470" y="17769"/>
                  <a:pt x="60284" y="16316"/>
                </a:cubicBezTo>
                <a:cubicBezTo>
                  <a:pt x="70361" y="13798"/>
                  <a:pt x="77544" y="4652"/>
                  <a:pt x="86831" y="0"/>
                </a:cubicBezTo>
              </a:path>
            </a:pathLst>
          </a:custGeom>
          <a:noFill/>
          <a:ln w="9525" cap="flat" cmpd="sng">
            <a:solidFill>
              <a:schemeClr val="dk2"/>
            </a:solidFill>
            <a:prstDash val="solid"/>
            <a:round/>
            <a:headEnd type="none" w="med" len="med"/>
            <a:tailEnd type="none" w="med" len="me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body" idx="1"/>
          </p:nvPr>
        </p:nvSpPr>
        <p:spPr>
          <a:xfrm>
            <a:off x="311700" y="200475"/>
            <a:ext cx="8520600" cy="436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800"/>
              <a:t>Activity </a:t>
            </a:r>
            <a:endParaRPr sz="4800"/>
          </a:p>
        </p:txBody>
      </p:sp>
      <p:sp>
        <p:nvSpPr>
          <p:cNvPr id="158" name="Google Shape;158;p29"/>
          <p:cNvSpPr/>
          <p:nvPr/>
        </p:nvSpPr>
        <p:spPr>
          <a:xfrm>
            <a:off x="497775" y="608375"/>
            <a:ext cx="4258600" cy="1326550"/>
          </a:xfrm>
          <a:custGeom>
            <a:avLst/>
            <a:gdLst/>
            <a:ahLst/>
            <a:cxnLst/>
            <a:rect l="l" t="t" r="r" b="b"/>
            <a:pathLst>
              <a:path w="170344" h="53062" extrusionOk="0">
                <a:moveTo>
                  <a:pt x="0" y="38714"/>
                </a:moveTo>
                <a:cubicBezTo>
                  <a:pt x="6790" y="35801"/>
                  <a:pt x="9949" y="26927"/>
                  <a:pt x="16868" y="24334"/>
                </a:cubicBezTo>
                <a:cubicBezTo>
                  <a:pt x="23258" y="21939"/>
                  <a:pt x="30651" y="22390"/>
                  <a:pt x="37332" y="23781"/>
                </a:cubicBezTo>
                <a:cubicBezTo>
                  <a:pt x="46897" y="25773"/>
                  <a:pt x="53751" y="34392"/>
                  <a:pt x="62219" y="39267"/>
                </a:cubicBezTo>
                <a:cubicBezTo>
                  <a:pt x="77642" y="48146"/>
                  <a:pt x="96302" y="54972"/>
                  <a:pt x="113931" y="52541"/>
                </a:cubicBezTo>
                <a:cubicBezTo>
                  <a:pt x="123593" y="51208"/>
                  <a:pt x="135381" y="46627"/>
                  <a:pt x="139095" y="37608"/>
                </a:cubicBezTo>
                <a:cubicBezTo>
                  <a:pt x="141138" y="32646"/>
                  <a:pt x="137400" y="25965"/>
                  <a:pt x="140478" y="21569"/>
                </a:cubicBezTo>
                <a:cubicBezTo>
                  <a:pt x="147521" y="11510"/>
                  <a:pt x="161661" y="8683"/>
                  <a:pt x="170344" y="0"/>
                </a:cubicBezTo>
              </a:path>
            </a:pathLst>
          </a:custGeom>
          <a:noFill/>
          <a:ln w="9525" cap="flat" cmpd="sng">
            <a:solidFill>
              <a:schemeClr val="dk2"/>
            </a:solidFill>
            <a:prstDash val="solid"/>
            <a:round/>
            <a:headEnd type="none" w="med" len="med"/>
            <a:tailEnd type="none" w="med" len="med"/>
          </a:ln>
        </p:spPr>
      </p:sp>
      <p:sp>
        <p:nvSpPr>
          <p:cNvPr id="159" name="Google Shape;159;p29"/>
          <p:cNvSpPr txBox="1"/>
          <p:nvPr/>
        </p:nvSpPr>
        <p:spPr>
          <a:xfrm>
            <a:off x="737875" y="2849275"/>
            <a:ext cx="7749900" cy="21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Comic Sans MS"/>
                <a:ea typeface="Comic Sans MS"/>
                <a:cs typeface="Comic Sans MS"/>
                <a:sym typeface="Comic Sans MS"/>
              </a:rPr>
              <a:t>Take the verb ball, perform an action with it and then throw it to someone else in the class</a:t>
            </a:r>
            <a:endParaRPr sz="3600">
              <a:latin typeface="Comic Sans MS"/>
              <a:ea typeface="Comic Sans MS"/>
              <a:cs typeface="Comic Sans MS"/>
              <a:sym typeface="Comic Sans MS"/>
            </a:endParaRPr>
          </a:p>
        </p:txBody>
      </p:sp>
      <p:pic>
        <p:nvPicPr>
          <p:cNvPr id="160" name="Google Shape;160;p29"/>
          <p:cNvPicPr preferRelativeResize="0"/>
          <p:nvPr/>
        </p:nvPicPr>
        <p:blipFill>
          <a:blip r:embed="rId3">
            <a:alphaModFix/>
          </a:blip>
          <a:stretch>
            <a:fillRect/>
          </a:stretch>
        </p:blipFill>
        <p:spPr>
          <a:xfrm>
            <a:off x="4860650" y="450175"/>
            <a:ext cx="3491999" cy="230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292850"/>
            <a:ext cx="8520600" cy="9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Helping Verbs </a:t>
            </a:r>
            <a:endParaRPr sz="6000"/>
          </a:p>
        </p:txBody>
      </p:sp>
      <p:sp>
        <p:nvSpPr>
          <p:cNvPr id="166" name="Google Shape;166;p30"/>
          <p:cNvSpPr txBox="1">
            <a:spLocks noGrp="1"/>
          </p:cNvSpPr>
          <p:nvPr>
            <p:ph type="body" idx="1"/>
          </p:nvPr>
        </p:nvSpPr>
        <p:spPr>
          <a:xfrm>
            <a:off x="311700" y="1513675"/>
            <a:ext cx="8520600" cy="30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There are verbs that help tell us about the action:</a:t>
            </a:r>
            <a:br>
              <a:rPr lang="en"/>
            </a:br>
            <a:r>
              <a:rPr lang="en"/>
              <a:t/>
            </a:r>
            <a:br>
              <a:rPr lang="en"/>
            </a:br>
            <a:endParaRPr/>
          </a:p>
        </p:txBody>
      </p:sp>
      <p:sp>
        <p:nvSpPr>
          <p:cNvPr id="167" name="Google Shape;167;p30"/>
          <p:cNvSpPr/>
          <p:nvPr/>
        </p:nvSpPr>
        <p:spPr>
          <a:xfrm>
            <a:off x="429275" y="835104"/>
            <a:ext cx="3213900" cy="678575"/>
          </a:xfrm>
          <a:custGeom>
            <a:avLst/>
            <a:gdLst/>
            <a:ahLst/>
            <a:cxnLst/>
            <a:rect l="l" t="t" r="r" b="b"/>
            <a:pathLst>
              <a:path w="128556" h="27143" extrusionOk="0">
                <a:moveTo>
                  <a:pt x="0" y="12277"/>
                </a:moveTo>
                <a:cubicBezTo>
                  <a:pt x="0" y="19525"/>
                  <a:pt x="8753" y="26316"/>
                  <a:pt x="15965" y="27037"/>
                </a:cubicBezTo>
                <a:cubicBezTo>
                  <a:pt x="24490" y="27889"/>
                  <a:pt x="33030" y="20166"/>
                  <a:pt x="41268" y="22519"/>
                </a:cubicBezTo>
                <a:cubicBezTo>
                  <a:pt x="48066" y="24460"/>
                  <a:pt x="55066" y="27812"/>
                  <a:pt x="62053" y="26736"/>
                </a:cubicBezTo>
                <a:cubicBezTo>
                  <a:pt x="68457" y="25750"/>
                  <a:pt x="74823" y="20658"/>
                  <a:pt x="81030" y="22519"/>
                </a:cubicBezTo>
                <a:cubicBezTo>
                  <a:pt x="92191" y="25865"/>
                  <a:pt x="104919" y="27105"/>
                  <a:pt x="115973" y="23422"/>
                </a:cubicBezTo>
                <a:cubicBezTo>
                  <a:pt x="123082" y="21054"/>
                  <a:pt x="130581" y="11488"/>
                  <a:pt x="128022" y="4445"/>
                </a:cubicBezTo>
                <a:cubicBezTo>
                  <a:pt x="126742" y="921"/>
                  <a:pt x="120925" y="-947"/>
                  <a:pt x="117479" y="529"/>
                </a:cubicBezTo>
                <a:cubicBezTo>
                  <a:pt x="115902" y="1204"/>
                  <a:pt x="115915" y="3650"/>
                  <a:pt x="115672" y="5348"/>
                </a:cubicBezTo>
              </a:path>
            </a:pathLst>
          </a:custGeom>
          <a:noFill/>
          <a:ln w="9525" cap="flat" cmpd="sng">
            <a:solidFill>
              <a:schemeClr val="dk2"/>
            </a:solidFill>
            <a:prstDash val="solid"/>
            <a:round/>
            <a:headEnd type="none" w="med" len="med"/>
            <a:tailEnd type="none" w="med" len="med"/>
          </a:ln>
        </p:spPr>
      </p:sp>
      <p:graphicFrame>
        <p:nvGraphicFramePr>
          <p:cNvPr id="168" name="Google Shape;168;p30"/>
          <p:cNvGraphicFramePr/>
          <p:nvPr/>
        </p:nvGraphicFramePr>
        <p:xfrm>
          <a:off x="952500" y="2211125"/>
          <a:ext cx="7239000" cy="1869750"/>
        </p:xfrm>
        <a:graphic>
          <a:graphicData uri="http://schemas.openxmlformats.org/drawingml/2006/table">
            <a:tbl>
              <a:tblPr>
                <a:noFill/>
                <a:tableStyleId>{29A8151F-83AC-4AA6-B374-9DCB5E1B56AA}</a:tableStyleId>
              </a:tblPr>
              <a:tblGrid>
                <a:gridCol w="3619500">
                  <a:extLst>
                    <a:ext uri="{9D8B030D-6E8A-4147-A177-3AD203B41FA5}">
                      <a16:colId xmlns:a16="http://schemas.microsoft.com/office/drawing/2014/main" xmlns="" val="20000"/>
                    </a:ext>
                  </a:extLst>
                </a:gridCol>
                <a:gridCol w="3619500">
                  <a:extLst>
                    <a:ext uri="{9D8B030D-6E8A-4147-A177-3AD203B41FA5}">
                      <a16:colId xmlns:a16="http://schemas.microsoft.com/office/drawing/2014/main" xmlns="" val="20001"/>
                    </a:ext>
                  </a:extLst>
                </a:gridCol>
              </a:tblGrid>
              <a:tr h="623250">
                <a:tc>
                  <a:txBody>
                    <a:bodyPr/>
                    <a:lstStyle/>
                    <a:p>
                      <a:pPr marL="0" lvl="0" indent="0" algn="l" rtl="0">
                        <a:spcBef>
                          <a:spcPts val="0"/>
                        </a:spcBef>
                        <a:spcAft>
                          <a:spcPts val="0"/>
                        </a:spcAft>
                        <a:buNone/>
                      </a:pPr>
                      <a:r>
                        <a:rPr lang="en">
                          <a:solidFill>
                            <a:srgbClr val="FF00FF"/>
                          </a:solidFill>
                        </a:rPr>
                        <a:t>Action Verb </a:t>
                      </a:r>
                      <a:r>
                        <a:rPr lang="en"/>
                        <a:t>with no </a:t>
                      </a:r>
                      <a:r>
                        <a:rPr lang="en">
                          <a:solidFill>
                            <a:srgbClr val="4A86E8"/>
                          </a:solidFill>
                        </a:rPr>
                        <a:t>Helping Verb</a:t>
                      </a:r>
                      <a:endParaRPr>
                        <a:solidFill>
                          <a:srgbClr val="4A86E8"/>
                        </a:solidFill>
                      </a:endParaRPr>
                    </a:p>
                  </a:txBody>
                  <a:tcPr marL="91425" marR="91425" marT="91425" marB="91425"/>
                </a:tc>
                <a:tc>
                  <a:txBody>
                    <a:bodyPr/>
                    <a:lstStyle/>
                    <a:p>
                      <a:pPr marL="0" lvl="0" indent="0" algn="l" rtl="0">
                        <a:spcBef>
                          <a:spcPts val="0"/>
                        </a:spcBef>
                        <a:spcAft>
                          <a:spcPts val="0"/>
                        </a:spcAft>
                        <a:buNone/>
                      </a:pPr>
                      <a:r>
                        <a:rPr lang="en">
                          <a:latin typeface="Comic Sans MS"/>
                          <a:ea typeface="Comic Sans MS"/>
                          <a:cs typeface="Comic Sans MS"/>
                          <a:sym typeface="Comic Sans MS"/>
                        </a:rPr>
                        <a:t>I </a:t>
                      </a:r>
                      <a:r>
                        <a:rPr lang="en">
                          <a:solidFill>
                            <a:srgbClr val="FF00FF"/>
                          </a:solidFill>
                          <a:latin typeface="Comic Sans MS"/>
                          <a:ea typeface="Comic Sans MS"/>
                          <a:cs typeface="Comic Sans MS"/>
                          <a:sym typeface="Comic Sans MS"/>
                        </a:rPr>
                        <a:t>ate</a:t>
                      </a:r>
                      <a:r>
                        <a:rPr lang="en">
                          <a:latin typeface="Comic Sans MS"/>
                          <a:ea typeface="Comic Sans MS"/>
                          <a:cs typeface="Comic Sans MS"/>
                          <a:sym typeface="Comic Sans MS"/>
                        </a:rPr>
                        <a:t> five pizzas!</a:t>
                      </a:r>
                      <a:endParaRPr>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xmlns="" val="10000"/>
                  </a:ext>
                </a:extLst>
              </a:tr>
              <a:tr h="623250">
                <a:tc>
                  <a:txBody>
                    <a:bodyPr/>
                    <a:lstStyle/>
                    <a:p>
                      <a:pPr marL="0" lvl="0" indent="0" algn="l" rtl="0">
                        <a:spcBef>
                          <a:spcPts val="0"/>
                        </a:spcBef>
                        <a:spcAft>
                          <a:spcPts val="0"/>
                        </a:spcAft>
                        <a:buNone/>
                      </a:pPr>
                      <a:r>
                        <a:rPr lang="en">
                          <a:solidFill>
                            <a:srgbClr val="4A86E8"/>
                          </a:solidFill>
                        </a:rPr>
                        <a:t>Helping Verb</a:t>
                      </a:r>
                      <a:r>
                        <a:rPr lang="en"/>
                        <a:t> helping an </a:t>
                      </a:r>
                      <a:r>
                        <a:rPr lang="en">
                          <a:solidFill>
                            <a:srgbClr val="FF00FF"/>
                          </a:solidFill>
                        </a:rPr>
                        <a:t>Action Verb</a:t>
                      </a:r>
                      <a:endParaRPr>
                        <a:solidFill>
                          <a:srgbClr val="FF00FF"/>
                        </a:solidFill>
                      </a:endParaRPr>
                    </a:p>
                  </a:txBody>
                  <a:tcPr marL="91425" marR="91425" marT="91425" marB="91425"/>
                </a:tc>
                <a:tc>
                  <a:txBody>
                    <a:bodyPr/>
                    <a:lstStyle/>
                    <a:p>
                      <a:pPr marL="0" lvl="0" indent="0" algn="l" rtl="0">
                        <a:spcBef>
                          <a:spcPts val="0"/>
                        </a:spcBef>
                        <a:spcAft>
                          <a:spcPts val="0"/>
                        </a:spcAft>
                        <a:buNone/>
                      </a:pPr>
                      <a:r>
                        <a:rPr lang="en"/>
                        <a:t>Now my stomach </a:t>
                      </a:r>
                      <a:r>
                        <a:rPr lang="en">
                          <a:solidFill>
                            <a:srgbClr val="4A86E8"/>
                          </a:solidFill>
                        </a:rPr>
                        <a:t>will</a:t>
                      </a:r>
                      <a:r>
                        <a:rPr lang="en"/>
                        <a:t> </a:t>
                      </a:r>
                      <a:r>
                        <a:rPr lang="en">
                          <a:solidFill>
                            <a:srgbClr val="FF00FF"/>
                          </a:solidFill>
                        </a:rPr>
                        <a:t>hurt</a:t>
                      </a:r>
                      <a:r>
                        <a:rPr lang="en"/>
                        <a:t> for an hour!</a:t>
                      </a:r>
                      <a:endParaRPr/>
                    </a:p>
                  </a:txBody>
                  <a:tcPr marL="91425" marR="91425" marT="91425" marB="91425"/>
                </a:tc>
                <a:extLst>
                  <a:ext uri="{0D108BD9-81ED-4DB2-BD59-A6C34878D82A}">
                    <a16:rowId xmlns:a16="http://schemas.microsoft.com/office/drawing/2014/main" xmlns="" val="10001"/>
                  </a:ext>
                </a:extLst>
              </a:tr>
              <a:tr h="623250">
                <a:tc>
                  <a:txBody>
                    <a:bodyPr/>
                    <a:lstStyle/>
                    <a:p>
                      <a:pPr marL="0" lvl="0" indent="0" algn="l" rtl="0">
                        <a:spcBef>
                          <a:spcPts val="0"/>
                        </a:spcBef>
                        <a:spcAft>
                          <a:spcPts val="0"/>
                        </a:spcAft>
                        <a:buNone/>
                      </a:pPr>
                      <a:r>
                        <a:rPr lang="en">
                          <a:solidFill>
                            <a:srgbClr val="4A86E8"/>
                          </a:solidFill>
                        </a:rPr>
                        <a:t>Two Helping Verbs </a:t>
                      </a:r>
                      <a:r>
                        <a:rPr lang="en"/>
                        <a:t>helping an </a:t>
                      </a:r>
                      <a:r>
                        <a:rPr lang="en">
                          <a:solidFill>
                            <a:srgbClr val="FF00FF"/>
                          </a:solidFill>
                        </a:rPr>
                        <a:t>Action Verb</a:t>
                      </a:r>
                      <a:endParaRPr>
                        <a:solidFill>
                          <a:srgbClr val="FF00FF"/>
                        </a:solidFill>
                      </a:endParaRPr>
                    </a:p>
                  </a:txBody>
                  <a:tcPr marL="91425" marR="91425" marT="91425" marB="91425"/>
                </a:tc>
                <a:tc>
                  <a:txBody>
                    <a:bodyPr/>
                    <a:lstStyle/>
                    <a:p>
                      <a:pPr marL="0" lvl="0" indent="0" algn="l" rtl="0">
                        <a:spcBef>
                          <a:spcPts val="0"/>
                        </a:spcBef>
                        <a:spcAft>
                          <a:spcPts val="0"/>
                        </a:spcAft>
                        <a:buNone/>
                      </a:pPr>
                      <a:r>
                        <a:rPr lang="en"/>
                        <a:t>I </a:t>
                      </a:r>
                      <a:r>
                        <a:rPr lang="en">
                          <a:solidFill>
                            <a:srgbClr val="4A86E8"/>
                          </a:solidFill>
                        </a:rPr>
                        <a:t>will be</a:t>
                      </a:r>
                      <a:r>
                        <a:rPr lang="en"/>
                        <a:t> </a:t>
                      </a:r>
                      <a:r>
                        <a:rPr lang="en">
                          <a:solidFill>
                            <a:srgbClr val="FF00FF"/>
                          </a:solidFill>
                        </a:rPr>
                        <a:t>sitting</a:t>
                      </a:r>
                      <a:r>
                        <a:rPr lang="en"/>
                        <a:t> on the toilet for days!</a:t>
                      </a:r>
                      <a:endParaRPr/>
                    </a:p>
                  </a:txBody>
                  <a:tcPr marL="91425" marR="91425" marT="91425" marB="91425"/>
                </a:tc>
                <a:extLst>
                  <a:ext uri="{0D108BD9-81ED-4DB2-BD59-A6C34878D82A}">
                    <a16:rowId xmlns:a16="http://schemas.microsoft.com/office/drawing/2014/main" xmlns=""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 Past and Future tense verbs</a:t>
            </a:r>
            <a:endParaRPr/>
          </a:p>
        </p:txBody>
      </p:sp>
      <p:sp>
        <p:nvSpPr>
          <p:cNvPr id="174" name="Google Shape;174;p31"/>
          <p:cNvSpPr txBox="1">
            <a:spLocks noGrp="1"/>
          </p:cNvSpPr>
          <p:nvPr>
            <p:ph type="body" idx="1"/>
          </p:nvPr>
        </p:nvSpPr>
        <p:spPr>
          <a:xfrm>
            <a:off x="311700" y="1445900"/>
            <a:ext cx="8520600" cy="341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far we have </a:t>
            </a:r>
            <a:r>
              <a:rPr lang="en">
                <a:solidFill>
                  <a:srgbClr val="4A86E8"/>
                </a:solidFill>
              </a:rPr>
              <a:t>ate</a:t>
            </a:r>
            <a:r>
              <a:rPr lang="en">
                <a:solidFill>
                  <a:srgbClr val="FF00FF"/>
                </a:solidFill>
              </a:rPr>
              <a:t> </a:t>
            </a:r>
            <a:r>
              <a:rPr lang="en"/>
              <a:t>pizza and will </a:t>
            </a:r>
            <a:br>
              <a:rPr lang="en"/>
            </a:br>
            <a:r>
              <a:rPr lang="en"/>
              <a:t>be </a:t>
            </a:r>
            <a:r>
              <a:rPr lang="en">
                <a:solidFill>
                  <a:srgbClr val="4A86E8"/>
                </a:solidFill>
              </a:rPr>
              <a:t>sitting</a:t>
            </a:r>
            <a:r>
              <a:rPr lang="en"/>
              <a:t> on the toilet.</a:t>
            </a:r>
            <a:endParaRPr/>
          </a:p>
          <a:p>
            <a:pPr marL="0" lvl="0" indent="0" algn="l" rtl="0">
              <a:spcBef>
                <a:spcPts val="1600"/>
              </a:spcBef>
              <a:spcAft>
                <a:spcPts val="1600"/>
              </a:spcAft>
              <a:buNone/>
            </a:pPr>
            <a:r>
              <a:rPr lang="en"/>
              <a:t>I have ate- past tense</a:t>
            </a:r>
            <a:br>
              <a:rPr lang="en"/>
            </a:br>
            <a:r>
              <a:rPr lang="en"/>
              <a:t>I am eating- present tense</a:t>
            </a:r>
            <a:br>
              <a:rPr lang="en"/>
            </a:br>
            <a:r>
              <a:rPr lang="en"/>
              <a:t>I will eat- future tense</a:t>
            </a:r>
            <a:br>
              <a:rPr lang="en"/>
            </a:br>
            <a:r>
              <a:rPr lang="en"/>
              <a:t/>
            </a:r>
            <a:br>
              <a:rPr lang="en"/>
            </a:br>
            <a:r>
              <a:rPr lang="en" b="1"/>
              <a:t>Activity 2</a:t>
            </a:r>
            <a:r>
              <a:rPr lang="en"/>
              <a:t>- Quickly write down a past, present and future example of something you love to do? </a:t>
            </a:r>
            <a:r>
              <a:rPr lang="en" i="1"/>
              <a:t>I went skateboarding, I am fishing, I will understand verbs.</a:t>
            </a:r>
            <a:r>
              <a:rPr lang="en"/>
              <a:t>  </a:t>
            </a:r>
            <a:endParaRPr/>
          </a:p>
        </p:txBody>
      </p:sp>
      <p:sp>
        <p:nvSpPr>
          <p:cNvPr id="175" name="Google Shape;175;p31"/>
          <p:cNvSpPr/>
          <p:nvPr/>
        </p:nvSpPr>
        <p:spPr>
          <a:xfrm>
            <a:off x="308750" y="971479"/>
            <a:ext cx="2869225" cy="348966"/>
          </a:xfrm>
          <a:custGeom>
            <a:avLst/>
            <a:gdLst/>
            <a:ahLst/>
            <a:cxnLst/>
            <a:rect l="l" t="t" r="r" b="b"/>
            <a:pathLst>
              <a:path w="114769" h="20704" extrusionOk="0">
                <a:moveTo>
                  <a:pt x="0" y="15783"/>
                </a:moveTo>
                <a:cubicBezTo>
                  <a:pt x="9102" y="13961"/>
                  <a:pt x="18504" y="11916"/>
                  <a:pt x="27714" y="13071"/>
                </a:cubicBezTo>
                <a:cubicBezTo>
                  <a:pt x="40200" y="14636"/>
                  <a:pt x="52384" y="22550"/>
                  <a:pt x="64765" y="20301"/>
                </a:cubicBezTo>
                <a:cubicBezTo>
                  <a:pt x="79699" y="17588"/>
                  <a:pt x="90914" y="3710"/>
                  <a:pt x="105732" y="420"/>
                </a:cubicBezTo>
                <a:cubicBezTo>
                  <a:pt x="108731" y="-246"/>
                  <a:pt x="113065" y="-329"/>
                  <a:pt x="114769" y="2227"/>
                </a:cubicBezTo>
              </a:path>
            </a:pathLst>
          </a:custGeom>
          <a:noFill/>
          <a:ln w="9525" cap="flat" cmpd="sng">
            <a:solidFill>
              <a:schemeClr val="dk2"/>
            </a:solidFill>
            <a:prstDash val="solid"/>
            <a:round/>
            <a:headEnd type="none" w="med" len="med"/>
            <a:tailEnd type="none" w="med" len="med"/>
          </a:ln>
        </p:spPr>
      </p:sp>
      <p:pic>
        <p:nvPicPr>
          <p:cNvPr id="176" name="Google Shape;176;p31"/>
          <p:cNvPicPr preferRelativeResize="0"/>
          <p:nvPr/>
        </p:nvPicPr>
        <p:blipFill>
          <a:blip r:embed="rId3">
            <a:alphaModFix/>
          </a:blip>
          <a:stretch>
            <a:fillRect/>
          </a:stretch>
        </p:blipFill>
        <p:spPr>
          <a:xfrm>
            <a:off x="5367500" y="1016650"/>
            <a:ext cx="2780775" cy="2615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did that go? But did you die? </a:t>
            </a:r>
            <a:endParaRPr/>
          </a:p>
        </p:txBody>
      </p:sp>
      <p:sp>
        <p:nvSpPr>
          <p:cNvPr id="182" name="Google Shape;182;p3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3" name="Google Shape;183;p32"/>
          <p:cNvPicPr preferRelativeResize="0"/>
          <p:nvPr/>
        </p:nvPicPr>
        <p:blipFill>
          <a:blip r:embed="rId3">
            <a:alphaModFix/>
          </a:blip>
          <a:stretch>
            <a:fillRect/>
          </a:stretch>
        </p:blipFill>
        <p:spPr>
          <a:xfrm>
            <a:off x="3673675" y="1348700"/>
            <a:ext cx="1303100" cy="3079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3"/>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Pronouns- what are they?</a:t>
            </a:r>
            <a:endParaRPr/>
          </a:p>
        </p:txBody>
      </p:sp>
      <p:sp>
        <p:nvSpPr>
          <p:cNvPr id="194" name="Google Shape;194;p34"/>
          <p:cNvSpPr txBox="1">
            <a:spLocks noGrp="1"/>
          </p:cNvSpPr>
          <p:nvPr>
            <p:ph type="body" idx="1"/>
          </p:nvPr>
        </p:nvSpPr>
        <p:spPr>
          <a:xfrm>
            <a:off x="311700" y="95082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Remember Nouns? Me neither.  Someone tell me what a noun is.</a:t>
            </a:r>
            <a:br>
              <a:rPr lang="en">
                <a:latin typeface="Comic Sans MS"/>
                <a:ea typeface="Comic Sans MS"/>
                <a:cs typeface="Comic Sans MS"/>
                <a:sym typeface="Comic Sans MS"/>
              </a:rPr>
            </a:br>
            <a:r>
              <a:rPr lang="en">
                <a:latin typeface="Comic Sans MS"/>
                <a:ea typeface="Comic Sans MS"/>
                <a:cs typeface="Comic Sans MS"/>
                <a:sym typeface="Comic Sans MS"/>
              </a:rPr>
              <a:t/>
            </a:r>
            <a:br>
              <a:rPr lang="en">
                <a:latin typeface="Comic Sans MS"/>
                <a:ea typeface="Comic Sans MS"/>
                <a:cs typeface="Comic Sans MS"/>
                <a:sym typeface="Comic Sans MS"/>
              </a:rPr>
            </a:br>
            <a:r>
              <a:rPr lang="en">
                <a:latin typeface="Comic Sans MS"/>
                <a:ea typeface="Comic Sans MS"/>
                <a:cs typeface="Comic Sans MS"/>
                <a:sym typeface="Comic Sans MS"/>
              </a:rPr>
              <a:t>“The teachers in the school are so wonderful.”</a:t>
            </a:r>
            <a:endParaRPr>
              <a:latin typeface="Comic Sans MS"/>
              <a:ea typeface="Comic Sans MS"/>
              <a:cs typeface="Comic Sans MS"/>
              <a:sym typeface="Comic Sans MS"/>
            </a:endParaRPr>
          </a:p>
          <a:p>
            <a:pPr marL="0" lvl="0" indent="0" algn="l" rtl="0">
              <a:spcBef>
                <a:spcPts val="1600"/>
              </a:spcBef>
              <a:spcAft>
                <a:spcPts val="0"/>
              </a:spcAft>
              <a:buNone/>
            </a:pPr>
            <a:r>
              <a:rPr lang="en" b="1"/>
              <a:t>Pronouns</a:t>
            </a:r>
            <a:r>
              <a:rPr lang="en"/>
              <a:t> take the place of nouns in a sentence. </a:t>
            </a:r>
            <a:endParaRPr/>
          </a:p>
          <a:p>
            <a:pPr marL="0" lvl="0" indent="0" algn="l" rtl="0">
              <a:spcBef>
                <a:spcPts val="1600"/>
              </a:spcBef>
              <a:spcAft>
                <a:spcPts val="1600"/>
              </a:spcAft>
              <a:buNone/>
            </a:pPr>
            <a:r>
              <a:rPr lang="en"/>
              <a:t/>
            </a:r>
            <a:br>
              <a:rPr lang="en"/>
            </a:br>
            <a:r>
              <a:rPr lang="en"/>
              <a:t>“The teachers in the school are so </a:t>
            </a:r>
            <a:br>
              <a:rPr lang="en"/>
            </a:br>
            <a:r>
              <a:rPr lang="en"/>
              <a:t>wonderful. </a:t>
            </a:r>
            <a:r>
              <a:rPr lang="en" sz="2400" b="1" u="sng"/>
              <a:t>They</a:t>
            </a:r>
            <a:r>
              <a:rPr lang="en"/>
              <a:t> sacrifice their </a:t>
            </a:r>
            <a:br>
              <a:rPr lang="en"/>
            </a:br>
            <a:r>
              <a:rPr lang="en"/>
              <a:t>lives for me.   </a:t>
            </a:r>
            <a:endParaRPr/>
          </a:p>
        </p:txBody>
      </p:sp>
      <p:pic>
        <p:nvPicPr>
          <p:cNvPr id="195" name="Google Shape;195;p34"/>
          <p:cNvPicPr preferRelativeResize="0"/>
          <p:nvPr/>
        </p:nvPicPr>
        <p:blipFill>
          <a:blip r:embed="rId3">
            <a:alphaModFix/>
          </a:blip>
          <a:stretch>
            <a:fillRect/>
          </a:stretch>
        </p:blipFill>
        <p:spPr>
          <a:xfrm>
            <a:off x="5622173" y="2798373"/>
            <a:ext cx="3521825" cy="2345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Personal Pronouns</a:t>
            </a:r>
            <a:endParaRPr/>
          </a:p>
        </p:txBody>
      </p:sp>
      <p:sp>
        <p:nvSpPr>
          <p:cNvPr id="201" name="Google Shape;201;p35"/>
          <p:cNvSpPr txBox="1">
            <a:spLocks noGrp="1"/>
          </p:cNvSpPr>
          <p:nvPr>
            <p:ph type="body" idx="1"/>
          </p:nvPr>
        </p:nvSpPr>
        <p:spPr>
          <a:xfrm>
            <a:off x="311700" y="1236225"/>
            <a:ext cx="8520600" cy="370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I</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you</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he</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she</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it</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we</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they</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me</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him</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her</a:t>
            </a: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us</a:t>
            </a:r>
            <a:r>
              <a:rPr lang="en" sz="2400">
                <a:solidFill>
                  <a:srgbClr val="222222"/>
                </a:solidFill>
                <a:highlight>
                  <a:srgbClr val="FFFFFF"/>
                </a:highlight>
                <a:latin typeface="Arial"/>
                <a:ea typeface="Arial"/>
                <a:cs typeface="Arial"/>
                <a:sym typeface="Arial"/>
              </a:rPr>
              <a:t>, and </a:t>
            </a:r>
            <a:r>
              <a:rPr lang="en" sz="2400" i="1">
                <a:solidFill>
                  <a:srgbClr val="222222"/>
                </a:solidFill>
                <a:highlight>
                  <a:srgbClr val="FFFFFF"/>
                </a:highlight>
                <a:latin typeface="Arial"/>
                <a:ea typeface="Arial"/>
                <a:cs typeface="Arial"/>
                <a:sym typeface="Arial"/>
              </a:rPr>
              <a:t>them.</a:t>
            </a:r>
            <a:br>
              <a:rPr lang="en" sz="2400" i="1">
                <a:solidFill>
                  <a:srgbClr val="222222"/>
                </a:solidFill>
                <a:highlight>
                  <a:srgbClr val="FFFFFF"/>
                </a:highlight>
                <a:latin typeface="Arial"/>
                <a:ea typeface="Arial"/>
                <a:cs typeface="Arial"/>
                <a:sym typeface="Arial"/>
              </a:rPr>
            </a:br>
            <a:r>
              <a:rPr lang="en" sz="2400" i="1">
                <a:solidFill>
                  <a:srgbClr val="222222"/>
                </a:solidFill>
                <a:highlight>
                  <a:srgbClr val="FFFFFF"/>
                </a:highlight>
                <a:latin typeface="Arial"/>
                <a:ea typeface="Arial"/>
                <a:cs typeface="Arial"/>
                <a:sym typeface="Arial"/>
              </a:rPr>
              <a:t/>
            </a:r>
            <a:br>
              <a:rPr lang="en" sz="2400" i="1">
                <a:solidFill>
                  <a:srgbClr val="222222"/>
                </a:solidFill>
                <a:highlight>
                  <a:srgbClr val="FFFFFF"/>
                </a:highlight>
                <a:latin typeface="Arial"/>
                <a:ea typeface="Arial"/>
                <a:cs typeface="Arial"/>
                <a:sym typeface="Arial"/>
              </a:rPr>
            </a:br>
            <a:r>
              <a:rPr lang="en" sz="2400" u="sng">
                <a:solidFill>
                  <a:srgbClr val="222222"/>
                </a:solidFill>
                <a:highlight>
                  <a:srgbClr val="FFFFFF"/>
                </a:highlight>
                <a:latin typeface="Arial"/>
                <a:ea typeface="Arial"/>
                <a:cs typeface="Arial"/>
                <a:sym typeface="Arial"/>
              </a:rPr>
              <a:t>Work with the person next to you!</a:t>
            </a:r>
            <a:endParaRPr sz="2400" u="sng">
              <a:solidFill>
                <a:srgbClr val="222222"/>
              </a:solidFill>
              <a:highlight>
                <a:srgbClr val="FFFFFF"/>
              </a:highlight>
              <a:latin typeface="Arial"/>
              <a:ea typeface="Arial"/>
              <a:cs typeface="Arial"/>
              <a:sym typeface="Arial"/>
            </a:endParaRPr>
          </a:p>
          <a:p>
            <a:pPr marL="0" lvl="0" indent="0" algn="l" rtl="0">
              <a:spcBef>
                <a:spcPts val="1600"/>
              </a:spcBef>
              <a:spcAft>
                <a:spcPts val="1600"/>
              </a:spcAft>
              <a:buNone/>
            </a:pPr>
            <a:r>
              <a:rPr lang="en" sz="2400">
                <a:solidFill>
                  <a:srgbClr val="222222"/>
                </a:solidFill>
                <a:highlight>
                  <a:srgbClr val="FFFFFF"/>
                </a:highlight>
                <a:latin typeface="Arial"/>
                <a:ea typeface="Arial"/>
                <a:cs typeface="Arial"/>
                <a:sym typeface="Arial"/>
              </a:rPr>
              <a:t>First write down a sentence using a noun.</a:t>
            </a:r>
            <a:br>
              <a:rPr lang="en" sz="2400">
                <a:solidFill>
                  <a:srgbClr val="222222"/>
                </a:solidFill>
                <a:highlight>
                  <a:srgbClr val="FFFFFF"/>
                </a:highlight>
                <a:latin typeface="Arial"/>
                <a:ea typeface="Arial"/>
                <a:cs typeface="Arial"/>
                <a:sym typeface="Arial"/>
              </a:rPr>
            </a:br>
            <a:r>
              <a:rPr lang="en" sz="2400">
                <a:solidFill>
                  <a:srgbClr val="FF00FF"/>
                </a:solidFill>
                <a:highlight>
                  <a:srgbClr val="FFFFFF"/>
                </a:highlight>
                <a:latin typeface="Arial"/>
                <a:ea typeface="Arial"/>
                <a:cs typeface="Arial"/>
                <a:sym typeface="Arial"/>
              </a:rPr>
              <a:t>“</a:t>
            </a:r>
            <a:r>
              <a:rPr lang="en" sz="1400">
                <a:solidFill>
                  <a:srgbClr val="FF00FF"/>
                </a:solidFill>
                <a:highlight>
                  <a:srgbClr val="FFFFFF"/>
                </a:highlight>
                <a:latin typeface="Arial"/>
                <a:ea typeface="Arial"/>
                <a:cs typeface="Arial"/>
                <a:sym typeface="Arial"/>
              </a:rPr>
              <a:t>Bobby Cliff does not like cricket”</a:t>
            </a:r>
            <a:r>
              <a:rPr lang="en" sz="2400">
                <a:solidFill>
                  <a:srgbClr val="222222"/>
                </a:solidFill>
                <a:highlight>
                  <a:srgbClr val="FFFFFF"/>
                </a:highlight>
                <a:latin typeface="Arial"/>
                <a:ea typeface="Arial"/>
                <a:cs typeface="Arial"/>
                <a:sym typeface="Arial"/>
              </a:rPr>
              <a:t/>
            </a:r>
            <a:br>
              <a:rPr lang="en" sz="2400">
                <a:solidFill>
                  <a:srgbClr val="222222"/>
                </a:solidFill>
                <a:highlight>
                  <a:srgbClr val="FFFFFF"/>
                </a:highlight>
                <a:latin typeface="Arial"/>
                <a:ea typeface="Arial"/>
                <a:cs typeface="Arial"/>
                <a:sym typeface="Arial"/>
              </a:rPr>
            </a:br>
            <a:r>
              <a:rPr lang="en" sz="2400">
                <a:solidFill>
                  <a:srgbClr val="222222"/>
                </a:solidFill>
                <a:highlight>
                  <a:srgbClr val="FFFFFF"/>
                </a:highlight>
                <a:latin typeface="Arial"/>
                <a:ea typeface="Arial"/>
                <a:cs typeface="Arial"/>
                <a:sym typeface="Arial"/>
              </a:rPr>
              <a:t>Under it, rewrite the sentence using a pronoun.  </a:t>
            </a:r>
            <a:br>
              <a:rPr lang="en" sz="2400">
                <a:solidFill>
                  <a:srgbClr val="222222"/>
                </a:solidFill>
                <a:highlight>
                  <a:srgbClr val="FFFFFF"/>
                </a:highlight>
                <a:latin typeface="Arial"/>
                <a:ea typeface="Arial"/>
                <a:cs typeface="Arial"/>
                <a:sym typeface="Arial"/>
              </a:rPr>
            </a:br>
            <a:r>
              <a:rPr lang="en" sz="1400">
                <a:solidFill>
                  <a:srgbClr val="FF00FF"/>
                </a:solidFill>
                <a:latin typeface="Arial"/>
                <a:ea typeface="Arial"/>
                <a:cs typeface="Arial"/>
                <a:sym typeface="Arial"/>
              </a:rPr>
              <a:t>“He loves it”</a:t>
            </a:r>
            <a:br>
              <a:rPr lang="en" sz="1400">
                <a:solidFill>
                  <a:srgbClr val="FF00FF"/>
                </a:solidFill>
                <a:latin typeface="Arial"/>
                <a:ea typeface="Arial"/>
                <a:cs typeface="Arial"/>
                <a:sym typeface="Arial"/>
              </a:rPr>
            </a:br>
            <a:r>
              <a:rPr lang="en" sz="1400">
                <a:solidFill>
                  <a:srgbClr val="FF00FF"/>
                </a:solidFill>
                <a:latin typeface="Arial"/>
                <a:ea typeface="Arial"/>
                <a:cs typeface="Arial"/>
                <a:sym typeface="Arial"/>
              </a:rPr>
              <a:t/>
            </a:r>
            <a:br>
              <a:rPr lang="en" sz="1400">
                <a:solidFill>
                  <a:srgbClr val="FF00FF"/>
                </a:solidFill>
                <a:latin typeface="Arial"/>
                <a:ea typeface="Arial"/>
                <a:cs typeface="Arial"/>
                <a:sym typeface="Arial"/>
              </a:rPr>
            </a:br>
            <a:r>
              <a:rPr lang="en" sz="1400">
                <a:solidFill>
                  <a:srgbClr val="FF00FF"/>
                </a:solidFill>
                <a:latin typeface="Arial"/>
                <a:ea typeface="Arial"/>
                <a:cs typeface="Arial"/>
                <a:sym typeface="Arial"/>
              </a:rPr>
              <a:t>You will not understand that joke- </a:t>
            </a:r>
            <a:r>
              <a:rPr lang="en" sz="1400" u="sng">
                <a:solidFill>
                  <a:srgbClr val="4A86E8"/>
                </a:solidFill>
                <a:latin typeface="Arial"/>
                <a:ea typeface="Arial"/>
                <a:cs typeface="Arial"/>
                <a:sym typeface="Arial"/>
                <a:hlinkClick r:id="rId3"/>
              </a:rPr>
              <a:t>https://www.youtube.com/watch?v=rbQJAzy0UGg</a:t>
            </a:r>
            <a:r>
              <a:rPr lang="en" sz="1400">
                <a:solidFill>
                  <a:srgbClr val="4A86E8"/>
                </a:solidFill>
                <a:latin typeface="Arial"/>
                <a:ea typeface="Arial"/>
                <a:cs typeface="Arial"/>
                <a:sym typeface="Arial"/>
              </a:rPr>
              <a:t>  </a:t>
            </a:r>
            <a:r>
              <a:rPr lang="en" sz="2400">
                <a:solidFill>
                  <a:srgbClr val="4A86E8"/>
                </a:solidFill>
                <a:highlight>
                  <a:srgbClr val="FFFFFF"/>
                </a:highlight>
                <a:latin typeface="Arial"/>
                <a:ea typeface="Arial"/>
                <a:cs typeface="Arial"/>
                <a:sym typeface="Arial"/>
              </a:rPr>
              <a:t/>
            </a:r>
            <a:br>
              <a:rPr lang="en" sz="2400">
                <a:solidFill>
                  <a:srgbClr val="4A86E8"/>
                </a:solidFill>
                <a:highlight>
                  <a:srgbClr val="FFFFFF"/>
                </a:highlight>
                <a:latin typeface="Arial"/>
                <a:ea typeface="Arial"/>
                <a:cs typeface="Arial"/>
                <a:sym typeface="Arial"/>
              </a:rPr>
            </a:br>
            <a:r>
              <a:rPr lang="en" sz="2400">
                <a:solidFill>
                  <a:srgbClr val="222222"/>
                </a:solidFill>
                <a:highlight>
                  <a:srgbClr val="FFFFFF"/>
                </a:highlight>
                <a:latin typeface="Arial"/>
                <a:ea typeface="Arial"/>
                <a:cs typeface="Arial"/>
                <a:sym typeface="Arial"/>
              </a:rPr>
              <a:t/>
            </a:r>
            <a:br>
              <a:rPr lang="en" sz="2400">
                <a:solidFill>
                  <a:srgbClr val="222222"/>
                </a:solidFill>
                <a:highlight>
                  <a:srgbClr val="FFFFFF"/>
                </a:highlight>
                <a:latin typeface="Arial"/>
                <a:ea typeface="Arial"/>
                <a:cs typeface="Arial"/>
                <a:sym typeface="Arial"/>
              </a:rPr>
            </a:br>
            <a:r>
              <a:rPr lang="en" sz="2400">
                <a:solidFill>
                  <a:srgbClr val="222222"/>
                </a:solidFill>
                <a:highlight>
                  <a:srgbClr val="FFFFFF"/>
                </a:highlight>
                <a:latin typeface="Arial"/>
                <a:ea typeface="Arial"/>
                <a:cs typeface="Arial"/>
                <a:sym typeface="Arial"/>
              </a:rPr>
              <a:t>  </a:t>
            </a:r>
            <a:r>
              <a:rPr lang="en" sz="2400" i="1">
                <a:solidFill>
                  <a:srgbClr val="222222"/>
                </a:solidFill>
                <a:highlight>
                  <a:srgbClr val="FFFFFF"/>
                </a:highlight>
                <a:latin typeface="Arial"/>
                <a:ea typeface="Arial"/>
                <a:cs typeface="Arial"/>
                <a:sym typeface="Arial"/>
              </a:rPr>
              <a:t/>
            </a:r>
            <a:br>
              <a:rPr lang="en" sz="2400" i="1">
                <a:solidFill>
                  <a:srgbClr val="222222"/>
                </a:solidFill>
                <a:highlight>
                  <a:srgbClr val="FFFFFF"/>
                </a:highlight>
                <a:latin typeface="Arial"/>
                <a:ea typeface="Arial"/>
                <a:cs typeface="Arial"/>
                <a:sym typeface="Arial"/>
              </a:rPr>
            </a:br>
            <a:r>
              <a:rPr lang="en" sz="2400" i="1">
                <a:solidFill>
                  <a:srgbClr val="222222"/>
                </a:solidFill>
                <a:highlight>
                  <a:srgbClr val="FFFFFF"/>
                </a:highlight>
                <a:latin typeface="Arial"/>
                <a:ea typeface="Arial"/>
                <a:cs typeface="Arial"/>
                <a:sym typeface="Arial"/>
              </a:rPr>
              <a:t/>
            </a:r>
            <a:br>
              <a:rPr lang="en" sz="2400" i="1">
                <a:solidFill>
                  <a:srgbClr val="222222"/>
                </a:solidFill>
                <a:highlight>
                  <a:srgbClr val="FFFFFF"/>
                </a:highlight>
                <a:latin typeface="Arial"/>
                <a:ea typeface="Arial"/>
                <a:cs typeface="Arial"/>
                <a:sym typeface="Arial"/>
              </a:rPr>
            </a:b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 Pronouns </a:t>
            </a:r>
            <a:endParaRPr/>
          </a:p>
        </p:txBody>
      </p:sp>
      <p:sp>
        <p:nvSpPr>
          <p:cNvPr id="207" name="Google Shape;207;p36"/>
          <p:cNvSpPr txBox="1">
            <a:spLocks noGrp="1"/>
          </p:cNvSpPr>
          <p:nvPr>
            <p:ph type="body" idx="1"/>
          </p:nvPr>
        </p:nvSpPr>
        <p:spPr>
          <a:xfrm>
            <a:off x="311700" y="1228675"/>
            <a:ext cx="8520600" cy="379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i="1"/>
              <a:t>Me, You, Him, Her, It, Us, </a:t>
            </a:r>
            <a:br>
              <a:rPr lang="en" sz="2400" i="1"/>
            </a:br>
            <a:r>
              <a:rPr lang="en" sz="2400" i="1"/>
              <a:t>Them. </a:t>
            </a:r>
            <a:br>
              <a:rPr lang="en" sz="2400" i="1"/>
            </a:br>
            <a:r>
              <a:rPr lang="en" sz="2400" i="1"/>
              <a:t/>
            </a:r>
            <a:br>
              <a:rPr lang="en" sz="2400" i="1"/>
            </a:br>
            <a:r>
              <a:rPr lang="en" sz="2400"/>
              <a:t>Group task!</a:t>
            </a:r>
            <a:endParaRPr sz="2400"/>
          </a:p>
          <a:p>
            <a:pPr marL="0" lvl="0" indent="0" algn="l" rtl="0">
              <a:spcBef>
                <a:spcPts val="1600"/>
              </a:spcBef>
              <a:spcAft>
                <a:spcPts val="1600"/>
              </a:spcAft>
              <a:buNone/>
            </a:pPr>
            <a:r>
              <a:rPr lang="en" sz="2400"/>
              <a:t>Each group has to create </a:t>
            </a:r>
            <a:br>
              <a:rPr lang="en" sz="2400"/>
            </a:br>
            <a:r>
              <a:rPr lang="en" sz="2400"/>
              <a:t>five sentences with both a</a:t>
            </a:r>
            <a:br>
              <a:rPr lang="en" sz="2400"/>
            </a:br>
            <a:r>
              <a:rPr lang="en" sz="2400"/>
              <a:t>personal and object pronoun</a:t>
            </a:r>
            <a:br>
              <a:rPr lang="en" sz="2400"/>
            </a:br>
            <a:r>
              <a:rPr lang="en" sz="1200"/>
              <a:t>I understand pronouns because of him (that’s me)</a:t>
            </a:r>
            <a:r>
              <a:rPr lang="en" sz="2400"/>
              <a:t> </a:t>
            </a:r>
            <a:r>
              <a:rPr lang="en" sz="2400" i="1"/>
              <a:t>   </a:t>
            </a:r>
            <a:endParaRPr sz="2400" i="1"/>
          </a:p>
        </p:txBody>
      </p:sp>
      <p:pic>
        <p:nvPicPr>
          <p:cNvPr id="208" name="Google Shape;208;p36"/>
          <p:cNvPicPr preferRelativeResize="0"/>
          <p:nvPr/>
        </p:nvPicPr>
        <p:blipFill>
          <a:blip r:embed="rId3">
            <a:alphaModFix/>
          </a:blip>
          <a:stretch>
            <a:fillRect/>
          </a:stretch>
        </p:blipFill>
        <p:spPr>
          <a:xfrm>
            <a:off x="5353100" y="552375"/>
            <a:ext cx="3479200" cy="4233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they understand he wondered?</a:t>
            </a:r>
            <a:endParaRPr/>
          </a:p>
        </p:txBody>
      </p:sp>
      <p:sp>
        <p:nvSpPr>
          <p:cNvPr id="214" name="Google Shape;214;p3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5" name="Google Shape;215;p37"/>
          <p:cNvPicPr preferRelativeResize="0"/>
          <p:nvPr/>
        </p:nvPicPr>
        <p:blipFill>
          <a:blip r:embed="rId3">
            <a:alphaModFix/>
          </a:blip>
          <a:stretch>
            <a:fillRect/>
          </a:stretch>
        </p:blipFill>
        <p:spPr>
          <a:xfrm>
            <a:off x="3673675" y="1348700"/>
            <a:ext cx="1303100" cy="3079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8"/>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adjectives</a:t>
            </a:r>
            <a:endParaRPr/>
          </a:p>
        </p:txBody>
      </p:sp>
      <p:sp>
        <p:nvSpPr>
          <p:cNvPr id="226" name="Google Shape;226;p3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7" name="Google Shape;227;p39"/>
          <p:cNvPicPr preferRelativeResize="0"/>
          <p:nvPr/>
        </p:nvPicPr>
        <p:blipFill>
          <a:blip r:embed="rId3">
            <a:alphaModFix/>
          </a:blip>
          <a:stretch>
            <a:fillRect/>
          </a:stretch>
        </p:blipFill>
        <p:spPr>
          <a:xfrm>
            <a:off x="1095025" y="1093850"/>
            <a:ext cx="6953949" cy="3894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the end of the lesson we will be able to...</a:t>
            </a:r>
            <a:endParaRPr/>
          </a:p>
        </p:txBody>
      </p:sp>
      <p:sp>
        <p:nvSpPr>
          <p:cNvPr id="233" name="Google Shape;233;p4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1600"/>
              </a:spcBef>
              <a:spcAft>
                <a:spcPts val="0"/>
              </a:spcAft>
              <a:buSzPts val="1800"/>
              <a:buChar char="●"/>
            </a:pPr>
            <a:r>
              <a:rPr lang="en"/>
              <a:t>Explain what adjectives do and how we use them.</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Be able to describe people/animals/things using sentences that include adjectives.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239" name="Google Shape;239;p4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40" name="Google Shape;240;p41"/>
          <p:cNvPicPr preferRelativeResize="0"/>
          <p:nvPr/>
        </p:nvPicPr>
        <p:blipFill>
          <a:blip r:embed="rId3">
            <a:alphaModFix/>
          </a:blip>
          <a:stretch>
            <a:fillRect/>
          </a:stretch>
        </p:blipFill>
        <p:spPr>
          <a:xfrm>
            <a:off x="1080525" y="56000"/>
            <a:ext cx="7119227" cy="5031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exactly are nouns??</a:t>
            </a:r>
            <a:endParaRPr/>
          </a:p>
        </p:txBody>
      </p:sp>
      <p:sp>
        <p:nvSpPr>
          <p:cNvPr id="68" name="Google Shape;68;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OED Definition:</a:t>
            </a:r>
            <a:endParaRPr sz="2300"/>
          </a:p>
          <a:p>
            <a:pPr marL="0" lvl="0" indent="0" algn="l" rtl="0">
              <a:spcBef>
                <a:spcPts val="1600"/>
              </a:spcBef>
              <a:spcAft>
                <a:spcPts val="0"/>
              </a:spcAft>
              <a:buNone/>
            </a:pPr>
            <a:endParaRPr sz="2300"/>
          </a:p>
          <a:p>
            <a:pPr marL="0" lvl="0" indent="0" algn="l" rtl="0">
              <a:spcBef>
                <a:spcPts val="1600"/>
              </a:spcBef>
              <a:spcAft>
                <a:spcPts val="1600"/>
              </a:spcAft>
              <a:buNone/>
            </a:pPr>
            <a:r>
              <a:rPr lang="en" sz="2300"/>
              <a:t>A word used as the name or designation of a person, place, or thing; the class or category of such words</a:t>
            </a:r>
            <a:endParaRPr sz="23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WE USE ADJECTIVES?</a:t>
            </a:r>
            <a:endParaRPr/>
          </a:p>
        </p:txBody>
      </p:sp>
      <p:sp>
        <p:nvSpPr>
          <p:cNvPr id="246" name="Google Shape;246;p4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We can use adjectives in front of a noun.</a:t>
            </a:r>
            <a:endParaRPr/>
          </a:p>
          <a:p>
            <a:pPr marL="457200" lvl="0" indent="0" algn="l" rtl="0">
              <a:spcBef>
                <a:spcPts val="1600"/>
              </a:spcBef>
              <a:spcAft>
                <a:spcPts val="0"/>
              </a:spcAft>
              <a:buNone/>
            </a:pPr>
            <a:r>
              <a:rPr lang="en"/>
              <a:t>Rapunzel has </a:t>
            </a:r>
            <a:r>
              <a:rPr lang="en" b="1">
                <a:solidFill>
                  <a:srgbClr val="9900FF"/>
                </a:solidFill>
              </a:rPr>
              <a:t>long </a:t>
            </a:r>
            <a:r>
              <a:rPr lang="en"/>
              <a:t>hair. </a:t>
            </a:r>
            <a:endParaRPr/>
          </a:p>
          <a:p>
            <a:pPr marL="457200" lvl="0" indent="0" algn="l" rtl="0">
              <a:spcBef>
                <a:spcPts val="1600"/>
              </a:spcBef>
              <a:spcAft>
                <a:spcPts val="0"/>
              </a:spcAft>
              <a:buNone/>
            </a:pPr>
            <a:r>
              <a:rPr lang="en"/>
              <a:t>The </a:t>
            </a:r>
            <a:r>
              <a:rPr lang="en" b="1">
                <a:solidFill>
                  <a:srgbClr val="00FF00"/>
                </a:solidFill>
              </a:rPr>
              <a:t>green </a:t>
            </a:r>
            <a:r>
              <a:rPr lang="en"/>
              <a:t>chameleon is called Pascal. </a:t>
            </a:r>
            <a:endParaRPr/>
          </a:p>
          <a:p>
            <a:pPr marL="457200" lvl="0" indent="-342900" algn="l" rtl="0">
              <a:spcBef>
                <a:spcPts val="1600"/>
              </a:spcBef>
              <a:spcAft>
                <a:spcPts val="0"/>
              </a:spcAft>
              <a:buSzPts val="1800"/>
              <a:buAutoNum type="arabicPeriod"/>
            </a:pPr>
            <a:r>
              <a:rPr lang="en"/>
              <a:t>We can also use adjectives after a verb.</a:t>
            </a:r>
            <a:endParaRPr/>
          </a:p>
          <a:p>
            <a:pPr marL="457200" lvl="0" indent="0" algn="l" rtl="0">
              <a:spcBef>
                <a:spcPts val="1600"/>
              </a:spcBef>
              <a:spcAft>
                <a:spcPts val="0"/>
              </a:spcAft>
              <a:buNone/>
            </a:pPr>
            <a:r>
              <a:rPr lang="en"/>
              <a:t>Rapunzel’s hair is </a:t>
            </a:r>
            <a:r>
              <a:rPr lang="en" b="1">
                <a:solidFill>
                  <a:srgbClr val="9900FF"/>
                </a:solidFill>
              </a:rPr>
              <a:t>long</a:t>
            </a:r>
            <a:r>
              <a:rPr lang="en"/>
              <a:t>.</a:t>
            </a:r>
            <a:endParaRPr/>
          </a:p>
          <a:p>
            <a:pPr marL="457200" lvl="0" indent="0" algn="l" rtl="0">
              <a:spcBef>
                <a:spcPts val="1600"/>
              </a:spcBef>
              <a:spcAft>
                <a:spcPts val="0"/>
              </a:spcAft>
              <a:buNone/>
            </a:pPr>
            <a:r>
              <a:rPr lang="en"/>
              <a:t>The chameleon is </a:t>
            </a:r>
            <a:r>
              <a:rPr lang="en" b="1">
                <a:solidFill>
                  <a:srgbClr val="00FF00"/>
                </a:solidFill>
              </a:rPr>
              <a:t>green</a:t>
            </a:r>
            <a:r>
              <a:rPr lang="en"/>
              <a:t>.</a:t>
            </a:r>
            <a:endParaRPr>
              <a:solidFill>
                <a:srgbClr val="000000"/>
              </a:solidFill>
            </a:endParaRPr>
          </a:p>
          <a:p>
            <a:pPr marL="0" lvl="0" indent="0" algn="l" rtl="0">
              <a:spcBef>
                <a:spcPts val="1600"/>
              </a:spcBef>
              <a:spcAft>
                <a:spcPts val="1600"/>
              </a:spcAft>
              <a:buNone/>
            </a:pPr>
            <a:endParaRPr/>
          </a:p>
        </p:txBody>
      </p:sp>
      <p:pic>
        <p:nvPicPr>
          <p:cNvPr id="247" name="Google Shape;247;p42"/>
          <p:cNvPicPr preferRelativeResize="0"/>
          <p:nvPr/>
        </p:nvPicPr>
        <p:blipFill>
          <a:blip r:embed="rId3">
            <a:alphaModFix/>
          </a:blip>
          <a:stretch>
            <a:fillRect/>
          </a:stretch>
        </p:blipFill>
        <p:spPr>
          <a:xfrm>
            <a:off x="6125675" y="1285875"/>
            <a:ext cx="2835924" cy="37262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Who am i?</a:t>
            </a:r>
            <a:endParaRPr/>
          </a:p>
        </p:txBody>
      </p:sp>
      <p:sp>
        <p:nvSpPr>
          <p:cNvPr id="253" name="Google Shape;253;p43"/>
          <p:cNvSpPr txBox="1">
            <a:spLocks noGrp="1"/>
          </p:cNvSpPr>
          <p:nvPr>
            <p:ph type="body" idx="1"/>
          </p:nvPr>
        </p:nvSpPr>
        <p:spPr>
          <a:xfrm>
            <a:off x="311700" y="1254500"/>
            <a:ext cx="8520600" cy="331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Who will you be? You can choose to be a </a:t>
            </a:r>
            <a:r>
              <a:rPr lang="en" b="1">
                <a:solidFill>
                  <a:schemeClr val="accent5"/>
                </a:solidFill>
              </a:rPr>
              <a:t>person</a:t>
            </a:r>
            <a:r>
              <a:rPr lang="en"/>
              <a:t>, an </a:t>
            </a:r>
            <a:r>
              <a:rPr lang="en" b="1">
                <a:solidFill>
                  <a:srgbClr val="990000"/>
                </a:solidFill>
              </a:rPr>
              <a:t>animal </a:t>
            </a:r>
            <a:r>
              <a:rPr lang="en"/>
              <a:t>or a </a:t>
            </a:r>
            <a:r>
              <a:rPr lang="en" b="1">
                <a:solidFill>
                  <a:srgbClr val="FF9900"/>
                </a:solidFill>
              </a:rPr>
              <a:t>thing</a:t>
            </a:r>
            <a:r>
              <a:rPr lang="en"/>
              <a:t>.</a:t>
            </a:r>
            <a:endParaRPr/>
          </a:p>
          <a:p>
            <a:pPr marL="0" lvl="0" indent="0" algn="l" rtl="0">
              <a:spcBef>
                <a:spcPts val="1600"/>
              </a:spcBef>
              <a:spcAft>
                <a:spcPts val="0"/>
              </a:spcAft>
              <a:buNone/>
            </a:pPr>
            <a:r>
              <a:rPr lang="en"/>
              <a:t>Write down who you are on your piece of paper.</a:t>
            </a:r>
            <a:endParaRPr/>
          </a:p>
          <a:p>
            <a:pPr marL="0" lvl="0" indent="0" algn="l" rtl="0">
              <a:spcBef>
                <a:spcPts val="1600"/>
              </a:spcBef>
              <a:spcAft>
                <a:spcPts val="0"/>
              </a:spcAft>
              <a:buNone/>
            </a:pPr>
            <a:r>
              <a:rPr lang="en"/>
              <a:t>Turn your paper over.</a:t>
            </a:r>
            <a:endParaRPr/>
          </a:p>
          <a:p>
            <a:pPr marL="0" lvl="0" indent="0" algn="l" rtl="0">
              <a:spcBef>
                <a:spcPts val="1600"/>
              </a:spcBef>
              <a:spcAft>
                <a:spcPts val="0"/>
              </a:spcAft>
              <a:buNone/>
            </a:pPr>
            <a:r>
              <a:rPr lang="en"/>
              <a:t>Write down three sentences </a:t>
            </a:r>
            <a:r>
              <a:rPr lang="en" b="1">
                <a:solidFill>
                  <a:schemeClr val="accent2"/>
                </a:solidFill>
              </a:rPr>
              <a:t>with adjectives</a:t>
            </a:r>
            <a:r>
              <a:rPr lang="en"/>
              <a:t> that describe you.</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54" name="Google Shape;254;p43"/>
          <p:cNvPicPr preferRelativeResize="0"/>
          <p:nvPr/>
        </p:nvPicPr>
        <p:blipFill rotWithShape="1">
          <a:blip r:embed="rId3">
            <a:alphaModFix/>
          </a:blip>
          <a:srcRect/>
          <a:stretch/>
        </p:blipFill>
        <p:spPr>
          <a:xfrm>
            <a:off x="6127075" y="337750"/>
            <a:ext cx="1780800" cy="1335600"/>
          </a:xfrm>
          <a:prstGeom prst="rect">
            <a:avLst/>
          </a:prstGeom>
          <a:noFill/>
          <a:ln>
            <a:noFill/>
          </a:ln>
        </p:spPr>
      </p:pic>
      <p:pic>
        <p:nvPicPr>
          <p:cNvPr id="255" name="Google Shape;255;p43"/>
          <p:cNvPicPr preferRelativeResize="0"/>
          <p:nvPr/>
        </p:nvPicPr>
        <p:blipFill>
          <a:blip r:embed="rId4">
            <a:alphaModFix/>
          </a:blip>
          <a:stretch>
            <a:fillRect/>
          </a:stretch>
        </p:blipFill>
        <p:spPr>
          <a:xfrm>
            <a:off x="1607042" y="260850"/>
            <a:ext cx="1369383" cy="1478901"/>
          </a:xfrm>
          <a:prstGeom prst="rect">
            <a:avLst/>
          </a:prstGeom>
          <a:noFill/>
          <a:ln>
            <a:noFill/>
          </a:ln>
        </p:spPr>
      </p:pic>
      <p:pic>
        <p:nvPicPr>
          <p:cNvPr id="256" name="Google Shape;256;p43"/>
          <p:cNvPicPr preferRelativeResize="0"/>
          <p:nvPr/>
        </p:nvPicPr>
        <p:blipFill>
          <a:blip r:embed="rId5">
            <a:alphaModFix/>
          </a:blip>
          <a:stretch>
            <a:fillRect/>
          </a:stretch>
        </p:blipFill>
        <p:spPr>
          <a:xfrm>
            <a:off x="6938425" y="2172250"/>
            <a:ext cx="1478925" cy="1478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44"/>
          <p:cNvSpPr txBox="1">
            <a:spLocks noGrp="1"/>
          </p:cNvSpPr>
          <p:nvPr>
            <p:ph type="body" idx="1"/>
          </p:nvPr>
        </p:nvSpPr>
        <p:spPr>
          <a:xfrm>
            <a:off x="311700" y="808850"/>
            <a:ext cx="8520600" cy="37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example, I choose to be Nemo. </a:t>
            </a:r>
            <a:br>
              <a:rPr lang="en"/>
            </a:br>
            <a:r>
              <a:rPr lang="en"/>
              <a:t>On my paper, I will write </a:t>
            </a:r>
            <a:r>
              <a:rPr lang="en" sz="3000" b="1">
                <a:solidFill>
                  <a:srgbClr val="D2501E"/>
                </a:solidFill>
              </a:rPr>
              <a:t>Nemo</a:t>
            </a:r>
            <a:r>
              <a:rPr lang="en"/>
              <a:t>. </a:t>
            </a:r>
            <a:endParaRPr/>
          </a:p>
          <a:p>
            <a:pPr marL="0" lvl="0" indent="0" algn="l" rtl="0">
              <a:spcBef>
                <a:spcPts val="1600"/>
              </a:spcBef>
              <a:spcAft>
                <a:spcPts val="0"/>
              </a:spcAft>
              <a:buNone/>
            </a:pPr>
            <a:r>
              <a:rPr lang="en"/>
              <a:t>Then, I will turn it over and write three sentences to describe myself. </a:t>
            </a:r>
            <a:endParaRPr/>
          </a:p>
          <a:p>
            <a:pPr marL="0" lvl="0" indent="0" algn="l" rtl="0">
              <a:spcBef>
                <a:spcPts val="1600"/>
              </a:spcBef>
              <a:spcAft>
                <a:spcPts val="0"/>
              </a:spcAft>
              <a:buNone/>
            </a:pPr>
            <a:r>
              <a:rPr lang="en"/>
              <a:t>There is an adjective in every sentence!</a:t>
            </a:r>
            <a:endParaRPr/>
          </a:p>
          <a:p>
            <a:pPr marL="0" lvl="0" indent="0" algn="l" rtl="0">
              <a:spcBef>
                <a:spcPts val="1600"/>
              </a:spcBef>
              <a:spcAft>
                <a:spcPts val="0"/>
              </a:spcAft>
              <a:buNone/>
            </a:pPr>
            <a:r>
              <a:rPr lang="en"/>
              <a:t>I am an </a:t>
            </a:r>
            <a:r>
              <a:rPr lang="en" b="1">
                <a:solidFill>
                  <a:srgbClr val="D2501E"/>
                </a:solidFill>
              </a:rPr>
              <a:t>orange </a:t>
            </a:r>
            <a:r>
              <a:rPr lang="en"/>
              <a:t>fish.</a:t>
            </a:r>
            <a:endParaRPr/>
          </a:p>
          <a:p>
            <a:pPr marL="0" lvl="0" indent="0" algn="l" rtl="0">
              <a:spcBef>
                <a:spcPts val="1600"/>
              </a:spcBef>
              <a:spcAft>
                <a:spcPts val="0"/>
              </a:spcAft>
              <a:buNone/>
            </a:pPr>
            <a:r>
              <a:rPr lang="en"/>
              <a:t>I am </a:t>
            </a:r>
            <a:r>
              <a:rPr lang="en" b="1">
                <a:solidFill>
                  <a:srgbClr val="D2501E"/>
                </a:solidFill>
              </a:rPr>
              <a:t>excited </a:t>
            </a:r>
            <a:r>
              <a:rPr lang="en"/>
              <a:t>to go to school.</a:t>
            </a:r>
            <a:endParaRPr>
              <a:solidFill>
                <a:srgbClr val="D2501E"/>
              </a:solidFill>
            </a:endParaRPr>
          </a:p>
          <a:p>
            <a:pPr marL="0" lvl="0" indent="0" algn="l" rtl="0">
              <a:spcBef>
                <a:spcPts val="1600"/>
              </a:spcBef>
              <a:spcAft>
                <a:spcPts val="0"/>
              </a:spcAft>
              <a:buNone/>
            </a:pPr>
            <a:r>
              <a:rPr lang="en"/>
              <a:t>I have a </a:t>
            </a:r>
            <a:r>
              <a:rPr lang="en" b="1">
                <a:solidFill>
                  <a:srgbClr val="D2501E"/>
                </a:solidFill>
              </a:rPr>
              <a:t>small </a:t>
            </a:r>
            <a:r>
              <a:rPr lang="en"/>
              <a:t>fin. </a:t>
            </a:r>
            <a:endParaRPr/>
          </a:p>
          <a:p>
            <a:pPr marL="0" lvl="0" indent="0" algn="l" rtl="0">
              <a:spcBef>
                <a:spcPts val="1600"/>
              </a:spcBef>
              <a:spcAft>
                <a:spcPts val="1600"/>
              </a:spcAft>
              <a:buNone/>
            </a:pPr>
            <a:endParaRPr/>
          </a:p>
        </p:txBody>
      </p:sp>
      <p:pic>
        <p:nvPicPr>
          <p:cNvPr id="263" name="Google Shape;263;p44"/>
          <p:cNvPicPr preferRelativeResize="0"/>
          <p:nvPr/>
        </p:nvPicPr>
        <p:blipFill>
          <a:blip r:embed="rId3">
            <a:alphaModFix/>
          </a:blip>
          <a:stretch>
            <a:fillRect/>
          </a:stretch>
        </p:blipFill>
        <p:spPr>
          <a:xfrm>
            <a:off x="5458075" y="98775"/>
            <a:ext cx="2576575" cy="1847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Who are you?</a:t>
            </a:r>
            <a:endParaRPr>
              <a:solidFill>
                <a:schemeClr val="dk2"/>
              </a:solidFill>
            </a:endParaRPr>
          </a:p>
        </p:txBody>
      </p:sp>
      <p:sp>
        <p:nvSpPr>
          <p:cNvPr id="269" name="Google Shape;269;p4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to discover who your partner is!</a:t>
            </a:r>
            <a:endParaRPr/>
          </a:p>
          <a:p>
            <a:pPr marL="0" lvl="0" indent="0" algn="l" rtl="0">
              <a:spcBef>
                <a:spcPts val="1600"/>
              </a:spcBef>
              <a:spcAft>
                <a:spcPts val="0"/>
              </a:spcAft>
              <a:buNone/>
            </a:pPr>
            <a:r>
              <a:rPr lang="en"/>
              <a:t>Give your partner your piece of paper and take theirs.</a:t>
            </a:r>
            <a:endParaRPr/>
          </a:p>
          <a:p>
            <a:pPr marL="0" lvl="0" indent="0" algn="l" rtl="0">
              <a:spcBef>
                <a:spcPts val="1600"/>
              </a:spcBef>
              <a:spcAft>
                <a:spcPts val="0"/>
              </a:spcAft>
              <a:buNone/>
            </a:pPr>
            <a:r>
              <a:rPr lang="en"/>
              <a:t>Read the three sentences and try to guess who your partner is!</a:t>
            </a:r>
            <a:endParaRPr/>
          </a:p>
          <a:p>
            <a:pPr marL="0" lvl="0" indent="0" algn="l" rtl="0">
              <a:spcBef>
                <a:spcPts val="1600"/>
              </a:spcBef>
              <a:spcAft>
                <a:spcPts val="1600"/>
              </a:spcAft>
              <a:buNone/>
            </a:pPr>
            <a:endParaRPr/>
          </a:p>
        </p:txBody>
      </p:sp>
      <p:pic>
        <p:nvPicPr>
          <p:cNvPr id="270" name="Google Shape;270;p45"/>
          <p:cNvPicPr preferRelativeResize="0"/>
          <p:nvPr/>
        </p:nvPicPr>
        <p:blipFill>
          <a:blip r:embed="rId3">
            <a:alphaModFix/>
          </a:blip>
          <a:stretch>
            <a:fillRect/>
          </a:stretch>
        </p:blipFill>
        <p:spPr>
          <a:xfrm>
            <a:off x="2277425" y="2974500"/>
            <a:ext cx="4284575" cy="1995275"/>
          </a:xfrm>
          <a:prstGeom prst="rect">
            <a:avLst/>
          </a:prstGeom>
          <a:noFill/>
          <a:ln>
            <a:noFill/>
          </a:ln>
        </p:spPr>
      </p:pic>
      <p:pic>
        <p:nvPicPr>
          <p:cNvPr id="271" name="Google Shape;271;p45"/>
          <p:cNvPicPr preferRelativeResize="0"/>
          <p:nvPr/>
        </p:nvPicPr>
        <p:blipFill>
          <a:blip r:embed="rId4">
            <a:alphaModFix/>
          </a:blip>
          <a:stretch>
            <a:fillRect/>
          </a:stretch>
        </p:blipFill>
        <p:spPr>
          <a:xfrm>
            <a:off x="6414475" y="55225"/>
            <a:ext cx="1252975" cy="1754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46"/>
          <p:cNvSpPr txBox="1">
            <a:spLocks noGrp="1"/>
          </p:cNvSpPr>
          <p:nvPr>
            <p:ph type="body" idx="1"/>
          </p:nvPr>
        </p:nvSpPr>
        <p:spPr>
          <a:xfrm>
            <a:off x="311700" y="212300"/>
            <a:ext cx="8520600" cy="463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Now turn the paper over to see the answer! </a:t>
            </a:r>
            <a:endParaRPr sz="36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3600"/>
          </a:p>
          <a:p>
            <a:pPr marL="0" lvl="0" indent="0" algn="l" rtl="0">
              <a:spcBef>
                <a:spcPts val="1600"/>
              </a:spcBef>
              <a:spcAft>
                <a:spcPts val="0"/>
              </a:spcAft>
              <a:buNone/>
            </a:pPr>
            <a:r>
              <a:rPr lang="en" sz="3600"/>
              <a:t>Did you solve the riddle?</a:t>
            </a:r>
            <a:endParaRPr sz="3600"/>
          </a:p>
          <a:p>
            <a:pPr marL="0" lvl="0" indent="0" algn="l" rtl="0">
              <a:spcBef>
                <a:spcPts val="1600"/>
              </a:spcBef>
              <a:spcAft>
                <a:spcPts val="1600"/>
              </a:spcAft>
              <a:buNone/>
            </a:pPr>
            <a:endParaRPr/>
          </a:p>
        </p:txBody>
      </p:sp>
      <p:pic>
        <p:nvPicPr>
          <p:cNvPr id="278" name="Google Shape;278;p46"/>
          <p:cNvPicPr preferRelativeResize="0"/>
          <p:nvPr/>
        </p:nvPicPr>
        <p:blipFill>
          <a:blip r:embed="rId3">
            <a:alphaModFix/>
          </a:blip>
          <a:stretch>
            <a:fillRect/>
          </a:stretch>
        </p:blipFill>
        <p:spPr>
          <a:xfrm>
            <a:off x="4004800" y="887800"/>
            <a:ext cx="3224900" cy="2431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did it go?</a:t>
            </a:r>
            <a:endParaRPr/>
          </a:p>
        </p:txBody>
      </p:sp>
      <p:sp>
        <p:nvSpPr>
          <p:cNvPr id="284" name="Google Shape;284;p4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85" name="Google Shape;285;p47"/>
          <p:cNvPicPr preferRelativeResize="0"/>
          <p:nvPr/>
        </p:nvPicPr>
        <p:blipFill>
          <a:blip r:embed="rId3">
            <a:alphaModFix/>
          </a:blip>
          <a:stretch>
            <a:fillRect/>
          </a:stretch>
        </p:blipFill>
        <p:spPr>
          <a:xfrm>
            <a:off x="3673675" y="1348700"/>
            <a:ext cx="1303100" cy="30793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8"/>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ADVERBS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By the end of this lesson we will be able to ...</a:t>
            </a:r>
            <a:endParaRPr/>
          </a:p>
        </p:txBody>
      </p:sp>
      <p:sp>
        <p:nvSpPr>
          <p:cNvPr id="301" name="Google Shape;301;p50"/>
          <p:cNvSpPr txBox="1">
            <a:spLocks noGrp="1"/>
          </p:cNvSpPr>
          <p:nvPr>
            <p:ph type="body" idx="1"/>
          </p:nvPr>
        </p:nvSpPr>
        <p:spPr>
          <a:xfrm>
            <a:off x="311700" y="1630775"/>
            <a:ext cx="8520600" cy="334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Spot an adverb in a sentence and explain how they are used to modify it.</a:t>
            </a:r>
            <a:endParaRPr sz="2400"/>
          </a:p>
          <a:p>
            <a:pPr marL="457200" lvl="0" indent="-381000" algn="l" rtl="0">
              <a:spcBef>
                <a:spcPts val="0"/>
              </a:spcBef>
              <a:spcAft>
                <a:spcPts val="0"/>
              </a:spcAft>
              <a:buSzPts val="2400"/>
              <a:buChar char="●"/>
            </a:pPr>
            <a:r>
              <a:rPr lang="en" sz="2400"/>
              <a:t>Use adverbs to improve our own sentences</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1"/>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WHAT IS AN ADVERB you ask?</a:t>
            </a:r>
            <a:endParaRPr/>
          </a:p>
        </p:txBody>
      </p:sp>
      <p:pic>
        <p:nvPicPr>
          <p:cNvPr id="307" name="Google Shape;307;p51"/>
          <p:cNvPicPr preferRelativeResize="0"/>
          <p:nvPr/>
        </p:nvPicPr>
        <p:blipFill>
          <a:blip r:embed="rId3">
            <a:alphaModFix/>
          </a:blip>
          <a:stretch>
            <a:fillRect/>
          </a:stretch>
        </p:blipFill>
        <p:spPr>
          <a:xfrm>
            <a:off x="1530825" y="1323575"/>
            <a:ext cx="6165874" cy="3468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are some nouns??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Well ...</a:t>
            </a:r>
            <a:endParaRPr/>
          </a:p>
        </p:txBody>
      </p:sp>
      <p:sp>
        <p:nvSpPr>
          <p:cNvPr id="313" name="Google Shape;313;p52"/>
          <p:cNvSpPr txBox="1">
            <a:spLocks noGrp="1"/>
          </p:cNvSpPr>
          <p:nvPr>
            <p:ph type="body" idx="1"/>
          </p:nvPr>
        </p:nvSpPr>
        <p:spPr>
          <a:xfrm>
            <a:off x="311700" y="1868075"/>
            <a:ext cx="8520600" cy="184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9600">
                <a:solidFill>
                  <a:srgbClr val="FF00FF"/>
                </a:solidFill>
              </a:rPr>
              <a:t>AD</a:t>
            </a:r>
            <a:r>
              <a:rPr lang="en" sz="9600">
                <a:solidFill>
                  <a:srgbClr val="93C47D"/>
                </a:solidFill>
              </a:rPr>
              <a:t>VERB</a:t>
            </a:r>
            <a:endParaRPr sz="9600">
              <a:solidFill>
                <a:srgbClr val="93C47D"/>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DEFINITION</a:t>
            </a:r>
            <a:endParaRPr/>
          </a:p>
        </p:txBody>
      </p:sp>
      <p:sp>
        <p:nvSpPr>
          <p:cNvPr id="319" name="Google Shape;319;p53"/>
          <p:cNvSpPr txBox="1">
            <a:spLocks noGrp="1"/>
          </p:cNvSpPr>
          <p:nvPr>
            <p:ph type="body" idx="1"/>
          </p:nvPr>
        </p:nvSpPr>
        <p:spPr>
          <a:xfrm>
            <a:off x="311700" y="2109600"/>
            <a:ext cx="8520600" cy="22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An adverb is a word or phrase that </a:t>
            </a:r>
            <a:r>
              <a:rPr lang="en" sz="2400">
                <a:solidFill>
                  <a:schemeClr val="accent5"/>
                </a:solidFill>
              </a:rPr>
              <a:t>modifies</a:t>
            </a:r>
            <a:r>
              <a:rPr lang="en" sz="2400"/>
              <a:t> the meaning of a </a:t>
            </a:r>
            <a:r>
              <a:rPr lang="en" sz="2400">
                <a:solidFill>
                  <a:srgbClr val="FF00FF"/>
                </a:solidFill>
              </a:rPr>
              <a:t>verb</a:t>
            </a:r>
            <a:r>
              <a:rPr lang="en" sz="2400"/>
              <a:t>, </a:t>
            </a:r>
            <a:r>
              <a:rPr lang="en" sz="2400">
                <a:solidFill>
                  <a:srgbClr val="6D9EEB"/>
                </a:solidFill>
              </a:rPr>
              <a:t>adjective</a:t>
            </a:r>
            <a:r>
              <a:rPr lang="en" sz="2400"/>
              <a:t> or </a:t>
            </a:r>
            <a:r>
              <a:rPr lang="en" sz="2400">
                <a:solidFill>
                  <a:srgbClr val="93C47D"/>
                </a:solidFill>
              </a:rPr>
              <a:t>adverb</a:t>
            </a:r>
            <a:r>
              <a:rPr lang="en" sz="2400"/>
              <a:t>.</a:t>
            </a:r>
            <a:endParaRPr sz="2400"/>
          </a:p>
          <a:p>
            <a:pPr marL="0" lvl="0" indent="0" algn="l" rtl="0">
              <a:spcBef>
                <a:spcPts val="1600"/>
              </a:spcBef>
              <a:spcAft>
                <a:spcPts val="1600"/>
              </a:spcAft>
              <a:buNone/>
            </a:pPr>
            <a:r>
              <a:rPr lang="en" sz="2400"/>
              <a:t>They can help to make sentences far more interesting! </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4"/>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For example ...</a:t>
            </a:r>
            <a:endParaRPr/>
          </a:p>
        </p:txBody>
      </p:sp>
      <p:sp>
        <p:nvSpPr>
          <p:cNvPr id="325" name="Google Shape;325;p54"/>
          <p:cNvSpPr txBox="1">
            <a:spLocks noGrp="1"/>
          </p:cNvSpPr>
          <p:nvPr>
            <p:ph type="body" idx="1"/>
          </p:nvPr>
        </p:nvSpPr>
        <p:spPr>
          <a:xfrm>
            <a:off x="311700" y="1858350"/>
            <a:ext cx="8520600" cy="1644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800"/>
              <a:t>TOMMY RUNS</a:t>
            </a:r>
            <a:endParaRPr sz="4800"/>
          </a:p>
        </p:txBody>
      </p:sp>
      <p:pic>
        <p:nvPicPr>
          <p:cNvPr id="326" name="Google Shape;326;p54"/>
          <p:cNvPicPr preferRelativeResize="0"/>
          <p:nvPr/>
        </p:nvPicPr>
        <p:blipFill>
          <a:blip r:embed="rId3">
            <a:alphaModFix/>
          </a:blip>
          <a:stretch>
            <a:fillRect/>
          </a:stretch>
        </p:blipFill>
        <p:spPr>
          <a:xfrm>
            <a:off x="2454450" y="2760750"/>
            <a:ext cx="3970775" cy="232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5"/>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55"/>
          <p:cNvSpPr txBox="1">
            <a:spLocks noGrp="1"/>
          </p:cNvSpPr>
          <p:nvPr>
            <p:ph type="body" idx="1"/>
          </p:nvPr>
        </p:nvSpPr>
        <p:spPr>
          <a:xfrm>
            <a:off x="311700" y="1404600"/>
            <a:ext cx="8520600" cy="1301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4800"/>
              <a:t>TOMMY RUNS </a:t>
            </a:r>
            <a:r>
              <a:rPr lang="en" sz="4800">
                <a:solidFill>
                  <a:srgbClr val="FF00FF"/>
                </a:solidFill>
              </a:rPr>
              <a:t>QUICKLY</a:t>
            </a:r>
            <a:endParaRPr sz="4800">
              <a:solidFill>
                <a:srgbClr val="FF00FF"/>
              </a:solidFill>
            </a:endParaRPr>
          </a:p>
        </p:txBody>
      </p:sp>
      <p:pic>
        <p:nvPicPr>
          <p:cNvPr id="333" name="Google Shape;333;p55"/>
          <p:cNvPicPr preferRelativeResize="0"/>
          <p:nvPr/>
        </p:nvPicPr>
        <p:blipFill>
          <a:blip r:embed="rId3">
            <a:alphaModFix/>
          </a:blip>
          <a:stretch>
            <a:fillRect/>
          </a:stretch>
        </p:blipFill>
        <p:spPr>
          <a:xfrm>
            <a:off x="2640400" y="2640300"/>
            <a:ext cx="3367895" cy="213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6"/>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56"/>
          <p:cNvSpPr txBox="1">
            <a:spLocks noGrp="1"/>
          </p:cNvSpPr>
          <p:nvPr>
            <p:ph type="body" idx="1"/>
          </p:nvPr>
        </p:nvSpPr>
        <p:spPr>
          <a:xfrm>
            <a:off x="311700" y="1623975"/>
            <a:ext cx="8520600" cy="122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a:solidFill>
                  <a:srgbClr val="FF00FF"/>
                </a:solidFill>
              </a:rPr>
              <a:t>EVERY</a:t>
            </a:r>
            <a:r>
              <a:rPr lang="en" sz="3600"/>
              <a:t> MORNING, TOMMY RUNS </a:t>
            </a:r>
            <a:r>
              <a:rPr lang="en" sz="3600">
                <a:solidFill>
                  <a:srgbClr val="93C47D"/>
                </a:solidFill>
              </a:rPr>
              <a:t>VERY</a:t>
            </a:r>
            <a:r>
              <a:rPr lang="en" sz="3600"/>
              <a:t> </a:t>
            </a:r>
            <a:r>
              <a:rPr lang="en" sz="3600">
                <a:solidFill>
                  <a:srgbClr val="FF00FF"/>
                </a:solidFill>
              </a:rPr>
              <a:t>QUICKLY</a:t>
            </a:r>
            <a:r>
              <a:rPr lang="en" sz="3600"/>
              <a:t> TO THE SHOP</a:t>
            </a:r>
            <a:endParaRPr sz="3600"/>
          </a:p>
        </p:txBody>
      </p:sp>
      <p:sp>
        <p:nvSpPr>
          <p:cNvPr id="340" name="Google Shape;340;p56"/>
          <p:cNvSpPr txBox="1"/>
          <p:nvPr/>
        </p:nvSpPr>
        <p:spPr>
          <a:xfrm>
            <a:off x="499325" y="3287250"/>
            <a:ext cx="7271400" cy="8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FF"/>
                </a:solidFill>
              </a:rPr>
              <a:t>EVERY </a:t>
            </a:r>
            <a:r>
              <a:rPr lang="en" sz="2400"/>
              <a:t>AND </a:t>
            </a:r>
            <a:r>
              <a:rPr lang="en" sz="2400">
                <a:solidFill>
                  <a:srgbClr val="FF00FF"/>
                </a:solidFill>
              </a:rPr>
              <a:t>QUICKLY </a:t>
            </a:r>
            <a:r>
              <a:rPr lang="en" sz="2400"/>
              <a:t>DESCRIBE THE </a:t>
            </a:r>
            <a:r>
              <a:rPr lang="en" sz="2400">
                <a:solidFill>
                  <a:srgbClr val="FF00FF"/>
                </a:solidFill>
              </a:rPr>
              <a:t>VERB</a:t>
            </a:r>
            <a:r>
              <a:rPr lang="en" sz="2400"/>
              <a:t> </a:t>
            </a:r>
            <a:r>
              <a:rPr lang="en" sz="2400">
                <a:solidFill>
                  <a:schemeClr val="accent5"/>
                </a:solidFill>
              </a:rPr>
              <a:t>‘RUNS’</a:t>
            </a:r>
            <a:endParaRPr sz="2400">
              <a:solidFill>
                <a:schemeClr val="accent5"/>
              </a:solidFill>
            </a:endParaRPr>
          </a:p>
          <a:p>
            <a:pPr marL="0" lvl="0" indent="0" algn="l" rtl="0">
              <a:spcBef>
                <a:spcPts val="0"/>
              </a:spcBef>
              <a:spcAft>
                <a:spcPts val="0"/>
              </a:spcAft>
              <a:buNone/>
            </a:pPr>
            <a:endParaRPr sz="2400"/>
          </a:p>
        </p:txBody>
      </p:sp>
      <p:sp>
        <p:nvSpPr>
          <p:cNvPr id="341" name="Google Shape;341;p56"/>
          <p:cNvSpPr txBox="1"/>
          <p:nvPr/>
        </p:nvSpPr>
        <p:spPr>
          <a:xfrm>
            <a:off x="561750" y="4296325"/>
            <a:ext cx="7188300" cy="6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93C47D"/>
                </a:solidFill>
              </a:rPr>
              <a:t>VERY </a:t>
            </a:r>
            <a:r>
              <a:rPr lang="en" sz="2400"/>
              <a:t>DESCRIBES THE </a:t>
            </a:r>
            <a:r>
              <a:rPr lang="en" sz="2400">
                <a:solidFill>
                  <a:srgbClr val="93C47D"/>
                </a:solidFill>
              </a:rPr>
              <a:t>ADVERB</a:t>
            </a:r>
            <a:r>
              <a:rPr lang="en" sz="2400"/>
              <a:t> </a:t>
            </a:r>
            <a:r>
              <a:rPr lang="en" sz="2400">
                <a:solidFill>
                  <a:schemeClr val="accent5"/>
                </a:solidFill>
              </a:rPr>
              <a:t>‘QUICKLY’</a:t>
            </a:r>
            <a:endParaRPr sz="2400">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7"/>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Now you try</a:t>
            </a:r>
            <a:endParaRPr/>
          </a:p>
        </p:txBody>
      </p:sp>
      <p:sp>
        <p:nvSpPr>
          <p:cNvPr id="347" name="Google Shape;347;p5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Erin is swimming </a:t>
            </a:r>
            <a:endParaRPr sz="2400"/>
          </a:p>
          <a:p>
            <a:pPr marL="0" lvl="0" indent="0" algn="l" rtl="0">
              <a:spcBef>
                <a:spcPts val="1600"/>
              </a:spcBef>
              <a:spcAft>
                <a:spcPts val="0"/>
              </a:spcAft>
              <a:buNone/>
            </a:pPr>
            <a:r>
              <a:rPr lang="en" sz="2400"/>
              <a:t>The dog barked </a:t>
            </a:r>
            <a:endParaRPr sz="2400"/>
          </a:p>
          <a:p>
            <a:pPr marL="0" lvl="0" indent="0" algn="l" rtl="0">
              <a:spcBef>
                <a:spcPts val="1600"/>
              </a:spcBef>
              <a:spcAft>
                <a:spcPts val="0"/>
              </a:spcAft>
              <a:buNone/>
            </a:pPr>
            <a:r>
              <a:rPr lang="en" sz="2400"/>
              <a:t>The man sings</a:t>
            </a:r>
            <a:endParaRPr sz="2400"/>
          </a:p>
          <a:p>
            <a:pPr marL="0" lvl="0" indent="0" algn="l" rtl="0">
              <a:spcBef>
                <a:spcPts val="1600"/>
              </a:spcBef>
              <a:spcAft>
                <a:spcPts val="1600"/>
              </a:spcAft>
              <a:buNone/>
            </a:pPr>
            <a:r>
              <a:rPr lang="en" sz="2400"/>
              <a:t>David danced </a:t>
            </a: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8"/>
          <p:cNvSpPr txBox="1">
            <a:spLocks noGrp="1"/>
          </p:cNvSpPr>
          <p:nvPr>
            <p:ph type="title"/>
          </p:nvPr>
        </p:nvSpPr>
        <p:spPr>
          <a:xfrm>
            <a:off x="311700" y="19766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 THE ADVERBS TELL YOU?</a:t>
            </a:r>
            <a:endParaRPr/>
          </a:p>
        </p:txBody>
      </p:sp>
      <p:pic>
        <p:nvPicPr>
          <p:cNvPr id="353" name="Google Shape;353;p58"/>
          <p:cNvPicPr preferRelativeResize="0"/>
          <p:nvPr/>
        </p:nvPicPr>
        <p:blipFill>
          <a:blip r:embed="rId3">
            <a:alphaModFix/>
          </a:blip>
          <a:stretch>
            <a:fillRect/>
          </a:stretch>
        </p:blipFill>
        <p:spPr>
          <a:xfrm>
            <a:off x="152400" y="2938743"/>
            <a:ext cx="2369925" cy="1956432"/>
          </a:xfrm>
          <a:prstGeom prst="rect">
            <a:avLst/>
          </a:prstGeom>
          <a:noFill/>
          <a:ln>
            <a:noFill/>
          </a:ln>
        </p:spPr>
      </p:pic>
      <p:pic>
        <p:nvPicPr>
          <p:cNvPr id="354" name="Google Shape;354;p58"/>
          <p:cNvPicPr preferRelativeResize="0"/>
          <p:nvPr/>
        </p:nvPicPr>
        <p:blipFill>
          <a:blip r:embed="rId3">
            <a:alphaModFix/>
          </a:blip>
          <a:stretch>
            <a:fillRect/>
          </a:stretch>
        </p:blipFill>
        <p:spPr>
          <a:xfrm>
            <a:off x="6606525" y="67043"/>
            <a:ext cx="2369925" cy="19564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9"/>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TIME</a:t>
            </a:r>
            <a:endParaRPr/>
          </a:p>
        </p:txBody>
      </p:sp>
      <p:sp>
        <p:nvSpPr>
          <p:cNvPr id="360" name="Google Shape;360;p5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Tells you </a:t>
            </a:r>
            <a:r>
              <a:rPr lang="en" sz="2400">
                <a:solidFill>
                  <a:srgbClr val="FF00FF"/>
                </a:solidFill>
              </a:rPr>
              <a:t>WHEN </a:t>
            </a:r>
            <a:r>
              <a:rPr lang="en" sz="2400">
                <a:solidFill>
                  <a:srgbClr val="000000"/>
                </a:solidFill>
              </a:rPr>
              <a:t>the action took place: </a:t>
            </a:r>
            <a:endParaRPr sz="2400">
              <a:solidFill>
                <a:srgbClr val="000000"/>
              </a:solidFill>
            </a:endParaRPr>
          </a:p>
          <a:p>
            <a:pPr marL="0" lvl="0" indent="0" algn="l" rtl="0">
              <a:spcBef>
                <a:spcPts val="1600"/>
              </a:spcBef>
              <a:spcAft>
                <a:spcPts val="0"/>
              </a:spcAft>
              <a:buNone/>
            </a:pPr>
            <a:r>
              <a:rPr lang="en" sz="2400" b="1">
                <a:solidFill>
                  <a:srgbClr val="000000"/>
                </a:solidFill>
              </a:rPr>
              <a:t>Never, lately, just, always, recently, during</a:t>
            </a:r>
            <a:endParaRPr sz="2400" b="1">
              <a:solidFill>
                <a:srgbClr val="000000"/>
              </a:solidFill>
            </a:endParaRPr>
          </a:p>
          <a:p>
            <a:pPr marL="0" lvl="0" indent="0" algn="l" rtl="0">
              <a:spcBef>
                <a:spcPts val="1600"/>
              </a:spcBef>
              <a:spcAft>
                <a:spcPts val="0"/>
              </a:spcAft>
              <a:buNone/>
            </a:pPr>
            <a:r>
              <a:rPr lang="en" sz="2400">
                <a:solidFill>
                  <a:srgbClr val="000000"/>
                </a:solidFill>
              </a:rPr>
              <a:t>Ben </a:t>
            </a:r>
            <a:r>
              <a:rPr lang="en" sz="2400" u="sng">
                <a:solidFill>
                  <a:srgbClr val="000000"/>
                </a:solidFill>
              </a:rPr>
              <a:t>never</a:t>
            </a:r>
            <a:r>
              <a:rPr lang="en" sz="2400">
                <a:solidFill>
                  <a:srgbClr val="000000"/>
                </a:solidFill>
              </a:rPr>
              <a:t> takes the bins out</a:t>
            </a:r>
            <a:endParaRPr sz="2400">
              <a:solidFill>
                <a:srgbClr val="000000"/>
              </a:solidFill>
            </a:endParaRPr>
          </a:p>
          <a:p>
            <a:pPr marL="0" lvl="0" indent="0" algn="l" rtl="0">
              <a:spcBef>
                <a:spcPts val="1600"/>
              </a:spcBef>
              <a:spcAft>
                <a:spcPts val="0"/>
              </a:spcAft>
              <a:buNone/>
            </a:pPr>
            <a:r>
              <a:rPr lang="en" sz="2400">
                <a:solidFill>
                  <a:srgbClr val="000000"/>
                </a:solidFill>
              </a:rPr>
              <a:t>Ben </a:t>
            </a:r>
            <a:r>
              <a:rPr lang="en" sz="2400" u="sng">
                <a:solidFill>
                  <a:srgbClr val="000000"/>
                </a:solidFill>
              </a:rPr>
              <a:t>always</a:t>
            </a:r>
            <a:r>
              <a:rPr lang="en" sz="2400">
                <a:solidFill>
                  <a:srgbClr val="000000"/>
                </a:solidFill>
              </a:rPr>
              <a:t> takes the bins out</a:t>
            </a:r>
            <a:endParaRPr sz="2400">
              <a:solidFill>
                <a:srgbClr val="000000"/>
              </a:solidFill>
            </a:endParaRPr>
          </a:p>
          <a:p>
            <a:pPr marL="0" lvl="0" indent="0" algn="l" rtl="0">
              <a:spcBef>
                <a:spcPts val="1600"/>
              </a:spcBef>
              <a:spcAft>
                <a:spcPts val="1600"/>
              </a:spcAft>
              <a:buNone/>
            </a:pPr>
            <a:r>
              <a:rPr lang="en" sz="2400" u="sng">
                <a:solidFill>
                  <a:srgbClr val="000000"/>
                </a:solidFill>
              </a:rPr>
              <a:t>Every</a:t>
            </a:r>
            <a:r>
              <a:rPr lang="en" sz="2400">
                <a:solidFill>
                  <a:srgbClr val="000000"/>
                </a:solidFill>
              </a:rPr>
              <a:t> day, Ben takes the bins out</a:t>
            </a:r>
            <a:endParaRPr sz="24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0"/>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PLACE</a:t>
            </a:r>
            <a:endParaRPr/>
          </a:p>
        </p:txBody>
      </p:sp>
      <p:sp>
        <p:nvSpPr>
          <p:cNvPr id="366" name="Google Shape;366;p6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Tells you </a:t>
            </a:r>
            <a:r>
              <a:rPr lang="en" sz="2400">
                <a:solidFill>
                  <a:srgbClr val="FF00FF"/>
                </a:solidFill>
              </a:rPr>
              <a:t>WHERE </a:t>
            </a:r>
            <a:r>
              <a:rPr lang="en" sz="2400">
                <a:solidFill>
                  <a:srgbClr val="000000"/>
                </a:solidFill>
              </a:rPr>
              <a:t>the action took place or its </a:t>
            </a:r>
            <a:r>
              <a:rPr lang="en" sz="2400">
                <a:solidFill>
                  <a:srgbClr val="FF00FF"/>
                </a:solidFill>
              </a:rPr>
              <a:t>DIRECTION</a:t>
            </a:r>
            <a:endParaRPr sz="2400">
              <a:solidFill>
                <a:srgbClr val="FF00FF"/>
              </a:solidFill>
            </a:endParaRPr>
          </a:p>
          <a:p>
            <a:pPr marL="0" lvl="0" indent="0" algn="l" rtl="0">
              <a:spcBef>
                <a:spcPts val="1600"/>
              </a:spcBef>
              <a:spcAft>
                <a:spcPts val="0"/>
              </a:spcAft>
              <a:buNone/>
            </a:pPr>
            <a:r>
              <a:rPr lang="en" sz="2400" b="1">
                <a:solidFill>
                  <a:srgbClr val="000000"/>
                </a:solidFill>
              </a:rPr>
              <a:t>here, there, nowhere, everywhere, out, in, above, below</a:t>
            </a:r>
            <a:r>
              <a:rPr lang="en">
                <a:solidFill>
                  <a:srgbClr val="000000"/>
                </a:solidFill>
              </a:rPr>
              <a:t>,</a:t>
            </a:r>
            <a:r>
              <a:rPr lang="en" sz="2400" b="1">
                <a:solidFill>
                  <a:srgbClr val="000000"/>
                </a:solidFill>
              </a:rPr>
              <a:t> from, to, away</a:t>
            </a:r>
            <a:r>
              <a:rPr lang="en">
                <a:solidFill>
                  <a:srgbClr val="000000"/>
                </a:solidFill>
              </a:rPr>
              <a:t> </a:t>
            </a:r>
            <a:endParaRPr b="1">
              <a:solidFill>
                <a:srgbClr val="000000"/>
              </a:solidFill>
            </a:endParaRPr>
          </a:p>
          <a:p>
            <a:pPr marL="0" lvl="0" indent="0" algn="l" rtl="0">
              <a:spcBef>
                <a:spcPts val="1600"/>
              </a:spcBef>
              <a:spcAft>
                <a:spcPts val="0"/>
              </a:spcAft>
              <a:buNone/>
            </a:pPr>
            <a:r>
              <a:rPr lang="en">
                <a:solidFill>
                  <a:srgbClr val="666666"/>
                </a:solidFill>
              </a:rPr>
              <a:t>Ben walked </a:t>
            </a:r>
            <a:r>
              <a:rPr lang="en" u="sng">
                <a:solidFill>
                  <a:srgbClr val="666666"/>
                </a:solidFill>
              </a:rPr>
              <a:t>towards</a:t>
            </a:r>
            <a:r>
              <a:rPr lang="en">
                <a:solidFill>
                  <a:srgbClr val="666666"/>
                </a:solidFill>
              </a:rPr>
              <a:t> the car </a:t>
            </a:r>
            <a:endParaRPr>
              <a:solidFill>
                <a:srgbClr val="666666"/>
              </a:solidFill>
            </a:endParaRPr>
          </a:p>
          <a:p>
            <a:pPr marL="0" lvl="0" indent="0" algn="l" rtl="0">
              <a:spcBef>
                <a:spcPts val="1600"/>
              </a:spcBef>
              <a:spcAft>
                <a:spcPts val="0"/>
              </a:spcAft>
              <a:buNone/>
            </a:pPr>
            <a:r>
              <a:rPr lang="en">
                <a:solidFill>
                  <a:srgbClr val="666666"/>
                </a:solidFill>
              </a:rPr>
              <a:t>Ben walked </a:t>
            </a:r>
            <a:r>
              <a:rPr lang="en" u="sng">
                <a:solidFill>
                  <a:srgbClr val="666666"/>
                </a:solidFill>
              </a:rPr>
              <a:t>away from</a:t>
            </a:r>
            <a:r>
              <a:rPr lang="en">
                <a:solidFill>
                  <a:srgbClr val="666666"/>
                </a:solidFill>
              </a:rPr>
              <a:t> the car </a:t>
            </a:r>
            <a:endParaRPr>
              <a:solidFill>
                <a:srgbClr val="666666"/>
              </a:solidFill>
            </a:endParaRPr>
          </a:p>
          <a:p>
            <a:pPr marL="0" lvl="0" indent="0" algn="l" rtl="0">
              <a:spcBef>
                <a:spcPts val="1600"/>
              </a:spcBef>
              <a:spcAft>
                <a:spcPts val="1600"/>
              </a:spcAft>
              <a:buNone/>
            </a:pPr>
            <a:r>
              <a:rPr lang="en">
                <a:solidFill>
                  <a:srgbClr val="666666"/>
                </a:solidFill>
              </a:rPr>
              <a:t>Ben drives the car </a:t>
            </a:r>
            <a:r>
              <a:rPr lang="en" u="sng">
                <a:solidFill>
                  <a:srgbClr val="666666"/>
                </a:solidFill>
              </a:rPr>
              <a:t>to</a:t>
            </a:r>
            <a:r>
              <a:rPr lang="en">
                <a:solidFill>
                  <a:srgbClr val="666666"/>
                </a:solidFill>
              </a:rPr>
              <a:t> work</a:t>
            </a:r>
            <a:endParaRPr>
              <a:solidFill>
                <a:srgbClr val="66666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1"/>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Manner </a:t>
            </a:r>
            <a:endParaRPr/>
          </a:p>
        </p:txBody>
      </p:sp>
      <p:sp>
        <p:nvSpPr>
          <p:cNvPr id="372" name="Google Shape;372;p6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Tells you </a:t>
            </a:r>
            <a:r>
              <a:rPr lang="en" sz="2400">
                <a:solidFill>
                  <a:srgbClr val="FF00FF"/>
                </a:solidFill>
              </a:rPr>
              <a:t>HOW </a:t>
            </a:r>
            <a:r>
              <a:rPr lang="en" sz="2400">
                <a:solidFill>
                  <a:srgbClr val="000000"/>
                </a:solidFill>
              </a:rPr>
              <a:t>the action was carried out</a:t>
            </a:r>
            <a:endParaRPr sz="2400">
              <a:solidFill>
                <a:srgbClr val="000000"/>
              </a:solidFill>
            </a:endParaRPr>
          </a:p>
          <a:p>
            <a:pPr marL="0" lvl="0" indent="0" algn="l" rtl="0">
              <a:spcBef>
                <a:spcPts val="1600"/>
              </a:spcBef>
              <a:spcAft>
                <a:spcPts val="0"/>
              </a:spcAft>
              <a:buNone/>
            </a:pPr>
            <a:r>
              <a:rPr lang="en" sz="2400" b="1">
                <a:solidFill>
                  <a:srgbClr val="000000"/>
                </a:solidFill>
              </a:rPr>
              <a:t>quietly, gently, softly, quickly, loudly</a:t>
            </a:r>
            <a:endParaRPr sz="2400" b="1">
              <a:solidFill>
                <a:srgbClr val="000000"/>
              </a:solidFill>
            </a:endParaRPr>
          </a:p>
          <a:p>
            <a:pPr marL="0" lvl="0" indent="0" algn="l" rtl="0">
              <a:spcBef>
                <a:spcPts val="1600"/>
              </a:spcBef>
              <a:spcAft>
                <a:spcPts val="0"/>
              </a:spcAft>
              <a:buNone/>
            </a:pPr>
            <a:r>
              <a:rPr lang="en" sz="2400">
                <a:solidFill>
                  <a:srgbClr val="666666"/>
                </a:solidFill>
              </a:rPr>
              <a:t>Nadia closed the door </a:t>
            </a:r>
            <a:r>
              <a:rPr lang="en" sz="2400" u="sng">
                <a:solidFill>
                  <a:srgbClr val="666666"/>
                </a:solidFill>
              </a:rPr>
              <a:t>loudly</a:t>
            </a:r>
            <a:r>
              <a:rPr lang="en" sz="2400">
                <a:solidFill>
                  <a:srgbClr val="666666"/>
                </a:solidFill>
              </a:rPr>
              <a:t> </a:t>
            </a:r>
            <a:endParaRPr sz="2400">
              <a:solidFill>
                <a:srgbClr val="666666"/>
              </a:solidFill>
            </a:endParaRPr>
          </a:p>
          <a:p>
            <a:pPr marL="0" lvl="0" indent="0" algn="l" rtl="0">
              <a:spcBef>
                <a:spcPts val="1600"/>
              </a:spcBef>
              <a:spcAft>
                <a:spcPts val="0"/>
              </a:spcAft>
              <a:buNone/>
            </a:pPr>
            <a:r>
              <a:rPr lang="en" sz="2400">
                <a:solidFill>
                  <a:srgbClr val="666666"/>
                </a:solidFill>
              </a:rPr>
              <a:t>Nadia closed the door </a:t>
            </a:r>
            <a:r>
              <a:rPr lang="en" sz="2400" u="sng">
                <a:solidFill>
                  <a:srgbClr val="666666"/>
                </a:solidFill>
              </a:rPr>
              <a:t>quietly</a:t>
            </a:r>
            <a:endParaRPr sz="2400" u="sng">
              <a:solidFill>
                <a:srgbClr val="666666"/>
              </a:solidFill>
            </a:endParaRPr>
          </a:p>
          <a:p>
            <a:pPr marL="0" lvl="0" indent="0" algn="l" rtl="0">
              <a:spcBef>
                <a:spcPts val="1600"/>
              </a:spcBef>
              <a:spcAft>
                <a:spcPts val="1600"/>
              </a:spcAft>
              <a:buNone/>
            </a:pPr>
            <a:r>
              <a:rPr lang="en" sz="2400" u="sng">
                <a:solidFill>
                  <a:srgbClr val="666666"/>
                </a:solidFill>
              </a:rPr>
              <a:t>Gently</a:t>
            </a:r>
            <a:r>
              <a:rPr lang="en" sz="2400">
                <a:solidFill>
                  <a:srgbClr val="666666"/>
                </a:solidFill>
              </a:rPr>
              <a:t>, Nadia closed the door</a:t>
            </a:r>
            <a:endParaRPr sz="24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1</a:t>
            </a:r>
            <a:endParaRPr/>
          </a:p>
        </p:txBody>
      </p:sp>
      <p:sp>
        <p:nvSpPr>
          <p:cNvPr id="79" name="Google Shape;79;p1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the passage below and identify the nouns:</a:t>
            </a:r>
            <a:endParaRPr/>
          </a:p>
          <a:p>
            <a:pPr marL="0" lvl="0" indent="0" algn="l" rtl="0">
              <a:spcBef>
                <a:spcPts val="1600"/>
              </a:spcBef>
              <a:spcAft>
                <a:spcPts val="1600"/>
              </a:spcAft>
              <a:buNone/>
            </a:pPr>
            <a:r>
              <a:rPr lang="en"/>
              <a:t>The class were learning about nouns. The teacher got them to do fun activities, which helped with their understanding. Afterwards they knew more about grammar, which helped them with their writing and reading.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2"/>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DEGREE</a:t>
            </a:r>
            <a:endParaRPr/>
          </a:p>
        </p:txBody>
      </p:sp>
      <p:sp>
        <p:nvSpPr>
          <p:cNvPr id="378" name="Google Shape;378;p6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Tells you the </a:t>
            </a:r>
            <a:r>
              <a:rPr lang="en" sz="2400">
                <a:solidFill>
                  <a:srgbClr val="FF00FF"/>
                </a:solidFill>
              </a:rPr>
              <a:t>INTENSITY </a:t>
            </a:r>
            <a:r>
              <a:rPr lang="en" sz="2400">
                <a:solidFill>
                  <a:srgbClr val="000000"/>
                </a:solidFill>
              </a:rPr>
              <a:t>of the action</a:t>
            </a:r>
            <a:endParaRPr sz="2400">
              <a:solidFill>
                <a:srgbClr val="000000"/>
              </a:solidFill>
            </a:endParaRPr>
          </a:p>
          <a:p>
            <a:pPr marL="0" lvl="0" indent="0" algn="l" rtl="0">
              <a:spcBef>
                <a:spcPts val="1600"/>
              </a:spcBef>
              <a:spcAft>
                <a:spcPts val="0"/>
              </a:spcAft>
              <a:buNone/>
            </a:pPr>
            <a:r>
              <a:rPr lang="en" sz="2400" b="1">
                <a:solidFill>
                  <a:srgbClr val="000000"/>
                </a:solidFill>
              </a:rPr>
              <a:t>almost, quite, rarely, sometimes, normally, seldom, usually, again, more, less</a:t>
            </a:r>
            <a:endParaRPr sz="2400" b="1">
              <a:solidFill>
                <a:srgbClr val="000000"/>
              </a:solidFill>
            </a:endParaRPr>
          </a:p>
          <a:p>
            <a:pPr marL="0" lvl="0" indent="0" algn="l" rtl="0">
              <a:spcBef>
                <a:spcPts val="1600"/>
              </a:spcBef>
              <a:spcAft>
                <a:spcPts val="0"/>
              </a:spcAft>
              <a:buNone/>
            </a:pPr>
            <a:r>
              <a:rPr lang="en">
                <a:solidFill>
                  <a:srgbClr val="666666"/>
                </a:solidFill>
              </a:rPr>
              <a:t>Tony </a:t>
            </a:r>
            <a:r>
              <a:rPr lang="en" u="sng">
                <a:solidFill>
                  <a:srgbClr val="666666"/>
                </a:solidFill>
              </a:rPr>
              <a:t>almost</a:t>
            </a:r>
            <a:r>
              <a:rPr lang="en">
                <a:solidFill>
                  <a:srgbClr val="666666"/>
                </a:solidFill>
              </a:rPr>
              <a:t> scored a goal at football</a:t>
            </a:r>
            <a:endParaRPr>
              <a:solidFill>
                <a:srgbClr val="666666"/>
              </a:solidFill>
            </a:endParaRPr>
          </a:p>
          <a:p>
            <a:pPr marL="0" lvl="0" indent="0" algn="l" rtl="0">
              <a:spcBef>
                <a:spcPts val="1600"/>
              </a:spcBef>
              <a:spcAft>
                <a:spcPts val="0"/>
              </a:spcAft>
              <a:buNone/>
            </a:pPr>
            <a:r>
              <a:rPr lang="en">
                <a:solidFill>
                  <a:srgbClr val="666666"/>
                </a:solidFill>
              </a:rPr>
              <a:t>Tony </a:t>
            </a:r>
            <a:r>
              <a:rPr lang="en" u="sng">
                <a:solidFill>
                  <a:srgbClr val="666666"/>
                </a:solidFill>
              </a:rPr>
              <a:t>rarely</a:t>
            </a:r>
            <a:r>
              <a:rPr lang="en">
                <a:solidFill>
                  <a:srgbClr val="666666"/>
                </a:solidFill>
              </a:rPr>
              <a:t> scores a goal at football</a:t>
            </a:r>
            <a:endParaRPr>
              <a:solidFill>
                <a:srgbClr val="666666"/>
              </a:solidFill>
            </a:endParaRPr>
          </a:p>
          <a:p>
            <a:pPr marL="0" lvl="0" indent="0" algn="l" rtl="0">
              <a:spcBef>
                <a:spcPts val="1600"/>
              </a:spcBef>
              <a:spcAft>
                <a:spcPts val="1600"/>
              </a:spcAft>
              <a:buNone/>
            </a:pPr>
            <a:r>
              <a:rPr lang="en" u="sng">
                <a:solidFill>
                  <a:srgbClr val="666666"/>
                </a:solidFill>
              </a:rPr>
              <a:t>Sometimes</a:t>
            </a:r>
            <a:r>
              <a:rPr lang="en">
                <a:solidFill>
                  <a:srgbClr val="666666"/>
                </a:solidFill>
              </a:rPr>
              <a:t>, Tony is </a:t>
            </a:r>
            <a:r>
              <a:rPr lang="en" u="sng">
                <a:solidFill>
                  <a:srgbClr val="666666"/>
                </a:solidFill>
              </a:rPr>
              <a:t>quite</a:t>
            </a:r>
            <a:r>
              <a:rPr lang="en">
                <a:solidFill>
                  <a:srgbClr val="666666"/>
                </a:solidFill>
              </a:rPr>
              <a:t> good at scoring goals</a:t>
            </a:r>
            <a:endParaRPr>
              <a:solidFill>
                <a:srgbClr val="66666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3"/>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Degree (adverbs about adjectives and other adverbs)</a:t>
            </a:r>
            <a:endParaRPr/>
          </a:p>
        </p:txBody>
      </p:sp>
      <p:sp>
        <p:nvSpPr>
          <p:cNvPr id="384" name="Google Shape;384;p6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Adverbs can often be used to describe the </a:t>
            </a:r>
            <a:r>
              <a:rPr lang="en">
                <a:solidFill>
                  <a:srgbClr val="FF00FF"/>
                </a:solidFill>
              </a:rPr>
              <a:t>INTENSITY</a:t>
            </a:r>
            <a:r>
              <a:rPr lang="en"/>
              <a:t> of an adjective or another adverb, using words like: </a:t>
            </a:r>
            <a:endParaRPr/>
          </a:p>
          <a:p>
            <a:pPr marL="0" lvl="0" indent="0" algn="l" rtl="0">
              <a:spcBef>
                <a:spcPts val="1600"/>
              </a:spcBef>
              <a:spcAft>
                <a:spcPts val="0"/>
              </a:spcAft>
              <a:buNone/>
            </a:pPr>
            <a:r>
              <a:rPr lang="en" b="1">
                <a:solidFill>
                  <a:srgbClr val="000000"/>
                </a:solidFill>
              </a:rPr>
              <a:t>Very, so, incredibly, more, less, quite, extremely</a:t>
            </a:r>
            <a:endParaRPr b="1">
              <a:solidFill>
                <a:srgbClr val="000000"/>
              </a:solidFill>
            </a:endParaRPr>
          </a:p>
          <a:p>
            <a:pPr marL="0" lvl="0" indent="0" algn="l" rtl="0">
              <a:spcBef>
                <a:spcPts val="1600"/>
              </a:spcBef>
              <a:spcAft>
                <a:spcPts val="0"/>
              </a:spcAft>
              <a:buNone/>
            </a:pPr>
            <a:r>
              <a:rPr lang="en"/>
              <a:t>The book is </a:t>
            </a:r>
            <a:r>
              <a:rPr lang="en">
                <a:solidFill>
                  <a:srgbClr val="FF00FF"/>
                </a:solidFill>
              </a:rPr>
              <a:t>quite</a:t>
            </a:r>
            <a:r>
              <a:rPr lang="en"/>
              <a:t> interesting </a:t>
            </a:r>
            <a:endParaRPr/>
          </a:p>
          <a:p>
            <a:pPr marL="0" lvl="0" indent="0" algn="l" rtl="0">
              <a:spcBef>
                <a:spcPts val="1600"/>
              </a:spcBef>
              <a:spcAft>
                <a:spcPts val="0"/>
              </a:spcAft>
              <a:buNone/>
            </a:pPr>
            <a:r>
              <a:rPr lang="en"/>
              <a:t>Maths is </a:t>
            </a:r>
            <a:r>
              <a:rPr lang="en">
                <a:solidFill>
                  <a:srgbClr val="FF00FF"/>
                </a:solidFill>
              </a:rPr>
              <a:t>extremely</a:t>
            </a:r>
            <a:r>
              <a:rPr lang="en"/>
              <a:t> boring</a:t>
            </a:r>
            <a:endParaRPr/>
          </a:p>
          <a:p>
            <a:pPr marL="0" lvl="0" indent="0" algn="l" rtl="0">
              <a:spcBef>
                <a:spcPts val="1600"/>
              </a:spcBef>
              <a:spcAft>
                <a:spcPts val="0"/>
              </a:spcAft>
              <a:buNone/>
            </a:pPr>
            <a:r>
              <a:rPr lang="en"/>
              <a:t>Dad sings </a:t>
            </a:r>
            <a:r>
              <a:rPr lang="en">
                <a:solidFill>
                  <a:srgbClr val="FF00FF"/>
                </a:solidFill>
              </a:rPr>
              <a:t>too</a:t>
            </a:r>
            <a:r>
              <a:rPr lang="en"/>
              <a:t> loudly</a:t>
            </a:r>
            <a:endParaRPr/>
          </a:p>
          <a:p>
            <a:pPr marL="0" lvl="0" indent="0" algn="l" rtl="0">
              <a:spcBef>
                <a:spcPts val="1600"/>
              </a:spcBef>
              <a:spcAft>
                <a:spcPts val="0"/>
              </a:spcAft>
              <a:buNone/>
            </a:pPr>
            <a:r>
              <a:rPr lang="en"/>
              <a:t>That airplane is flying </a:t>
            </a:r>
            <a:r>
              <a:rPr lang="en">
                <a:solidFill>
                  <a:srgbClr val="FF00FF"/>
                </a:solidFill>
              </a:rPr>
              <a:t>rather</a:t>
            </a:r>
            <a:r>
              <a:rPr lang="en"/>
              <a:t> low</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85" name="Google Shape;385;p63"/>
          <p:cNvSpPr/>
          <p:nvPr/>
        </p:nvSpPr>
        <p:spPr>
          <a:xfrm>
            <a:off x="4778875" y="2888150"/>
            <a:ext cx="1348800" cy="2847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3"/>
          <p:cNvSpPr/>
          <p:nvPr/>
        </p:nvSpPr>
        <p:spPr>
          <a:xfrm>
            <a:off x="5457825" y="3857050"/>
            <a:ext cx="1155900" cy="2847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3"/>
          <p:cNvSpPr txBox="1"/>
          <p:nvPr/>
        </p:nvSpPr>
        <p:spPr>
          <a:xfrm>
            <a:off x="6708850" y="2800100"/>
            <a:ext cx="1935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ADJECTIVES</a:t>
            </a:r>
            <a:endParaRPr b="1"/>
          </a:p>
        </p:txBody>
      </p:sp>
      <p:sp>
        <p:nvSpPr>
          <p:cNvPr id="388" name="Google Shape;388;p63"/>
          <p:cNvSpPr txBox="1"/>
          <p:nvPr/>
        </p:nvSpPr>
        <p:spPr>
          <a:xfrm>
            <a:off x="7085125" y="3806650"/>
            <a:ext cx="16251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ADVERBS</a:t>
            </a:r>
            <a:endParaRPr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4"/>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Frequency </a:t>
            </a:r>
            <a:endParaRPr/>
          </a:p>
        </p:txBody>
      </p:sp>
      <p:sp>
        <p:nvSpPr>
          <p:cNvPr id="394" name="Google Shape;394;p6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Tells you </a:t>
            </a:r>
            <a:r>
              <a:rPr lang="en" sz="2400">
                <a:solidFill>
                  <a:srgbClr val="FF00FF"/>
                </a:solidFill>
              </a:rPr>
              <a:t>HOW OFTEN </a:t>
            </a:r>
            <a:r>
              <a:rPr lang="en" sz="2400">
                <a:solidFill>
                  <a:srgbClr val="000000"/>
                </a:solidFill>
              </a:rPr>
              <a:t>the action takes place</a:t>
            </a:r>
            <a:endParaRPr sz="2400">
              <a:solidFill>
                <a:srgbClr val="000000"/>
              </a:solidFill>
            </a:endParaRPr>
          </a:p>
          <a:p>
            <a:pPr marL="0" lvl="0" indent="0" algn="l" rtl="0">
              <a:spcBef>
                <a:spcPts val="1600"/>
              </a:spcBef>
              <a:spcAft>
                <a:spcPts val="0"/>
              </a:spcAft>
              <a:buNone/>
            </a:pPr>
            <a:r>
              <a:rPr lang="en" sz="2400" b="1">
                <a:solidFill>
                  <a:srgbClr val="000000"/>
                </a:solidFill>
              </a:rPr>
              <a:t>Never, always, rarely, sometimes, normally, seldom, usually, again</a:t>
            </a:r>
            <a:endParaRPr sz="2400" b="1">
              <a:solidFill>
                <a:srgbClr val="000000"/>
              </a:solidFill>
            </a:endParaRPr>
          </a:p>
          <a:p>
            <a:pPr marL="0" lvl="0" indent="0" algn="l" rtl="0">
              <a:spcBef>
                <a:spcPts val="1600"/>
              </a:spcBef>
              <a:spcAft>
                <a:spcPts val="0"/>
              </a:spcAft>
              <a:buNone/>
            </a:pPr>
            <a:r>
              <a:rPr lang="en" sz="2400">
                <a:solidFill>
                  <a:srgbClr val="666666"/>
                </a:solidFill>
              </a:rPr>
              <a:t>Ben </a:t>
            </a:r>
            <a:r>
              <a:rPr lang="en" sz="2400" u="sng">
                <a:solidFill>
                  <a:srgbClr val="666666"/>
                </a:solidFill>
              </a:rPr>
              <a:t>never</a:t>
            </a:r>
            <a:r>
              <a:rPr lang="en" sz="2400">
                <a:solidFill>
                  <a:srgbClr val="666666"/>
                </a:solidFill>
              </a:rPr>
              <a:t> takes the bins out</a:t>
            </a:r>
            <a:endParaRPr sz="2400">
              <a:solidFill>
                <a:srgbClr val="666666"/>
              </a:solidFill>
            </a:endParaRPr>
          </a:p>
          <a:p>
            <a:pPr marL="0" lvl="0" indent="0" algn="l" rtl="0">
              <a:spcBef>
                <a:spcPts val="1600"/>
              </a:spcBef>
              <a:spcAft>
                <a:spcPts val="0"/>
              </a:spcAft>
              <a:buNone/>
            </a:pPr>
            <a:r>
              <a:rPr lang="en" sz="2400">
                <a:solidFill>
                  <a:srgbClr val="666666"/>
                </a:solidFill>
              </a:rPr>
              <a:t>Ben </a:t>
            </a:r>
            <a:r>
              <a:rPr lang="en" sz="2400" u="sng">
                <a:solidFill>
                  <a:srgbClr val="666666"/>
                </a:solidFill>
              </a:rPr>
              <a:t>always</a:t>
            </a:r>
            <a:r>
              <a:rPr lang="en" sz="2400">
                <a:solidFill>
                  <a:srgbClr val="666666"/>
                </a:solidFill>
              </a:rPr>
              <a:t> takes the bins out</a:t>
            </a:r>
            <a:endParaRPr sz="2400">
              <a:solidFill>
                <a:srgbClr val="666666"/>
              </a:solidFill>
            </a:endParaRPr>
          </a:p>
          <a:p>
            <a:pPr marL="0" lvl="0" indent="0" algn="l" rtl="0">
              <a:spcBef>
                <a:spcPts val="1600"/>
              </a:spcBef>
              <a:spcAft>
                <a:spcPts val="1600"/>
              </a:spcAft>
              <a:buNone/>
            </a:pPr>
            <a:r>
              <a:rPr lang="en" sz="2400" u="sng">
                <a:solidFill>
                  <a:srgbClr val="666666"/>
                </a:solidFill>
              </a:rPr>
              <a:t>Every</a:t>
            </a:r>
            <a:r>
              <a:rPr lang="en" sz="2400">
                <a:solidFill>
                  <a:srgbClr val="666666"/>
                </a:solidFill>
              </a:rPr>
              <a:t> day, Ben takes the bins out</a:t>
            </a:r>
            <a:endParaRPr sz="2400" b="1">
              <a:solidFill>
                <a:srgbClr val="66666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5"/>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Sentence Adverbs </a:t>
            </a:r>
            <a:endParaRPr/>
          </a:p>
        </p:txBody>
      </p:sp>
      <p:sp>
        <p:nvSpPr>
          <p:cNvPr id="400" name="Google Shape;400;p6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adverbs can modify entire sentences! They usually do not describe one thing in a sentence, but a </a:t>
            </a:r>
            <a:r>
              <a:rPr lang="en">
                <a:solidFill>
                  <a:srgbClr val="FF00FF"/>
                </a:solidFill>
              </a:rPr>
              <a:t>general feeling</a:t>
            </a:r>
            <a:r>
              <a:rPr lang="en"/>
              <a:t>. You will often find them at the start of the sentence</a:t>
            </a:r>
            <a:endParaRPr/>
          </a:p>
          <a:p>
            <a:pPr marL="0" lvl="0" indent="0" algn="l" rtl="0">
              <a:spcBef>
                <a:spcPts val="1600"/>
              </a:spcBef>
              <a:spcAft>
                <a:spcPts val="0"/>
              </a:spcAft>
              <a:buNone/>
            </a:pPr>
            <a:r>
              <a:rPr lang="en" b="1">
                <a:solidFill>
                  <a:srgbClr val="000000"/>
                </a:solidFill>
              </a:rPr>
              <a:t>Hopefully, accordingly, generally, fortunately, interestingly</a:t>
            </a:r>
            <a:endParaRPr b="1">
              <a:solidFill>
                <a:srgbClr val="000000"/>
              </a:solidFill>
            </a:endParaRPr>
          </a:p>
          <a:p>
            <a:pPr marL="0" lvl="0" indent="0" algn="l" rtl="0">
              <a:spcBef>
                <a:spcPts val="1600"/>
              </a:spcBef>
              <a:spcAft>
                <a:spcPts val="0"/>
              </a:spcAft>
              <a:buNone/>
            </a:pPr>
            <a:r>
              <a:rPr lang="en" u="sng">
                <a:solidFill>
                  <a:srgbClr val="666666"/>
                </a:solidFill>
              </a:rPr>
              <a:t>Fortunately</a:t>
            </a:r>
            <a:r>
              <a:rPr lang="en">
                <a:solidFill>
                  <a:srgbClr val="666666"/>
                </a:solidFill>
              </a:rPr>
              <a:t>, the class listen very well</a:t>
            </a:r>
            <a:endParaRPr>
              <a:solidFill>
                <a:srgbClr val="666666"/>
              </a:solidFill>
            </a:endParaRPr>
          </a:p>
          <a:p>
            <a:pPr marL="0" lvl="0" indent="0" algn="l" rtl="0">
              <a:spcBef>
                <a:spcPts val="1600"/>
              </a:spcBef>
              <a:spcAft>
                <a:spcPts val="1600"/>
              </a:spcAft>
              <a:buNone/>
            </a:pPr>
            <a:r>
              <a:rPr lang="en" u="sng">
                <a:solidFill>
                  <a:srgbClr val="666666"/>
                </a:solidFill>
              </a:rPr>
              <a:t>Hopefully</a:t>
            </a:r>
            <a:r>
              <a:rPr lang="en">
                <a:solidFill>
                  <a:srgbClr val="666666"/>
                </a:solidFill>
              </a:rPr>
              <a:t>, you have learned about adverbs today</a:t>
            </a:r>
            <a:endParaRPr>
              <a:solidFill>
                <a:srgbClr val="66666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6"/>
          <p:cNvSpPr txBox="1">
            <a:spLocks noGrp="1"/>
          </p:cNvSpPr>
          <p:nvPr>
            <p:ph type="title"/>
          </p:nvPr>
        </p:nvSpPr>
        <p:spPr>
          <a:xfrm>
            <a:off x="311700" y="2222775"/>
            <a:ext cx="8520600" cy="801000"/>
          </a:xfrm>
          <a:prstGeom prst="rect">
            <a:avLst/>
          </a:prstGeom>
          <a:solidFill>
            <a:schemeClr val="dk1"/>
          </a:solidFill>
        </p:spPr>
        <p:txBody>
          <a:bodyPr spcFirstLastPara="1" wrap="square" lIns="91425" tIns="91425" rIns="91425" bIns="91425" anchor="t" anchorCtr="0">
            <a:noAutofit/>
          </a:bodyPr>
          <a:lstStyle/>
          <a:p>
            <a:pPr marL="0" lvl="0" indent="0" algn="ctr" rtl="0">
              <a:spcBef>
                <a:spcPts val="0"/>
              </a:spcBef>
              <a:spcAft>
                <a:spcPts val="0"/>
              </a:spcAft>
              <a:buNone/>
            </a:pPr>
            <a:r>
              <a:rPr lang="en"/>
              <a:t>TEACHER SAYS!</a:t>
            </a:r>
            <a:endParaRPr/>
          </a:p>
        </p:txBody>
      </p:sp>
      <p:pic>
        <p:nvPicPr>
          <p:cNvPr id="406" name="Google Shape;406;p66"/>
          <p:cNvPicPr preferRelativeResize="0"/>
          <p:nvPr/>
        </p:nvPicPr>
        <p:blipFill>
          <a:blip r:embed="rId3">
            <a:alphaModFix/>
          </a:blip>
          <a:stretch>
            <a:fillRect/>
          </a:stretch>
        </p:blipFill>
        <p:spPr>
          <a:xfrm>
            <a:off x="471025" y="179700"/>
            <a:ext cx="1917975" cy="1917975"/>
          </a:xfrm>
          <a:prstGeom prst="rect">
            <a:avLst/>
          </a:prstGeom>
          <a:noFill/>
          <a:ln>
            <a:noFill/>
          </a:ln>
        </p:spPr>
      </p:pic>
      <p:pic>
        <p:nvPicPr>
          <p:cNvPr id="407" name="Google Shape;407;p66"/>
          <p:cNvPicPr preferRelativeResize="0"/>
          <p:nvPr/>
        </p:nvPicPr>
        <p:blipFill>
          <a:blip r:embed="rId3">
            <a:alphaModFix/>
          </a:blip>
          <a:stretch>
            <a:fillRect/>
          </a:stretch>
        </p:blipFill>
        <p:spPr>
          <a:xfrm>
            <a:off x="6592475" y="3083725"/>
            <a:ext cx="1917975" cy="1917975"/>
          </a:xfrm>
          <a:prstGeom prst="rect">
            <a:avLst/>
          </a:prstGeom>
          <a:noFill/>
          <a:ln>
            <a:noFill/>
          </a:ln>
        </p:spPr>
      </p:pic>
      <p:pic>
        <p:nvPicPr>
          <p:cNvPr id="408" name="Google Shape;408;p66"/>
          <p:cNvPicPr preferRelativeResize="0"/>
          <p:nvPr/>
        </p:nvPicPr>
        <p:blipFill>
          <a:blip r:embed="rId3">
            <a:alphaModFix/>
          </a:blip>
          <a:stretch>
            <a:fillRect/>
          </a:stretch>
        </p:blipFill>
        <p:spPr>
          <a:xfrm>
            <a:off x="6914325" y="179700"/>
            <a:ext cx="1917975" cy="1917975"/>
          </a:xfrm>
          <a:prstGeom prst="rect">
            <a:avLst/>
          </a:prstGeom>
          <a:noFill/>
          <a:ln>
            <a:noFill/>
          </a:ln>
        </p:spPr>
      </p:pic>
      <p:pic>
        <p:nvPicPr>
          <p:cNvPr id="409" name="Google Shape;409;p66"/>
          <p:cNvPicPr preferRelativeResize="0"/>
          <p:nvPr/>
        </p:nvPicPr>
        <p:blipFill>
          <a:blip r:embed="rId3">
            <a:alphaModFix/>
          </a:blip>
          <a:stretch>
            <a:fillRect/>
          </a:stretch>
        </p:blipFill>
        <p:spPr>
          <a:xfrm>
            <a:off x="402075" y="3148875"/>
            <a:ext cx="1917975" cy="19179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7"/>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Ways to spot an adverb </a:t>
            </a:r>
            <a:endParaRPr/>
          </a:p>
        </p:txBody>
      </p:sp>
      <p:sp>
        <p:nvSpPr>
          <p:cNvPr id="415" name="Google Shape;415;p67"/>
          <p:cNvSpPr txBox="1">
            <a:spLocks noGrp="1"/>
          </p:cNvSpPr>
          <p:nvPr>
            <p:ph type="body" idx="1"/>
          </p:nvPr>
        </p:nvSpPr>
        <p:spPr>
          <a:xfrm>
            <a:off x="311700" y="1228675"/>
            <a:ext cx="53355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Many (but not all) adverbs will end in ‘ly’</a:t>
            </a:r>
            <a:endParaRPr/>
          </a:p>
          <a:p>
            <a:pPr marL="457200" lvl="0" indent="-342900" algn="l" rtl="0">
              <a:spcBef>
                <a:spcPts val="0"/>
              </a:spcBef>
              <a:spcAft>
                <a:spcPts val="0"/>
              </a:spcAft>
              <a:buSzPts val="1800"/>
              <a:buChar char="●"/>
            </a:pPr>
            <a:r>
              <a:rPr lang="en"/>
              <a:t>Look around the </a:t>
            </a:r>
            <a:r>
              <a:rPr lang="en">
                <a:solidFill>
                  <a:srgbClr val="FF0000"/>
                </a:solidFill>
              </a:rPr>
              <a:t>verb</a:t>
            </a:r>
            <a:r>
              <a:rPr lang="en"/>
              <a:t> in the sentence, it usually won’t be far away. </a:t>
            </a:r>
            <a:endParaRPr/>
          </a:p>
          <a:p>
            <a:pPr marL="457200" lvl="0" indent="-342900" algn="l" rtl="0">
              <a:spcBef>
                <a:spcPts val="0"/>
              </a:spcBef>
              <a:spcAft>
                <a:spcPts val="0"/>
              </a:spcAft>
              <a:buSzPts val="1800"/>
              <a:buChar char="●"/>
            </a:pPr>
            <a:r>
              <a:rPr lang="en"/>
              <a:t>Place words and time words are all adverbs</a:t>
            </a:r>
            <a:endParaRPr/>
          </a:p>
        </p:txBody>
      </p:sp>
      <p:pic>
        <p:nvPicPr>
          <p:cNvPr id="416" name="Google Shape;416;p67"/>
          <p:cNvPicPr preferRelativeResize="0"/>
          <p:nvPr/>
        </p:nvPicPr>
        <p:blipFill>
          <a:blip r:embed="rId3">
            <a:alphaModFix/>
          </a:blip>
          <a:stretch>
            <a:fillRect/>
          </a:stretch>
        </p:blipFill>
        <p:spPr>
          <a:xfrm>
            <a:off x="5647300" y="1228663"/>
            <a:ext cx="2895600" cy="28670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8"/>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Can you spot the adverb? </a:t>
            </a:r>
            <a:endParaRPr/>
          </a:p>
        </p:txBody>
      </p:sp>
      <p:sp>
        <p:nvSpPr>
          <p:cNvPr id="422" name="Google Shape;422;p6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bus travelled slowly </a:t>
            </a:r>
            <a:endParaRPr/>
          </a:p>
          <a:p>
            <a:pPr marL="0" lvl="0" indent="0" algn="l" rtl="0">
              <a:spcBef>
                <a:spcPts val="1600"/>
              </a:spcBef>
              <a:spcAft>
                <a:spcPts val="0"/>
              </a:spcAft>
              <a:buNone/>
            </a:pPr>
            <a:r>
              <a:rPr lang="en"/>
              <a:t>She patiently waited at the bus stop </a:t>
            </a:r>
            <a:endParaRPr/>
          </a:p>
          <a:p>
            <a:pPr marL="0" lvl="0" indent="0" algn="l" rtl="0">
              <a:spcBef>
                <a:spcPts val="1600"/>
              </a:spcBef>
              <a:spcAft>
                <a:spcPts val="0"/>
              </a:spcAft>
              <a:buNone/>
            </a:pPr>
            <a:r>
              <a:rPr lang="en"/>
              <a:t>She ran over there</a:t>
            </a:r>
            <a:endParaRPr/>
          </a:p>
          <a:p>
            <a:pPr marL="0" lvl="0" indent="0" algn="l" rtl="0">
              <a:spcBef>
                <a:spcPts val="1600"/>
              </a:spcBef>
              <a:spcAft>
                <a:spcPts val="0"/>
              </a:spcAft>
              <a:buNone/>
            </a:pPr>
            <a:r>
              <a:rPr lang="en"/>
              <a:t>I clean my room every day </a:t>
            </a:r>
            <a:endParaRPr/>
          </a:p>
          <a:p>
            <a:pPr marL="0" lvl="0" indent="0" algn="l" rtl="0">
              <a:spcBef>
                <a:spcPts val="1600"/>
              </a:spcBef>
              <a:spcAft>
                <a:spcPts val="0"/>
              </a:spcAft>
              <a:buNone/>
            </a:pPr>
            <a:r>
              <a:rPr lang="en"/>
              <a:t>Thankfully, the downstairs neighbour sings quietly</a:t>
            </a:r>
            <a:endParaRPr/>
          </a:p>
          <a:p>
            <a:pPr marL="0" lvl="0" indent="0" algn="l" rtl="0">
              <a:spcBef>
                <a:spcPts val="1600"/>
              </a:spcBef>
              <a:spcAft>
                <a:spcPts val="160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9"/>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ANSWERS</a:t>
            </a:r>
            <a:endParaRPr/>
          </a:p>
        </p:txBody>
      </p:sp>
      <p:sp>
        <p:nvSpPr>
          <p:cNvPr id="428" name="Google Shape;428;p6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bus travelled </a:t>
            </a:r>
            <a:r>
              <a:rPr lang="en">
                <a:solidFill>
                  <a:srgbClr val="FF00FF"/>
                </a:solidFill>
              </a:rPr>
              <a:t>slowly</a:t>
            </a:r>
            <a:r>
              <a:rPr lang="en"/>
              <a:t> </a:t>
            </a:r>
            <a:endParaRPr/>
          </a:p>
          <a:p>
            <a:pPr marL="0" lvl="0" indent="0" algn="l" rtl="0">
              <a:spcBef>
                <a:spcPts val="1600"/>
              </a:spcBef>
              <a:spcAft>
                <a:spcPts val="0"/>
              </a:spcAft>
              <a:buNone/>
            </a:pPr>
            <a:r>
              <a:rPr lang="en"/>
              <a:t>She </a:t>
            </a:r>
            <a:r>
              <a:rPr lang="en">
                <a:solidFill>
                  <a:srgbClr val="FF00FF"/>
                </a:solidFill>
              </a:rPr>
              <a:t>patiently</a:t>
            </a:r>
            <a:r>
              <a:rPr lang="en"/>
              <a:t> waited at the bus stop </a:t>
            </a:r>
            <a:endParaRPr/>
          </a:p>
          <a:p>
            <a:pPr marL="0" lvl="0" indent="0" algn="l" rtl="0">
              <a:spcBef>
                <a:spcPts val="1600"/>
              </a:spcBef>
              <a:spcAft>
                <a:spcPts val="0"/>
              </a:spcAft>
              <a:buNone/>
            </a:pPr>
            <a:r>
              <a:rPr lang="en"/>
              <a:t>She ran </a:t>
            </a:r>
            <a:r>
              <a:rPr lang="en">
                <a:solidFill>
                  <a:srgbClr val="FF00FF"/>
                </a:solidFill>
              </a:rPr>
              <a:t>over there</a:t>
            </a:r>
            <a:endParaRPr>
              <a:solidFill>
                <a:srgbClr val="FF00FF"/>
              </a:solidFill>
            </a:endParaRPr>
          </a:p>
          <a:p>
            <a:pPr marL="0" lvl="0" indent="0" algn="l" rtl="0">
              <a:spcBef>
                <a:spcPts val="1600"/>
              </a:spcBef>
              <a:spcAft>
                <a:spcPts val="0"/>
              </a:spcAft>
              <a:buNone/>
            </a:pPr>
            <a:r>
              <a:rPr lang="en"/>
              <a:t>I clean my room </a:t>
            </a:r>
            <a:r>
              <a:rPr lang="en">
                <a:solidFill>
                  <a:srgbClr val="FF00FF"/>
                </a:solidFill>
              </a:rPr>
              <a:t>every</a:t>
            </a:r>
            <a:r>
              <a:rPr lang="en"/>
              <a:t> day </a:t>
            </a:r>
            <a:endParaRPr/>
          </a:p>
          <a:p>
            <a:pPr marL="0" lvl="0" indent="0" algn="l" rtl="0">
              <a:spcBef>
                <a:spcPts val="1600"/>
              </a:spcBef>
              <a:spcAft>
                <a:spcPts val="1600"/>
              </a:spcAft>
              <a:buNone/>
            </a:pPr>
            <a:r>
              <a:rPr lang="en">
                <a:solidFill>
                  <a:srgbClr val="FF00FF"/>
                </a:solidFill>
              </a:rPr>
              <a:t>Thankfully</a:t>
            </a:r>
            <a:r>
              <a:rPr lang="en"/>
              <a:t>, the downstairs neighbour sings </a:t>
            </a:r>
            <a:r>
              <a:rPr lang="en">
                <a:solidFill>
                  <a:srgbClr val="FF00FF"/>
                </a:solidFill>
              </a:rPr>
              <a:t>rather</a:t>
            </a:r>
            <a:r>
              <a:rPr lang="en"/>
              <a:t> </a:t>
            </a:r>
            <a:r>
              <a:rPr lang="en">
                <a:solidFill>
                  <a:srgbClr val="FF00FF"/>
                </a:solidFill>
              </a:rPr>
              <a:t>quietly</a:t>
            </a:r>
            <a:endParaRPr>
              <a:solidFill>
                <a:srgbClr val="FF00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0"/>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Stretch the sentence </a:t>
            </a:r>
            <a:endParaRPr/>
          </a:p>
        </p:txBody>
      </p:sp>
      <p:sp>
        <p:nvSpPr>
          <p:cNvPr id="434" name="Google Shape;434;p70"/>
          <p:cNvSpPr txBox="1">
            <a:spLocks noGrp="1"/>
          </p:cNvSpPr>
          <p:nvPr>
            <p:ph type="body" idx="1"/>
          </p:nvPr>
        </p:nvSpPr>
        <p:spPr>
          <a:xfrm>
            <a:off x="311700" y="1220300"/>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Jarrett dances </a:t>
            </a:r>
            <a:endParaRPr sz="2400"/>
          </a:p>
          <a:p>
            <a:pPr marL="0" lvl="0" indent="0" algn="l" rtl="0">
              <a:spcBef>
                <a:spcPts val="1600"/>
              </a:spcBef>
              <a:spcAft>
                <a:spcPts val="0"/>
              </a:spcAft>
              <a:buNone/>
            </a:pPr>
            <a:r>
              <a:rPr lang="en" sz="2400"/>
              <a:t>The dog barks </a:t>
            </a:r>
            <a:endParaRPr sz="2400"/>
          </a:p>
          <a:p>
            <a:pPr marL="0" lvl="0" indent="0" algn="l" rtl="0">
              <a:spcBef>
                <a:spcPts val="1600"/>
              </a:spcBef>
              <a:spcAft>
                <a:spcPts val="0"/>
              </a:spcAft>
              <a:buNone/>
            </a:pPr>
            <a:r>
              <a:rPr lang="en" sz="2400"/>
              <a:t>Erin swam </a:t>
            </a:r>
            <a:endParaRPr sz="2400"/>
          </a:p>
          <a:p>
            <a:pPr marL="0" lvl="0" indent="0" algn="l" rtl="0">
              <a:spcBef>
                <a:spcPts val="1600"/>
              </a:spcBef>
              <a:spcAft>
                <a:spcPts val="0"/>
              </a:spcAft>
              <a:buNone/>
            </a:pPr>
            <a:r>
              <a:rPr lang="en" sz="2400"/>
              <a:t>The bird sings </a:t>
            </a:r>
            <a:endParaRPr sz="2400"/>
          </a:p>
          <a:p>
            <a:pPr marL="0" lvl="0" indent="0" algn="l" rtl="0">
              <a:spcBef>
                <a:spcPts val="1600"/>
              </a:spcBef>
              <a:spcAft>
                <a:spcPts val="1600"/>
              </a:spcAft>
              <a:buNone/>
            </a:pPr>
            <a:r>
              <a:rPr lang="en" sz="2400"/>
              <a:t>The wind whistles</a:t>
            </a:r>
            <a:r>
              <a:rPr lang="en"/>
              <a:t> </a:t>
            </a:r>
            <a:endParaRPr/>
          </a:p>
        </p:txBody>
      </p:sp>
      <p:pic>
        <p:nvPicPr>
          <p:cNvPr id="435" name="Google Shape;435;p70"/>
          <p:cNvPicPr preferRelativeResize="0"/>
          <p:nvPr/>
        </p:nvPicPr>
        <p:blipFill>
          <a:blip r:embed="rId3">
            <a:alphaModFix/>
          </a:blip>
          <a:stretch>
            <a:fillRect/>
          </a:stretch>
        </p:blipFill>
        <p:spPr>
          <a:xfrm>
            <a:off x="4868328" y="1220300"/>
            <a:ext cx="3712300" cy="3623200"/>
          </a:xfrm>
          <a:prstGeom prst="rect">
            <a:avLst/>
          </a:prstGeom>
          <a:noFill/>
          <a:ln>
            <a:noFill/>
          </a:ln>
        </p:spPr>
      </p:pic>
      <p:sp>
        <p:nvSpPr>
          <p:cNvPr id="436" name="Google Shape;436;p70"/>
          <p:cNvSpPr txBox="1"/>
          <p:nvPr/>
        </p:nvSpPr>
        <p:spPr>
          <a:xfrm>
            <a:off x="4879500" y="4515350"/>
            <a:ext cx="3712200" cy="328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1"/>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ctr" rtl="0">
              <a:spcBef>
                <a:spcPts val="0"/>
              </a:spcBef>
              <a:spcAft>
                <a:spcPts val="0"/>
              </a:spcAft>
              <a:buNone/>
            </a:pPr>
            <a:r>
              <a:rPr lang="en"/>
              <a:t>HOW DID THAT GO?</a:t>
            </a:r>
            <a:endParaRPr/>
          </a:p>
        </p:txBody>
      </p:sp>
      <p:pic>
        <p:nvPicPr>
          <p:cNvPr id="442" name="Google Shape;442;p71"/>
          <p:cNvPicPr preferRelativeResize="0"/>
          <p:nvPr/>
        </p:nvPicPr>
        <p:blipFill>
          <a:blip r:embed="rId3">
            <a:alphaModFix/>
          </a:blip>
          <a:stretch>
            <a:fillRect/>
          </a:stretch>
        </p:blipFill>
        <p:spPr>
          <a:xfrm>
            <a:off x="3673675" y="1348700"/>
            <a:ext cx="1303100" cy="3672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1</a:t>
            </a:r>
            <a:endParaRPr/>
          </a:p>
        </p:txBody>
      </p:sp>
      <p:sp>
        <p:nvSpPr>
          <p:cNvPr id="85" name="Google Shape;85;p18"/>
          <p:cNvSpPr txBox="1">
            <a:spLocks noGrp="1"/>
          </p:cNvSpPr>
          <p:nvPr>
            <p:ph type="body" idx="1"/>
          </p:nvPr>
        </p:nvSpPr>
        <p:spPr>
          <a:xfrm>
            <a:off x="311700" y="1228675"/>
            <a:ext cx="8520600" cy="33402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Read the passage below and identify the nouns:</a:t>
            </a:r>
            <a:endParaRPr/>
          </a:p>
          <a:p>
            <a:pPr marL="0" lvl="0" indent="0" algn="l" rtl="0">
              <a:spcBef>
                <a:spcPts val="1600"/>
              </a:spcBef>
              <a:spcAft>
                <a:spcPts val="1600"/>
              </a:spcAft>
              <a:buNone/>
            </a:pPr>
            <a:r>
              <a:rPr lang="en"/>
              <a:t>The </a:t>
            </a:r>
            <a:r>
              <a:rPr lang="en" b="1">
                <a:solidFill>
                  <a:srgbClr val="9900FF"/>
                </a:solidFill>
              </a:rPr>
              <a:t>class</a:t>
            </a:r>
            <a:r>
              <a:rPr lang="en"/>
              <a:t> were learning about </a:t>
            </a:r>
            <a:r>
              <a:rPr lang="en" b="1">
                <a:solidFill>
                  <a:srgbClr val="9900FF"/>
                </a:solidFill>
              </a:rPr>
              <a:t>nouns</a:t>
            </a:r>
            <a:r>
              <a:rPr lang="en"/>
              <a:t>. The </a:t>
            </a:r>
            <a:r>
              <a:rPr lang="en" b="1">
                <a:solidFill>
                  <a:srgbClr val="9900FF"/>
                </a:solidFill>
              </a:rPr>
              <a:t>teacher</a:t>
            </a:r>
            <a:r>
              <a:rPr lang="en"/>
              <a:t> got them to do fun </a:t>
            </a:r>
            <a:r>
              <a:rPr lang="en" b="1">
                <a:solidFill>
                  <a:srgbClr val="9900FF"/>
                </a:solidFill>
              </a:rPr>
              <a:t>activities</a:t>
            </a:r>
            <a:r>
              <a:rPr lang="en"/>
              <a:t>, which helped with their </a:t>
            </a:r>
            <a:r>
              <a:rPr lang="en" b="1">
                <a:solidFill>
                  <a:srgbClr val="9900FF"/>
                </a:solidFill>
              </a:rPr>
              <a:t>understanding</a:t>
            </a:r>
            <a:r>
              <a:rPr lang="en"/>
              <a:t>. Afterwards they knew more about </a:t>
            </a:r>
            <a:r>
              <a:rPr lang="en" b="1">
                <a:solidFill>
                  <a:srgbClr val="9900FF"/>
                </a:solidFill>
              </a:rPr>
              <a:t>grammar</a:t>
            </a:r>
            <a:r>
              <a:rPr lang="en"/>
              <a:t>, which helped them with their </a:t>
            </a:r>
            <a:r>
              <a:rPr lang="en" b="1">
                <a:solidFill>
                  <a:srgbClr val="9900FF"/>
                </a:solidFill>
              </a:rPr>
              <a:t>writing</a:t>
            </a:r>
            <a:r>
              <a:rPr lang="en"/>
              <a:t> and </a:t>
            </a:r>
            <a:r>
              <a:rPr lang="en" b="1">
                <a:solidFill>
                  <a:srgbClr val="9900FF"/>
                </a:solidFill>
              </a:rPr>
              <a:t>reading</a:t>
            </a:r>
            <a:r>
              <a:rPr lang="en"/>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72"/>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conjunctions </a:t>
            </a:r>
            <a:endParaRPr/>
          </a:p>
        </p:txBody>
      </p:sp>
      <p:sp>
        <p:nvSpPr>
          <p:cNvPr id="453" name="Google Shape;453;p7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the end of the lesson we will be able to…</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Explain the function of a conjunction.</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Identify conjunctions in a sentence.</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Be able to use conjunctions in sentences that we create.</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459" name="Google Shape;459;p74"/>
          <p:cNvSpPr txBox="1">
            <a:spLocks noGrp="1"/>
          </p:cNvSpPr>
          <p:nvPr>
            <p:ph type="body" idx="1"/>
          </p:nvPr>
        </p:nvSpPr>
        <p:spPr>
          <a:xfrm>
            <a:off x="311700" y="665850"/>
            <a:ext cx="8520600" cy="390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Spider-Man wears a costume. He has superpowers.</a:t>
            </a:r>
            <a:endParaRPr sz="2400"/>
          </a:p>
          <a:p>
            <a:pPr marL="0" lvl="0" indent="0" algn="l" rtl="0">
              <a:spcBef>
                <a:spcPts val="1600"/>
              </a:spcBef>
              <a:spcAft>
                <a:spcPts val="0"/>
              </a:spcAft>
              <a:buNone/>
            </a:pPr>
            <a:r>
              <a:rPr lang="en" sz="2400"/>
              <a:t>I had dinner. I was still hungry.</a:t>
            </a:r>
            <a:endParaRPr sz="24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460" name="Google Shape;460;p74"/>
          <p:cNvPicPr preferRelativeResize="0"/>
          <p:nvPr/>
        </p:nvPicPr>
        <p:blipFill>
          <a:blip r:embed="rId3">
            <a:alphaModFix/>
          </a:blip>
          <a:stretch>
            <a:fillRect/>
          </a:stretch>
        </p:blipFill>
        <p:spPr>
          <a:xfrm>
            <a:off x="1879525" y="2571750"/>
            <a:ext cx="4786474" cy="21808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75"/>
          <p:cNvSpPr txBox="1">
            <a:spLocks noGrp="1"/>
          </p:cNvSpPr>
          <p:nvPr>
            <p:ph type="body" idx="1"/>
          </p:nvPr>
        </p:nvSpPr>
        <p:spPr>
          <a:xfrm>
            <a:off x="311700" y="292850"/>
            <a:ext cx="8520600" cy="427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Spider-Man wears a costume </a:t>
            </a:r>
            <a:r>
              <a:rPr lang="en" sz="3000" b="1">
                <a:solidFill>
                  <a:srgbClr val="1155CC"/>
                </a:solidFill>
              </a:rPr>
              <a:t>and</a:t>
            </a:r>
            <a:r>
              <a:rPr lang="en" sz="2400"/>
              <a:t> he has superpowers.</a:t>
            </a:r>
            <a:endParaRPr sz="2400"/>
          </a:p>
          <a:p>
            <a:pPr marL="0" lvl="0" indent="0" algn="l" rtl="0">
              <a:spcBef>
                <a:spcPts val="1600"/>
              </a:spcBef>
              <a:spcAft>
                <a:spcPts val="0"/>
              </a:spcAft>
              <a:buNone/>
            </a:pPr>
            <a:r>
              <a:rPr lang="en" sz="2400"/>
              <a:t>I had dinner, </a:t>
            </a:r>
            <a:r>
              <a:rPr lang="en" sz="3000" b="1">
                <a:solidFill>
                  <a:srgbClr val="1155CC"/>
                </a:solidFill>
              </a:rPr>
              <a:t>but </a:t>
            </a:r>
            <a:r>
              <a:rPr lang="en" sz="2400"/>
              <a:t>I was still hungry.</a:t>
            </a:r>
            <a:endParaRPr sz="2400"/>
          </a:p>
          <a:p>
            <a:pPr marL="0" lvl="0" indent="0" algn="l" rtl="0">
              <a:spcBef>
                <a:spcPts val="1600"/>
              </a:spcBef>
              <a:spcAft>
                <a:spcPts val="1600"/>
              </a:spcAft>
              <a:buNone/>
            </a:pPr>
            <a:endParaRPr/>
          </a:p>
        </p:txBody>
      </p:sp>
      <p:pic>
        <p:nvPicPr>
          <p:cNvPr id="467" name="Google Shape;467;p75"/>
          <p:cNvPicPr preferRelativeResize="0"/>
          <p:nvPr/>
        </p:nvPicPr>
        <p:blipFill>
          <a:blip r:embed="rId3">
            <a:alphaModFix/>
          </a:blip>
          <a:stretch>
            <a:fillRect/>
          </a:stretch>
        </p:blipFill>
        <p:spPr>
          <a:xfrm>
            <a:off x="2703200" y="2315973"/>
            <a:ext cx="2670699" cy="2714226"/>
          </a:xfrm>
          <a:prstGeom prst="rect">
            <a:avLst/>
          </a:prstGeom>
          <a:noFill/>
          <a:ln>
            <a:noFill/>
          </a:ln>
        </p:spPr>
      </p:pic>
      <p:pic>
        <p:nvPicPr>
          <p:cNvPr id="468" name="Google Shape;468;p75"/>
          <p:cNvPicPr preferRelativeResize="0"/>
          <p:nvPr/>
        </p:nvPicPr>
        <p:blipFill>
          <a:blip r:embed="rId4">
            <a:alphaModFix/>
          </a:blip>
          <a:stretch>
            <a:fillRect/>
          </a:stretch>
        </p:blipFill>
        <p:spPr>
          <a:xfrm>
            <a:off x="6583925" y="2315975"/>
            <a:ext cx="2670705" cy="25371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76"/>
          <p:cNvSpPr txBox="1">
            <a:spLocks noGrp="1"/>
          </p:cNvSpPr>
          <p:nvPr>
            <p:ph type="body" idx="1"/>
          </p:nvPr>
        </p:nvSpPr>
        <p:spPr>
          <a:xfrm>
            <a:off x="228725" y="366400"/>
            <a:ext cx="8520600" cy="39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 like tea </a:t>
            </a:r>
            <a:r>
              <a:rPr lang="en" sz="3000" b="1">
                <a:solidFill>
                  <a:srgbClr val="0000FF"/>
                </a:solidFill>
              </a:rPr>
              <a:t>and </a:t>
            </a:r>
            <a:r>
              <a:rPr lang="en" sz="2400"/>
              <a:t>coffee.</a:t>
            </a:r>
            <a:endParaRPr sz="2400"/>
          </a:p>
          <a:p>
            <a:pPr marL="0" lvl="0" indent="0" algn="l" rtl="0">
              <a:spcBef>
                <a:spcPts val="1600"/>
              </a:spcBef>
              <a:spcAft>
                <a:spcPts val="0"/>
              </a:spcAft>
              <a:buNone/>
            </a:pPr>
            <a:r>
              <a:rPr lang="en" sz="2400"/>
              <a:t/>
            </a:r>
            <a:br>
              <a:rPr lang="en" sz="2400"/>
            </a:br>
            <a:r>
              <a:rPr lang="en" sz="2400"/>
              <a:t>We will play </a:t>
            </a:r>
            <a:r>
              <a:rPr lang="en" sz="3000" b="1">
                <a:solidFill>
                  <a:srgbClr val="0000FF"/>
                </a:solidFill>
              </a:rPr>
              <a:t>either</a:t>
            </a:r>
            <a:r>
              <a:rPr lang="en" sz="2400"/>
              <a:t> volleyball </a:t>
            </a:r>
            <a:r>
              <a:rPr lang="en" sz="2400" b="1">
                <a:solidFill>
                  <a:srgbClr val="0000FF"/>
                </a:solidFill>
              </a:rPr>
              <a:t>or </a:t>
            </a:r>
            <a:r>
              <a:rPr lang="en" sz="2400"/>
              <a:t>basketball.</a:t>
            </a:r>
            <a:endParaRPr sz="2400"/>
          </a:p>
          <a:p>
            <a:pPr marL="0" lvl="0" indent="0" algn="l" rtl="0">
              <a:spcBef>
                <a:spcPts val="1600"/>
              </a:spcBef>
              <a:spcAft>
                <a:spcPts val="1600"/>
              </a:spcAft>
              <a:buNone/>
            </a:pPr>
            <a:endParaRPr/>
          </a:p>
        </p:txBody>
      </p:sp>
      <p:pic>
        <p:nvPicPr>
          <p:cNvPr id="475" name="Google Shape;475;p76"/>
          <p:cNvPicPr preferRelativeResize="0"/>
          <p:nvPr/>
        </p:nvPicPr>
        <p:blipFill>
          <a:blip r:embed="rId3">
            <a:alphaModFix/>
          </a:blip>
          <a:stretch>
            <a:fillRect/>
          </a:stretch>
        </p:blipFill>
        <p:spPr>
          <a:xfrm>
            <a:off x="4330225" y="2719363"/>
            <a:ext cx="2933275" cy="2224400"/>
          </a:xfrm>
          <a:prstGeom prst="rect">
            <a:avLst/>
          </a:prstGeom>
          <a:noFill/>
          <a:ln>
            <a:noFill/>
          </a:ln>
        </p:spPr>
      </p:pic>
      <p:pic>
        <p:nvPicPr>
          <p:cNvPr id="476" name="Google Shape;476;p76"/>
          <p:cNvPicPr preferRelativeResize="0"/>
          <p:nvPr/>
        </p:nvPicPr>
        <p:blipFill>
          <a:blip r:embed="rId4">
            <a:alphaModFix/>
          </a:blip>
          <a:stretch>
            <a:fillRect/>
          </a:stretch>
        </p:blipFill>
        <p:spPr>
          <a:xfrm>
            <a:off x="7065395" y="123700"/>
            <a:ext cx="1544175" cy="2519626"/>
          </a:xfrm>
          <a:prstGeom prst="rect">
            <a:avLst/>
          </a:prstGeom>
          <a:noFill/>
          <a:ln>
            <a:noFill/>
          </a:ln>
        </p:spPr>
      </p:pic>
      <p:pic>
        <p:nvPicPr>
          <p:cNvPr id="477" name="Google Shape;477;p76"/>
          <p:cNvPicPr preferRelativeResize="0"/>
          <p:nvPr/>
        </p:nvPicPr>
        <p:blipFill>
          <a:blip r:embed="rId5">
            <a:alphaModFix/>
          </a:blip>
          <a:stretch>
            <a:fillRect/>
          </a:stretch>
        </p:blipFill>
        <p:spPr>
          <a:xfrm>
            <a:off x="589519" y="2571763"/>
            <a:ext cx="3184348" cy="25196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77"/>
          <p:cNvSpPr txBox="1">
            <a:spLocks noGrp="1"/>
          </p:cNvSpPr>
          <p:nvPr>
            <p:ph type="body" idx="1"/>
          </p:nvPr>
        </p:nvSpPr>
        <p:spPr>
          <a:xfrm>
            <a:off x="311700" y="292850"/>
            <a:ext cx="8520600" cy="427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A conjunction is a word that connects sentences, phrases or words.</a:t>
            </a:r>
            <a:endParaRPr sz="3000"/>
          </a:p>
        </p:txBody>
      </p:sp>
      <p:pic>
        <p:nvPicPr>
          <p:cNvPr id="484" name="Google Shape;484;p77"/>
          <p:cNvPicPr preferRelativeResize="0"/>
          <p:nvPr/>
        </p:nvPicPr>
        <p:blipFill>
          <a:blip r:embed="rId3">
            <a:alphaModFix/>
          </a:blip>
          <a:stretch>
            <a:fillRect/>
          </a:stretch>
        </p:blipFill>
        <p:spPr>
          <a:xfrm>
            <a:off x="427104" y="2399650"/>
            <a:ext cx="3373750" cy="2418925"/>
          </a:xfrm>
          <a:prstGeom prst="rect">
            <a:avLst/>
          </a:prstGeom>
          <a:noFill/>
          <a:ln>
            <a:noFill/>
          </a:ln>
        </p:spPr>
      </p:pic>
      <p:pic>
        <p:nvPicPr>
          <p:cNvPr id="485" name="Google Shape;485;p77"/>
          <p:cNvPicPr preferRelativeResize="0"/>
          <p:nvPr/>
        </p:nvPicPr>
        <p:blipFill>
          <a:blip r:embed="rId4">
            <a:alphaModFix/>
          </a:blip>
          <a:stretch>
            <a:fillRect/>
          </a:stretch>
        </p:blipFill>
        <p:spPr>
          <a:xfrm>
            <a:off x="3753925" y="2223350"/>
            <a:ext cx="4848975" cy="20080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endParaRPr/>
          </a:p>
        </p:txBody>
      </p:sp>
      <p:sp>
        <p:nvSpPr>
          <p:cNvPr id="491" name="Google Shape;491;p78"/>
          <p:cNvSpPr txBox="1">
            <a:spLocks noGrp="1"/>
          </p:cNvSpPr>
          <p:nvPr>
            <p:ph type="body" idx="1"/>
          </p:nvPr>
        </p:nvSpPr>
        <p:spPr>
          <a:xfrm>
            <a:off x="311700" y="292850"/>
            <a:ext cx="8520600" cy="427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92" name="Google Shape;492;p78"/>
          <p:cNvPicPr preferRelativeResize="0"/>
          <p:nvPr/>
        </p:nvPicPr>
        <p:blipFill>
          <a:blip r:embed="rId3">
            <a:alphaModFix/>
          </a:blip>
          <a:stretch>
            <a:fillRect/>
          </a:stretch>
        </p:blipFill>
        <p:spPr>
          <a:xfrm>
            <a:off x="5460271" y="257799"/>
            <a:ext cx="3586330" cy="4269450"/>
          </a:xfrm>
          <a:prstGeom prst="rect">
            <a:avLst/>
          </a:prstGeom>
          <a:noFill/>
          <a:ln>
            <a:noFill/>
          </a:ln>
        </p:spPr>
      </p:pic>
      <p:pic>
        <p:nvPicPr>
          <p:cNvPr id="493" name="Google Shape;493;p78"/>
          <p:cNvPicPr preferRelativeResize="0"/>
          <p:nvPr/>
        </p:nvPicPr>
        <p:blipFill>
          <a:blip r:embed="rId4">
            <a:alphaModFix/>
          </a:blip>
          <a:stretch>
            <a:fillRect/>
          </a:stretch>
        </p:blipFill>
        <p:spPr>
          <a:xfrm>
            <a:off x="0" y="403473"/>
            <a:ext cx="5371651" cy="37952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LET’S CREATE STORIES!</a:t>
            </a:r>
            <a:endParaRPr/>
          </a:p>
        </p:txBody>
      </p:sp>
      <p:sp>
        <p:nvSpPr>
          <p:cNvPr id="499" name="Google Shape;499;p79"/>
          <p:cNvSpPr txBox="1">
            <a:spLocks noGrp="1"/>
          </p:cNvSpPr>
          <p:nvPr>
            <p:ph type="body" idx="1"/>
          </p:nvPr>
        </p:nvSpPr>
        <p:spPr>
          <a:xfrm>
            <a:off x="311700" y="1055875"/>
            <a:ext cx="8520600" cy="400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You each have a number between one and four.</a:t>
            </a:r>
            <a:endParaRPr sz="1400"/>
          </a:p>
          <a:p>
            <a:pPr marL="0" lvl="0" indent="0" algn="l" rtl="0">
              <a:spcBef>
                <a:spcPts val="1600"/>
              </a:spcBef>
              <a:spcAft>
                <a:spcPts val="0"/>
              </a:spcAft>
              <a:buNone/>
            </a:pPr>
            <a:r>
              <a:rPr lang="en" sz="1400"/>
              <a:t>You also have one conjunction each.</a:t>
            </a:r>
            <a:endParaRPr sz="1400"/>
          </a:p>
          <a:p>
            <a:pPr marL="0" lvl="0" indent="0" algn="l" rtl="0">
              <a:spcBef>
                <a:spcPts val="1600"/>
              </a:spcBef>
              <a:spcAft>
                <a:spcPts val="0"/>
              </a:spcAft>
              <a:buNone/>
            </a:pPr>
            <a:r>
              <a:rPr lang="en" sz="1400"/>
              <a:t>If you have number 1: Start the story. Make a sentence using your conjunction.</a:t>
            </a:r>
            <a:endParaRPr sz="1400"/>
          </a:p>
          <a:p>
            <a:pPr marL="0" lvl="0" indent="0" algn="l" rtl="0">
              <a:spcBef>
                <a:spcPts val="1600"/>
              </a:spcBef>
              <a:spcAft>
                <a:spcPts val="0"/>
              </a:spcAft>
              <a:buNone/>
            </a:pPr>
            <a:r>
              <a:rPr lang="en" sz="1400"/>
              <a:t>If you have number 2: Continue the story. Make a sentence using your conjunction.</a:t>
            </a:r>
            <a:endParaRPr sz="1400"/>
          </a:p>
          <a:p>
            <a:pPr marL="0" lvl="0" indent="0" algn="l" rtl="0">
              <a:spcBef>
                <a:spcPts val="1600"/>
              </a:spcBef>
              <a:spcAft>
                <a:spcPts val="0"/>
              </a:spcAft>
              <a:buNone/>
            </a:pPr>
            <a:r>
              <a:rPr lang="en" sz="1400"/>
              <a:t>If you have number 3: Continue the story with a sentence using your conjunction.</a:t>
            </a:r>
            <a:endParaRPr sz="1400"/>
          </a:p>
          <a:p>
            <a:pPr marL="0" lvl="0" indent="0" algn="l" rtl="0">
              <a:spcBef>
                <a:spcPts val="1600"/>
              </a:spcBef>
              <a:spcAft>
                <a:spcPts val="1600"/>
              </a:spcAft>
              <a:buNone/>
            </a:pPr>
            <a:r>
              <a:rPr lang="en" sz="1400"/>
              <a:t>If you have number 4: Continue the story. Don’t forget to use your conjunction in your sentence.</a:t>
            </a:r>
            <a:endParaRPr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8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Let’s hear your stories!</a:t>
            </a:r>
            <a:endParaRPr/>
          </a:p>
        </p:txBody>
      </p:sp>
      <p:sp>
        <p:nvSpPr>
          <p:cNvPr id="505" name="Google Shape;505;p8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Choose one person from your </a:t>
            </a:r>
            <a:br>
              <a:rPr lang="en" sz="2400"/>
            </a:br>
            <a:r>
              <a:rPr lang="en" sz="2400"/>
              <a:t>group to share your story </a:t>
            </a:r>
            <a:br>
              <a:rPr lang="en" sz="2400"/>
            </a:br>
            <a:r>
              <a:rPr lang="en" sz="2400"/>
              <a:t>with the class.</a:t>
            </a:r>
            <a:br>
              <a:rPr lang="en" sz="2400"/>
            </a:br>
            <a:endParaRPr sz="2400"/>
          </a:p>
          <a:p>
            <a:pPr marL="0" lvl="0" indent="0" algn="l" rtl="0">
              <a:spcBef>
                <a:spcPts val="1600"/>
              </a:spcBef>
              <a:spcAft>
                <a:spcPts val="1600"/>
              </a:spcAft>
              <a:buNone/>
            </a:pPr>
            <a:r>
              <a:rPr lang="en" sz="2400"/>
              <a:t>Everyone else, let’s see if </a:t>
            </a:r>
            <a:br>
              <a:rPr lang="en" sz="2400"/>
            </a:br>
            <a:r>
              <a:rPr lang="en" sz="2400"/>
              <a:t>we can identify all the </a:t>
            </a:r>
            <a:br>
              <a:rPr lang="en" sz="2400"/>
            </a:br>
            <a:r>
              <a:rPr lang="en" sz="2400"/>
              <a:t>conjunctions used!</a:t>
            </a:r>
            <a:endParaRPr sz="2400"/>
          </a:p>
        </p:txBody>
      </p:sp>
      <p:pic>
        <p:nvPicPr>
          <p:cNvPr id="506" name="Google Shape;506;p80"/>
          <p:cNvPicPr preferRelativeResize="0"/>
          <p:nvPr/>
        </p:nvPicPr>
        <p:blipFill>
          <a:blip r:embed="rId3">
            <a:alphaModFix/>
          </a:blip>
          <a:stretch>
            <a:fillRect/>
          </a:stretch>
        </p:blipFill>
        <p:spPr>
          <a:xfrm>
            <a:off x="5318876" y="2910050"/>
            <a:ext cx="2693652" cy="2191976"/>
          </a:xfrm>
          <a:prstGeom prst="rect">
            <a:avLst/>
          </a:prstGeom>
          <a:noFill/>
          <a:ln>
            <a:noFill/>
          </a:ln>
        </p:spPr>
      </p:pic>
      <p:pic>
        <p:nvPicPr>
          <p:cNvPr id="507" name="Google Shape;507;p80"/>
          <p:cNvPicPr preferRelativeResize="0"/>
          <p:nvPr/>
        </p:nvPicPr>
        <p:blipFill>
          <a:blip r:embed="rId4">
            <a:alphaModFix/>
          </a:blip>
          <a:stretch>
            <a:fillRect/>
          </a:stretch>
        </p:blipFill>
        <p:spPr>
          <a:xfrm>
            <a:off x="5706024" y="947125"/>
            <a:ext cx="3041101" cy="1872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did it go?</a:t>
            </a:r>
            <a:endParaRPr/>
          </a:p>
        </p:txBody>
      </p:sp>
      <p:sp>
        <p:nvSpPr>
          <p:cNvPr id="513" name="Google Shape;513;p8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14" name="Google Shape;514;p81"/>
          <p:cNvPicPr preferRelativeResize="0"/>
          <p:nvPr/>
        </p:nvPicPr>
        <p:blipFill>
          <a:blip r:embed="rId3">
            <a:alphaModFix/>
          </a:blip>
          <a:stretch>
            <a:fillRect/>
          </a:stretch>
        </p:blipFill>
        <p:spPr>
          <a:xfrm>
            <a:off x="3673675" y="1348700"/>
            <a:ext cx="1303100" cy="3079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2</a:t>
            </a:r>
            <a:endParaRPr/>
          </a:p>
        </p:txBody>
      </p:sp>
      <p:sp>
        <p:nvSpPr>
          <p:cNvPr id="91" name="Google Shape;91;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In groups, make a list of nouns found in a book/film. Put them in a table (like the one below) identifying if it is a person, place, or thing. Then feedback to the class in your groups.</a:t>
            </a:r>
            <a:endParaRPr/>
          </a:p>
          <a:p>
            <a:pPr marL="0" lvl="0" indent="0" algn="l" rtl="0">
              <a:spcBef>
                <a:spcPts val="1600"/>
              </a:spcBef>
              <a:spcAft>
                <a:spcPts val="1600"/>
              </a:spcAft>
              <a:buNone/>
            </a:pPr>
            <a:endParaRPr/>
          </a:p>
        </p:txBody>
      </p:sp>
      <p:graphicFrame>
        <p:nvGraphicFramePr>
          <p:cNvPr id="92" name="Google Shape;92;p19"/>
          <p:cNvGraphicFramePr/>
          <p:nvPr/>
        </p:nvGraphicFramePr>
        <p:xfrm>
          <a:off x="777495" y="3403078"/>
          <a:ext cx="7239000" cy="1188630"/>
        </p:xfrm>
        <a:graphic>
          <a:graphicData uri="http://schemas.openxmlformats.org/drawingml/2006/table">
            <a:tbl>
              <a:tblPr>
                <a:noFill/>
                <a:tableStyleId>{29A8151F-83AC-4AA6-B374-9DCB5E1B56AA}</a:tableStyleId>
              </a:tblPr>
              <a:tblGrid>
                <a:gridCol w="2413000">
                  <a:extLst>
                    <a:ext uri="{9D8B030D-6E8A-4147-A177-3AD203B41FA5}">
                      <a16:colId xmlns:a16="http://schemas.microsoft.com/office/drawing/2014/main" xmlns="" val="20000"/>
                    </a:ext>
                  </a:extLst>
                </a:gridCol>
                <a:gridCol w="2413000">
                  <a:extLst>
                    <a:ext uri="{9D8B030D-6E8A-4147-A177-3AD203B41FA5}">
                      <a16:colId xmlns:a16="http://schemas.microsoft.com/office/drawing/2014/main" xmlns="" val="20001"/>
                    </a:ext>
                  </a:extLst>
                </a:gridCol>
                <a:gridCol w="2413000">
                  <a:extLst>
                    <a:ext uri="{9D8B030D-6E8A-4147-A177-3AD203B41FA5}">
                      <a16:colId xmlns:a16="http://schemas.microsoft.com/office/drawing/2014/main" xmlns="" val="20002"/>
                    </a:ext>
                  </a:extLst>
                </a:gridCol>
              </a:tblGrid>
              <a:tr h="381000">
                <a:tc>
                  <a:txBody>
                    <a:bodyPr/>
                    <a:lstStyle/>
                    <a:p>
                      <a:pPr marL="0" lvl="0" indent="0" algn="ctr" rtl="0">
                        <a:spcBef>
                          <a:spcPts val="0"/>
                        </a:spcBef>
                        <a:spcAft>
                          <a:spcPts val="0"/>
                        </a:spcAft>
                        <a:buNone/>
                      </a:pPr>
                      <a:r>
                        <a:rPr lang="en"/>
                        <a:t>Person</a:t>
                      </a:r>
                      <a:endParaRPr/>
                    </a:p>
                  </a:txBody>
                  <a:tcPr marL="91425" marR="91425" marT="91425" marB="91425"/>
                </a:tc>
                <a:tc>
                  <a:txBody>
                    <a:bodyPr/>
                    <a:lstStyle/>
                    <a:p>
                      <a:pPr marL="0" lvl="0" indent="0" algn="ctr" rtl="0">
                        <a:spcBef>
                          <a:spcPts val="0"/>
                        </a:spcBef>
                        <a:spcAft>
                          <a:spcPts val="0"/>
                        </a:spcAft>
                        <a:buNone/>
                      </a:pPr>
                      <a:r>
                        <a:rPr lang="en"/>
                        <a:t>Place</a:t>
                      </a:r>
                      <a:endParaRPr/>
                    </a:p>
                  </a:txBody>
                  <a:tcPr marL="91425" marR="91425" marT="91425" marB="91425"/>
                </a:tc>
                <a:tc>
                  <a:txBody>
                    <a:bodyPr/>
                    <a:lstStyle/>
                    <a:p>
                      <a:pPr marL="0" lvl="0" indent="0" algn="ctr" rtl="0">
                        <a:spcBef>
                          <a:spcPts val="0"/>
                        </a:spcBef>
                        <a:spcAft>
                          <a:spcPts val="0"/>
                        </a:spcAft>
                        <a:buNone/>
                      </a:pPr>
                      <a:r>
                        <a:rPr lang="en"/>
                        <a:t>Thing</a:t>
                      </a:r>
                      <a:endParaRPr/>
                    </a:p>
                  </a:txBody>
                  <a:tcPr marL="91425" marR="91425" marT="91425" marB="91425"/>
                </a:tc>
                <a:extLst>
                  <a:ext uri="{0D108BD9-81ED-4DB2-BD59-A6C34878D82A}">
                    <a16:rowId xmlns:a16="http://schemas.microsoft.com/office/drawing/2014/main" xmlns="" val="10000"/>
                  </a:ext>
                </a:extLst>
              </a:tr>
              <a:tr h="381000">
                <a:tc>
                  <a:txBody>
                    <a:bodyPr/>
                    <a:lstStyle/>
                    <a:p>
                      <a:pPr marL="0" lvl="0" indent="0" algn="l" rtl="0">
                        <a:spcBef>
                          <a:spcPts val="0"/>
                        </a:spcBef>
                        <a:spcAft>
                          <a:spcPts val="0"/>
                        </a:spcAft>
                        <a:buNone/>
                      </a:pPr>
                      <a:r>
                        <a:rPr lang="en"/>
                        <a:t>(E.g.) Ariel</a:t>
                      </a:r>
                      <a:endParaRPr/>
                    </a:p>
                  </a:txBody>
                  <a:tcPr marL="91425" marR="91425" marT="91425" marB="91425"/>
                </a:tc>
                <a:tc>
                  <a:txBody>
                    <a:bodyPr/>
                    <a:lstStyle/>
                    <a:p>
                      <a:pPr marL="0" lvl="0" indent="0" algn="l" rtl="0">
                        <a:spcBef>
                          <a:spcPts val="0"/>
                        </a:spcBef>
                        <a:spcAft>
                          <a:spcPts val="0"/>
                        </a:spcAft>
                        <a:buNone/>
                      </a:pPr>
                      <a:r>
                        <a:rPr lang="en"/>
                        <a:t>(E.g.) Atlantis</a:t>
                      </a:r>
                      <a:endParaRPr/>
                    </a:p>
                  </a:txBody>
                  <a:tcPr marL="91425" marR="91425" marT="91425" marB="91425"/>
                </a:tc>
                <a:tc>
                  <a:txBody>
                    <a:bodyPr/>
                    <a:lstStyle/>
                    <a:p>
                      <a:pPr marL="0" lvl="0" indent="0" algn="l" rtl="0">
                        <a:spcBef>
                          <a:spcPts val="0"/>
                        </a:spcBef>
                        <a:spcAft>
                          <a:spcPts val="0"/>
                        </a:spcAft>
                        <a:buNone/>
                      </a:pPr>
                      <a:r>
                        <a:rPr lang="en"/>
                        <a:t>(E.g.) Trident</a:t>
                      </a:r>
                      <a:endParaRPr/>
                    </a:p>
                  </a:txBody>
                  <a:tcPr marL="91425" marR="91425" marT="91425" marB="91425"/>
                </a:tc>
                <a:extLst>
                  <a:ext uri="{0D108BD9-81ED-4DB2-BD59-A6C34878D82A}">
                    <a16:rowId xmlns:a16="http://schemas.microsoft.com/office/drawing/2014/main" xmlns="" val="10001"/>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xmlns="" val="10002"/>
                  </a:ext>
                </a:extLst>
              </a:tr>
            </a:tbl>
          </a:graphicData>
        </a:graphic>
      </p:graphicFrame>
      <p:pic>
        <p:nvPicPr>
          <p:cNvPr id="93" name="Google Shape;93;p19"/>
          <p:cNvPicPr preferRelativeResize="0"/>
          <p:nvPr/>
        </p:nvPicPr>
        <p:blipFill>
          <a:blip r:embed="rId3">
            <a:alphaModFix/>
          </a:blip>
          <a:stretch>
            <a:fillRect/>
          </a:stretch>
        </p:blipFill>
        <p:spPr>
          <a:xfrm>
            <a:off x="6003025" y="0"/>
            <a:ext cx="3140975" cy="17667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82"/>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3"/>
          <p:cNvSpPr txBox="1">
            <a:spLocks noGrp="1"/>
          </p:cNvSpPr>
          <p:nvPr>
            <p:ph type="title"/>
          </p:nvPr>
        </p:nvSpPr>
        <p:spPr>
          <a:xfrm>
            <a:off x="311700" y="555600"/>
            <a:ext cx="80082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What are we doing now?</a:t>
            </a:r>
            <a:endParaRPr sz="4800"/>
          </a:p>
        </p:txBody>
      </p:sp>
      <p:sp>
        <p:nvSpPr>
          <p:cNvPr id="525" name="Google Shape;525;p83"/>
          <p:cNvSpPr txBox="1">
            <a:spLocks noGrp="1"/>
          </p:cNvSpPr>
          <p:nvPr>
            <p:ph type="body" idx="1"/>
          </p:nvPr>
        </p:nvSpPr>
        <p:spPr>
          <a:xfrm>
            <a:off x="311700" y="1389600"/>
            <a:ext cx="80082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More vocabulary?!! Surely not..</a:t>
            </a:r>
            <a:endParaRPr sz="1800"/>
          </a:p>
          <a:p>
            <a:pPr marL="0" lvl="0" indent="0" algn="l" rtl="0">
              <a:spcBef>
                <a:spcPts val="1600"/>
              </a:spcBef>
              <a:spcAft>
                <a:spcPts val="0"/>
              </a:spcAft>
              <a:buNone/>
            </a:pPr>
            <a:r>
              <a:rPr lang="en" sz="1800"/>
              <a:t>Bare with, this one isn’t so bad.</a:t>
            </a:r>
            <a:endParaRPr sz="1800"/>
          </a:p>
          <a:p>
            <a:pPr marL="457200" lvl="0" indent="-342900" algn="l" rtl="0">
              <a:spcBef>
                <a:spcPts val="1600"/>
              </a:spcBef>
              <a:spcAft>
                <a:spcPts val="0"/>
              </a:spcAft>
              <a:buSzPts val="1800"/>
              <a:buChar char="❖"/>
            </a:pPr>
            <a:r>
              <a:rPr lang="en" sz="1800"/>
              <a:t>Today we will learn about PREPOSITIONS</a:t>
            </a:r>
            <a:endParaRPr sz="1800"/>
          </a:p>
          <a:p>
            <a:pPr marL="457200" lvl="0" indent="-342900" algn="l" rtl="0">
              <a:spcBef>
                <a:spcPts val="0"/>
              </a:spcBef>
              <a:spcAft>
                <a:spcPts val="0"/>
              </a:spcAft>
              <a:buSzPts val="1800"/>
              <a:buChar char="❖"/>
            </a:pPr>
            <a:r>
              <a:rPr lang="en" sz="1800"/>
              <a:t>We will learn what they are and how to use them.</a:t>
            </a:r>
            <a:endParaRPr sz="1800"/>
          </a:p>
          <a:p>
            <a:pPr marL="457200" lvl="0" indent="-342900" algn="l" rtl="0">
              <a:spcBef>
                <a:spcPts val="0"/>
              </a:spcBef>
              <a:spcAft>
                <a:spcPts val="0"/>
              </a:spcAft>
              <a:buSzPts val="1800"/>
              <a:buChar char="❖"/>
            </a:pPr>
            <a:r>
              <a:rPr lang="en" sz="1800"/>
              <a:t>We we will understand that they are vital for everyday speech and writing.</a:t>
            </a:r>
            <a:endParaRPr sz="1800"/>
          </a:p>
          <a:p>
            <a:pPr marL="457200" lvl="0" indent="-342900" algn="l" rtl="0">
              <a:spcBef>
                <a:spcPts val="0"/>
              </a:spcBef>
              <a:spcAft>
                <a:spcPts val="0"/>
              </a:spcAft>
              <a:buSzPts val="1800"/>
              <a:buChar char="❖"/>
            </a:pPr>
            <a:r>
              <a:rPr lang="en" sz="1800"/>
              <a:t>We will have fun….. promise</a:t>
            </a:r>
            <a:endParaRPr sz="1800"/>
          </a:p>
        </p:txBody>
      </p:sp>
      <p:pic>
        <p:nvPicPr>
          <p:cNvPr id="526" name="Google Shape;526;p83"/>
          <p:cNvPicPr preferRelativeResize="0"/>
          <p:nvPr/>
        </p:nvPicPr>
        <p:blipFill>
          <a:blip r:embed="rId3">
            <a:alphaModFix/>
          </a:blip>
          <a:stretch>
            <a:fillRect/>
          </a:stretch>
        </p:blipFill>
        <p:spPr>
          <a:xfrm>
            <a:off x="6228200" y="483750"/>
            <a:ext cx="2169800" cy="19977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2743200" lvl="0" indent="457200" algn="l" rtl="0">
              <a:spcBef>
                <a:spcPts val="0"/>
              </a:spcBef>
              <a:spcAft>
                <a:spcPts val="0"/>
              </a:spcAft>
              <a:buNone/>
            </a:pPr>
            <a:r>
              <a:rPr lang="en"/>
              <a:t>PREPOSITIONS</a:t>
            </a:r>
            <a:endParaRPr/>
          </a:p>
        </p:txBody>
      </p:sp>
      <p:sp>
        <p:nvSpPr>
          <p:cNvPr id="532" name="Google Shape;532;p8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2286000" lvl="0" indent="457200" algn="l" rtl="0">
              <a:spcBef>
                <a:spcPts val="1600"/>
              </a:spcBef>
              <a:spcAft>
                <a:spcPts val="0"/>
              </a:spcAft>
              <a:buNone/>
            </a:pPr>
            <a:r>
              <a:rPr lang="en"/>
              <a:t>Pre po sish ons</a:t>
            </a:r>
            <a:endParaRPr/>
          </a:p>
          <a:p>
            <a:pPr marL="2286000" lvl="0" indent="457200" algn="l" rtl="0">
              <a:spcBef>
                <a:spcPts val="1600"/>
              </a:spcBef>
              <a:spcAft>
                <a:spcPts val="0"/>
              </a:spcAft>
              <a:buNone/>
            </a:pPr>
            <a:r>
              <a:rPr lang="en"/>
              <a:t>	</a:t>
            </a:r>
            <a:endParaRPr/>
          </a:p>
          <a:p>
            <a:pPr marL="2286000" lvl="0" indent="457200" algn="l" rtl="0">
              <a:spcBef>
                <a:spcPts val="1600"/>
              </a:spcBef>
              <a:spcAft>
                <a:spcPts val="0"/>
              </a:spcAft>
              <a:buNone/>
            </a:pPr>
            <a:r>
              <a:rPr lang="en"/>
              <a:t>Pre positions</a:t>
            </a:r>
            <a:endParaRPr/>
          </a:p>
          <a:p>
            <a:pPr marL="0" lvl="0" indent="0" algn="l" rtl="0">
              <a:spcBef>
                <a:spcPts val="1600"/>
              </a:spcBef>
              <a:spcAft>
                <a:spcPts val="0"/>
              </a:spcAft>
              <a:buNone/>
            </a:pPr>
            <a:r>
              <a:rPr lang="en"/>
              <a:t>What does this word mean???</a:t>
            </a:r>
            <a:endParaRPr/>
          </a:p>
          <a:p>
            <a:pPr marL="0" lvl="0" indent="0" algn="l" rtl="0">
              <a:spcBef>
                <a:spcPts val="1600"/>
              </a:spcBef>
              <a:spcAft>
                <a:spcPts val="1600"/>
              </a:spcAft>
              <a:buNone/>
            </a:pPr>
            <a:r>
              <a:rPr lang="en"/>
              <a:t>What does it do to vocabulary???</a:t>
            </a:r>
            <a:endParaRPr/>
          </a:p>
        </p:txBody>
      </p:sp>
      <p:sp>
        <p:nvSpPr>
          <p:cNvPr id="533" name="Google Shape;533;p84"/>
          <p:cNvSpPr/>
          <p:nvPr/>
        </p:nvSpPr>
        <p:spPr>
          <a:xfrm>
            <a:off x="3966950" y="2194200"/>
            <a:ext cx="381900" cy="488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4" name="Google Shape;534;p84"/>
          <p:cNvPicPr preferRelativeResize="0"/>
          <p:nvPr/>
        </p:nvPicPr>
        <p:blipFill>
          <a:blip r:embed="rId3">
            <a:alphaModFix/>
          </a:blip>
          <a:stretch>
            <a:fillRect/>
          </a:stretch>
        </p:blipFill>
        <p:spPr>
          <a:xfrm>
            <a:off x="5307100" y="914975"/>
            <a:ext cx="3744374" cy="2496250"/>
          </a:xfrm>
          <a:prstGeom prst="rect">
            <a:avLst/>
          </a:prstGeom>
          <a:noFill/>
          <a:ln>
            <a:noFill/>
          </a:ln>
        </p:spPr>
      </p:pic>
      <p:pic>
        <p:nvPicPr>
          <p:cNvPr id="535" name="Google Shape;535;p84"/>
          <p:cNvPicPr preferRelativeResize="0"/>
          <p:nvPr/>
        </p:nvPicPr>
        <p:blipFill>
          <a:blip r:embed="rId4">
            <a:alphaModFix/>
          </a:blip>
          <a:stretch>
            <a:fillRect/>
          </a:stretch>
        </p:blipFill>
        <p:spPr>
          <a:xfrm>
            <a:off x="311701" y="292850"/>
            <a:ext cx="2771075" cy="27982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914400" lvl="0" indent="457200" algn="l" rtl="0">
              <a:spcBef>
                <a:spcPts val="0"/>
              </a:spcBef>
              <a:spcAft>
                <a:spcPts val="0"/>
              </a:spcAft>
              <a:buNone/>
            </a:pPr>
            <a:r>
              <a:rPr lang="en">
                <a:highlight>
                  <a:schemeClr val="dk1"/>
                </a:highlight>
              </a:rPr>
              <a:t>Where is my handbag???!!</a:t>
            </a:r>
            <a:endParaRPr>
              <a:solidFill>
                <a:schemeClr val="dk1"/>
              </a:solidFill>
              <a:highlight>
                <a:schemeClr val="dk1"/>
              </a:highlight>
            </a:endParaRPr>
          </a:p>
        </p:txBody>
      </p:sp>
      <p:sp>
        <p:nvSpPr>
          <p:cNvPr id="541" name="Google Shape;541;p8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42" name="Google Shape;542;p85"/>
          <p:cNvPicPr preferRelativeResize="0"/>
          <p:nvPr/>
        </p:nvPicPr>
        <p:blipFill>
          <a:blip r:embed="rId3">
            <a:alphaModFix/>
          </a:blip>
          <a:stretch>
            <a:fillRect/>
          </a:stretch>
        </p:blipFill>
        <p:spPr>
          <a:xfrm>
            <a:off x="2828450" y="1204800"/>
            <a:ext cx="2882375" cy="3387949"/>
          </a:xfrm>
          <a:prstGeom prst="rect">
            <a:avLst/>
          </a:prstGeom>
          <a:noFill/>
          <a:ln>
            <a:noFill/>
          </a:ln>
        </p:spPr>
      </p:pic>
      <p:pic>
        <p:nvPicPr>
          <p:cNvPr id="543" name="Google Shape;543;p85"/>
          <p:cNvPicPr preferRelativeResize="0"/>
          <p:nvPr/>
        </p:nvPicPr>
        <p:blipFill>
          <a:blip r:embed="rId4">
            <a:alphaModFix/>
          </a:blip>
          <a:stretch>
            <a:fillRect/>
          </a:stretch>
        </p:blipFill>
        <p:spPr>
          <a:xfrm>
            <a:off x="6203850" y="122325"/>
            <a:ext cx="2533476" cy="3226726"/>
          </a:xfrm>
          <a:prstGeom prst="rect">
            <a:avLst/>
          </a:prstGeom>
          <a:noFill/>
          <a:ln>
            <a:noFill/>
          </a:ln>
        </p:spPr>
      </p:pic>
      <p:pic>
        <p:nvPicPr>
          <p:cNvPr id="544" name="Google Shape;544;p85"/>
          <p:cNvPicPr preferRelativeResize="0"/>
          <p:nvPr/>
        </p:nvPicPr>
        <p:blipFill>
          <a:blip r:embed="rId5">
            <a:alphaModFix/>
          </a:blip>
          <a:stretch>
            <a:fillRect/>
          </a:stretch>
        </p:blipFill>
        <p:spPr>
          <a:xfrm>
            <a:off x="194026" y="2782425"/>
            <a:ext cx="2462899" cy="16415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prepositions</a:t>
            </a:r>
            <a:endParaRPr>
              <a:highlight>
                <a:schemeClr val="dk1"/>
              </a:highlight>
            </a:endParaRPr>
          </a:p>
        </p:txBody>
      </p:sp>
      <p:pic>
        <p:nvPicPr>
          <p:cNvPr id="550" name="Google Shape;550;p86"/>
          <p:cNvPicPr preferRelativeResize="0"/>
          <p:nvPr/>
        </p:nvPicPr>
        <p:blipFill>
          <a:blip r:embed="rId3">
            <a:alphaModFix/>
          </a:blip>
          <a:stretch>
            <a:fillRect/>
          </a:stretch>
        </p:blipFill>
        <p:spPr>
          <a:xfrm>
            <a:off x="100350" y="3567925"/>
            <a:ext cx="2594650" cy="1453000"/>
          </a:xfrm>
          <a:prstGeom prst="rect">
            <a:avLst/>
          </a:prstGeom>
          <a:noFill/>
          <a:ln>
            <a:noFill/>
          </a:ln>
        </p:spPr>
      </p:pic>
      <p:pic>
        <p:nvPicPr>
          <p:cNvPr id="551" name="Google Shape;551;p86"/>
          <p:cNvPicPr preferRelativeResize="0"/>
          <p:nvPr/>
        </p:nvPicPr>
        <p:blipFill>
          <a:blip r:embed="rId4">
            <a:alphaModFix/>
          </a:blip>
          <a:stretch>
            <a:fillRect/>
          </a:stretch>
        </p:blipFill>
        <p:spPr>
          <a:xfrm>
            <a:off x="5901399" y="50775"/>
            <a:ext cx="2856492" cy="3019475"/>
          </a:xfrm>
          <a:prstGeom prst="rect">
            <a:avLst/>
          </a:prstGeom>
          <a:noFill/>
          <a:ln>
            <a:noFill/>
          </a:ln>
        </p:spPr>
      </p:pic>
      <p:sp>
        <p:nvSpPr>
          <p:cNvPr id="552" name="Google Shape;552;p8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1371600" lvl="0" indent="457200" algn="l" rtl="0">
              <a:spcBef>
                <a:spcPts val="0"/>
              </a:spcBef>
              <a:spcAft>
                <a:spcPts val="0"/>
              </a:spcAft>
              <a:buNone/>
            </a:pPr>
            <a:r>
              <a:rPr lang="en"/>
              <a:t>Is it </a:t>
            </a:r>
            <a:r>
              <a:rPr lang="en">
                <a:solidFill>
                  <a:srgbClr val="FF9900"/>
                </a:solidFill>
              </a:rPr>
              <a:t>under</a:t>
            </a:r>
            <a:r>
              <a:rPr lang="en"/>
              <a:t> your desk?</a:t>
            </a:r>
            <a:endParaRPr/>
          </a:p>
          <a:p>
            <a:pPr marL="1371600" lvl="0" indent="457200" algn="l" rtl="0">
              <a:spcBef>
                <a:spcPts val="1600"/>
              </a:spcBef>
              <a:spcAft>
                <a:spcPts val="0"/>
              </a:spcAft>
              <a:buNone/>
            </a:pPr>
            <a:r>
              <a:rPr lang="en"/>
              <a:t>Is it </a:t>
            </a:r>
            <a:r>
              <a:rPr lang="en">
                <a:solidFill>
                  <a:srgbClr val="4A86E8"/>
                </a:solidFill>
              </a:rPr>
              <a:t>behind </a:t>
            </a:r>
            <a:r>
              <a:rPr lang="en"/>
              <a:t>your chair?</a:t>
            </a:r>
            <a:endParaRPr/>
          </a:p>
          <a:p>
            <a:pPr marL="1371600" lvl="0" indent="457200" algn="l" rtl="0">
              <a:spcBef>
                <a:spcPts val="1600"/>
              </a:spcBef>
              <a:spcAft>
                <a:spcPts val="0"/>
              </a:spcAft>
              <a:buNone/>
            </a:pPr>
            <a:r>
              <a:rPr lang="en"/>
              <a:t>Is it</a:t>
            </a:r>
            <a:r>
              <a:rPr lang="en">
                <a:solidFill>
                  <a:srgbClr val="9900FF"/>
                </a:solidFill>
              </a:rPr>
              <a:t> on top of </a:t>
            </a:r>
            <a:r>
              <a:rPr lang="en"/>
              <a:t>the bookcase?</a:t>
            </a:r>
            <a:endParaRPr/>
          </a:p>
          <a:p>
            <a:pPr marL="1371600" lvl="0" indent="457200" algn="l" rtl="0">
              <a:spcBef>
                <a:spcPts val="1600"/>
              </a:spcBef>
              <a:spcAft>
                <a:spcPts val="0"/>
              </a:spcAft>
              <a:buNone/>
            </a:pPr>
            <a:r>
              <a:rPr lang="en"/>
              <a:t>Is it </a:t>
            </a:r>
            <a:r>
              <a:rPr lang="en">
                <a:solidFill>
                  <a:srgbClr val="FF00FF"/>
                </a:solidFill>
              </a:rPr>
              <a:t>in front of</a:t>
            </a:r>
            <a:r>
              <a:rPr lang="en"/>
              <a:t> the plant?</a:t>
            </a:r>
            <a:endParaRPr/>
          </a:p>
          <a:p>
            <a:pPr marL="1828800" lvl="0" indent="0" algn="l" rtl="0">
              <a:spcBef>
                <a:spcPts val="1600"/>
              </a:spcBef>
              <a:spcAft>
                <a:spcPts val="0"/>
              </a:spcAft>
              <a:buNone/>
            </a:pPr>
            <a:r>
              <a:rPr lang="en"/>
              <a:t>Is it </a:t>
            </a:r>
            <a:r>
              <a:rPr lang="en">
                <a:solidFill>
                  <a:srgbClr val="00FF00"/>
                </a:solidFill>
              </a:rPr>
              <a:t>in</a:t>
            </a:r>
            <a:r>
              <a:rPr lang="en"/>
              <a:t> your car?</a:t>
            </a:r>
            <a:endParaRPr/>
          </a:p>
          <a:p>
            <a:pPr marL="0" lvl="0" indent="0" algn="l" rtl="0">
              <a:spcBef>
                <a:spcPts val="1600"/>
              </a:spcBef>
              <a:spcAft>
                <a:spcPts val="160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8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Definition</a:t>
            </a:r>
            <a:endParaRPr>
              <a:highlight>
                <a:schemeClr val="dk1"/>
              </a:highlight>
            </a:endParaRPr>
          </a:p>
        </p:txBody>
      </p:sp>
      <p:sp>
        <p:nvSpPr>
          <p:cNvPr id="558" name="Google Shape;558;p8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 Definition:</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Dictionary Definition: ‘ A class of words that are used before nouns, pronouns or other substantives to form phrases functioning as modifiers of verbs, nouns or adjectives that typically express a spatial, temporal or other relationship.’</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DREAM HOUSE</a:t>
            </a:r>
            <a:endParaRPr>
              <a:highlight>
                <a:schemeClr val="dk1"/>
              </a:highlight>
            </a:endParaRPr>
          </a:p>
        </p:txBody>
      </p:sp>
      <p:sp>
        <p:nvSpPr>
          <p:cNvPr id="564" name="Google Shape;564;p8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65" name="Google Shape;565;p88"/>
          <p:cNvPicPr preferRelativeResize="0"/>
          <p:nvPr/>
        </p:nvPicPr>
        <p:blipFill>
          <a:blip r:embed="rId3">
            <a:alphaModFix/>
          </a:blip>
          <a:stretch>
            <a:fillRect/>
          </a:stretch>
        </p:blipFill>
        <p:spPr>
          <a:xfrm>
            <a:off x="453050" y="1323625"/>
            <a:ext cx="3316500" cy="1865525"/>
          </a:xfrm>
          <a:prstGeom prst="rect">
            <a:avLst/>
          </a:prstGeom>
          <a:noFill/>
          <a:ln>
            <a:noFill/>
          </a:ln>
        </p:spPr>
      </p:pic>
      <p:pic>
        <p:nvPicPr>
          <p:cNvPr id="566" name="Google Shape;566;p88"/>
          <p:cNvPicPr preferRelativeResize="0"/>
          <p:nvPr/>
        </p:nvPicPr>
        <p:blipFill>
          <a:blip r:embed="rId4">
            <a:alphaModFix/>
          </a:blip>
          <a:stretch>
            <a:fillRect/>
          </a:stretch>
        </p:blipFill>
        <p:spPr>
          <a:xfrm>
            <a:off x="3873175" y="1228670"/>
            <a:ext cx="3316500" cy="1865532"/>
          </a:xfrm>
          <a:prstGeom prst="rect">
            <a:avLst/>
          </a:prstGeom>
          <a:noFill/>
          <a:ln>
            <a:noFill/>
          </a:ln>
        </p:spPr>
      </p:pic>
      <p:pic>
        <p:nvPicPr>
          <p:cNvPr id="567" name="Google Shape;567;p88"/>
          <p:cNvPicPr preferRelativeResize="0"/>
          <p:nvPr/>
        </p:nvPicPr>
        <p:blipFill>
          <a:blip r:embed="rId5">
            <a:alphaModFix/>
          </a:blip>
          <a:stretch>
            <a:fillRect/>
          </a:stretch>
        </p:blipFill>
        <p:spPr>
          <a:xfrm>
            <a:off x="510175" y="3020375"/>
            <a:ext cx="2150902" cy="1424125"/>
          </a:xfrm>
          <a:prstGeom prst="rect">
            <a:avLst/>
          </a:prstGeom>
          <a:noFill/>
          <a:ln>
            <a:noFill/>
          </a:ln>
        </p:spPr>
      </p:pic>
      <p:pic>
        <p:nvPicPr>
          <p:cNvPr id="568" name="Google Shape;568;p88"/>
          <p:cNvPicPr preferRelativeResize="0"/>
          <p:nvPr/>
        </p:nvPicPr>
        <p:blipFill>
          <a:blip r:embed="rId6">
            <a:alphaModFix/>
          </a:blip>
          <a:stretch>
            <a:fillRect/>
          </a:stretch>
        </p:blipFill>
        <p:spPr>
          <a:xfrm>
            <a:off x="6727700" y="2220850"/>
            <a:ext cx="2416301" cy="1812226"/>
          </a:xfrm>
          <a:prstGeom prst="rect">
            <a:avLst/>
          </a:prstGeom>
          <a:noFill/>
          <a:ln>
            <a:noFill/>
          </a:ln>
        </p:spPr>
      </p:pic>
      <p:pic>
        <p:nvPicPr>
          <p:cNvPr id="569" name="Google Shape;569;p88"/>
          <p:cNvPicPr preferRelativeResize="0"/>
          <p:nvPr/>
        </p:nvPicPr>
        <p:blipFill>
          <a:blip r:embed="rId7">
            <a:alphaModFix/>
          </a:blip>
          <a:stretch>
            <a:fillRect/>
          </a:stretch>
        </p:blipFill>
        <p:spPr>
          <a:xfrm>
            <a:off x="2951800" y="3094200"/>
            <a:ext cx="2992358" cy="198712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9"/>
          <p:cNvSpPr txBox="1">
            <a:spLocks noGrp="1"/>
          </p:cNvSpPr>
          <p:nvPr>
            <p:ph type="title"/>
          </p:nvPr>
        </p:nvSpPr>
        <p:spPr>
          <a:xfrm>
            <a:off x="311700" y="26340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Your turn</a:t>
            </a:r>
            <a:endParaRPr>
              <a:highlight>
                <a:schemeClr val="dk1"/>
              </a:highlight>
            </a:endParaRPr>
          </a:p>
        </p:txBody>
      </p:sp>
      <p:sp>
        <p:nvSpPr>
          <p:cNvPr id="575" name="Google Shape;575;p8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groups of 4 we are going</a:t>
            </a:r>
            <a:endParaRPr/>
          </a:p>
          <a:p>
            <a:pPr marL="0" lvl="0" indent="0" algn="l" rtl="0">
              <a:spcBef>
                <a:spcPts val="1600"/>
              </a:spcBef>
              <a:spcAft>
                <a:spcPts val="0"/>
              </a:spcAft>
              <a:buNone/>
            </a:pPr>
            <a:r>
              <a:rPr lang="en"/>
              <a:t>to create our own dream house.</a:t>
            </a:r>
            <a:endParaRPr/>
          </a:p>
          <a:p>
            <a:pPr marL="0" lvl="0" indent="0" algn="l" rtl="0">
              <a:spcBef>
                <a:spcPts val="1600"/>
              </a:spcBef>
              <a:spcAft>
                <a:spcPts val="0"/>
              </a:spcAft>
              <a:buNone/>
            </a:pPr>
            <a:endParaRPr/>
          </a:p>
          <a:p>
            <a:pPr marL="0" lvl="0" indent="0" algn="l" rtl="0">
              <a:spcBef>
                <a:spcPts val="1600"/>
              </a:spcBef>
              <a:spcAft>
                <a:spcPts val="0"/>
              </a:spcAft>
              <a:buNone/>
            </a:pPr>
            <a:r>
              <a:rPr lang="en"/>
              <a:t>Write instructions explaining</a:t>
            </a:r>
            <a:endParaRPr/>
          </a:p>
          <a:p>
            <a:pPr marL="0" lvl="0" indent="0" algn="l" rtl="0">
              <a:spcBef>
                <a:spcPts val="1600"/>
              </a:spcBef>
              <a:spcAft>
                <a:spcPts val="1600"/>
              </a:spcAft>
              <a:buNone/>
            </a:pPr>
            <a:r>
              <a:rPr lang="en"/>
              <a:t>how to design the room.</a:t>
            </a:r>
            <a:endParaRPr/>
          </a:p>
        </p:txBody>
      </p:sp>
      <p:pic>
        <p:nvPicPr>
          <p:cNvPr id="576" name="Google Shape;576;p89"/>
          <p:cNvPicPr preferRelativeResize="0"/>
          <p:nvPr/>
        </p:nvPicPr>
        <p:blipFill>
          <a:blip r:embed="rId3">
            <a:alphaModFix/>
          </a:blip>
          <a:stretch>
            <a:fillRect/>
          </a:stretch>
        </p:blipFill>
        <p:spPr>
          <a:xfrm>
            <a:off x="4572004" y="1509613"/>
            <a:ext cx="4168499" cy="277832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RemEMBER TO USE</a:t>
            </a:r>
            <a:endParaRPr>
              <a:highlight>
                <a:schemeClr val="dk1"/>
              </a:highlight>
            </a:endParaRPr>
          </a:p>
        </p:txBody>
      </p:sp>
      <p:sp>
        <p:nvSpPr>
          <p:cNvPr id="582" name="Google Shape;582;p9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under			in front of		behind</a:t>
            </a:r>
            <a:endParaRPr/>
          </a:p>
          <a:p>
            <a:pPr marL="0" lvl="0" indent="0" algn="l" rtl="0">
              <a:spcBef>
                <a:spcPts val="1600"/>
              </a:spcBef>
              <a:spcAft>
                <a:spcPts val="0"/>
              </a:spcAft>
              <a:buNone/>
            </a:pPr>
            <a:endParaRPr/>
          </a:p>
          <a:p>
            <a:pPr marL="0" lvl="0" indent="0" algn="l" rtl="0">
              <a:spcBef>
                <a:spcPts val="1600"/>
              </a:spcBef>
              <a:spcAft>
                <a:spcPts val="0"/>
              </a:spcAft>
              <a:buNone/>
            </a:pPr>
            <a:r>
              <a:rPr lang="en"/>
              <a:t>	In between 		next to	</a:t>
            </a:r>
            <a:endParaRPr/>
          </a:p>
          <a:p>
            <a:pPr marL="0" lvl="0" indent="0" algn="l" rtl="0">
              <a:spcBef>
                <a:spcPts val="1600"/>
              </a:spcBef>
              <a:spcAft>
                <a:spcPts val="0"/>
              </a:spcAft>
              <a:buNone/>
            </a:pPr>
            <a:r>
              <a:rPr lang="en"/>
              <a:t>									to the left/right</a:t>
            </a:r>
            <a:endParaRPr/>
          </a:p>
          <a:p>
            <a:pPr marL="0" lvl="0" indent="0" algn="l" rtl="0">
              <a:spcBef>
                <a:spcPts val="1600"/>
              </a:spcBef>
              <a:spcAft>
                <a:spcPts val="0"/>
              </a:spcAft>
              <a:buNone/>
            </a:pPr>
            <a:endParaRPr/>
          </a:p>
          <a:p>
            <a:pPr marL="0" lvl="0" indent="0" algn="l" rtl="0">
              <a:spcBef>
                <a:spcPts val="1600"/>
              </a:spcBef>
              <a:spcAft>
                <a:spcPts val="0"/>
              </a:spcAft>
              <a:buNone/>
            </a:pPr>
            <a:r>
              <a:rPr lang="en"/>
              <a:t>On top of										on		</a:t>
            </a:r>
            <a:endParaRPr/>
          </a:p>
          <a:p>
            <a:pPr marL="0" lvl="0" indent="0" algn="l" rtl="0">
              <a:spcBef>
                <a:spcPts val="1600"/>
              </a:spcBef>
              <a:spcAft>
                <a:spcPts val="160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9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create</a:t>
            </a:r>
            <a:endParaRPr>
              <a:highlight>
                <a:schemeClr val="dk1"/>
              </a:highlight>
            </a:endParaRPr>
          </a:p>
        </p:txBody>
      </p:sp>
      <p:pic>
        <p:nvPicPr>
          <p:cNvPr id="588" name="Google Shape;588;p91"/>
          <p:cNvPicPr preferRelativeResize="0"/>
          <p:nvPr/>
        </p:nvPicPr>
        <p:blipFill>
          <a:blip r:embed="rId3">
            <a:alphaModFix/>
          </a:blip>
          <a:stretch>
            <a:fillRect/>
          </a:stretch>
        </p:blipFill>
        <p:spPr>
          <a:xfrm>
            <a:off x="6562425" y="180900"/>
            <a:ext cx="2424500" cy="2545725"/>
          </a:xfrm>
          <a:prstGeom prst="rect">
            <a:avLst/>
          </a:prstGeom>
          <a:noFill/>
          <a:ln>
            <a:noFill/>
          </a:ln>
        </p:spPr>
      </p:pic>
      <p:sp>
        <p:nvSpPr>
          <p:cNvPr id="589" name="Google Shape;589;p9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Give your instructions to the group</a:t>
            </a:r>
            <a:endParaRPr/>
          </a:p>
          <a:p>
            <a:pPr marL="457200" lvl="0" indent="0" algn="l" rtl="0">
              <a:lnSpc>
                <a:spcPct val="150000"/>
              </a:lnSpc>
              <a:spcBef>
                <a:spcPts val="1600"/>
              </a:spcBef>
              <a:spcAft>
                <a:spcPts val="0"/>
              </a:spcAft>
              <a:buNone/>
            </a:pPr>
            <a:r>
              <a:rPr lang="en"/>
              <a:t> on your </a:t>
            </a:r>
            <a:r>
              <a:rPr lang="en">
                <a:solidFill>
                  <a:schemeClr val="accent6"/>
                </a:solidFill>
              </a:rPr>
              <a:t>left</a:t>
            </a:r>
            <a:r>
              <a:rPr lang="en"/>
              <a:t>.</a:t>
            </a:r>
            <a:endParaRPr/>
          </a:p>
          <a:p>
            <a:pPr marL="457200" lvl="0" indent="-342900" algn="l" rtl="0">
              <a:lnSpc>
                <a:spcPct val="150000"/>
              </a:lnSpc>
              <a:spcBef>
                <a:spcPts val="1600"/>
              </a:spcBef>
              <a:spcAft>
                <a:spcPts val="0"/>
              </a:spcAft>
              <a:buSzPts val="1800"/>
              <a:buChar char="●"/>
            </a:pPr>
            <a:r>
              <a:rPr lang="en"/>
              <a:t>Use their instructions to draw their room.</a:t>
            </a:r>
            <a:endParaRPr/>
          </a:p>
          <a:p>
            <a:pPr marL="457200" lvl="0" indent="-342900" algn="l" rtl="0">
              <a:lnSpc>
                <a:spcPct val="150000"/>
              </a:lnSpc>
              <a:spcBef>
                <a:spcPts val="0"/>
              </a:spcBef>
              <a:spcAft>
                <a:spcPts val="0"/>
              </a:spcAft>
              <a:buSzPts val="1800"/>
              <a:buChar char="●"/>
            </a:pPr>
            <a:r>
              <a:rPr lang="en"/>
              <a:t>Remember to pay </a:t>
            </a:r>
            <a:r>
              <a:rPr lang="en">
                <a:solidFill>
                  <a:schemeClr val="accent6"/>
                </a:solidFill>
              </a:rPr>
              <a:t>close attention</a:t>
            </a:r>
            <a:r>
              <a:rPr lang="en"/>
              <a:t> to the prepositions.</a:t>
            </a:r>
            <a:endParaRPr/>
          </a:p>
          <a:p>
            <a:pPr marL="457200" lvl="0" indent="-342900" algn="l" rtl="0">
              <a:lnSpc>
                <a:spcPct val="150000"/>
              </a:lnSpc>
              <a:spcBef>
                <a:spcPts val="0"/>
              </a:spcBef>
              <a:spcAft>
                <a:spcPts val="0"/>
              </a:spcAft>
              <a:buSzPts val="1800"/>
              <a:buChar char="●"/>
            </a:pPr>
            <a:r>
              <a:rPr lang="en"/>
              <a:t>Write up some of their instructions to put the dream house </a:t>
            </a:r>
            <a:r>
              <a:rPr lang="en">
                <a:solidFill>
                  <a:schemeClr val="accent6"/>
                </a:solidFill>
              </a:rPr>
              <a:t>HIGHLIGHT the prepositions</a:t>
            </a:r>
            <a:r>
              <a:rPr lang="en"/>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427675"/>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Stop or Go? How do you feel?</a:t>
            </a:r>
            <a:endParaRPr/>
          </a:p>
        </p:txBody>
      </p:sp>
      <p:sp>
        <p:nvSpPr>
          <p:cNvPr id="99" name="Google Shape;99;p2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0" name="Google Shape;100;p20"/>
          <p:cNvPicPr preferRelativeResize="0"/>
          <p:nvPr/>
        </p:nvPicPr>
        <p:blipFill>
          <a:blip r:embed="rId3">
            <a:alphaModFix/>
          </a:blip>
          <a:stretch>
            <a:fillRect/>
          </a:stretch>
        </p:blipFill>
        <p:spPr>
          <a:xfrm>
            <a:off x="3673675" y="1348700"/>
            <a:ext cx="1303100" cy="307937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Are you ON TOP OF THE WORLD?</a:t>
            </a:r>
            <a:endParaRPr>
              <a:highlight>
                <a:schemeClr val="dk1"/>
              </a:highlight>
            </a:endParaRPr>
          </a:p>
        </p:txBody>
      </p:sp>
      <p:sp>
        <p:nvSpPr>
          <p:cNvPr id="595" name="Google Shape;595;p9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											Or do you want to curl 											up under a rock...</a:t>
            </a:r>
            <a:endParaRPr/>
          </a:p>
        </p:txBody>
      </p:sp>
      <p:pic>
        <p:nvPicPr>
          <p:cNvPr id="596" name="Google Shape;596;p92"/>
          <p:cNvPicPr preferRelativeResize="0"/>
          <p:nvPr/>
        </p:nvPicPr>
        <p:blipFill>
          <a:blip r:embed="rId3">
            <a:alphaModFix/>
          </a:blip>
          <a:stretch>
            <a:fillRect/>
          </a:stretch>
        </p:blipFill>
        <p:spPr>
          <a:xfrm>
            <a:off x="3575525" y="1093850"/>
            <a:ext cx="1303100" cy="36723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93"/>
          <p:cNvPicPr preferRelativeResize="0"/>
          <p:nvPr/>
        </p:nvPicPr>
        <p:blipFill>
          <a:blip r:embed="rId3">
            <a:alphaModFix/>
          </a:blip>
          <a:stretch>
            <a:fillRect/>
          </a:stretch>
        </p:blipFill>
        <p:spPr>
          <a:xfrm>
            <a:off x="0" y="33400"/>
            <a:ext cx="9144000" cy="50767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Prefixes and suffixes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xfrm>
            <a:off x="0" y="292850"/>
            <a:ext cx="91440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By the end of this lesson we will ...</a:t>
            </a:r>
            <a:endParaRPr/>
          </a:p>
        </p:txBody>
      </p:sp>
      <p:sp>
        <p:nvSpPr>
          <p:cNvPr id="612" name="Google Shape;612;p95"/>
          <p:cNvSpPr txBox="1">
            <a:spLocks noGrp="1"/>
          </p:cNvSpPr>
          <p:nvPr>
            <p:ph type="body" idx="1"/>
          </p:nvPr>
        </p:nvSpPr>
        <p:spPr>
          <a:xfrm>
            <a:off x="311700" y="1521875"/>
            <a:ext cx="8520600" cy="334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Be able to identify what </a:t>
            </a:r>
            <a:r>
              <a:rPr lang="en" sz="2400">
                <a:solidFill>
                  <a:srgbClr val="FF00FF"/>
                </a:solidFill>
              </a:rPr>
              <a:t>prefixes</a:t>
            </a:r>
            <a:r>
              <a:rPr lang="en" sz="2400"/>
              <a:t> and a </a:t>
            </a:r>
            <a:r>
              <a:rPr lang="en" sz="2400">
                <a:solidFill>
                  <a:srgbClr val="FF00FF"/>
                </a:solidFill>
              </a:rPr>
              <a:t>suffixes</a:t>
            </a:r>
            <a:r>
              <a:rPr lang="en" sz="2400"/>
              <a:t> are, and how they are formed.</a:t>
            </a:r>
            <a:endParaRPr sz="2400"/>
          </a:p>
          <a:p>
            <a:pPr marL="457200" lvl="0" indent="-381000" algn="l" rtl="0">
              <a:spcBef>
                <a:spcPts val="0"/>
              </a:spcBef>
              <a:spcAft>
                <a:spcPts val="0"/>
              </a:spcAft>
              <a:buSzPts val="2400"/>
              <a:buChar char="●"/>
            </a:pPr>
            <a:r>
              <a:rPr lang="en" sz="2400"/>
              <a:t>Understand the way in which prefixes and suffixes effect </a:t>
            </a:r>
            <a:r>
              <a:rPr lang="en" sz="2400">
                <a:solidFill>
                  <a:srgbClr val="6D9EEB"/>
                </a:solidFill>
              </a:rPr>
              <a:t>meaning</a:t>
            </a:r>
            <a:r>
              <a:rPr lang="en" sz="2400"/>
              <a:t>. </a:t>
            </a:r>
            <a:endParaRPr sz="2400"/>
          </a:p>
          <a:p>
            <a:pPr marL="457200" lvl="0" indent="-381000" algn="l" rtl="0">
              <a:spcBef>
                <a:spcPts val="0"/>
              </a:spcBef>
              <a:spcAft>
                <a:spcPts val="0"/>
              </a:spcAft>
              <a:buSzPts val="2400"/>
              <a:buChar char="●"/>
            </a:pPr>
            <a:r>
              <a:rPr lang="en" sz="2400"/>
              <a:t>Have expanded our vocabulary!</a:t>
            </a:r>
            <a:endParaRPr sz="2400"/>
          </a:p>
        </p:txBody>
      </p:sp>
      <p:sp>
        <p:nvSpPr>
          <p:cNvPr id="613" name="Google Shape;613;p95"/>
          <p:cNvSpPr txBox="1"/>
          <p:nvPr/>
        </p:nvSpPr>
        <p:spPr>
          <a:xfrm>
            <a:off x="636650" y="301575"/>
            <a:ext cx="4825200" cy="5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10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96"/>
          <p:cNvPicPr preferRelativeResize="0"/>
          <p:nvPr/>
        </p:nvPicPr>
        <p:blipFill>
          <a:blip r:embed="rId3">
            <a:alphaModFix/>
          </a:blip>
          <a:stretch>
            <a:fillRect/>
          </a:stretch>
        </p:blipFill>
        <p:spPr>
          <a:xfrm>
            <a:off x="3526474" y="465022"/>
            <a:ext cx="4138498" cy="4360003"/>
          </a:xfrm>
          <a:prstGeom prst="rect">
            <a:avLst/>
          </a:prstGeom>
          <a:noFill/>
          <a:ln>
            <a:noFill/>
          </a:ln>
        </p:spPr>
      </p:pic>
      <p:sp>
        <p:nvSpPr>
          <p:cNvPr id="619" name="Google Shape;619;p96"/>
          <p:cNvSpPr txBox="1"/>
          <p:nvPr/>
        </p:nvSpPr>
        <p:spPr>
          <a:xfrm>
            <a:off x="678550" y="611550"/>
            <a:ext cx="2152800" cy="29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t>All words have a </a:t>
            </a:r>
            <a:r>
              <a:rPr lang="en" sz="4800" b="1">
                <a:solidFill>
                  <a:srgbClr val="38761D"/>
                </a:solidFill>
              </a:rPr>
              <a:t>root</a:t>
            </a:r>
            <a:r>
              <a:rPr lang="en" sz="4800"/>
              <a:t>.</a:t>
            </a:r>
            <a:endParaRPr sz="4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7"/>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HOWEVER ...</a:t>
            </a:r>
            <a:endParaRPr/>
          </a:p>
        </p:txBody>
      </p:sp>
      <p:sp>
        <p:nvSpPr>
          <p:cNvPr id="625" name="Google Shape;625;p97"/>
          <p:cNvSpPr txBox="1">
            <a:spLocks noGrp="1"/>
          </p:cNvSpPr>
          <p:nvPr>
            <p:ph type="body" idx="1"/>
          </p:nvPr>
        </p:nvSpPr>
        <p:spPr>
          <a:xfrm>
            <a:off x="236300" y="2990600"/>
            <a:ext cx="8520600" cy="873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Letters can be added to the </a:t>
            </a:r>
            <a:r>
              <a:rPr lang="en" sz="2400">
                <a:solidFill>
                  <a:srgbClr val="FF00FF"/>
                </a:solidFill>
              </a:rPr>
              <a:t>beginning</a:t>
            </a:r>
            <a:r>
              <a:rPr lang="en" sz="2400"/>
              <a:t> or </a:t>
            </a:r>
            <a:r>
              <a:rPr lang="en" sz="2400">
                <a:solidFill>
                  <a:srgbClr val="FF00FF"/>
                </a:solidFill>
              </a:rPr>
              <a:t>end</a:t>
            </a:r>
            <a:r>
              <a:rPr lang="en" sz="2400"/>
              <a:t> of a </a:t>
            </a:r>
            <a:r>
              <a:rPr lang="en" sz="2400">
                <a:solidFill>
                  <a:srgbClr val="6AA84F"/>
                </a:solidFill>
              </a:rPr>
              <a:t>root</a:t>
            </a:r>
            <a:r>
              <a:rPr lang="en" sz="2400"/>
              <a:t> word in order to change its </a:t>
            </a:r>
            <a:r>
              <a:rPr lang="en" sz="2400">
                <a:solidFill>
                  <a:srgbClr val="3C78D8"/>
                </a:solidFill>
              </a:rPr>
              <a:t>meaning </a:t>
            </a:r>
            <a:endParaRPr sz="2400">
              <a:solidFill>
                <a:srgbClr val="3C78D8"/>
              </a:solidFill>
            </a:endParaRPr>
          </a:p>
        </p:txBody>
      </p:sp>
      <p:pic>
        <p:nvPicPr>
          <p:cNvPr id="626" name="Google Shape;626;p97"/>
          <p:cNvPicPr preferRelativeResize="0"/>
          <p:nvPr/>
        </p:nvPicPr>
        <p:blipFill>
          <a:blip r:embed="rId3">
            <a:alphaModFix/>
          </a:blip>
          <a:stretch>
            <a:fillRect/>
          </a:stretch>
        </p:blipFill>
        <p:spPr>
          <a:xfrm>
            <a:off x="5562350" y="194225"/>
            <a:ext cx="2401700" cy="24696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8"/>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PREFIXES</a:t>
            </a:r>
            <a:endParaRPr/>
          </a:p>
        </p:txBody>
      </p:sp>
      <p:sp>
        <p:nvSpPr>
          <p:cNvPr id="632" name="Google Shape;632;p9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sz="3000"/>
              <a:t>Are letters that go at the </a:t>
            </a:r>
            <a:r>
              <a:rPr lang="en" sz="3000">
                <a:solidFill>
                  <a:srgbClr val="FF00FF"/>
                </a:solidFill>
              </a:rPr>
              <a:t>BEGINNING </a:t>
            </a:r>
            <a:r>
              <a:rPr lang="en" sz="3000"/>
              <a:t>of a word to change what it means!</a:t>
            </a:r>
            <a:endParaRPr sz="30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9"/>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WORD EQUATIONS  </a:t>
            </a:r>
            <a:endParaRPr/>
          </a:p>
        </p:txBody>
      </p:sp>
      <p:sp>
        <p:nvSpPr>
          <p:cNvPr id="638" name="Google Shape;638;p99"/>
          <p:cNvSpPr txBox="1">
            <a:spLocks noGrp="1"/>
          </p:cNvSpPr>
          <p:nvPr>
            <p:ph type="body" idx="1"/>
          </p:nvPr>
        </p:nvSpPr>
        <p:spPr>
          <a:xfrm>
            <a:off x="311700" y="13048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In maths </a:t>
            </a:r>
            <a:r>
              <a:rPr lang="en" sz="2400" b="1"/>
              <a:t>x+y=z</a:t>
            </a:r>
            <a:r>
              <a:rPr lang="en" sz="2400"/>
              <a:t> right? </a:t>
            </a:r>
            <a:endParaRPr sz="2400"/>
          </a:p>
          <a:p>
            <a:pPr marL="0" lvl="0" indent="0" algn="l" rtl="0">
              <a:spcBef>
                <a:spcPts val="1600"/>
              </a:spcBef>
              <a:spcAft>
                <a:spcPts val="0"/>
              </a:spcAft>
              <a:buNone/>
            </a:pPr>
            <a:r>
              <a:rPr lang="en" sz="2400"/>
              <a:t>Well with prefixes:</a:t>
            </a:r>
            <a:endParaRPr sz="2400"/>
          </a:p>
          <a:p>
            <a:pPr marL="0" lvl="0" indent="0" algn="l" rtl="0">
              <a:spcBef>
                <a:spcPts val="1600"/>
              </a:spcBef>
              <a:spcAft>
                <a:spcPts val="0"/>
              </a:spcAft>
              <a:buNone/>
            </a:pPr>
            <a:endParaRPr sz="2400"/>
          </a:p>
          <a:p>
            <a:pPr marL="0" lvl="0" indent="0" algn="l" rtl="0">
              <a:spcBef>
                <a:spcPts val="1600"/>
              </a:spcBef>
              <a:spcAft>
                <a:spcPts val="1600"/>
              </a:spcAft>
              <a:buNone/>
            </a:pPr>
            <a:r>
              <a:rPr lang="en" sz="2400">
                <a:solidFill>
                  <a:schemeClr val="accent5"/>
                </a:solidFill>
              </a:rPr>
              <a:t>PREFIX</a:t>
            </a:r>
            <a:r>
              <a:rPr lang="en" sz="2400"/>
              <a:t> + </a:t>
            </a:r>
            <a:r>
              <a:rPr lang="en" sz="2400">
                <a:solidFill>
                  <a:srgbClr val="6AA84F"/>
                </a:solidFill>
              </a:rPr>
              <a:t>ROOT</a:t>
            </a:r>
            <a:r>
              <a:rPr lang="en" sz="2400"/>
              <a:t> = NEW WORD</a:t>
            </a:r>
            <a:endParaRPr sz="2400"/>
          </a:p>
        </p:txBody>
      </p:sp>
      <p:pic>
        <p:nvPicPr>
          <p:cNvPr id="639" name="Google Shape;639;p99"/>
          <p:cNvPicPr preferRelativeResize="0"/>
          <p:nvPr/>
        </p:nvPicPr>
        <p:blipFill>
          <a:blip r:embed="rId3">
            <a:alphaModFix/>
          </a:blip>
          <a:stretch>
            <a:fillRect/>
          </a:stretch>
        </p:blipFill>
        <p:spPr>
          <a:xfrm>
            <a:off x="5509375" y="1261275"/>
            <a:ext cx="2925877" cy="22611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0"/>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Example 1</a:t>
            </a:r>
            <a:endParaRPr/>
          </a:p>
        </p:txBody>
      </p:sp>
      <p:sp>
        <p:nvSpPr>
          <p:cNvPr id="645" name="Google Shape;645;p10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sz="3000">
                <a:solidFill>
                  <a:srgbClr val="CC0000"/>
                </a:solidFill>
              </a:rPr>
              <a:t>UN</a:t>
            </a:r>
            <a:r>
              <a:rPr lang="en" sz="3000"/>
              <a:t> + </a:t>
            </a:r>
            <a:r>
              <a:rPr lang="en" sz="3000">
                <a:solidFill>
                  <a:srgbClr val="6AA84F"/>
                </a:solidFill>
              </a:rPr>
              <a:t>HAPPY</a:t>
            </a:r>
            <a:r>
              <a:rPr lang="en" sz="3000"/>
              <a:t> = </a:t>
            </a:r>
            <a:r>
              <a:rPr lang="en" sz="3000">
                <a:solidFill>
                  <a:schemeClr val="accent5"/>
                </a:solidFill>
              </a:rPr>
              <a:t>UN</a:t>
            </a:r>
            <a:r>
              <a:rPr lang="en" sz="3000">
                <a:solidFill>
                  <a:srgbClr val="6AA84F"/>
                </a:solidFill>
              </a:rPr>
              <a:t>HAPPY</a:t>
            </a:r>
            <a:r>
              <a:rPr lang="en" sz="3000"/>
              <a:t> </a:t>
            </a:r>
            <a:endParaRPr sz="3000"/>
          </a:p>
          <a:p>
            <a:pPr marL="0" lvl="0" indent="0" algn="l" rtl="0">
              <a:spcBef>
                <a:spcPts val="1600"/>
              </a:spcBef>
              <a:spcAft>
                <a:spcPts val="0"/>
              </a:spcAft>
              <a:buNone/>
            </a:pPr>
            <a:endParaRPr sz="3000"/>
          </a:p>
          <a:p>
            <a:pPr marL="0" lvl="0" indent="0" algn="l" rtl="0">
              <a:spcBef>
                <a:spcPts val="1600"/>
              </a:spcBef>
              <a:spcAft>
                <a:spcPts val="0"/>
              </a:spcAft>
              <a:buNone/>
            </a:pPr>
            <a:r>
              <a:rPr lang="en" sz="3000">
                <a:solidFill>
                  <a:schemeClr val="accent5"/>
                </a:solidFill>
              </a:rPr>
              <a:t>PREFIX</a:t>
            </a:r>
            <a:r>
              <a:rPr lang="en" sz="3000">
                <a:solidFill>
                  <a:srgbClr val="000000"/>
                </a:solidFill>
              </a:rPr>
              <a:t> = UN</a:t>
            </a:r>
            <a:endParaRPr sz="3000">
              <a:solidFill>
                <a:srgbClr val="000000"/>
              </a:solidFill>
            </a:endParaRPr>
          </a:p>
          <a:p>
            <a:pPr marL="0" lvl="0" indent="0" algn="l" rtl="0">
              <a:spcBef>
                <a:spcPts val="1600"/>
              </a:spcBef>
              <a:spcAft>
                <a:spcPts val="1600"/>
              </a:spcAft>
              <a:buNone/>
            </a:pPr>
            <a:r>
              <a:rPr lang="en" sz="3000">
                <a:solidFill>
                  <a:srgbClr val="6AA84F"/>
                </a:solidFill>
              </a:rPr>
              <a:t>ROOT </a:t>
            </a:r>
            <a:r>
              <a:rPr lang="en" sz="3000">
                <a:solidFill>
                  <a:srgbClr val="000000"/>
                </a:solidFill>
              </a:rPr>
              <a:t>= HAPPY </a:t>
            </a:r>
            <a:endParaRPr sz="3000">
              <a:solidFill>
                <a:srgbClr val="00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01"/>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Example 2 </a:t>
            </a:r>
            <a:endParaRPr/>
          </a:p>
        </p:txBody>
      </p:sp>
      <p:sp>
        <p:nvSpPr>
          <p:cNvPr id="651" name="Google Shape;651;p101"/>
          <p:cNvSpPr txBox="1">
            <a:spLocks noGrp="1"/>
          </p:cNvSpPr>
          <p:nvPr>
            <p:ph type="body" idx="1"/>
          </p:nvPr>
        </p:nvSpPr>
        <p:spPr>
          <a:xfrm>
            <a:off x="311700" y="157212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IM </a:t>
            </a:r>
            <a:r>
              <a:rPr lang="en" sz="3000">
                <a:solidFill>
                  <a:srgbClr val="000000"/>
                </a:solidFill>
              </a:rPr>
              <a:t>+ </a:t>
            </a:r>
            <a:r>
              <a:rPr lang="en" sz="3000">
                <a:solidFill>
                  <a:srgbClr val="93C47D"/>
                </a:solidFill>
              </a:rPr>
              <a:t>POLITE </a:t>
            </a:r>
            <a:r>
              <a:rPr lang="en" sz="3000">
                <a:solidFill>
                  <a:srgbClr val="000000"/>
                </a:solidFill>
              </a:rPr>
              <a:t>= </a:t>
            </a:r>
            <a:r>
              <a:rPr lang="en" sz="3000">
                <a:solidFill>
                  <a:schemeClr val="accent5"/>
                </a:solidFill>
              </a:rPr>
              <a:t>IM</a:t>
            </a:r>
            <a:r>
              <a:rPr lang="en" sz="3000">
                <a:solidFill>
                  <a:srgbClr val="93C47D"/>
                </a:solidFill>
              </a:rPr>
              <a:t>POLITE</a:t>
            </a:r>
            <a:endParaRPr sz="3000">
              <a:solidFill>
                <a:srgbClr val="93C47D"/>
              </a:solidFill>
            </a:endParaRPr>
          </a:p>
          <a:p>
            <a:pPr marL="0" lvl="0" indent="0" algn="l" rtl="0">
              <a:spcBef>
                <a:spcPts val="1600"/>
              </a:spcBef>
              <a:spcAft>
                <a:spcPts val="0"/>
              </a:spcAft>
              <a:buNone/>
            </a:pPr>
            <a:endParaRPr sz="3000">
              <a:solidFill>
                <a:srgbClr val="93C47D"/>
              </a:solidFill>
            </a:endParaRPr>
          </a:p>
          <a:p>
            <a:pPr marL="0" lvl="0" indent="0" algn="l" rtl="0">
              <a:spcBef>
                <a:spcPts val="1600"/>
              </a:spcBef>
              <a:spcAft>
                <a:spcPts val="0"/>
              </a:spcAft>
              <a:buNone/>
            </a:pPr>
            <a:r>
              <a:rPr lang="en" sz="3000">
                <a:solidFill>
                  <a:schemeClr val="accent5"/>
                </a:solidFill>
              </a:rPr>
              <a:t>PREFIX</a:t>
            </a:r>
            <a:r>
              <a:rPr lang="en" sz="3000">
                <a:solidFill>
                  <a:srgbClr val="000000"/>
                </a:solidFill>
              </a:rPr>
              <a:t> = IM</a:t>
            </a:r>
            <a:endParaRPr sz="3000">
              <a:solidFill>
                <a:srgbClr val="000000"/>
              </a:solidFill>
            </a:endParaRPr>
          </a:p>
          <a:p>
            <a:pPr marL="0" lvl="0" indent="0" algn="l" rtl="0">
              <a:spcBef>
                <a:spcPts val="1600"/>
              </a:spcBef>
              <a:spcAft>
                <a:spcPts val="1600"/>
              </a:spcAft>
              <a:buNone/>
            </a:pPr>
            <a:r>
              <a:rPr lang="en" sz="3000">
                <a:solidFill>
                  <a:srgbClr val="93C47D"/>
                </a:solidFill>
              </a:rPr>
              <a:t>ROOT</a:t>
            </a:r>
            <a:r>
              <a:rPr lang="en" sz="3000">
                <a:solidFill>
                  <a:srgbClr val="000000"/>
                </a:solidFill>
              </a:rPr>
              <a:t> = POLITE</a:t>
            </a:r>
            <a:endParaRPr sz="30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125055" y="76200"/>
            <a:ext cx="8444326" cy="49911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02"/>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YOUR TURN!</a:t>
            </a:r>
            <a:endParaRPr/>
          </a:p>
        </p:txBody>
      </p:sp>
      <p:sp>
        <p:nvSpPr>
          <p:cNvPr id="657" name="Google Shape;657;p102"/>
          <p:cNvSpPr txBox="1">
            <a:spLocks noGrp="1"/>
          </p:cNvSpPr>
          <p:nvPr>
            <p:ph type="body" idx="1"/>
          </p:nvPr>
        </p:nvSpPr>
        <p:spPr>
          <a:xfrm>
            <a:off x="311700" y="1093850"/>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_____ + _________ = IMPOSSIBLE </a:t>
            </a:r>
            <a:endParaRPr/>
          </a:p>
          <a:p>
            <a:pPr marL="0" lvl="0" indent="0" algn="l" rtl="0">
              <a:spcBef>
                <a:spcPts val="1600"/>
              </a:spcBef>
              <a:spcAft>
                <a:spcPts val="0"/>
              </a:spcAft>
              <a:buNone/>
            </a:pPr>
            <a:r>
              <a:rPr lang="en"/>
              <a:t>----- + --------- = MISHEARD</a:t>
            </a:r>
            <a:endParaRPr/>
          </a:p>
          <a:p>
            <a:pPr marL="0" lvl="0" indent="0" algn="l" rtl="0">
              <a:spcBef>
                <a:spcPts val="1600"/>
              </a:spcBef>
              <a:spcAft>
                <a:spcPts val="0"/>
              </a:spcAft>
              <a:buNone/>
            </a:pPr>
            <a:r>
              <a:rPr lang="en"/>
              <a:t>----- + _________ = UNCOVER</a:t>
            </a:r>
            <a:endParaRPr/>
          </a:p>
          <a:p>
            <a:pPr marL="0" lvl="0" indent="0" algn="l" rtl="0">
              <a:spcBef>
                <a:spcPts val="1600"/>
              </a:spcBef>
              <a:spcAft>
                <a:spcPts val="0"/>
              </a:spcAft>
              <a:buNone/>
            </a:pPr>
            <a:r>
              <a:rPr lang="en"/>
              <a:t>_____ + _________ = REACT </a:t>
            </a:r>
            <a:endParaRPr/>
          </a:p>
          <a:p>
            <a:pPr marL="0" lvl="0" indent="0" algn="l" rtl="0">
              <a:spcBef>
                <a:spcPts val="1600"/>
              </a:spcBef>
              <a:spcAft>
                <a:spcPts val="1600"/>
              </a:spcAft>
              <a:buNone/>
            </a:pPr>
            <a:r>
              <a:rPr lang="en"/>
              <a:t>_____ + _________ = DISCONNECT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3"/>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ANSWERS</a:t>
            </a:r>
            <a:endParaRPr/>
          </a:p>
        </p:txBody>
      </p:sp>
      <p:sp>
        <p:nvSpPr>
          <p:cNvPr id="663" name="Google Shape;663;p103"/>
          <p:cNvSpPr txBox="1">
            <a:spLocks noGrp="1"/>
          </p:cNvSpPr>
          <p:nvPr>
            <p:ph type="body" idx="1"/>
          </p:nvPr>
        </p:nvSpPr>
        <p:spPr>
          <a:xfrm>
            <a:off x="311700" y="1365100"/>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IM </a:t>
            </a:r>
            <a:r>
              <a:rPr lang="en">
                <a:solidFill>
                  <a:srgbClr val="000000"/>
                </a:solidFill>
              </a:rPr>
              <a:t>+ </a:t>
            </a:r>
            <a:r>
              <a:rPr lang="en">
                <a:solidFill>
                  <a:srgbClr val="6AA84F"/>
                </a:solidFill>
              </a:rPr>
              <a:t>POSSIBLE</a:t>
            </a:r>
            <a:r>
              <a:rPr lang="en">
                <a:solidFill>
                  <a:srgbClr val="000000"/>
                </a:solidFill>
              </a:rPr>
              <a:t> = IMPOSSIBLE </a:t>
            </a:r>
            <a:endParaRPr>
              <a:solidFill>
                <a:srgbClr val="000000"/>
              </a:solidFill>
            </a:endParaRPr>
          </a:p>
          <a:p>
            <a:pPr marL="0" lvl="0" indent="0" algn="l" rtl="0">
              <a:spcBef>
                <a:spcPts val="1600"/>
              </a:spcBef>
              <a:spcAft>
                <a:spcPts val="0"/>
              </a:spcAft>
              <a:buNone/>
            </a:pPr>
            <a:r>
              <a:rPr lang="en">
                <a:solidFill>
                  <a:schemeClr val="accent5"/>
                </a:solidFill>
              </a:rPr>
              <a:t>MIS</a:t>
            </a:r>
            <a:r>
              <a:rPr lang="en">
                <a:solidFill>
                  <a:srgbClr val="000000"/>
                </a:solidFill>
              </a:rPr>
              <a:t> + </a:t>
            </a:r>
            <a:r>
              <a:rPr lang="en">
                <a:solidFill>
                  <a:srgbClr val="6AA84F"/>
                </a:solidFill>
              </a:rPr>
              <a:t>HEARD</a:t>
            </a:r>
            <a:r>
              <a:rPr lang="en">
                <a:solidFill>
                  <a:srgbClr val="000000"/>
                </a:solidFill>
              </a:rPr>
              <a:t> = MISHEARD </a:t>
            </a:r>
            <a:endParaRPr>
              <a:solidFill>
                <a:srgbClr val="000000"/>
              </a:solidFill>
            </a:endParaRPr>
          </a:p>
          <a:p>
            <a:pPr marL="0" lvl="0" indent="0" algn="l" rtl="0">
              <a:spcBef>
                <a:spcPts val="1600"/>
              </a:spcBef>
              <a:spcAft>
                <a:spcPts val="0"/>
              </a:spcAft>
              <a:buNone/>
            </a:pPr>
            <a:r>
              <a:rPr lang="en">
                <a:solidFill>
                  <a:schemeClr val="accent5"/>
                </a:solidFill>
              </a:rPr>
              <a:t>UN</a:t>
            </a:r>
            <a:r>
              <a:rPr lang="en">
                <a:solidFill>
                  <a:srgbClr val="000000"/>
                </a:solidFill>
              </a:rPr>
              <a:t> + </a:t>
            </a:r>
            <a:r>
              <a:rPr lang="en">
                <a:solidFill>
                  <a:srgbClr val="6AA84F"/>
                </a:solidFill>
              </a:rPr>
              <a:t>COVER</a:t>
            </a:r>
            <a:r>
              <a:rPr lang="en">
                <a:solidFill>
                  <a:srgbClr val="000000"/>
                </a:solidFill>
              </a:rPr>
              <a:t> = UNCOVER </a:t>
            </a:r>
            <a:endParaRPr>
              <a:solidFill>
                <a:srgbClr val="000000"/>
              </a:solidFill>
            </a:endParaRPr>
          </a:p>
          <a:p>
            <a:pPr marL="0" lvl="0" indent="0" algn="l" rtl="0">
              <a:spcBef>
                <a:spcPts val="1600"/>
              </a:spcBef>
              <a:spcAft>
                <a:spcPts val="0"/>
              </a:spcAft>
              <a:buNone/>
            </a:pPr>
            <a:r>
              <a:rPr lang="en">
                <a:solidFill>
                  <a:schemeClr val="accent5"/>
                </a:solidFill>
              </a:rPr>
              <a:t>RE</a:t>
            </a:r>
            <a:r>
              <a:rPr lang="en">
                <a:solidFill>
                  <a:srgbClr val="000000"/>
                </a:solidFill>
              </a:rPr>
              <a:t> + </a:t>
            </a:r>
            <a:r>
              <a:rPr lang="en">
                <a:solidFill>
                  <a:srgbClr val="6AA84F"/>
                </a:solidFill>
              </a:rPr>
              <a:t>ACT</a:t>
            </a:r>
            <a:r>
              <a:rPr lang="en">
                <a:solidFill>
                  <a:srgbClr val="000000"/>
                </a:solidFill>
              </a:rPr>
              <a:t> = REACT </a:t>
            </a:r>
            <a:endParaRPr>
              <a:solidFill>
                <a:srgbClr val="000000"/>
              </a:solidFill>
            </a:endParaRPr>
          </a:p>
          <a:p>
            <a:pPr marL="0" lvl="0" indent="0" algn="l" rtl="0">
              <a:spcBef>
                <a:spcPts val="1600"/>
              </a:spcBef>
              <a:spcAft>
                <a:spcPts val="1600"/>
              </a:spcAft>
              <a:buNone/>
            </a:pPr>
            <a:r>
              <a:rPr lang="en">
                <a:solidFill>
                  <a:schemeClr val="accent5"/>
                </a:solidFill>
              </a:rPr>
              <a:t>DIS</a:t>
            </a:r>
            <a:r>
              <a:rPr lang="en">
                <a:solidFill>
                  <a:srgbClr val="000000"/>
                </a:solidFill>
              </a:rPr>
              <a:t> + </a:t>
            </a:r>
            <a:r>
              <a:rPr lang="en">
                <a:solidFill>
                  <a:srgbClr val="6AA84F"/>
                </a:solidFill>
              </a:rPr>
              <a:t>CONNECT</a:t>
            </a:r>
            <a:r>
              <a:rPr lang="en">
                <a:solidFill>
                  <a:srgbClr val="000000"/>
                </a:solidFill>
              </a:rPr>
              <a:t> = DISCONNECT</a:t>
            </a:r>
            <a:endParaRPr>
              <a:solidFill>
                <a:srgbClr val="000000"/>
              </a:solidFill>
            </a:endParaRPr>
          </a:p>
        </p:txBody>
      </p:sp>
      <p:pic>
        <p:nvPicPr>
          <p:cNvPr id="664" name="Google Shape;664;p103"/>
          <p:cNvPicPr preferRelativeResize="0"/>
          <p:nvPr/>
        </p:nvPicPr>
        <p:blipFill>
          <a:blip r:embed="rId3">
            <a:alphaModFix/>
          </a:blip>
          <a:stretch>
            <a:fillRect/>
          </a:stretch>
        </p:blipFill>
        <p:spPr>
          <a:xfrm>
            <a:off x="5597700" y="1365088"/>
            <a:ext cx="2857500" cy="25812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4"/>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What prefixes have you found? </a:t>
            </a:r>
            <a:endParaRPr/>
          </a:p>
        </p:txBody>
      </p:sp>
      <p:sp>
        <p:nvSpPr>
          <p:cNvPr id="670" name="Google Shape;670;p104"/>
          <p:cNvSpPr txBox="1"/>
          <p:nvPr/>
        </p:nvSpPr>
        <p:spPr>
          <a:xfrm>
            <a:off x="603425" y="1391550"/>
            <a:ext cx="16860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9900FF"/>
                </a:solidFill>
              </a:rPr>
              <a:t>DIS</a:t>
            </a:r>
            <a:r>
              <a:rPr lang="en" sz="3000">
                <a:solidFill>
                  <a:srgbClr val="9900FF"/>
                </a:solidFill>
              </a:rPr>
              <a:t> </a:t>
            </a:r>
            <a:endParaRPr sz="3000">
              <a:solidFill>
                <a:srgbClr val="9900FF"/>
              </a:solidFill>
            </a:endParaRPr>
          </a:p>
        </p:txBody>
      </p:sp>
      <p:sp>
        <p:nvSpPr>
          <p:cNvPr id="671" name="Google Shape;671;p104"/>
          <p:cNvSpPr txBox="1"/>
          <p:nvPr/>
        </p:nvSpPr>
        <p:spPr>
          <a:xfrm>
            <a:off x="2181800" y="2043025"/>
            <a:ext cx="1011600" cy="3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9900"/>
                </a:solidFill>
              </a:rPr>
              <a:t>UN</a:t>
            </a:r>
            <a:r>
              <a:rPr lang="en" sz="2400"/>
              <a:t> </a:t>
            </a:r>
            <a:endParaRPr sz="2400"/>
          </a:p>
        </p:txBody>
      </p:sp>
      <p:sp>
        <p:nvSpPr>
          <p:cNvPr id="672" name="Google Shape;672;p104"/>
          <p:cNvSpPr txBox="1"/>
          <p:nvPr/>
        </p:nvSpPr>
        <p:spPr>
          <a:xfrm>
            <a:off x="793400" y="3230050"/>
            <a:ext cx="773700" cy="2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FF00"/>
                </a:solidFill>
              </a:rPr>
              <a:t>MIS</a:t>
            </a:r>
            <a:endParaRPr sz="2400">
              <a:solidFill>
                <a:srgbClr val="00FF00"/>
              </a:solidFill>
            </a:endParaRPr>
          </a:p>
        </p:txBody>
      </p:sp>
      <p:sp>
        <p:nvSpPr>
          <p:cNvPr id="673" name="Google Shape;673;p104"/>
          <p:cNvSpPr txBox="1"/>
          <p:nvPr/>
        </p:nvSpPr>
        <p:spPr>
          <a:xfrm>
            <a:off x="2856250" y="3709175"/>
            <a:ext cx="773700" cy="3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104"/>
          <p:cNvSpPr txBox="1"/>
          <p:nvPr/>
        </p:nvSpPr>
        <p:spPr>
          <a:xfrm>
            <a:off x="2479400" y="3808350"/>
            <a:ext cx="7140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rPr>
              <a:t>RE</a:t>
            </a:r>
            <a:endParaRPr sz="2400">
              <a:solidFill>
                <a:srgbClr val="FF0000"/>
              </a:solidFill>
            </a:endParaRPr>
          </a:p>
        </p:txBody>
      </p:sp>
      <p:sp>
        <p:nvSpPr>
          <p:cNvPr id="675" name="Google Shape;675;p104"/>
          <p:cNvSpPr txBox="1"/>
          <p:nvPr/>
        </p:nvSpPr>
        <p:spPr>
          <a:xfrm>
            <a:off x="4681100" y="1626475"/>
            <a:ext cx="7140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FF"/>
                </a:solidFill>
              </a:rPr>
              <a:t>IM</a:t>
            </a:r>
            <a:endParaRPr sz="2400">
              <a:solidFill>
                <a:srgbClr val="FF00FF"/>
              </a:solidFill>
            </a:endParaRPr>
          </a:p>
        </p:txBody>
      </p:sp>
      <p:sp>
        <p:nvSpPr>
          <p:cNvPr id="676" name="Google Shape;676;p104"/>
          <p:cNvSpPr txBox="1"/>
          <p:nvPr/>
        </p:nvSpPr>
        <p:spPr>
          <a:xfrm>
            <a:off x="4227300" y="3953550"/>
            <a:ext cx="871500" cy="4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6D9EEB"/>
                </a:solidFill>
              </a:rPr>
              <a:t>PRE</a:t>
            </a:r>
            <a:endParaRPr sz="2400">
              <a:solidFill>
                <a:srgbClr val="6D9EEB"/>
              </a:solidFill>
            </a:endParaRPr>
          </a:p>
        </p:txBody>
      </p:sp>
      <p:sp>
        <p:nvSpPr>
          <p:cNvPr id="677" name="Google Shape;677;p104"/>
          <p:cNvSpPr txBox="1"/>
          <p:nvPr/>
        </p:nvSpPr>
        <p:spPr>
          <a:xfrm>
            <a:off x="5626825" y="2665400"/>
            <a:ext cx="5553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69138"/>
                </a:solidFill>
              </a:rPr>
              <a:t>IN</a:t>
            </a:r>
            <a:endParaRPr sz="2400">
              <a:solidFill>
                <a:srgbClr val="E69138"/>
              </a:solidFill>
            </a:endParaRPr>
          </a:p>
        </p:txBody>
      </p:sp>
      <p:sp>
        <p:nvSpPr>
          <p:cNvPr id="678" name="Google Shape;678;p104"/>
          <p:cNvSpPr txBox="1"/>
          <p:nvPr/>
        </p:nvSpPr>
        <p:spPr>
          <a:xfrm>
            <a:off x="7378675" y="1705825"/>
            <a:ext cx="11574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6AA84F"/>
                </a:solidFill>
              </a:rPr>
              <a:t>MONO</a:t>
            </a:r>
            <a:endParaRPr sz="2400">
              <a:solidFill>
                <a:srgbClr val="6AA84F"/>
              </a:solidFill>
            </a:endParaRPr>
          </a:p>
        </p:txBody>
      </p:sp>
      <p:sp>
        <p:nvSpPr>
          <p:cNvPr id="679" name="Google Shape;679;p104"/>
          <p:cNvSpPr txBox="1"/>
          <p:nvPr/>
        </p:nvSpPr>
        <p:spPr>
          <a:xfrm>
            <a:off x="7752300" y="3467950"/>
            <a:ext cx="10800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A64D79"/>
                </a:solidFill>
              </a:rPr>
              <a:t>ANTI</a:t>
            </a:r>
            <a:endParaRPr sz="2400">
              <a:solidFill>
                <a:srgbClr val="A64D79"/>
              </a:solidFill>
            </a:endParaRPr>
          </a:p>
        </p:txBody>
      </p:sp>
      <p:sp>
        <p:nvSpPr>
          <p:cNvPr id="680" name="Google Shape;680;p104"/>
          <p:cNvSpPr txBox="1"/>
          <p:nvPr/>
        </p:nvSpPr>
        <p:spPr>
          <a:xfrm>
            <a:off x="6307900" y="4364425"/>
            <a:ext cx="8127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CC0000"/>
                </a:solidFill>
              </a:rPr>
              <a:t>CO</a:t>
            </a:r>
            <a:endParaRPr sz="2400">
              <a:solidFill>
                <a:srgbClr val="CC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5"/>
          <p:cNvSpPr txBox="1">
            <a:spLocks noGrp="1"/>
          </p:cNvSpPr>
          <p:nvPr>
            <p:ph type="title"/>
          </p:nvPr>
        </p:nvSpPr>
        <p:spPr>
          <a:xfrm>
            <a:off x="311700" y="2093925"/>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t>NOW WE KNOW HOW PREFIXES ARE CONSTRUCTED, WHAT ARE THEY DOING? </a:t>
            </a:r>
            <a:endParaRPr sz="4800"/>
          </a:p>
        </p:txBody>
      </p:sp>
      <p:pic>
        <p:nvPicPr>
          <p:cNvPr id="686" name="Google Shape;686;p105"/>
          <p:cNvPicPr preferRelativeResize="0"/>
          <p:nvPr/>
        </p:nvPicPr>
        <p:blipFill>
          <a:blip r:embed="rId3">
            <a:alphaModFix/>
          </a:blip>
          <a:stretch>
            <a:fillRect/>
          </a:stretch>
        </p:blipFill>
        <p:spPr>
          <a:xfrm>
            <a:off x="152400" y="2938743"/>
            <a:ext cx="2369925" cy="1956432"/>
          </a:xfrm>
          <a:prstGeom prst="rect">
            <a:avLst/>
          </a:prstGeom>
          <a:noFill/>
          <a:ln>
            <a:noFill/>
          </a:ln>
        </p:spPr>
      </p:pic>
      <p:pic>
        <p:nvPicPr>
          <p:cNvPr id="687" name="Google Shape;687;p105"/>
          <p:cNvPicPr preferRelativeResize="0"/>
          <p:nvPr/>
        </p:nvPicPr>
        <p:blipFill>
          <a:blip r:embed="rId3">
            <a:alphaModFix/>
          </a:blip>
          <a:stretch>
            <a:fillRect/>
          </a:stretch>
        </p:blipFill>
        <p:spPr>
          <a:xfrm>
            <a:off x="6391676" y="252925"/>
            <a:ext cx="2369925" cy="19564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0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prefixes change a </a:t>
            </a:r>
            <a:r>
              <a:rPr lang="en">
                <a:solidFill>
                  <a:srgbClr val="6AA84F"/>
                </a:solidFill>
              </a:rPr>
              <a:t>POSITIVE </a:t>
            </a:r>
            <a:r>
              <a:rPr lang="en">
                <a:solidFill>
                  <a:srgbClr val="000000"/>
                </a:solidFill>
              </a:rPr>
              <a:t>INTO A </a:t>
            </a:r>
            <a:r>
              <a:rPr lang="en">
                <a:solidFill>
                  <a:schemeClr val="accent5"/>
                </a:solidFill>
              </a:rPr>
              <a:t>NEGATIVE</a:t>
            </a:r>
            <a:endParaRPr>
              <a:solidFill>
                <a:schemeClr val="accent5"/>
              </a:solidFill>
            </a:endParaRPr>
          </a:p>
        </p:txBody>
      </p:sp>
      <p:graphicFrame>
        <p:nvGraphicFramePr>
          <p:cNvPr id="693" name="Google Shape;693;p106"/>
          <p:cNvGraphicFramePr/>
          <p:nvPr/>
        </p:nvGraphicFramePr>
        <p:xfrm>
          <a:off x="952500" y="1139900"/>
          <a:ext cx="3000000" cy="3000000"/>
        </p:xfrm>
        <a:graphic>
          <a:graphicData uri="http://schemas.openxmlformats.org/drawingml/2006/table">
            <a:tbl>
              <a:tblPr>
                <a:noFill/>
                <a:tableStyleId>{29A8151F-83AC-4AA6-B374-9DCB5E1B56AA}</a:tableStyleId>
              </a:tblPr>
              <a:tblGrid>
                <a:gridCol w="2413000">
                  <a:extLst>
                    <a:ext uri="{9D8B030D-6E8A-4147-A177-3AD203B41FA5}">
                      <a16:colId xmlns:a16="http://schemas.microsoft.com/office/drawing/2014/main" xmlns="" val="20000"/>
                    </a:ext>
                  </a:extLst>
                </a:gridCol>
                <a:gridCol w="2413000">
                  <a:extLst>
                    <a:ext uri="{9D8B030D-6E8A-4147-A177-3AD203B41FA5}">
                      <a16:colId xmlns:a16="http://schemas.microsoft.com/office/drawing/2014/main" xmlns="" val="20001"/>
                    </a:ext>
                  </a:extLst>
                </a:gridCol>
                <a:gridCol w="2413000">
                  <a:extLst>
                    <a:ext uri="{9D8B030D-6E8A-4147-A177-3AD203B41FA5}">
                      <a16:colId xmlns:a16="http://schemas.microsoft.com/office/drawing/2014/main" xmlns="" val="20002"/>
                    </a:ext>
                  </a:extLst>
                </a:gridCol>
              </a:tblGrid>
              <a:tr h="384975">
                <a:tc>
                  <a:txBody>
                    <a:bodyPr/>
                    <a:lstStyle/>
                    <a:p>
                      <a:pPr marL="0" lvl="0" indent="0" algn="l" rtl="0">
                        <a:spcBef>
                          <a:spcPts val="0"/>
                        </a:spcBef>
                        <a:spcAft>
                          <a:spcPts val="0"/>
                        </a:spcAft>
                        <a:buNone/>
                      </a:pPr>
                      <a:r>
                        <a:rPr lang="en" b="1"/>
                        <a:t>Prefix </a:t>
                      </a:r>
                      <a:endParaRPr b="1"/>
                    </a:p>
                  </a:txBody>
                  <a:tcPr marL="91425" marR="91425" marT="91425" marB="91425"/>
                </a:tc>
                <a:tc>
                  <a:txBody>
                    <a:bodyPr/>
                    <a:lstStyle/>
                    <a:p>
                      <a:pPr marL="0" lvl="0" indent="0" algn="l" rtl="0">
                        <a:spcBef>
                          <a:spcPts val="0"/>
                        </a:spcBef>
                        <a:spcAft>
                          <a:spcPts val="0"/>
                        </a:spcAft>
                        <a:buNone/>
                      </a:pPr>
                      <a:r>
                        <a:rPr lang="en" b="1"/>
                        <a:t>Meaning </a:t>
                      </a:r>
                      <a:endParaRPr b="1"/>
                    </a:p>
                  </a:txBody>
                  <a:tcPr marL="91425" marR="91425" marT="91425" marB="91425"/>
                </a:tc>
                <a:tc>
                  <a:txBody>
                    <a:bodyPr/>
                    <a:lstStyle/>
                    <a:p>
                      <a:pPr marL="0" lvl="0" indent="0" algn="l" rtl="0">
                        <a:spcBef>
                          <a:spcPts val="0"/>
                        </a:spcBef>
                        <a:spcAft>
                          <a:spcPts val="0"/>
                        </a:spcAft>
                        <a:buNone/>
                      </a:pPr>
                      <a:r>
                        <a:rPr lang="en" b="1"/>
                        <a:t>Example</a:t>
                      </a:r>
                      <a:endParaRPr b="1"/>
                    </a:p>
                  </a:txBody>
                  <a:tcPr marL="91425" marR="91425" marT="91425" marB="91425"/>
                </a:tc>
                <a:extLst>
                  <a:ext uri="{0D108BD9-81ED-4DB2-BD59-A6C34878D82A}">
                    <a16:rowId xmlns:a16="http://schemas.microsoft.com/office/drawing/2014/main" xmlns="" val="10000"/>
                  </a:ext>
                </a:extLst>
              </a:tr>
              <a:tr h="590575">
                <a:tc>
                  <a:txBody>
                    <a:bodyPr/>
                    <a:lstStyle/>
                    <a:p>
                      <a:pPr marL="0" lvl="0" indent="0" algn="l" rtl="0">
                        <a:spcBef>
                          <a:spcPts val="0"/>
                        </a:spcBef>
                        <a:spcAft>
                          <a:spcPts val="0"/>
                        </a:spcAft>
                        <a:buNone/>
                      </a:pPr>
                      <a:r>
                        <a:rPr lang="en"/>
                        <a:t>dis</a:t>
                      </a:r>
                      <a:endParaRPr/>
                    </a:p>
                  </a:txBody>
                  <a:tcPr marL="91425" marR="91425" marT="91425" marB="91425"/>
                </a:tc>
                <a:tc>
                  <a:txBody>
                    <a:bodyPr/>
                    <a:lstStyle/>
                    <a:p>
                      <a:pPr marL="0" lvl="0" indent="0" algn="l" rtl="0">
                        <a:spcBef>
                          <a:spcPts val="0"/>
                        </a:spcBef>
                        <a:spcAft>
                          <a:spcPts val="0"/>
                        </a:spcAft>
                        <a:buNone/>
                      </a:pPr>
                      <a:r>
                        <a:rPr lang="en"/>
                        <a:t>separation, away, apart</a:t>
                      </a:r>
                      <a:endParaRPr/>
                    </a:p>
                  </a:txBody>
                  <a:tcPr marL="91425" marR="91425" marT="91425" marB="91425"/>
                </a:tc>
                <a:tc>
                  <a:txBody>
                    <a:bodyPr/>
                    <a:lstStyle/>
                    <a:p>
                      <a:pPr marL="0" lvl="0" indent="0" algn="l" rtl="0">
                        <a:spcBef>
                          <a:spcPts val="0"/>
                        </a:spcBef>
                        <a:spcAft>
                          <a:spcPts val="0"/>
                        </a:spcAft>
                        <a:buNone/>
                      </a:pPr>
                      <a:r>
                        <a:rPr lang="en"/>
                        <a:t>disagree, disapprove, devalue, disappear</a:t>
                      </a:r>
                      <a:endParaRPr/>
                    </a:p>
                  </a:txBody>
                  <a:tcPr marL="91425" marR="91425" marT="91425" marB="91425"/>
                </a:tc>
                <a:extLst>
                  <a:ext uri="{0D108BD9-81ED-4DB2-BD59-A6C34878D82A}">
                    <a16:rowId xmlns:a16="http://schemas.microsoft.com/office/drawing/2014/main" xmlns="" val="10001"/>
                  </a:ext>
                </a:extLst>
              </a:tr>
              <a:tr h="590575">
                <a:tc>
                  <a:txBody>
                    <a:bodyPr/>
                    <a:lstStyle/>
                    <a:p>
                      <a:pPr marL="0" lvl="0" indent="0" algn="l" rtl="0">
                        <a:spcBef>
                          <a:spcPts val="0"/>
                        </a:spcBef>
                        <a:spcAft>
                          <a:spcPts val="0"/>
                        </a:spcAft>
                        <a:buNone/>
                      </a:pPr>
                      <a:r>
                        <a:rPr lang="en"/>
                        <a:t>un </a:t>
                      </a:r>
                      <a:endParaRPr/>
                    </a:p>
                  </a:txBody>
                  <a:tcPr marL="91425" marR="91425" marT="91425" marB="91425"/>
                </a:tc>
                <a:tc>
                  <a:txBody>
                    <a:bodyPr/>
                    <a:lstStyle/>
                    <a:p>
                      <a:pPr marL="0" lvl="0" indent="0" algn="l" rtl="0">
                        <a:spcBef>
                          <a:spcPts val="0"/>
                        </a:spcBef>
                        <a:spcAft>
                          <a:spcPts val="0"/>
                        </a:spcAft>
                        <a:buNone/>
                      </a:pPr>
                      <a:r>
                        <a:rPr lang="en"/>
                        <a:t>not/opposite of </a:t>
                      </a:r>
                      <a:endParaRPr/>
                    </a:p>
                  </a:txBody>
                  <a:tcPr marL="91425" marR="91425" marT="91425" marB="91425"/>
                </a:tc>
                <a:tc>
                  <a:txBody>
                    <a:bodyPr/>
                    <a:lstStyle/>
                    <a:p>
                      <a:pPr marL="0" lvl="0" indent="0" algn="l" rtl="0">
                        <a:spcBef>
                          <a:spcPts val="0"/>
                        </a:spcBef>
                        <a:spcAft>
                          <a:spcPts val="0"/>
                        </a:spcAft>
                        <a:buNone/>
                      </a:pPr>
                      <a:r>
                        <a:rPr lang="en"/>
                        <a:t>unhappy, unconcerned, uncensored, </a:t>
                      </a:r>
                      <a:endParaRPr/>
                    </a:p>
                  </a:txBody>
                  <a:tcPr marL="91425" marR="91425" marT="91425" marB="91425"/>
                </a:tc>
                <a:extLst>
                  <a:ext uri="{0D108BD9-81ED-4DB2-BD59-A6C34878D82A}">
                    <a16:rowId xmlns:a16="http://schemas.microsoft.com/office/drawing/2014/main" xmlns="" val="10002"/>
                  </a:ext>
                </a:extLst>
              </a:tr>
              <a:tr h="384975">
                <a:tc>
                  <a:txBody>
                    <a:bodyPr/>
                    <a:lstStyle/>
                    <a:p>
                      <a:pPr marL="0" lvl="0" indent="0" algn="l" rtl="0">
                        <a:spcBef>
                          <a:spcPts val="0"/>
                        </a:spcBef>
                        <a:spcAft>
                          <a:spcPts val="0"/>
                        </a:spcAft>
                        <a:buNone/>
                      </a:pPr>
                      <a:r>
                        <a:rPr lang="en"/>
                        <a:t>mis </a:t>
                      </a:r>
                      <a:endParaRPr/>
                    </a:p>
                  </a:txBody>
                  <a:tcPr marL="91425" marR="91425" marT="91425" marB="91425"/>
                </a:tc>
                <a:tc>
                  <a:txBody>
                    <a:bodyPr/>
                    <a:lstStyle/>
                    <a:p>
                      <a:pPr marL="0" lvl="0" indent="0" algn="l" rtl="0">
                        <a:spcBef>
                          <a:spcPts val="0"/>
                        </a:spcBef>
                        <a:spcAft>
                          <a:spcPts val="0"/>
                        </a:spcAft>
                        <a:buNone/>
                      </a:pPr>
                      <a:r>
                        <a:rPr lang="en"/>
                        <a:t>bad, wrong , not</a:t>
                      </a:r>
                      <a:endParaRPr/>
                    </a:p>
                  </a:txBody>
                  <a:tcPr marL="91425" marR="91425" marT="91425" marB="91425"/>
                </a:tc>
                <a:tc>
                  <a:txBody>
                    <a:bodyPr/>
                    <a:lstStyle/>
                    <a:p>
                      <a:pPr marL="0" lvl="0" indent="0" algn="l" rtl="0">
                        <a:spcBef>
                          <a:spcPts val="0"/>
                        </a:spcBef>
                        <a:spcAft>
                          <a:spcPts val="0"/>
                        </a:spcAft>
                        <a:buNone/>
                      </a:pPr>
                      <a:r>
                        <a:rPr lang="en"/>
                        <a:t>misspell, misunderstand </a:t>
                      </a:r>
                      <a:endParaRPr/>
                    </a:p>
                  </a:txBody>
                  <a:tcPr marL="91425" marR="91425" marT="91425" marB="91425"/>
                </a:tc>
                <a:extLst>
                  <a:ext uri="{0D108BD9-81ED-4DB2-BD59-A6C34878D82A}">
                    <a16:rowId xmlns:a16="http://schemas.microsoft.com/office/drawing/2014/main" xmlns="" val="10003"/>
                  </a:ext>
                </a:extLst>
              </a:tr>
              <a:tr h="384975">
                <a:tc>
                  <a:txBody>
                    <a:bodyPr/>
                    <a:lstStyle/>
                    <a:p>
                      <a:pPr marL="0" lvl="0" indent="0" algn="l" rtl="0">
                        <a:spcBef>
                          <a:spcPts val="0"/>
                        </a:spcBef>
                        <a:spcAft>
                          <a:spcPts val="0"/>
                        </a:spcAft>
                        <a:buNone/>
                      </a:pPr>
                      <a:r>
                        <a:rPr lang="en"/>
                        <a:t>im </a:t>
                      </a:r>
                      <a:endParaRPr/>
                    </a:p>
                  </a:txBody>
                  <a:tcPr marL="91425" marR="91425" marT="91425" marB="91425"/>
                </a:tc>
                <a:tc>
                  <a:txBody>
                    <a:bodyPr/>
                    <a:lstStyle/>
                    <a:p>
                      <a:pPr marL="0" lvl="0" indent="0" algn="l" rtl="0">
                        <a:spcBef>
                          <a:spcPts val="0"/>
                        </a:spcBef>
                        <a:spcAft>
                          <a:spcPts val="0"/>
                        </a:spcAft>
                        <a:buNone/>
                      </a:pPr>
                      <a:r>
                        <a:rPr lang="en"/>
                        <a:t>not/opposite of</a:t>
                      </a:r>
                      <a:endParaRPr/>
                    </a:p>
                  </a:txBody>
                  <a:tcPr marL="91425" marR="91425" marT="91425" marB="91425"/>
                </a:tc>
                <a:tc>
                  <a:txBody>
                    <a:bodyPr/>
                    <a:lstStyle/>
                    <a:p>
                      <a:pPr marL="0" lvl="0" indent="0" algn="l" rtl="0">
                        <a:spcBef>
                          <a:spcPts val="0"/>
                        </a:spcBef>
                        <a:spcAft>
                          <a:spcPts val="0"/>
                        </a:spcAft>
                        <a:buNone/>
                      </a:pPr>
                      <a:r>
                        <a:rPr lang="en"/>
                        <a:t>impolite, improper</a:t>
                      </a:r>
                      <a:endParaRPr/>
                    </a:p>
                  </a:txBody>
                  <a:tcPr marL="91425" marR="91425" marT="91425" marB="91425"/>
                </a:tc>
                <a:extLst>
                  <a:ext uri="{0D108BD9-81ED-4DB2-BD59-A6C34878D82A}">
                    <a16:rowId xmlns:a16="http://schemas.microsoft.com/office/drawing/2014/main" xmlns="" val="10004"/>
                  </a:ext>
                </a:extLst>
              </a:tr>
              <a:tr h="384975">
                <a:tc>
                  <a:txBody>
                    <a:bodyPr/>
                    <a:lstStyle/>
                    <a:p>
                      <a:pPr marL="0" lvl="0" indent="0" algn="l" rtl="0">
                        <a:spcBef>
                          <a:spcPts val="0"/>
                        </a:spcBef>
                        <a:spcAft>
                          <a:spcPts val="0"/>
                        </a:spcAft>
                        <a:buNone/>
                      </a:pPr>
                      <a:r>
                        <a:rPr lang="en"/>
                        <a:t>in </a:t>
                      </a:r>
                      <a:endParaRPr/>
                    </a:p>
                  </a:txBody>
                  <a:tcPr marL="91425" marR="91425" marT="91425" marB="91425"/>
                </a:tc>
                <a:tc>
                  <a:txBody>
                    <a:bodyPr/>
                    <a:lstStyle/>
                    <a:p>
                      <a:pPr marL="0" lvl="0" indent="0" algn="l" rtl="0">
                        <a:spcBef>
                          <a:spcPts val="0"/>
                        </a:spcBef>
                        <a:spcAft>
                          <a:spcPts val="0"/>
                        </a:spcAft>
                        <a:buNone/>
                      </a:pPr>
                      <a:r>
                        <a:rPr lang="en"/>
                        <a:t>not/without </a:t>
                      </a:r>
                      <a:endParaRPr/>
                    </a:p>
                  </a:txBody>
                  <a:tcPr marL="91425" marR="91425" marT="91425" marB="91425"/>
                </a:tc>
                <a:tc>
                  <a:txBody>
                    <a:bodyPr/>
                    <a:lstStyle/>
                    <a:p>
                      <a:pPr marL="0" lvl="0" indent="0" algn="l" rtl="0">
                        <a:spcBef>
                          <a:spcPts val="0"/>
                        </a:spcBef>
                        <a:spcAft>
                          <a:spcPts val="0"/>
                        </a:spcAft>
                        <a:buNone/>
                      </a:pPr>
                      <a:r>
                        <a:rPr lang="en"/>
                        <a:t>incomplete, inconsistent</a:t>
                      </a:r>
                      <a:endParaRPr/>
                    </a:p>
                  </a:txBody>
                  <a:tcPr marL="91425" marR="91425" marT="91425" marB="91425"/>
                </a:tc>
                <a:extLst>
                  <a:ext uri="{0D108BD9-81ED-4DB2-BD59-A6C34878D82A}">
                    <a16:rowId xmlns:a16="http://schemas.microsoft.com/office/drawing/2014/main" xmlns="" val="10005"/>
                  </a:ext>
                </a:extLst>
              </a:tr>
              <a:tr h="590575">
                <a:tc>
                  <a:txBody>
                    <a:bodyPr/>
                    <a:lstStyle/>
                    <a:p>
                      <a:pPr marL="0" lvl="0" indent="0" algn="l" rtl="0">
                        <a:spcBef>
                          <a:spcPts val="0"/>
                        </a:spcBef>
                        <a:spcAft>
                          <a:spcPts val="0"/>
                        </a:spcAft>
                        <a:buNone/>
                      </a:pPr>
                      <a:r>
                        <a:rPr lang="en"/>
                        <a:t>anti </a:t>
                      </a:r>
                      <a:endParaRPr/>
                    </a:p>
                  </a:txBody>
                  <a:tcPr marL="91425" marR="91425" marT="91425" marB="91425"/>
                </a:tc>
                <a:tc>
                  <a:txBody>
                    <a:bodyPr/>
                    <a:lstStyle/>
                    <a:p>
                      <a:pPr marL="0" lvl="0" indent="0" algn="l" rtl="0">
                        <a:spcBef>
                          <a:spcPts val="0"/>
                        </a:spcBef>
                        <a:spcAft>
                          <a:spcPts val="0"/>
                        </a:spcAft>
                        <a:buNone/>
                      </a:pPr>
                      <a:r>
                        <a:rPr lang="en"/>
                        <a:t>not/against </a:t>
                      </a:r>
                      <a:endParaRPr/>
                    </a:p>
                  </a:txBody>
                  <a:tcPr marL="91425" marR="91425" marT="91425" marB="91425"/>
                </a:tc>
                <a:tc>
                  <a:txBody>
                    <a:bodyPr/>
                    <a:lstStyle/>
                    <a:p>
                      <a:pPr marL="0" lvl="0" indent="0" algn="l" rtl="0">
                        <a:spcBef>
                          <a:spcPts val="0"/>
                        </a:spcBef>
                        <a:spcAft>
                          <a:spcPts val="0"/>
                        </a:spcAft>
                        <a:buNone/>
                      </a:pPr>
                      <a:r>
                        <a:rPr lang="en"/>
                        <a:t>anticlockwise, antidote, antisocial</a:t>
                      </a:r>
                      <a:endParaRPr/>
                    </a:p>
                  </a:txBody>
                  <a:tcPr marL="91425" marR="91425" marT="91425" marB="91425"/>
                </a:tc>
                <a:extLst>
                  <a:ext uri="{0D108BD9-81ED-4DB2-BD59-A6C34878D82A}">
                    <a16:rowId xmlns:a16="http://schemas.microsoft.com/office/drawing/2014/main" xmlns="" val="10006"/>
                  </a:ext>
                </a:extLst>
              </a:tr>
              <a:tr h="384975">
                <a:tc>
                  <a:txBody>
                    <a:bodyPr/>
                    <a:lstStyle/>
                    <a:p>
                      <a:pPr marL="0" lvl="0" indent="0" algn="l" rtl="0">
                        <a:spcBef>
                          <a:spcPts val="0"/>
                        </a:spcBef>
                        <a:spcAft>
                          <a:spcPts val="0"/>
                        </a:spcAft>
                        <a:buNone/>
                      </a:pPr>
                      <a:r>
                        <a:rPr lang="en"/>
                        <a:t>il </a:t>
                      </a:r>
                      <a:endParaRPr/>
                    </a:p>
                  </a:txBody>
                  <a:tcPr marL="91425" marR="91425" marT="91425" marB="91425"/>
                </a:tc>
                <a:tc>
                  <a:txBody>
                    <a:bodyPr/>
                    <a:lstStyle/>
                    <a:p>
                      <a:pPr marL="0" lvl="0" indent="0" algn="l" rtl="0">
                        <a:spcBef>
                          <a:spcPts val="0"/>
                        </a:spcBef>
                        <a:spcAft>
                          <a:spcPts val="0"/>
                        </a:spcAft>
                        <a:buNone/>
                      </a:pPr>
                      <a:r>
                        <a:rPr lang="en"/>
                        <a:t>not/opposite/without</a:t>
                      </a:r>
                      <a:endParaRPr/>
                    </a:p>
                  </a:txBody>
                  <a:tcPr marL="91425" marR="91425" marT="91425" marB="91425"/>
                </a:tc>
                <a:tc>
                  <a:txBody>
                    <a:bodyPr/>
                    <a:lstStyle/>
                    <a:p>
                      <a:pPr marL="0" lvl="0" indent="0" algn="l" rtl="0">
                        <a:spcBef>
                          <a:spcPts val="0"/>
                        </a:spcBef>
                        <a:spcAft>
                          <a:spcPts val="0"/>
                        </a:spcAft>
                        <a:buNone/>
                      </a:pPr>
                      <a:r>
                        <a:rPr lang="en"/>
                        <a:t>illegal, illogical</a:t>
                      </a:r>
                      <a:endParaRPr/>
                    </a:p>
                  </a:txBody>
                  <a:tcPr marL="91425" marR="91425" marT="91425" marB="91425"/>
                </a:tc>
                <a:extLst>
                  <a:ext uri="{0D108BD9-81ED-4DB2-BD59-A6C34878D82A}">
                    <a16:rowId xmlns:a16="http://schemas.microsoft.com/office/drawing/2014/main" xmlns="" val="10007"/>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0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C78D8"/>
                </a:solidFill>
              </a:rPr>
              <a:t>TIME </a:t>
            </a:r>
            <a:endParaRPr>
              <a:solidFill>
                <a:srgbClr val="3C78D8"/>
              </a:solidFill>
            </a:endParaRPr>
          </a:p>
        </p:txBody>
      </p:sp>
      <p:graphicFrame>
        <p:nvGraphicFramePr>
          <p:cNvPr id="699" name="Google Shape;699;p107"/>
          <p:cNvGraphicFramePr/>
          <p:nvPr/>
        </p:nvGraphicFramePr>
        <p:xfrm>
          <a:off x="952500" y="2144825"/>
          <a:ext cx="3000000" cy="3000000"/>
        </p:xfrm>
        <a:graphic>
          <a:graphicData uri="http://schemas.openxmlformats.org/drawingml/2006/table">
            <a:tbl>
              <a:tblPr>
                <a:noFill/>
                <a:tableStyleId>{29A8151F-83AC-4AA6-B374-9DCB5E1B56AA}</a:tableStyleId>
              </a:tblPr>
              <a:tblGrid>
                <a:gridCol w="2413000">
                  <a:extLst>
                    <a:ext uri="{9D8B030D-6E8A-4147-A177-3AD203B41FA5}">
                      <a16:colId xmlns:a16="http://schemas.microsoft.com/office/drawing/2014/main" xmlns="" val="20000"/>
                    </a:ext>
                  </a:extLst>
                </a:gridCol>
                <a:gridCol w="2413000">
                  <a:extLst>
                    <a:ext uri="{9D8B030D-6E8A-4147-A177-3AD203B41FA5}">
                      <a16:colId xmlns:a16="http://schemas.microsoft.com/office/drawing/2014/main" xmlns="" val="20001"/>
                    </a:ext>
                  </a:extLst>
                </a:gridCol>
                <a:gridCol w="2413000">
                  <a:extLst>
                    <a:ext uri="{9D8B030D-6E8A-4147-A177-3AD203B41FA5}">
                      <a16:colId xmlns:a16="http://schemas.microsoft.com/office/drawing/2014/main" xmlns="" val="20002"/>
                    </a:ext>
                  </a:extLst>
                </a:gridCol>
              </a:tblGrid>
              <a:tr h="381000">
                <a:tc>
                  <a:txBody>
                    <a:bodyPr/>
                    <a:lstStyle/>
                    <a:p>
                      <a:pPr marL="0" lvl="0" indent="0" algn="l" rtl="0">
                        <a:spcBef>
                          <a:spcPts val="0"/>
                        </a:spcBef>
                        <a:spcAft>
                          <a:spcPts val="0"/>
                        </a:spcAft>
                        <a:buNone/>
                      </a:pPr>
                      <a:r>
                        <a:rPr lang="en" b="1"/>
                        <a:t>Prefix </a:t>
                      </a:r>
                      <a:endParaRPr b="1"/>
                    </a:p>
                  </a:txBody>
                  <a:tcPr marL="91425" marR="91425" marT="91425" marB="91425"/>
                </a:tc>
                <a:tc>
                  <a:txBody>
                    <a:bodyPr/>
                    <a:lstStyle/>
                    <a:p>
                      <a:pPr marL="0" lvl="0" indent="0" algn="l" rtl="0">
                        <a:spcBef>
                          <a:spcPts val="0"/>
                        </a:spcBef>
                        <a:spcAft>
                          <a:spcPts val="0"/>
                        </a:spcAft>
                        <a:buNone/>
                      </a:pPr>
                      <a:r>
                        <a:rPr lang="en" b="1"/>
                        <a:t>Meaning </a:t>
                      </a:r>
                      <a:endParaRPr b="1"/>
                    </a:p>
                  </a:txBody>
                  <a:tcPr marL="91425" marR="91425" marT="91425" marB="91425"/>
                </a:tc>
                <a:tc>
                  <a:txBody>
                    <a:bodyPr/>
                    <a:lstStyle/>
                    <a:p>
                      <a:pPr marL="0" lvl="0" indent="0" algn="l" rtl="0">
                        <a:spcBef>
                          <a:spcPts val="0"/>
                        </a:spcBef>
                        <a:spcAft>
                          <a:spcPts val="0"/>
                        </a:spcAft>
                        <a:buNone/>
                      </a:pPr>
                      <a:r>
                        <a:rPr lang="en" b="1"/>
                        <a:t>Example</a:t>
                      </a:r>
                      <a:endParaRPr b="1"/>
                    </a:p>
                  </a:txBody>
                  <a:tcPr marL="91425" marR="91425" marT="91425" marB="91425"/>
                </a:tc>
                <a:extLst>
                  <a:ext uri="{0D108BD9-81ED-4DB2-BD59-A6C34878D82A}">
                    <a16:rowId xmlns:a16="http://schemas.microsoft.com/office/drawing/2014/main" xmlns="" val="10000"/>
                  </a:ext>
                </a:extLst>
              </a:tr>
              <a:tr h="381000">
                <a:tc>
                  <a:txBody>
                    <a:bodyPr/>
                    <a:lstStyle/>
                    <a:p>
                      <a:pPr marL="0" lvl="0" indent="0" algn="l" rtl="0">
                        <a:spcBef>
                          <a:spcPts val="0"/>
                        </a:spcBef>
                        <a:spcAft>
                          <a:spcPts val="0"/>
                        </a:spcAft>
                        <a:buNone/>
                      </a:pPr>
                      <a:r>
                        <a:rPr lang="en"/>
                        <a:t>Post </a:t>
                      </a:r>
                      <a:endParaRPr/>
                    </a:p>
                  </a:txBody>
                  <a:tcPr marL="91425" marR="91425" marT="91425" marB="91425"/>
                </a:tc>
                <a:tc>
                  <a:txBody>
                    <a:bodyPr/>
                    <a:lstStyle/>
                    <a:p>
                      <a:pPr marL="0" lvl="0" indent="0" algn="l" rtl="0">
                        <a:spcBef>
                          <a:spcPts val="0"/>
                        </a:spcBef>
                        <a:spcAft>
                          <a:spcPts val="0"/>
                        </a:spcAft>
                        <a:buNone/>
                      </a:pPr>
                      <a:r>
                        <a:rPr lang="en"/>
                        <a:t>After </a:t>
                      </a:r>
                      <a:endParaRPr/>
                    </a:p>
                  </a:txBody>
                  <a:tcPr marL="91425" marR="91425" marT="91425" marB="91425"/>
                </a:tc>
                <a:tc>
                  <a:txBody>
                    <a:bodyPr/>
                    <a:lstStyle/>
                    <a:p>
                      <a:pPr marL="0" lvl="0" indent="0" algn="l" rtl="0">
                        <a:spcBef>
                          <a:spcPts val="0"/>
                        </a:spcBef>
                        <a:spcAft>
                          <a:spcPts val="0"/>
                        </a:spcAft>
                        <a:buNone/>
                      </a:pPr>
                      <a:r>
                        <a:rPr lang="en"/>
                        <a:t>Postwar, postnatal, postpone</a:t>
                      </a:r>
                      <a:endParaRPr/>
                    </a:p>
                  </a:txBody>
                  <a:tcPr marL="91425" marR="91425" marT="91425" marB="91425"/>
                </a:tc>
                <a:extLst>
                  <a:ext uri="{0D108BD9-81ED-4DB2-BD59-A6C34878D82A}">
                    <a16:rowId xmlns:a16="http://schemas.microsoft.com/office/drawing/2014/main" xmlns="" val="10001"/>
                  </a:ext>
                </a:extLst>
              </a:tr>
              <a:tr h="381000">
                <a:tc>
                  <a:txBody>
                    <a:bodyPr/>
                    <a:lstStyle/>
                    <a:p>
                      <a:pPr marL="0" lvl="0" indent="0" algn="l" rtl="0">
                        <a:spcBef>
                          <a:spcPts val="0"/>
                        </a:spcBef>
                        <a:spcAft>
                          <a:spcPts val="0"/>
                        </a:spcAft>
                        <a:buNone/>
                      </a:pPr>
                      <a:r>
                        <a:rPr lang="en"/>
                        <a:t>Pre </a:t>
                      </a:r>
                      <a:endParaRPr/>
                    </a:p>
                  </a:txBody>
                  <a:tcPr marL="91425" marR="91425" marT="91425" marB="91425"/>
                </a:tc>
                <a:tc>
                  <a:txBody>
                    <a:bodyPr/>
                    <a:lstStyle/>
                    <a:p>
                      <a:pPr marL="0" lvl="0" indent="0" algn="l" rtl="0">
                        <a:spcBef>
                          <a:spcPts val="0"/>
                        </a:spcBef>
                        <a:spcAft>
                          <a:spcPts val="0"/>
                        </a:spcAft>
                        <a:buNone/>
                      </a:pPr>
                      <a:r>
                        <a:rPr lang="en"/>
                        <a:t>Before </a:t>
                      </a:r>
                      <a:endParaRPr/>
                    </a:p>
                  </a:txBody>
                  <a:tcPr marL="91425" marR="91425" marT="91425" marB="91425"/>
                </a:tc>
                <a:tc>
                  <a:txBody>
                    <a:bodyPr/>
                    <a:lstStyle/>
                    <a:p>
                      <a:pPr marL="0" lvl="0" indent="0" algn="l" rtl="0">
                        <a:spcBef>
                          <a:spcPts val="0"/>
                        </a:spcBef>
                        <a:spcAft>
                          <a:spcPts val="0"/>
                        </a:spcAft>
                        <a:buNone/>
                      </a:pPr>
                      <a:r>
                        <a:rPr lang="en"/>
                        <a:t>Prenuptials, premix, prearrange </a:t>
                      </a:r>
                      <a:endParaRPr/>
                    </a:p>
                  </a:txBody>
                  <a:tcPr marL="91425" marR="91425" marT="91425" marB="91425"/>
                </a:tc>
                <a:extLst>
                  <a:ext uri="{0D108BD9-81ED-4DB2-BD59-A6C34878D82A}">
                    <a16:rowId xmlns:a16="http://schemas.microsoft.com/office/drawing/2014/main" xmlns="" val="10002"/>
                  </a:ext>
                </a:extLst>
              </a:tr>
              <a:tr h="381000">
                <a:tc>
                  <a:txBody>
                    <a:bodyPr/>
                    <a:lstStyle/>
                    <a:p>
                      <a:pPr marL="0" lvl="0" indent="0" algn="l" rtl="0">
                        <a:spcBef>
                          <a:spcPts val="0"/>
                        </a:spcBef>
                        <a:spcAft>
                          <a:spcPts val="0"/>
                        </a:spcAft>
                        <a:buNone/>
                      </a:pPr>
                      <a:r>
                        <a:rPr lang="en"/>
                        <a:t>Re </a:t>
                      </a:r>
                      <a:endParaRPr/>
                    </a:p>
                  </a:txBody>
                  <a:tcPr marL="91425" marR="91425" marT="91425" marB="91425"/>
                </a:tc>
                <a:tc>
                  <a:txBody>
                    <a:bodyPr/>
                    <a:lstStyle/>
                    <a:p>
                      <a:pPr marL="0" lvl="0" indent="0" algn="l" rtl="0">
                        <a:spcBef>
                          <a:spcPts val="0"/>
                        </a:spcBef>
                        <a:spcAft>
                          <a:spcPts val="0"/>
                        </a:spcAft>
                        <a:buNone/>
                      </a:pPr>
                      <a:r>
                        <a:rPr lang="en"/>
                        <a:t>Again </a:t>
                      </a:r>
                      <a:endParaRPr/>
                    </a:p>
                  </a:txBody>
                  <a:tcPr marL="91425" marR="91425" marT="91425" marB="91425"/>
                </a:tc>
                <a:tc>
                  <a:txBody>
                    <a:bodyPr/>
                    <a:lstStyle/>
                    <a:p>
                      <a:pPr marL="0" lvl="0" indent="0" algn="l" rtl="0">
                        <a:spcBef>
                          <a:spcPts val="0"/>
                        </a:spcBef>
                        <a:spcAft>
                          <a:spcPts val="0"/>
                        </a:spcAft>
                        <a:buNone/>
                      </a:pPr>
                      <a:r>
                        <a:rPr lang="en"/>
                        <a:t>redo, readdress, regain</a:t>
                      </a:r>
                      <a:endParaRPr/>
                    </a:p>
                  </a:txBody>
                  <a:tcPr marL="91425" marR="91425" marT="91425" marB="91425"/>
                </a:tc>
                <a:extLst>
                  <a:ext uri="{0D108BD9-81ED-4DB2-BD59-A6C34878D82A}">
                    <a16:rowId xmlns:a16="http://schemas.microsoft.com/office/drawing/2014/main" xmlns="" val="10003"/>
                  </a:ext>
                </a:extLst>
              </a:tr>
            </a:tbl>
          </a:graphicData>
        </a:graphic>
      </p:graphicFrame>
      <p:pic>
        <p:nvPicPr>
          <p:cNvPr id="700" name="Google Shape;700;p107"/>
          <p:cNvPicPr preferRelativeResize="0"/>
          <p:nvPr/>
        </p:nvPicPr>
        <p:blipFill>
          <a:blip r:embed="rId3">
            <a:alphaModFix/>
          </a:blip>
          <a:stretch>
            <a:fillRect/>
          </a:stretch>
        </p:blipFill>
        <p:spPr>
          <a:xfrm>
            <a:off x="5430200" y="125300"/>
            <a:ext cx="2708750" cy="15169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D9EEB"/>
                </a:solidFill>
              </a:rPr>
              <a:t>NUMBERS</a:t>
            </a:r>
            <a:endParaRPr>
              <a:solidFill>
                <a:srgbClr val="6D9EEB"/>
              </a:solidFill>
            </a:endParaRPr>
          </a:p>
        </p:txBody>
      </p:sp>
      <p:graphicFrame>
        <p:nvGraphicFramePr>
          <p:cNvPr id="706" name="Google Shape;706;p108"/>
          <p:cNvGraphicFramePr/>
          <p:nvPr/>
        </p:nvGraphicFramePr>
        <p:xfrm>
          <a:off x="496300" y="1242550"/>
          <a:ext cx="3000000" cy="3000000"/>
        </p:xfrm>
        <a:graphic>
          <a:graphicData uri="http://schemas.openxmlformats.org/drawingml/2006/table">
            <a:tbl>
              <a:tblPr>
                <a:noFill/>
                <a:tableStyleId>{29A8151F-83AC-4AA6-B374-9DCB5E1B56AA}</a:tableStyleId>
              </a:tblPr>
              <a:tblGrid>
                <a:gridCol w="2413000">
                  <a:extLst>
                    <a:ext uri="{9D8B030D-6E8A-4147-A177-3AD203B41FA5}">
                      <a16:colId xmlns:a16="http://schemas.microsoft.com/office/drawing/2014/main" xmlns="" val="20000"/>
                    </a:ext>
                  </a:extLst>
                </a:gridCol>
                <a:gridCol w="2413000">
                  <a:extLst>
                    <a:ext uri="{9D8B030D-6E8A-4147-A177-3AD203B41FA5}">
                      <a16:colId xmlns:a16="http://schemas.microsoft.com/office/drawing/2014/main" xmlns="" val="20001"/>
                    </a:ext>
                  </a:extLst>
                </a:gridCol>
                <a:gridCol w="2413000">
                  <a:extLst>
                    <a:ext uri="{9D8B030D-6E8A-4147-A177-3AD203B41FA5}">
                      <a16:colId xmlns:a16="http://schemas.microsoft.com/office/drawing/2014/main" xmlns="" val="20002"/>
                    </a:ext>
                  </a:extLst>
                </a:gridCol>
              </a:tblGrid>
              <a:tr h="428525">
                <a:tc>
                  <a:txBody>
                    <a:bodyPr/>
                    <a:lstStyle/>
                    <a:p>
                      <a:pPr marL="0" lvl="0" indent="0" algn="l" rtl="0">
                        <a:spcBef>
                          <a:spcPts val="0"/>
                        </a:spcBef>
                        <a:spcAft>
                          <a:spcPts val="0"/>
                        </a:spcAft>
                        <a:buNone/>
                      </a:pPr>
                      <a:r>
                        <a:rPr lang="en" b="1"/>
                        <a:t>Prefix</a:t>
                      </a:r>
                      <a:r>
                        <a:rPr lang="en"/>
                        <a:t> </a:t>
                      </a:r>
                      <a:endParaRPr/>
                    </a:p>
                  </a:txBody>
                  <a:tcPr marL="91425" marR="91425" marT="91425" marB="91425"/>
                </a:tc>
                <a:tc>
                  <a:txBody>
                    <a:bodyPr/>
                    <a:lstStyle/>
                    <a:p>
                      <a:pPr marL="0" lvl="0" indent="0" algn="l" rtl="0">
                        <a:spcBef>
                          <a:spcPts val="0"/>
                        </a:spcBef>
                        <a:spcAft>
                          <a:spcPts val="0"/>
                        </a:spcAft>
                        <a:buNone/>
                      </a:pPr>
                      <a:r>
                        <a:rPr lang="en" b="1"/>
                        <a:t>Meaning </a:t>
                      </a:r>
                      <a:endParaRPr b="1"/>
                    </a:p>
                  </a:txBody>
                  <a:tcPr marL="91425" marR="91425" marT="91425" marB="91425"/>
                </a:tc>
                <a:tc>
                  <a:txBody>
                    <a:bodyPr/>
                    <a:lstStyle/>
                    <a:p>
                      <a:pPr marL="0" lvl="0" indent="0" algn="l" rtl="0">
                        <a:spcBef>
                          <a:spcPts val="0"/>
                        </a:spcBef>
                        <a:spcAft>
                          <a:spcPts val="0"/>
                        </a:spcAft>
                        <a:buNone/>
                      </a:pPr>
                      <a:r>
                        <a:rPr lang="en" b="1"/>
                        <a:t>Example</a:t>
                      </a:r>
                      <a:endParaRPr b="1"/>
                    </a:p>
                  </a:txBody>
                  <a:tcPr marL="91425" marR="91425" marT="91425" marB="91425"/>
                </a:tc>
                <a:extLst>
                  <a:ext uri="{0D108BD9-81ED-4DB2-BD59-A6C34878D82A}">
                    <a16:rowId xmlns:a16="http://schemas.microsoft.com/office/drawing/2014/main" xmlns="" val="10000"/>
                  </a:ext>
                </a:extLst>
              </a:tr>
              <a:tr h="428525">
                <a:tc>
                  <a:txBody>
                    <a:bodyPr/>
                    <a:lstStyle/>
                    <a:p>
                      <a:pPr marL="0" lvl="0" indent="0" algn="l" rtl="0">
                        <a:spcBef>
                          <a:spcPts val="0"/>
                        </a:spcBef>
                        <a:spcAft>
                          <a:spcPts val="0"/>
                        </a:spcAft>
                        <a:buNone/>
                      </a:pPr>
                      <a:r>
                        <a:rPr lang="en"/>
                        <a:t>Semi </a:t>
                      </a:r>
                      <a:endParaRPr/>
                    </a:p>
                  </a:txBody>
                  <a:tcPr marL="91425" marR="91425" marT="91425" marB="91425"/>
                </a:tc>
                <a:tc>
                  <a:txBody>
                    <a:bodyPr/>
                    <a:lstStyle/>
                    <a:p>
                      <a:pPr marL="0" lvl="0" indent="0" algn="l" rtl="0">
                        <a:spcBef>
                          <a:spcPts val="0"/>
                        </a:spcBef>
                        <a:spcAft>
                          <a:spcPts val="0"/>
                        </a:spcAft>
                        <a:buNone/>
                      </a:pPr>
                      <a:r>
                        <a:rPr lang="en"/>
                        <a:t>Half </a:t>
                      </a:r>
                      <a:endParaRPr/>
                    </a:p>
                  </a:txBody>
                  <a:tcPr marL="91425" marR="91425" marT="91425" marB="91425"/>
                </a:tc>
                <a:tc>
                  <a:txBody>
                    <a:bodyPr/>
                    <a:lstStyle/>
                    <a:p>
                      <a:pPr marL="0" lvl="0" indent="0" algn="l" rtl="0">
                        <a:spcBef>
                          <a:spcPts val="0"/>
                        </a:spcBef>
                        <a:spcAft>
                          <a:spcPts val="0"/>
                        </a:spcAft>
                        <a:buNone/>
                      </a:pPr>
                      <a:r>
                        <a:rPr lang="en"/>
                        <a:t>semifinal , semicircle, </a:t>
                      </a:r>
                      <a:endParaRPr/>
                    </a:p>
                  </a:txBody>
                  <a:tcPr marL="91425" marR="91425" marT="91425" marB="91425"/>
                </a:tc>
                <a:extLst>
                  <a:ext uri="{0D108BD9-81ED-4DB2-BD59-A6C34878D82A}">
                    <a16:rowId xmlns:a16="http://schemas.microsoft.com/office/drawing/2014/main" xmlns="" val="10001"/>
                  </a:ext>
                </a:extLst>
              </a:tr>
              <a:tr h="428525">
                <a:tc>
                  <a:txBody>
                    <a:bodyPr/>
                    <a:lstStyle/>
                    <a:p>
                      <a:pPr marL="0" lvl="0" indent="0" algn="l" rtl="0">
                        <a:spcBef>
                          <a:spcPts val="0"/>
                        </a:spcBef>
                        <a:spcAft>
                          <a:spcPts val="0"/>
                        </a:spcAft>
                        <a:buNone/>
                      </a:pPr>
                      <a:r>
                        <a:rPr lang="en"/>
                        <a:t>Uni </a:t>
                      </a:r>
                      <a:endParaRPr/>
                    </a:p>
                  </a:txBody>
                  <a:tcPr marL="91425" marR="91425" marT="91425" marB="91425"/>
                </a:tc>
                <a:tc>
                  <a:txBody>
                    <a:bodyPr/>
                    <a:lstStyle/>
                    <a:p>
                      <a:pPr marL="0" lvl="0" indent="0" algn="l" rtl="0">
                        <a:spcBef>
                          <a:spcPts val="0"/>
                        </a:spcBef>
                        <a:spcAft>
                          <a:spcPts val="0"/>
                        </a:spcAft>
                        <a:buNone/>
                      </a:pPr>
                      <a:r>
                        <a:rPr lang="en"/>
                        <a:t>Same</a:t>
                      </a:r>
                      <a:endParaRPr/>
                    </a:p>
                  </a:txBody>
                  <a:tcPr marL="91425" marR="91425" marT="91425" marB="91425"/>
                </a:tc>
                <a:tc>
                  <a:txBody>
                    <a:bodyPr/>
                    <a:lstStyle/>
                    <a:p>
                      <a:pPr marL="0" lvl="0" indent="0" algn="l" rtl="0">
                        <a:spcBef>
                          <a:spcPts val="0"/>
                        </a:spcBef>
                        <a:spcAft>
                          <a:spcPts val="0"/>
                        </a:spcAft>
                        <a:buNone/>
                      </a:pPr>
                      <a:r>
                        <a:rPr lang="en"/>
                        <a:t>uniform, unicycle </a:t>
                      </a:r>
                      <a:endParaRPr/>
                    </a:p>
                  </a:txBody>
                  <a:tcPr marL="91425" marR="91425" marT="91425" marB="91425"/>
                </a:tc>
                <a:extLst>
                  <a:ext uri="{0D108BD9-81ED-4DB2-BD59-A6C34878D82A}">
                    <a16:rowId xmlns:a16="http://schemas.microsoft.com/office/drawing/2014/main" xmlns="" val="10002"/>
                  </a:ext>
                </a:extLst>
              </a:tr>
              <a:tr h="428525">
                <a:tc>
                  <a:txBody>
                    <a:bodyPr/>
                    <a:lstStyle/>
                    <a:p>
                      <a:pPr marL="0" lvl="0" indent="0" algn="l" rtl="0">
                        <a:spcBef>
                          <a:spcPts val="0"/>
                        </a:spcBef>
                        <a:spcAft>
                          <a:spcPts val="0"/>
                        </a:spcAft>
                        <a:buNone/>
                      </a:pPr>
                      <a:r>
                        <a:rPr lang="en"/>
                        <a:t>Mono </a:t>
                      </a:r>
                      <a:endParaRPr/>
                    </a:p>
                  </a:txBody>
                  <a:tcPr marL="91425" marR="91425" marT="91425" marB="91425"/>
                </a:tc>
                <a:tc>
                  <a:txBody>
                    <a:bodyPr/>
                    <a:lstStyle/>
                    <a:p>
                      <a:pPr marL="0" lvl="0" indent="0" algn="l" rtl="0">
                        <a:spcBef>
                          <a:spcPts val="0"/>
                        </a:spcBef>
                        <a:spcAft>
                          <a:spcPts val="0"/>
                        </a:spcAft>
                        <a:buNone/>
                      </a:pPr>
                      <a:r>
                        <a:rPr lang="en"/>
                        <a:t>One </a:t>
                      </a:r>
                      <a:endParaRPr/>
                    </a:p>
                  </a:txBody>
                  <a:tcPr marL="91425" marR="91425" marT="91425" marB="91425"/>
                </a:tc>
                <a:tc>
                  <a:txBody>
                    <a:bodyPr/>
                    <a:lstStyle/>
                    <a:p>
                      <a:pPr marL="0" lvl="0" indent="0" algn="l" rtl="0">
                        <a:spcBef>
                          <a:spcPts val="0"/>
                        </a:spcBef>
                        <a:spcAft>
                          <a:spcPts val="0"/>
                        </a:spcAft>
                        <a:buNone/>
                      </a:pPr>
                      <a:r>
                        <a:rPr lang="en"/>
                        <a:t>Monorail, monobrow </a:t>
                      </a:r>
                      <a:endParaRPr/>
                    </a:p>
                  </a:txBody>
                  <a:tcPr marL="91425" marR="91425" marT="91425" marB="91425"/>
                </a:tc>
                <a:extLst>
                  <a:ext uri="{0D108BD9-81ED-4DB2-BD59-A6C34878D82A}">
                    <a16:rowId xmlns:a16="http://schemas.microsoft.com/office/drawing/2014/main" xmlns="" val="10003"/>
                  </a:ext>
                </a:extLst>
              </a:tr>
              <a:tr h="428525">
                <a:tc>
                  <a:txBody>
                    <a:bodyPr/>
                    <a:lstStyle/>
                    <a:p>
                      <a:pPr marL="0" lvl="0" indent="0" algn="l" rtl="0">
                        <a:spcBef>
                          <a:spcPts val="0"/>
                        </a:spcBef>
                        <a:spcAft>
                          <a:spcPts val="0"/>
                        </a:spcAft>
                        <a:buNone/>
                      </a:pPr>
                      <a:r>
                        <a:rPr lang="en"/>
                        <a:t>Bi- </a:t>
                      </a:r>
                      <a:endParaRPr/>
                    </a:p>
                  </a:txBody>
                  <a:tcPr marL="91425" marR="91425" marT="91425" marB="91425"/>
                </a:tc>
                <a:tc>
                  <a:txBody>
                    <a:bodyPr/>
                    <a:lstStyle/>
                    <a:p>
                      <a:pPr marL="0" lvl="0" indent="0" algn="l" rtl="0">
                        <a:spcBef>
                          <a:spcPts val="0"/>
                        </a:spcBef>
                        <a:spcAft>
                          <a:spcPts val="0"/>
                        </a:spcAft>
                        <a:buNone/>
                      </a:pPr>
                      <a:r>
                        <a:rPr lang="en"/>
                        <a:t>Two </a:t>
                      </a:r>
                      <a:endParaRPr/>
                    </a:p>
                  </a:txBody>
                  <a:tcPr marL="91425" marR="91425" marT="91425" marB="91425"/>
                </a:tc>
                <a:tc>
                  <a:txBody>
                    <a:bodyPr/>
                    <a:lstStyle/>
                    <a:p>
                      <a:pPr marL="0" lvl="0" indent="0" algn="l" rtl="0">
                        <a:spcBef>
                          <a:spcPts val="0"/>
                        </a:spcBef>
                        <a:spcAft>
                          <a:spcPts val="0"/>
                        </a:spcAft>
                        <a:buNone/>
                      </a:pPr>
                      <a:r>
                        <a:rPr lang="en"/>
                        <a:t>Bilingual, bifocals </a:t>
                      </a:r>
                      <a:endParaRPr/>
                    </a:p>
                  </a:txBody>
                  <a:tcPr marL="91425" marR="91425" marT="91425" marB="91425"/>
                </a:tc>
                <a:extLst>
                  <a:ext uri="{0D108BD9-81ED-4DB2-BD59-A6C34878D82A}">
                    <a16:rowId xmlns:a16="http://schemas.microsoft.com/office/drawing/2014/main" xmlns="" val="10004"/>
                  </a:ext>
                </a:extLst>
              </a:tr>
              <a:tr h="428525">
                <a:tc>
                  <a:txBody>
                    <a:bodyPr/>
                    <a:lstStyle/>
                    <a:p>
                      <a:pPr marL="0" lvl="0" indent="0" algn="l" rtl="0">
                        <a:spcBef>
                          <a:spcPts val="0"/>
                        </a:spcBef>
                        <a:spcAft>
                          <a:spcPts val="0"/>
                        </a:spcAft>
                        <a:buNone/>
                      </a:pPr>
                      <a:r>
                        <a:rPr lang="en"/>
                        <a:t>Di-</a:t>
                      </a:r>
                      <a:endParaRPr/>
                    </a:p>
                  </a:txBody>
                  <a:tcPr marL="91425" marR="91425" marT="91425" marB="91425"/>
                </a:tc>
                <a:tc>
                  <a:txBody>
                    <a:bodyPr/>
                    <a:lstStyle/>
                    <a:p>
                      <a:pPr marL="0" lvl="0" indent="0" algn="l" rtl="0">
                        <a:spcBef>
                          <a:spcPts val="0"/>
                        </a:spcBef>
                        <a:spcAft>
                          <a:spcPts val="0"/>
                        </a:spcAft>
                        <a:buNone/>
                      </a:pPr>
                      <a:r>
                        <a:rPr lang="en"/>
                        <a:t>Two-double </a:t>
                      </a:r>
                      <a:endParaRPr/>
                    </a:p>
                  </a:txBody>
                  <a:tcPr marL="91425" marR="91425" marT="91425" marB="91425"/>
                </a:tc>
                <a:tc>
                  <a:txBody>
                    <a:bodyPr/>
                    <a:lstStyle/>
                    <a:p>
                      <a:pPr marL="0" lvl="0" indent="0" algn="l" rtl="0">
                        <a:spcBef>
                          <a:spcPts val="0"/>
                        </a:spcBef>
                        <a:spcAft>
                          <a:spcPts val="0"/>
                        </a:spcAft>
                        <a:buNone/>
                      </a:pPr>
                      <a:r>
                        <a:rPr lang="en"/>
                        <a:t>Dioxide </a:t>
                      </a:r>
                      <a:endParaRPr/>
                    </a:p>
                  </a:txBody>
                  <a:tcPr marL="91425" marR="91425" marT="91425" marB="91425"/>
                </a:tc>
                <a:extLst>
                  <a:ext uri="{0D108BD9-81ED-4DB2-BD59-A6C34878D82A}">
                    <a16:rowId xmlns:a16="http://schemas.microsoft.com/office/drawing/2014/main" xmlns="" val="10005"/>
                  </a:ext>
                </a:extLst>
              </a:tr>
              <a:tr h="428525">
                <a:tc>
                  <a:txBody>
                    <a:bodyPr/>
                    <a:lstStyle/>
                    <a:p>
                      <a:pPr marL="0" lvl="0" indent="0" algn="l" rtl="0">
                        <a:spcBef>
                          <a:spcPts val="0"/>
                        </a:spcBef>
                        <a:spcAft>
                          <a:spcPts val="0"/>
                        </a:spcAft>
                        <a:buNone/>
                      </a:pPr>
                      <a:r>
                        <a:rPr lang="en"/>
                        <a:t>Tri </a:t>
                      </a:r>
                      <a:endParaRPr/>
                    </a:p>
                  </a:txBody>
                  <a:tcPr marL="91425" marR="91425" marT="91425" marB="91425"/>
                </a:tc>
                <a:tc>
                  <a:txBody>
                    <a:bodyPr/>
                    <a:lstStyle/>
                    <a:p>
                      <a:pPr marL="0" lvl="0" indent="0" algn="l" rtl="0">
                        <a:spcBef>
                          <a:spcPts val="0"/>
                        </a:spcBef>
                        <a:spcAft>
                          <a:spcPts val="0"/>
                        </a:spcAft>
                        <a:buNone/>
                      </a:pPr>
                      <a:r>
                        <a:rPr lang="en"/>
                        <a:t>Three </a:t>
                      </a:r>
                      <a:endParaRPr/>
                    </a:p>
                  </a:txBody>
                  <a:tcPr marL="91425" marR="91425" marT="91425" marB="91425"/>
                </a:tc>
                <a:tc>
                  <a:txBody>
                    <a:bodyPr/>
                    <a:lstStyle/>
                    <a:p>
                      <a:pPr marL="0" lvl="0" indent="0" algn="l" rtl="0">
                        <a:spcBef>
                          <a:spcPts val="0"/>
                        </a:spcBef>
                        <a:spcAft>
                          <a:spcPts val="0"/>
                        </a:spcAft>
                        <a:buNone/>
                      </a:pPr>
                      <a:r>
                        <a:rPr lang="en"/>
                        <a:t>Tricycle, Triumvirate </a:t>
                      </a:r>
                      <a:endParaRPr/>
                    </a:p>
                  </a:txBody>
                  <a:tcPr marL="91425" marR="91425" marT="91425" marB="91425"/>
                </a:tc>
                <a:extLst>
                  <a:ext uri="{0D108BD9-81ED-4DB2-BD59-A6C34878D82A}">
                    <a16:rowId xmlns:a16="http://schemas.microsoft.com/office/drawing/2014/main" xmlns="" val="10006"/>
                  </a:ext>
                </a:extLst>
              </a:tr>
              <a:tr h="428525">
                <a:tc>
                  <a:txBody>
                    <a:bodyPr/>
                    <a:lstStyle/>
                    <a:p>
                      <a:pPr marL="0" lvl="0" indent="0" algn="l" rtl="0">
                        <a:spcBef>
                          <a:spcPts val="0"/>
                        </a:spcBef>
                        <a:spcAft>
                          <a:spcPts val="0"/>
                        </a:spcAft>
                        <a:buNone/>
                      </a:pPr>
                      <a:r>
                        <a:rPr lang="en"/>
                        <a:t>Tetra</a:t>
                      </a:r>
                      <a:endParaRPr/>
                    </a:p>
                  </a:txBody>
                  <a:tcPr marL="91425" marR="91425" marT="91425" marB="91425"/>
                </a:tc>
                <a:tc>
                  <a:txBody>
                    <a:bodyPr/>
                    <a:lstStyle/>
                    <a:p>
                      <a:pPr marL="0" lvl="0" indent="0" algn="l" rtl="0">
                        <a:spcBef>
                          <a:spcPts val="0"/>
                        </a:spcBef>
                        <a:spcAft>
                          <a:spcPts val="0"/>
                        </a:spcAft>
                        <a:buNone/>
                      </a:pPr>
                      <a:r>
                        <a:rPr lang="en"/>
                        <a:t>Four </a:t>
                      </a:r>
                      <a:endParaRPr/>
                    </a:p>
                  </a:txBody>
                  <a:tcPr marL="91425" marR="91425" marT="91425" marB="91425"/>
                </a:tc>
                <a:tc>
                  <a:txBody>
                    <a:bodyPr/>
                    <a:lstStyle/>
                    <a:p>
                      <a:pPr marL="0" lvl="0" indent="0" algn="l" rtl="0">
                        <a:spcBef>
                          <a:spcPts val="0"/>
                        </a:spcBef>
                        <a:spcAft>
                          <a:spcPts val="0"/>
                        </a:spcAft>
                        <a:buNone/>
                      </a:pPr>
                      <a:r>
                        <a:rPr lang="en"/>
                        <a:t>Tetralogy </a:t>
                      </a:r>
                      <a:endParaRPr/>
                    </a:p>
                  </a:txBody>
                  <a:tcPr marL="91425" marR="91425" marT="91425" marB="91425"/>
                </a:tc>
                <a:extLst>
                  <a:ext uri="{0D108BD9-81ED-4DB2-BD59-A6C34878D82A}">
                    <a16:rowId xmlns:a16="http://schemas.microsoft.com/office/drawing/2014/main" xmlns="" val="10007"/>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9"/>
          <p:cNvSpPr txBox="1">
            <a:spLocks noGrp="1"/>
          </p:cNvSpPr>
          <p:nvPr>
            <p:ph type="title"/>
          </p:nvPr>
        </p:nvSpPr>
        <p:spPr>
          <a:xfrm>
            <a:off x="311700" y="292850"/>
            <a:ext cx="8520600" cy="801000"/>
          </a:xfrm>
          <a:prstGeom prst="rect">
            <a:avLst/>
          </a:prstGeom>
          <a:solidFill>
            <a:schemeClr val="dk1"/>
          </a:solidFill>
        </p:spPr>
        <p:txBody>
          <a:bodyPr spcFirstLastPara="1" wrap="square" lIns="91425" tIns="91425" rIns="91425" bIns="91425" anchor="t" anchorCtr="0">
            <a:noAutofit/>
          </a:bodyPr>
          <a:lstStyle/>
          <a:p>
            <a:pPr marL="0" lvl="0" indent="0" algn="l" rtl="0">
              <a:spcBef>
                <a:spcPts val="0"/>
              </a:spcBef>
              <a:spcAft>
                <a:spcPts val="0"/>
              </a:spcAft>
              <a:buNone/>
            </a:pPr>
            <a:r>
              <a:rPr lang="en"/>
              <a:t>Some rules … </a:t>
            </a:r>
            <a:endParaRPr/>
          </a:p>
        </p:txBody>
      </p:sp>
      <p:sp>
        <p:nvSpPr>
          <p:cNvPr id="712" name="Google Shape;712;p109"/>
          <p:cNvSpPr txBox="1">
            <a:spLocks noGrp="1"/>
          </p:cNvSpPr>
          <p:nvPr>
            <p:ph type="body" idx="1"/>
          </p:nvPr>
        </p:nvSpPr>
        <p:spPr>
          <a:xfrm>
            <a:off x="311700" y="1228675"/>
            <a:ext cx="6172200" cy="138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The spelling of the root word never changes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Double letters can occur e.g. </a:t>
            </a:r>
            <a:r>
              <a:rPr lang="en" b="1">
                <a:solidFill>
                  <a:srgbClr val="000000"/>
                </a:solidFill>
              </a:rPr>
              <a:t>illegal</a:t>
            </a:r>
            <a:r>
              <a:rPr lang="en">
                <a:solidFill>
                  <a:srgbClr val="000000"/>
                </a:solidFill>
              </a:rPr>
              <a:t>, </a:t>
            </a:r>
            <a:r>
              <a:rPr lang="en" b="1">
                <a:solidFill>
                  <a:srgbClr val="000000"/>
                </a:solidFill>
              </a:rPr>
              <a:t>misspell</a:t>
            </a:r>
            <a:r>
              <a:rPr lang="en">
                <a:solidFill>
                  <a:srgbClr val="000000"/>
                </a:solidFill>
              </a:rPr>
              <a:t>, </a:t>
            </a:r>
            <a:r>
              <a:rPr lang="en" b="1">
                <a:solidFill>
                  <a:srgbClr val="000000"/>
                </a:solidFill>
              </a:rPr>
              <a:t>immature</a:t>
            </a:r>
            <a:endParaRPr b="1">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Watch out for lookalikes! </a:t>
            </a:r>
            <a:r>
              <a:rPr lang="en" b="1">
                <a:solidFill>
                  <a:srgbClr val="000000"/>
                </a:solidFill>
              </a:rPr>
              <a:t>Real </a:t>
            </a:r>
            <a:r>
              <a:rPr lang="en">
                <a:solidFill>
                  <a:srgbClr val="000000"/>
                </a:solidFill>
              </a:rPr>
              <a:t>is not </a:t>
            </a:r>
            <a:r>
              <a:rPr lang="en">
                <a:solidFill>
                  <a:schemeClr val="accent5"/>
                </a:solidFill>
              </a:rPr>
              <a:t>re</a:t>
            </a:r>
            <a:r>
              <a:rPr lang="en">
                <a:solidFill>
                  <a:srgbClr val="000000"/>
                </a:solidFill>
              </a:rPr>
              <a:t>+</a:t>
            </a:r>
            <a:r>
              <a:rPr lang="en">
                <a:solidFill>
                  <a:srgbClr val="93C47D"/>
                </a:solidFill>
              </a:rPr>
              <a:t>al</a:t>
            </a:r>
            <a:r>
              <a:rPr lang="en">
                <a:solidFill>
                  <a:srgbClr val="000000"/>
                </a:solidFill>
              </a:rPr>
              <a:t>!</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Sometimes you need to use a hyphen if the word has two separate meanings that need to be differentiated, eg:</a:t>
            </a:r>
            <a:endParaRPr>
              <a:solidFill>
                <a:srgbClr val="000000"/>
              </a:solidFill>
            </a:endParaRPr>
          </a:p>
          <a:p>
            <a:pPr marL="457200" lvl="0" indent="0" algn="l" rtl="0">
              <a:spcBef>
                <a:spcPts val="1600"/>
              </a:spcBef>
              <a:spcAft>
                <a:spcPts val="0"/>
              </a:spcAft>
              <a:buNone/>
            </a:pPr>
            <a:r>
              <a:rPr lang="en" b="1">
                <a:solidFill>
                  <a:srgbClr val="000000"/>
                </a:solidFill>
              </a:rPr>
              <a:t>recover</a:t>
            </a:r>
            <a:r>
              <a:rPr lang="en">
                <a:solidFill>
                  <a:srgbClr val="000000"/>
                </a:solidFill>
              </a:rPr>
              <a:t> v.s. </a:t>
            </a:r>
            <a:r>
              <a:rPr lang="en" b="1">
                <a:solidFill>
                  <a:srgbClr val="000000"/>
                </a:solidFill>
              </a:rPr>
              <a:t>re-cover</a:t>
            </a:r>
            <a:endParaRPr b="1">
              <a:solidFill>
                <a:srgbClr val="000000"/>
              </a:solidFill>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pic>
        <p:nvPicPr>
          <p:cNvPr id="713" name="Google Shape;713;p109"/>
          <p:cNvPicPr preferRelativeResize="0"/>
          <p:nvPr/>
        </p:nvPicPr>
        <p:blipFill>
          <a:blip r:embed="rId3">
            <a:alphaModFix/>
          </a:blip>
          <a:stretch>
            <a:fillRect/>
          </a:stretch>
        </p:blipFill>
        <p:spPr>
          <a:xfrm>
            <a:off x="6381275" y="1139275"/>
            <a:ext cx="2664625" cy="213599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10"/>
          <p:cNvSpPr txBox="1">
            <a:spLocks noGrp="1"/>
          </p:cNvSpPr>
          <p:nvPr>
            <p:ph type="title"/>
          </p:nvPr>
        </p:nvSpPr>
        <p:spPr>
          <a:xfrm>
            <a:off x="236300" y="453950"/>
            <a:ext cx="8520600" cy="801000"/>
          </a:xfrm>
          <a:prstGeom prst="rect">
            <a:avLst/>
          </a:prstGeom>
          <a:solidFill>
            <a:schemeClr val="dk1"/>
          </a:solidFill>
        </p:spPr>
        <p:txBody>
          <a:bodyPr spcFirstLastPara="1" wrap="square" lIns="91425" tIns="91425" rIns="91425" bIns="91425" anchor="t" anchorCtr="0">
            <a:noAutofit/>
          </a:bodyPr>
          <a:lstStyle/>
          <a:p>
            <a:pPr marL="0" lvl="0" indent="0" algn="ctr" rtl="0">
              <a:spcBef>
                <a:spcPts val="0"/>
              </a:spcBef>
              <a:spcAft>
                <a:spcPts val="0"/>
              </a:spcAft>
              <a:buNone/>
            </a:pPr>
            <a:r>
              <a:rPr lang="en"/>
              <a:t>If you ever get stuck - use a dictionary!!!!  </a:t>
            </a:r>
            <a:endParaRPr/>
          </a:p>
        </p:txBody>
      </p:sp>
      <p:pic>
        <p:nvPicPr>
          <p:cNvPr id="719" name="Google Shape;719;p110"/>
          <p:cNvPicPr preferRelativeResize="0"/>
          <p:nvPr/>
        </p:nvPicPr>
        <p:blipFill>
          <a:blip r:embed="rId3">
            <a:alphaModFix/>
          </a:blip>
          <a:stretch>
            <a:fillRect/>
          </a:stretch>
        </p:blipFill>
        <p:spPr>
          <a:xfrm>
            <a:off x="2730925" y="1573275"/>
            <a:ext cx="3308925" cy="33089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1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p11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0" lvl="0" indent="0" algn="l" rtl="0">
              <a:spcBef>
                <a:spcPts val="1600"/>
              </a:spcBef>
              <a:spcAft>
                <a:spcPts val="0"/>
              </a:spcAft>
              <a:buNone/>
            </a:pPr>
            <a:r>
              <a:rPr lang="en"/>
              <a:t>											This tree branch is BIG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							         </a:t>
            </a:r>
            <a:endParaRPr/>
          </a:p>
          <a:p>
            <a:pPr marL="0" lvl="0" indent="0" algn="l" rtl="0">
              <a:spcBef>
                <a:spcPts val="1600"/>
              </a:spcBef>
              <a:spcAft>
                <a:spcPts val="1600"/>
              </a:spcAft>
              <a:buNone/>
            </a:pPr>
            <a:r>
              <a:rPr lang="en"/>
              <a:t>                                 This tree branch is BIG</a:t>
            </a:r>
            <a:r>
              <a:rPr lang="en">
                <a:solidFill>
                  <a:srgbClr val="9900FF"/>
                </a:solidFill>
              </a:rPr>
              <a:t>GER</a:t>
            </a:r>
            <a:endParaRPr>
              <a:solidFill>
                <a:srgbClr val="9900FF"/>
              </a:solidFill>
            </a:endParaRPr>
          </a:p>
        </p:txBody>
      </p:sp>
      <p:pic>
        <p:nvPicPr>
          <p:cNvPr id="726" name="Google Shape;726;p111"/>
          <p:cNvPicPr preferRelativeResize="0"/>
          <p:nvPr/>
        </p:nvPicPr>
        <p:blipFill>
          <a:blip r:embed="rId3">
            <a:alphaModFix/>
          </a:blip>
          <a:stretch>
            <a:fillRect/>
          </a:stretch>
        </p:blipFill>
        <p:spPr>
          <a:xfrm>
            <a:off x="10" y="13"/>
            <a:ext cx="4882181" cy="5143502"/>
          </a:xfrm>
          <a:prstGeom prst="rect">
            <a:avLst/>
          </a:prstGeom>
          <a:noFill/>
          <a:ln>
            <a:noFill/>
          </a:ln>
        </p:spPr>
      </p:pic>
      <p:pic>
        <p:nvPicPr>
          <p:cNvPr id="727" name="Google Shape;727;p111"/>
          <p:cNvPicPr preferRelativeResize="0"/>
          <p:nvPr/>
        </p:nvPicPr>
        <p:blipFill>
          <a:blip r:embed="rId4">
            <a:alphaModFix/>
          </a:blip>
          <a:stretch>
            <a:fillRect/>
          </a:stretch>
        </p:blipFill>
        <p:spPr>
          <a:xfrm>
            <a:off x="2371900" y="2224088"/>
            <a:ext cx="3158925" cy="1697926"/>
          </a:xfrm>
          <a:prstGeom prst="rect">
            <a:avLst/>
          </a:prstGeom>
          <a:noFill/>
          <a:ln>
            <a:noFill/>
          </a:ln>
        </p:spPr>
      </p:pic>
      <p:pic>
        <p:nvPicPr>
          <p:cNvPr id="728" name="Google Shape;728;p111"/>
          <p:cNvPicPr preferRelativeResize="0"/>
          <p:nvPr/>
        </p:nvPicPr>
        <p:blipFill rotWithShape="1">
          <a:blip r:embed="rId4">
            <a:alphaModFix/>
          </a:blip>
          <a:srcRect l="4910" t="-6430" r="-4909" b="6430"/>
          <a:stretch/>
        </p:blipFill>
        <p:spPr>
          <a:xfrm>
            <a:off x="2475925" y="2268146"/>
            <a:ext cx="4882202" cy="2624180"/>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4265</Words>
  <Application>Microsoft Office PowerPoint</Application>
  <PresentationFormat>On-screen Show (16:9)</PresentationFormat>
  <Paragraphs>559</Paragraphs>
  <Slides>109</Slides>
  <Notes>109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Arial</vt:lpstr>
      <vt:lpstr>Comic Sans MS</vt:lpstr>
      <vt:lpstr>Amatic SC</vt:lpstr>
      <vt:lpstr>Source Code Pro</vt:lpstr>
      <vt:lpstr>Beach Day</vt:lpstr>
      <vt:lpstr>Grammar Level 3</vt:lpstr>
      <vt:lpstr>PowerPoint Presentation</vt:lpstr>
      <vt:lpstr>What exactly are nouns??</vt:lpstr>
      <vt:lpstr>WHAT are some nouns??</vt:lpstr>
      <vt:lpstr>Activity 1</vt:lpstr>
      <vt:lpstr>Activity 1</vt:lpstr>
      <vt:lpstr>ACTIVITY 2</vt:lpstr>
      <vt:lpstr>Stop or Go? How do you feel?</vt:lpstr>
      <vt:lpstr>PowerPoint Presentation</vt:lpstr>
      <vt:lpstr>What are Articles??</vt:lpstr>
      <vt:lpstr>Definite and Indefinite</vt:lpstr>
      <vt:lpstr>Activity 1</vt:lpstr>
      <vt:lpstr>Activity 2</vt:lpstr>
      <vt:lpstr>What did you come up with?</vt:lpstr>
      <vt:lpstr>Stop or Go? How do you feel?</vt:lpstr>
      <vt:lpstr>VERBS</vt:lpstr>
      <vt:lpstr>PowerPoint Presentation</vt:lpstr>
      <vt:lpstr>Helping Verbs </vt:lpstr>
      <vt:lpstr>Present, Past and Future tense verbs</vt:lpstr>
      <vt:lpstr>How did that go? But did you die? </vt:lpstr>
      <vt:lpstr>PowerPoint Presentation</vt:lpstr>
      <vt:lpstr>Pronouns- what are they?</vt:lpstr>
      <vt:lpstr>Personal Pronouns</vt:lpstr>
      <vt:lpstr>Object Pronouns </vt:lpstr>
      <vt:lpstr>Do they understand he wondered?</vt:lpstr>
      <vt:lpstr>PowerPoint Presentation</vt:lpstr>
      <vt:lpstr>adjectives</vt:lpstr>
      <vt:lpstr>By the end of the lesson we will be able to...</vt:lpstr>
      <vt:lpstr>PowerPoint Presentation</vt:lpstr>
      <vt:lpstr>HOW DO WE USE ADJECTIVES?</vt:lpstr>
      <vt:lpstr>Who am i?</vt:lpstr>
      <vt:lpstr>PowerPoint Presentation</vt:lpstr>
      <vt:lpstr>Who are you?</vt:lpstr>
      <vt:lpstr>PowerPoint Presentation</vt:lpstr>
      <vt:lpstr>How did it go?</vt:lpstr>
      <vt:lpstr>PowerPoint Presentation</vt:lpstr>
      <vt:lpstr>ADVERBS </vt:lpstr>
      <vt:lpstr>By the end of this lesson we will be able to ...</vt:lpstr>
      <vt:lpstr>WHAT IS AN ADVERB you ask?</vt:lpstr>
      <vt:lpstr>Well ...</vt:lpstr>
      <vt:lpstr>DEFINITION</vt:lpstr>
      <vt:lpstr>For example ...</vt:lpstr>
      <vt:lpstr>PowerPoint Presentation</vt:lpstr>
      <vt:lpstr>PowerPoint Presentation</vt:lpstr>
      <vt:lpstr>Now you try</vt:lpstr>
      <vt:lpstr>WHAT DO THE ADVERBS TELL YOU?</vt:lpstr>
      <vt:lpstr>TIME</vt:lpstr>
      <vt:lpstr>PLACE</vt:lpstr>
      <vt:lpstr>Manner </vt:lpstr>
      <vt:lpstr>DEGREE</vt:lpstr>
      <vt:lpstr>Degree (adverbs about adjectives and other adverbs)</vt:lpstr>
      <vt:lpstr>Frequency </vt:lpstr>
      <vt:lpstr>Sentence Adverbs </vt:lpstr>
      <vt:lpstr>TEACHER SAYS!</vt:lpstr>
      <vt:lpstr>Ways to spot an adverb </vt:lpstr>
      <vt:lpstr>Can you spot the adverb? </vt:lpstr>
      <vt:lpstr>ANSWERS</vt:lpstr>
      <vt:lpstr>Stretch the sentence </vt:lpstr>
      <vt:lpstr>HOW DID THAT GO?</vt:lpstr>
      <vt:lpstr>PowerPoint Presentation</vt:lpstr>
      <vt:lpstr>conjunctions </vt:lpstr>
      <vt:lpstr>PowerPoint Presentation</vt:lpstr>
      <vt:lpstr>PowerPoint Presentation</vt:lpstr>
      <vt:lpstr>PowerPoint Presentation</vt:lpstr>
      <vt:lpstr>PowerPoint Presentation</vt:lpstr>
      <vt:lpstr>PowerPoint Presentation</vt:lpstr>
      <vt:lpstr>LET’S CREATE STORIES!</vt:lpstr>
      <vt:lpstr>Let’s hear your stories!</vt:lpstr>
      <vt:lpstr>How did it go?</vt:lpstr>
      <vt:lpstr>PowerPoint Presentation</vt:lpstr>
      <vt:lpstr>What are we doing now?</vt:lpstr>
      <vt:lpstr>PREPOSITIONS</vt:lpstr>
      <vt:lpstr>Where is my handbag???!!</vt:lpstr>
      <vt:lpstr>prepositions</vt:lpstr>
      <vt:lpstr>Definition</vt:lpstr>
      <vt:lpstr>DREAM HOUSE</vt:lpstr>
      <vt:lpstr>Your turn</vt:lpstr>
      <vt:lpstr>RemEMBER TO USE</vt:lpstr>
      <vt:lpstr>create</vt:lpstr>
      <vt:lpstr>Are you ON TOP OF THE WORLD?</vt:lpstr>
      <vt:lpstr>PowerPoint Presentation</vt:lpstr>
      <vt:lpstr>Prefixes and suffixes </vt:lpstr>
      <vt:lpstr>By the end of this lesson we will ...</vt:lpstr>
      <vt:lpstr>PowerPoint Presentation</vt:lpstr>
      <vt:lpstr>HOWEVER ...</vt:lpstr>
      <vt:lpstr>PREFIXES</vt:lpstr>
      <vt:lpstr>WORD EQUATIONS  </vt:lpstr>
      <vt:lpstr>Example 1</vt:lpstr>
      <vt:lpstr>Example 2 </vt:lpstr>
      <vt:lpstr>YOUR TURN!</vt:lpstr>
      <vt:lpstr>ANSWERS</vt:lpstr>
      <vt:lpstr>What prefixes have you found? </vt:lpstr>
      <vt:lpstr>NOW WE KNOW HOW PREFIXES ARE CONSTRUCTED, WHAT ARE THEY DOING? </vt:lpstr>
      <vt:lpstr>Many prefixes change a POSITIVE INTO A NEGATIVE</vt:lpstr>
      <vt:lpstr>TIME </vt:lpstr>
      <vt:lpstr>NUMBERS</vt:lpstr>
      <vt:lpstr>Some rules … </vt:lpstr>
      <vt:lpstr>If you ever get stuck - use a dictionary!!!!  </vt:lpstr>
      <vt:lpstr>PowerPoint Presentation</vt:lpstr>
      <vt:lpstr>Suffixes</vt:lpstr>
      <vt:lpstr>PowerPoint Presentation</vt:lpstr>
      <vt:lpstr>Suffix</vt:lpstr>
      <vt:lpstr>SUFFIXES</vt:lpstr>
      <vt:lpstr>Suffixes</vt:lpstr>
      <vt:lpstr>CHARACTER PROFILE</vt:lpstr>
      <vt:lpstr>Character profile</vt:lpstr>
      <vt:lpstr>YOUR TURN!</vt:lpstr>
      <vt:lpstr>HOW DID THAT GO?</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Stage 2</dc:title>
  <dc:creator>Admin</dc:creator>
  <cp:lastModifiedBy>Sara-Kate Moseley</cp:lastModifiedBy>
  <cp:revision>3</cp:revision>
  <dcterms:modified xsi:type="dcterms:W3CDTF">2019-03-28T15:50:45Z</dcterms:modified>
</cp:coreProperties>
</file>