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40" r:id="rId4"/>
    <p:sldId id="307" r:id="rId5"/>
    <p:sldId id="308" r:id="rId6"/>
    <p:sldId id="309" r:id="rId7"/>
    <p:sldId id="372" r:id="rId8"/>
    <p:sldId id="865" r:id="rId9"/>
    <p:sldId id="257" r:id="rId10"/>
    <p:sldId id="3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F4479-2EC8-44FC-810B-639E2499FF86}" v="8" dt="2023-04-20T17:15:54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Murray" userId="92ed8844-3432-4ac7-aded-f975b5cd7ab1" providerId="ADAL" clId="{EACF4479-2EC8-44FC-810B-639E2499FF86}"/>
    <pc:docChg chg="undo custSel addSld delSld modSld sldOrd">
      <pc:chgData name="Sandy Murray" userId="92ed8844-3432-4ac7-aded-f975b5cd7ab1" providerId="ADAL" clId="{EACF4479-2EC8-44FC-810B-639E2499FF86}" dt="2023-04-20T17:15:54.113" v="82" actId="20577"/>
      <pc:docMkLst>
        <pc:docMk/>
      </pc:docMkLst>
      <pc:sldChg chg="modSp mod">
        <pc:chgData name="Sandy Murray" userId="92ed8844-3432-4ac7-aded-f975b5cd7ab1" providerId="ADAL" clId="{EACF4479-2EC8-44FC-810B-639E2499FF86}" dt="2023-04-17T10:45:40.852" v="38" actId="20577"/>
        <pc:sldMkLst>
          <pc:docMk/>
          <pc:sldMk cId="1990154249" sldId="256"/>
        </pc:sldMkLst>
        <pc:spChg chg="mod">
          <ac:chgData name="Sandy Murray" userId="92ed8844-3432-4ac7-aded-f975b5cd7ab1" providerId="ADAL" clId="{EACF4479-2EC8-44FC-810B-639E2499FF86}" dt="2023-04-17T10:45:40.852" v="38" actId="20577"/>
          <ac:spMkLst>
            <pc:docMk/>
            <pc:sldMk cId="1990154249" sldId="256"/>
            <ac:spMk id="3" creationId="{D2648F23-4B48-4E91-BF4C-C8866B44E677}"/>
          </ac:spMkLst>
        </pc:spChg>
      </pc:sldChg>
      <pc:sldChg chg="modSp mod">
        <pc:chgData name="Sandy Murray" userId="92ed8844-3432-4ac7-aded-f975b5cd7ab1" providerId="ADAL" clId="{EACF4479-2EC8-44FC-810B-639E2499FF86}" dt="2023-04-17T10:49:03.053" v="57" actId="2711"/>
        <pc:sldMkLst>
          <pc:docMk/>
          <pc:sldMk cId="739572127" sldId="257"/>
        </pc:sldMkLst>
        <pc:spChg chg="mod">
          <ac:chgData name="Sandy Murray" userId="92ed8844-3432-4ac7-aded-f975b5cd7ab1" providerId="ADAL" clId="{EACF4479-2EC8-44FC-810B-639E2499FF86}" dt="2023-04-17T10:49:03.053" v="57" actId="2711"/>
          <ac:spMkLst>
            <pc:docMk/>
            <pc:sldMk cId="739572127" sldId="257"/>
            <ac:spMk id="2" creationId="{9F6442E3-868A-4238-A713-C15DE54A4228}"/>
          </ac:spMkLst>
        </pc:spChg>
        <pc:spChg chg="mod">
          <ac:chgData name="Sandy Murray" userId="92ed8844-3432-4ac7-aded-f975b5cd7ab1" providerId="ADAL" clId="{EACF4479-2EC8-44FC-810B-639E2499FF86}" dt="2023-04-17T10:44:58.510" v="33" actId="255"/>
          <ac:spMkLst>
            <pc:docMk/>
            <pc:sldMk cId="739572127" sldId="257"/>
            <ac:spMk id="6" creationId="{31A03EA7-E2D7-4E95-9BAC-DF1ED4349BB6}"/>
          </ac:spMkLst>
        </pc:spChg>
      </pc:sldChg>
      <pc:sldChg chg="modSp mod">
        <pc:chgData name="Sandy Murray" userId="92ed8844-3432-4ac7-aded-f975b5cd7ab1" providerId="ADAL" clId="{EACF4479-2EC8-44FC-810B-639E2499FF86}" dt="2023-04-17T10:48:30.880" v="52" actId="2711"/>
        <pc:sldMkLst>
          <pc:docMk/>
          <pc:sldMk cId="2927838424" sldId="307"/>
        </pc:sldMkLst>
        <pc:spChg chg="mod">
          <ac:chgData name="Sandy Murray" userId="92ed8844-3432-4ac7-aded-f975b5cd7ab1" providerId="ADAL" clId="{EACF4479-2EC8-44FC-810B-639E2499FF86}" dt="2023-04-17T10:48:30.880" v="52" actId="2711"/>
          <ac:spMkLst>
            <pc:docMk/>
            <pc:sldMk cId="2927838424" sldId="307"/>
            <ac:spMk id="9" creationId="{00000000-0000-0000-0000-000000000000}"/>
          </ac:spMkLst>
        </pc:spChg>
      </pc:sldChg>
      <pc:sldChg chg="modSp mod">
        <pc:chgData name="Sandy Murray" userId="92ed8844-3432-4ac7-aded-f975b5cd7ab1" providerId="ADAL" clId="{EACF4479-2EC8-44FC-810B-639E2499FF86}" dt="2023-04-18T17:39:44.780" v="61" actId="1076"/>
        <pc:sldMkLst>
          <pc:docMk/>
          <pc:sldMk cId="1548995411" sldId="309"/>
        </pc:sldMkLst>
        <pc:spChg chg="mod">
          <ac:chgData name="Sandy Murray" userId="92ed8844-3432-4ac7-aded-f975b5cd7ab1" providerId="ADAL" clId="{EACF4479-2EC8-44FC-810B-639E2499FF86}" dt="2023-04-18T17:39:44.780" v="61" actId="1076"/>
          <ac:spMkLst>
            <pc:docMk/>
            <pc:sldMk cId="1548995411" sldId="309"/>
            <ac:spMk id="11" creationId="{A63D3712-FCF9-4941-8E35-451B093C3218}"/>
          </ac:spMkLst>
        </pc:spChg>
      </pc:sldChg>
      <pc:sldChg chg="modSp mod">
        <pc:chgData name="Sandy Murray" userId="92ed8844-3432-4ac7-aded-f975b5cd7ab1" providerId="ADAL" clId="{EACF4479-2EC8-44FC-810B-639E2499FF86}" dt="2023-04-17T10:46:13.740" v="44" actId="6549"/>
        <pc:sldMkLst>
          <pc:docMk/>
          <pc:sldMk cId="532275095" sldId="325"/>
        </pc:sldMkLst>
        <pc:spChg chg="mod">
          <ac:chgData name="Sandy Murray" userId="92ed8844-3432-4ac7-aded-f975b5cd7ab1" providerId="ADAL" clId="{EACF4479-2EC8-44FC-810B-639E2499FF86}" dt="2023-04-17T10:46:13.740" v="44" actId="6549"/>
          <ac:spMkLst>
            <pc:docMk/>
            <pc:sldMk cId="532275095" sldId="325"/>
            <ac:spMk id="7" creationId="{B898E0D5-7FAC-4E03-9B6A-210DAE95CBBC}"/>
          </ac:spMkLst>
        </pc:spChg>
      </pc:sldChg>
      <pc:sldChg chg="addSp delSp modSp mod ord">
        <pc:chgData name="Sandy Murray" userId="92ed8844-3432-4ac7-aded-f975b5cd7ab1" providerId="ADAL" clId="{EACF4479-2EC8-44FC-810B-639E2499FF86}" dt="2023-04-18T17:39:51.595" v="62" actId="20578"/>
        <pc:sldMkLst>
          <pc:docMk/>
          <pc:sldMk cId="1220394202" sldId="340"/>
        </pc:sldMkLst>
        <pc:spChg chg="mod">
          <ac:chgData name="Sandy Murray" userId="92ed8844-3432-4ac7-aded-f975b5cd7ab1" providerId="ADAL" clId="{EACF4479-2EC8-44FC-810B-639E2499FF86}" dt="2023-04-17T10:46:42.462" v="49" actId="1076"/>
          <ac:spMkLst>
            <pc:docMk/>
            <pc:sldMk cId="1220394202" sldId="340"/>
            <ac:spMk id="3" creationId="{A0B2C3CC-1EE9-4933-8A2D-DCF442976098}"/>
          </ac:spMkLst>
        </pc:spChg>
        <pc:picChg chg="add mod">
          <ac:chgData name="Sandy Murray" userId="92ed8844-3432-4ac7-aded-f975b5cd7ab1" providerId="ADAL" clId="{EACF4479-2EC8-44FC-810B-639E2499FF86}" dt="2023-04-17T10:41:22.670" v="6"/>
          <ac:picMkLst>
            <pc:docMk/>
            <pc:sldMk cId="1220394202" sldId="340"/>
            <ac:picMk id="2" creationId="{A838102D-8F31-21BE-2DBC-38BACC694FE9}"/>
          </ac:picMkLst>
        </pc:picChg>
        <pc:picChg chg="mod">
          <ac:chgData name="Sandy Murray" userId="92ed8844-3432-4ac7-aded-f975b5cd7ab1" providerId="ADAL" clId="{EACF4479-2EC8-44FC-810B-639E2499FF86}" dt="2023-04-17T10:41:51.108" v="13" actId="1076"/>
          <ac:picMkLst>
            <pc:docMk/>
            <pc:sldMk cId="1220394202" sldId="340"/>
            <ac:picMk id="5" creationId="{E8574DAB-FB41-42B0-9F3C-75AA9DEAC8A6}"/>
          </ac:picMkLst>
        </pc:picChg>
        <pc:picChg chg="mod">
          <ac:chgData name="Sandy Murray" userId="92ed8844-3432-4ac7-aded-f975b5cd7ab1" providerId="ADAL" clId="{EACF4479-2EC8-44FC-810B-639E2499FF86}" dt="2023-04-17T10:46:38.345" v="48" actId="1076"/>
          <ac:picMkLst>
            <pc:docMk/>
            <pc:sldMk cId="1220394202" sldId="340"/>
            <ac:picMk id="6" creationId="{852F5BFE-8F50-4473-9ABA-006C33E70CCC}"/>
          </ac:picMkLst>
        </pc:picChg>
        <pc:picChg chg="mod">
          <ac:chgData name="Sandy Murray" userId="92ed8844-3432-4ac7-aded-f975b5cd7ab1" providerId="ADAL" clId="{EACF4479-2EC8-44FC-810B-639E2499FF86}" dt="2023-04-17T10:48:32.679" v="53" actId="1076"/>
          <ac:picMkLst>
            <pc:docMk/>
            <pc:sldMk cId="1220394202" sldId="340"/>
            <ac:picMk id="7" creationId="{5CFD907C-5B19-42F6-9154-5442D8BA88F2}"/>
          </ac:picMkLst>
        </pc:picChg>
        <pc:picChg chg="mod">
          <ac:chgData name="Sandy Murray" userId="92ed8844-3432-4ac7-aded-f975b5cd7ab1" providerId="ADAL" clId="{EACF4479-2EC8-44FC-810B-639E2499FF86}" dt="2023-04-17T10:43:31.584" v="29" actId="1076"/>
          <ac:picMkLst>
            <pc:docMk/>
            <pc:sldMk cId="1220394202" sldId="340"/>
            <ac:picMk id="8" creationId="{EFCA9F18-D19F-4E65-9B41-6BBF7D27F288}"/>
          </ac:picMkLst>
        </pc:picChg>
        <pc:picChg chg="del">
          <ac:chgData name="Sandy Murray" userId="92ed8844-3432-4ac7-aded-f975b5cd7ab1" providerId="ADAL" clId="{EACF4479-2EC8-44FC-810B-639E2499FF86}" dt="2023-04-17T10:41:27.501" v="7" actId="478"/>
          <ac:picMkLst>
            <pc:docMk/>
            <pc:sldMk cId="1220394202" sldId="340"/>
            <ac:picMk id="9" creationId="{6AB41BEA-4338-41C4-A315-EBDD09642D32}"/>
          </ac:picMkLst>
        </pc:picChg>
      </pc:sldChg>
      <pc:sldChg chg="delSp modSp mod">
        <pc:chgData name="Sandy Murray" userId="92ed8844-3432-4ac7-aded-f975b5cd7ab1" providerId="ADAL" clId="{EACF4479-2EC8-44FC-810B-639E2499FF86}" dt="2023-04-20T17:15:54.113" v="82" actId="20577"/>
        <pc:sldMkLst>
          <pc:docMk/>
          <pc:sldMk cId="338725703" sldId="372"/>
        </pc:sldMkLst>
        <pc:spChg chg="mod">
          <ac:chgData name="Sandy Murray" userId="92ed8844-3432-4ac7-aded-f975b5cd7ab1" providerId="ADAL" clId="{EACF4479-2EC8-44FC-810B-639E2499FF86}" dt="2023-04-18T17:43:44.212" v="80" actId="20577"/>
          <ac:spMkLst>
            <pc:docMk/>
            <pc:sldMk cId="338725703" sldId="372"/>
            <ac:spMk id="3" creationId="{00000000-0000-0000-0000-000000000000}"/>
          </ac:spMkLst>
        </pc:spChg>
        <pc:spChg chg="mod">
          <ac:chgData name="Sandy Murray" userId="92ed8844-3432-4ac7-aded-f975b5cd7ab1" providerId="ADAL" clId="{EACF4479-2EC8-44FC-810B-639E2499FF86}" dt="2023-04-20T17:15:54.113" v="82" actId="20577"/>
          <ac:spMkLst>
            <pc:docMk/>
            <pc:sldMk cId="338725703" sldId="372"/>
            <ac:spMk id="11" creationId="{A63D3712-FCF9-4941-8E35-451B093C3218}"/>
          </ac:spMkLst>
        </pc:spChg>
        <pc:picChg chg="del">
          <ac:chgData name="Sandy Murray" userId="92ed8844-3432-4ac7-aded-f975b5cd7ab1" providerId="ADAL" clId="{EACF4479-2EC8-44FC-810B-639E2499FF86}" dt="2023-04-17T10:30:36.899" v="3" actId="478"/>
          <ac:picMkLst>
            <pc:docMk/>
            <pc:sldMk cId="338725703" sldId="372"/>
            <ac:picMk id="4" creationId="{236F9A24-2435-5CB8-4E6E-DDA85F5868EC}"/>
          </ac:picMkLst>
        </pc:picChg>
      </pc:sldChg>
      <pc:sldChg chg="new del">
        <pc:chgData name="Sandy Murray" userId="92ed8844-3432-4ac7-aded-f975b5cd7ab1" providerId="ADAL" clId="{EACF4479-2EC8-44FC-810B-639E2499FF86}" dt="2023-04-17T10:30:28.802" v="2" actId="47"/>
        <pc:sldMkLst>
          <pc:docMk/>
          <pc:sldMk cId="280534259" sldId="373"/>
        </pc:sldMkLst>
      </pc:sldChg>
      <pc:sldChg chg="modSp add mod">
        <pc:chgData name="Sandy Murray" userId="92ed8844-3432-4ac7-aded-f975b5cd7ab1" providerId="ADAL" clId="{EACF4479-2EC8-44FC-810B-639E2499FF86}" dt="2023-04-17T10:48:54.107" v="56" actId="122"/>
        <pc:sldMkLst>
          <pc:docMk/>
          <pc:sldMk cId="2407141171" sldId="865"/>
        </pc:sldMkLst>
        <pc:spChg chg="mod">
          <ac:chgData name="Sandy Murray" userId="92ed8844-3432-4ac7-aded-f975b5cd7ab1" providerId="ADAL" clId="{EACF4479-2EC8-44FC-810B-639E2499FF86}" dt="2023-04-17T10:48:54.107" v="56" actId="122"/>
          <ac:spMkLst>
            <pc:docMk/>
            <pc:sldMk cId="2407141171" sldId="865"/>
            <ac:spMk id="2" creationId="{4C7C5683-3D74-4E30-BB5D-19D716BA85BD}"/>
          </ac:spMkLst>
        </pc:spChg>
      </pc:sldChg>
      <pc:sldChg chg="new del">
        <pc:chgData name="Sandy Murray" userId="92ed8844-3432-4ac7-aded-f975b5cd7ab1" providerId="ADAL" clId="{EACF4479-2EC8-44FC-810B-639E2499FF86}" dt="2023-04-17T10:41:14.744" v="5" actId="47"/>
        <pc:sldMkLst>
          <pc:docMk/>
          <pc:sldMk cId="2146334009" sldId="8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9473-43D8-457A-BDAB-B9A546BB1556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5DE1-1EE9-4524-B454-BBACC8579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1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176213"/>
            <a:ext cx="3533775" cy="198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165373"/>
            <a:ext cx="6669088" cy="770728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As we adjust to the new normal, we have to ensure that we are prepared for this rapid and volatile world of work and can through clear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provide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innovative, adaptive life-changing opportunities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that is equally rapid,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and flexible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that develops the future talent, ensuring that they are responsive and resilient to the world around us.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By understanding and developing key Vocational  Education services and through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those within the team to develop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leading solutions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, I envisage that we will develop the right ecosystem that provides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life-long learner support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based on clear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Intelligence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to continually develop a qualification structure to enable individuals to have the right skills – at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stages within their lives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, to become the very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 and innovators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who will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wealth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lives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and are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ambitious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enough to have the </a:t>
            </a: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to drive the economic growth of the Scotland.</a:t>
            </a:r>
          </a:p>
          <a:p>
            <a:pPr algn="just">
              <a:buFont typeface="Wingdings" panose="05000000000000000000" pitchFamily="2" charset="2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7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1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9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774-921E-48D0-BF19-E5B2FD220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A73C5-85FE-434D-847C-9BBE20BCF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A8C0-C24F-40A7-9D42-C8B74EA0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8EFC-ED9C-49FB-BEB5-8CE990D3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517A-5473-4821-89A7-28B40700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1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971C-4F2B-4B7A-A3F0-E3F9D28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14C7F-000B-494E-99D5-89CB63B10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CFDAC-9758-4375-92D0-BFC907D6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D225B-CACE-44ED-BEF0-EB9EC4FE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F9B04-F82C-414D-80FF-1F8B299B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3CF95-4649-4C71-9110-3BAD2FB16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2144B-DA1C-469D-BA16-3E5BC68A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6249C-A00F-4300-B615-81899DF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1961-A457-40E6-931C-71BC93CA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80DDA-5208-408C-8349-83F6ABC9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7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50C92-825F-7041-98B3-CC549C8A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7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C67F-BBE7-436D-868A-33925DE5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2442-3C33-49D3-8A09-662DF66CF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6165-6546-4CC4-B797-4AAD84C2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F1B5-576C-4491-AB26-FEEE5938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70CA-0B3A-4C62-91C0-F5398B9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E4BE-C8CC-4D7E-9AA3-F82960E9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4349C-4479-434A-B5B9-DA04151B5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64A77-789D-4AFA-9BEC-52492B49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1260-2290-4C97-8D1B-E303ED0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3423-8CB6-4448-B4F7-4C1DD839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C94A-1360-4000-B71D-FD6241D0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2EB7-D50E-4119-9C5D-A4ABCD7A9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CF692-6A7D-4850-9973-588BA2A98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16108-3F4D-4566-B766-882B7E3B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DD7B-0C22-4D10-8C85-D4D04752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50808-F823-467F-9537-C98B991C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0025-DF87-46B4-B523-FEE989E3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30300-9802-4AE0-AA24-733303D2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97DB8-5287-40D5-A15D-EADF44BA3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2C959-32D1-49E5-B497-CCC241C37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42857-3F7B-4DB6-94C4-2523269DB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5DFD2-3D0C-43AF-844F-5257A260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F92D2-440A-4293-8C52-2AF6F4DE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0BF2-A4C3-4032-AB24-9E5D6E40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5D3C-0B44-4D74-AA6E-5BAE3167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BF2B7-9E93-4862-81ED-9108D252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05187-8F58-4702-8162-E96418AC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E69EF-FDF1-481D-923B-AE6D48C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6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72139-C393-4855-953B-D9089C8C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1FF79-CDA8-43FE-93AB-73AE7995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40571-D7C3-4D0A-A8AE-1198C052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DA70-D014-43BC-800D-B86C26D1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C922-6FF9-4C76-BC86-8814C056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626D7-0425-462E-8F50-78AE35AD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FD58E-25BC-444E-A779-7C68C899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455D8-5744-47AA-8828-FAABE251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0A4B6-B87E-47BC-8BDB-5FF5C70F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4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809B-045E-4B3D-80CF-6AB47978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5A4DF-FB6E-46E3-8504-10CCE8464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DA966-59B4-494C-8DB7-26B5548F1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A6157-0A06-43D4-B4F7-45701CD4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9AC99-F51C-4250-A997-1CFC8041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688D-FDFD-4322-B762-90FA025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59B7A-0B5C-49F6-9E48-DC5F2B66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AA3DC-52B4-4E7B-A373-AE70C8D2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EC36-FA65-4DE5-AB52-9AEBD7719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07DA-A1D3-4496-A44C-8116EDFEF5C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B39DF-96DD-41D2-AF42-C11C3FC50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71DEE-7BED-46D6-8F7A-760A5CB82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8F77-9665-4738-9FEA-BF127E4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lanarkshire.ac.uk/courses/cad/hnc-computer-aided-draughting-and-design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lanarkshire.ac.uk/courses/construction/hnc-construction-management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lanarkshire.ac.uk/courses/computing-and-digital-technologies/hnc-cyber-security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lanarkshire.ac.uk/courses/health-care-and-social-services/hnc-social-service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8F23-4B48-4E91-BF4C-C8866B44E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968" y="3229852"/>
            <a:ext cx="9163757" cy="224815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cs typeface="Poppins" panose="00000500000000000000" pitchFamily="2" charset="0"/>
              </a:rPr>
              <a:t>North Lanarkshire HNC Schools Pathway’s </a:t>
            </a:r>
            <a:endParaRPr lang="en-GB" sz="2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4F9871-993B-49B5-A30B-3BC2187DB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9" t="15766" r="13674" b="71832"/>
          <a:stretch/>
        </p:blipFill>
        <p:spPr>
          <a:xfrm>
            <a:off x="2104245" y="986620"/>
            <a:ext cx="7922058" cy="14859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15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phic 54" descr="Handshake">
            <a:extLst>
              <a:ext uri="{FF2B5EF4-FFF2-40B4-BE49-F238E27FC236}">
                <a16:creationId xmlns:a16="http://schemas.microsoft.com/office/drawing/2014/main" id="{38FCEB4A-AAEE-4E4F-9A8A-8C29B9B9A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5701" y="3177851"/>
            <a:ext cx="2170356" cy="217035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D27088-6285-4286-8338-C3DA8D0153E2}"/>
              </a:ext>
            </a:extLst>
          </p:cNvPr>
          <p:cNvSpPr/>
          <p:nvPr/>
        </p:nvSpPr>
        <p:spPr>
          <a:xfrm>
            <a:off x="360727" y="352797"/>
            <a:ext cx="1145936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+mj-lt"/>
                <a:cs typeface="Arial" panose="020B0604020202020204" pitchFamily="34" charset="0"/>
              </a:rPr>
              <a:t>The Whole is Greater than the Sum of its Parts</a:t>
            </a: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Learning for the future should not be limited to a classroom at all - an “excellent well developed curriculum” would go beyond the traditional boundaries and offer real-world experiences…. </a:t>
            </a:r>
          </a:p>
        </p:txBody>
      </p:sp>
    </p:spTree>
    <p:extLst>
      <p:ext uri="{BB962C8B-B14F-4D97-AF65-F5344CB8AC3E}">
        <p14:creationId xmlns:p14="http://schemas.microsoft.com/office/powerpoint/2010/main" val="3050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98E0D5-7FAC-4E03-9B6A-210DAE95CBBC}"/>
              </a:ext>
            </a:extLst>
          </p:cNvPr>
          <p:cNvSpPr txBox="1"/>
          <p:nvPr/>
        </p:nvSpPr>
        <p:spPr>
          <a:xfrm>
            <a:off x="401491" y="1226668"/>
            <a:ext cx="113890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8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crucial that we maximise employment opportunities for our young people and this partnership will creates effective packages of learning and support.</a:t>
            </a:r>
          </a:p>
          <a:p>
            <a:pPr algn="l" fontAlgn="base"/>
            <a:r>
              <a:rPr lang="en-GB" sz="28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will align the curriculum to employment opportunities and ensure school leavers have the correct mix of skills to benefit from future job opportunities.</a:t>
            </a:r>
          </a:p>
          <a:p>
            <a:pPr algn="l" fontAlgn="base"/>
            <a:r>
              <a:rPr lang="en-GB" sz="28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a genuinely exciting development. It will enable pupils to study for an HNC while still at school, gain relevant industry work-experience and provide the opportunity to progress further towards a degree in their chosen area.” </a:t>
            </a:r>
          </a:p>
          <a:p>
            <a:pPr algn="l" fontAlgn="base"/>
            <a:r>
              <a:rPr lang="en-GB" sz="2800" b="0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(Derek Brown, Deputy Chief Executive, North Lanarkshire Council)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9B7419F-A94E-45DE-BB7B-764C7D6F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4768"/>
            <a:ext cx="11115762" cy="83190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DEVELOPING PATHWAYS, PACKAGES AND PARTNERSHIPS FROM SCHOOL TO EMPLOYMENT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64121-581F-46F7-A4D6-8FCCFC90E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9" t="14922" r="13674" b="72004"/>
          <a:stretch/>
        </p:blipFill>
        <p:spPr>
          <a:xfrm>
            <a:off x="2637263" y="5129382"/>
            <a:ext cx="6679435" cy="1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C3CC-1EE9-4933-8A2D-DCF44297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2" y="772584"/>
            <a:ext cx="11974556" cy="1770857"/>
          </a:xfrm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GB" altLang="en-US" dirty="0">
                <a:cs typeface="Arial" panose="020B0604020202020204" pitchFamily="34" charset="0"/>
              </a:rPr>
              <a:t>We cannot prepare individuals for this rapid and volatile world of work unless we provide innovative, adaptive life-changing opportunities that is equally rapid, supportive and flexible that develops the future talent, ensuring that they are responsive and resilient to the world around us.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/>
          </a:p>
        </p:txBody>
      </p:sp>
      <p:pic>
        <p:nvPicPr>
          <p:cNvPr id="7" name="Picture 6" descr="C:\Documents and Settings\localuser\Desktop\pics\_MG_2450b.jpg">
            <a:extLst>
              <a:ext uri="{FF2B5EF4-FFF2-40B4-BE49-F238E27FC236}">
                <a16:creationId xmlns:a16="http://schemas.microsoft.com/office/drawing/2014/main" id="{5CFD907C-5B19-42F6-9154-5442D8BA8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040" r="-3" b="3681"/>
          <a:stretch/>
        </p:blipFill>
        <p:spPr bwMode="auto">
          <a:xfrm>
            <a:off x="3124579" y="2717338"/>
            <a:ext cx="2852401" cy="193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localuser\Desktop\pics\_MG_2578.jpg">
            <a:extLst>
              <a:ext uri="{FF2B5EF4-FFF2-40B4-BE49-F238E27FC236}">
                <a16:creationId xmlns:a16="http://schemas.microsoft.com/office/drawing/2014/main" id="{852F5BFE-8F50-4473-9ABA-006C33E70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3" b="3609"/>
          <a:stretch/>
        </p:blipFill>
        <p:spPr bwMode="auto">
          <a:xfrm>
            <a:off x="6628697" y="2461055"/>
            <a:ext cx="2852401" cy="193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localuser\Desktop\pics\_MG_3117.jpg">
            <a:extLst>
              <a:ext uri="{FF2B5EF4-FFF2-40B4-BE49-F238E27FC236}">
                <a16:creationId xmlns:a16="http://schemas.microsoft.com/office/drawing/2014/main" id="{E8574DAB-FB41-42B0-9F3C-75AA9DEAC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0179" r="30639" b="-3"/>
          <a:stretch/>
        </p:blipFill>
        <p:spPr bwMode="auto">
          <a:xfrm>
            <a:off x="9645499" y="3605436"/>
            <a:ext cx="2145751" cy="3047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A9F18-D19F-4E65-9B41-6BBF7D27F2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4" y="2034745"/>
            <a:ext cx="2145751" cy="30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38102D-8F31-21BE-2DBC-38BACC694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929" t="14922" r="13674" b="72004"/>
          <a:stretch/>
        </p:blipFill>
        <p:spPr>
          <a:xfrm>
            <a:off x="2637263" y="5129382"/>
            <a:ext cx="6679435" cy="1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9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9145" y="1636539"/>
            <a:ext cx="5080654" cy="1621619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Computer Aided Draughting and Design.</a:t>
            </a:r>
            <a:endParaRPr lang="en-US" dirty="0">
              <a:solidFill>
                <a:srgbClr val="DB2E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900" y="1188625"/>
            <a:ext cx="1288192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 dirty="0">
                <a:latin typeface="Poppins Medium" pitchFamily="2" charset="77"/>
                <a:ea typeface="Montserrat" charset="0"/>
                <a:cs typeface="Poppins Medium" pitchFamily="2" charset="77"/>
              </a:rPr>
              <a:t>SCIENCE &amp; TECH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3001412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9145" y="3339172"/>
            <a:ext cx="4748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Higher National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SCQF Level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 afternoons online and one day a week 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Motherwell and Cumbernauld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Entrance requirements: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1 Higher, would be advantageous to have Nat 5 Design for Manufacture or Graphical Communications</a:t>
            </a:r>
            <a:endParaRPr lang="en-GB" sz="14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Progression: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HND at New College Lanarkshire before moving on to a guaranteed 3</a:t>
            </a:r>
            <a:r>
              <a:rPr lang="en-GB" sz="14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rd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 year degree place at UWS</a:t>
            </a:r>
          </a:p>
          <a:p>
            <a:endParaRPr lang="en-GB" sz="1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94025"/>
              </p:ext>
            </p:extLst>
          </p:nvPr>
        </p:nvGraphicFramePr>
        <p:xfrm>
          <a:off x="6733713" y="297518"/>
          <a:ext cx="5080654" cy="626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0654">
                  <a:extLst>
                    <a:ext uri="{9D8B030D-6E8A-4147-A177-3AD203B41FA5}">
                      <a16:colId xmlns:a16="http://schemas.microsoft.com/office/drawing/2014/main" val="876830436"/>
                    </a:ext>
                  </a:extLst>
                </a:gridCol>
              </a:tblGrid>
              <a:tr h="2266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Outline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This course is designed to give you the practical skills and knowledge to become a successful draughtsperson/designer in the industry of your choosing. Some of the skills you will develop include: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2D draughting to British International standards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Knowledge of the design process working through live team projects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3D software packages used in the engineering, manufacturing and</a:t>
                      </a:r>
                      <a:r>
                        <a:rPr lang="en-GB" sz="1100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industries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3D Printing and Scanning technologies and visualisation software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1181473138"/>
                  </a:ext>
                </a:extLst>
              </a:tr>
              <a:tr h="379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Content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knowledge and skills you will develop will focus on: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Autodesk Inventor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Fusion (Cloud Based CAD)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Revit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AutoCAD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Engineering draughting principles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Architectural draughting principles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detailing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 Design process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3D modelling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3D printing and scanning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Visualisation and rendering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Microsoft Office suite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 will be given the opportunity to showcase your skills and knowledge as you</a:t>
                      </a:r>
                      <a:r>
                        <a:rPr lang="en-GB" sz="1100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study the HNC with the completion of an end of year design project. Opportunities are also available to work on real-life projects and take on vendor qualifications such as Autodesk Certified User and professional exams.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29340979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862CF7-153C-4B04-81DA-A32D042C3C36}"/>
              </a:ext>
            </a:extLst>
          </p:cNvPr>
          <p:cNvSpPr txBox="1"/>
          <p:nvPr/>
        </p:nvSpPr>
        <p:spPr>
          <a:xfrm>
            <a:off x="2011190" y="6461840"/>
            <a:ext cx="8850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https://www.nclanarkshire.ac.uk/courses/cad/hnc-computer-aided-draughting-and-design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83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6796" y="1697568"/>
            <a:ext cx="5080654" cy="1621619"/>
          </a:xfrm>
        </p:spPr>
        <p:txBody>
          <a:bodyPr/>
          <a:lstStyle/>
          <a:p>
            <a:r>
              <a:rPr lang="en-US" dirty="0"/>
              <a:t>Construction Management.</a:t>
            </a:r>
            <a:endParaRPr lang="en-US" dirty="0">
              <a:solidFill>
                <a:srgbClr val="DB2E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900" y="1188625"/>
            <a:ext cx="1288192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 dirty="0">
                <a:latin typeface="Poppins Medium" pitchFamily="2" charset="77"/>
                <a:ea typeface="Montserrat" charset="0"/>
                <a:cs typeface="Poppins Medium" pitchFamily="2" charset="77"/>
              </a:rPr>
              <a:t>CONSTRCUTION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3001412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6796" y="3112482"/>
            <a:ext cx="474881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Higher National Certificate</a:t>
            </a:r>
            <a:endParaRPr lang="en-US" dirty="0">
              <a:latin typeface="Poppins" panose="00000500000000000000" pitchFamily="2" charset="0"/>
              <a:ea typeface="Open Sans"/>
              <a:cs typeface="Poppins" panose="000005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SCQF Level 7</a:t>
            </a:r>
            <a:endParaRPr lang="en-GB" sz="1400" dirty="0">
              <a:latin typeface="Poppins" panose="00000500000000000000" pitchFamily="2" charset="0"/>
              <a:ea typeface="Open Sans"/>
              <a:cs typeface="Poppins" panose="000005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 afternoons online and one day a week on Motherwell campus</a:t>
            </a:r>
            <a:endParaRPr lang="en-GB" sz="1400" dirty="0">
              <a:latin typeface="Poppins" panose="00000500000000000000" pitchFamily="2" charset="0"/>
              <a:ea typeface="Open Sans"/>
              <a:cs typeface="Poppins" panose="000005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Entrance requirements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GB" sz="1400" dirty="0"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 One Higher and it is advantageous to have National 5 Graphical Communications or Design for Manufacture</a:t>
            </a:r>
            <a:endParaRPr lang="en-GB" dirty="0">
              <a:latin typeface="Poppins" panose="00000500000000000000" pitchFamily="2" charset="0"/>
              <a:ea typeface="Open Sans"/>
              <a:cs typeface="Poppins" panose="000005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Progression: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HND at New College Lanarkshire before moving on to a guaranteed 3rd year degree place at UWS</a:t>
            </a:r>
            <a:endParaRPr lang="en-GB" sz="1400" dirty="0">
              <a:latin typeface="Poppins" panose="00000500000000000000" pitchFamily="2" charset="0"/>
              <a:ea typeface="Open Sans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GB" sz="1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67931"/>
              </p:ext>
            </p:extLst>
          </p:nvPr>
        </p:nvGraphicFramePr>
        <p:xfrm>
          <a:off x="6515742" y="327945"/>
          <a:ext cx="5080654" cy="5927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0654">
                  <a:extLst>
                    <a:ext uri="{9D8B030D-6E8A-4147-A177-3AD203B41FA5}">
                      <a16:colId xmlns:a16="http://schemas.microsoft.com/office/drawing/2014/main" val="876830436"/>
                    </a:ext>
                  </a:extLst>
                </a:gridCol>
              </a:tblGrid>
              <a:tr h="270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Outline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This course is designed to give you the practical skills and knowledge to become a successful manager in the industry of your choice. Some of the skills you will develop include: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Materials and Specifications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Building Measurement and Cost Studies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Building Science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Technology: Industrial/Commercial Superstructure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Building Services: An Introduction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2D CAD (Computer Aided Design)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Health and Safety in Construction</a:t>
                      </a: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1181473138"/>
                  </a:ext>
                </a:extLst>
              </a:tr>
              <a:tr h="3129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Content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knowledge and skills you will develop will focus on: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Standard Forms of Construction Contracts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Site Surveying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Planning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Building Services in Large Buildings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 Administration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Technology: Substructure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Mathematics for the Built Environment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Structural Mechanics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 part of the course, you will showcase your skills and knowledge gained with the completion of an end of year Graded Unit project.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Throughout your studies, you will be given the opportunity to work on real-life projects and undertake additional bolt-on qualifications in Health and Safety and the Site Managers Training Scheme award.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29340979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D836A4-5440-450E-8316-1293EBF44AED}"/>
              </a:ext>
            </a:extLst>
          </p:cNvPr>
          <p:cNvSpPr txBox="1"/>
          <p:nvPr/>
        </p:nvSpPr>
        <p:spPr>
          <a:xfrm>
            <a:off x="1911693" y="6163966"/>
            <a:ext cx="861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https://www.nclanarkshire.ac.uk/courses/construction/hnc-construction-management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5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dirty="0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2530" y="1697568"/>
            <a:ext cx="5080654" cy="1621619"/>
          </a:xfrm>
        </p:spPr>
        <p:txBody>
          <a:bodyPr/>
          <a:lstStyle/>
          <a:p>
            <a:r>
              <a:rPr lang="en-US" dirty="0"/>
              <a:t>Cyber Security.</a:t>
            </a:r>
            <a:endParaRPr lang="en-US" dirty="0">
              <a:solidFill>
                <a:srgbClr val="DB2E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900" y="1188625"/>
            <a:ext cx="1288192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>
                <a:latin typeface="Poppins Medium" pitchFamily="2" charset="77"/>
                <a:ea typeface="Montserrat" charset="0"/>
                <a:cs typeface="Poppins Medium" pitchFamily="2" charset="77"/>
              </a:rPr>
              <a:t>COMPUTING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3001412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2530" y="2991713"/>
            <a:ext cx="47488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Higher National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SCQF Level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 afternoons online and one day a week 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Motherwell and Coatbridge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Entrance requirements: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Working towards relevant National Qualifications ( Computer Science, Maths, Sciences) or Equivalent NPAs at Levels 5 or 6 and/or recommendation from Pupil Support Teacher </a:t>
            </a:r>
            <a:endParaRPr lang="en-GB" sz="14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Progression: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HND at New College Lanarkshire before moving on to a guaranteed 3rd year degree place at UWS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GB" sz="1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91305"/>
              </p:ext>
            </p:extLst>
          </p:nvPr>
        </p:nvGraphicFramePr>
        <p:xfrm>
          <a:off x="6417655" y="215953"/>
          <a:ext cx="5378158" cy="608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158">
                  <a:extLst>
                    <a:ext uri="{9D8B030D-6E8A-4147-A177-3AD203B41FA5}">
                      <a16:colId xmlns:a16="http://schemas.microsoft.com/office/drawing/2014/main" val="876830436"/>
                    </a:ext>
                  </a:extLst>
                </a:gridCol>
              </a:tblGrid>
              <a:tr h="57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Outline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This course is designed to give you the practical skills and knowledge 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become a successful cyber security specialist in the area of your choice. Some of the skills you will develop include: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Operating system configuration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Computer networking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Ethical hacking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Digital forensics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Data security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Coding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Team working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Legal and Ethical Implications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1181473138"/>
                  </a:ext>
                </a:extLst>
              </a:tr>
              <a:tr h="132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Content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knowledge and skills you will develop will focus on: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Relevant contemporary cyber security tools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Virtualisation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Legal and ethical issues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Microsoft Office suite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Operating system configuration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Computer networking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Ethical hacking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Digital forensics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Data security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Coding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Team working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 will be given the opportunity to take on vendor qualifications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such as CISCO, Microsoft and CompTIA professional exams. These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additional, highly sought after qualifications will enhance your skills and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boost your employability.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29340979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3D3712-FCF9-4941-8E35-451B093C3218}"/>
              </a:ext>
            </a:extLst>
          </p:cNvPr>
          <p:cNvSpPr txBox="1"/>
          <p:nvPr/>
        </p:nvSpPr>
        <p:spPr>
          <a:xfrm>
            <a:off x="1734436" y="6410458"/>
            <a:ext cx="9366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https://www.nclanarkshire.ac.uk/courses/computing-and-digital-technologies/hnc-cyber-security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99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2530" y="1697568"/>
            <a:ext cx="5080654" cy="1621619"/>
          </a:xfrm>
        </p:spPr>
        <p:txBody>
          <a:bodyPr/>
          <a:lstStyle/>
          <a:p>
            <a:r>
              <a:rPr lang="en-US" dirty="0"/>
              <a:t>Social Services.</a:t>
            </a:r>
            <a:endParaRPr lang="en-US" dirty="0">
              <a:solidFill>
                <a:srgbClr val="DB2E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900" y="1188625"/>
            <a:ext cx="1288192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 dirty="0">
                <a:latin typeface="Poppins Medium" pitchFamily="2" charset="77"/>
                <a:ea typeface="Montserrat" charset="0"/>
                <a:cs typeface="Poppins Medium" pitchFamily="2" charset="77"/>
              </a:rPr>
              <a:t>SOCIAL CARE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3001412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2530" y="2991713"/>
            <a:ext cx="47488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Higher National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SCQF Level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 afternoons online and one day a week 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Motherwell and Coatbridge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Entrance requirements: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Entrance requirements: Working towards relevant National Qualifications or Equivalent NPAs at Levels 5 or 6 and/or recommendation from Pupil Support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Progression: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HND at New College Lanarkshire before moving on to a guaranteed 3rd year degree place at UWS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GB" sz="1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36437"/>
              </p:ext>
            </p:extLst>
          </p:nvPr>
        </p:nvGraphicFramePr>
        <p:xfrm>
          <a:off x="6417655" y="215953"/>
          <a:ext cx="5378158" cy="5545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158">
                  <a:extLst>
                    <a:ext uri="{9D8B030D-6E8A-4147-A177-3AD203B41FA5}">
                      <a16:colId xmlns:a16="http://schemas.microsoft.com/office/drawing/2014/main" val="876830436"/>
                    </a:ext>
                  </a:extLst>
                </a:gridCol>
              </a:tblGrid>
              <a:tr h="57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Outline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Interested in a career as a carer, social worker, addiction worker, team leader or perhaps interested in nursing?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Our HNC Social Services course could be perfect for you! This course can help you gain employment in a number of fields including: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Mental Health Nursing,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Learning Disability Nursing and Adult Nursing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 Work and a host of other social services opportunities.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course is a combination of taught units and workplace experience, and as such it is very much “hands-on”.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1181473138"/>
                  </a:ext>
                </a:extLst>
              </a:tr>
              <a:tr h="132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Course Content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course includes the mandatory units of the SVQ Level 3 Social Services and Health Care.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Other units delivered include: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Care in Contemporary Society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Health, Wellbeing and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Safeguarding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Lifespan Development: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Theoretical Approaches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Leadership Starts with Me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Also includes the Graded Unit.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</a:txBody>
                  <a:tcPr marL="18872" marR="18872" marT="0" marB="0"/>
                </a:tc>
                <a:extLst>
                  <a:ext uri="{0D108BD9-81ED-4DB2-BD59-A6C34878D82A}">
                    <a16:rowId xmlns:a16="http://schemas.microsoft.com/office/drawing/2014/main" val="29340979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3D3712-FCF9-4941-8E35-451B093C3218}"/>
              </a:ext>
            </a:extLst>
          </p:cNvPr>
          <p:cNvSpPr txBox="1"/>
          <p:nvPr/>
        </p:nvSpPr>
        <p:spPr>
          <a:xfrm>
            <a:off x="1734436" y="6410458"/>
            <a:ext cx="9366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https://www.nclanarkshire.ac.uk/courses/health-care-and-social-services/hnc-social-services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5683-3D74-4E30-BB5D-19D716BA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1613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  <a:cs typeface="Arial" panose="020B0604020202020204" pitchFamily="34" charset="0"/>
              </a:rPr>
              <a:t>DEVELOPING PATHWAYS, PACKAGES AND PARTNERSHIPS FROM SCHOOL TO EMPLOYMENT: new thinking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A8AD404-64B9-4995-AE11-75E66C1411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75" y="1639888"/>
            <a:ext cx="8477250" cy="4945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12E21D-5761-4322-BFBE-C15188153395}"/>
              </a:ext>
            </a:extLst>
          </p:cNvPr>
          <p:cNvSpPr/>
          <p:nvPr/>
        </p:nvSpPr>
        <p:spPr>
          <a:xfrm>
            <a:off x="2238375" y="4075611"/>
            <a:ext cx="4552950" cy="269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7CA5B9A-7DD2-4387-97CB-70399C45CF1F}"/>
              </a:ext>
            </a:extLst>
          </p:cNvPr>
          <p:cNvSpPr/>
          <p:nvPr/>
        </p:nvSpPr>
        <p:spPr>
          <a:xfrm>
            <a:off x="6896100" y="5328557"/>
            <a:ext cx="981075" cy="8001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D0B618A-E4CE-4BE5-92F2-2EFBE59F717E}"/>
              </a:ext>
            </a:extLst>
          </p:cNvPr>
          <p:cNvSpPr/>
          <p:nvPr/>
        </p:nvSpPr>
        <p:spPr>
          <a:xfrm>
            <a:off x="8101011" y="5328557"/>
            <a:ext cx="981075" cy="8001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42E3-868A-4238-A713-C15DE54A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Feedback from students has been overwhelmingly positive</a:t>
            </a:r>
          </a:p>
        </p:txBody>
      </p:sp>
      <p:pic>
        <p:nvPicPr>
          <p:cNvPr id="4" name="Picture 3" descr="White puzzle with one red piece">
            <a:extLst>
              <a:ext uri="{FF2B5EF4-FFF2-40B4-BE49-F238E27FC236}">
                <a16:creationId xmlns:a16="http://schemas.microsoft.com/office/drawing/2014/main" id="{988E8FD0-C657-4E14-99BA-18A98126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838200" y="1979545"/>
            <a:ext cx="3503783" cy="4429386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03EA7-E2D7-4E95-9BAC-DF1ED4349BB6}"/>
              </a:ext>
            </a:extLst>
          </p:cNvPr>
          <p:cNvSpPr txBox="1"/>
          <p:nvPr/>
        </p:nvSpPr>
        <p:spPr>
          <a:xfrm>
            <a:off x="5259198" y="1884616"/>
            <a:ext cx="60946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* “This course…has helped me feel a lot more comfortable about transitioning into university/college, because it gives you that grounding you need, so that you're not just thrown in (at) the deep end.”</a:t>
            </a:r>
          </a:p>
          <a:p>
            <a:endParaRPr lang="en-GB" dirty="0"/>
          </a:p>
          <a:p>
            <a:r>
              <a:rPr lang="en-GB" dirty="0"/>
              <a:t>* “My college experience has been good, as it has allowed me to be out of school and be in a better environment…being treated more like an adult.” </a:t>
            </a:r>
          </a:p>
          <a:p>
            <a:endParaRPr lang="en-GB" dirty="0"/>
          </a:p>
          <a:p>
            <a:r>
              <a:rPr lang="en-GB" dirty="0"/>
              <a:t>* “It has made me more responsible with my time, and better prepared for (the) future studying at university.”</a:t>
            </a:r>
          </a:p>
          <a:p>
            <a:r>
              <a:rPr lang="en-GB" dirty="0"/>
              <a:t>* “The college experience is great - I love being treated as an adult, and the atmosphere is great!”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57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1451</Words>
  <Application>Microsoft Office PowerPoint</Application>
  <PresentationFormat>Widescreen</PresentationFormat>
  <Paragraphs>166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Medium</vt:lpstr>
      <vt:lpstr>Wingdings</vt:lpstr>
      <vt:lpstr>Office Theme</vt:lpstr>
      <vt:lpstr>PowerPoint Presentation</vt:lpstr>
      <vt:lpstr>DEVELOPING PATHWAYS, PACKAGES AND PARTNERSHIPS FROM SCHOOL TO EMPLOYMENT</vt:lpstr>
      <vt:lpstr>PowerPoint Presentation</vt:lpstr>
      <vt:lpstr>Computer Aided Draughting and Design.</vt:lpstr>
      <vt:lpstr>Construction Management.</vt:lpstr>
      <vt:lpstr>Cyber Security.</vt:lpstr>
      <vt:lpstr>Social Services.</vt:lpstr>
      <vt:lpstr>DEVELOPING PATHWAYS, PACKAGES AND PARTNERSHIPS FROM SCHOOL TO EMPLOYMENT: new thinking</vt:lpstr>
      <vt:lpstr>Feedback from students has been overwhelmingly positive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Murray</dc:creator>
  <cp:lastModifiedBy>Sandy Murray</cp:lastModifiedBy>
  <cp:revision>11</cp:revision>
  <dcterms:created xsi:type="dcterms:W3CDTF">2022-04-26T09:30:06Z</dcterms:created>
  <dcterms:modified xsi:type="dcterms:W3CDTF">2023-04-20T17:16:00Z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81991-eab8-4fff-8f2f-4f88109aa1cd_Enabled">
    <vt:lpwstr>true</vt:lpwstr>
  </property>
  <property fmtid="{D5CDD505-2E9C-101B-9397-08002B2CF9AE}" pid="3" name="MSIP_Label_3c381991-eab8-4fff-8f2f-4f88109aa1cd_SetDate">
    <vt:lpwstr>2022-04-26T09:30:06Z</vt:lpwstr>
  </property>
  <property fmtid="{D5CDD505-2E9C-101B-9397-08002B2CF9AE}" pid="4" name="MSIP_Label_3c381991-eab8-4fff-8f2f-4f88109aa1cd_Method">
    <vt:lpwstr>Standard</vt:lpwstr>
  </property>
  <property fmtid="{D5CDD505-2E9C-101B-9397-08002B2CF9AE}" pid="5" name="MSIP_Label_3c381991-eab8-4fff-8f2f-4f88109aa1cd_Name">
    <vt:lpwstr>Official</vt:lpwstr>
  </property>
  <property fmtid="{D5CDD505-2E9C-101B-9397-08002B2CF9AE}" pid="6" name="MSIP_Label_3c381991-eab8-4fff-8f2f-4f88109aa1cd_SiteId">
    <vt:lpwstr>a98f953b-d618-4b43-8a65-0382681bd283</vt:lpwstr>
  </property>
  <property fmtid="{D5CDD505-2E9C-101B-9397-08002B2CF9AE}" pid="7" name="MSIP_Label_3c381991-eab8-4fff-8f2f-4f88109aa1cd_ActionId">
    <vt:lpwstr>8340cd78-cc80-4fce-92d3-3f332685a42a</vt:lpwstr>
  </property>
  <property fmtid="{D5CDD505-2E9C-101B-9397-08002B2CF9AE}" pid="8" name="MSIP_Label_3c381991-eab8-4fff-8f2f-4f88109aa1cd_ContentBits">
    <vt:lpwstr>0</vt:lpwstr>
  </property>
</Properties>
</file>