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34"/>
  </p:notesMasterIdLst>
  <p:sldIdLst>
    <p:sldId id="257" r:id="rId3"/>
    <p:sldId id="809" r:id="rId4"/>
    <p:sldId id="815" r:id="rId5"/>
    <p:sldId id="810" r:id="rId6"/>
    <p:sldId id="259" r:id="rId7"/>
    <p:sldId id="273" r:id="rId8"/>
    <p:sldId id="826" r:id="rId9"/>
    <p:sldId id="819" r:id="rId10"/>
    <p:sldId id="824" r:id="rId11"/>
    <p:sldId id="827" r:id="rId12"/>
    <p:sldId id="828" r:id="rId13"/>
    <p:sldId id="813" r:id="rId14"/>
    <p:sldId id="818" r:id="rId15"/>
    <p:sldId id="814" r:id="rId16"/>
    <p:sldId id="816" r:id="rId17"/>
    <p:sldId id="820" r:id="rId18"/>
    <p:sldId id="837" r:id="rId19"/>
    <p:sldId id="836" r:id="rId20"/>
    <p:sldId id="835" r:id="rId21"/>
    <p:sldId id="834" r:id="rId22"/>
    <p:sldId id="833" r:id="rId23"/>
    <p:sldId id="832" r:id="rId24"/>
    <p:sldId id="831" r:id="rId25"/>
    <p:sldId id="830" r:id="rId26"/>
    <p:sldId id="844" r:id="rId27"/>
    <p:sldId id="843" r:id="rId28"/>
    <p:sldId id="842" r:id="rId29"/>
    <p:sldId id="841" r:id="rId30"/>
    <p:sldId id="840" r:id="rId31"/>
    <p:sldId id="839" r:id="rId32"/>
    <p:sldId id="83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D9D21D1-1227-4562-9597-62AFFE717C4C}">
          <p14:sldIdLst>
            <p14:sldId id="257"/>
            <p14:sldId id="809"/>
            <p14:sldId id="815"/>
            <p14:sldId id="810"/>
            <p14:sldId id="259"/>
            <p14:sldId id="273"/>
            <p14:sldId id="826"/>
            <p14:sldId id="819"/>
            <p14:sldId id="824"/>
            <p14:sldId id="827"/>
            <p14:sldId id="828"/>
            <p14:sldId id="813"/>
            <p14:sldId id="818"/>
            <p14:sldId id="814"/>
            <p14:sldId id="816"/>
            <p14:sldId id="820"/>
            <p14:sldId id="837"/>
            <p14:sldId id="836"/>
            <p14:sldId id="835"/>
            <p14:sldId id="834"/>
            <p14:sldId id="833"/>
            <p14:sldId id="832"/>
            <p14:sldId id="831"/>
            <p14:sldId id="830"/>
            <p14:sldId id="844"/>
            <p14:sldId id="843"/>
            <p14:sldId id="842"/>
            <p14:sldId id="841"/>
            <p14:sldId id="840"/>
            <p14:sldId id="839"/>
            <p14:sldId id="83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diagrams/_rels/data2.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 Id="rId14" Type="http://schemas.openxmlformats.org/officeDocument/2006/relationships/image" Target="../media/image5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 Id="rId14" Type="http://schemas.openxmlformats.org/officeDocument/2006/relationships/image" Target="../media/image5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C0980B-3870-4444-B0A6-6B6692C25A9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80A44E6-7AEE-4EA8-9967-B155547072A5}">
      <dgm:prSet/>
      <dgm:spPr/>
      <dgm:t>
        <a:bodyPr/>
        <a:lstStyle/>
        <a:p>
          <a:r>
            <a:rPr lang="en-US" dirty="0"/>
            <a:t>Phone AWAY</a:t>
          </a:r>
        </a:p>
      </dgm:t>
    </dgm:pt>
    <dgm:pt modelId="{AED5647C-A710-4DAA-A3A8-33AF862E958B}" type="parTrans" cxnId="{13E533F0-93F7-4D4D-B9D7-FC38A501D788}">
      <dgm:prSet/>
      <dgm:spPr/>
      <dgm:t>
        <a:bodyPr/>
        <a:lstStyle/>
        <a:p>
          <a:endParaRPr lang="en-US"/>
        </a:p>
      </dgm:t>
    </dgm:pt>
    <dgm:pt modelId="{714777A9-A4A4-442C-8D45-9DFEB6912234}" type="sibTrans" cxnId="{13E533F0-93F7-4D4D-B9D7-FC38A501D788}">
      <dgm:prSet/>
      <dgm:spPr/>
      <dgm:t>
        <a:bodyPr/>
        <a:lstStyle/>
        <a:p>
          <a:endParaRPr lang="en-US"/>
        </a:p>
      </dgm:t>
    </dgm:pt>
    <dgm:pt modelId="{5D5AB303-8642-4BB1-A77D-479951F8CE7B}">
      <dgm:prSet/>
      <dgm:spPr/>
      <dgm:t>
        <a:bodyPr/>
        <a:lstStyle/>
        <a:p>
          <a:r>
            <a:rPr lang="en-US" dirty="0"/>
            <a:t>Take short breaks </a:t>
          </a:r>
        </a:p>
      </dgm:t>
    </dgm:pt>
    <dgm:pt modelId="{1B6B4A4F-500B-4207-9842-5F9F20817C8C}" type="parTrans" cxnId="{FF5EB381-A977-47BB-8D00-0065997326EA}">
      <dgm:prSet/>
      <dgm:spPr/>
      <dgm:t>
        <a:bodyPr/>
        <a:lstStyle/>
        <a:p>
          <a:endParaRPr lang="en-US"/>
        </a:p>
      </dgm:t>
    </dgm:pt>
    <dgm:pt modelId="{0C10FAE7-2773-4039-970A-9185218B2D7E}" type="sibTrans" cxnId="{FF5EB381-A977-47BB-8D00-0065997326EA}">
      <dgm:prSet/>
      <dgm:spPr/>
      <dgm:t>
        <a:bodyPr/>
        <a:lstStyle/>
        <a:p>
          <a:endParaRPr lang="en-US"/>
        </a:p>
      </dgm:t>
    </dgm:pt>
    <dgm:pt modelId="{8A9FE55C-F426-47F9-A8D3-FE2185A0B0CC}">
      <dgm:prSet/>
      <dgm:spPr/>
      <dgm:t>
        <a:bodyPr/>
        <a:lstStyle/>
        <a:p>
          <a:r>
            <a:rPr lang="en-US" dirty="0"/>
            <a:t>Quiet space, away from distractions e.g</a:t>
          </a:r>
          <a:r>
            <a:rPr lang="en-US" dirty="0">
              <a:latin typeface="Calibri Light" panose="020F0302020204030204"/>
            </a:rPr>
            <a:t>.</a:t>
          </a:r>
          <a:r>
            <a:rPr lang="en-US" dirty="0"/>
            <a:t> people, iPads, TV, Netflix etc</a:t>
          </a:r>
          <a:r>
            <a:rPr lang="en-US" dirty="0">
              <a:latin typeface="Calibri Light" panose="020F0302020204030204"/>
            </a:rPr>
            <a:t>.</a:t>
          </a:r>
          <a:endParaRPr lang="en-US" dirty="0"/>
        </a:p>
      </dgm:t>
    </dgm:pt>
    <dgm:pt modelId="{956434EE-345B-41CE-9DE5-09C2466215F3}" type="parTrans" cxnId="{FE0F2E48-D1AC-4B29-8802-4A90D1781116}">
      <dgm:prSet/>
      <dgm:spPr/>
      <dgm:t>
        <a:bodyPr/>
        <a:lstStyle/>
        <a:p>
          <a:endParaRPr lang="en-US"/>
        </a:p>
      </dgm:t>
    </dgm:pt>
    <dgm:pt modelId="{8D514B7B-BA0E-45D7-AF73-27ADFB40D734}" type="sibTrans" cxnId="{FE0F2E48-D1AC-4B29-8802-4A90D1781116}">
      <dgm:prSet/>
      <dgm:spPr/>
      <dgm:t>
        <a:bodyPr/>
        <a:lstStyle/>
        <a:p>
          <a:endParaRPr lang="en-US"/>
        </a:p>
      </dgm:t>
    </dgm:pt>
    <dgm:pt modelId="{EA2D336E-FB17-4AE8-A86A-3BB2EC26F19A}">
      <dgm:prSet/>
      <dgm:spPr/>
      <dgm:t>
        <a:bodyPr/>
        <a:lstStyle/>
        <a:p>
          <a:r>
            <a:rPr lang="en-US" dirty="0"/>
            <a:t>Music</a:t>
          </a:r>
          <a:r>
            <a:rPr lang="en-US" dirty="0">
              <a:latin typeface="Calibri Light" panose="020F0302020204030204"/>
            </a:rPr>
            <a:t>?</a:t>
          </a:r>
          <a:endParaRPr lang="en-US" dirty="0"/>
        </a:p>
      </dgm:t>
    </dgm:pt>
    <dgm:pt modelId="{1B1438E3-CAF7-4D87-BE5E-F1C6EF64061C}" type="parTrans" cxnId="{51183729-A003-42C0-B213-857AB819CFE8}">
      <dgm:prSet/>
      <dgm:spPr/>
      <dgm:t>
        <a:bodyPr/>
        <a:lstStyle/>
        <a:p>
          <a:endParaRPr lang="en-US"/>
        </a:p>
      </dgm:t>
    </dgm:pt>
    <dgm:pt modelId="{4D557F03-A36B-489B-87E1-18CDCBF2DD76}" type="sibTrans" cxnId="{51183729-A003-42C0-B213-857AB819CFE8}">
      <dgm:prSet/>
      <dgm:spPr/>
      <dgm:t>
        <a:bodyPr/>
        <a:lstStyle/>
        <a:p>
          <a:endParaRPr lang="en-US"/>
        </a:p>
      </dgm:t>
    </dgm:pt>
    <dgm:pt modelId="{9CCB6EB5-5672-43E6-A76E-AC2D2CD4C6AB}">
      <dgm:prSet/>
      <dgm:spPr/>
      <dgm:t>
        <a:bodyPr/>
        <a:lstStyle/>
        <a:p>
          <a:r>
            <a:rPr lang="en-US" dirty="0"/>
            <a:t>Be </a:t>
          </a:r>
          <a:r>
            <a:rPr lang="en-US" dirty="0" err="1"/>
            <a:t>organised</a:t>
          </a:r>
          <a:r>
            <a:rPr lang="en-US" dirty="0"/>
            <a:t> and have resources ready </a:t>
          </a:r>
        </a:p>
      </dgm:t>
    </dgm:pt>
    <dgm:pt modelId="{8CF7795B-076D-4CC9-B464-32977E32C189}" type="parTrans" cxnId="{D3A9874E-8420-4C9C-B998-8276A944F4AB}">
      <dgm:prSet/>
      <dgm:spPr/>
      <dgm:t>
        <a:bodyPr/>
        <a:lstStyle/>
        <a:p>
          <a:endParaRPr lang="en-US"/>
        </a:p>
      </dgm:t>
    </dgm:pt>
    <dgm:pt modelId="{BE562681-7352-4055-92A5-F520E86A5AF0}" type="sibTrans" cxnId="{D3A9874E-8420-4C9C-B998-8276A944F4AB}">
      <dgm:prSet/>
      <dgm:spPr/>
      <dgm:t>
        <a:bodyPr/>
        <a:lstStyle/>
        <a:p>
          <a:endParaRPr lang="en-US"/>
        </a:p>
      </dgm:t>
    </dgm:pt>
    <dgm:pt modelId="{9A768519-A746-4816-AB90-029D418F792C}">
      <dgm:prSet/>
      <dgm:spPr/>
      <dgm:t>
        <a:bodyPr/>
        <a:lstStyle/>
        <a:p>
          <a:r>
            <a:rPr lang="en-US" dirty="0"/>
            <a:t>Discuss study timetable</a:t>
          </a:r>
        </a:p>
      </dgm:t>
    </dgm:pt>
    <dgm:pt modelId="{E307A4D0-FC55-40B0-A079-C240BE545A58}" type="parTrans" cxnId="{55DB3A27-2E01-4760-A833-5AC57C39BDE0}">
      <dgm:prSet/>
      <dgm:spPr/>
      <dgm:t>
        <a:bodyPr/>
        <a:lstStyle/>
        <a:p>
          <a:endParaRPr lang="en-US"/>
        </a:p>
      </dgm:t>
    </dgm:pt>
    <dgm:pt modelId="{2B0D43F5-9954-46E6-BEAE-216FF7B0F3E2}" type="sibTrans" cxnId="{55DB3A27-2E01-4760-A833-5AC57C39BDE0}">
      <dgm:prSet/>
      <dgm:spPr/>
      <dgm:t>
        <a:bodyPr/>
        <a:lstStyle/>
        <a:p>
          <a:endParaRPr lang="en-US"/>
        </a:p>
      </dgm:t>
    </dgm:pt>
    <dgm:pt modelId="{4CDE2E4D-E74E-487C-B7FF-B0C1B889E3CD}">
      <dgm:prSet/>
      <dgm:spPr/>
      <dgm:t>
        <a:bodyPr/>
        <a:lstStyle/>
        <a:p>
          <a:pPr rtl="0"/>
          <a:r>
            <a:rPr lang="en-US" dirty="0"/>
            <a:t>Give encouragement</a:t>
          </a:r>
          <a:r>
            <a:rPr lang="en-US" dirty="0">
              <a:latin typeface="Calibri Light" panose="020F0302020204030204"/>
            </a:rPr>
            <a:t> </a:t>
          </a:r>
          <a:endParaRPr lang="en-US" dirty="0"/>
        </a:p>
      </dgm:t>
    </dgm:pt>
    <dgm:pt modelId="{6CCD5F3D-9715-4044-90C6-19C741CD083D}" type="parTrans" cxnId="{CE9D00E8-3A0D-468A-9CDA-3EBEC89A9541}">
      <dgm:prSet/>
      <dgm:spPr/>
      <dgm:t>
        <a:bodyPr/>
        <a:lstStyle/>
        <a:p>
          <a:endParaRPr lang="en-US"/>
        </a:p>
      </dgm:t>
    </dgm:pt>
    <dgm:pt modelId="{BD113242-62DC-45C6-BB8A-85B70884C44B}" type="sibTrans" cxnId="{CE9D00E8-3A0D-468A-9CDA-3EBEC89A9541}">
      <dgm:prSet/>
      <dgm:spPr/>
      <dgm:t>
        <a:bodyPr/>
        <a:lstStyle/>
        <a:p>
          <a:endParaRPr lang="en-US"/>
        </a:p>
      </dgm:t>
    </dgm:pt>
    <dgm:pt modelId="{662B08B0-12BD-4BDB-9AB9-CEAB8EC47AF3}">
      <dgm:prSet/>
      <dgm:spPr/>
      <dgm:t>
        <a:bodyPr/>
        <a:lstStyle/>
        <a:p>
          <a:r>
            <a:rPr lang="en-US" dirty="0"/>
            <a:t>Sleep is important</a:t>
          </a:r>
        </a:p>
      </dgm:t>
    </dgm:pt>
    <dgm:pt modelId="{F4933782-9772-4F7C-A879-4ED9618C2F32}" type="parTrans" cxnId="{51103FB6-4065-49D0-B50C-DAF647A8B15C}">
      <dgm:prSet/>
      <dgm:spPr/>
      <dgm:t>
        <a:bodyPr/>
        <a:lstStyle/>
        <a:p>
          <a:endParaRPr lang="en-US"/>
        </a:p>
      </dgm:t>
    </dgm:pt>
    <dgm:pt modelId="{0DC232AB-5E09-451C-8E58-E9A5181C2B62}" type="sibTrans" cxnId="{51103FB6-4065-49D0-B50C-DAF647A8B15C}">
      <dgm:prSet/>
      <dgm:spPr/>
      <dgm:t>
        <a:bodyPr/>
        <a:lstStyle/>
        <a:p>
          <a:endParaRPr lang="en-US"/>
        </a:p>
      </dgm:t>
    </dgm:pt>
    <dgm:pt modelId="{390D81E8-34E9-41A9-B577-53832222CDF0}" type="pres">
      <dgm:prSet presAssocID="{5DC0980B-3870-4444-B0A6-6B6692C25A9D}" presName="diagram" presStyleCnt="0">
        <dgm:presLayoutVars>
          <dgm:dir/>
          <dgm:resizeHandles val="exact"/>
        </dgm:presLayoutVars>
      </dgm:prSet>
      <dgm:spPr/>
    </dgm:pt>
    <dgm:pt modelId="{5955D82D-372F-4D8A-B6AB-44E0AD8F2E83}" type="pres">
      <dgm:prSet presAssocID="{980A44E6-7AEE-4EA8-9967-B155547072A5}" presName="node" presStyleLbl="node1" presStyleIdx="0" presStyleCnt="8">
        <dgm:presLayoutVars>
          <dgm:bulletEnabled val="1"/>
        </dgm:presLayoutVars>
      </dgm:prSet>
      <dgm:spPr/>
    </dgm:pt>
    <dgm:pt modelId="{1118EE8A-A3E4-47C8-BBAE-37022D14DC80}" type="pres">
      <dgm:prSet presAssocID="{714777A9-A4A4-442C-8D45-9DFEB6912234}" presName="sibTrans" presStyleCnt="0"/>
      <dgm:spPr/>
    </dgm:pt>
    <dgm:pt modelId="{24DC4A42-8A3A-4543-AFAD-29C25DA4CB1F}" type="pres">
      <dgm:prSet presAssocID="{5D5AB303-8642-4BB1-A77D-479951F8CE7B}" presName="node" presStyleLbl="node1" presStyleIdx="1" presStyleCnt="8">
        <dgm:presLayoutVars>
          <dgm:bulletEnabled val="1"/>
        </dgm:presLayoutVars>
      </dgm:prSet>
      <dgm:spPr/>
    </dgm:pt>
    <dgm:pt modelId="{2B6F420A-1B0C-4DBC-85B7-C82CC19B5088}" type="pres">
      <dgm:prSet presAssocID="{0C10FAE7-2773-4039-970A-9185218B2D7E}" presName="sibTrans" presStyleCnt="0"/>
      <dgm:spPr/>
    </dgm:pt>
    <dgm:pt modelId="{0687FE14-6B2B-4A3B-9D7C-3327234CFFEA}" type="pres">
      <dgm:prSet presAssocID="{8A9FE55C-F426-47F9-A8D3-FE2185A0B0CC}" presName="node" presStyleLbl="node1" presStyleIdx="2" presStyleCnt="8">
        <dgm:presLayoutVars>
          <dgm:bulletEnabled val="1"/>
        </dgm:presLayoutVars>
      </dgm:prSet>
      <dgm:spPr/>
    </dgm:pt>
    <dgm:pt modelId="{A5598CFC-C9F3-4373-95F1-F5606C8C3F65}" type="pres">
      <dgm:prSet presAssocID="{8D514B7B-BA0E-45D7-AF73-27ADFB40D734}" presName="sibTrans" presStyleCnt="0"/>
      <dgm:spPr/>
    </dgm:pt>
    <dgm:pt modelId="{6E338A4B-1A51-444F-8272-039C445C4009}" type="pres">
      <dgm:prSet presAssocID="{EA2D336E-FB17-4AE8-A86A-3BB2EC26F19A}" presName="node" presStyleLbl="node1" presStyleIdx="3" presStyleCnt="8">
        <dgm:presLayoutVars>
          <dgm:bulletEnabled val="1"/>
        </dgm:presLayoutVars>
      </dgm:prSet>
      <dgm:spPr/>
    </dgm:pt>
    <dgm:pt modelId="{CCF232A9-59FF-434A-913F-6ECFE0DA5298}" type="pres">
      <dgm:prSet presAssocID="{4D557F03-A36B-489B-87E1-18CDCBF2DD76}" presName="sibTrans" presStyleCnt="0"/>
      <dgm:spPr/>
    </dgm:pt>
    <dgm:pt modelId="{CE885E47-F35D-4AEA-837D-F44441EF8A21}" type="pres">
      <dgm:prSet presAssocID="{9CCB6EB5-5672-43E6-A76E-AC2D2CD4C6AB}" presName="node" presStyleLbl="node1" presStyleIdx="4" presStyleCnt="8">
        <dgm:presLayoutVars>
          <dgm:bulletEnabled val="1"/>
        </dgm:presLayoutVars>
      </dgm:prSet>
      <dgm:spPr/>
    </dgm:pt>
    <dgm:pt modelId="{E7340FA4-0D63-41E2-B81C-7CE3769C8E60}" type="pres">
      <dgm:prSet presAssocID="{BE562681-7352-4055-92A5-F520E86A5AF0}" presName="sibTrans" presStyleCnt="0"/>
      <dgm:spPr/>
    </dgm:pt>
    <dgm:pt modelId="{160548B6-1FC7-4B02-BA4B-88B912809CE2}" type="pres">
      <dgm:prSet presAssocID="{9A768519-A746-4816-AB90-029D418F792C}" presName="node" presStyleLbl="node1" presStyleIdx="5" presStyleCnt="8">
        <dgm:presLayoutVars>
          <dgm:bulletEnabled val="1"/>
        </dgm:presLayoutVars>
      </dgm:prSet>
      <dgm:spPr/>
    </dgm:pt>
    <dgm:pt modelId="{9AEA218E-D299-4D68-A48A-EAB71D585F98}" type="pres">
      <dgm:prSet presAssocID="{2B0D43F5-9954-46E6-BEAE-216FF7B0F3E2}" presName="sibTrans" presStyleCnt="0"/>
      <dgm:spPr/>
    </dgm:pt>
    <dgm:pt modelId="{2957E2DC-DA82-453A-8105-8EFA914B4E01}" type="pres">
      <dgm:prSet presAssocID="{4CDE2E4D-E74E-487C-B7FF-B0C1B889E3CD}" presName="node" presStyleLbl="node1" presStyleIdx="6" presStyleCnt="8">
        <dgm:presLayoutVars>
          <dgm:bulletEnabled val="1"/>
        </dgm:presLayoutVars>
      </dgm:prSet>
      <dgm:spPr/>
    </dgm:pt>
    <dgm:pt modelId="{8E220602-F1E0-48C7-8BB8-9105DD124CEE}" type="pres">
      <dgm:prSet presAssocID="{BD113242-62DC-45C6-BB8A-85B70884C44B}" presName="sibTrans" presStyleCnt="0"/>
      <dgm:spPr/>
    </dgm:pt>
    <dgm:pt modelId="{E027D318-CEF6-47C8-AB2A-3BB637617B79}" type="pres">
      <dgm:prSet presAssocID="{662B08B0-12BD-4BDB-9AB9-CEAB8EC47AF3}" presName="node" presStyleLbl="node1" presStyleIdx="7" presStyleCnt="8">
        <dgm:presLayoutVars>
          <dgm:bulletEnabled val="1"/>
        </dgm:presLayoutVars>
      </dgm:prSet>
      <dgm:spPr/>
    </dgm:pt>
  </dgm:ptLst>
  <dgm:cxnLst>
    <dgm:cxn modelId="{F2674F01-25F1-4346-8113-F4BB24663486}" type="presOf" srcId="{5DC0980B-3870-4444-B0A6-6B6692C25A9D}" destId="{390D81E8-34E9-41A9-B577-53832222CDF0}" srcOrd="0" destOrd="0" presId="urn:microsoft.com/office/officeart/2005/8/layout/default"/>
    <dgm:cxn modelId="{2A274304-0108-4798-9221-2ED62719D66B}" type="presOf" srcId="{5D5AB303-8642-4BB1-A77D-479951F8CE7B}" destId="{24DC4A42-8A3A-4543-AFAD-29C25DA4CB1F}" srcOrd="0" destOrd="0" presId="urn:microsoft.com/office/officeart/2005/8/layout/default"/>
    <dgm:cxn modelId="{62400123-9CFB-4268-91F7-36D68DB7B1F3}" type="presOf" srcId="{9CCB6EB5-5672-43E6-A76E-AC2D2CD4C6AB}" destId="{CE885E47-F35D-4AEA-837D-F44441EF8A21}" srcOrd="0" destOrd="0" presId="urn:microsoft.com/office/officeart/2005/8/layout/default"/>
    <dgm:cxn modelId="{55DB3A27-2E01-4760-A833-5AC57C39BDE0}" srcId="{5DC0980B-3870-4444-B0A6-6B6692C25A9D}" destId="{9A768519-A746-4816-AB90-029D418F792C}" srcOrd="5" destOrd="0" parTransId="{E307A4D0-FC55-40B0-A079-C240BE545A58}" sibTransId="{2B0D43F5-9954-46E6-BEAE-216FF7B0F3E2}"/>
    <dgm:cxn modelId="{51183729-A003-42C0-B213-857AB819CFE8}" srcId="{5DC0980B-3870-4444-B0A6-6B6692C25A9D}" destId="{EA2D336E-FB17-4AE8-A86A-3BB2EC26F19A}" srcOrd="3" destOrd="0" parTransId="{1B1438E3-CAF7-4D87-BE5E-F1C6EF64061C}" sibTransId="{4D557F03-A36B-489B-87E1-18CDCBF2DD76}"/>
    <dgm:cxn modelId="{441B2A63-3EF0-4522-8F9C-81518BC834B9}" type="presOf" srcId="{4CDE2E4D-E74E-487C-B7FF-B0C1B889E3CD}" destId="{2957E2DC-DA82-453A-8105-8EFA914B4E01}" srcOrd="0" destOrd="0" presId="urn:microsoft.com/office/officeart/2005/8/layout/default"/>
    <dgm:cxn modelId="{FE0F2E48-D1AC-4B29-8802-4A90D1781116}" srcId="{5DC0980B-3870-4444-B0A6-6B6692C25A9D}" destId="{8A9FE55C-F426-47F9-A8D3-FE2185A0B0CC}" srcOrd="2" destOrd="0" parTransId="{956434EE-345B-41CE-9DE5-09C2466215F3}" sibTransId="{8D514B7B-BA0E-45D7-AF73-27ADFB40D734}"/>
    <dgm:cxn modelId="{D3A9874E-8420-4C9C-B998-8276A944F4AB}" srcId="{5DC0980B-3870-4444-B0A6-6B6692C25A9D}" destId="{9CCB6EB5-5672-43E6-A76E-AC2D2CD4C6AB}" srcOrd="4" destOrd="0" parTransId="{8CF7795B-076D-4CC9-B464-32977E32C189}" sibTransId="{BE562681-7352-4055-92A5-F520E86A5AF0}"/>
    <dgm:cxn modelId="{FF5EB381-A977-47BB-8D00-0065997326EA}" srcId="{5DC0980B-3870-4444-B0A6-6B6692C25A9D}" destId="{5D5AB303-8642-4BB1-A77D-479951F8CE7B}" srcOrd="1" destOrd="0" parTransId="{1B6B4A4F-500B-4207-9842-5F9F20817C8C}" sibTransId="{0C10FAE7-2773-4039-970A-9185218B2D7E}"/>
    <dgm:cxn modelId="{4E77858A-AB7F-4654-A365-744D38C70579}" type="presOf" srcId="{EA2D336E-FB17-4AE8-A86A-3BB2EC26F19A}" destId="{6E338A4B-1A51-444F-8272-039C445C4009}" srcOrd="0" destOrd="0" presId="urn:microsoft.com/office/officeart/2005/8/layout/default"/>
    <dgm:cxn modelId="{51103FB6-4065-49D0-B50C-DAF647A8B15C}" srcId="{5DC0980B-3870-4444-B0A6-6B6692C25A9D}" destId="{662B08B0-12BD-4BDB-9AB9-CEAB8EC47AF3}" srcOrd="7" destOrd="0" parTransId="{F4933782-9772-4F7C-A879-4ED9618C2F32}" sibTransId="{0DC232AB-5E09-451C-8E58-E9A5181C2B62}"/>
    <dgm:cxn modelId="{CA2223B8-1B6E-439F-A99B-72ECF208F92B}" type="presOf" srcId="{8A9FE55C-F426-47F9-A8D3-FE2185A0B0CC}" destId="{0687FE14-6B2B-4A3B-9D7C-3327234CFFEA}" srcOrd="0" destOrd="0" presId="urn:microsoft.com/office/officeart/2005/8/layout/default"/>
    <dgm:cxn modelId="{F480C9C3-B04C-4572-903B-140EBC168ED4}" type="presOf" srcId="{662B08B0-12BD-4BDB-9AB9-CEAB8EC47AF3}" destId="{E027D318-CEF6-47C8-AB2A-3BB637617B79}" srcOrd="0" destOrd="0" presId="urn:microsoft.com/office/officeart/2005/8/layout/default"/>
    <dgm:cxn modelId="{9F46FACA-328F-4F56-BCF5-E2CC0732F5DD}" type="presOf" srcId="{980A44E6-7AEE-4EA8-9967-B155547072A5}" destId="{5955D82D-372F-4D8A-B6AB-44E0AD8F2E83}" srcOrd="0" destOrd="0" presId="urn:microsoft.com/office/officeart/2005/8/layout/default"/>
    <dgm:cxn modelId="{78FBADCB-6F87-446C-B372-C176E49FDBD1}" type="presOf" srcId="{9A768519-A746-4816-AB90-029D418F792C}" destId="{160548B6-1FC7-4B02-BA4B-88B912809CE2}" srcOrd="0" destOrd="0" presId="urn:microsoft.com/office/officeart/2005/8/layout/default"/>
    <dgm:cxn modelId="{CE9D00E8-3A0D-468A-9CDA-3EBEC89A9541}" srcId="{5DC0980B-3870-4444-B0A6-6B6692C25A9D}" destId="{4CDE2E4D-E74E-487C-B7FF-B0C1B889E3CD}" srcOrd="6" destOrd="0" parTransId="{6CCD5F3D-9715-4044-90C6-19C741CD083D}" sibTransId="{BD113242-62DC-45C6-BB8A-85B70884C44B}"/>
    <dgm:cxn modelId="{13E533F0-93F7-4D4D-B9D7-FC38A501D788}" srcId="{5DC0980B-3870-4444-B0A6-6B6692C25A9D}" destId="{980A44E6-7AEE-4EA8-9967-B155547072A5}" srcOrd="0" destOrd="0" parTransId="{AED5647C-A710-4DAA-A3A8-33AF862E958B}" sibTransId="{714777A9-A4A4-442C-8D45-9DFEB6912234}"/>
    <dgm:cxn modelId="{63091C38-41A9-4F21-A564-48CB56E35380}" type="presParOf" srcId="{390D81E8-34E9-41A9-B577-53832222CDF0}" destId="{5955D82D-372F-4D8A-B6AB-44E0AD8F2E83}" srcOrd="0" destOrd="0" presId="urn:microsoft.com/office/officeart/2005/8/layout/default"/>
    <dgm:cxn modelId="{5D7F6D42-AE60-42EE-BFA0-41467ABAB308}" type="presParOf" srcId="{390D81E8-34E9-41A9-B577-53832222CDF0}" destId="{1118EE8A-A3E4-47C8-BBAE-37022D14DC80}" srcOrd="1" destOrd="0" presId="urn:microsoft.com/office/officeart/2005/8/layout/default"/>
    <dgm:cxn modelId="{2A5276BF-8C79-46E5-8BA7-1EED226E22CE}" type="presParOf" srcId="{390D81E8-34E9-41A9-B577-53832222CDF0}" destId="{24DC4A42-8A3A-4543-AFAD-29C25DA4CB1F}" srcOrd="2" destOrd="0" presId="urn:microsoft.com/office/officeart/2005/8/layout/default"/>
    <dgm:cxn modelId="{94B0BD4D-5F68-4003-B23F-35B875D09971}" type="presParOf" srcId="{390D81E8-34E9-41A9-B577-53832222CDF0}" destId="{2B6F420A-1B0C-4DBC-85B7-C82CC19B5088}" srcOrd="3" destOrd="0" presId="urn:microsoft.com/office/officeart/2005/8/layout/default"/>
    <dgm:cxn modelId="{256A0427-8F4D-4629-AAA8-A5C92E3D9CF4}" type="presParOf" srcId="{390D81E8-34E9-41A9-B577-53832222CDF0}" destId="{0687FE14-6B2B-4A3B-9D7C-3327234CFFEA}" srcOrd="4" destOrd="0" presId="urn:microsoft.com/office/officeart/2005/8/layout/default"/>
    <dgm:cxn modelId="{FA5FF538-719A-4001-BE21-063D4FB6FDA7}" type="presParOf" srcId="{390D81E8-34E9-41A9-B577-53832222CDF0}" destId="{A5598CFC-C9F3-4373-95F1-F5606C8C3F65}" srcOrd="5" destOrd="0" presId="urn:microsoft.com/office/officeart/2005/8/layout/default"/>
    <dgm:cxn modelId="{06833065-D714-4A3A-83F7-CB53FD7F6B70}" type="presParOf" srcId="{390D81E8-34E9-41A9-B577-53832222CDF0}" destId="{6E338A4B-1A51-444F-8272-039C445C4009}" srcOrd="6" destOrd="0" presId="urn:microsoft.com/office/officeart/2005/8/layout/default"/>
    <dgm:cxn modelId="{16BB5E65-5E47-4519-8A3F-C8A27ED77F92}" type="presParOf" srcId="{390D81E8-34E9-41A9-B577-53832222CDF0}" destId="{CCF232A9-59FF-434A-913F-6ECFE0DA5298}" srcOrd="7" destOrd="0" presId="urn:microsoft.com/office/officeart/2005/8/layout/default"/>
    <dgm:cxn modelId="{1005B2AF-F0AF-4E62-B046-142E67D6F83C}" type="presParOf" srcId="{390D81E8-34E9-41A9-B577-53832222CDF0}" destId="{CE885E47-F35D-4AEA-837D-F44441EF8A21}" srcOrd="8" destOrd="0" presId="urn:microsoft.com/office/officeart/2005/8/layout/default"/>
    <dgm:cxn modelId="{ABDF7464-3624-4AD0-8139-7866C80C5A49}" type="presParOf" srcId="{390D81E8-34E9-41A9-B577-53832222CDF0}" destId="{E7340FA4-0D63-41E2-B81C-7CE3769C8E60}" srcOrd="9" destOrd="0" presId="urn:microsoft.com/office/officeart/2005/8/layout/default"/>
    <dgm:cxn modelId="{F3E5BBEB-B35F-4D8E-95FB-A3B01C80F66C}" type="presParOf" srcId="{390D81E8-34E9-41A9-B577-53832222CDF0}" destId="{160548B6-1FC7-4B02-BA4B-88B912809CE2}" srcOrd="10" destOrd="0" presId="urn:microsoft.com/office/officeart/2005/8/layout/default"/>
    <dgm:cxn modelId="{50FCDAC4-FCA8-42F7-A785-34AEB8AA0F60}" type="presParOf" srcId="{390D81E8-34E9-41A9-B577-53832222CDF0}" destId="{9AEA218E-D299-4D68-A48A-EAB71D585F98}" srcOrd="11" destOrd="0" presId="urn:microsoft.com/office/officeart/2005/8/layout/default"/>
    <dgm:cxn modelId="{2A3A3FF5-49A8-459B-92FC-3A8ABD2FD851}" type="presParOf" srcId="{390D81E8-34E9-41A9-B577-53832222CDF0}" destId="{2957E2DC-DA82-453A-8105-8EFA914B4E01}" srcOrd="12" destOrd="0" presId="urn:microsoft.com/office/officeart/2005/8/layout/default"/>
    <dgm:cxn modelId="{F59C74BE-23B5-4E05-8404-764526446F5A}" type="presParOf" srcId="{390D81E8-34E9-41A9-B577-53832222CDF0}" destId="{8E220602-F1E0-48C7-8BB8-9105DD124CEE}" srcOrd="13" destOrd="0" presId="urn:microsoft.com/office/officeart/2005/8/layout/default"/>
    <dgm:cxn modelId="{3A198637-84D7-426C-A7F1-5309E2CD61B4}" type="presParOf" srcId="{390D81E8-34E9-41A9-B577-53832222CDF0}" destId="{E027D318-CEF6-47C8-AB2A-3BB637617B79}"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A2AED3-4A41-412E-BE8A-31F05086BB2F}"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68C66C07-79DA-4C9E-B488-E99058012376}">
      <dgm:prSet/>
      <dgm:spPr/>
      <dgm:t>
        <a:bodyPr/>
        <a:lstStyle/>
        <a:p>
          <a:pPr>
            <a:lnSpc>
              <a:spcPct val="100000"/>
            </a:lnSpc>
          </a:pPr>
          <a:r>
            <a:rPr lang="en-US" dirty="0"/>
            <a:t>Make your own (this is revision in itself as you are having to find information and select it for the card)</a:t>
          </a:r>
        </a:p>
      </dgm:t>
    </dgm:pt>
    <dgm:pt modelId="{DE051BFE-00FA-4443-94FF-9044A762FFA2}" type="parTrans" cxnId="{5F48657C-97A2-4A7B-A306-9F7ECFDD1FE0}">
      <dgm:prSet/>
      <dgm:spPr/>
      <dgm:t>
        <a:bodyPr/>
        <a:lstStyle/>
        <a:p>
          <a:endParaRPr lang="en-US"/>
        </a:p>
      </dgm:t>
    </dgm:pt>
    <dgm:pt modelId="{F7F9926F-01D1-4AA2-AF29-C46A7992F989}" type="sibTrans" cxnId="{5F48657C-97A2-4A7B-A306-9F7ECFDD1FE0}">
      <dgm:prSet/>
      <dgm:spPr/>
      <dgm:t>
        <a:bodyPr/>
        <a:lstStyle/>
        <a:p>
          <a:pPr>
            <a:lnSpc>
              <a:spcPct val="100000"/>
            </a:lnSpc>
          </a:pPr>
          <a:endParaRPr lang="en-US"/>
        </a:p>
      </dgm:t>
    </dgm:pt>
    <dgm:pt modelId="{54146EAA-1E3A-43FE-9402-1FE7F73172C9}">
      <dgm:prSet/>
      <dgm:spPr/>
      <dgm:t>
        <a:bodyPr/>
        <a:lstStyle/>
        <a:p>
          <a:pPr>
            <a:lnSpc>
              <a:spcPct val="100000"/>
            </a:lnSpc>
          </a:pPr>
          <a:r>
            <a:rPr lang="en-US" dirty="0"/>
            <a:t>Can use the technique of </a:t>
          </a:r>
          <a:r>
            <a:rPr lang="en-US" dirty="0" err="1"/>
            <a:t>summarising</a:t>
          </a:r>
          <a:r>
            <a:rPr lang="en-US" dirty="0"/>
            <a:t> when making your cards</a:t>
          </a:r>
        </a:p>
      </dgm:t>
    </dgm:pt>
    <dgm:pt modelId="{72B3A5A6-81A9-4E50-9BF5-C126DA267E93}" type="parTrans" cxnId="{18600692-EC6F-4086-B1A8-BB746965C762}">
      <dgm:prSet/>
      <dgm:spPr/>
      <dgm:t>
        <a:bodyPr/>
        <a:lstStyle/>
        <a:p>
          <a:endParaRPr lang="en-US"/>
        </a:p>
      </dgm:t>
    </dgm:pt>
    <dgm:pt modelId="{E63A247F-98F8-4CEF-ADF6-F440DA6626A2}" type="sibTrans" cxnId="{18600692-EC6F-4086-B1A8-BB746965C762}">
      <dgm:prSet/>
      <dgm:spPr/>
      <dgm:t>
        <a:bodyPr/>
        <a:lstStyle/>
        <a:p>
          <a:pPr>
            <a:lnSpc>
              <a:spcPct val="100000"/>
            </a:lnSpc>
          </a:pPr>
          <a:endParaRPr lang="en-US"/>
        </a:p>
      </dgm:t>
    </dgm:pt>
    <dgm:pt modelId="{CBE8B20F-A8F0-4D30-9B9C-E7AAA3459C94}">
      <dgm:prSet/>
      <dgm:spPr/>
      <dgm:t>
        <a:bodyPr/>
        <a:lstStyle/>
        <a:p>
          <a:pPr>
            <a:lnSpc>
              <a:spcPct val="100000"/>
            </a:lnSpc>
          </a:pPr>
          <a:r>
            <a:rPr lang="en-US" dirty="0"/>
            <a:t>Can be visual or words</a:t>
          </a:r>
        </a:p>
      </dgm:t>
    </dgm:pt>
    <dgm:pt modelId="{ECE9C708-2831-4448-8D71-E2A244EC33C0}" type="parTrans" cxnId="{EE885154-BEFF-47A8-BD46-8604AC33522B}">
      <dgm:prSet/>
      <dgm:spPr/>
      <dgm:t>
        <a:bodyPr/>
        <a:lstStyle/>
        <a:p>
          <a:endParaRPr lang="en-US"/>
        </a:p>
      </dgm:t>
    </dgm:pt>
    <dgm:pt modelId="{93872CDC-E39B-46E7-BE11-FB5526C6B0BC}" type="sibTrans" cxnId="{EE885154-BEFF-47A8-BD46-8604AC33522B}">
      <dgm:prSet/>
      <dgm:spPr/>
      <dgm:t>
        <a:bodyPr/>
        <a:lstStyle/>
        <a:p>
          <a:pPr>
            <a:lnSpc>
              <a:spcPct val="100000"/>
            </a:lnSpc>
          </a:pPr>
          <a:endParaRPr lang="en-US"/>
        </a:p>
      </dgm:t>
    </dgm:pt>
    <dgm:pt modelId="{90CCF128-AA6F-4D8A-A3D5-FCE3ADE8AFBE}">
      <dgm:prSet/>
      <dgm:spPr/>
      <dgm:t>
        <a:bodyPr/>
        <a:lstStyle/>
        <a:p>
          <a:pPr>
            <a:lnSpc>
              <a:spcPct val="100000"/>
            </a:lnSpc>
          </a:pPr>
          <a:r>
            <a:rPr lang="en-US" dirty="0"/>
            <a:t>On one side = meaning, factual information </a:t>
          </a:r>
        </a:p>
      </dgm:t>
    </dgm:pt>
    <dgm:pt modelId="{6CDCFDD6-AE1E-458A-9F91-70562089F4F0}" type="parTrans" cxnId="{FA3654BD-5192-43EB-AC37-26392439A44A}">
      <dgm:prSet/>
      <dgm:spPr/>
      <dgm:t>
        <a:bodyPr/>
        <a:lstStyle/>
        <a:p>
          <a:endParaRPr lang="en-US"/>
        </a:p>
      </dgm:t>
    </dgm:pt>
    <dgm:pt modelId="{E908214E-407F-452E-B9F2-BBF3E8A08506}" type="sibTrans" cxnId="{FA3654BD-5192-43EB-AC37-26392439A44A}">
      <dgm:prSet/>
      <dgm:spPr/>
      <dgm:t>
        <a:bodyPr/>
        <a:lstStyle/>
        <a:p>
          <a:pPr>
            <a:lnSpc>
              <a:spcPct val="100000"/>
            </a:lnSpc>
          </a:pPr>
          <a:endParaRPr lang="en-US"/>
        </a:p>
      </dgm:t>
    </dgm:pt>
    <dgm:pt modelId="{A4E85DD7-B3AB-411C-BA60-5AEBBA1F1BE7}">
      <dgm:prSet/>
      <dgm:spPr/>
      <dgm:t>
        <a:bodyPr/>
        <a:lstStyle/>
        <a:p>
          <a:pPr rtl="0">
            <a:lnSpc>
              <a:spcPct val="100000"/>
            </a:lnSpc>
          </a:pPr>
          <a:r>
            <a:rPr lang="en-US" dirty="0"/>
            <a:t>On other side</a:t>
          </a:r>
          <a:r>
            <a:rPr lang="en-US" dirty="0">
              <a:latin typeface="Calibri Light" panose="020F0302020204030204"/>
            </a:rPr>
            <a:t> =</a:t>
          </a:r>
          <a:r>
            <a:rPr lang="en-US" dirty="0"/>
            <a:t> key word or prompt </a:t>
          </a:r>
        </a:p>
      </dgm:t>
    </dgm:pt>
    <dgm:pt modelId="{E39076A7-2B2E-4197-A743-23EB62717406}" type="parTrans" cxnId="{165960C9-5C94-404E-9A54-160094BFC1EE}">
      <dgm:prSet/>
      <dgm:spPr/>
      <dgm:t>
        <a:bodyPr/>
        <a:lstStyle/>
        <a:p>
          <a:endParaRPr lang="en-US"/>
        </a:p>
      </dgm:t>
    </dgm:pt>
    <dgm:pt modelId="{AAC2FD66-1FF0-4884-B0E4-7B4B4E74A645}" type="sibTrans" cxnId="{165960C9-5C94-404E-9A54-160094BFC1EE}">
      <dgm:prSet/>
      <dgm:spPr/>
      <dgm:t>
        <a:bodyPr/>
        <a:lstStyle/>
        <a:p>
          <a:pPr>
            <a:lnSpc>
              <a:spcPct val="100000"/>
            </a:lnSpc>
          </a:pPr>
          <a:endParaRPr lang="en-US"/>
        </a:p>
      </dgm:t>
    </dgm:pt>
    <dgm:pt modelId="{317AFA4F-4B5B-461E-BB65-C008104619D0}">
      <dgm:prSet/>
      <dgm:spPr/>
      <dgm:t>
        <a:bodyPr/>
        <a:lstStyle/>
        <a:p>
          <a:pPr>
            <a:lnSpc>
              <a:spcPct val="100000"/>
            </a:lnSpc>
          </a:pPr>
          <a:r>
            <a:rPr lang="en-US" dirty="0"/>
            <a:t>Self-testing</a:t>
          </a:r>
        </a:p>
      </dgm:t>
    </dgm:pt>
    <dgm:pt modelId="{6FB8723D-80C9-4139-8FDF-DDC811B312A7}" type="parTrans" cxnId="{9C92B0B1-04E1-4573-A292-DB48D777B114}">
      <dgm:prSet/>
      <dgm:spPr/>
      <dgm:t>
        <a:bodyPr/>
        <a:lstStyle/>
        <a:p>
          <a:endParaRPr lang="en-US"/>
        </a:p>
      </dgm:t>
    </dgm:pt>
    <dgm:pt modelId="{BA108331-0B3B-47B4-A594-CEB538293B33}" type="sibTrans" cxnId="{9C92B0B1-04E1-4573-A292-DB48D777B114}">
      <dgm:prSet/>
      <dgm:spPr/>
      <dgm:t>
        <a:bodyPr/>
        <a:lstStyle/>
        <a:p>
          <a:pPr>
            <a:lnSpc>
              <a:spcPct val="100000"/>
            </a:lnSpc>
          </a:pPr>
          <a:endParaRPr lang="en-US"/>
        </a:p>
      </dgm:t>
    </dgm:pt>
    <dgm:pt modelId="{E13E5F1B-470F-4A03-A173-EABC82EE2429}">
      <dgm:prSet/>
      <dgm:spPr/>
      <dgm:t>
        <a:bodyPr/>
        <a:lstStyle/>
        <a:p>
          <a:pPr>
            <a:lnSpc>
              <a:spcPct val="100000"/>
            </a:lnSpc>
          </a:pPr>
          <a:r>
            <a:rPr lang="en-US" dirty="0"/>
            <a:t>Non-specialist can test you </a:t>
          </a:r>
          <a:r>
            <a:rPr lang="en-US" dirty="0" err="1"/>
            <a:t>e.g</a:t>
          </a:r>
          <a:r>
            <a:rPr lang="en-US" dirty="0"/>
            <a:t> family member </a:t>
          </a:r>
        </a:p>
      </dgm:t>
    </dgm:pt>
    <dgm:pt modelId="{4EBE7EBA-E161-44F8-9BC1-455D226F8C47}" type="parTrans" cxnId="{97471B43-3EFF-4009-B8EE-9067F16D07A2}">
      <dgm:prSet/>
      <dgm:spPr/>
      <dgm:t>
        <a:bodyPr/>
        <a:lstStyle/>
        <a:p>
          <a:endParaRPr lang="en-US"/>
        </a:p>
      </dgm:t>
    </dgm:pt>
    <dgm:pt modelId="{C2674453-2955-448E-A798-D96BACBAEBCA}" type="sibTrans" cxnId="{97471B43-3EFF-4009-B8EE-9067F16D07A2}">
      <dgm:prSet/>
      <dgm:spPr/>
      <dgm:t>
        <a:bodyPr/>
        <a:lstStyle/>
        <a:p>
          <a:endParaRPr lang="en-US"/>
        </a:p>
      </dgm:t>
    </dgm:pt>
    <dgm:pt modelId="{617281B5-8FF8-41D7-9233-553B5265F9F9}" type="pres">
      <dgm:prSet presAssocID="{59A2AED3-4A41-412E-BE8A-31F05086BB2F}" presName="root" presStyleCnt="0">
        <dgm:presLayoutVars>
          <dgm:dir/>
          <dgm:resizeHandles val="exact"/>
        </dgm:presLayoutVars>
      </dgm:prSet>
      <dgm:spPr/>
    </dgm:pt>
    <dgm:pt modelId="{3259A6A0-DC66-4304-9167-663AEFFA1F1A}" type="pres">
      <dgm:prSet presAssocID="{59A2AED3-4A41-412E-BE8A-31F05086BB2F}" presName="container" presStyleCnt="0">
        <dgm:presLayoutVars>
          <dgm:dir/>
          <dgm:resizeHandles val="exact"/>
        </dgm:presLayoutVars>
      </dgm:prSet>
      <dgm:spPr/>
    </dgm:pt>
    <dgm:pt modelId="{8C4643DC-8ECE-49E8-B1CD-5F95CC044C8D}" type="pres">
      <dgm:prSet presAssocID="{68C66C07-79DA-4C9E-B488-E99058012376}" presName="compNode" presStyleCnt="0"/>
      <dgm:spPr/>
    </dgm:pt>
    <dgm:pt modelId="{438141D2-5D96-4DF4-B33E-3312433AD6FA}" type="pres">
      <dgm:prSet presAssocID="{68C66C07-79DA-4C9E-B488-E99058012376}" presName="iconBgRect" presStyleLbl="bgShp" presStyleIdx="0" presStyleCnt="7"/>
      <dgm:spPr/>
    </dgm:pt>
    <dgm:pt modelId="{B9F6505F-5173-4031-BA9D-FE5EF74E479E}" type="pres">
      <dgm:prSet presAssocID="{68C66C07-79DA-4C9E-B488-E99058012376}"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4119F0B5-32D3-49DD-8E54-17856636E393}" type="pres">
      <dgm:prSet presAssocID="{68C66C07-79DA-4C9E-B488-E99058012376}" presName="spaceRect" presStyleCnt="0"/>
      <dgm:spPr/>
    </dgm:pt>
    <dgm:pt modelId="{F960D780-CBE9-46B9-A746-5E930C2E2BCE}" type="pres">
      <dgm:prSet presAssocID="{68C66C07-79DA-4C9E-B488-E99058012376}" presName="textRect" presStyleLbl="revTx" presStyleIdx="0" presStyleCnt="7">
        <dgm:presLayoutVars>
          <dgm:chMax val="1"/>
          <dgm:chPref val="1"/>
        </dgm:presLayoutVars>
      </dgm:prSet>
      <dgm:spPr/>
    </dgm:pt>
    <dgm:pt modelId="{A360ACCD-65E9-4DA8-A6F2-5BB07C594695}" type="pres">
      <dgm:prSet presAssocID="{F7F9926F-01D1-4AA2-AF29-C46A7992F989}" presName="sibTrans" presStyleLbl="sibTrans2D1" presStyleIdx="0" presStyleCnt="0"/>
      <dgm:spPr/>
    </dgm:pt>
    <dgm:pt modelId="{2B409F84-90E4-44F6-82C6-645B40498397}" type="pres">
      <dgm:prSet presAssocID="{54146EAA-1E3A-43FE-9402-1FE7F73172C9}" presName="compNode" presStyleCnt="0"/>
      <dgm:spPr/>
    </dgm:pt>
    <dgm:pt modelId="{AF1ABBF2-A838-4EA3-8F24-272BA6B520F0}" type="pres">
      <dgm:prSet presAssocID="{54146EAA-1E3A-43FE-9402-1FE7F73172C9}" presName="iconBgRect" presStyleLbl="bgShp" presStyleIdx="1" presStyleCnt="7"/>
      <dgm:spPr/>
    </dgm:pt>
    <dgm:pt modelId="{14BE1476-4B03-4FD2-8BE0-7DD6CDB7D13C}" type="pres">
      <dgm:prSet presAssocID="{54146EAA-1E3A-43FE-9402-1FE7F73172C9}"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encil"/>
        </a:ext>
      </dgm:extLst>
    </dgm:pt>
    <dgm:pt modelId="{4975505B-283C-4B3A-83D1-31AD3E6FB787}" type="pres">
      <dgm:prSet presAssocID="{54146EAA-1E3A-43FE-9402-1FE7F73172C9}" presName="spaceRect" presStyleCnt="0"/>
      <dgm:spPr/>
    </dgm:pt>
    <dgm:pt modelId="{B905831F-55BC-48A4-AA5F-F9C8A71DA67E}" type="pres">
      <dgm:prSet presAssocID="{54146EAA-1E3A-43FE-9402-1FE7F73172C9}" presName="textRect" presStyleLbl="revTx" presStyleIdx="1" presStyleCnt="7">
        <dgm:presLayoutVars>
          <dgm:chMax val="1"/>
          <dgm:chPref val="1"/>
        </dgm:presLayoutVars>
      </dgm:prSet>
      <dgm:spPr/>
    </dgm:pt>
    <dgm:pt modelId="{6F6A18DF-565E-4B16-8FE8-39CBB3FCF584}" type="pres">
      <dgm:prSet presAssocID="{E63A247F-98F8-4CEF-ADF6-F440DA6626A2}" presName="sibTrans" presStyleLbl="sibTrans2D1" presStyleIdx="0" presStyleCnt="0"/>
      <dgm:spPr/>
    </dgm:pt>
    <dgm:pt modelId="{1FCAA259-0844-4EE9-B53E-BA566DD45AAB}" type="pres">
      <dgm:prSet presAssocID="{CBE8B20F-A8F0-4D30-9B9C-E7AAA3459C94}" presName="compNode" presStyleCnt="0"/>
      <dgm:spPr/>
    </dgm:pt>
    <dgm:pt modelId="{4E75DD3D-7CD5-40CD-A5D0-2D048AF9C67E}" type="pres">
      <dgm:prSet presAssocID="{CBE8B20F-A8F0-4D30-9B9C-E7AAA3459C94}" presName="iconBgRect" presStyleLbl="bgShp" presStyleIdx="2" presStyleCnt="7"/>
      <dgm:spPr/>
    </dgm:pt>
    <dgm:pt modelId="{EDDC5F0D-4050-4C93-8849-2440E69B434E}" type="pres">
      <dgm:prSet presAssocID="{CBE8B20F-A8F0-4D30-9B9C-E7AAA3459C94}"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Eye"/>
        </a:ext>
      </dgm:extLst>
    </dgm:pt>
    <dgm:pt modelId="{3FE98288-F271-45D0-8413-33F794140332}" type="pres">
      <dgm:prSet presAssocID="{CBE8B20F-A8F0-4D30-9B9C-E7AAA3459C94}" presName="spaceRect" presStyleCnt="0"/>
      <dgm:spPr/>
    </dgm:pt>
    <dgm:pt modelId="{F8838392-2471-4929-9A92-12A01004F8C3}" type="pres">
      <dgm:prSet presAssocID="{CBE8B20F-A8F0-4D30-9B9C-E7AAA3459C94}" presName="textRect" presStyleLbl="revTx" presStyleIdx="2" presStyleCnt="7">
        <dgm:presLayoutVars>
          <dgm:chMax val="1"/>
          <dgm:chPref val="1"/>
        </dgm:presLayoutVars>
      </dgm:prSet>
      <dgm:spPr/>
    </dgm:pt>
    <dgm:pt modelId="{3FE95D16-AAE8-4B80-8DA6-0C0A50E5018C}" type="pres">
      <dgm:prSet presAssocID="{93872CDC-E39B-46E7-BE11-FB5526C6B0BC}" presName="sibTrans" presStyleLbl="sibTrans2D1" presStyleIdx="0" presStyleCnt="0"/>
      <dgm:spPr/>
    </dgm:pt>
    <dgm:pt modelId="{5E2602F7-6876-4F38-A280-EA96D93C475D}" type="pres">
      <dgm:prSet presAssocID="{90CCF128-AA6F-4D8A-A3D5-FCE3ADE8AFBE}" presName="compNode" presStyleCnt="0"/>
      <dgm:spPr/>
    </dgm:pt>
    <dgm:pt modelId="{7E4806B8-4F4E-45A0-BC57-4A367CFDFF7F}" type="pres">
      <dgm:prSet presAssocID="{90CCF128-AA6F-4D8A-A3D5-FCE3ADE8AFBE}" presName="iconBgRect" presStyleLbl="bgShp" presStyleIdx="3" presStyleCnt="7"/>
      <dgm:spPr/>
    </dgm:pt>
    <dgm:pt modelId="{509C1CF4-9EB7-4D72-90A0-DB672F036F7C}" type="pres">
      <dgm:prSet presAssocID="{90CCF128-AA6F-4D8A-A3D5-FCE3ADE8AFBE}"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ocument"/>
        </a:ext>
      </dgm:extLst>
    </dgm:pt>
    <dgm:pt modelId="{5BD9619C-468C-4B5A-9F3A-CBBC2359B395}" type="pres">
      <dgm:prSet presAssocID="{90CCF128-AA6F-4D8A-A3D5-FCE3ADE8AFBE}" presName="spaceRect" presStyleCnt="0"/>
      <dgm:spPr/>
    </dgm:pt>
    <dgm:pt modelId="{108412BB-E59C-4763-9A10-3699FE854C53}" type="pres">
      <dgm:prSet presAssocID="{90CCF128-AA6F-4D8A-A3D5-FCE3ADE8AFBE}" presName="textRect" presStyleLbl="revTx" presStyleIdx="3" presStyleCnt="7">
        <dgm:presLayoutVars>
          <dgm:chMax val="1"/>
          <dgm:chPref val="1"/>
        </dgm:presLayoutVars>
      </dgm:prSet>
      <dgm:spPr/>
    </dgm:pt>
    <dgm:pt modelId="{71F4DC72-7D49-4437-9534-510328FA972A}" type="pres">
      <dgm:prSet presAssocID="{E908214E-407F-452E-B9F2-BBF3E8A08506}" presName="sibTrans" presStyleLbl="sibTrans2D1" presStyleIdx="0" presStyleCnt="0"/>
      <dgm:spPr/>
    </dgm:pt>
    <dgm:pt modelId="{12F5084F-8425-4F11-89FE-94E42839D946}" type="pres">
      <dgm:prSet presAssocID="{A4E85DD7-B3AB-411C-BA60-5AEBBA1F1BE7}" presName="compNode" presStyleCnt="0"/>
      <dgm:spPr/>
    </dgm:pt>
    <dgm:pt modelId="{B888A4F0-3002-463F-BAC9-7774E31A5050}" type="pres">
      <dgm:prSet presAssocID="{A4E85DD7-B3AB-411C-BA60-5AEBBA1F1BE7}" presName="iconBgRect" presStyleLbl="bgShp" presStyleIdx="4" presStyleCnt="7"/>
      <dgm:spPr/>
    </dgm:pt>
    <dgm:pt modelId="{98D22590-4A6F-435D-99BB-DB75C47A204C}" type="pres">
      <dgm:prSet presAssocID="{A4E85DD7-B3AB-411C-BA60-5AEBBA1F1BE7}"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Key"/>
        </a:ext>
      </dgm:extLst>
    </dgm:pt>
    <dgm:pt modelId="{E5993FC8-9F95-43EB-A576-30EA56787811}" type="pres">
      <dgm:prSet presAssocID="{A4E85DD7-B3AB-411C-BA60-5AEBBA1F1BE7}" presName="spaceRect" presStyleCnt="0"/>
      <dgm:spPr/>
    </dgm:pt>
    <dgm:pt modelId="{2DC5513C-7F45-4518-8F55-3425128B2E3D}" type="pres">
      <dgm:prSet presAssocID="{A4E85DD7-B3AB-411C-BA60-5AEBBA1F1BE7}" presName="textRect" presStyleLbl="revTx" presStyleIdx="4" presStyleCnt="7">
        <dgm:presLayoutVars>
          <dgm:chMax val="1"/>
          <dgm:chPref val="1"/>
        </dgm:presLayoutVars>
      </dgm:prSet>
      <dgm:spPr/>
    </dgm:pt>
    <dgm:pt modelId="{509D65C5-AD70-4BED-84A9-DCF0DEE945FF}" type="pres">
      <dgm:prSet presAssocID="{AAC2FD66-1FF0-4884-B0E4-7B4B4E74A645}" presName="sibTrans" presStyleLbl="sibTrans2D1" presStyleIdx="0" presStyleCnt="0"/>
      <dgm:spPr/>
    </dgm:pt>
    <dgm:pt modelId="{5B9F3F94-46AD-4856-A570-03BD95A67C9D}" type="pres">
      <dgm:prSet presAssocID="{317AFA4F-4B5B-461E-BB65-C008104619D0}" presName="compNode" presStyleCnt="0"/>
      <dgm:spPr/>
    </dgm:pt>
    <dgm:pt modelId="{E25E0CBC-4C9A-411A-8066-763E6D0516CA}" type="pres">
      <dgm:prSet presAssocID="{317AFA4F-4B5B-461E-BB65-C008104619D0}" presName="iconBgRect" presStyleLbl="bgShp" presStyleIdx="5" presStyleCnt="7"/>
      <dgm:spPr/>
    </dgm:pt>
    <dgm:pt modelId="{5FD76F96-415E-44A1-A229-122168FD55D0}" type="pres">
      <dgm:prSet presAssocID="{317AFA4F-4B5B-461E-BB65-C008104619D0}"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User"/>
        </a:ext>
      </dgm:extLst>
    </dgm:pt>
    <dgm:pt modelId="{EE3C6FC1-7B27-48F0-8EAB-B66B5A77E102}" type="pres">
      <dgm:prSet presAssocID="{317AFA4F-4B5B-461E-BB65-C008104619D0}" presName="spaceRect" presStyleCnt="0"/>
      <dgm:spPr/>
    </dgm:pt>
    <dgm:pt modelId="{31A6CC52-6A9B-4E9C-8A5B-1B053EE240EC}" type="pres">
      <dgm:prSet presAssocID="{317AFA4F-4B5B-461E-BB65-C008104619D0}" presName="textRect" presStyleLbl="revTx" presStyleIdx="5" presStyleCnt="7">
        <dgm:presLayoutVars>
          <dgm:chMax val="1"/>
          <dgm:chPref val="1"/>
        </dgm:presLayoutVars>
      </dgm:prSet>
      <dgm:spPr/>
    </dgm:pt>
    <dgm:pt modelId="{2E4A50EC-15F6-4E43-B643-8D529F0F5E38}" type="pres">
      <dgm:prSet presAssocID="{BA108331-0B3B-47B4-A594-CEB538293B33}" presName="sibTrans" presStyleLbl="sibTrans2D1" presStyleIdx="0" presStyleCnt="0"/>
      <dgm:spPr/>
    </dgm:pt>
    <dgm:pt modelId="{071B745B-86A7-406E-82F0-FB7828BB6955}" type="pres">
      <dgm:prSet presAssocID="{E13E5F1B-470F-4A03-A173-EABC82EE2429}" presName="compNode" presStyleCnt="0"/>
      <dgm:spPr/>
    </dgm:pt>
    <dgm:pt modelId="{CD029600-8DCD-4827-A346-19C133BFFC48}" type="pres">
      <dgm:prSet presAssocID="{E13E5F1B-470F-4A03-A173-EABC82EE2429}" presName="iconBgRect" presStyleLbl="bgShp" presStyleIdx="6" presStyleCnt="7"/>
      <dgm:spPr/>
    </dgm:pt>
    <dgm:pt modelId="{0EC7F491-7A85-49F7-A097-FB10C67E9D61}" type="pres">
      <dgm:prSet presAssocID="{E13E5F1B-470F-4A03-A173-EABC82EE2429}"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Share With Person"/>
        </a:ext>
      </dgm:extLst>
    </dgm:pt>
    <dgm:pt modelId="{005C0A44-148C-46A2-AEEF-B143DF2CD358}" type="pres">
      <dgm:prSet presAssocID="{E13E5F1B-470F-4A03-A173-EABC82EE2429}" presName="spaceRect" presStyleCnt="0"/>
      <dgm:spPr/>
    </dgm:pt>
    <dgm:pt modelId="{CEE79B6A-6178-4332-B8A8-63768EBA8134}" type="pres">
      <dgm:prSet presAssocID="{E13E5F1B-470F-4A03-A173-EABC82EE2429}" presName="textRect" presStyleLbl="revTx" presStyleIdx="6" presStyleCnt="7">
        <dgm:presLayoutVars>
          <dgm:chMax val="1"/>
          <dgm:chPref val="1"/>
        </dgm:presLayoutVars>
      </dgm:prSet>
      <dgm:spPr/>
    </dgm:pt>
  </dgm:ptLst>
  <dgm:cxnLst>
    <dgm:cxn modelId="{3BAD9A08-11D6-47CF-9EF2-C5CA732F881F}" type="presOf" srcId="{68C66C07-79DA-4C9E-B488-E99058012376}" destId="{F960D780-CBE9-46B9-A746-5E930C2E2BCE}" srcOrd="0" destOrd="0" presId="urn:microsoft.com/office/officeart/2018/2/layout/IconCircleList"/>
    <dgm:cxn modelId="{ABFA930B-293A-42AD-9018-3C7A0EC24DB0}" type="presOf" srcId="{E63A247F-98F8-4CEF-ADF6-F440DA6626A2}" destId="{6F6A18DF-565E-4B16-8FE8-39CBB3FCF584}" srcOrd="0" destOrd="0" presId="urn:microsoft.com/office/officeart/2018/2/layout/IconCircleList"/>
    <dgm:cxn modelId="{FA9FC91F-0B6B-4092-BEEA-3D25229AE4BF}" type="presOf" srcId="{E13E5F1B-470F-4A03-A173-EABC82EE2429}" destId="{CEE79B6A-6178-4332-B8A8-63768EBA8134}" srcOrd="0" destOrd="0" presId="urn:microsoft.com/office/officeart/2018/2/layout/IconCircleList"/>
    <dgm:cxn modelId="{5C864A39-E9F7-4354-8DA3-64C4A4E03249}" type="presOf" srcId="{E908214E-407F-452E-B9F2-BBF3E8A08506}" destId="{71F4DC72-7D49-4437-9534-510328FA972A}" srcOrd="0" destOrd="0" presId="urn:microsoft.com/office/officeart/2018/2/layout/IconCircleList"/>
    <dgm:cxn modelId="{49379A39-0961-46E4-A793-A7EDD3BBEEE3}" type="presOf" srcId="{54146EAA-1E3A-43FE-9402-1FE7F73172C9}" destId="{B905831F-55BC-48A4-AA5F-F9C8A71DA67E}" srcOrd="0" destOrd="0" presId="urn:microsoft.com/office/officeart/2018/2/layout/IconCircleList"/>
    <dgm:cxn modelId="{27330B3E-3589-4F2B-850B-16F674895B30}" type="presOf" srcId="{317AFA4F-4B5B-461E-BB65-C008104619D0}" destId="{31A6CC52-6A9B-4E9C-8A5B-1B053EE240EC}" srcOrd="0" destOrd="0" presId="urn:microsoft.com/office/officeart/2018/2/layout/IconCircleList"/>
    <dgm:cxn modelId="{97471B43-3EFF-4009-B8EE-9067F16D07A2}" srcId="{59A2AED3-4A41-412E-BE8A-31F05086BB2F}" destId="{E13E5F1B-470F-4A03-A173-EABC82EE2429}" srcOrd="6" destOrd="0" parTransId="{4EBE7EBA-E161-44F8-9BC1-455D226F8C47}" sibTransId="{C2674453-2955-448E-A798-D96BACBAEBCA}"/>
    <dgm:cxn modelId="{9F316169-916D-44B8-A995-7E5A1D103C39}" type="presOf" srcId="{59A2AED3-4A41-412E-BE8A-31F05086BB2F}" destId="{617281B5-8FF8-41D7-9233-553B5265F9F9}" srcOrd="0" destOrd="0" presId="urn:microsoft.com/office/officeart/2018/2/layout/IconCircleList"/>
    <dgm:cxn modelId="{EE885154-BEFF-47A8-BD46-8604AC33522B}" srcId="{59A2AED3-4A41-412E-BE8A-31F05086BB2F}" destId="{CBE8B20F-A8F0-4D30-9B9C-E7AAA3459C94}" srcOrd="2" destOrd="0" parTransId="{ECE9C708-2831-4448-8D71-E2A244EC33C0}" sibTransId="{93872CDC-E39B-46E7-BE11-FB5526C6B0BC}"/>
    <dgm:cxn modelId="{5F48657C-97A2-4A7B-A306-9F7ECFDD1FE0}" srcId="{59A2AED3-4A41-412E-BE8A-31F05086BB2F}" destId="{68C66C07-79DA-4C9E-B488-E99058012376}" srcOrd="0" destOrd="0" parTransId="{DE051BFE-00FA-4443-94FF-9044A762FFA2}" sibTransId="{F7F9926F-01D1-4AA2-AF29-C46A7992F989}"/>
    <dgm:cxn modelId="{18600692-EC6F-4086-B1A8-BB746965C762}" srcId="{59A2AED3-4A41-412E-BE8A-31F05086BB2F}" destId="{54146EAA-1E3A-43FE-9402-1FE7F73172C9}" srcOrd="1" destOrd="0" parTransId="{72B3A5A6-81A9-4E50-9BF5-C126DA267E93}" sibTransId="{E63A247F-98F8-4CEF-ADF6-F440DA6626A2}"/>
    <dgm:cxn modelId="{0C3A849B-266C-4D44-BB27-51186F77E7B3}" type="presOf" srcId="{CBE8B20F-A8F0-4D30-9B9C-E7AAA3459C94}" destId="{F8838392-2471-4929-9A92-12A01004F8C3}" srcOrd="0" destOrd="0" presId="urn:microsoft.com/office/officeart/2018/2/layout/IconCircleList"/>
    <dgm:cxn modelId="{0933169C-EB12-48F9-BFF3-ED726F84BF59}" type="presOf" srcId="{90CCF128-AA6F-4D8A-A3D5-FCE3ADE8AFBE}" destId="{108412BB-E59C-4763-9A10-3699FE854C53}" srcOrd="0" destOrd="0" presId="urn:microsoft.com/office/officeart/2018/2/layout/IconCircleList"/>
    <dgm:cxn modelId="{F3CA6DB0-5E4D-408F-AB19-23A9B4389C6C}" type="presOf" srcId="{93872CDC-E39B-46E7-BE11-FB5526C6B0BC}" destId="{3FE95D16-AAE8-4B80-8DA6-0C0A50E5018C}" srcOrd="0" destOrd="0" presId="urn:microsoft.com/office/officeart/2018/2/layout/IconCircleList"/>
    <dgm:cxn modelId="{23FE27B1-E21B-478A-8D8D-FE0224BE9B3B}" type="presOf" srcId="{AAC2FD66-1FF0-4884-B0E4-7B4B4E74A645}" destId="{509D65C5-AD70-4BED-84A9-DCF0DEE945FF}" srcOrd="0" destOrd="0" presId="urn:microsoft.com/office/officeart/2018/2/layout/IconCircleList"/>
    <dgm:cxn modelId="{9C92B0B1-04E1-4573-A292-DB48D777B114}" srcId="{59A2AED3-4A41-412E-BE8A-31F05086BB2F}" destId="{317AFA4F-4B5B-461E-BB65-C008104619D0}" srcOrd="5" destOrd="0" parTransId="{6FB8723D-80C9-4139-8FDF-DDC811B312A7}" sibTransId="{BA108331-0B3B-47B4-A594-CEB538293B33}"/>
    <dgm:cxn modelId="{9AFC89BB-189C-4FFD-BED2-594626DCE00A}" type="presOf" srcId="{BA108331-0B3B-47B4-A594-CEB538293B33}" destId="{2E4A50EC-15F6-4E43-B643-8D529F0F5E38}" srcOrd="0" destOrd="0" presId="urn:microsoft.com/office/officeart/2018/2/layout/IconCircleList"/>
    <dgm:cxn modelId="{FA3654BD-5192-43EB-AC37-26392439A44A}" srcId="{59A2AED3-4A41-412E-BE8A-31F05086BB2F}" destId="{90CCF128-AA6F-4D8A-A3D5-FCE3ADE8AFBE}" srcOrd="3" destOrd="0" parTransId="{6CDCFDD6-AE1E-458A-9F91-70562089F4F0}" sibTransId="{E908214E-407F-452E-B9F2-BBF3E8A08506}"/>
    <dgm:cxn modelId="{5C9EC2C2-1506-40E7-893E-A1B34DFB94D4}" type="presOf" srcId="{F7F9926F-01D1-4AA2-AF29-C46A7992F989}" destId="{A360ACCD-65E9-4DA8-A6F2-5BB07C594695}" srcOrd="0" destOrd="0" presId="urn:microsoft.com/office/officeart/2018/2/layout/IconCircleList"/>
    <dgm:cxn modelId="{165960C9-5C94-404E-9A54-160094BFC1EE}" srcId="{59A2AED3-4A41-412E-BE8A-31F05086BB2F}" destId="{A4E85DD7-B3AB-411C-BA60-5AEBBA1F1BE7}" srcOrd="4" destOrd="0" parTransId="{E39076A7-2B2E-4197-A743-23EB62717406}" sibTransId="{AAC2FD66-1FF0-4884-B0E4-7B4B4E74A645}"/>
    <dgm:cxn modelId="{709F0ADC-FE79-4ED5-863B-4D60590460B9}" type="presOf" srcId="{A4E85DD7-B3AB-411C-BA60-5AEBBA1F1BE7}" destId="{2DC5513C-7F45-4518-8F55-3425128B2E3D}" srcOrd="0" destOrd="0" presId="urn:microsoft.com/office/officeart/2018/2/layout/IconCircleList"/>
    <dgm:cxn modelId="{8E7C8225-F1C1-4552-889D-1DE95211442A}" type="presParOf" srcId="{617281B5-8FF8-41D7-9233-553B5265F9F9}" destId="{3259A6A0-DC66-4304-9167-663AEFFA1F1A}" srcOrd="0" destOrd="0" presId="urn:microsoft.com/office/officeart/2018/2/layout/IconCircleList"/>
    <dgm:cxn modelId="{82293CE4-403E-4329-B34A-9A1EE17E1CB0}" type="presParOf" srcId="{3259A6A0-DC66-4304-9167-663AEFFA1F1A}" destId="{8C4643DC-8ECE-49E8-B1CD-5F95CC044C8D}" srcOrd="0" destOrd="0" presId="urn:microsoft.com/office/officeart/2018/2/layout/IconCircleList"/>
    <dgm:cxn modelId="{77F38BD5-C134-4779-BF1F-4D5937D87AD6}" type="presParOf" srcId="{8C4643DC-8ECE-49E8-B1CD-5F95CC044C8D}" destId="{438141D2-5D96-4DF4-B33E-3312433AD6FA}" srcOrd="0" destOrd="0" presId="urn:microsoft.com/office/officeart/2018/2/layout/IconCircleList"/>
    <dgm:cxn modelId="{69EE2D51-E210-42A3-82C8-6E811B5588AE}" type="presParOf" srcId="{8C4643DC-8ECE-49E8-B1CD-5F95CC044C8D}" destId="{B9F6505F-5173-4031-BA9D-FE5EF74E479E}" srcOrd="1" destOrd="0" presId="urn:microsoft.com/office/officeart/2018/2/layout/IconCircleList"/>
    <dgm:cxn modelId="{3B2ACA84-C4A9-4D43-833F-46E8D7AB7735}" type="presParOf" srcId="{8C4643DC-8ECE-49E8-B1CD-5F95CC044C8D}" destId="{4119F0B5-32D3-49DD-8E54-17856636E393}" srcOrd="2" destOrd="0" presId="urn:microsoft.com/office/officeart/2018/2/layout/IconCircleList"/>
    <dgm:cxn modelId="{598592E7-84EB-453D-90C6-4E4F3380E227}" type="presParOf" srcId="{8C4643DC-8ECE-49E8-B1CD-5F95CC044C8D}" destId="{F960D780-CBE9-46B9-A746-5E930C2E2BCE}" srcOrd="3" destOrd="0" presId="urn:microsoft.com/office/officeart/2018/2/layout/IconCircleList"/>
    <dgm:cxn modelId="{D4993F1E-E318-4BD7-8EF5-65DED1BD300D}" type="presParOf" srcId="{3259A6A0-DC66-4304-9167-663AEFFA1F1A}" destId="{A360ACCD-65E9-4DA8-A6F2-5BB07C594695}" srcOrd="1" destOrd="0" presId="urn:microsoft.com/office/officeart/2018/2/layout/IconCircleList"/>
    <dgm:cxn modelId="{419CE29D-AFC1-4BE5-9D55-01A0E73E7FD6}" type="presParOf" srcId="{3259A6A0-DC66-4304-9167-663AEFFA1F1A}" destId="{2B409F84-90E4-44F6-82C6-645B40498397}" srcOrd="2" destOrd="0" presId="urn:microsoft.com/office/officeart/2018/2/layout/IconCircleList"/>
    <dgm:cxn modelId="{3AFCDBDC-D28E-4ADA-B0A7-CB5A28544586}" type="presParOf" srcId="{2B409F84-90E4-44F6-82C6-645B40498397}" destId="{AF1ABBF2-A838-4EA3-8F24-272BA6B520F0}" srcOrd="0" destOrd="0" presId="urn:microsoft.com/office/officeart/2018/2/layout/IconCircleList"/>
    <dgm:cxn modelId="{348D95E0-9519-42E3-B5F2-E9EDDE6D7B85}" type="presParOf" srcId="{2B409F84-90E4-44F6-82C6-645B40498397}" destId="{14BE1476-4B03-4FD2-8BE0-7DD6CDB7D13C}" srcOrd="1" destOrd="0" presId="urn:microsoft.com/office/officeart/2018/2/layout/IconCircleList"/>
    <dgm:cxn modelId="{66F220FE-0007-4B3A-9317-0462BAEBF9A5}" type="presParOf" srcId="{2B409F84-90E4-44F6-82C6-645B40498397}" destId="{4975505B-283C-4B3A-83D1-31AD3E6FB787}" srcOrd="2" destOrd="0" presId="urn:microsoft.com/office/officeart/2018/2/layout/IconCircleList"/>
    <dgm:cxn modelId="{DE3406EC-D732-4148-8453-56486095E33F}" type="presParOf" srcId="{2B409F84-90E4-44F6-82C6-645B40498397}" destId="{B905831F-55BC-48A4-AA5F-F9C8A71DA67E}" srcOrd="3" destOrd="0" presId="urn:microsoft.com/office/officeart/2018/2/layout/IconCircleList"/>
    <dgm:cxn modelId="{0F2D0619-B160-4BAB-AA41-559FE2EDA621}" type="presParOf" srcId="{3259A6A0-DC66-4304-9167-663AEFFA1F1A}" destId="{6F6A18DF-565E-4B16-8FE8-39CBB3FCF584}" srcOrd="3" destOrd="0" presId="urn:microsoft.com/office/officeart/2018/2/layout/IconCircleList"/>
    <dgm:cxn modelId="{E1461892-B213-4A47-BB24-4E802B59E5CD}" type="presParOf" srcId="{3259A6A0-DC66-4304-9167-663AEFFA1F1A}" destId="{1FCAA259-0844-4EE9-B53E-BA566DD45AAB}" srcOrd="4" destOrd="0" presId="urn:microsoft.com/office/officeart/2018/2/layout/IconCircleList"/>
    <dgm:cxn modelId="{E427BE79-C50F-4FB8-A6E0-74F7437D1663}" type="presParOf" srcId="{1FCAA259-0844-4EE9-B53E-BA566DD45AAB}" destId="{4E75DD3D-7CD5-40CD-A5D0-2D048AF9C67E}" srcOrd="0" destOrd="0" presId="urn:microsoft.com/office/officeart/2018/2/layout/IconCircleList"/>
    <dgm:cxn modelId="{4D420BED-5907-465C-A067-DCC2A68DB543}" type="presParOf" srcId="{1FCAA259-0844-4EE9-B53E-BA566DD45AAB}" destId="{EDDC5F0D-4050-4C93-8849-2440E69B434E}" srcOrd="1" destOrd="0" presId="urn:microsoft.com/office/officeart/2018/2/layout/IconCircleList"/>
    <dgm:cxn modelId="{61BC2B37-4EE9-4C3B-BB36-76FE759C9606}" type="presParOf" srcId="{1FCAA259-0844-4EE9-B53E-BA566DD45AAB}" destId="{3FE98288-F271-45D0-8413-33F794140332}" srcOrd="2" destOrd="0" presId="urn:microsoft.com/office/officeart/2018/2/layout/IconCircleList"/>
    <dgm:cxn modelId="{A949C84A-DFCB-4AD6-B6C3-49F913E52980}" type="presParOf" srcId="{1FCAA259-0844-4EE9-B53E-BA566DD45AAB}" destId="{F8838392-2471-4929-9A92-12A01004F8C3}" srcOrd="3" destOrd="0" presId="urn:microsoft.com/office/officeart/2018/2/layout/IconCircleList"/>
    <dgm:cxn modelId="{4B17C0DD-612C-4F47-83A8-287BBD38FFBA}" type="presParOf" srcId="{3259A6A0-DC66-4304-9167-663AEFFA1F1A}" destId="{3FE95D16-AAE8-4B80-8DA6-0C0A50E5018C}" srcOrd="5" destOrd="0" presId="urn:microsoft.com/office/officeart/2018/2/layout/IconCircleList"/>
    <dgm:cxn modelId="{23F4D988-82E0-434B-8DBB-DB28B9A120A7}" type="presParOf" srcId="{3259A6A0-DC66-4304-9167-663AEFFA1F1A}" destId="{5E2602F7-6876-4F38-A280-EA96D93C475D}" srcOrd="6" destOrd="0" presId="urn:microsoft.com/office/officeart/2018/2/layout/IconCircleList"/>
    <dgm:cxn modelId="{2C239075-380D-49A4-8166-A13A42CAA3E2}" type="presParOf" srcId="{5E2602F7-6876-4F38-A280-EA96D93C475D}" destId="{7E4806B8-4F4E-45A0-BC57-4A367CFDFF7F}" srcOrd="0" destOrd="0" presId="urn:microsoft.com/office/officeart/2018/2/layout/IconCircleList"/>
    <dgm:cxn modelId="{8308A1A8-E41E-48E2-B907-4A5F78E764D5}" type="presParOf" srcId="{5E2602F7-6876-4F38-A280-EA96D93C475D}" destId="{509C1CF4-9EB7-4D72-90A0-DB672F036F7C}" srcOrd="1" destOrd="0" presId="urn:microsoft.com/office/officeart/2018/2/layout/IconCircleList"/>
    <dgm:cxn modelId="{792191D7-15CE-4859-A7D1-868B06724159}" type="presParOf" srcId="{5E2602F7-6876-4F38-A280-EA96D93C475D}" destId="{5BD9619C-468C-4B5A-9F3A-CBBC2359B395}" srcOrd="2" destOrd="0" presId="urn:microsoft.com/office/officeart/2018/2/layout/IconCircleList"/>
    <dgm:cxn modelId="{3CCE8552-8935-4BB7-ABE9-C5C50F7F14DF}" type="presParOf" srcId="{5E2602F7-6876-4F38-A280-EA96D93C475D}" destId="{108412BB-E59C-4763-9A10-3699FE854C53}" srcOrd="3" destOrd="0" presId="urn:microsoft.com/office/officeart/2018/2/layout/IconCircleList"/>
    <dgm:cxn modelId="{BAFC69EF-FAD0-4046-9DA7-E71FC312CA38}" type="presParOf" srcId="{3259A6A0-DC66-4304-9167-663AEFFA1F1A}" destId="{71F4DC72-7D49-4437-9534-510328FA972A}" srcOrd="7" destOrd="0" presId="urn:microsoft.com/office/officeart/2018/2/layout/IconCircleList"/>
    <dgm:cxn modelId="{9E32E7F9-CC18-47AD-910D-96D9FE2635FE}" type="presParOf" srcId="{3259A6A0-DC66-4304-9167-663AEFFA1F1A}" destId="{12F5084F-8425-4F11-89FE-94E42839D946}" srcOrd="8" destOrd="0" presId="urn:microsoft.com/office/officeart/2018/2/layout/IconCircleList"/>
    <dgm:cxn modelId="{B3348CD9-5ACB-467B-A360-132978019BCB}" type="presParOf" srcId="{12F5084F-8425-4F11-89FE-94E42839D946}" destId="{B888A4F0-3002-463F-BAC9-7774E31A5050}" srcOrd="0" destOrd="0" presId="urn:microsoft.com/office/officeart/2018/2/layout/IconCircleList"/>
    <dgm:cxn modelId="{174BD885-5FB9-4562-924E-939F6C761016}" type="presParOf" srcId="{12F5084F-8425-4F11-89FE-94E42839D946}" destId="{98D22590-4A6F-435D-99BB-DB75C47A204C}" srcOrd="1" destOrd="0" presId="urn:microsoft.com/office/officeart/2018/2/layout/IconCircleList"/>
    <dgm:cxn modelId="{6D2A60A1-FBF0-4AF2-B093-C4B0E26032AA}" type="presParOf" srcId="{12F5084F-8425-4F11-89FE-94E42839D946}" destId="{E5993FC8-9F95-43EB-A576-30EA56787811}" srcOrd="2" destOrd="0" presId="urn:microsoft.com/office/officeart/2018/2/layout/IconCircleList"/>
    <dgm:cxn modelId="{4DD472C4-82A4-4350-A33A-771EFEAAA8EA}" type="presParOf" srcId="{12F5084F-8425-4F11-89FE-94E42839D946}" destId="{2DC5513C-7F45-4518-8F55-3425128B2E3D}" srcOrd="3" destOrd="0" presId="urn:microsoft.com/office/officeart/2018/2/layout/IconCircleList"/>
    <dgm:cxn modelId="{D21749B1-AD83-45EA-978A-ECE454258C71}" type="presParOf" srcId="{3259A6A0-DC66-4304-9167-663AEFFA1F1A}" destId="{509D65C5-AD70-4BED-84A9-DCF0DEE945FF}" srcOrd="9" destOrd="0" presId="urn:microsoft.com/office/officeart/2018/2/layout/IconCircleList"/>
    <dgm:cxn modelId="{2A877BFE-661A-4F1F-806F-BDE81DA9FACB}" type="presParOf" srcId="{3259A6A0-DC66-4304-9167-663AEFFA1F1A}" destId="{5B9F3F94-46AD-4856-A570-03BD95A67C9D}" srcOrd="10" destOrd="0" presId="urn:microsoft.com/office/officeart/2018/2/layout/IconCircleList"/>
    <dgm:cxn modelId="{7B4C3FCD-A97C-45C8-9EA5-01BDC4507A9E}" type="presParOf" srcId="{5B9F3F94-46AD-4856-A570-03BD95A67C9D}" destId="{E25E0CBC-4C9A-411A-8066-763E6D0516CA}" srcOrd="0" destOrd="0" presId="urn:microsoft.com/office/officeart/2018/2/layout/IconCircleList"/>
    <dgm:cxn modelId="{1C1BAD24-F832-4C96-99B4-2A728DC62362}" type="presParOf" srcId="{5B9F3F94-46AD-4856-A570-03BD95A67C9D}" destId="{5FD76F96-415E-44A1-A229-122168FD55D0}" srcOrd="1" destOrd="0" presId="urn:microsoft.com/office/officeart/2018/2/layout/IconCircleList"/>
    <dgm:cxn modelId="{CE20F817-FA7C-4E48-BD60-E788887E982D}" type="presParOf" srcId="{5B9F3F94-46AD-4856-A570-03BD95A67C9D}" destId="{EE3C6FC1-7B27-48F0-8EAB-B66B5A77E102}" srcOrd="2" destOrd="0" presId="urn:microsoft.com/office/officeart/2018/2/layout/IconCircleList"/>
    <dgm:cxn modelId="{10C3454F-3EC4-4250-BEBF-CA6910A1A81F}" type="presParOf" srcId="{5B9F3F94-46AD-4856-A570-03BD95A67C9D}" destId="{31A6CC52-6A9B-4E9C-8A5B-1B053EE240EC}" srcOrd="3" destOrd="0" presId="urn:microsoft.com/office/officeart/2018/2/layout/IconCircleList"/>
    <dgm:cxn modelId="{7F4BAAF7-9A12-469F-9D7B-0403BE0DD747}" type="presParOf" srcId="{3259A6A0-DC66-4304-9167-663AEFFA1F1A}" destId="{2E4A50EC-15F6-4E43-B643-8D529F0F5E38}" srcOrd="11" destOrd="0" presId="urn:microsoft.com/office/officeart/2018/2/layout/IconCircleList"/>
    <dgm:cxn modelId="{DE6C0AEA-B2C5-4E82-88D6-5ADFE274A25D}" type="presParOf" srcId="{3259A6A0-DC66-4304-9167-663AEFFA1F1A}" destId="{071B745B-86A7-406E-82F0-FB7828BB6955}" srcOrd="12" destOrd="0" presId="urn:microsoft.com/office/officeart/2018/2/layout/IconCircleList"/>
    <dgm:cxn modelId="{F200A4C4-D864-40CC-AE11-09BA265274B0}" type="presParOf" srcId="{071B745B-86A7-406E-82F0-FB7828BB6955}" destId="{CD029600-8DCD-4827-A346-19C133BFFC48}" srcOrd="0" destOrd="0" presId="urn:microsoft.com/office/officeart/2018/2/layout/IconCircleList"/>
    <dgm:cxn modelId="{82808CD3-CBA7-44A9-8BD1-8D00E1FE17D3}" type="presParOf" srcId="{071B745B-86A7-406E-82F0-FB7828BB6955}" destId="{0EC7F491-7A85-49F7-A097-FB10C67E9D61}" srcOrd="1" destOrd="0" presId="urn:microsoft.com/office/officeart/2018/2/layout/IconCircleList"/>
    <dgm:cxn modelId="{8E188172-1104-4C3C-A656-91F24988631A}" type="presParOf" srcId="{071B745B-86A7-406E-82F0-FB7828BB6955}" destId="{005C0A44-148C-46A2-AEEF-B143DF2CD358}" srcOrd="2" destOrd="0" presId="urn:microsoft.com/office/officeart/2018/2/layout/IconCircleList"/>
    <dgm:cxn modelId="{BC04BB26-32F2-4D85-B784-0489F66F1343}" type="presParOf" srcId="{071B745B-86A7-406E-82F0-FB7828BB6955}" destId="{CEE79B6A-6178-4332-B8A8-63768EBA8134}"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55D82D-372F-4D8A-B6AB-44E0AD8F2E83}">
      <dsp:nvSpPr>
        <dsp:cNvPr id="0" name=""/>
        <dsp:cNvSpPr/>
      </dsp:nvSpPr>
      <dsp:spPr>
        <a:xfrm>
          <a:off x="3121" y="65550"/>
          <a:ext cx="2476658" cy="14859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Phone AWAY</a:t>
          </a:r>
        </a:p>
      </dsp:txBody>
      <dsp:txXfrm>
        <a:off x="3121" y="65550"/>
        <a:ext cx="2476658" cy="1485995"/>
      </dsp:txXfrm>
    </dsp:sp>
    <dsp:sp modelId="{24DC4A42-8A3A-4543-AFAD-29C25DA4CB1F}">
      <dsp:nvSpPr>
        <dsp:cNvPr id="0" name=""/>
        <dsp:cNvSpPr/>
      </dsp:nvSpPr>
      <dsp:spPr>
        <a:xfrm>
          <a:off x="2727446" y="65550"/>
          <a:ext cx="2476658" cy="14859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Take short breaks </a:t>
          </a:r>
        </a:p>
      </dsp:txBody>
      <dsp:txXfrm>
        <a:off x="2727446" y="65550"/>
        <a:ext cx="2476658" cy="1485995"/>
      </dsp:txXfrm>
    </dsp:sp>
    <dsp:sp modelId="{0687FE14-6B2B-4A3B-9D7C-3327234CFFEA}">
      <dsp:nvSpPr>
        <dsp:cNvPr id="0" name=""/>
        <dsp:cNvSpPr/>
      </dsp:nvSpPr>
      <dsp:spPr>
        <a:xfrm>
          <a:off x="5451771" y="65550"/>
          <a:ext cx="2476658" cy="14859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Quiet space, away from distractions e.g</a:t>
          </a:r>
          <a:r>
            <a:rPr lang="en-US" sz="2300" kern="1200" dirty="0">
              <a:latin typeface="Calibri Light" panose="020F0302020204030204"/>
            </a:rPr>
            <a:t>.</a:t>
          </a:r>
          <a:r>
            <a:rPr lang="en-US" sz="2300" kern="1200" dirty="0"/>
            <a:t> people, iPads, TV, Netflix etc</a:t>
          </a:r>
          <a:r>
            <a:rPr lang="en-US" sz="2300" kern="1200" dirty="0">
              <a:latin typeface="Calibri Light" panose="020F0302020204030204"/>
            </a:rPr>
            <a:t>.</a:t>
          </a:r>
          <a:endParaRPr lang="en-US" sz="2300" kern="1200" dirty="0"/>
        </a:p>
      </dsp:txBody>
      <dsp:txXfrm>
        <a:off x="5451771" y="65550"/>
        <a:ext cx="2476658" cy="1485995"/>
      </dsp:txXfrm>
    </dsp:sp>
    <dsp:sp modelId="{6E338A4B-1A51-444F-8272-039C445C4009}">
      <dsp:nvSpPr>
        <dsp:cNvPr id="0" name=""/>
        <dsp:cNvSpPr/>
      </dsp:nvSpPr>
      <dsp:spPr>
        <a:xfrm>
          <a:off x="8176096" y="65550"/>
          <a:ext cx="2476658" cy="14859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Music</a:t>
          </a:r>
          <a:r>
            <a:rPr lang="en-US" sz="2300" kern="1200" dirty="0">
              <a:latin typeface="Calibri Light" panose="020F0302020204030204"/>
            </a:rPr>
            <a:t>?</a:t>
          </a:r>
          <a:endParaRPr lang="en-US" sz="2300" kern="1200" dirty="0"/>
        </a:p>
      </dsp:txBody>
      <dsp:txXfrm>
        <a:off x="8176096" y="65550"/>
        <a:ext cx="2476658" cy="1485995"/>
      </dsp:txXfrm>
    </dsp:sp>
    <dsp:sp modelId="{CE885E47-F35D-4AEA-837D-F44441EF8A21}">
      <dsp:nvSpPr>
        <dsp:cNvPr id="0" name=""/>
        <dsp:cNvSpPr/>
      </dsp:nvSpPr>
      <dsp:spPr>
        <a:xfrm>
          <a:off x="3121" y="1799211"/>
          <a:ext cx="2476658" cy="14859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Be </a:t>
          </a:r>
          <a:r>
            <a:rPr lang="en-US" sz="2300" kern="1200" dirty="0" err="1"/>
            <a:t>organised</a:t>
          </a:r>
          <a:r>
            <a:rPr lang="en-US" sz="2300" kern="1200" dirty="0"/>
            <a:t> and have resources ready </a:t>
          </a:r>
        </a:p>
      </dsp:txBody>
      <dsp:txXfrm>
        <a:off x="3121" y="1799211"/>
        <a:ext cx="2476658" cy="1485995"/>
      </dsp:txXfrm>
    </dsp:sp>
    <dsp:sp modelId="{160548B6-1FC7-4B02-BA4B-88B912809CE2}">
      <dsp:nvSpPr>
        <dsp:cNvPr id="0" name=""/>
        <dsp:cNvSpPr/>
      </dsp:nvSpPr>
      <dsp:spPr>
        <a:xfrm>
          <a:off x="2727446" y="1799211"/>
          <a:ext cx="2476658" cy="14859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Discuss study timetable</a:t>
          </a:r>
        </a:p>
      </dsp:txBody>
      <dsp:txXfrm>
        <a:off x="2727446" y="1799211"/>
        <a:ext cx="2476658" cy="1485995"/>
      </dsp:txXfrm>
    </dsp:sp>
    <dsp:sp modelId="{2957E2DC-DA82-453A-8105-8EFA914B4E01}">
      <dsp:nvSpPr>
        <dsp:cNvPr id="0" name=""/>
        <dsp:cNvSpPr/>
      </dsp:nvSpPr>
      <dsp:spPr>
        <a:xfrm>
          <a:off x="5451771" y="1799211"/>
          <a:ext cx="2476658" cy="14859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kern="1200" dirty="0"/>
            <a:t>Give encouragement</a:t>
          </a:r>
          <a:r>
            <a:rPr lang="en-US" sz="2300" kern="1200" dirty="0">
              <a:latin typeface="Calibri Light" panose="020F0302020204030204"/>
            </a:rPr>
            <a:t> </a:t>
          </a:r>
          <a:endParaRPr lang="en-US" sz="2300" kern="1200" dirty="0"/>
        </a:p>
      </dsp:txBody>
      <dsp:txXfrm>
        <a:off x="5451771" y="1799211"/>
        <a:ext cx="2476658" cy="1485995"/>
      </dsp:txXfrm>
    </dsp:sp>
    <dsp:sp modelId="{E027D318-CEF6-47C8-AB2A-3BB637617B79}">
      <dsp:nvSpPr>
        <dsp:cNvPr id="0" name=""/>
        <dsp:cNvSpPr/>
      </dsp:nvSpPr>
      <dsp:spPr>
        <a:xfrm>
          <a:off x="8176096" y="1799211"/>
          <a:ext cx="2476658" cy="14859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Sleep is important</a:t>
          </a:r>
        </a:p>
      </dsp:txBody>
      <dsp:txXfrm>
        <a:off x="8176096" y="1799211"/>
        <a:ext cx="2476658" cy="14859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8141D2-5D96-4DF4-B33E-3312433AD6FA}">
      <dsp:nvSpPr>
        <dsp:cNvPr id="0" name=""/>
        <dsp:cNvSpPr/>
      </dsp:nvSpPr>
      <dsp:spPr>
        <a:xfrm>
          <a:off x="152546" y="316629"/>
          <a:ext cx="1057206" cy="105720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F6505F-5173-4031-BA9D-FE5EF74E479E}">
      <dsp:nvSpPr>
        <dsp:cNvPr id="0" name=""/>
        <dsp:cNvSpPr/>
      </dsp:nvSpPr>
      <dsp:spPr>
        <a:xfrm>
          <a:off x="374559" y="538642"/>
          <a:ext cx="613179" cy="6131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60D780-CBE9-46B9-A746-5E930C2E2BCE}">
      <dsp:nvSpPr>
        <dsp:cNvPr id="0" name=""/>
        <dsp:cNvSpPr/>
      </dsp:nvSpPr>
      <dsp:spPr>
        <a:xfrm>
          <a:off x="1436297" y="316629"/>
          <a:ext cx="2491987" cy="1057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dirty="0"/>
            <a:t>Make your own (this is revision in itself as you are having to find information and select it for the card)</a:t>
          </a:r>
        </a:p>
      </dsp:txBody>
      <dsp:txXfrm>
        <a:off x="1436297" y="316629"/>
        <a:ext cx="2491987" cy="1057206"/>
      </dsp:txXfrm>
    </dsp:sp>
    <dsp:sp modelId="{AF1ABBF2-A838-4EA3-8F24-272BA6B520F0}">
      <dsp:nvSpPr>
        <dsp:cNvPr id="0" name=""/>
        <dsp:cNvSpPr/>
      </dsp:nvSpPr>
      <dsp:spPr>
        <a:xfrm>
          <a:off x="4362495" y="316629"/>
          <a:ext cx="1057206" cy="105720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BE1476-4B03-4FD2-8BE0-7DD6CDB7D13C}">
      <dsp:nvSpPr>
        <dsp:cNvPr id="0" name=""/>
        <dsp:cNvSpPr/>
      </dsp:nvSpPr>
      <dsp:spPr>
        <a:xfrm>
          <a:off x="4584508" y="538642"/>
          <a:ext cx="613179" cy="6131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05831F-55BC-48A4-AA5F-F9C8A71DA67E}">
      <dsp:nvSpPr>
        <dsp:cNvPr id="0" name=""/>
        <dsp:cNvSpPr/>
      </dsp:nvSpPr>
      <dsp:spPr>
        <a:xfrm>
          <a:off x="5646246" y="316629"/>
          <a:ext cx="2491987" cy="1057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dirty="0"/>
            <a:t>Can use the technique of </a:t>
          </a:r>
          <a:r>
            <a:rPr lang="en-US" sz="1700" kern="1200" dirty="0" err="1"/>
            <a:t>summarising</a:t>
          </a:r>
          <a:r>
            <a:rPr lang="en-US" sz="1700" kern="1200" dirty="0"/>
            <a:t> when making your cards</a:t>
          </a:r>
        </a:p>
      </dsp:txBody>
      <dsp:txXfrm>
        <a:off x="5646246" y="316629"/>
        <a:ext cx="2491987" cy="1057206"/>
      </dsp:txXfrm>
    </dsp:sp>
    <dsp:sp modelId="{4E75DD3D-7CD5-40CD-A5D0-2D048AF9C67E}">
      <dsp:nvSpPr>
        <dsp:cNvPr id="0" name=""/>
        <dsp:cNvSpPr/>
      </dsp:nvSpPr>
      <dsp:spPr>
        <a:xfrm>
          <a:off x="8572443" y="316629"/>
          <a:ext cx="1057206" cy="105720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DC5F0D-4050-4C93-8849-2440E69B434E}">
      <dsp:nvSpPr>
        <dsp:cNvPr id="0" name=""/>
        <dsp:cNvSpPr/>
      </dsp:nvSpPr>
      <dsp:spPr>
        <a:xfrm>
          <a:off x="8794457" y="538642"/>
          <a:ext cx="613179" cy="61317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838392-2471-4929-9A92-12A01004F8C3}">
      <dsp:nvSpPr>
        <dsp:cNvPr id="0" name=""/>
        <dsp:cNvSpPr/>
      </dsp:nvSpPr>
      <dsp:spPr>
        <a:xfrm>
          <a:off x="9856195" y="316629"/>
          <a:ext cx="2491987" cy="1057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dirty="0"/>
            <a:t>Can be visual or words</a:t>
          </a:r>
        </a:p>
      </dsp:txBody>
      <dsp:txXfrm>
        <a:off x="9856195" y="316629"/>
        <a:ext cx="2491987" cy="1057206"/>
      </dsp:txXfrm>
    </dsp:sp>
    <dsp:sp modelId="{7E4806B8-4F4E-45A0-BC57-4A367CFDFF7F}">
      <dsp:nvSpPr>
        <dsp:cNvPr id="0" name=""/>
        <dsp:cNvSpPr/>
      </dsp:nvSpPr>
      <dsp:spPr>
        <a:xfrm>
          <a:off x="152546" y="2353880"/>
          <a:ext cx="1057206" cy="105720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9C1CF4-9EB7-4D72-90A0-DB672F036F7C}">
      <dsp:nvSpPr>
        <dsp:cNvPr id="0" name=""/>
        <dsp:cNvSpPr/>
      </dsp:nvSpPr>
      <dsp:spPr>
        <a:xfrm>
          <a:off x="374559" y="2575894"/>
          <a:ext cx="613179" cy="61317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8412BB-E59C-4763-9A10-3699FE854C53}">
      <dsp:nvSpPr>
        <dsp:cNvPr id="0" name=""/>
        <dsp:cNvSpPr/>
      </dsp:nvSpPr>
      <dsp:spPr>
        <a:xfrm>
          <a:off x="1436297" y="2353880"/>
          <a:ext cx="2491987" cy="1057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dirty="0"/>
            <a:t>On one side = meaning, factual information </a:t>
          </a:r>
        </a:p>
      </dsp:txBody>
      <dsp:txXfrm>
        <a:off x="1436297" y="2353880"/>
        <a:ext cx="2491987" cy="1057206"/>
      </dsp:txXfrm>
    </dsp:sp>
    <dsp:sp modelId="{B888A4F0-3002-463F-BAC9-7774E31A5050}">
      <dsp:nvSpPr>
        <dsp:cNvPr id="0" name=""/>
        <dsp:cNvSpPr/>
      </dsp:nvSpPr>
      <dsp:spPr>
        <a:xfrm>
          <a:off x="4362495" y="2353880"/>
          <a:ext cx="1057206" cy="105720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D22590-4A6F-435D-99BB-DB75C47A204C}">
      <dsp:nvSpPr>
        <dsp:cNvPr id="0" name=""/>
        <dsp:cNvSpPr/>
      </dsp:nvSpPr>
      <dsp:spPr>
        <a:xfrm>
          <a:off x="4584508" y="2575894"/>
          <a:ext cx="613179" cy="61317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C5513C-7F45-4518-8F55-3425128B2E3D}">
      <dsp:nvSpPr>
        <dsp:cNvPr id="0" name=""/>
        <dsp:cNvSpPr/>
      </dsp:nvSpPr>
      <dsp:spPr>
        <a:xfrm>
          <a:off x="5646246" y="2353880"/>
          <a:ext cx="2491987" cy="1057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rtl="0">
            <a:lnSpc>
              <a:spcPct val="100000"/>
            </a:lnSpc>
            <a:spcBef>
              <a:spcPct val="0"/>
            </a:spcBef>
            <a:spcAft>
              <a:spcPct val="35000"/>
            </a:spcAft>
            <a:buNone/>
          </a:pPr>
          <a:r>
            <a:rPr lang="en-US" sz="1700" kern="1200" dirty="0"/>
            <a:t>On other side</a:t>
          </a:r>
          <a:r>
            <a:rPr lang="en-US" sz="1700" kern="1200" dirty="0">
              <a:latin typeface="Calibri Light" panose="020F0302020204030204"/>
            </a:rPr>
            <a:t> =</a:t>
          </a:r>
          <a:r>
            <a:rPr lang="en-US" sz="1700" kern="1200" dirty="0"/>
            <a:t> key word or prompt </a:t>
          </a:r>
        </a:p>
      </dsp:txBody>
      <dsp:txXfrm>
        <a:off x="5646246" y="2353880"/>
        <a:ext cx="2491987" cy="1057206"/>
      </dsp:txXfrm>
    </dsp:sp>
    <dsp:sp modelId="{E25E0CBC-4C9A-411A-8066-763E6D0516CA}">
      <dsp:nvSpPr>
        <dsp:cNvPr id="0" name=""/>
        <dsp:cNvSpPr/>
      </dsp:nvSpPr>
      <dsp:spPr>
        <a:xfrm>
          <a:off x="8572443" y="2353880"/>
          <a:ext cx="1057206" cy="105720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D76F96-415E-44A1-A229-122168FD55D0}">
      <dsp:nvSpPr>
        <dsp:cNvPr id="0" name=""/>
        <dsp:cNvSpPr/>
      </dsp:nvSpPr>
      <dsp:spPr>
        <a:xfrm>
          <a:off x="8794457" y="2575894"/>
          <a:ext cx="613179" cy="61317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A6CC52-6A9B-4E9C-8A5B-1B053EE240EC}">
      <dsp:nvSpPr>
        <dsp:cNvPr id="0" name=""/>
        <dsp:cNvSpPr/>
      </dsp:nvSpPr>
      <dsp:spPr>
        <a:xfrm>
          <a:off x="9856195" y="2353880"/>
          <a:ext cx="2491987" cy="1057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dirty="0"/>
            <a:t>Self-testing</a:t>
          </a:r>
        </a:p>
      </dsp:txBody>
      <dsp:txXfrm>
        <a:off x="9856195" y="2353880"/>
        <a:ext cx="2491987" cy="1057206"/>
      </dsp:txXfrm>
    </dsp:sp>
    <dsp:sp modelId="{CD029600-8DCD-4827-A346-19C133BFFC48}">
      <dsp:nvSpPr>
        <dsp:cNvPr id="0" name=""/>
        <dsp:cNvSpPr/>
      </dsp:nvSpPr>
      <dsp:spPr>
        <a:xfrm>
          <a:off x="152546" y="4391132"/>
          <a:ext cx="1057206" cy="105720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C7F491-7A85-49F7-A097-FB10C67E9D61}">
      <dsp:nvSpPr>
        <dsp:cNvPr id="0" name=""/>
        <dsp:cNvSpPr/>
      </dsp:nvSpPr>
      <dsp:spPr>
        <a:xfrm>
          <a:off x="374559" y="4613145"/>
          <a:ext cx="613179" cy="613179"/>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E79B6A-6178-4332-B8A8-63768EBA8134}">
      <dsp:nvSpPr>
        <dsp:cNvPr id="0" name=""/>
        <dsp:cNvSpPr/>
      </dsp:nvSpPr>
      <dsp:spPr>
        <a:xfrm>
          <a:off x="1436297" y="4391132"/>
          <a:ext cx="2491987" cy="1057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dirty="0"/>
            <a:t>Non-specialist can test you </a:t>
          </a:r>
          <a:r>
            <a:rPr lang="en-US" sz="1700" kern="1200" dirty="0" err="1"/>
            <a:t>e.g</a:t>
          </a:r>
          <a:r>
            <a:rPr lang="en-US" sz="1700" kern="1200" dirty="0"/>
            <a:t> family member </a:t>
          </a:r>
        </a:p>
      </dsp:txBody>
      <dsp:txXfrm>
        <a:off x="1436297" y="4391132"/>
        <a:ext cx="2491987" cy="105720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215D8E-3EC6-4D7A-9F00-556BC6118631}" type="datetimeFigureOut">
              <a:rPr lang="en-GB" smtClean="0"/>
              <a:t>29/11/2022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631194-F111-4389-A6D4-A6FA81DCDF68}" type="slidenum">
              <a:rPr lang="en-GB" smtClean="0"/>
              <a:t>‹#›</a:t>
            </a:fld>
            <a:endParaRPr lang="en-GB"/>
          </a:p>
        </p:txBody>
      </p:sp>
    </p:spTree>
    <p:extLst>
      <p:ext uri="{BB962C8B-B14F-4D97-AF65-F5344CB8AC3E}">
        <p14:creationId xmlns:p14="http://schemas.microsoft.com/office/powerpoint/2010/main" val="3430167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Equity is a policy concept and approach that aims to focus on treating people fairly and providing additional or different support where required. </a:t>
            </a:r>
          </a:p>
          <a:p>
            <a:endParaRPr lang="en-US" dirty="0"/>
          </a:p>
          <a:p>
            <a:r>
              <a:rPr lang="en-US" dirty="0"/>
              <a:t>Equity in education means that personal or social circumstances are not obstacles to achievement and that all children and young people are well supported and have the same opportunities to succeed.</a:t>
            </a:r>
          </a:p>
          <a:p>
            <a:endParaRPr lang="en-US" dirty="0">
              <a:cs typeface="Calibri"/>
            </a:endParaRPr>
          </a:p>
        </p:txBody>
      </p:sp>
      <p:sp>
        <p:nvSpPr>
          <p:cNvPr id="4" name="Slide Number Placeholder 3"/>
          <p:cNvSpPr>
            <a:spLocks noGrp="1"/>
          </p:cNvSpPr>
          <p:nvPr>
            <p:ph type="sldNum" sz="quarter" idx="5"/>
          </p:nvPr>
        </p:nvSpPr>
        <p:spPr/>
        <p:txBody>
          <a:bodyPr/>
          <a:lstStyle/>
          <a:p>
            <a:fld id="{80631194-F111-4389-A6D4-A6FA81DCDF68}" type="slidenum">
              <a:rPr lang="en-GB" smtClean="0"/>
              <a:t>3</a:t>
            </a:fld>
            <a:endParaRPr lang="en-GB"/>
          </a:p>
        </p:txBody>
      </p:sp>
    </p:spTree>
    <p:extLst>
      <p:ext uri="{BB962C8B-B14F-4D97-AF65-F5344CB8AC3E}">
        <p14:creationId xmlns:p14="http://schemas.microsoft.com/office/powerpoint/2010/main" val="2842007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NICOLA</a:t>
            </a:r>
          </a:p>
        </p:txBody>
      </p:sp>
      <p:sp>
        <p:nvSpPr>
          <p:cNvPr id="4" name="Slide Number Placeholder 3"/>
          <p:cNvSpPr>
            <a:spLocks noGrp="1"/>
          </p:cNvSpPr>
          <p:nvPr>
            <p:ph type="sldNum" sz="quarter" idx="5"/>
          </p:nvPr>
        </p:nvSpPr>
        <p:spPr/>
        <p:txBody>
          <a:bodyPr/>
          <a:lstStyle/>
          <a:p>
            <a:fld id="{00D7B1D9-D351-4FA7-B79D-B12E7B05B6E0}" type="slidenum">
              <a:rPr lang="en-US"/>
              <a:t>28</a:t>
            </a:fld>
            <a:endParaRPr lang="en-US"/>
          </a:p>
        </p:txBody>
      </p:sp>
    </p:spTree>
    <p:extLst>
      <p:ext uri="{BB962C8B-B14F-4D97-AF65-F5344CB8AC3E}">
        <p14:creationId xmlns:p14="http://schemas.microsoft.com/office/powerpoint/2010/main" val="1063070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NICOLA</a:t>
            </a:r>
          </a:p>
        </p:txBody>
      </p:sp>
      <p:sp>
        <p:nvSpPr>
          <p:cNvPr id="4" name="Slide Number Placeholder 3"/>
          <p:cNvSpPr>
            <a:spLocks noGrp="1"/>
          </p:cNvSpPr>
          <p:nvPr>
            <p:ph type="sldNum" sz="quarter" idx="5"/>
          </p:nvPr>
        </p:nvSpPr>
        <p:spPr/>
        <p:txBody>
          <a:bodyPr/>
          <a:lstStyle/>
          <a:p>
            <a:fld id="{00D7B1D9-D351-4FA7-B79D-B12E7B05B6E0}" type="slidenum">
              <a:rPr lang="en-US"/>
              <a:t>29</a:t>
            </a:fld>
            <a:endParaRPr lang="en-US"/>
          </a:p>
        </p:txBody>
      </p:sp>
    </p:spTree>
    <p:extLst>
      <p:ext uri="{BB962C8B-B14F-4D97-AF65-F5344CB8AC3E}">
        <p14:creationId xmlns:p14="http://schemas.microsoft.com/office/powerpoint/2010/main" val="4211493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NICOLA</a:t>
            </a:r>
          </a:p>
        </p:txBody>
      </p:sp>
      <p:sp>
        <p:nvSpPr>
          <p:cNvPr id="4" name="Slide Number Placeholder 3"/>
          <p:cNvSpPr>
            <a:spLocks noGrp="1"/>
          </p:cNvSpPr>
          <p:nvPr>
            <p:ph type="sldNum" sz="quarter" idx="5"/>
          </p:nvPr>
        </p:nvSpPr>
        <p:spPr/>
        <p:txBody>
          <a:bodyPr/>
          <a:lstStyle/>
          <a:p>
            <a:fld id="{00D7B1D9-D351-4FA7-B79D-B12E7B05B6E0}" type="slidenum">
              <a:rPr lang="en-US"/>
              <a:t>30</a:t>
            </a:fld>
            <a:endParaRPr lang="en-US"/>
          </a:p>
        </p:txBody>
      </p:sp>
    </p:spTree>
    <p:extLst>
      <p:ext uri="{BB962C8B-B14F-4D97-AF65-F5344CB8AC3E}">
        <p14:creationId xmlns:p14="http://schemas.microsoft.com/office/powerpoint/2010/main" val="2069838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0D7B1D9-D351-4FA7-B79D-B12E7B05B6E0}" type="slidenum">
              <a:rPr lang="en-US"/>
              <a:t>4</a:t>
            </a:fld>
            <a:endParaRPr lang="en-US"/>
          </a:p>
        </p:txBody>
      </p:sp>
    </p:spTree>
    <p:extLst>
      <p:ext uri="{BB962C8B-B14F-4D97-AF65-F5344CB8AC3E}">
        <p14:creationId xmlns:p14="http://schemas.microsoft.com/office/powerpoint/2010/main" val="1748353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NICOLA</a:t>
            </a:r>
          </a:p>
        </p:txBody>
      </p:sp>
      <p:sp>
        <p:nvSpPr>
          <p:cNvPr id="4" name="Slide Number Placeholder 3"/>
          <p:cNvSpPr>
            <a:spLocks noGrp="1"/>
          </p:cNvSpPr>
          <p:nvPr>
            <p:ph type="sldNum" sz="quarter" idx="5"/>
          </p:nvPr>
        </p:nvSpPr>
        <p:spPr/>
        <p:txBody>
          <a:bodyPr/>
          <a:lstStyle/>
          <a:p>
            <a:fld id="{00D7B1D9-D351-4FA7-B79D-B12E7B05B6E0}" type="slidenum">
              <a:rPr lang="en-US"/>
              <a:t>5</a:t>
            </a:fld>
            <a:endParaRPr lang="en-US"/>
          </a:p>
        </p:txBody>
      </p:sp>
    </p:spTree>
    <p:extLst>
      <p:ext uri="{BB962C8B-B14F-4D97-AF65-F5344CB8AC3E}">
        <p14:creationId xmlns:p14="http://schemas.microsoft.com/office/powerpoint/2010/main" val="370374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NICOLA</a:t>
            </a:r>
          </a:p>
        </p:txBody>
      </p:sp>
      <p:sp>
        <p:nvSpPr>
          <p:cNvPr id="4" name="Slide Number Placeholder 3"/>
          <p:cNvSpPr>
            <a:spLocks noGrp="1"/>
          </p:cNvSpPr>
          <p:nvPr>
            <p:ph type="sldNum" sz="quarter" idx="5"/>
          </p:nvPr>
        </p:nvSpPr>
        <p:spPr/>
        <p:txBody>
          <a:bodyPr/>
          <a:lstStyle/>
          <a:p>
            <a:fld id="{00D7B1D9-D351-4FA7-B79D-B12E7B05B6E0}" type="slidenum">
              <a:rPr lang="en-US"/>
              <a:t>6</a:t>
            </a:fld>
            <a:endParaRPr lang="en-US"/>
          </a:p>
        </p:txBody>
      </p:sp>
    </p:spTree>
    <p:extLst>
      <p:ext uri="{BB962C8B-B14F-4D97-AF65-F5344CB8AC3E}">
        <p14:creationId xmlns:p14="http://schemas.microsoft.com/office/powerpoint/2010/main" val="4229432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Final step of the process – test progress. Grow mindset and honesty is important. If something is going really well then great keep doing that! If something is not working ask why? Maybe time to ask for help or try different study strategies. Important not to be disheartened when you aren't there YET and to </a:t>
            </a:r>
            <a:r>
              <a:rPr lang="en-US" err="1">
                <a:cs typeface="Calibri"/>
              </a:rPr>
              <a:t>recognise</a:t>
            </a:r>
            <a:r>
              <a:rPr lang="en-US">
                <a:cs typeface="Calibri"/>
              </a:rPr>
              <a:t> improvements in performance.</a:t>
            </a:r>
          </a:p>
        </p:txBody>
      </p:sp>
      <p:sp>
        <p:nvSpPr>
          <p:cNvPr id="4" name="Slide Number Placeholder 3"/>
          <p:cNvSpPr>
            <a:spLocks noGrp="1"/>
          </p:cNvSpPr>
          <p:nvPr>
            <p:ph type="sldNum" sz="quarter" idx="5"/>
          </p:nvPr>
        </p:nvSpPr>
        <p:spPr/>
        <p:txBody>
          <a:bodyPr/>
          <a:lstStyle/>
          <a:p>
            <a:fld id="{80631194-F111-4389-A6D4-A6FA81DCDF68}" type="slidenum">
              <a:rPr lang="en-GB" smtClean="0"/>
              <a:t>12</a:t>
            </a:fld>
            <a:endParaRPr lang="en-GB"/>
          </a:p>
        </p:txBody>
      </p:sp>
    </p:spTree>
    <p:extLst>
      <p:ext uri="{BB962C8B-B14F-4D97-AF65-F5344CB8AC3E}">
        <p14:creationId xmlns:p14="http://schemas.microsoft.com/office/powerpoint/2010/main" val="2501446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Past papers probably best way to review progress but time consuming and limited number. Very little benefit in doing past papers and having no idea why something is right or wrong. If getting something wrong in past papers/finding a particular area hard, move back up the study cycle.</a:t>
            </a:r>
          </a:p>
        </p:txBody>
      </p:sp>
      <p:sp>
        <p:nvSpPr>
          <p:cNvPr id="4" name="Slide Number Placeholder 3"/>
          <p:cNvSpPr>
            <a:spLocks noGrp="1"/>
          </p:cNvSpPr>
          <p:nvPr>
            <p:ph type="sldNum" sz="quarter" idx="5"/>
          </p:nvPr>
        </p:nvSpPr>
        <p:spPr/>
        <p:txBody>
          <a:bodyPr/>
          <a:lstStyle/>
          <a:p>
            <a:fld id="{80631194-F111-4389-A6D4-A6FA81DCDF68}" type="slidenum">
              <a:rPr lang="en-GB" smtClean="0"/>
              <a:t>13</a:t>
            </a:fld>
            <a:endParaRPr lang="en-GB"/>
          </a:p>
        </p:txBody>
      </p:sp>
    </p:spTree>
    <p:extLst>
      <p:ext uri="{BB962C8B-B14F-4D97-AF65-F5344CB8AC3E}">
        <p14:creationId xmlns:p14="http://schemas.microsoft.com/office/powerpoint/2010/main" val="3816272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 Get an early night! Staying up until 4am wont help you be at your best for the exam. 2) Make sure you eat breakfast/lunch - fuel the body and mind is important. 3) arrive in plenty of time – exams are stressful enough without worrying about being late! 4) bring all the correct equipment – prep this the night before, one less thing to worry about on the day. 4) when in the exam slow down, take a deep breath and read the questions carefully no extra marks for finishing early. 5) when the exam is over – forget about it! The exam period is marathon not a sprint, focus on what's in front not behind</a:t>
            </a:r>
          </a:p>
        </p:txBody>
      </p:sp>
      <p:sp>
        <p:nvSpPr>
          <p:cNvPr id="4" name="Slide Number Placeholder 3"/>
          <p:cNvSpPr>
            <a:spLocks noGrp="1"/>
          </p:cNvSpPr>
          <p:nvPr>
            <p:ph type="sldNum" sz="quarter" idx="5"/>
          </p:nvPr>
        </p:nvSpPr>
        <p:spPr/>
        <p:txBody>
          <a:bodyPr/>
          <a:lstStyle/>
          <a:p>
            <a:fld id="{80631194-F111-4389-A6D4-A6FA81DCDF68}" type="slidenum">
              <a:rPr lang="en-GB" smtClean="0"/>
              <a:t>14</a:t>
            </a:fld>
            <a:endParaRPr lang="en-GB"/>
          </a:p>
        </p:txBody>
      </p:sp>
    </p:spTree>
    <p:extLst>
      <p:ext uri="{BB962C8B-B14F-4D97-AF65-F5344CB8AC3E}">
        <p14:creationId xmlns:p14="http://schemas.microsoft.com/office/powerpoint/2010/main" val="699255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NICOLA</a:t>
            </a:r>
          </a:p>
        </p:txBody>
      </p:sp>
      <p:sp>
        <p:nvSpPr>
          <p:cNvPr id="4" name="Slide Number Placeholder 3"/>
          <p:cNvSpPr>
            <a:spLocks noGrp="1"/>
          </p:cNvSpPr>
          <p:nvPr>
            <p:ph type="sldNum" sz="quarter" idx="5"/>
          </p:nvPr>
        </p:nvSpPr>
        <p:spPr/>
        <p:txBody>
          <a:bodyPr/>
          <a:lstStyle/>
          <a:p>
            <a:fld id="{00D7B1D9-D351-4FA7-B79D-B12E7B05B6E0}" type="slidenum">
              <a:rPr lang="en-US"/>
              <a:t>25</a:t>
            </a:fld>
            <a:endParaRPr lang="en-US"/>
          </a:p>
        </p:txBody>
      </p:sp>
    </p:spTree>
    <p:extLst>
      <p:ext uri="{BB962C8B-B14F-4D97-AF65-F5344CB8AC3E}">
        <p14:creationId xmlns:p14="http://schemas.microsoft.com/office/powerpoint/2010/main" val="4224723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NICOLA</a:t>
            </a:r>
          </a:p>
        </p:txBody>
      </p:sp>
      <p:sp>
        <p:nvSpPr>
          <p:cNvPr id="4" name="Slide Number Placeholder 3"/>
          <p:cNvSpPr>
            <a:spLocks noGrp="1"/>
          </p:cNvSpPr>
          <p:nvPr>
            <p:ph type="sldNum" sz="quarter" idx="5"/>
          </p:nvPr>
        </p:nvSpPr>
        <p:spPr/>
        <p:txBody>
          <a:bodyPr/>
          <a:lstStyle/>
          <a:p>
            <a:fld id="{00D7B1D9-D351-4FA7-B79D-B12E7B05B6E0}" type="slidenum">
              <a:rPr lang="en-US"/>
              <a:t>27</a:t>
            </a:fld>
            <a:endParaRPr lang="en-US"/>
          </a:p>
        </p:txBody>
      </p:sp>
    </p:spTree>
    <p:extLst>
      <p:ext uri="{BB962C8B-B14F-4D97-AF65-F5344CB8AC3E}">
        <p14:creationId xmlns:p14="http://schemas.microsoft.com/office/powerpoint/2010/main" val="1844557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56114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74947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06802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4BDF68E2-58F2-4D09-BE8B-E3BD06533059}" type="datetimeFigureOut">
              <a:rPr lang="en-US" dirty="0"/>
              <a:t>11/29/2022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26587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28FC5F6-F338-4AE4-BB23-26385BCFC423}" type="datetimeFigureOut">
              <a:rPr lang="en-US" dirty="0"/>
              <a:t>11/29/2022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extLst>
      <p:ext uri="{BB962C8B-B14F-4D97-AF65-F5344CB8AC3E}">
        <p14:creationId xmlns:p14="http://schemas.microsoft.com/office/powerpoint/2010/main" val="2680737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dirty="0"/>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dirty="0"/>
              <a:t>11/29/2022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64485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dirty="0"/>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9AB4D41-86C1-4908-B66A-0B50CEB3BF29}" type="datetimeFigureOut">
              <a:rPr lang="en-US" dirty="0"/>
              <a:t>11/29/2022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395789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dirty="0"/>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E6426E2C-56C1-4E0D-A793-0088A7FDD37E}" type="datetimeFigureOut">
              <a:rPr lang="en-US" dirty="0"/>
              <a:t>11/29/2022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561018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8C39B41-D8B5-4052-B551-9B5525EAA8B6}" type="datetimeFigureOut">
              <a:rPr lang="en-US" dirty="0"/>
              <a:t>11/29/2022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305600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11/29/2022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3516839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dirty="0"/>
              <a:t>11/29/2022</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668491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591594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dirty="0"/>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dirty="0"/>
              <a:t>11/29/2022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5829137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E2D6473-DF6D-4702-B328-E0DD40540A4E}" type="datetimeFigureOut">
              <a:rPr lang="en-US" dirty="0"/>
              <a:t>11/29/2022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9132356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26F7E3A-B166-407D-9866-32884E7D5B37}" type="datetimeFigureOut">
              <a:rPr lang="en-US" dirty="0"/>
              <a:t>11/29/2022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673870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84211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47900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06391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08388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52467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46341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04606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11/29/2022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0688937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t>11/29/2022</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960240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sqa.org.uk/pastpapers/findpastpaper.htm"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hyperlink" Target="https://quizlet.com/en-gb"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60.png"/><Relationship Id="rId4" Type="http://schemas.openxmlformats.org/officeDocument/2006/relationships/hyperlink" Target="https://quizlet.com/173360201/nat-5-biology-flash-cards/"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25">
            <a:extLst>
              <a:ext uri="{FF2B5EF4-FFF2-40B4-BE49-F238E27FC236}">
                <a16:creationId xmlns:a16="http://schemas.microsoft.com/office/drawing/2014/main" id="{B87C619C-EBAB-488E-96B9-153AA4C9B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27">
            <a:extLst>
              <a:ext uri="{FF2B5EF4-FFF2-40B4-BE49-F238E27FC236}">
                <a16:creationId xmlns:a16="http://schemas.microsoft.com/office/drawing/2014/main" id="{130DA1C1-36FD-41D8-9826-EE797BF39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53312" cy="6858000"/>
          </a:xfrm>
          <a:custGeom>
            <a:avLst/>
            <a:gdLst>
              <a:gd name="connsiteX0" fmla="*/ 0 w 7433452"/>
              <a:gd name="connsiteY0" fmla="*/ 0 h 6858000"/>
              <a:gd name="connsiteX1" fmla="*/ 1592736 w 7433452"/>
              <a:gd name="connsiteY1" fmla="*/ 0 h 6858000"/>
              <a:gd name="connsiteX2" fmla="*/ 2171700 w 7433452"/>
              <a:gd name="connsiteY2" fmla="*/ 0 h 6858000"/>
              <a:gd name="connsiteX3" fmla="*/ 2762696 w 7433452"/>
              <a:gd name="connsiteY3" fmla="*/ 0 h 6858000"/>
              <a:gd name="connsiteX4" fmla="*/ 2829254 w 7433452"/>
              <a:gd name="connsiteY4" fmla="*/ 0 h 6858000"/>
              <a:gd name="connsiteX5" fmla="*/ 7415310 w 7433452"/>
              <a:gd name="connsiteY5" fmla="*/ 0 h 6858000"/>
              <a:gd name="connsiteX6" fmla="*/ 7405703 w 7433452"/>
              <a:gd name="connsiteY6" fmla="*/ 94814 h 6858000"/>
              <a:gd name="connsiteX7" fmla="*/ 7410754 w 7433452"/>
              <a:gd name="connsiteY7" fmla="*/ 421796 h 6858000"/>
              <a:gd name="connsiteX8" fmla="*/ 7414688 w 7433452"/>
              <a:gd name="connsiteY8" fmla="*/ 812192 h 6858000"/>
              <a:gd name="connsiteX9" fmla="*/ 7395017 w 7433452"/>
              <a:gd name="connsiteY9" fmla="*/ 1113642 h 6858000"/>
              <a:gd name="connsiteX10" fmla="*/ 7422810 w 7433452"/>
              <a:gd name="connsiteY10" fmla="*/ 1796708 h 6858000"/>
              <a:gd name="connsiteX11" fmla="*/ 7421161 w 7433452"/>
              <a:gd name="connsiteY11" fmla="*/ 2327333 h 6858000"/>
              <a:gd name="connsiteX12" fmla="*/ 7412023 w 7433452"/>
              <a:gd name="connsiteY12" fmla="*/ 2784280 h 6858000"/>
              <a:gd name="connsiteX13" fmla="*/ 7417480 w 7433452"/>
              <a:gd name="connsiteY13" fmla="*/ 2985458 h 6858000"/>
              <a:gd name="connsiteX14" fmla="*/ 7403774 w 7433452"/>
              <a:gd name="connsiteY14" fmla="*/ 3531096 h 6858000"/>
              <a:gd name="connsiteX15" fmla="*/ 7414307 w 7433452"/>
              <a:gd name="connsiteY15" fmla="*/ 4336830 h 6858000"/>
              <a:gd name="connsiteX16" fmla="*/ 7413419 w 7433452"/>
              <a:gd name="connsiteY16" fmla="*/ 5026893 h 6858000"/>
              <a:gd name="connsiteX17" fmla="*/ 7417734 w 7433452"/>
              <a:gd name="connsiteY17" fmla="*/ 5252632 h 6858000"/>
              <a:gd name="connsiteX18" fmla="*/ 7417734 w 7433452"/>
              <a:gd name="connsiteY18" fmla="*/ 5466282 h 6858000"/>
              <a:gd name="connsiteX19" fmla="*/ 7379659 w 7433452"/>
              <a:gd name="connsiteY19" fmla="*/ 6121225 h 6858000"/>
              <a:gd name="connsiteX20" fmla="*/ 7395115 w 7433452"/>
              <a:gd name="connsiteY20" fmla="*/ 6708907 h 6858000"/>
              <a:gd name="connsiteX21" fmla="*/ 7412408 w 7433452"/>
              <a:gd name="connsiteY21" fmla="*/ 6858000 h 6858000"/>
              <a:gd name="connsiteX22" fmla="*/ 2829254 w 7433452"/>
              <a:gd name="connsiteY22" fmla="*/ 6858000 h 6858000"/>
              <a:gd name="connsiteX23" fmla="*/ 2762696 w 7433452"/>
              <a:gd name="connsiteY23" fmla="*/ 6858000 h 6858000"/>
              <a:gd name="connsiteX24" fmla="*/ 2171700 w 7433452"/>
              <a:gd name="connsiteY24" fmla="*/ 6858000 h 6858000"/>
              <a:gd name="connsiteX25" fmla="*/ 1592736 w 7433452"/>
              <a:gd name="connsiteY25" fmla="*/ 6858000 h 6858000"/>
              <a:gd name="connsiteX26" fmla="*/ 0 w 7433452"/>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33452" h="6858000">
                <a:moveTo>
                  <a:pt x="0" y="0"/>
                </a:moveTo>
                <a:lnTo>
                  <a:pt x="1592736" y="0"/>
                </a:lnTo>
                <a:lnTo>
                  <a:pt x="2171700" y="0"/>
                </a:lnTo>
                <a:lnTo>
                  <a:pt x="2762696" y="0"/>
                </a:lnTo>
                <a:lnTo>
                  <a:pt x="2829254" y="0"/>
                </a:lnTo>
                <a:lnTo>
                  <a:pt x="7415310" y="0"/>
                </a:lnTo>
                <a:lnTo>
                  <a:pt x="7405703" y="94814"/>
                </a:lnTo>
                <a:cubicBezTo>
                  <a:pt x="7398856" y="203629"/>
                  <a:pt x="7403520" y="312712"/>
                  <a:pt x="7410754" y="421796"/>
                </a:cubicBezTo>
                <a:cubicBezTo>
                  <a:pt x="7421580" y="551656"/>
                  <a:pt x="7422900" y="682144"/>
                  <a:pt x="7414688" y="812192"/>
                </a:cubicBezTo>
                <a:cubicBezTo>
                  <a:pt x="7406693" y="912591"/>
                  <a:pt x="7397682" y="1012988"/>
                  <a:pt x="7395017" y="1113642"/>
                </a:cubicBezTo>
                <a:cubicBezTo>
                  <a:pt x="7388670" y="1342689"/>
                  <a:pt x="7407708" y="1569316"/>
                  <a:pt x="7422810" y="1796708"/>
                </a:cubicBezTo>
                <a:cubicBezTo>
                  <a:pt x="7434487" y="1973710"/>
                  <a:pt x="7439944" y="2150457"/>
                  <a:pt x="7421161" y="2327333"/>
                </a:cubicBezTo>
                <a:cubicBezTo>
                  <a:pt x="7405170" y="2479266"/>
                  <a:pt x="7396793" y="2631453"/>
                  <a:pt x="7412023" y="2784280"/>
                </a:cubicBezTo>
                <a:cubicBezTo>
                  <a:pt x="7418749" y="2851085"/>
                  <a:pt x="7425984" y="2918653"/>
                  <a:pt x="7417480" y="2985458"/>
                </a:cubicBezTo>
                <a:cubicBezTo>
                  <a:pt x="7394508" y="3167039"/>
                  <a:pt x="7398063" y="3349132"/>
                  <a:pt x="7403774" y="3531096"/>
                </a:cubicBezTo>
                <a:cubicBezTo>
                  <a:pt x="7412277" y="3799715"/>
                  <a:pt x="7426364" y="4067954"/>
                  <a:pt x="7414307" y="4336830"/>
                </a:cubicBezTo>
                <a:cubicBezTo>
                  <a:pt x="7404027" y="4566639"/>
                  <a:pt x="7420653" y="4796831"/>
                  <a:pt x="7413419" y="5026893"/>
                </a:cubicBezTo>
                <a:cubicBezTo>
                  <a:pt x="7410982" y="5102162"/>
                  <a:pt x="7412429" y="5177504"/>
                  <a:pt x="7417734" y="5252632"/>
                </a:cubicBezTo>
                <a:cubicBezTo>
                  <a:pt x="7424271" y="5323700"/>
                  <a:pt x="7424271" y="5395213"/>
                  <a:pt x="7417734" y="5466282"/>
                </a:cubicBezTo>
                <a:cubicBezTo>
                  <a:pt x="7393239" y="5683875"/>
                  <a:pt x="7383214" y="5902486"/>
                  <a:pt x="7379659" y="6121225"/>
                </a:cubicBezTo>
                <a:cubicBezTo>
                  <a:pt x="7376423" y="6317442"/>
                  <a:pt x="7378041" y="6513586"/>
                  <a:pt x="7395115" y="6708907"/>
                </a:cubicBezTo>
                <a:lnTo>
                  <a:pt x="7412408" y="6858000"/>
                </a:lnTo>
                <a:lnTo>
                  <a:pt x="2829254" y="6858000"/>
                </a:lnTo>
                <a:lnTo>
                  <a:pt x="2762696" y="6858000"/>
                </a:lnTo>
                <a:lnTo>
                  <a:pt x="2171700" y="6858000"/>
                </a:lnTo>
                <a:lnTo>
                  <a:pt x="159273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ctrTitle"/>
          </p:nvPr>
        </p:nvSpPr>
        <p:spPr>
          <a:xfrm>
            <a:off x="749135" y="840891"/>
            <a:ext cx="6207549" cy="2556758"/>
          </a:xfrm>
        </p:spPr>
        <p:txBody>
          <a:bodyPr>
            <a:normAutofit/>
          </a:bodyPr>
          <a:lstStyle/>
          <a:p>
            <a:r>
              <a:rPr lang="en-US" sz="6600" dirty="0">
                <a:solidFill>
                  <a:srgbClr val="FFFFFF"/>
                </a:solidFill>
                <a:cs typeface="Calibri Light"/>
              </a:rPr>
              <a:t>Learning to Learn</a:t>
            </a:r>
            <a:br>
              <a:rPr lang="en-US" sz="6600" dirty="0">
                <a:cs typeface="Calibri Light"/>
              </a:rPr>
            </a:br>
            <a:br>
              <a:rPr lang="en-US" sz="6600" dirty="0">
                <a:cs typeface="Calibri Light"/>
              </a:rPr>
            </a:br>
            <a:r>
              <a:rPr lang="en-US" sz="3600" dirty="0">
                <a:solidFill>
                  <a:srgbClr val="FFFFFF"/>
                </a:solidFill>
                <a:cs typeface="Calibri Light"/>
              </a:rPr>
              <a:t>Study Support for Parent/</a:t>
            </a:r>
            <a:r>
              <a:rPr lang="en-US" sz="3600" dirty="0" err="1">
                <a:solidFill>
                  <a:srgbClr val="FFFFFF"/>
                </a:solidFill>
                <a:cs typeface="Calibri Light"/>
              </a:rPr>
              <a:t>Carers</a:t>
            </a:r>
            <a:r>
              <a:rPr lang="en-US" sz="3600" dirty="0">
                <a:solidFill>
                  <a:srgbClr val="FFFFFF"/>
                </a:solidFill>
                <a:cs typeface="Calibri Light"/>
              </a:rPr>
              <a:t> </a:t>
            </a:r>
            <a:endParaRPr lang="en-US" sz="6600" dirty="0">
              <a:solidFill>
                <a:srgbClr val="FFFFFF"/>
              </a:solidFill>
            </a:endParaRPr>
          </a:p>
        </p:txBody>
      </p:sp>
      <p:sp>
        <p:nvSpPr>
          <p:cNvPr id="3" name="Subtitle 2"/>
          <p:cNvSpPr>
            <a:spLocks noGrp="1"/>
          </p:cNvSpPr>
          <p:nvPr>
            <p:ph type="subTitle" idx="1"/>
          </p:nvPr>
        </p:nvSpPr>
        <p:spPr>
          <a:xfrm>
            <a:off x="838200" y="4480560"/>
            <a:ext cx="6081713" cy="1572768"/>
          </a:xfrm>
        </p:spPr>
        <p:txBody>
          <a:bodyPr vert="horz" lIns="91440" tIns="45720" rIns="91440" bIns="45720" rtlCol="0" anchor="t">
            <a:normAutofit/>
          </a:bodyPr>
          <a:lstStyle/>
          <a:p>
            <a:pPr algn="l"/>
            <a:r>
              <a:rPr lang="en-US" dirty="0">
                <a:solidFill>
                  <a:srgbClr val="FFFFFF"/>
                </a:solidFill>
                <a:cs typeface="Calibri"/>
              </a:rPr>
              <a:t>Miss MacDonald</a:t>
            </a:r>
          </a:p>
          <a:p>
            <a:pPr algn="l"/>
            <a:r>
              <a:rPr lang="en-US" dirty="0" err="1">
                <a:solidFill>
                  <a:srgbClr val="FFFFFF"/>
                </a:solidFill>
                <a:cs typeface="Calibri"/>
              </a:rPr>
              <a:t>Mr</a:t>
            </a:r>
            <a:r>
              <a:rPr lang="en-US" dirty="0">
                <a:solidFill>
                  <a:srgbClr val="FFFFFF"/>
                </a:solidFill>
                <a:cs typeface="Calibri"/>
              </a:rPr>
              <a:t> Connor</a:t>
            </a:r>
          </a:p>
          <a:p>
            <a:pPr algn="l"/>
            <a:r>
              <a:rPr lang="en-US" dirty="0" err="1">
                <a:solidFill>
                  <a:srgbClr val="FFFFFF"/>
                </a:solidFill>
                <a:cs typeface="Calibri"/>
              </a:rPr>
              <a:t>Mr</a:t>
            </a:r>
            <a:r>
              <a:rPr lang="en-US" dirty="0">
                <a:solidFill>
                  <a:srgbClr val="FFFFFF"/>
                </a:solidFill>
                <a:cs typeface="Calibri"/>
              </a:rPr>
              <a:t> Crichton</a:t>
            </a:r>
          </a:p>
        </p:txBody>
      </p:sp>
      <p:pic>
        <p:nvPicPr>
          <p:cNvPr id="7" name="Picture 7" descr="A black rectangle with a black background&#10;&#10;Description automatically generated with low confidence">
            <a:extLst>
              <a:ext uri="{FF2B5EF4-FFF2-40B4-BE49-F238E27FC236}">
                <a16:creationId xmlns:a16="http://schemas.microsoft.com/office/drawing/2014/main" id="{4C51E01D-2D1C-44FB-A1CD-55A4417B49F6}"/>
              </a:ext>
            </a:extLst>
          </p:cNvPr>
          <p:cNvPicPr>
            <a:picLocks noChangeAspect="1"/>
          </p:cNvPicPr>
          <p:nvPr/>
        </p:nvPicPr>
        <p:blipFill>
          <a:blip r:embed="rId2"/>
          <a:stretch>
            <a:fillRect/>
          </a:stretch>
        </p:blipFill>
        <p:spPr>
          <a:xfrm>
            <a:off x="8565426" y="283464"/>
            <a:ext cx="2616375" cy="2904040"/>
          </a:xfrm>
          <a:prstGeom prst="rect">
            <a:avLst/>
          </a:prstGeom>
        </p:spPr>
      </p:pic>
      <p:sp>
        <p:nvSpPr>
          <p:cNvPr id="47" name="sketch line">
            <a:extLst>
              <a:ext uri="{FF2B5EF4-FFF2-40B4-BE49-F238E27FC236}">
                <a16:creationId xmlns:a16="http://schemas.microsoft.com/office/drawing/2014/main" id="{35BC54F7-1315-4D6C-9420-A5BF0CDDB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475" y="4252192"/>
            <a:ext cx="4056549" cy="18288"/>
          </a:xfrm>
          <a:custGeom>
            <a:avLst/>
            <a:gdLst>
              <a:gd name="connsiteX0" fmla="*/ 0 w 4056549"/>
              <a:gd name="connsiteY0" fmla="*/ 0 h 18288"/>
              <a:gd name="connsiteX1" fmla="*/ 676092 w 4056549"/>
              <a:gd name="connsiteY1" fmla="*/ 0 h 18288"/>
              <a:gd name="connsiteX2" fmla="*/ 1271052 w 4056549"/>
              <a:gd name="connsiteY2" fmla="*/ 0 h 18288"/>
              <a:gd name="connsiteX3" fmla="*/ 1947144 w 4056549"/>
              <a:gd name="connsiteY3" fmla="*/ 0 h 18288"/>
              <a:gd name="connsiteX4" fmla="*/ 2501539 w 4056549"/>
              <a:gd name="connsiteY4" fmla="*/ 0 h 18288"/>
              <a:gd name="connsiteX5" fmla="*/ 3137065 w 4056549"/>
              <a:gd name="connsiteY5" fmla="*/ 0 h 18288"/>
              <a:gd name="connsiteX6" fmla="*/ 4056549 w 4056549"/>
              <a:gd name="connsiteY6" fmla="*/ 0 h 18288"/>
              <a:gd name="connsiteX7" fmla="*/ 4056549 w 4056549"/>
              <a:gd name="connsiteY7" fmla="*/ 18288 h 18288"/>
              <a:gd name="connsiteX8" fmla="*/ 3380458 w 4056549"/>
              <a:gd name="connsiteY8" fmla="*/ 18288 h 18288"/>
              <a:gd name="connsiteX9" fmla="*/ 2663801 w 4056549"/>
              <a:gd name="connsiteY9" fmla="*/ 18288 h 18288"/>
              <a:gd name="connsiteX10" fmla="*/ 2068840 w 4056549"/>
              <a:gd name="connsiteY10" fmla="*/ 18288 h 18288"/>
              <a:gd name="connsiteX11" fmla="*/ 1311618 w 4056549"/>
              <a:gd name="connsiteY11" fmla="*/ 18288 h 18288"/>
              <a:gd name="connsiteX12" fmla="*/ 716657 w 4056549"/>
              <a:gd name="connsiteY12" fmla="*/ 18288 h 18288"/>
              <a:gd name="connsiteX13" fmla="*/ 0 w 4056549"/>
              <a:gd name="connsiteY13" fmla="*/ 18288 h 18288"/>
              <a:gd name="connsiteX14" fmla="*/ 0 w 4056549"/>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6549" h="18288" fill="none" extrusionOk="0">
                <a:moveTo>
                  <a:pt x="0" y="0"/>
                </a:moveTo>
                <a:cubicBezTo>
                  <a:pt x="324395" y="-12272"/>
                  <a:pt x="437185" y="20747"/>
                  <a:pt x="676092" y="0"/>
                </a:cubicBezTo>
                <a:cubicBezTo>
                  <a:pt x="914999" y="-20747"/>
                  <a:pt x="980886" y="20074"/>
                  <a:pt x="1271052" y="0"/>
                </a:cubicBezTo>
                <a:cubicBezTo>
                  <a:pt x="1561218" y="-20074"/>
                  <a:pt x="1609815" y="19965"/>
                  <a:pt x="1947144" y="0"/>
                </a:cubicBezTo>
                <a:cubicBezTo>
                  <a:pt x="2284473" y="-19965"/>
                  <a:pt x="2317816" y="-23682"/>
                  <a:pt x="2501539" y="0"/>
                </a:cubicBezTo>
                <a:cubicBezTo>
                  <a:pt x="2685262" y="23682"/>
                  <a:pt x="2879461" y="12712"/>
                  <a:pt x="3137065" y="0"/>
                </a:cubicBezTo>
                <a:cubicBezTo>
                  <a:pt x="3394669" y="-12712"/>
                  <a:pt x="3618306" y="-41742"/>
                  <a:pt x="4056549" y="0"/>
                </a:cubicBezTo>
                <a:cubicBezTo>
                  <a:pt x="4056201" y="6465"/>
                  <a:pt x="4056979" y="10922"/>
                  <a:pt x="4056549" y="18288"/>
                </a:cubicBezTo>
                <a:cubicBezTo>
                  <a:pt x="3807729" y="-7540"/>
                  <a:pt x="3536237" y="12619"/>
                  <a:pt x="3380458" y="18288"/>
                </a:cubicBezTo>
                <a:cubicBezTo>
                  <a:pt x="3224679" y="23957"/>
                  <a:pt x="2967497" y="23368"/>
                  <a:pt x="2663801" y="18288"/>
                </a:cubicBezTo>
                <a:cubicBezTo>
                  <a:pt x="2360105" y="13208"/>
                  <a:pt x="2359716" y="-8821"/>
                  <a:pt x="2068840" y="18288"/>
                </a:cubicBezTo>
                <a:cubicBezTo>
                  <a:pt x="1777964" y="45397"/>
                  <a:pt x="1641909" y="31681"/>
                  <a:pt x="1311618" y="18288"/>
                </a:cubicBezTo>
                <a:cubicBezTo>
                  <a:pt x="981327" y="4895"/>
                  <a:pt x="990410" y="11155"/>
                  <a:pt x="716657" y="18288"/>
                </a:cubicBezTo>
                <a:cubicBezTo>
                  <a:pt x="442904" y="25421"/>
                  <a:pt x="330722" y="13665"/>
                  <a:pt x="0" y="18288"/>
                </a:cubicBezTo>
                <a:cubicBezTo>
                  <a:pt x="75" y="12069"/>
                  <a:pt x="515" y="5650"/>
                  <a:pt x="0" y="0"/>
                </a:cubicBezTo>
                <a:close/>
              </a:path>
              <a:path w="4056549" h="18288" stroke="0" extrusionOk="0">
                <a:moveTo>
                  <a:pt x="0" y="0"/>
                </a:moveTo>
                <a:cubicBezTo>
                  <a:pt x="175099" y="13469"/>
                  <a:pt x="459673" y="14529"/>
                  <a:pt x="594961" y="0"/>
                </a:cubicBezTo>
                <a:cubicBezTo>
                  <a:pt x="730249" y="-14529"/>
                  <a:pt x="873178" y="22015"/>
                  <a:pt x="1149356" y="0"/>
                </a:cubicBezTo>
                <a:cubicBezTo>
                  <a:pt x="1425534" y="-22015"/>
                  <a:pt x="1498871" y="-21513"/>
                  <a:pt x="1744316" y="0"/>
                </a:cubicBezTo>
                <a:cubicBezTo>
                  <a:pt x="1989761" y="21513"/>
                  <a:pt x="2112991" y="-46"/>
                  <a:pt x="2420408" y="0"/>
                </a:cubicBezTo>
                <a:cubicBezTo>
                  <a:pt x="2727825" y="46"/>
                  <a:pt x="2880256" y="-10040"/>
                  <a:pt x="3137065" y="0"/>
                </a:cubicBezTo>
                <a:cubicBezTo>
                  <a:pt x="3393874" y="10040"/>
                  <a:pt x="3704325" y="-6685"/>
                  <a:pt x="4056549" y="0"/>
                </a:cubicBezTo>
                <a:cubicBezTo>
                  <a:pt x="4055732" y="6895"/>
                  <a:pt x="4055770" y="11206"/>
                  <a:pt x="4056549" y="18288"/>
                </a:cubicBezTo>
                <a:cubicBezTo>
                  <a:pt x="3812770" y="11959"/>
                  <a:pt x="3533996" y="-5717"/>
                  <a:pt x="3299327" y="18288"/>
                </a:cubicBezTo>
                <a:cubicBezTo>
                  <a:pt x="3064658" y="42293"/>
                  <a:pt x="2940381" y="24492"/>
                  <a:pt x="2744931" y="18288"/>
                </a:cubicBezTo>
                <a:cubicBezTo>
                  <a:pt x="2549481" y="12084"/>
                  <a:pt x="2252169" y="51841"/>
                  <a:pt x="1987709" y="18288"/>
                </a:cubicBezTo>
                <a:cubicBezTo>
                  <a:pt x="1723249" y="-15265"/>
                  <a:pt x="1438946" y="3423"/>
                  <a:pt x="1230487" y="18288"/>
                </a:cubicBezTo>
                <a:cubicBezTo>
                  <a:pt x="1022028" y="33153"/>
                  <a:pt x="795957" y="18596"/>
                  <a:pt x="676092" y="18288"/>
                </a:cubicBezTo>
                <a:cubicBezTo>
                  <a:pt x="556227" y="17980"/>
                  <a:pt x="334853" y="39451"/>
                  <a:pt x="0" y="18288"/>
                </a:cubicBezTo>
                <a:cubicBezTo>
                  <a:pt x="95" y="14343"/>
                  <a:pt x="742" y="686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Text&#10;&#10;Description automatically generated">
            <a:extLst>
              <a:ext uri="{FF2B5EF4-FFF2-40B4-BE49-F238E27FC236}">
                <a16:creationId xmlns:a16="http://schemas.microsoft.com/office/drawing/2014/main" id="{1917EAFB-3925-466A-9347-87ADD1ECA2DA}"/>
              </a:ext>
            </a:extLst>
          </p:cNvPr>
          <p:cNvPicPr>
            <a:picLocks noChangeAspect="1"/>
          </p:cNvPicPr>
          <p:nvPr/>
        </p:nvPicPr>
        <p:blipFill>
          <a:blip r:embed="rId3"/>
          <a:stretch>
            <a:fillRect/>
          </a:stretch>
        </p:blipFill>
        <p:spPr>
          <a:xfrm>
            <a:off x="8052900" y="3452310"/>
            <a:ext cx="3641428" cy="2904040"/>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7167E-3C7F-B93A-E19D-B11C8B0F97AD}"/>
              </a:ext>
            </a:extLst>
          </p:cNvPr>
          <p:cNvSpPr>
            <a:spLocks noGrp="1"/>
          </p:cNvSpPr>
          <p:nvPr>
            <p:ph type="title"/>
          </p:nvPr>
        </p:nvSpPr>
        <p:spPr>
          <a:xfrm>
            <a:off x="838200" y="365125"/>
            <a:ext cx="11020301" cy="1345355"/>
          </a:xfrm>
        </p:spPr>
        <p:txBody>
          <a:bodyPr/>
          <a:lstStyle/>
          <a:p>
            <a:r>
              <a:rPr lang="en-GB" b="1" u="sng" dirty="0">
                <a:cs typeface="Calibri Light"/>
              </a:rPr>
              <a:t>Studying: How to make it happen in 4 easy steps</a:t>
            </a:r>
          </a:p>
        </p:txBody>
      </p:sp>
      <p:sp>
        <p:nvSpPr>
          <p:cNvPr id="12" name="TextBox 11">
            <a:extLst>
              <a:ext uri="{FF2B5EF4-FFF2-40B4-BE49-F238E27FC236}">
                <a16:creationId xmlns:a16="http://schemas.microsoft.com/office/drawing/2014/main" id="{FE168E4E-CB9E-3D2D-F56A-F4F3D991DFCD}"/>
              </a:ext>
            </a:extLst>
          </p:cNvPr>
          <p:cNvSpPr txBox="1"/>
          <p:nvPr/>
        </p:nvSpPr>
        <p:spPr>
          <a:xfrm>
            <a:off x="914400" y="2833511"/>
            <a:ext cx="10617198"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cs typeface="Calibri"/>
              </a:rPr>
              <a:t>Rather than just reading the notes, make things more memorable by using your imagination with funny stories, rhymes or songs that help you relate to the topic. </a:t>
            </a:r>
          </a:p>
        </p:txBody>
      </p:sp>
      <p:pic>
        <p:nvPicPr>
          <p:cNvPr id="3" name="Picture 3" descr="Logo&#10;&#10;Description automatically generated">
            <a:extLst>
              <a:ext uri="{FF2B5EF4-FFF2-40B4-BE49-F238E27FC236}">
                <a16:creationId xmlns:a16="http://schemas.microsoft.com/office/drawing/2014/main" id="{10D45C4D-6F3C-B6BD-0FC9-47A4E918F1D8}"/>
              </a:ext>
            </a:extLst>
          </p:cNvPr>
          <p:cNvPicPr>
            <a:picLocks noChangeAspect="1"/>
          </p:cNvPicPr>
          <p:nvPr/>
        </p:nvPicPr>
        <p:blipFill>
          <a:blip r:embed="rId2"/>
          <a:stretch>
            <a:fillRect/>
          </a:stretch>
        </p:blipFill>
        <p:spPr>
          <a:xfrm>
            <a:off x="914400" y="1775068"/>
            <a:ext cx="2743200" cy="1068902"/>
          </a:xfrm>
          <a:prstGeom prst="rect">
            <a:avLst/>
          </a:prstGeom>
        </p:spPr>
      </p:pic>
    </p:spTree>
    <p:extLst>
      <p:ext uri="{BB962C8B-B14F-4D97-AF65-F5344CB8AC3E}">
        <p14:creationId xmlns:p14="http://schemas.microsoft.com/office/powerpoint/2010/main" val="435899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7167E-3C7F-B93A-E19D-B11C8B0F97AD}"/>
              </a:ext>
            </a:extLst>
          </p:cNvPr>
          <p:cNvSpPr>
            <a:spLocks noGrp="1"/>
          </p:cNvSpPr>
          <p:nvPr>
            <p:ph type="title"/>
          </p:nvPr>
        </p:nvSpPr>
        <p:spPr>
          <a:xfrm>
            <a:off x="838200" y="365125"/>
            <a:ext cx="11148950" cy="1345355"/>
          </a:xfrm>
        </p:spPr>
        <p:txBody>
          <a:bodyPr/>
          <a:lstStyle/>
          <a:p>
            <a:r>
              <a:rPr lang="en-GB" b="1" u="sng" dirty="0">
                <a:cs typeface="Calibri Light"/>
              </a:rPr>
              <a:t>Studying: How to make it happen in 4 easy steps</a:t>
            </a:r>
          </a:p>
        </p:txBody>
      </p:sp>
      <p:sp>
        <p:nvSpPr>
          <p:cNvPr id="12" name="TextBox 11">
            <a:extLst>
              <a:ext uri="{FF2B5EF4-FFF2-40B4-BE49-F238E27FC236}">
                <a16:creationId xmlns:a16="http://schemas.microsoft.com/office/drawing/2014/main" id="{FE168E4E-CB9E-3D2D-F56A-F4F3D991DFCD}"/>
              </a:ext>
            </a:extLst>
          </p:cNvPr>
          <p:cNvSpPr txBox="1"/>
          <p:nvPr/>
        </p:nvSpPr>
        <p:spPr>
          <a:xfrm>
            <a:off x="914400" y="2833511"/>
            <a:ext cx="10617198"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cs typeface="Calibri"/>
              </a:rPr>
              <a:t>Break the forgetting curve! Make time to come back and review after a day, then a week and a month to help it stick in your long term memory. Test yourself or ask someone to test you, don’t let all your hard work drain away. </a:t>
            </a:r>
          </a:p>
        </p:txBody>
      </p:sp>
      <p:pic>
        <p:nvPicPr>
          <p:cNvPr id="4" name="Picture 4">
            <a:extLst>
              <a:ext uri="{FF2B5EF4-FFF2-40B4-BE49-F238E27FC236}">
                <a16:creationId xmlns:a16="http://schemas.microsoft.com/office/drawing/2014/main" id="{D8A263E0-1E49-04EF-39DC-E90D4BD1738F}"/>
              </a:ext>
            </a:extLst>
          </p:cNvPr>
          <p:cNvPicPr>
            <a:picLocks noChangeAspect="1"/>
          </p:cNvPicPr>
          <p:nvPr/>
        </p:nvPicPr>
        <p:blipFill>
          <a:blip r:embed="rId2"/>
          <a:stretch>
            <a:fillRect/>
          </a:stretch>
        </p:blipFill>
        <p:spPr>
          <a:xfrm>
            <a:off x="885884" y="1808986"/>
            <a:ext cx="2028825" cy="1076325"/>
          </a:xfrm>
          <a:prstGeom prst="rect">
            <a:avLst/>
          </a:prstGeom>
        </p:spPr>
      </p:pic>
    </p:spTree>
    <p:extLst>
      <p:ext uri="{BB962C8B-B14F-4D97-AF65-F5344CB8AC3E}">
        <p14:creationId xmlns:p14="http://schemas.microsoft.com/office/powerpoint/2010/main" val="3797928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135A26D-9D47-467E-91F1-31149BF0D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DC1C5-8069-348A-3FEA-86222DA61267}"/>
              </a:ext>
            </a:extLst>
          </p:cNvPr>
          <p:cNvSpPr>
            <a:spLocks noGrp="1"/>
          </p:cNvSpPr>
          <p:nvPr>
            <p:ph type="title"/>
          </p:nvPr>
        </p:nvSpPr>
        <p:spPr>
          <a:xfrm>
            <a:off x="838201" y="365125"/>
            <a:ext cx="5393360" cy="1325563"/>
          </a:xfrm>
        </p:spPr>
        <p:txBody>
          <a:bodyPr>
            <a:normAutofit/>
          </a:bodyPr>
          <a:lstStyle/>
          <a:p>
            <a:r>
              <a:rPr lang="en-GB" b="1" u="sng"/>
              <a:t>Reviewing </a:t>
            </a:r>
          </a:p>
        </p:txBody>
      </p:sp>
      <p:sp>
        <p:nvSpPr>
          <p:cNvPr id="21" name="Freeform: Shape 20">
            <a:extLst>
              <a:ext uri="{FF2B5EF4-FFF2-40B4-BE49-F238E27FC236}">
                <a16:creationId xmlns:a16="http://schemas.microsoft.com/office/drawing/2014/main" id="{CB147A70-DC29-4DDF-A34C-2B82C6E22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19333" y="0"/>
            <a:ext cx="842502" cy="354793"/>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a:extLst>
              <a:ext uri="{FF2B5EF4-FFF2-40B4-BE49-F238E27FC236}">
                <a16:creationId xmlns:a16="http://schemas.microsoft.com/office/drawing/2014/main" id="{3B438362-1E1E-4C62-A99E-4134CB163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80791" y="1327365"/>
            <a:ext cx="610857" cy="61085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6C077334-5571-4B83-A83E-4CCCFA7B5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19536" y="0"/>
            <a:ext cx="2093996" cy="1402773"/>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pic>
        <p:nvPicPr>
          <p:cNvPr id="8" name="Picture 9" descr="Logo, company name&#10;&#10;Description automatically generated">
            <a:extLst>
              <a:ext uri="{FF2B5EF4-FFF2-40B4-BE49-F238E27FC236}">
                <a16:creationId xmlns:a16="http://schemas.microsoft.com/office/drawing/2014/main" id="{1081FEE2-3D60-684F-394A-2439141E859E}"/>
              </a:ext>
            </a:extLst>
          </p:cNvPr>
          <p:cNvPicPr>
            <a:picLocks noChangeAspect="1"/>
          </p:cNvPicPr>
          <p:nvPr/>
        </p:nvPicPr>
        <p:blipFill>
          <a:blip r:embed="rId3"/>
          <a:stretch>
            <a:fillRect/>
          </a:stretch>
        </p:blipFill>
        <p:spPr>
          <a:xfrm>
            <a:off x="6706774" y="2392776"/>
            <a:ext cx="2533422" cy="2533422"/>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pic>
        <p:nvPicPr>
          <p:cNvPr id="12" name="Picture 14" descr="Icon&#10;&#10;Description automatically generated">
            <a:extLst>
              <a:ext uri="{FF2B5EF4-FFF2-40B4-BE49-F238E27FC236}">
                <a16:creationId xmlns:a16="http://schemas.microsoft.com/office/drawing/2014/main" id="{00637AC7-0B2F-F840-D756-C583CBF1AE9C}"/>
              </a:ext>
            </a:extLst>
          </p:cNvPr>
          <p:cNvPicPr>
            <a:picLocks noChangeAspect="1"/>
          </p:cNvPicPr>
          <p:nvPr/>
        </p:nvPicPr>
        <p:blipFill>
          <a:blip r:embed="rId4"/>
          <a:stretch>
            <a:fillRect/>
          </a:stretch>
        </p:blipFill>
        <p:spPr>
          <a:xfrm>
            <a:off x="9508504" y="558913"/>
            <a:ext cx="2533422" cy="2533422"/>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pic>
        <p:nvPicPr>
          <p:cNvPr id="10" name="Picture 11" descr="Icon&#10;&#10;Description automatically generated">
            <a:extLst>
              <a:ext uri="{FF2B5EF4-FFF2-40B4-BE49-F238E27FC236}">
                <a16:creationId xmlns:a16="http://schemas.microsoft.com/office/drawing/2014/main" id="{0D042A26-CE5C-AB5B-1473-68F5657CD9E5}"/>
              </a:ext>
            </a:extLst>
          </p:cNvPr>
          <p:cNvPicPr>
            <a:picLocks noChangeAspect="1"/>
          </p:cNvPicPr>
          <p:nvPr/>
        </p:nvPicPr>
        <p:blipFill>
          <a:blip r:embed="rId5"/>
          <a:stretch>
            <a:fillRect/>
          </a:stretch>
        </p:blipFill>
        <p:spPr>
          <a:xfrm>
            <a:off x="9508503" y="3667572"/>
            <a:ext cx="2533423" cy="2522163"/>
          </a:xfrm>
          <a:custGeom>
            <a:avLst/>
            <a:gdLst/>
            <a:ahLst/>
            <a:cxnLst/>
            <a:rect l="l" t="t" r="r" b="b"/>
            <a:pathLst>
              <a:path w="3064284" h="3064284">
                <a:moveTo>
                  <a:pt x="166483" y="0"/>
                </a:moveTo>
                <a:lnTo>
                  <a:pt x="2897801" y="0"/>
                </a:lnTo>
                <a:cubicBezTo>
                  <a:pt x="2989747" y="0"/>
                  <a:pt x="3064284" y="74537"/>
                  <a:pt x="3064284" y="166483"/>
                </a:cubicBezTo>
                <a:lnTo>
                  <a:pt x="3064284" y="2897801"/>
                </a:lnTo>
                <a:cubicBezTo>
                  <a:pt x="3064284" y="2989747"/>
                  <a:pt x="2989747" y="3064284"/>
                  <a:pt x="2897801" y="3064284"/>
                </a:cubicBezTo>
                <a:lnTo>
                  <a:pt x="166483" y="3064284"/>
                </a:lnTo>
                <a:cubicBezTo>
                  <a:pt x="74537" y="3064284"/>
                  <a:pt x="0" y="2989747"/>
                  <a:pt x="0" y="2897801"/>
                </a:cubicBezTo>
                <a:lnTo>
                  <a:pt x="0" y="166483"/>
                </a:lnTo>
                <a:cubicBezTo>
                  <a:pt x="0" y="74537"/>
                  <a:pt x="74537" y="0"/>
                  <a:pt x="166483" y="0"/>
                </a:cubicBezTo>
                <a:close/>
              </a:path>
            </a:pathLst>
          </a:custGeom>
        </p:spPr>
      </p:pic>
      <p:sp>
        <p:nvSpPr>
          <p:cNvPr id="27" name="Arc 26">
            <a:extLst>
              <a:ext uri="{FF2B5EF4-FFF2-40B4-BE49-F238E27FC236}">
                <a16:creationId xmlns:a16="http://schemas.microsoft.com/office/drawing/2014/main" id="{4D3DC50D-CA0F-48F9-B17E-20D8669AA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76147" y="5530635"/>
            <a:ext cx="3939038" cy="3939038"/>
          </a:xfrm>
          <a:prstGeom prst="arc">
            <a:avLst>
              <a:gd name="adj1" fmla="val 16200000"/>
              <a:gd name="adj2" fmla="val 20354996"/>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Shape 28">
            <a:extLst>
              <a:ext uri="{FF2B5EF4-FFF2-40B4-BE49-F238E27FC236}">
                <a16:creationId xmlns:a16="http://schemas.microsoft.com/office/drawing/2014/main" id="{D1B80E9C-CF8A-440B-B8F5-54BF121BF4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19536" y="6066084"/>
            <a:ext cx="1913062" cy="791916"/>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429A286F-1B6A-27BD-47CB-0ACD937ACCC0}"/>
              </a:ext>
            </a:extLst>
          </p:cNvPr>
          <p:cNvSpPr>
            <a:spLocks noGrp="1"/>
          </p:cNvSpPr>
          <p:nvPr>
            <p:ph idx="1"/>
          </p:nvPr>
        </p:nvSpPr>
        <p:spPr>
          <a:xfrm>
            <a:off x="363748" y="1638720"/>
            <a:ext cx="6658566" cy="4725148"/>
          </a:xfrm>
        </p:spPr>
        <p:txBody>
          <a:bodyPr vert="horz" lIns="91440" tIns="45720" rIns="91440" bIns="45720" rtlCol="0" anchor="t">
            <a:normAutofit fontScale="92500" lnSpcReduction="10000"/>
          </a:bodyPr>
          <a:lstStyle/>
          <a:p>
            <a:r>
              <a:rPr lang="en-GB" sz="3200">
                <a:cs typeface="Calibri"/>
              </a:rPr>
              <a:t>Final stage of the process where we assess how effective our studying has been</a:t>
            </a:r>
          </a:p>
          <a:p>
            <a:r>
              <a:rPr lang="en-GB" sz="3200">
                <a:cs typeface="Calibri"/>
              </a:rPr>
              <a:t>Important to approach this phase with a growth mindset – recognise success and highlight areas that need to improve</a:t>
            </a:r>
          </a:p>
          <a:p>
            <a:r>
              <a:rPr lang="en-GB" sz="3200">
                <a:cs typeface="Calibri"/>
              </a:rPr>
              <a:t>Lots of options to review including completing questions from class, asking people at home to test young people using the aids they have prepared and completing SQA past papers</a:t>
            </a:r>
          </a:p>
        </p:txBody>
      </p:sp>
    </p:spTree>
    <p:extLst>
      <p:ext uri="{BB962C8B-B14F-4D97-AF65-F5344CB8AC3E}">
        <p14:creationId xmlns:p14="http://schemas.microsoft.com/office/powerpoint/2010/main" val="4260445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transport, bicycle, linedrawing&#10;&#10;Description automatically generated">
            <a:extLst>
              <a:ext uri="{FF2B5EF4-FFF2-40B4-BE49-F238E27FC236}">
                <a16:creationId xmlns:a16="http://schemas.microsoft.com/office/drawing/2014/main" id="{0746D887-C08B-104D-A760-3D40D5F3F29A}"/>
              </a:ext>
            </a:extLst>
          </p:cNvPr>
          <p:cNvPicPr>
            <a:picLocks noChangeAspect="1"/>
          </p:cNvPicPr>
          <p:nvPr/>
        </p:nvPicPr>
        <p:blipFill>
          <a:blip r:embed="rId3"/>
          <a:stretch>
            <a:fillRect/>
          </a:stretch>
        </p:blipFill>
        <p:spPr>
          <a:xfrm>
            <a:off x="7667584" y="4667215"/>
            <a:ext cx="4757968" cy="2130254"/>
          </a:xfrm>
          <a:prstGeom prst="rect">
            <a:avLst/>
          </a:prstGeom>
        </p:spPr>
      </p:pic>
      <p:sp>
        <p:nvSpPr>
          <p:cNvPr id="2" name="Title 1">
            <a:extLst>
              <a:ext uri="{FF2B5EF4-FFF2-40B4-BE49-F238E27FC236}">
                <a16:creationId xmlns:a16="http://schemas.microsoft.com/office/drawing/2014/main" id="{70BE6DF0-EF77-2DCD-446E-B824E672CBFA}"/>
              </a:ext>
            </a:extLst>
          </p:cNvPr>
          <p:cNvSpPr>
            <a:spLocks noGrp="1"/>
          </p:cNvSpPr>
          <p:nvPr>
            <p:ph type="title"/>
          </p:nvPr>
        </p:nvSpPr>
        <p:spPr>
          <a:xfrm>
            <a:off x="643467" y="321734"/>
            <a:ext cx="10905066" cy="1135737"/>
          </a:xfrm>
        </p:spPr>
        <p:txBody>
          <a:bodyPr>
            <a:normAutofit/>
          </a:bodyPr>
          <a:lstStyle/>
          <a:p>
            <a:r>
              <a:rPr lang="en-GB" sz="4000" b="1">
                <a:cs typeface="Calibri Light"/>
              </a:rPr>
              <a:t>SQA Past</a:t>
            </a:r>
            <a:r>
              <a:rPr lang="en-GB" sz="4000">
                <a:cs typeface="Calibri Light"/>
              </a:rPr>
              <a:t> </a:t>
            </a:r>
            <a:r>
              <a:rPr lang="en-GB" sz="4000" b="1">
                <a:cs typeface="Calibri Light"/>
              </a:rPr>
              <a:t>Papers</a:t>
            </a:r>
          </a:p>
        </p:txBody>
      </p:sp>
      <p:sp>
        <p:nvSpPr>
          <p:cNvPr id="3" name="Content Placeholder 2">
            <a:extLst>
              <a:ext uri="{FF2B5EF4-FFF2-40B4-BE49-F238E27FC236}">
                <a16:creationId xmlns:a16="http://schemas.microsoft.com/office/drawing/2014/main" id="{623EC7FE-4DF9-CD10-1C30-C1BD0E85EF17}"/>
              </a:ext>
            </a:extLst>
          </p:cNvPr>
          <p:cNvSpPr>
            <a:spLocks noGrp="1"/>
          </p:cNvSpPr>
          <p:nvPr>
            <p:ph idx="1"/>
          </p:nvPr>
        </p:nvSpPr>
        <p:spPr>
          <a:xfrm>
            <a:off x="643469" y="1782981"/>
            <a:ext cx="10291289" cy="4753416"/>
          </a:xfrm>
        </p:spPr>
        <p:txBody>
          <a:bodyPr vert="horz" lIns="91440" tIns="45720" rIns="91440" bIns="45720" rtlCol="0" anchor="t">
            <a:normAutofit/>
          </a:bodyPr>
          <a:lstStyle/>
          <a:p>
            <a:r>
              <a:rPr lang="en-GB" sz="3600">
                <a:cs typeface="Calibri"/>
              </a:rPr>
              <a:t>Up to five years of past exam papers available from </a:t>
            </a:r>
            <a:r>
              <a:rPr lang="en-GB" sz="3600">
                <a:cs typeface="Calibri"/>
                <a:hlinkClick r:id="rId4"/>
              </a:rPr>
              <a:t>the SQA website.</a:t>
            </a:r>
            <a:r>
              <a:rPr lang="en-GB" sz="3600">
                <a:cs typeface="Calibri"/>
              </a:rPr>
              <a:t> </a:t>
            </a:r>
          </a:p>
          <a:p>
            <a:r>
              <a:rPr lang="en-GB" sz="3600">
                <a:cs typeface="Calibri"/>
              </a:rPr>
              <a:t>Excellent way to review and assess your progress when used appropriately  </a:t>
            </a:r>
          </a:p>
          <a:p>
            <a:r>
              <a:rPr lang="en-GB" sz="3600">
                <a:cs typeface="Calibri"/>
              </a:rPr>
              <a:t>Important to try building knowledge and understanding of the subject before attempting the past papers </a:t>
            </a:r>
          </a:p>
          <a:p>
            <a:r>
              <a:rPr lang="en-GB" sz="3600">
                <a:cs typeface="Calibri"/>
              </a:rPr>
              <a:t>Marking schemes are also available!</a:t>
            </a:r>
          </a:p>
        </p:txBody>
      </p:sp>
      <p:grpSp>
        <p:nvGrpSpPr>
          <p:cNvPr id="11" name="Group 10">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2" name="Isosceles Triangle 1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6" name="Rectangle 15">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97650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A picture containing tableware, beverage, bottle&#10;&#10;Description automatically generated">
            <a:extLst>
              <a:ext uri="{FF2B5EF4-FFF2-40B4-BE49-F238E27FC236}">
                <a16:creationId xmlns:a16="http://schemas.microsoft.com/office/drawing/2014/main" id="{DE3ADE47-3792-0DCD-5B8A-E6EB99BE2342}"/>
              </a:ext>
            </a:extLst>
          </p:cNvPr>
          <p:cNvPicPr>
            <a:picLocks noChangeAspect="1"/>
          </p:cNvPicPr>
          <p:nvPr/>
        </p:nvPicPr>
        <p:blipFill>
          <a:blip r:embed="rId3"/>
          <a:stretch>
            <a:fillRect/>
          </a:stretch>
        </p:blipFill>
        <p:spPr>
          <a:xfrm>
            <a:off x="2634715" y="4315071"/>
            <a:ext cx="2330030" cy="2358784"/>
          </a:xfrm>
          <a:prstGeom prst="rect">
            <a:avLst/>
          </a:prstGeom>
        </p:spPr>
      </p:pic>
      <p:sp>
        <p:nvSpPr>
          <p:cNvPr id="2" name="Title 1">
            <a:extLst>
              <a:ext uri="{FF2B5EF4-FFF2-40B4-BE49-F238E27FC236}">
                <a16:creationId xmlns:a16="http://schemas.microsoft.com/office/drawing/2014/main" id="{10961F56-B600-FB87-60F1-6F7065AE5353}"/>
              </a:ext>
            </a:extLst>
          </p:cNvPr>
          <p:cNvSpPr>
            <a:spLocks noGrp="1"/>
          </p:cNvSpPr>
          <p:nvPr>
            <p:ph type="title"/>
          </p:nvPr>
        </p:nvSpPr>
        <p:spPr/>
        <p:txBody>
          <a:bodyPr/>
          <a:lstStyle/>
          <a:p>
            <a:r>
              <a:rPr lang="en-GB" b="1" u="sng" dirty="0"/>
              <a:t>Exam Day – The Final Countdown</a:t>
            </a:r>
          </a:p>
        </p:txBody>
      </p:sp>
      <p:pic>
        <p:nvPicPr>
          <p:cNvPr id="5" name="Picture 5" descr="Graphical user interface&#10;&#10;Description automatically generated">
            <a:extLst>
              <a:ext uri="{FF2B5EF4-FFF2-40B4-BE49-F238E27FC236}">
                <a16:creationId xmlns:a16="http://schemas.microsoft.com/office/drawing/2014/main" id="{C0C4405E-1ED5-27DC-DBE4-C624246FFD8F}"/>
              </a:ext>
            </a:extLst>
          </p:cNvPr>
          <p:cNvPicPr>
            <a:picLocks noChangeAspect="1"/>
          </p:cNvPicPr>
          <p:nvPr/>
        </p:nvPicPr>
        <p:blipFill>
          <a:blip r:embed="rId4"/>
          <a:stretch>
            <a:fillRect/>
          </a:stretch>
        </p:blipFill>
        <p:spPr>
          <a:xfrm>
            <a:off x="396815" y="1851892"/>
            <a:ext cx="3850255" cy="1960895"/>
          </a:xfrm>
          <a:prstGeom prst="rect">
            <a:avLst/>
          </a:prstGeom>
        </p:spPr>
      </p:pic>
      <p:pic>
        <p:nvPicPr>
          <p:cNvPr id="6" name="Picture 6" descr="A picture containing text, clock&#10;&#10;Description automatically generated">
            <a:extLst>
              <a:ext uri="{FF2B5EF4-FFF2-40B4-BE49-F238E27FC236}">
                <a16:creationId xmlns:a16="http://schemas.microsoft.com/office/drawing/2014/main" id="{D725CA52-865D-DA43-0077-553FCB76C071}"/>
              </a:ext>
            </a:extLst>
          </p:cNvPr>
          <p:cNvPicPr>
            <a:picLocks noChangeAspect="1"/>
          </p:cNvPicPr>
          <p:nvPr/>
        </p:nvPicPr>
        <p:blipFill>
          <a:blip r:embed="rId5"/>
          <a:stretch>
            <a:fillRect/>
          </a:stretch>
        </p:blipFill>
        <p:spPr>
          <a:xfrm>
            <a:off x="8561270" y="1696080"/>
            <a:ext cx="2143125" cy="2143125"/>
          </a:xfrm>
          <a:prstGeom prst="rect">
            <a:avLst/>
          </a:prstGeom>
        </p:spPr>
      </p:pic>
      <p:pic>
        <p:nvPicPr>
          <p:cNvPr id="7" name="Picture 7">
            <a:extLst>
              <a:ext uri="{FF2B5EF4-FFF2-40B4-BE49-F238E27FC236}">
                <a16:creationId xmlns:a16="http://schemas.microsoft.com/office/drawing/2014/main" id="{839B06A0-3606-5BC4-EB7A-BD33FC326B20}"/>
              </a:ext>
            </a:extLst>
          </p:cNvPr>
          <p:cNvPicPr>
            <a:picLocks noChangeAspect="1"/>
          </p:cNvPicPr>
          <p:nvPr/>
        </p:nvPicPr>
        <p:blipFill>
          <a:blip r:embed="rId6"/>
          <a:stretch>
            <a:fillRect/>
          </a:stretch>
        </p:blipFill>
        <p:spPr>
          <a:xfrm>
            <a:off x="4829445" y="1881727"/>
            <a:ext cx="2935676" cy="1958735"/>
          </a:xfrm>
          <a:prstGeom prst="rect">
            <a:avLst/>
          </a:prstGeom>
        </p:spPr>
      </p:pic>
      <p:pic>
        <p:nvPicPr>
          <p:cNvPr id="8" name="Picture 8" descr="A picture containing text&#10;&#10;Description automatically generated">
            <a:extLst>
              <a:ext uri="{FF2B5EF4-FFF2-40B4-BE49-F238E27FC236}">
                <a16:creationId xmlns:a16="http://schemas.microsoft.com/office/drawing/2014/main" id="{93953B0E-E236-A6D8-F25A-36B4778B6E14}"/>
              </a:ext>
            </a:extLst>
          </p:cNvPr>
          <p:cNvPicPr>
            <a:picLocks noChangeAspect="1"/>
          </p:cNvPicPr>
          <p:nvPr/>
        </p:nvPicPr>
        <p:blipFill>
          <a:blip r:embed="rId7"/>
          <a:stretch>
            <a:fillRect/>
          </a:stretch>
        </p:blipFill>
        <p:spPr>
          <a:xfrm>
            <a:off x="343350" y="4311770"/>
            <a:ext cx="2706358" cy="2015705"/>
          </a:xfrm>
          <a:prstGeom prst="rect">
            <a:avLst/>
          </a:prstGeom>
        </p:spPr>
      </p:pic>
      <p:pic>
        <p:nvPicPr>
          <p:cNvPr id="10" name="Picture 10" descr="A picture containing text&#10;&#10;Description automatically generated">
            <a:extLst>
              <a:ext uri="{FF2B5EF4-FFF2-40B4-BE49-F238E27FC236}">
                <a16:creationId xmlns:a16="http://schemas.microsoft.com/office/drawing/2014/main" id="{2C674048-BDB5-D8C3-570E-3D6FF1938752}"/>
              </a:ext>
            </a:extLst>
          </p:cNvPr>
          <p:cNvPicPr>
            <a:picLocks noChangeAspect="1"/>
          </p:cNvPicPr>
          <p:nvPr/>
        </p:nvPicPr>
        <p:blipFill>
          <a:blip r:embed="rId8"/>
          <a:stretch>
            <a:fillRect/>
          </a:stretch>
        </p:blipFill>
        <p:spPr>
          <a:xfrm>
            <a:off x="5111305" y="4040129"/>
            <a:ext cx="2153728" cy="2530235"/>
          </a:xfrm>
          <a:prstGeom prst="rect">
            <a:avLst/>
          </a:prstGeom>
        </p:spPr>
      </p:pic>
      <p:pic>
        <p:nvPicPr>
          <p:cNvPr id="11" name="Picture 11">
            <a:extLst>
              <a:ext uri="{FF2B5EF4-FFF2-40B4-BE49-F238E27FC236}">
                <a16:creationId xmlns:a16="http://schemas.microsoft.com/office/drawing/2014/main" id="{00464211-02A8-1BE4-C754-2FBEC82096E0}"/>
              </a:ext>
            </a:extLst>
          </p:cNvPr>
          <p:cNvPicPr>
            <a:picLocks noChangeAspect="1"/>
          </p:cNvPicPr>
          <p:nvPr/>
        </p:nvPicPr>
        <p:blipFill>
          <a:blip r:embed="rId9"/>
          <a:stretch>
            <a:fillRect/>
          </a:stretch>
        </p:blipFill>
        <p:spPr>
          <a:xfrm>
            <a:off x="7921643" y="4144633"/>
            <a:ext cx="3440090" cy="2524560"/>
          </a:xfrm>
          <a:prstGeom prst="rect">
            <a:avLst/>
          </a:prstGeom>
        </p:spPr>
      </p:pic>
    </p:spTree>
    <p:extLst>
      <p:ext uri="{BB962C8B-B14F-4D97-AF65-F5344CB8AC3E}">
        <p14:creationId xmlns:p14="http://schemas.microsoft.com/office/powerpoint/2010/main" val="2850380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73A25-24DD-7E99-D8ED-7B3636A8ECC7}"/>
              </a:ext>
            </a:extLst>
          </p:cNvPr>
          <p:cNvSpPr>
            <a:spLocks noGrp="1"/>
          </p:cNvSpPr>
          <p:nvPr>
            <p:ph type="title"/>
          </p:nvPr>
        </p:nvSpPr>
        <p:spPr/>
        <p:txBody>
          <a:bodyPr/>
          <a:lstStyle/>
          <a:p>
            <a:r>
              <a:rPr lang="en-GB" u="sng">
                <a:cs typeface="Calibri Light"/>
              </a:rPr>
              <a:t>Useful Revision Techniques </a:t>
            </a:r>
          </a:p>
        </p:txBody>
      </p:sp>
      <p:sp>
        <p:nvSpPr>
          <p:cNvPr id="3" name="Content Placeholder 2">
            <a:extLst>
              <a:ext uri="{FF2B5EF4-FFF2-40B4-BE49-F238E27FC236}">
                <a16:creationId xmlns:a16="http://schemas.microsoft.com/office/drawing/2014/main" id="{6406DADD-85AE-3CF9-D7AC-BB5B5F61812F}"/>
              </a:ext>
            </a:extLst>
          </p:cNvPr>
          <p:cNvSpPr>
            <a:spLocks noGrp="1"/>
          </p:cNvSpPr>
          <p:nvPr>
            <p:ph idx="1"/>
          </p:nvPr>
        </p:nvSpPr>
        <p:spPr>
          <a:xfrm>
            <a:off x="838200" y="1825625"/>
            <a:ext cx="4428162" cy="4351338"/>
          </a:xfrm>
        </p:spPr>
        <p:txBody>
          <a:bodyPr vert="horz" lIns="91440" tIns="45720" rIns="91440" bIns="45720" rtlCol="0" anchor="t">
            <a:normAutofit/>
          </a:bodyPr>
          <a:lstStyle/>
          <a:p>
            <a:r>
              <a:rPr lang="en-GB">
                <a:cs typeface="Calibri"/>
              </a:rPr>
              <a:t>Mind maps</a:t>
            </a:r>
          </a:p>
          <a:p>
            <a:r>
              <a:rPr lang="en-GB">
                <a:cs typeface="Calibri"/>
              </a:rPr>
              <a:t>Flashcards</a:t>
            </a:r>
          </a:p>
          <a:p>
            <a:r>
              <a:rPr lang="en-GB">
                <a:cs typeface="Calibri"/>
              </a:rPr>
              <a:t>Other memory techniques </a:t>
            </a:r>
          </a:p>
        </p:txBody>
      </p:sp>
      <p:pic>
        <p:nvPicPr>
          <p:cNvPr id="4" name="Picture 4" descr="Diagram&#10;&#10;Description automatically generated">
            <a:extLst>
              <a:ext uri="{FF2B5EF4-FFF2-40B4-BE49-F238E27FC236}">
                <a16:creationId xmlns:a16="http://schemas.microsoft.com/office/drawing/2014/main" id="{6A42784B-CB3F-9302-0925-1076D962B299}"/>
              </a:ext>
            </a:extLst>
          </p:cNvPr>
          <p:cNvPicPr>
            <a:picLocks noChangeAspect="1"/>
          </p:cNvPicPr>
          <p:nvPr/>
        </p:nvPicPr>
        <p:blipFill>
          <a:blip r:embed="rId2"/>
          <a:stretch>
            <a:fillRect/>
          </a:stretch>
        </p:blipFill>
        <p:spPr>
          <a:xfrm>
            <a:off x="7683001" y="3197095"/>
            <a:ext cx="4463342" cy="3253399"/>
          </a:xfrm>
          <a:prstGeom prst="rect">
            <a:avLst/>
          </a:prstGeom>
        </p:spPr>
      </p:pic>
      <p:pic>
        <p:nvPicPr>
          <p:cNvPr id="5" name="Picture 5" descr="A picture containing text, businesscard&#10;&#10;Description automatically generated">
            <a:extLst>
              <a:ext uri="{FF2B5EF4-FFF2-40B4-BE49-F238E27FC236}">
                <a16:creationId xmlns:a16="http://schemas.microsoft.com/office/drawing/2014/main" id="{EAE60DD1-FFDA-51C0-E10A-DD1531467474}"/>
              </a:ext>
            </a:extLst>
          </p:cNvPr>
          <p:cNvPicPr>
            <a:picLocks noChangeAspect="1"/>
          </p:cNvPicPr>
          <p:nvPr/>
        </p:nvPicPr>
        <p:blipFill>
          <a:blip r:embed="rId3"/>
          <a:stretch>
            <a:fillRect/>
          </a:stretch>
        </p:blipFill>
        <p:spPr>
          <a:xfrm>
            <a:off x="666997" y="3482439"/>
            <a:ext cx="2970810" cy="2970810"/>
          </a:xfrm>
          <a:prstGeom prst="rect">
            <a:avLst/>
          </a:prstGeom>
        </p:spPr>
      </p:pic>
      <p:pic>
        <p:nvPicPr>
          <p:cNvPr id="6" name="Picture 6" descr="Text&#10;&#10;Description automatically generated">
            <a:extLst>
              <a:ext uri="{FF2B5EF4-FFF2-40B4-BE49-F238E27FC236}">
                <a16:creationId xmlns:a16="http://schemas.microsoft.com/office/drawing/2014/main" id="{FBDB457D-3A3F-ED28-639B-F16667330108}"/>
              </a:ext>
            </a:extLst>
          </p:cNvPr>
          <p:cNvPicPr>
            <a:picLocks noChangeAspect="1"/>
          </p:cNvPicPr>
          <p:nvPr/>
        </p:nvPicPr>
        <p:blipFill>
          <a:blip r:embed="rId4"/>
          <a:stretch>
            <a:fillRect/>
          </a:stretch>
        </p:blipFill>
        <p:spPr>
          <a:xfrm>
            <a:off x="4180115" y="3832316"/>
            <a:ext cx="3238005" cy="2132511"/>
          </a:xfrm>
          <a:prstGeom prst="rect">
            <a:avLst/>
          </a:prstGeom>
        </p:spPr>
      </p:pic>
      <p:pic>
        <p:nvPicPr>
          <p:cNvPr id="7" name="Picture 7">
            <a:extLst>
              <a:ext uri="{FF2B5EF4-FFF2-40B4-BE49-F238E27FC236}">
                <a16:creationId xmlns:a16="http://schemas.microsoft.com/office/drawing/2014/main" id="{FFD4A37E-1592-6D05-9C6D-5BBD15053BC0}"/>
              </a:ext>
            </a:extLst>
          </p:cNvPr>
          <p:cNvPicPr>
            <a:picLocks noChangeAspect="1"/>
          </p:cNvPicPr>
          <p:nvPr/>
        </p:nvPicPr>
        <p:blipFill>
          <a:blip r:embed="rId5"/>
          <a:stretch>
            <a:fillRect/>
          </a:stretch>
        </p:blipFill>
        <p:spPr>
          <a:xfrm>
            <a:off x="7792193" y="369889"/>
            <a:ext cx="3584368" cy="2367599"/>
          </a:xfrm>
          <a:prstGeom prst="rect">
            <a:avLst/>
          </a:prstGeom>
        </p:spPr>
      </p:pic>
    </p:spTree>
    <p:extLst>
      <p:ext uri="{BB962C8B-B14F-4D97-AF65-F5344CB8AC3E}">
        <p14:creationId xmlns:p14="http://schemas.microsoft.com/office/powerpoint/2010/main" val="1953917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78F6D-3A9C-FEDD-F9A4-5064F5F726EF}"/>
              </a:ext>
            </a:extLst>
          </p:cNvPr>
          <p:cNvSpPr>
            <a:spLocks noGrp="1"/>
          </p:cNvSpPr>
          <p:nvPr>
            <p:ph type="title"/>
          </p:nvPr>
        </p:nvSpPr>
        <p:spPr>
          <a:xfrm>
            <a:off x="452252" y="355229"/>
            <a:ext cx="10515600" cy="1325563"/>
          </a:xfrm>
        </p:spPr>
        <p:txBody>
          <a:bodyPr/>
          <a:lstStyle/>
          <a:p>
            <a:r>
              <a:rPr lang="en-GB" b="1" u="sng">
                <a:cs typeface="Calibri Light"/>
              </a:rPr>
              <a:t>Mind Maps</a:t>
            </a:r>
            <a:endParaRPr lang="en-GB" b="1">
              <a:cs typeface="Calibri Light" panose="020F0302020204030204"/>
            </a:endParaRPr>
          </a:p>
        </p:txBody>
      </p:sp>
      <p:sp>
        <p:nvSpPr>
          <p:cNvPr id="3" name="Content Placeholder 2">
            <a:extLst>
              <a:ext uri="{FF2B5EF4-FFF2-40B4-BE49-F238E27FC236}">
                <a16:creationId xmlns:a16="http://schemas.microsoft.com/office/drawing/2014/main" id="{EA2D5B84-22EE-8FDC-CA37-9F264341F4E1}"/>
              </a:ext>
            </a:extLst>
          </p:cNvPr>
          <p:cNvSpPr>
            <a:spLocks noGrp="1"/>
          </p:cNvSpPr>
          <p:nvPr>
            <p:ph idx="1"/>
          </p:nvPr>
        </p:nvSpPr>
        <p:spPr>
          <a:xfrm>
            <a:off x="448694" y="1657394"/>
            <a:ext cx="7056187" cy="4806334"/>
          </a:xfrm>
        </p:spPr>
        <p:txBody>
          <a:bodyPr vert="horz" lIns="91440" tIns="45720" rIns="91440" bIns="45720" rtlCol="0" anchor="t">
            <a:normAutofit/>
          </a:bodyPr>
          <a:lstStyle/>
          <a:p>
            <a:r>
              <a:rPr lang="en-GB">
                <a:cs typeface="Calibri"/>
              </a:rPr>
              <a:t>Blank sheet of paper</a:t>
            </a:r>
          </a:p>
          <a:p>
            <a:r>
              <a:rPr lang="en-GB">
                <a:cs typeface="Calibri"/>
              </a:rPr>
              <a:t>Choose a central topic</a:t>
            </a:r>
          </a:p>
          <a:p>
            <a:r>
              <a:rPr lang="en-GB">
                <a:cs typeface="Calibri"/>
              </a:rPr>
              <a:t>Create branches using subtopics</a:t>
            </a:r>
          </a:p>
          <a:p>
            <a:r>
              <a:rPr lang="en-GB">
                <a:cs typeface="Calibri"/>
              </a:rPr>
              <a:t>Summarise/condense the key points around the branches</a:t>
            </a:r>
          </a:p>
          <a:p>
            <a:r>
              <a:rPr lang="en-GB">
                <a:cs typeface="Calibri"/>
              </a:rPr>
              <a:t>Use your own words</a:t>
            </a:r>
          </a:p>
          <a:p>
            <a:r>
              <a:rPr lang="en-GB">
                <a:cs typeface="Calibri"/>
              </a:rPr>
              <a:t>Use colour (pens, pencils, highlight) and diagrams</a:t>
            </a:r>
          </a:p>
          <a:p>
            <a:r>
              <a:rPr lang="en-GB">
                <a:cs typeface="Calibri"/>
              </a:rPr>
              <a:t>Review and memorise (read, record, display, test)</a:t>
            </a:r>
          </a:p>
          <a:p>
            <a:endParaRPr lang="en-GB">
              <a:cs typeface="Calibri"/>
            </a:endParaRPr>
          </a:p>
          <a:p>
            <a:endParaRPr lang="en-GB">
              <a:cs typeface="Calibri"/>
            </a:endParaRPr>
          </a:p>
        </p:txBody>
      </p:sp>
      <p:pic>
        <p:nvPicPr>
          <p:cNvPr id="48" name="Picture 48" descr="Diagram&#10;&#10;Description automatically generated">
            <a:extLst>
              <a:ext uri="{FF2B5EF4-FFF2-40B4-BE49-F238E27FC236}">
                <a16:creationId xmlns:a16="http://schemas.microsoft.com/office/drawing/2014/main" id="{F8BC94B4-0831-2CF7-0F87-ABAE422B1A02}"/>
              </a:ext>
            </a:extLst>
          </p:cNvPr>
          <p:cNvPicPr>
            <a:picLocks noChangeAspect="1"/>
          </p:cNvPicPr>
          <p:nvPr/>
        </p:nvPicPr>
        <p:blipFill>
          <a:blip r:embed="rId2"/>
          <a:stretch>
            <a:fillRect/>
          </a:stretch>
        </p:blipFill>
        <p:spPr>
          <a:xfrm>
            <a:off x="7801696" y="360085"/>
            <a:ext cx="3750498" cy="2671081"/>
          </a:xfrm>
          <a:prstGeom prst="rect">
            <a:avLst/>
          </a:prstGeom>
        </p:spPr>
      </p:pic>
      <p:pic>
        <p:nvPicPr>
          <p:cNvPr id="49" name="Picture 49" descr="Map&#10;&#10;Description automatically generated">
            <a:extLst>
              <a:ext uri="{FF2B5EF4-FFF2-40B4-BE49-F238E27FC236}">
                <a16:creationId xmlns:a16="http://schemas.microsoft.com/office/drawing/2014/main" id="{4443E478-E041-C381-B562-EC08CDC62DD4}"/>
              </a:ext>
            </a:extLst>
          </p:cNvPr>
          <p:cNvPicPr>
            <a:picLocks noChangeAspect="1"/>
          </p:cNvPicPr>
          <p:nvPr/>
        </p:nvPicPr>
        <p:blipFill>
          <a:blip r:embed="rId3"/>
          <a:stretch>
            <a:fillRect/>
          </a:stretch>
        </p:blipFill>
        <p:spPr>
          <a:xfrm>
            <a:off x="7769286" y="3584645"/>
            <a:ext cx="3814536" cy="2873477"/>
          </a:xfrm>
          <a:prstGeom prst="rect">
            <a:avLst/>
          </a:prstGeom>
        </p:spPr>
      </p:pic>
    </p:spTree>
    <p:extLst>
      <p:ext uri="{BB962C8B-B14F-4D97-AF65-F5344CB8AC3E}">
        <p14:creationId xmlns:p14="http://schemas.microsoft.com/office/powerpoint/2010/main" val="2866523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A4AE4-6C04-FF31-168C-4C100E2B2518}"/>
              </a:ext>
            </a:extLst>
          </p:cNvPr>
          <p:cNvSpPr>
            <a:spLocks noGrp="1"/>
          </p:cNvSpPr>
          <p:nvPr>
            <p:ph type="ctrTitle"/>
          </p:nvPr>
        </p:nvSpPr>
        <p:spPr/>
        <p:txBody>
          <a:bodyPr/>
          <a:lstStyle/>
          <a:p>
            <a:r>
              <a:rPr lang="en-GB" dirty="0"/>
              <a:t>Other Condensing and Memorising Techniques</a:t>
            </a:r>
          </a:p>
        </p:txBody>
      </p:sp>
      <p:sp>
        <p:nvSpPr>
          <p:cNvPr id="3" name="Subtitle 2">
            <a:extLst>
              <a:ext uri="{FF2B5EF4-FFF2-40B4-BE49-F238E27FC236}">
                <a16:creationId xmlns:a16="http://schemas.microsoft.com/office/drawing/2014/main" id="{7A0870E2-D4BA-BDC4-679B-7F5ECEA1372C}"/>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936789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5957-2E12-999D-AD9B-727A2E534456}"/>
              </a:ext>
            </a:extLst>
          </p:cNvPr>
          <p:cNvSpPr>
            <a:spLocks noGrp="1"/>
          </p:cNvSpPr>
          <p:nvPr>
            <p:ph type="title"/>
          </p:nvPr>
        </p:nvSpPr>
        <p:spPr/>
        <p:txBody>
          <a:bodyPr/>
          <a:lstStyle/>
          <a:p>
            <a:r>
              <a:rPr lang="en-GB" dirty="0"/>
              <a:t>Before we start...</a:t>
            </a:r>
          </a:p>
        </p:txBody>
      </p:sp>
      <p:sp>
        <p:nvSpPr>
          <p:cNvPr id="3" name="Content Placeholder 2">
            <a:extLst>
              <a:ext uri="{FF2B5EF4-FFF2-40B4-BE49-F238E27FC236}">
                <a16:creationId xmlns:a16="http://schemas.microsoft.com/office/drawing/2014/main" id="{D68401B7-3D49-921A-EC82-0AEC058981AE}"/>
              </a:ext>
            </a:extLst>
          </p:cNvPr>
          <p:cNvSpPr>
            <a:spLocks noGrp="1"/>
          </p:cNvSpPr>
          <p:nvPr>
            <p:ph idx="1"/>
          </p:nvPr>
        </p:nvSpPr>
        <p:spPr/>
        <p:txBody>
          <a:bodyPr vert="horz" lIns="91440" tIns="45720" rIns="91440" bIns="45720" rtlCol="0" anchor="t">
            <a:normAutofit/>
          </a:bodyPr>
          <a:lstStyle/>
          <a:p>
            <a:r>
              <a:rPr lang="en-GB" sz="3600" dirty="0"/>
              <a:t>A quick memory test </a:t>
            </a:r>
          </a:p>
          <a:p>
            <a:r>
              <a:rPr lang="en-GB" sz="3600" dirty="0">
                <a:cs typeface="Calibri" panose="020F0502020204030204"/>
              </a:rPr>
              <a:t>You will see 10 pictures for 30 seconds. We will then wait for 15 seconds then try to write down as many as we can.</a:t>
            </a:r>
          </a:p>
        </p:txBody>
      </p:sp>
    </p:spTree>
    <p:extLst>
      <p:ext uri="{BB962C8B-B14F-4D97-AF65-F5344CB8AC3E}">
        <p14:creationId xmlns:p14="http://schemas.microsoft.com/office/powerpoint/2010/main" val="2120803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74B69-8395-B8C3-4A1B-05892F1C796A}"/>
              </a:ext>
            </a:extLst>
          </p:cNvPr>
          <p:cNvSpPr>
            <a:spLocks noGrp="1"/>
          </p:cNvSpPr>
          <p:nvPr>
            <p:ph type="title"/>
          </p:nvPr>
        </p:nvSpPr>
        <p:spPr/>
        <p:txBody>
          <a:bodyPr/>
          <a:lstStyle/>
          <a:p>
            <a:endParaRPr lang="en-GB"/>
          </a:p>
        </p:txBody>
      </p:sp>
      <p:pic>
        <p:nvPicPr>
          <p:cNvPr id="4" name="Picture 4" descr="A picture containing slot machine&#10;&#10;Description automatically generated">
            <a:extLst>
              <a:ext uri="{FF2B5EF4-FFF2-40B4-BE49-F238E27FC236}">
                <a16:creationId xmlns:a16="http://schemas.microsoft.com/office/drawing/2014/main" id="{919D3634-4DC6-045F-85F6-274686DCD561}"/>
              </a:ext>
            </a:extLst>
          </p:cNvPr>
          <p:cNvPicPr>
            <a:picLocks noGrp="1" noChangeAspect="1"/>
          </p:cNvPicPr>
          <p:nvPr>
            <p:ph idx="1"/>
          </p:nvPr>
        </p:nvPicPr>
        <p:blipFill>
          <a:blip r:embed="rId2"/>
          <a:stretch>
            <a:fillRect/>
          </a:stretch>
        </p:blipFill>
        <p:spPr>
          <a:xfrm>
            <a:off x="279909" y="920945"/>
            <a:ext cx="11517162" cy="4794849"/>
          </a:xfrm>
        </p:spPr>
      </p:pic>
    </p:spTree>
    <p:extLst>
      <p:ext uri="{BB962C8B-B14F-4D97-AF65-F5344CB8AC3E}">
        <p14:creationId xmlns:p14="http://schemas.microsoft.com/office/powerpoint/2010/main" val="2705807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C8153-7EFC-8AC3-40B6-BE086B410A72}"/>
              </a:ext>
            </a:extLst>
          </p:cNvPr>
          <p:cNvSpPr>
            <a:spLocks noGrp="1"/>
          </p:cNvSpPr>
          <p:nvPr>
            <p:ph type="title"/>
          </p:nvPr>
        </p:nvSpPr>
        <p:spPr/>
        <p:txBody>
          <a:bodyPr/>
          <a:lstStyle/>
          <a:p>
            <a:r>
              <a:rPr lang="en-GB" u="sng" dirty="0"/>
              <a:t>Agenda </a:t>
            </a:r>
          </a:p>
        </p:txBody>
      </p:sp>
      <p:sp>
        <p:nvSpPr>
          <p:cNvPr id="3" name="Content Placeholder 2">
            <a:extLst>
              <a:ext uri="{FF2B5EF4-FFF2-40B4-BE49-F238E27FC236}">
                <a16:creationId xmlns:a16="http://schemas.microsoft.com/office/drawing/2014/main" id="{910AC3A3-7AA0-4BAB-F8E9-D1E2E9C26460}"/>
              </a:ext>
            </a:extLst>
          </p:cNvPr>
          <p:cNvSpPr>
            <a:spLocks noGrp="1"/>
          </p:cNvSpPr>
          <p:nvPr>
            <p:ph idx="1"/>
          </p:nvPr>
        </p:nvSpPr>
        <p:spPr>
          <a:xfrm>
            <a:off x="729343" y="1655723"/>
            <a:ext cx="6477739" cy="4555487"/>
          </a:xfrm>
        </p:spPr>
        <p:txBody>
          <a:bodyPr vert="horz" lIns="91440" tIns="45720" rIns="91440" bIns="45720" rtlCol="0" anchor="t">
            <a:normAutofit/>
          </a:bodyPr>
          <a:lstStyle/>
          <a:p>
            <a:r>
              <a:rPr lang="en-GB" sz="3600" dirty="0"/>
              <a:t>Equity around Brannock</a:t>
            </a:r>
            <a:endParaRPr lang="en-GB" sz="3600">
              <a:cs typeface="Calibri"/>
            </a:endParaRPr>
          </a:p>
          <a:p>
            <a:r>
              <a:rPr lang="en-GB" sz="3600" dirty="0"/>
              <a:t>Study timetables</a:t>
            </a:r>
            <a:endParaRPr lang="en-GB" sz="3600">
              <a:cs typeface="Calibri"/>
            </a:endParaRPr>
          </a:p>
          <a:p>
            <a:r>
              <a:rPr lang="en-GB" sz="3600" dirty="0"/>
              <a:t>Optimal conditions for study</a:t>
            </a:r>
            <a:endParaRPr lang="en-GB" sz="3600">
              <a:cs typeface="Calibri"/>
            </a:endParaRPr>
          </a:p>
          <a:p>
            <a:r>
              <a:rPr lang="en-GB" sz="3600" dirty="0"/>
              <a:t>4 step revision process</a:t>
            </a:r>
            <a:endParaRPr lang="en-GB" sz="3600">
              <a:cs typeface="Calibri"/>
            </a:endParaRPr>
          </a:p>
          <a:p>
            <a:r>
              <a:rPr lang="en-GB" sz="3600" dirty="0"/>
              <a:t>Useful revision techniques </a:t>
            </a:r>
            <a:endParaRPr lang="en-GB" sz="3600" dirty="0">
              <a:cs typeface="Calibri"/>
            </a:endParaRPr>
          </a:p>
          <a:p>
            <a:endParaRPr lang="en-GB"/>
          </a:p>
        </p:txBody>
      </p:sp>
      <p:pic>
        <p:nvPicPr>
          <p:cNvPr id="5" name="Picture 7" descr="A black rectangle with a black background&#10;&#10;Description automatically generated with low confidence">
            <a:extLst>
              <a:ext uri="{FF2B5EF4-FFF2-40B4-BE49-F238E27FC236}">
                <a16:creationId xmlns:a16="http://schemas.microsoft.com/office/drawing/2014/main" id="{AC28A76F-D999-8B03-CDD3-716541E1C6B5}"/>
              </a:ext>
            </a:extLst>
          </p:cNvPr>
          <p:cNvPicPr>
            <a:picLocks noChangeAspect="1"/>
          </p:cNvPicPr>
          <p:nvPr/>
        </p:nvPicPr>
        <p:blipFill>
          <a:blip r:embed="rId2"/>
          <a:stretch>
            <a:fillRect/>
          </a:stretch>
        </p:blipFill>
        <p:spPr>
          <a:xfrm>
            <a:off x="9614412" y="501179"/>
            <a:ext cx="1745518" cy="1934222"/>
          </a:xfrm>
          <a:prstGeom prst="rect">
            <a:avLst/>
          </a:prstGeom>
        </p:spPr>
      </p:pic>
      <p:sp>
        <p:nvSpPr>
          <p:cNvPr id="7" name="Content Placeholder 2">
            <a:extLst>
              <a:ext uri="{FF2B5EF4-FFF2-40B4-BE49-F238E27FC236}">
                <a16:creationId xmlns:a16="http://schemas.microsoft.com/office/drawing/2014/main" id="{1CCB2681-C2AB-7DD4-0EBA-BCE084187DAA}"/>
              </a:ext>
            </a:extLst>
          </p:cNvPr>
          <p:cNvSpPr txBox="1">
            <a:spLocks/>
          </p:cNvSpPr>
          <p:nvPr/>
        </p:nvSpPr>
        <p:spPr>
          <a:xfrm>
            <a:off x="5572496" y="2332616"/>
            <a:ext cx="6477739" cy="455548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3600" dirty="0">
              <a:cs typeface="Calibri"/>
            </a:endParaRPr>
          </a:p>
          <a:p>
            <a:endParaRPr lang="en-GB"/>
          </a:p>
        </p:txBody>
      </p:sp>
      <p:sp>
        <p:nvSpPr>
          <p:cNvPr id="9" name="Content Placeholder 2">
            <a:extLst>
              <a:ext uri="{FF2B5EF4-FFF2-40B4-BE49-F238E27FC236}">
                <a16:creationId xmlns:a16="http://schemas.microsoft.com/office/drawing/2014/main" id="{87ED66A0-B9CF-6228-115D-E39F39826A35}"/>
              </a:ext>
            </a:extLst>
          </p:cNvPr>
          <p:cNvSpPr txBox="1">
            <a:spLocks/>
          </p:cNvSpPr>
          <p:nvPr/>
        </p:nvSpPr>
        <p:spPr>
          <a:xfrm>
            <a:off x="5176652" y="2134695"/>
            <a:ext cx="6477739" cy="455548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3600">
              <a:cs typeface="Calibri"/>
            </a:endParaRPr>
          </a:p>
          <a:p>
            <a:endParaRPr lang="en-GB"/>
          </a:p>
        </p:txBody>
      </p:sp>
    </p:spTree>
    <p:extLst>
      <p:ext uri="{BB962C8B-B14F-4D97-AF65-F5344CB8AC3E}">
        <p14:creationId xmlns:p14="http://schemas.microsoft.com/office/powerpoint/2010/main" val="24668182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8DD3F-50E4-AD35-319C-7BEA2F0260E9}"/>
              </a:ext>
            </a:extLst>
          </p:cNvPr>
          <p:cNvSpPr>
            <a:spLocks noGrp="1"/>
          </p:cNvSpPr>
          <p:nvPr>
            <p:ph type="title"/>
          </p:nvPr>
        </p:nvSpPr>
        <p:spPr/>
        <p:txBody>
          <a:bodyPr/>
          <a:lstStyle/>
          <a:p>
            <a:r>
              <a:rPr lang="en-GB" dirty="0"/>
              <a:t>Mnemonics/acronyms</a:t>
            </a:r>
          </a:p>
        </p:txBody>
      </p:sp>
      <p:sp>
        <p:nvSpPr>
          <p:cNvPr id="3" name="Content Placeholder 2">
            <a:extLst>
              <a:ext uri="{FF2B5EF4-FFF2-40B4-BE49-F238E27FC236}">
                <a16:creationId xmlns:a16="http://schemas.microsoft.com/office/drawing/2014/main" id="{691B43CE-FEB1-20BB-30ED-E10E9283265D}"/>
              </a:ext>
            </a:extLst>
          </p:cNvPr>
          <p:cNvSpPr>
            <a:spLocks noGrp="1"/>
          </p:cNvSpPr>
          <p:nvPr>
            <p:ph idx="1"/>
          </p:nvPr>
        </p:nvSpPr>
        <p:spPr/>
        <p:txBody>
          <a:bodyPr>
            <a:normAutofit/>
          </a:bodyPr>
          <a:lstStyle/>
          <a:p>
            <a:r>
              <a:rPr lang="en-GB" sz="2800" dirty="0"/>
              <a:t>These approaches are particularly effective when trying to memorise facts or lists of information</a:t>
            </a:r>
          </a:p>
          <a:p>
            <a:r>
              <a:rPr lang="en-GB" sz="2800" dirty="0"/>
              <a:t>Planets of the solar system: Mercury, Venus, Earth, Mars, Jupiter, Saturn, Uranus, Neptune, Pluto(?)</a:t>
            </a:r>
          </a:p>
          <a:p>
            <a:endParaRPr lang="en-GB" sz="2800" dirty="0"/>
          </a:p>
        </p:txBody>
      </p:sp>
      <p:pic>
        <p:nvPicPr>
          <p:cNvPr id="4" name="Picture 3">
            <a:extLst>
              <a:ext uri="{FF2B5EF4-FFF2-40B4-BE49-F238E27FC236}">
                <a16:creationId xmlns:a16="http://schemas.microsoft.com/office/drawing/2014/main" id="{E8414274-4076-EC92-A063-6B235BBAE9A3}"/>
              </a:ext>
            </a:extLst>
          </p:cNvPr>
          <p:cNvPicPr>
            <a:picLocks noChangeAspect="1"/>
          </p:cNvPicPr>
          <p:nvPr/>
        </p:nvPicPr>
        <p:blipFill>
          <a:blip r:embed="rId2"/>
          <a:stretch>
            <a:fillRect/>
          </a:stretch>
        </p:blipFill>
        <p:spPr>
          <a:xfrm>
            <a:off x="838200" y="3678464"/>
            <a:ext cx="10068972" cy="2286907"/>
          </a:xfrm>
          <a:prstGeom prst="rect">
            <a:avLst/>
          </a:prstGeom>
        </p:spPr>
      </p:pic>
    </p:spTree>
    <p:extLst>
      <p:ext uri="{BB962C8B-B14F-4D97-AF65-F5344CB8AC3E}">
        <p14:creationId xmlns:p14="http://schemas.microsoft.com/office/powerpoint/2010/main" val="1187725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87763-EAFB-2F5B-CF4C-C3DF8312A520}"/>
              </a:ext>
            </a:extLst>
          </p:cNvPr>
          <p:cNvSpPr>
            <a:spLocks noGrp="1"/>
          </p:cNvSpPr>
          <p:nvPr>
            <p:ph type="title"/>
          </p:nvPr>
        </p:nvSpPr>
        <p:spPr/>
        <p:txBody>
          <a:bodyPr/>
          <a:lstStyle/>
          <a:p>
            <a:r>
              <a:rPr lang="en-GB" dirty="0">
                <a:ea typeface="+mj-lt"/>
                <a:cs typeface="+mj-lt"/>
              </a:rPr>
              <a:t>Mnemonics/acronyms</a:t>
            </a:r>
            <a:endParaRPr lang="en-US" dirty="0"/>
          </a:p>
        </p:txBody>
      </p:sp>
      <p:sp>
        <p:nvSpPr>
          <p:cNvPr id="3" name="Content Placeholder 2">
            <a:extLst>
              <a:ext uri="{FF2B5EF4-FFF2-40B4-BE49-F238E27FC236}">
                <a16:creationId xmlns:a16="http://schemas.microsoft.com/office/drawing/2014/main" id="{AB9EA637-C6A0-976E-3AD6-EBDFA119696E}"/>
              </a:ext>
            </a:extLst>
          </p:cNvPr>
          <p:cNvSpPr>
            <a:spLocks noGrp="1"/>
          </p:cNvSpPr>
          <p:nvPr>
            <p:ph idx="1"/>
          </p:nvPr>
        </p:nvSpPr>
        <p:spPr>
          <a:xfrm>
            <a:off x="277771" y="1845734"/>
            <a:ext cx="10877909" cy="4023360"/>
          </a:xfrm>
        </p:spPr>
        <p:txBody>
          <a:bodyPr vert="horz" lIns="91440" tIns="45720" rIns="91440" bIns="45720" rtlCol="0" anchor="t">
            <a:normAutofit/>
          </a:bodyPr>
          <a:lstStyle/>
          <a:p>
            <a:r>
              <a:rPr lang="en-GB" sz="2800" dirty="0">
                <a:cs typeface="Calibri"/>
              </a:rPr>
              <a:t>Some other examples:</a:t>
            </a:r>
          </a:p>
          <a:p>
            <a:pPr marL="0" indent="0">
              <a:buNone/>
            </a:pPr>
            <a:r>
              <a:rPr lang="en-GB" sz="2800" dirty="0">
                <a:cs typeface="Calibri"/>
              </a:rPr>
              <a:t>Order of operations in maths:                Diatomic elements in chemistry:</a:t>
            </a:r>
          </a:p>
        </p:txBody>
      </p:sp>
      <p:sp>
        <p:nvSpPr>
          <p:cNvPr id="4" name="TextBox 3">
            <a:extLst>
              <a:ext uri="{FF2B5EF4-FFF2-40B4-BE49-F238E27FC236}">
                <a16:creationId xmlns:a16="http://schemas.microsoft.com/office/drawing/2014/main" id="{48886191-A191-5D73-593E-5644AA840082}"/>
              </a:ext>
            </a:extLst>
          </p:cNvPr>
          <p:cNvSpPr txBox="1"/>
          <p:nvPr/>
        </p:nvSpPr>
        <p:spPr>
          <a:xfrm>
            <a:off x="1232105" y="3051344"/>
            <a:ext cx="2253901"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b="1" dirty="0">
                <a:cs typeface="Calibri"/>
              </a:rPr>
              <a:t>B</a:t>
            </a:r>
            <a:r>
              <a:rPr lang="en-GB" sz="2800" dirty="0">
                <a:cs typeface="Calibri"/>
              </a:rPr>
              <a:t>rackets</a:t>
            </a:r>
          </a:p>
          <a:p>
            <a:r>
              <a:rPr lang="en-GB" sz="2800" b="1" dirty="0">
                <a:cs typeface="Calibri"/>
              </a:rPr>
              <a:t>O</a:t>
            </a:r>
            <a:r>
              <a:rPr lang="en-GB" sz="2800" dirty="0">
                <a:cs typeface="Calibri"/>
              </a:rPr>
              <a:t>ver</a:t>
            </a:r>
          </a:p>
          <a:p>
            <a:r>
              <a:rPr lang="en-GB" sz="2800" b="1" dirty="0">
                <a:cs typeface="Calibri"/>
              </a:rPr>
              <a:t>M</a:t>
            </a:r>
            <a:r>
              <a:rPr lang="en-GB" sz="2800" dirty="0">
                <a:cs typeface="Calibri"/>
              </a:rPr>
              <a:t>ultiplication</a:t>
            </a:r>
          </a:p>
          <a:p>
            <a:r>
              <a:rPr lang="en-GB" sz="2800" b="1" dirty="0">
                <a:cs typeface="Calibri"/>
              </a:rPr>
              <a:t>D</a:t>
            </a:r>
            <a:r>
              <a:rPr lang="en-GB" sz="2800" dirty="0">
                <a:cs typeface="Calibri"/>
              </a:rPr>
              <a:t>ivision</a:t>
            </a:r>
          </a:p>
          <a:p>
            <a:r>
              <a:rPr lang="en-GB" sz="2800" b="1" dirty="0">
                <a:cs typeface="Calibri"/>
              </a:rPr>
              <a:t>A</a:t>
            </a:r>
            <a:r>
              <a:rPr lang="en-GB" sz="2800" dirty="0">
                <a:cs typeface="Calibri"/>
              </a:rPr>
              <a:t>dding</a:t>
            </a:r>
          </a:p>
          <a:p>
            <a:r>
              <a:rPr lang="en-GB" sz="2800" b="1" dirty="0">
                <a:cs typeface="Calibri"/>
              </a:rPr>
              <a:t>S</a:t>
            </a:r>
            <a:r>
              <a:rPr lang="en-GB" sz="2800" dirty="0">
                <a:cs typeface="Calibri"/>
              </a:rPr>
              <a:t>ubtracting</a:t>
            </a:r>
          </a:p>
        </p:txBody>
      </p:sp>
      <p:sp>
        <p:nvSpPr>
          <p:cNvPr id="5" name="TextBox 4">
            <a:extLst>
              <a:ext uri="{FF2B5EF4-FFF2-40B4-BE49-F238E27FC236}">
                <a16:creationId xmlns:a16="http://schemas.microsoft.com/office/drawing/2014/main" id="{D1D41160-AA22-CBFC-782A-BC7172CA57DB}"/>
              </a:ext>
            </a:extLst>
          </p:cNvPr>
          <p:cNvSpPr txBox="1"/>
          <p:nvPr/>
        </p:nvSpPr>
        <p:spPr>
          <a:xfrm>
            <a:off x="7543765" y="3051343"/>
            <a:ext cx="2253901"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cs typeface="Calibri"/>
              </a:rPr>
              <a:t>O</a:t>
            </a:r>
            <a:r>
              <a:rPr lang="en-GB" sz="2800" dirty="0">
                <a:cs typeface="Calibri"/>
              </a:rPr>
              <a:t>ur</a:t>
            </a:r>
          </a:p>
          <a:p>
            <a:pPr algn="l"/>
            <a:r>
              <a:rPr lang="en-GB" sz="2800" b="1" dirty="0">
                <a:cs typeface="Calibri"/>
              </a:rPr>
              <a:t>F</a:t>
            </a:r>
            <a:r>
              <a:rPr lang="en-GB" sz="2800" dirty="0">
                <a:cs typeface="Calibri"/>
              </a:rPr>
              <a:t>riend</a:t>
            </a:r>
          </a:p>
          <a:p>
            <a:r>
              <a:rPr lang="en-GB" sz="2800" b="1" dirty="0">
                <a:cs typeface="Calibri"/>
              </a:rPr>
              <a:t>C</a:t>
            </a:r>
            <a:r>
              <a:rPr lang="en-GB" sz="2800" dirty="0">
                <a:cs typeface="Calibri"/>
              </a:rPr>
              <a:t>laire</a:t>
            </a:r>
          </a:p>
          <a:p>
            <a:r>
              <a:rPr lang="en-GB" sz="2800" b="1" dirty="0">
                <a:cs typeface="Calibri"/>
              </a:rPr>
              <a:t>H</a:t>
            </a:r>
            <a:r>
              <a:rPr lang="en-GB" sz="2800" dirty="0">
                <a:cs typeface="Calibri"/>
              </a:rPr>
              <a:t>as</a:t>
            </a:r>
          </a:p>
          <a:p>
            <a:r>
              <a:rPr lang="en-GB" sz="2800" b="1" dirty="0">
                <a:cs typeface="Calibri"/>
              </a:rPr>
              <a:t>N</a:t>
            </a:r>
            <a:r>
              <a:rPr lang="en-GB" sz="2800" dirty="0">
                <a:cs typeface="Calibri"/>
              </a:rPr>
              <a:t>o</a:t>
            </a:r>
          </a:p>
          <a:p>
            <a:r>
              <a:rPr lang="en-GB" sz="2800" b="1" dirty="0">
                <a:cs typeface="Calibri"/>
              </a:rPr>
              <a:t>I</a:t>
            </a:r>
            <a:r>
              <a:rPr lang="en-GB" sz="2800" dirty="0">
                <a:cs typeface="Calibri"/>
              </a:rPr>
              <a:t>rn</a:t>
            </a:r>
          </a:p>
          <a:p>
            <a:r>
              <a:rPr lang="en-GB" sz="2800" b="1" dirty="0">
                <a:cs typeface="Calibri"/>
              </a:rPr>
              <a:t>Br</a:t>
            </a:r>
            <a:r>
              <a:rPr lang="en-GB" sz="2800" dirty="0">
                <a:cs typeface="Calibri"/>
              </a:rPr>
              <a:t>u</a:t>
            </a:r>
          </a:p>
        </p:txBody>
      </p:sp>
    </p:spTree>
    <p:extLst>
      <p:ext uri="{BB962C8B-B14F-4D97-AF65-F5344CB8AC3E}">
        <p14:creationId xmlns:p14="http://schemas.microsoft.com/office/powerpoint/2010/main" val="28175965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61DC6-1C15-73B2-1BA1-88BCE20606F0}"/>
              </a:ext>
            </a:extLst>
          </p:cNvPr>
          <p:cNvSpPr>
            <a:spLocks noGrp="1"/>
          </p:cNvSpPr>
          <p:nvPr>
            <p:ph type="title"/>
          </p:nvPr>
        </p:nvSpPr>
        <p:spPr>
          <a:xfrm>
            <a:off x="1097280" y="286603"/>
            <a:ext cx="10058400" cy="1450757"/>
          </a:xfrm>
        </p:spPr>
        <p:txBody>
          <a:bodyPr>
            <a:normAutofit/>
          </a:bodyPr>
          <a:lstStyle/>
          <a:p>
            <a:r>
              <a:rPr lang="en-GB" dirty="0"/>
              <a:t>Match Information with Sounds or Letters</a:t>
            </a:r>
          </a:p>
        </p:txBody>
      </p:sp>
      <p:pic>
        <p:nvPicPr>
          <p:cNvPr id="1026" name="Picture 2" descr="The story cave: stalactites and stalagmites - The Storytellers">
            <a:extLst>
              <a:ext uri="{FF2B5EF4-FFF2-40B4-BE49-F238E27FC236}">
                <a16:creationId xmlns:a16="http://schemas.microsoft.com/office/drawing/2014/main" id="{CD7D4678-4361-919E-A106-A4ABBC4DF3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467" r="31449"/>
          <a:stretch/>
        </p:blipFill>
        <p:spPr bwMode="auto">
          <a:xfrm>
            <a:off x="1076432" y="1916318"/>
            <a:ext cx="3094997" cy="347101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171BDBD-489B-542E-6A1B-7BAED69AEFE3}"/>
              </a:ext>
            </a:extLst>
          </p:cNvPr>
          <p:cNvSpPr>
            <a:spLocks noGrp="1"/>
          </p:cNvSpPr>
          <p:nvPr>
            <p:ph idx="1"/>
          </p:nvPr>
        </p:nvSpPr>
        <p:spPr>
          <a:xfrm>
            <a:off x="4639733" y="1845734"/>
            <a:ext cx="6515947" cy="4023360"/>
          </a:xfrm>
        </p:spPr>
        <p:txBody>
          <a:bodyPr vert="horz" lIns="0" tIns="45720" rIns="0" bIns="45720" rtlCol="0" anchor="t">
            <a:normAutofit/>
          </a:bodyPr>
          <a:lstStyle/>
          <a:p>
            <a:r>
              <a:rPr lang="en-GB" sz="3200" dirty="0"/>
              <a:t>Finding clues in a word can help us to remember facts, for example: </a:t>
            </a:r>
          </a:p>
          <a:p>
            <a:r>
              <a:rPr lang="en-GB" sz="3200" b="0" i="0" dirty="0">
                <a:effectLst/>
              </a:rPr>
              <a:t>“Ne</a:t>
            </a:r>
            <a:r>
              <a:rPr lang="en-GB" sz="3200" b="1" i="0" dirty="0">
                <a:effectLst/>
              </a:rPr>
              <a:t>c</a:t>
            </a:r>
            <a:r>
              <a:rPr lang="en-GB" sz="3200" b="0" i="0" dirty="0">
                <a:effectLst/>
              </a:rPr>
              <a:t>e</a:t>
            </a:r>
            <a:r>
              <a:rPr lang="en-GB" sz="3200" b="1" i="0" dirty="0">
                <a:effectLst/>
              </a:rPr>
              <a:t>ss</a:t>
            </a:r>
            <a:r>
              <a:rPr lang="en-GB" sz="3200" b="0" i="0" dirty="0">
                <a:effectLst/>
              </a:rPr>
              <a:t>ary” has one “c” and two “s’s”, just as a shirt has one </a:t>
            </a:r>
            <a:r>
              <a:rPr lang="en-GB" sz="3200" b="1" i="0" dirty="0">
                <a:effectLst/>
              </a:rPr>
              <a:t>c</a:t>
            </a:r>
            <a:r>
              <a:rPr lang="en-GB" sz="3200" b="0" i="0" dirty="0">
                <a:effectLst/>
              </a:rPr>
              <a:t>ollar and two </a:t>
            </a:r>
            <a:r>
              <a:rPr lang="en-GB" sz="3200" b="1" i="0" dirty="0">
                <a:effectLst/>
              </a:rPr>
              <a:t>s</a:t>
            </a:r>
            <a:r>
              <a:rPr lang="en-GB" sz="3200" b="0" i="0" dirty="0">
                <a:effectLst/>
              </a:rPr>
              <a:t>leeves</a:t>
            </a:r>
            <a:endParaRPr lang="en-GB" sz="3200" dirty="0"/>
          </a:p>
          <a:p>
            <a:r>
              <a:rPr lang="en-GB" sz="3200" dirty="0"/>
              <a:t>Stala</a:t>
            </a:r>
            <a:r>
              <a:rPr lang="en-GB" sz="3200" b="1" dirty="0"/>
              <a:t>g</a:t>
            </a:r>
            <a:r>
              <a:rPr lang="en-GB" sz="3200" dirty="0"/>
              <a:t>mites grow from the </a:t>
            </a:r>
            <a:r>
              <a:rPr lang="en-GB" sz="3200" b="1" dirty="0"/>
              <a:t>g</a:t>
            </a:r>
            <a:r>
              <a:rPr lang="en-GB" sz="3200" dirty="0"/>
              <a:t>round. Stalac</a:t>
            </a:r>
            <a:r>
              <a:rPr lang="en-GB" sz="3200" b="1" dirty="0"/>
              <a:t>t</a:t>
            </a:r>
            <a:r>
              <a:rPr lang="en-GB" sz="3200" dirty="0"/>
              <a:t>ites grow from the </a:t>
            </a:r>
            <a:r>
              <a:rPr lang="en-GB" sz="3200" b="1" dirty="0"/>
              <a:t>t</a:t>
            </a:r>
            <a:r>
              <a:rPr lang="en-GB" sz="3200" dirty="0"/>
              <a:t>op of the cave</a:t>
            </a:r>
          </a:p>
        </p:txBody>
      </p:sp>
    </p:spTree>
    <p:extLst>
      <p:ext uri="{BB962C8B-B14F-4D97-AF65-F5344CB8AC3E}">
        <p14:creationId xmlns:p14="http://schemas.microsoft.com/office/powerpoint/2010/main" val="746898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397C1-AF23-969D-4BF1-5CC52623A881}"/>
              </a:ext>
            </a:extLst>
          </p:cNvPr>
          <p:cNvSpPr>
            <a:spLocks noGrp="1"/>
          </p:cNvSpPr>
          <p:nvPr>
            <p:ph type="title"/>
          </p:nvPr>
        </p:nvSpPr>
        <p:spPr/>
        <p:txBody>
          <a:bodyPr/>
          <a:lstStyle/>
          <a:p>
            <a:r>
              <a:rPr lang="en-GB" dirty="0"/>
              <a:t>Creating a story - Visualisation</a:t>
            </a:r>
            <a:endParaRPr lang="en-GB" dirty="0">
              <a:cs typeface="Calibri Light"/>
            </a:endParaRPr>
          </a:p>
        </p:txBody>
      </p:sp>
      <p:sp>
        <p:nvSpPr>
          <p:cNvPr id="3" name="Content Placeholder 2">
            <a:extLst>
              <a:ext uri="{FF2B5EF4-FFF2-40B4-BE49-F238E27FC236}">
                <a16:creationId xmlns:a16="http://schemas.microsoft.com/office/drawing/2014/main" id="{184DC17D-A42D-770A-41DC-55EE446EEE02}"/>
              </a:ext>
            </a:extLst>
          </p:cNvPr>
          <p:cNvSpPr>
            <a:spLocks noGrp="1"/>
          </p:cNvSpPr>
          <p:nvPr>
            <p:ph idx="1"/>
          </p:nvPr>
        </p:nvSpPr>
        <p:spPr/>
        <p:txBody>
          <a:bodyPr vert="horz" lIns="91440" tIns="45720" rIns="91440" bIns="45720" rtlCol="0" anchor="t">
            <a:normAutofit/>
          </a:bodyPr>
          <a:lstStyle/>
          <a:p>
            <a:r>
              <a:rPr lang="en-GB" sz="2800" dirty="0">
                <a:cs typeface="Calibri"/>
              </a:rPr>
              <a:t>Creating a funny or absurd story or picture can help us to memorise facts</a:t>
            </a:r>
          </a:p>
          <a:p>
            <a:r>
              <a:rPr lang="en-GB" sz="2800" dirty="0">
                <a:cs typeface="Calibri"/>
              </a:rPr>
              <a:t>This method connects otherwise random bits of information and so recalling one part of the story/image can trigger other pieces to come with it. </a:t>
            </a:r>
          </a:p>
        </p:txBody>
      </p:sp>
    </p:spTree>
    <p:extLst>
      <p:ext uri="{BB962C8B-B14F-4D97-AF65-F5344CB8AC3E}">
        <p14:creationId xmlns:p14="http://schemas.microsoft.com/office/powerpoint/2010/main" val="40179988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753CA-0A9C-63C5-ADE9-A3E6B349B17A}"/>
              </a:ext>
            </a:extLst>
          </p:cNvPr>
          <p:cNvSpPr>
            <a:spLocks noGrp="1"/>
          </p:cNvSpPr>
          <p:nvPr>
            <p:ph type="title"/>
          </p:nvPr>
        </p:nvSpPr>
        <p:spPr/>
        <p:txBody>
          <a:bodyPr/>
          <a:lstStyle/>
          <a:p>
            <a:r>
              <a:rPr lang="en-GB" dirty="0"/>
              <a:t>A SECOND MEMORY TEST</a:t>
            </a:r>
          </a:p>
        </p:txBody>
      </p:sp>
      <p:sp>
        <p:nvSpPr>
          <p:cNvPr id="3" name="Content Placeholder 2">
            <a:extLst>
              <a:ext uri="{FF2B5EF4-FFF2-40B4-BE49-F238E27FC236}">
                <a16:creationId xmlns:a16="http://schemas.microsoft.com/office/drawing/2014/main" id="{B1986F82-8BDD-25EE-C455-DDA5A8D786B6}"/>
              </a:ext>
            </a:extLst>
          </p:cNvPr>
          <p:cNvSpPr>
            <a:spLocks noGrp="1"/>
          </p:cNvSpPr>
          <p:nvPr>
            <p:ph idx="1"/>
          </p:nvPr>
        </p:nvSpPr>
        <p:spPr/>
        <p:txBody>
          <a:bodyPr vert="horz" lIns="91440" tIns="45720" rIns="91440" bIns="45720" rtlCol="0" anchor="t">
            <a:normAutofit/>
          </a:bodyPr>
          <a:lstStyle/>
          <a:p>
            <a:pPr marL="0" indent="0">
              <a:buNone/>
            </a:pPr>
            <a:endParaRPr lang="en-GB" dirty="0">
              <a:cs typeface="Calibri"/>
            </a:endParaRPr>
          </a:p>
        </p:txBody>
      </p:sp>
      <p:pic>
        <p:nvPicPr>
          <p:cNvPr id="5" name="Picture 5" descr="Shape, circle&#10;&#10;Description automatically generated">
            <a:extLst>
              <a:ext uri="{FF2B5EF4-FFF2-40B4-BE49-F238E27FC236}">
                <a16:creationId xmlns:a16="http://schemas.microsoft.com/office/drawing/2014/main" id="{46897FAC-3D4D-9952-6A8D-23E54165C847}"/>
              </a:ext>
            </a:extLst>
          </p:cNvPr>
          <p:cNvPicPr>
            <a:picLocks noChangeAspect="1"/>
          </p:cNvPicPr>
          <p:nvPr/>
        </p:nvPicPr>
        <p:blipFill>
          <a:blip r:embed="rId2"/>
          <a:stretch>
            <a:fillRect/>
          </a:stretch>
        </p:blipFill>
        <p:spPr>
          <a:xfrm>
            <a:off x="1015042" y="1967429"/>
            <a:ext cx="10363199" cy="4087709"/>
          </a:xfrm>
          <a:prstGeom prst="rect">
            <a:avLst/>
          </a:prstGeom>
        </p:spPr>
      </p:pic>
    </p:spTree>
    <p:extLst>
      <p:ext uri="{BB962C8B-B14F-4D97-AF65-F5344CB8AC3E}">
        <p14:creationId xmlns:p14="http://schemas.microsoft.com/office/powerpoint/2010/main" val="5093027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7" descr="Text, letter&#10;&#10;Description automatically generated">
            <a:extLst>
              <a:ext uri="{FF2B5EF4-FFF2-40B4-BE49-F238E27FC236}">
                <a16:creationId xmlns:a16="http://schemas.microsoft.com/office/drawing/2014/main" id="{7F1954E7-543B-48AD-B937-83D7CA83B7AC}"/>
              </a:ext>
            </a:extLst>
          </p:cNvPr>
          <p:cNvPicPr>
            <a:picLocks noGrp="1" noChangeAspect="1"/>
          </p:cNvPicPr>
          <p:nvPr>
            <p:ph idx="1"/>
          </p:nvPr>
        </p:nvPicPr>
        <p:blipFill rotWithShape="1">
          <a:blip r:embed="rId3"/>
          <a:srcRect l="11832" r="-2" b="-2"/>
          <a:stretch/>
        </p:blipFill>
        <p:spPr>
          <a:xfrm>
            <a:off x="20" y="10"/>
            <a:ext cx="7534636" cy="6857990"/>
          </a:xfrm>
          <a:prstGeom prst="rect">
            <a:avLst/>
          </a:prstGeom>
        </p:spPr>
      </p:pic>
      <p:sp>
        <p:nvSpPr>
          <p:cNvPr id="2" name="Title 1">
            <a:extLst>
              <a:ext uri="{FF2B5EF4-FFF2-40B4-BE49-F238E27FC236}">
                <a16:creationId xmlns:a16="http://schemas.microsoft.com/office/drawing/2014/main" id="{77D19F3B-ED49-4A7F-8D68-E470ADED7D5A}"/>
              </a:ext>
            </a:extLst>
          </p:cNvPr>
          <p:cNvSpPr>
            <a:spLocks noGrp="1"/>
          </p:cNvSpPr>
          <p:nvPr>
            <p:ph type="title"/>
          </p:nvPr>
        </p:nvSpPr>
        <p:spPr>
          <a:xfrm>
            <a:off x="8174735" y="640081"/>
            <a:ext cx="3377183" cy="3708895"/>
          </a:xfrm>
          <a:noFill/>
        </p:spPr>
        <p:txBody>
          <a:bodyPr vert="horz" lIns="91440" tIns="45720" rIns="91440" bIns="45720" rtlCol="0" anchor="b">
            <a:normAutofit/>
          </a:bodyPr>
          <a:lstStyle/>
          <a:p>
            <a:r>
              <a:rPr lang="en-US" sz="5600" dirty="0">
                <a:solidFill>
                  <a:schemeClr val="tx1"/>
                </a:solidFill>
              </a:rPr>
              <a:t>Flashcards </a:t>
            </a:r>
          </a:p>
        </p:txBody>
      </p:sp>
    </p:spTree>
    <p:extLst>
      <p:ext uri="{BB962C8B-B14F-4D97-AF65-F5344CB8AC3E}">
        <p14:creationId xmlns:p14="http://schemas.microsoft.com/office/powerpoint/2010/main" val="19126541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1BF8F-5EC2-C72A-076F-5D58FA51C20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24822D4-448B-7E7F-4FE5-7ADA68C2B3EF}"/>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D41F285C-2ADC-96B4-B8E9-D6F2C7D13296}"/>
              </a:ext>
            </a:extLst>
          </p:cNvPr>
          <p:cNvPicPr>
            <a:picLocks noChangeAspect="1"/>
          </p:cNvPicPr>
          <p:nvPr/>
        </p:nvPicPr>
        <p:blipFill>
          <a:blip r:embed="rId2"/>
          <a:stretch>
            <a:fillRect/>
          </a:stretch>
        </p:blipFill>
        <p:spPr>
          <a:xfrm>
            <a:off x="382555" y="284513"/>
            <a:ext cx="11418283" cy="6284238"/>
          </a:xfrm>
          <a:prstGeom prst="rect">
            <a:avLst/>
          </a:prstGeom>
        </p:spPr>
      </p:pic>
    </p:spTree>
    <p:extLst>
      <p:ext uri="{BB962C8B-B14F-4D97-AF65-F5344CB8AC3E}">
        <p14:creationId xmlns:p14="http://schemas.microsoft.com/office/powerpoint/2010/main" val="22458202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FE273-7A4D-4FFA-BC0A-78BB353F3BAF}"/>
              </a:ext>
            </a:extLst>
          </p:cNvPr>
          <p:cNvSpPr>
            <a:spLocks noGrp="1"/>
          </p:cNvSpPr>
          <p:nvPr>
            <p:ph type="title"/>
          </p:nvPr>
        </p:nvSpPr>
        <p:spPr>
          <a:xfrm>
            <a:off x="838200" y="86935"/>
            <a:ext cx="10515600" cy="1180421"/>
          </a:xfrm>
        </p:spPr>
        <p:txBody>
          <a:bodyPr/>
          <a:lstStyle/>
          <a:p>
            <a:r>
              <a:rPr lang="en-US" dirty="0">
                <a:cs typeface="Calibri Light"/>
              </a:rPr>
              <a:t>Flashcards </a:t>
            </a:r>
            <a:endParaRPr lang="en-US" dirty="0"/>
          </a:p>
        </p:txBody>
      </p:sp>
      <p:graphicFrame>
        <p:nvGraphicFramePr>
          <p:cNvPr id="6" name="Content Placeholder 2">
            <a:extLst>
              <a:ext uri="{FF2B5EF4-FFF2-40B4-BE49-F238E27FC236}">
                <a16:creationId xmlns:a16="http://schemas.microsoft.com/office/drawing/2014/main" id="{D0120CC3-0336-4188-8B89-4F15EE42088E}"/>
              </a:ext>
            </a:extLst>
          </p:cNvPr>
          <p:cNvGraphicFramePr>
            <a:graphicFrameLocks noGrp="1"/>
          </p:cNvGraphicFramePr>
          <p:nvPr>
            <p:ph idx="1"/>
            <p:extLst>
              <p:ext uri="{D42A27DB-BD31-4B8C-83A1-F6EECF244321}">
                <p14:modId xmlns:p14="http://schemas.microsoft.com/office/powerpoint/2010/main" val="1687155066"/>
              </p:ext>
            </p:extLst>
          </p:nvPr>
        </p:nvGraphicFramePr>
        <p:xfrm>
          <a:off x="100391" y="1134685"/>
          <a:ext cx="12500729" cy="5764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66219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ext, letter&#10;&#10;Description automatically generated">
            <a:extLst>
              <a:ext uri="{FF2B5EF4-FFF2-40B4-BE49-F238E27FC236}">
                <a16:creationId xmlns:a16="http://schemas.microsoft.com/office/drawing/2014/main" id="{BE553668-3E40-43CD-93C3-7A8A142D45C6}"/>
              </a:ext>
            </a:extLst>
          </p:cNvPr>
          <p:cNvPicPr>
            <a:picLocks noGrp="1" noChangeAspect="1"/>
          </p:cNvPicPr>
          <p:nvPr>
            <p:ph idx="1"/>
          </p:nvPr>
        </p:nvPicPr>
        <p:blipFill>
          <a:blip r:embed="rId3"/>
          <a:stretch>
            <a:fillRect/>
          </a:stretch>
        </p:blipFill>
        <p:spPr>
          <a:xfrm>
            <a:off x="161486" y="316002"/>
            <a:ext cx="4292162" cy="2971113"/>
          </a:xfrm>
        </p:spPr>
      </p:pic>
      <p:pic>
        <p:nvPicPr>
          <p:cNvPr id="5" name="Picture 5" descr="Text, letter&#10;&#10;Description automatically generated">
            <a:extLst>
              <a:ext uri="{FF2B5EF4-FFF2-40B4-BE49-F238E27FC236}">
                <a16:creationId xmlns:a16="http://schemas.microsoft.com/office/drawing/2014/main" id="{C44FD264-B661-4C0F-B6B1-08515D1ECF58}"/>
              </a:ext>
            </a:extLst>
          </p:cNvPr>
          <p:cNvPicPr>
            <a:picLocks noChangeAspect="1"/>
          </p:cNvPicPr>
          <p:nvPr/>
        </p:nvPicPr>
        <p:blipFill>
          <a:blip r:embed="rId4"/>
          <a:stretch>
            <a:fillRect/>
          </a:stretch>
        </p:blipFill>
        <p:spPr>
          <a:xfrm>
            <a:off x="166551" y="3510608"/>
            <a:ext cx="4310331" cy="2970593"/>
          </a:xfrm>
          <a:prstGeom prst="rect">
            <a:avLst/>
          </a:prstGeom>
        </p:spPr>
      </p:pic>
      <p:pic>
        <p:nvPicPr>
          <p:cNvPr id="6" name="Picture 6" descr="Text, letter&#10;&#10;Description automatically generated">
            <a:extLst>
              <a:ext uri="{FF2B5EF4-FFF2-40B4-BE49-F238E27FC236}">
                <a16:creationId xmlns:a16="http://schemas.microsoft.com/office/drawing/2014/main" id="{0708A83B-370E-48CD-911C-DE837D8AFD5A}"/>
              </a:ext>
            </a:extLst>
          </p:cNvPr>
          <p:cNvPicPr>
            <a:picLocks noChangeAspect="1"/>
          </p:cNvPicPr>
          <p:nvPr/>
        </p:nvPicPr>
        <p:blipFill>
          <a:blip r:embed="rId5"/>
          <a:stretch>
            <a:fillRect/>
          </a:stretch>
        </p:blipFill>
        <p:spPr>
          <a:xfrm>
            <a:off x="5703488" y="66792"/>
            <a:ext cx="6323160" cy="6294405"/>
          </a:xfrm>
          <a:prstGeom prst="rect">
            <a:avLst/>
          </a:prstGeom>
        </p:spPr>
      </p:pic>
      <p:sp>
        <p:nvSpPr>
          <p:cNvPr id="7" name="TextBox 6">
            <a:extLst>
              <a:ext uri="{FF2B5EF4-FFF2-40B4-BE49-F238E27FC236}">
                <a16:creationId xmlns:a16="http://schemas.microsoft.com/office/drawing/2014/main" id="{4BA88448-CC0C-4CFF-B549-26DD863762E7}"/>
              </a:ext>
            </a:extLst>
          </p:cNvPr>
          <p:cNvSpPr txBox="1"/>
          <p:nvPr/>
        </p:nvSpPr>
        <p:spPr>
          <a:xfrm>
            <a:off x="819150" y="-5170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Keep it simple …. </a:t>
            </a:r>
            <a:endParaRPr lang="en-US" dirty="0">
              <a:cs typeface="Calibri"/>
            </a:endParaRPr>
          </a:p>
        </p:txBody>
      </p:sp>
      <p:sp>
        <p:nvSpPr>
          <p:cNvPr id="8" name="TextBox 7">
            <a:extLst>
              <a:ext uri="{FF2B5EF4-FFF2-40B4-BE49-F238E27FC236}">
                <a16:creationId xmlns:a16="http://schemas.microsoft.com/office/drawing/2014/main" id="{399ACA1D-B73F-4097-B91A-038F5D4922F0}"/>
              </a:ext>
            </a:extLst>
          </p:cNvPr>
          <p:cNvSpPr txBox="1"/>
          <p:nvPr/>
        </p:nvSpPr>
        <p:spPr>
          <a:xfrm>
            <a:off x="5323114" y="6425293"/>
            <a:ext cx="38998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Or make them more detailed ...</a:t>
            </a:r>
          </a:p>
        </p:txBody>
      </p:sp>
    </p:spTree>
    <p:extLst>
      <p:ext uri="{BB962C8B-B14F-4D97-AF65-F5344CB8AC3E}">
        <p14:creationId xmlns:p14="http://schemas.microsoft.com/office/powerpoint/2010/main" val="26121418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E9228-9D3C-4F69-ADFC-DD95D7296206}"/>
              </a:ext>
            </a:extLst>
          </p:cNvPr>
          <p:cNvSpPr>
            <a:spLocks noGrp="1"/>
          </p:cNvSpPr>
          <p:nvPr>
            <p:ph type="title"/>
          </p:nvPr>
        </p:nvSpPr>
        <p:spPr>
          <a:xfrm>
            <a:off x="838200" y="585216"/>
            <a:ext cx="10515600" cy="1325563"/>
          </a:xfrm>
        </p:spPr>
        <p:txBody>
          <a:bodyPr>
            <a:normAutofit/>
          </a:bodyPr>
          <a:lstStyle/>
          <a:p>
            <a:r>
              <a:rPr lang="en-US" dirty="0">
                <a:solidFill>
                  <a:schemeClr val="tx1"/>
                </a:solidFill>
                <a:cs typeface="Calibri Light"/>
              </a:rPr>
              <a:t>Task </a:t>
            </a:r>
            <a:endParaRPr lang="en-US">
              <a:solidFill>
                <a:schemeClr val="tx1"/>
              </a:solidFill>
              <a:cs typeface="Calibri Light"/>
            </a:endParaRPr>
          </a:p>
        </p:txBody>
      </p:sp>
      <p:pic>
        <p:nvPicPr>
          <p:cNvPr id="4" name="Picture 4" descr="Text, letter&#10;&#10;Description automatically generated">
            <a:extLst>
              <a:ext uri="{FF2B5EF4-FFF2-40B4-BE49-F238E27FC236}">
                <a16:creationId xmlns:a16="http://schemas.microsoft.com/office/drawing/2014/main" id="{0C1EDBA4-F006-40A8-81DC-B5FF923AC149}"/>
              </a:ext>
            </a:extLst>
          </p:cNvPr>
          <p:cNvPicPr>
            <a:picLocks noChangeAspect="1"/>
          </p:cNvPicPr>
          <p:nvPr/>
        </p:nvPicPr>
        <p:blipFill rotWithShape="1">
          <a:blip r:embed="rId3"/>
          <a:srcRect l="1675" r="2484" b="-3"/>
          <a:stretch/>
        </p:blipFill>
        <p:spPr>
          <a:xfrm>
            <a:off x="841248" y="2516777"/>
            <a:ext cx="6236208" cy="3660185"/>
          </a:xfrm>
          <a:prstGeom prst="rect">
            <a:avLst/>
          </a:prstGeom>
        </p:spPr>
      </p:pic>
      <p:sp>
        <p:nvSpPr>
          <p:cNvPr id="8" name="Content Placeholder 7">
            <a:extLst>
              <a:ext uri="{FF2B5EF4-FFF2-40B4-BE49-F238E27FC236}">
                <a16:creationId xmlns:a16="http://schemas.microsoft.com/office/drawing/2014/main" id="{2FB80423-1927-483A-81CD-9059AC3544AC}"/>
              </a:ext>
            </a:extLst>
          </p:cNvPr>
          <p:cNvSpPr>
            <a:spLocks noGrp="1"/>
          </p:cNvSpPr>
          <p:nvPr>
            <p:ph idx="1"/>
          </p:nvPr>
        </p:nvSpPr>
        <p:spPr>
          <a:xfrm>
            <a:off x="7546848" y="2516777"/>
            <a:ext cx="3803904" cy="3660185"/>
          </a:xfrm>
        </p:spPr>
        <p:txBody>
          <a:bodyPr anchor="ctr">
            <a:normAutofit/>
          </a:bodyPr>
          <a:lstStyle/>
          <a:p>
            <a:r>
              <a:rPr lang="en-US" sz="2200" dirty="0">
                <a:ea typeface="+mn-lt"/>
                <a:cs typeface="+mn-lt"/>
              </a:rPr>
              <a:t>Choose a subject that you have resources for</a:t>
            </a:r>
            <a:endParaRPr lang="en-US" sz="2200" dirty="0">
              <a:solidFill>
                <a:srgbClr val="FFFFFF"/>
              </a:solidFill>
              <a:ea typeface="+mn-lt"/>
              <a:cs typeface="+mn-lt"/>
            </a:endParaRPr>
          </a:p>
          <a:p>
            <a:r>
              <a:rPr lang="en-US" sz="2200" dirty="0">
                <a:solidFill>
                  <a:srgbClr val="000000"/>
                </a:solidFill>
                <a:ea typeface="+mn-lt"/>
                <a:cs typeface="+mn-lt"/>
              </a:rPr>
              <a:t>Select a key term/question/definition that you need to know </a:t>
            </a:r>
          </a:p>
          <a:p>
            <a:r>
              <a:rPr lang="en-US" sz="2200" dirty="0">
                <a:solidFill>
                  <a:srgbClr val="000000"/>
                </a:solidFill>
                <a:ea typeface="+mn-lt"/>
                <a:cs typeface="+mn-lt"/>
              </a:rPr>
              <a:t>Create your own flashcard </a:t>
            </a:r>
          </a:p>
          <a:p>
            <a:r>
              <a:rPr lang="en-US" sz="2200" dirty="0">
                <a:solidFill>
                  <a:srgbClr val="000000"/>
                </a:solidFill>
                <a:ea typeface="+mn-lt"/>
                <a:cs typeface="+mn-lt"/>
              </a:rPr>
              <a:t>Look at the examples to help you</a:t>
            </a:r>
          </a:p>
          <a:p>
            <a:r>
              <a:rPr lang="en-US" sz="2200" dirty="0">
                <a:solidFill>
                  <a:schemeClr val="bg1"/>
                </a:solidFill>
                <a:ea typeface="+mn-lt"/>
                <a:cs typeface="+mn-lt"/>
              </a:rPr>
              <a:t>s subject that you have resources for</a:t>
            </a:r>
            <a:endParaRPr lang="en-US" sz="2200">
              <a:solidFill>
                <a:schemeClr val="bg1"/>
              </a:solidFill>
              <a:cs typeface="Calibri"/>
            </a:endParaRPr>
          </a:p>
        </p:txBody>
      </p:sp>
    </p:spTree>
    <p:extLst>
      <p:ext uri="{BB962C8B-B14F-4D97-AF65-F5344CB8AC3E}">
        <p14:creationId xmlns:p14="http://schemas.microsoft.com/office/powerpoint/2010/main" val="1206763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B63E10B8-7A5C-4E1D-BE92-AAA068608C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5804"/>
            <a:ext cx="2686328" cy="3510776"/>
          </a:xfrm>
          <a:prstGeom prst="rect">
            <a:avLst/>
          </a:prstGeom>
          <a:solidFill>
            <a:srgbClr val="FFFFFF"/>
          </a:solidFill>
          <a:ln w="63500">
            <a:solidFill>
              <a:srgbClr val="282B4C"/>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5C29AA3-A1AC-448F-A505-87CEAA1D90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7949" y="485804"/>
            <a:ext cx="2686328" cy="3510776"/>
          </a:xfrm>
          <a:prstGeom prst="rect">
            <a:avLst/>
          </a:prstGeom>
          <a:solidFill>
            <a:srgbClr val="FFFFFF"/>
          </a:solidFill>
          <a:ln w="63500">
            <a:solidFill>
              <a:srgbClr val="282B4C"/>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E1C32068-6A8E-44A5-BE2D-65E7EC2DB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3" y="4157449"/>
            <a:ext cx="2686328" cy="2216840"/>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picture containing indoor, furniture, closet, rack&#10;&#10;Description automatically generated">
            <a:extLst>
              <a:ext uri="{FF2B5EF4-FFF2-40B4-BE49-F238E27FC236}">
                <a16:creationId xmlns:a16="http://schemas.microsoft.com/office/drawing/2014/main" id="{373FB43D-E1CE-39AE-570D-B59A06D64DBE}"/>
              </a:ext>
            </a:extLst>
          </p:cNvPr>
          <p:cNvPicPr>
            <a:picLocks noChangeAspect="1"/>
          </p:cNvPicPr>
          <p:nvPr/>
        </p:nvPicPr>
        <p:blipFill rotWithShape="1">
          <a:blip r:embed="rId3"/>
          <a:srcRect r="11264" b="4"/>
          <a:stretch/>
        </p:blipFill>
        <p:spPr>
          <a:xfrm>
            <a:off x="726055" y="4328887"/>
            <a:ext cx="2217264" cy="1873965"/>
          </a:xfrm>
          <a:prstGeom prst="rect">
            <a:avLst/>
          </a:prstGeom>
        </p:spPr>
      </p:pic>
      <p:sp>
        <p:nvSpPr>
          <p:cNvPr id="47" name="Rectangle 46">
            <a:extLst>
              <a:ext uri="{FF2B5EF4-FFF2-40B4-BE49-F238E27FC236}">
                <a16:creationId xmlns:a16="http://schemas.microsoft.com/office/drawing/2014/main" id="{83940A33-AE5F-4FC1-AFFF-1BC5DD32E1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31827" y="4157449"/>
            <a:ext cx="2686328" cy="2216840"/>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9310DD53-17D0-4A12-A0E2-72F33348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6188" y="485805"/>
            <a:ext cx="5511179" cy="5888484"/>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A picture containing indoor, floor&#10;&#10;Description automatically generated">
            <a:extLst>
              <a:ext uri="{FF2B5EF4-FFF2-40B4-BE49-F238E27FC236}">
                <a16:creationId xmlns:a16="http://schemas.microsoft.com/office/drawing/2014/main" id="{71A8A2E1-0850-8D30-674E-631416808D86}"/>
              </a:ext>
            </a:extLst>
          </p:cNvPr>
          <p:cNvPicPr>
            <a:picLocks noChangeAspect="1"/>
          </p:cNvPicPr>
          <p:nvPr/>
        </p:nvPicPr>
        <p:blipFill rotWithShape="1">
          <a:blip r:embed="rId4"/>
          <a:srcRect t="28711" b="33088"/>
          <a:stretch/>
        </p:blipFill>
        <p:spPr>
          <a:xfrm>
            <a:off x="3503306" y="1201461"/>
            <a:ext cx="2336812" cy="1973251"/>
          </a:xfrm>
          <a:prstGeom prst="rect">
            <a:avLst/>
          </a:prstGeom>
        </p:spPr>
      </p:pic>
      <p:pic>
        <p:nvPicPr>
          <p:cNvPr id="7" name="Picture 7" descr="Calendar&#10;&#10;Description automatically generated">
            <a:extLst>
              <a:ext uri="{FF2B5EF4-FFF2-40B4-BE49-F238E27FC236}">
                <a16:creationId xmlns:a16="http://schemas.microsoft.com/office/drawing/2014/main" id="{475F1186-1012-E6B7-6BFC-8228E12A4673}"/>
              </a:ext>
            </a:extLst>
          </p:cNvPr>
          <p:cNvPicPr>
            <a:picLocks noChangeAspect="1"/>
          </p:cNvPicPr>
          <p:nvPr/>
        </p:nvPicPr>
        <p:blipFill rotWithShape="1">
          <a:blip r:embed="rId5"/>
          <a:srcRect t="20884" r="-535" b="20393"/>
          <a:stretch/>
        </p:blipFill>
        <p:spPr>
          <a:xfrm>
            <a:off x="756508" y="857003"/>
            <a:ext cx="2207925" cy="2769749"/>
          </a:xfrm>
          <a:prstGeom prst="rect">
            <a:avLst/>
          </a:prstGeom>
        </p:spPr>
      </p:pic>
      <p:pic>
        <p:nvPicPr>
          <p:cNvPr id="5" name="Picture 5">
            <a:extLst>
              <a:ext uri="{FF2B5EF4-FFF2-40B4-BE49-F238E27FC236}">
                <a16:creationId xmlns:a16="http://schemas.microsoft.com/office/drawing/2014/main" id="{1D1AD244-6782-9C55-0025-B3340092D305}"/>
              </a:ext>
            </a:extLst>
          </p:cNvPr>
          <p:cNvPicPr>
            <a:picLocks noChangeAspect="1"/>
          </p:cNvPicPr>
          <p:nvPr/>
        </p:nvPicPr>
        <p:blipFill rotWithShape="1">
          <a:blip r:embed="rId6"/>
          <a:srcRect l="-208" t="34034" r="2119" b="33958"/>
          <a:stretch/>
        </p:blipFill>
        <p:spPr>
          <a:xfrm>
            <a:off x="3552786" y="4435292"/>
            <a:ext cx="2289063" cy="1659880"/>
          </a:xfrm>
          <a:prstGeom prst="rect">
            <a:avLst/>
          </a:prstGeom>
        </p:spPr>
      </p:pic>
    </p:spTree>
    <p:extLst>
      <p:ext uri="{BB962C8B-B14F-4D97-AF65-F5344CB8AC3E}">
        <p14:creationId xmlns:p14="http://schemas.microsoft.com/office/powerpoint/2010/main" val="11507725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91464-E7AD-4E05-9B3A-244895AA732A}"/>
              </a:ext>
            </a:extLst>
          </p:cNvPr>
          <p:cNvSpPr>
            <a:spLocks noGrp="1"/>
          </p:cNvSpPr>
          <p:nvPr>
            <p:ph type="title"/>
          </p:nvPr>
        </p:nvSpPr>
        <p:spPr>
          <a:xfrm>
            <a:off x="838200" y="585216"/>
            <a:ext cx="10515600" cy="1325563"/>
          </a:xfrm>
        </p:spPr>
        <p:txBody>
          <a:bodyPr>
            <a:normAutofit/>
          </a:bodyPr>
          <a:lstStyle/>
          <a:p>
            <a:r>
              <a:rPr lang="en-US" dirty="0">
                <a:solidFill>
                  <a:schemeClr val="tx1"/>
                </a:solidFill>
                <a:cs typeface="Calibri Light"/>
              </a:rPr>
              <a:t>Digital Flashcards – Quizlet </a:t>
            </a:r>
          </a:p>
        </p:txBody>
      </p:sp>
      <p:sp>
        <p:nvSpPr>
          <p:cNvPr id="3" name="Content Placeholder 2">
            <a:extLst>
              <a:ext uri="{FF2B5EF4-FFF2-40B4-BE49-F238E27FC236}">
                <a16:creationId xmlns:a16="http://schemas.microsoft.com/office/drawing/2014/main" id="{30BBAC35-682C-4144-B4BB-7890F85617C3}"/>
              </a:ext>
            </a:extLst>
          </p:cNvPr>
          <p:cNvSpPr>
            <a:spLocks noGrp="1"/>
          </p:cNvSpPr>
          <p:nvPr>
            <p:ph idx="1"/>
          </p:nvPr>
        </p:nvSpPr>
        <p:spPr>
          <a:xfrm>
            <a:off x="7897609" y="2674015"/>
            <a:ext cx="4144853" cy="3660185"/>
          </a:xfrm>
        </p:spPr>
        <p:txBody>
          <a:bodyPr vert="horz" lIns="91440" tIns="45720" rIns="91440" bIns="45720" rtlCol="0" anchor="ctr">
            <a:normAutofit fontScale="92500" lnSpcReduction="10000"/>
          </a:bodyPr>
          <a:lstStyle/>
          <a:p>
            <a:r>
              <a:rPr lang="en-US" dirty="0">
                <a:ea typeface="+mn-lt"/>
                <a:cs typeface="+mn-lt"/>
                <a:hlinkClick r:id="rId3"/>
              </a:rPr>
              <a:t>https://quizlet.com/en-gb</a:t>
            </a:r>
            <a:endParaRPr lang="en-US" dirty="0">
              <a:ea typeface="+mn-lt"/>
              <a:cs typeface="+mn-lt"/>
            </a:endParaRPr>
          </a:p>
          <a:p>
            <a:r>
              <a:rPr lang="en-US" dirty="0">
                <a:cs typeface="Calibri"/>
              </a:rPr>
              <a:t>Sign-up is free</a:t>
            </a:r>
          </a:p>
          <a:p>
            <a:r>
              <a:rPr lang="en-US" dirty="0">
                <a:cs typeface="Calibri"/>
              </a:rPr>
              <a:t>Create your own digital set of flashcards </a:t>
            </a:r>
          </a:p>
          <a:p>
            <a:r>
              <a:rPr lang="en-US" dirty="0">
                <a:cs typeface="Calibri"/>
              </a:rPr>
              <a:t>Test yourself, play fun games </a:t>
            </a:r>
          </a:p>
          <a:p>
            <a:r>
              <a:rPr lang="en-US" dirty="0">
                <a:ea typeface="+mn-lt"/>
                <a:cs typeface="+mn-lt"/>
                <a:hlinkClick r:id="rId4"/>
              </a:rPr>
              <a:t>https://quizlet.com/173360201/nat-5-biology-flash-cards/</a:t>
            </a:r>
            <a:endParaRPr lang="en-US" dirty="0">
              <a:cs typeface="Calibri"/>
            </a:endParaRPr>
          </a:p>
          <a:p>
            <a:endParaRPr lang="en-US" dirty="0">
              <a:ea typeface="+mn-lt"/>
              <a:cs typeface="+mn-lt"/>
            </a:endParaRPr>
          </a:p>
        </p:txBody>
      </p:sp>
      <p:pic>
        <p:nvPicPr>
          <p:cNvPr id="5" name="Picture 5" descr="Graphical user interface, application&#10;&#10;Description automatically generated">
            <a:extLst>
              <a:ext uri="{FF2B5EF4-FFF2-40B4-BE49-F238E27FC236}">
                <a16:creationId xmlns:a16="http://schemas.microsoft.com/office/drawing/2014/main" id="{13A34656-4045-4675-8938-F8D54C48CF4C}"/>
              </a:ext>
            </a:extLst>
          </p:cNvPr>
          <p:cNvPicPr>
            <a:picLocks noChangeAspect="1"/>
          </p:cNvPicPr>
          <p:nvPr/>
        </p:nvPicPr>
        <p:blipFill>
          <a:blip r:embed="rId5"/>
          <a:stretch>
            <a:fillRect/>
          </a:stretch>
        </p:blipFill>
        <p:spPr>
          <a:xfrm>
            <a:off x="171810" y="2363782"/>
            <a:ext cx="7726436" cy="4277069"/>
          </a:xfrm>
          <a:prstGeom prst="rect">
            <a:avLst/>
          </a:prstGeom>
        </p:spPr>
      </p:pic>
    </p:spTree>
    <p:extLst>
      <p:ext uri="{BB962C8B-B14F-4D97-AF65-F5344CB8AC3E}">
        <p14:creationId xmlns:p14="http://schemas.microsoft.com/office/powerpoint/2010/main" val="34413933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38027-C150-9FCD-6E90-FB2E0022797A}"/>
              </a:ext>
            </a:extLst>
          </p:cNvPr>
          <p:cNvSpPr>
            <a:spLocks noGrp="1"/>
          </p:cNvSpPr>
          <p:nvPr>
            <p:ph type="title"/>
          </p:nvPr>
        </p:nvSpPr>
        <p:spPr>
          <a:xfrm>
            <a:off x="1021069" y="53336"/>
            <a:ext cx="6588936" cy="1622321"/>
          </a:xfrm>
        </p:spPr>
        <p:txBody>
          <a:bodyPr>
            <a:normAutofit/>
          </a:bodyPr>
          <a:lstStyle/>
          <a:p>
            <a:r>
              <a:rPr lang="en-GB" dirty="0"/>
              <a:t>Reviewing your cards</a:t>
            </a:r>
          </a:p>
        </p:txBody>
      </p:sp>
      <p:pic>
        <p:nvPicPr>
          <p:cNvPr id="5" name="Picture 4">
            <a:extLst>
              <a:ext uri="{FF2B5EF4-FFF2-40B4-BE49-F238E27FC236}">
                <a16:creationId xmlns:a16="http://schemas.microsoft.com/office/drawing/2014/main" id="{E1FBBE0C-8F37-C460-1096-AE9BD01AB81B}"/>
              </a:ext>
            </a:extLst>
          </p:cNvPr>
          <p:cNvPicPr>
            <a:picLocks noChangeAspect="1"/>
          </p:cNvPicPr>
          <p:nvPr/>
        </p:nvPicPr>
        <p:blipFill>
          <a:blip r:embed="rId2"/>
          <a:stretch>
            <a:fillRect/>
          </a:stretch>
        </p:blipFill>
        <p:spPr>
          <a:xfrm>
            <a:off x="2588233" y="1809561"/>
            <a:ext cx="5452262" cy="4378630"/>
          </a:xfrm>
          <a:prstGeom prst="rect">
            <a:avLst/>
          </a:prstGeom>
          <a:effectLst/>
        </p:spPr>
      </p:pic>
    </p:spTree>
    <p:extLst>
      <p:ext uri="{BB962C8B-B14F-4D97-AF65-F5344CB8AC3E}">
        <p14:creationId xmlns:p14="http://schemas.microsoft.com/office/powerpoint/2010/main" val="1230755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DCC00-8896-4B35-904A-761936731090}"/>
              </a:ext>
            </a:extLst>
          </p:cNvPr>
          <p:cNvSpPr>
            <a:spLocks noGrp="1"/>
          </p:cNvSpPr>
          <p:nvPr>
            <p:ph type="title"/>
          </p:nvPr>
        </p:nvSpPr>
        <p:spPr>
          <a:xfrm>
            <a:off x="684848" y="536028"/>
            <a:ext cx="5323715" cy="1121620"/>
          </a:xfrm>
        </p:spPr>
        <p:txBody>
          <a:bodyPr anchor="b">
            <a:normAutofit/>
          </a:bodyPr>
          <a:lstStyle/>
          <a:p>
            <a:r>
              <a:rPr lang="en-US" sz="5400" b="1" u="sng">
                <a:cs typeface="Calibri Light"/>
              </a:rPr>
              <a:t>Study Timetable </a:t>
            </a:r>
            <a:endParaRPr lang="en-US" b="1" u="sng">
              <a:cs typeface="Calibri Light" panose="020F0302020204030204"/>
            </a:endParaRPr>
          </a:p>
        </p:txBody>
      </p:sp>
      <p:pic>
        <p:nvPicPr>
          <p:cNvPr id="7" name="Picture 5" descr="Text, whiteboard&#10;&#10;Description automatically generated">
            <a:extLst>
              <a:ext uri="{FF2B5EF4-FFF2-40B4-BE49-F238E27FC236}">
                <a16:creationId xmlns:a16="http://schemas.microsoft.com/office/drawing/2014/main" id="{4425C3E7-B2B4-3890-1A02-E0D44BF63612}"/>
              </a:ext>
            </a:extLst>
          </p:cNvPr>
          <p:cNvPicPr>
            <a:picLocks noGrp="1" noChangeAspect="1"/>
          </p:cNvPicPr>
          <p:nvPr>
            <p:ph idx="1"/>
          </p:nvPr>
        </p:nvPicPr>
        <p:blipFill>
          <a:blip r:embed="rId3"/>
          <a:stretch>
            <a:fillRect/>
          </a:stretch>
        </p:blipFill>
        <p:spPr>
          <a:xfrm>
            <a:off x="7285366" y="1612590"/>
            <a:ext cx="4644448" cy="4644448"/>
          </a:xfrm>
        </p:spPr>
      </p:pic>
      <p:pic>
        <p:nvPicPr>
          <p:cNvPr id="8" name="Picture 2" descr="Chart&#10;&#10;Description automatically generated">
            <a:extLst>
              <a:ext uri="{FF2B5EF4-FFF2-40B4-BE49-F238E27FC236}">
                <a16:creationId xmlns:a16="http://schemas.microsoft.com/office/drawing/2014/main" id="{9046739E-A442-7801-BCA9-421F8E08A6C0}"/>
              </a:ext>
            </a:extLst>
          </p:cNvPr>
          <p:cNvPicPr>
            <a:picLocks noChangeAspect="1"/>
          </p:cNvPicPr>
          <p:nvPr/>
        </p:nvPicPr>
        <p:blipFill rotWithShape="1">
          <a:blip r:embed="rId4"/>
          <a:srcRect t="6260" r="99" b="169"/>
          <a:stretch/>
        </p:blipFill>
        <p:spPr>
          <a:xfrm>
            <a:off x="321562" y="2230245"/>
            <a:ext cx="6548738" cy="3595430"/>
          </a:xfrm>
          <a:prstGeom prst="rect">
            <a:avLst/>
          </a:prstGeom>
        </p:spPr>
      </p:pic>
    </p:spTree>
    <p:extLst>
      <p:ext uri="{BB962C8B-B14F-4D97-AF65-F5344CB8AC3E}">
        <p14:creationId xmlns:p14="http://schemas.microsoft.com/office/powerpoint/2010/main" val="33094363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DCC00-8896-4B35-904A-761936731090}"/>
              </a:ext>
            </a:extLst>
          </p:cNvPr>
          <p:cNvSpPr>
            <a:spLocks noGrp="1"/>
          </p:cNvSpPr>
          <p:nvPr>
            <p:ph type="title"/>
          </p:nvPr>
        </p:nvSpPr>
        <p:spPr>
          <a:xfrm>
            <a:off x="684848" y="536028"/>
            <a:ext cx="5323715" cy="1121620"/>
          </a:xfrm>
        </p:spPr>
        <p:txBody>
          <a:bodyPr anchor="b">
            <a:normAutofit/>
          </a:bodyPr>
          <a:lstStyle/>
          <a:p>
            <a:r>
              <a:rPr lang="en-US" sz="5400" b="1" u="sng">
                <a:cs typeface="Calibri Light"/>
              </a:rPr>
              <a:t>Study Timetable </a:t>
            </a:r>
            <a:endParaRPr lang="en-US" b="1" u="sng">
              <a:cs typeface="Calibri Light" panose="020F0302020204030204"/>
            </a:endParaRPr>
          </a:p>
        </p:txBody>
      </p:sp>
      <p:sp>
        <p:nvSpPr>
          <p:cNvPr id="3" name="Content Placeholder 2">
            <a:extLst>
              <a:ext uri="{FF2B5EF4-FFF2-40B4-BE49-F238E27FC236}">
                <a16:creationId xmlns:a16="http://schemas.microsoft.com/office/drawing/2014/main" id="{82A09FAD-6723-4EA7-BCE9-E450D6DF3866}"/>
              </a:ext>
            </a:extLst>
          </p:cNvPr>
          <p:cNvSpPr>
            <a:spLocks noGrp="1"/>
          </p:cNvSpPr>
          <p:nvPr>
            <p:ph idx="1"/>
          </p:nvPr>
        </p:nvSpPr>
        <p:spPr>
          <a:xfrm>
            <a:off x="635367" y="1940856"/>
            <a:ext cx="6302621" cy="4547899"/>
          </a:xfrm>
        </p:spPr>
        <p:txBody>
          <a:bodyPr vert="horz" lIns="91440" tIns="45720" rIns="91440" bIns="45720" rtlCol="0" anchor="t">
            <a:noAutofit/>
          </a:bodyPr>
          <a:lstStyle/>
          <a:p>
            <a:r>
              <a:rPr lang="en-US" dirty="0">
                <a:cs typeface="Calibri"/>
              </a:rPr>
              <a:t>Be flexible and realistic </a:t>
            </a:r>
          </a:p>
          <a:p>
            <a:r>
              <a:rPr lang="en-US" dirty="0" err="1">
                <a:cs typeface="Calibri"/>
              </a:rPr>
              <a:t>Prioritise</a:t>
            </a:r>
            <a:r>
              <a:rPr lang="en-US" dirty="0">
                <a:cs typeface="Calibri"/>
              </a:rPr>
              <a:t> certain subjects </a:t>
            </a:r>
          </a:p>
          <a:p>
            <a:r>
              <a:rPr lang="en-US" dirty="0">
                <a:cs typeface="Calibri"/>
              </a:rPr>
              <a:t>Include study breaks</a:t>
            </a:r>
          </a:p>
          <a:p>
            <a:r>
              <a:rPr lang="en-US" dirty="0">
                <a:cs typeface="Calibri"/>
              </a:rPr>
              <a:t>Include hobbies/commitments (dancing, football, job etc.)</a:t>
            </a:r>
          </a:p>
          <a:p>
            <a:r>
              <a:rPr lang="en-US" dirty="0">
                <a:cs typeface="Calibri"/>
              </a:rPr>
              <a:t>Include relaxation time</a:t>
            </a:r>
          </a:p>
          <a:p>
            <a:r>
              <a:rPr lang="en-US" dirty="0">
                <a:cs typeface="Calibri"/>
              </a:rPr>
              <a:t>Study time should be over and above normal homework</a:t>
            </a:r>
          </a:p>
        </p:txBody>
      </p:sp>
      <p:pic>
        <p:nvPicPr>
          <p:cNvPr id="4" name="Picture 4">
            <a:extLst>
              <a:ext uri="{FF2B5EF4-FFF2-40B4-BE49-F238E27FC236}">
                <a16:creationId xmlns:a16="http://schemas.microsoft.com/office/drawing/2014/main" id="{DD7938D7-8DDF-48EA-AD09-73E32699A259}"/>
              </a:ext>
            </a:extLst>
          </p:cNvPr>
          <p:cNvPicPr>
            <a:picLocks noChangeAspect="1"/>
          </p:cNvPicPr>
          <p:nvPr/>
        </p:nvPicPr>
        <p:blipFill>
          <a:blip r:embed="rId3"/>
          <a:stretch>
            <a:fillRect/>
          </a:stretch>
        </p:blipFill>
        <p:spPr>
          <a:xfrm>
            <a:off x="7389375" y="88874"/>
            <a:ext cx="3727869" cy="3601141"/>
          </a:xfrm>
          <a:prstGeom prst="rect">
            <a:avLst/>
          </a:prstGeom>
        </p:spPr>
      </p:pic>
      <p:pic>
        <p:nvPicPr>
          <p:cNvPr id="10" name="Picture 9">
            <a:extLst>
              <a:ext uri="{FF2B5EF4-FFF2-40B4-BE49-F238E27FC236}">
                <a16:creationId xmlns:a16="http://schemas.microsoft.com/office/drawing/2014/main" id="{A972094E-7E09-4FBC-BD6D-EC6E4D7639C0}"/>
              </a:ext>
            </a:extLst>
          </p:cNvPr>
          <p:cNvPicPr>
            <a:picLocks noChangeAspect="1"/>
          </p:cNvPicPr>
          <p:nvPr/>
        </p:nvPicPr>
        <p:blipFill>
          <a:blip r:embed="rId4"/>
          <a:stretch>
            <a:fillRect/>
          </a:stretch>
        </p:blipFill>
        <p:spPr>
          <a:xfrm>
            <a:off x="7291764" y="3788954"/>
            <a:ext cx="4468115" cy="1416184"/>
          </a:xfrm>
          <a:prstGeom prst="rect">
            <a:avLst/>
          </a:prstGeom>
        </p:spPr>
      </p:pic>
      <p:pic>
        <p:nvPicPr>
          <p:cNvPr id="12" name="Picture 11">
            <a:extLst>
              <a:ext uri="{FF2B5EF4-FFF2-40B4-BE49-F238E27FC236}">
                <a16:creationId xmlns:a16="http://schemas.microsoft.com/office/drawing/2014/main" id="{48F5C141-D894-4D89-B64C-7852836C2B9E}"/>
              </a:ext>
            </a:extLst>
          </p:cNvPr>
          <p:cNvPicPr>
            <a:picLocks noChangeAspect="1"/>
          </p:cNvPicPr>
          <p:nvPr/>
        </p:nvPicPr>
        <p:blipFill>
          <a:blip r:embed="rId5"/>
          <a:stretch>
            <a:fillRect/>
          </a:stretch>
        </p:blipFill>
        <p:spPr>
          <a:xfrm>
            <a:off x="7738760" y="5299044"/>
            <a:ext cx="3574122" cy="1460017"/>
          </a:xfrm>
          <a:prstGeom prst="rect">
            <a:avLst/>
          </a:prstGeom>
        </p:spPr>
      </p:pic>
    </p:spTree>
    <p:extLst>
      <p:ext uri="{BB962C8B-B14F-4D97-AF65-F5344CB8AC3E}">
        <p14:creationId xmlns:p14="http://schemas.microsoft.com/office/powerpoint/2010/main" val="4090387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2">
            <a:extLst>
              <a:ext uri="{FF2B5EF4-FFF2-40B4-BE49-F238E27FC236}">
                <a16:creationId xmlns:a16="http://schemas.microsoft.com/office/drawing/2014/main" id="{B05ABBEF-1F94-4062-ADDB-C5BEEC6B87B4}"/>
              </a:ext>
            </a:extLst>
          </p:cNvPr>
          <p:cNvGraphicFramePr>
            <a:graphicFrameLocks noGrp="1"/>
          </p:cNvGraphicFramePr>
          <p:nvPr>
            <p:ph idx="1"/>
            <p:extLst>
              <p:ext uri="{D42A27DB-BD31-4B8C-83A1-F6EECF244321}">
                <p14:modId xmlns:p14="http://schemas.microsoft.com/office/powerpoint/2010/main" val="3740772628"/>
              </p:ext>
            </p:extLst>
          </p:nvPr>
        </p:nvGraphicFramePr>
        <p:xfrm>
          <a:off x="634246" y="3073224"/>
          <a:ext cx="10655877" cy="3350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CB09E2F9-F440-E6A4-A11C-68D40BE70988}"/>
              </a:ext>
            </a:extLst>
          </p:cNvPr>
          <p:cNvSpPr>
            <a:spLocks noGrp="1"/>
          </p:cNvSpPr>
          <p:nvPr>
            <p:ph type="title"/>
          </p:nvPr>
        </p:nvSpPr>
        <p:spPr>
          <a:xfrm>
            <a:off x="634246" y="434018"/>
            <a:ext cx="5916674" cy="1158958"/>
          </a:xfrm>
        </p:spPr>
        <p:txBody>
          <a:bodyPr anchor="b">
            <a:normAutofit/>
          </a:bodyPr>
          <a:lstStyle/>
          <a:p>
            <a:r>
              <a:rPr lang="en-US" sz="5400" b="1" u="sng">
                <a:cs typeface="Calibri Light"/>
              </a:rPr>
              <a:t>Conditions for Study</a:t>
            </a:r>
            <a:endParaRPr lang="en-US" b="1" u="sng">
              <a:cs typeface="Calibri Light" panose="020F0302020204030204"/>
            </a:endParaRPr>
          </a:p>
        </p:txBody>
      </p:sp>
      <p:pic>
        <p:nvPicPr>
          <p:cNvPr id="1026" name="Picture 2" descr="What is the Ideal Study Environment? — UATutoring.com">
            <a:extLst>
              <a:ext uri="{FF2B5EF4-FFF2-40B4-BE49-F238E27FC236}">
                <a16:creationId xmlns:a16="http://schemas.microsoft.com/office/drawing/2014/main" id="{6A984C6A-DE87-B824-5DEE-C1ABD019E9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52759" y="317485"/>
            <a:ext cx="3509400" cy="2543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599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7167E-3C7F-B93A-E19D-B11C8B0F97AD}"/>
              </a:ext>
            </a:extLst>
          </p:cNvPr>
          <p:cNvSpPr>
            <a:spLocks noGrp="1"/>
          </p:cNvSpPr>
          <p:nvPr>
            <p:ph type="title"/>
          </p:nvPr>
        </p:nvSpPr>
        <p:spPr>
          <a:xfrm>
            <a:off x="689758" y="365125"/>
            <a:ext cx="11238015" cy="1345355"/>
          </a:xfrm>
        </p:spPr>
        <p:txBody>
          <a:bodyPr/>
          <a:lstStyle/>
          <a:p>
            <a:r>
              <a:rPr lang="en-GB" b="1" u="sng" dirty="0">
                <a:cs typeface="Calibri Light"/>
              </a:rPr>
              <a:t>Studying: How to make it happen in 4 easy steps</a:t>
            </a:r>
          </a:p>
        </p:txBody>
      </p:sp>
      <p:sp>
        <p:nvSpPr>
          <p:cNvPr id="12" name="TextBox 11">
            <a:extLst>
              <a:ext uri="{FF2B5EF4-FFF2-40B4-BE49-F238E27FC236}">
                <a16:creationId xmlns:a16="http://schemas.microsoft.com/office/drawing/2014/main" id="{FE168E4E-CB9E-3D2D-F56A-F4F3D991DFCD}"/>
              </a:ext>
            </a:extLst>
          </p:cNvPr>
          <p:cNvSpPr txBox="1"/>
          <p:nvPr/>
        </p:nvSpPr>
        <p:spPr>
          <a:xfrm>
            <a:off x="914400" y="2833511"/>
            <a:ext cx="10617198"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t>Take the time to think about what you are trying to grasp. How does it relate to you? Are you listening in class? If you don’t get it yet, then ask for help. How is your attendance? Are you submitting homework and catching up on missed work?</a:t>
            </a:r>
            <a:endParaRPr lang="en-US" sz="4000">
              <a:cs typeface="Calibri"/>
            </a:endParaRPr>
          </a:p>
        </p:txBody>
      </p:sp>
      <p:pic>
        <p:nvPicPr>
          <p:cNvPr id="13" name="Picture 13">
            <a:extLst>
              <a:ext uri="{FF2B5EF4-FFF2-40B4-BE49-F238E27FC236}">
                <a16:creationId xmlns:a16="http://schemas.microsoft.com/office/drawing/2014/main" id="{C17675D4-9AD0-F505-1DF9-2AFC16903425}"/>
              </a:ext>
            </a:extLst>
          </p:cNvPr>
          <p:cNvPicPr>
            <a:picLocks noChangeAspect="1"/>
          </p:cNvPicPr>
          <p:nvPr/>
        </p:nvPicPr>
        <p:blipFill>
          <a:blip r:embed="rId2"/>
          <a:stretch>
            <a:fillRect/>
          </a:stretch>
        </p:blipFill>
        <p:spPr>
          <a:xfrm>
            <a:off x="952030" y="1872303"/>
            <a:ext cx="2743200" cy="930876"/>
          </a:xfrm>
          <a:prstGeom prst="rect">
            <a:avLst/>
          </a:prstGeom>
        </p:spPr>
      </p:pic>
    </p:spTree>
    <p:extLst>
      <p:ext uri="{BB962C8B-B14F-4D97-AF65-F5344CB8AC3E}">
        <p14:creationId xmlns:p14="http://schemas.microsoft.com/office/powerpoint/2010/main" val="1165618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9D6AF-480B-CEE6-25EF-EECE5EA6EBD4}"/>
              </a:ext>
            </a:extLst>
          </p:cNvPr>
          <p:cNvSpPr>
            <a:spLocks noGrp="1"/>
          </p:cNvSpPr>
          <p:nvPr>
            <p:ph type="title"/>
          </p:nvPr>
        </p:nvSpPr>
        <p:spPr/>
        <p:txBody>
          <a:bodyPr/>
          <a:lstStyle/>
          <a:p>
            <a:r>
              <a:rPr lang="en-GB">
                <a:cs typeface="Calibri Light"/>
              </a:rPr>
              <a:t>Supported Study Timetable- Twitter/website</a:t>
            </a:r>
            <a:endParaRPr lang="en-GB"/>
          </a:p>
        </p:txBody>
      </p:sp>
      <p:pic>
        <p:nvPicPr>
          <p:cNvPr id="4" name="Picture 4" descr="Table&#10;&#10;Description automatically generated">
            <a:extLst>
              <a:ext uri="{FF2B5EF4-FFF2-40B4-BE49-F238E27FC236}">
                <a16:creationId xmlns:a16="http://schemas.microsoft.com/office/drawing/2014/main" id="{5BA30A46-5AFA-438A-DDC8-06BBF6F53890}"/>
              </a:ext>
            </a:extLst>
          </p:cNvPr>
          <p:cNvPicPr>
            <a:picLocks noGrp="1" noChangeAspect="1"/>
          </p:cNvPicPr>
          <p:nvPr>
            <p:ph idx="1"/>
          </p:nvPr>
        </p:nvPicPr>
        <p:blipFill>
          <a:blip r:embed="rId2"/>
          <a:stretch>
            <a:fillRect/>
          </a:stretch>
        </p:blipFill>
        <p:spPr>
          <a:xfrm>
            <a:off x="2521570" y="1637598"/>
            <a:ext cx="7148857" cy="4875832"/>
          </a:xfrm>
        </p:spPr>
      </p:pic>
    </p:spTree>
    <p:extLst>
      <p:ext uri="{BB962C8B-B14F-4D97-AF65-F5344CB8AC3E}">
        <p14:creationId xmlns:p14="http://schemas.microsoft.com/office/powerpoint/2010/main" val="546926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7167E-3C7F-B93A-E19D-B11C8B0F97AD}"/>
              </a:ext>
            </a:extLst>
          </p:cNvPr>
          <p:cNvSpPr>
            <a:spLocks noGrp="1"/>
          </p:cNvSpPr>
          <p:nvPr>
            <p:ph type="title"/>
          </p:nvPr>
        </p:nvSpPr>
        <p:spPr>
          <a:xfrm>
            <a:off x="838200" y="365125"/>
            <a:ext cx="11049989" cy="1345355"/>
          </a:xfrm>
        </p:spPr>
        <p:txBody>
          <a:bodyPr/>
          <a:lstStyle/>
          <a:p>
            <a:r>
              <a:rPr lang="en-GB" b="1" u="sng" dirty="0">
                <a:cs typeface="Calibri Light"/>
              </a:rPr>
              <a:t>Studying: How to make it happen in 4 easy steps</a:t>
            </a:r>
          </a:p>
        </p:txBody>
      </p:sp>
      <p:sp>
        <p:nvSpPr>
          <p:cNvPr id="12" name="TextBox 11">
            <a:extLst>
              <a:ext uri="{FF2B5EF4-FFF2-40B4-BE49-F238E27FC236}">
                <a16:creationId xmlns:a16="http://schemas.microsoft.com/office/drawing/2014/main" id="{FE168E4E-CB9E-3D2D-F56A-F4F3D991DFCD}"/>
              </a:ext>
            </a:extLst>
          </p:cNvPr>
          <p:cNvSpPr txBox="1"/>
          <p:nvPr/>
        </p:nvSpPr>
        <p:spPr>
          <a:xfrm>
            <a:off x="914400" y="2833511"/>
            <a:ext cx="10617198"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t>It's not possible to remember everything. Make it smaller and more manageable with </a:t>
            </a:r>
            <a:r>
              <a:rPr lang="en-US" sz="4000" err="1">
                <a:solidFill>
                  <a:schemeClr val="accent1"/>
                </a:solidFill>
              </a:rPr>
              <a:t>coloured</a:t>
            </a:r>
            <a:r>
              <a:rPr lang="en-US" sz="4000"/>
              <a:t> notes, mind maps or post it notes to </a:t>
            </a:r>
            <a:r>
              <a:rPr lang="en-US" sz="4000" err="1"/>
              <a:t>organise</a:t>
            </a:r>
            <a:r>
              <a:rPr lang="en-US" sz="4000"/>
              <a:t> key points. </a:t>
            </a:r>
            <a:endParaRPr lang="en-US" sz="4000">
              <a:cs typeface="Calibri"/>
            </a:endParaRPr>
          </a:p>
        </p:txBody>
      </p:sp>
      <p:pic>
        <p:nvPicPr>
          <p:cNvPr id="14" name="Picture 14" descr="Logo&#10;&#10;Description automatically generated">
            <a:extLst>
              <a:ext uri="{FF2B5EF4-FFF2-40B4-BE49-F238E27FC236}">
                <a16:creationId xmlns:a16="http://schemas.microsoft.com/office/drawing/2014/main" id="{1EB762ED-3134-BB6B-CE94-17D14D97964E}"/>
              </a:ext>
            </a:extLst>
          </p:cNvPr>
          <p:cNvPicPr>
            <a:picLocks noChangeAspect="1"/>
          </p:cNvPicPr>
          <p:nvPr/>
        </p:nvPicPr>
        <p:blipFill>
          <a:blip r:embed="rId2"/>
          <a:stretch>
            <a:fillRect/>
          </a:stretch>
        </p:blipFill>
        <p:spPr>
          <a:xfrm>
            <a:off x="834849" y="1752542"/>
            <a:ext cx="2676525" cy="1076325"/>
          </a:xfrm>
          <a:prstGeom prst="rect">
            <a:avLst/>
          </a:prstGeom>
        </p:spPr>
      </p:pic>
    </p:spTree>
    <p:extLst>
      <p:ext uri="{BB962C8B-B14F-4D97-AF65-F5344CB8AC3E}">
        <p14:creationId xmlns:p14="http://schemas.microsoft.com/office/powerpoint/2010/main" val="4469740"/>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1210</Words>
  <Application>Microsoft Office PowerPoint</Application>
  <PresentationFormat>Widescreen</PresentationFormat>
  <Paragraphs>138</Paragraphs>
  <Slides>31</Slides>
  <Notes>12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31</vt:i4>
      </vt:variant>
    </vt:vector>
  </HeadingPairs>
  <TitlesOfParts>
    <vt:vector size="36" baseType="lpstr">
      <vt:lpstr>Arial</vt:lpstr>
      <vt:lpstr>Calibri</vt:lpstr>
      <vt:lpstr>Calibri Light</vt:lpstr>
      <vt:lpstr>1_office theme</vt:lpstr>
      <vt:lpstr>Retrospect</vt:lpstr>
      <vt:lpstr>Learning to Learn  Study Support for Parent/Carers </vt:lpstr>
      <vt:lpstr>Agenda </vt:lpstr>
      <vt:lpstr>PowerPoint Presentation</vt:lpstr>
      <vt:lpstr>Study Timetable </vt:lpstr>
      <vt:lpstr>Study Timetable </vt:lpstr>
      <vt:lpstr>Conditions for Study</vt:lpstr>
      <vt:lpstr>Studying: How to make it happen in 4 easy steps</vt:lpstr>
      <vt:lpstr>Supported Study Timetable- Twitter/website</vt:lpstr>
      <vt:lpstr>Studying: How to make it happen in 4 easy steps</vt:lpstr>
      <vt:lpstr>Studying: How to make it happen in 4 easy steps</vt:lpstr>
      <vt:lpstr>Studying: How to make it happen in 4 easy steps</vt:lpstr>
      <vt:lpstr>Reviewing </vt:lpstr>
      <vt:lpstr>SQA Past Papers</vt:lpstr>
      <vt:lpstr>Exam Day – The Final Countdown</vt:lpstr>
      <vt:lpstr>Useful Revision Techniques </vt:lpstr>
      <vt:lpstr>Mind Maps</vt:lpstr>
      <vt:lpstr>Other Condensing and Memorising Techniques</vt:lpstr>
      <vt:lpstr>Before we start...</vt:lpstr>
      <vt:lpstr>PowerPoint Presentation</vt:lpstr>
      <vt:lpstr>Mnemonics/acronyms</vt:lpstr>
      <vt:lpstr>Mnemonics/acronyms</vt:lpstr>
      <vt:lpstr>Match Information with Sounds or Letters</vt:lpstr>
      <vt:lpstr>Creating a story - Visualisation</vt:lpstr>
      <vt:lpstr>A SECOND MEMORY TEST</vt:lpstr>
      <vt:lpstr>Flashcards </vt:lpstr>
      <vt:lpstr>PowerPoint Presentation</vt:lpstr>
      <vt:lpstr>Flashcards </vt:lpstr>
      <vt:lpstr>PowerPoint Presentation</vt:lpstr>
      <vt:lpstr>Task </vt:lpstr>
      <vt:lpstr>Digital Flashcards – Quizlet </vt:lpstr>
      <vt:lpstr>Reviewing your cards</vt:lpstr>
    </vt:vector>
  </TitlesOfParts>
  <Company>North Lanarkshire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to Learn  Study Support for Parents and Carers</dc:title>
  <dc:creator>Emily MacDonald</dc:creator>
  <cp:lastModifiedBy>Jen McConville</cp:lastModifiedBy>
  <cp:revision>91</cp:revision>
  <dcterms:created xsi:type="dcterms:W3CDTF">2022-11-17T12:06:14Z</dcterms:created>
  <dcterms:modified xsi:type="dcterms:W3CDTF">2022-11-29T09:59:17Z</dcterms:modified>
</cp:coreProperties>
</file>