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73" r:id="rId2"/>
    <p:sldId id="275" r:id="rId3"/>
    <p:sldId id="276" r:id="rId4"/>
    <p:sldId id="277"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9"/>
  </p:normalViewPr>
  <p:slideViewPr>
    <p:cSldViewPr snapToGrid="0">
      <p:cViewPr varScale="1">
        <p:scale>
          <a:sx n="130" d="100"/>
          <a:sy n="130" d="100"/>
        </p:scale>
        <p:origin x="102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kt.cern/cern-technologies-societ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paceflightnow.com/2020/04/30/companies-release-new-details-on-human-rated-lunar-lander-concept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o.redirectingat.com/?id=92X1590019&amp;xcust=livescience_gb_1820377102293327000&amp;xs=1&amp;url=https%3A%2F%2Fwww.nature.com%2Farticles%2Fs41586-019-1666-5&amp;sref=https%3A%2F%2Fwww.livescience.com%2Fgoogle-hits-quantum-supremacy.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livescience.com/65029-dueling-reality-photons.html" TargetMode="External"/><Relationship Id="rId4" Type="http://schemas.openxmlformats.org/officeDocument/2006/relationships/hyperlink" Target="https://www.livescience.com/33816-quantum-mechanics-explanation.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13ca920a0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13ca920a0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32b4da73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32b4da73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rgbClr val="333333"/>
                </a:solidFill>
                <a:highlight>
                  <a:srgbClr val="FFFFFF"/>
                </a:highlight>
              </a:rPr>
              <a:t>Successfully create anti-hydrogen to experiment on it - testing the forces of the universe on it to see if it behaves the same.</a:t>
            </a:r>
            <a:endParaRPr sz="1200">
              <a:solidFill>
                <a:srgbClr val="333333"/>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32b4da73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32b4da73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To make this more relatable here are just SOME of the technologies developed in the process of finding the Higgs:</a:t>
            </a:r>
            <a:endParaRPr/>
          </a:p>
          <a:p>
            <a:pPr marL="0" lvl="0" indent="0" algn="l" rtl="0">
              <a:spcBef>
                <a:spcPts val="0"/>
              </a:spcBef>
              <a:spcAft>
                <a:spcPts val="0"/>
              </a:spcAft>
              <a:buNone/>
            </a:pPr>
            <a:endParaRPr/>
          </a:p>
          <a:p>
            <a:pPr marL="0" lvl="0" indent="0" algn="l" rtl="0">
              <a:spcBef>
                <a:spcPts val="0"/>
              </a:spcBef>
              <a:spcAft>
                <a:spcPts val="0"/>
              </a:spcAft>
              <a:buNone/>
            </a:pPr>
            <a:r>
              <a:rPr lang="en-GB"/>
              <a:t>Click this link to show them all the tech start-ups: </a:t>
            </a:r>
            <a:r>
              <a:rPr lang="en-GB" u="sng">
                <a:solidFill>
                  <a:schemeClr val="hlink"/>
                </a:solidFill>
                <a:hlinkClick r:id="rId3"/>
              </a:rPr>
              <a:t>https://kt.cern/cern-technologies-society</a:t>
            </a:r>
            <a:r>
              <a:rPr lang="en-GB"/>
              <a:t> just scroll down to show how applicable big experiments like this are.</a:t>
            </a:r>
            <a:endParaRPr/>
          </a:p>
          <a:p>
            <a:pPr marL="0" lvl="0" indent="0" algn="l" rtl="0">
              <a:spcBef>
                <a:spcPts val="0"/>
              </a:spcBef>
              <a:spcAft>
                <a:spcPts val="0"/>
              </a:spcAft>
              <a:buNone/>
            </a:pPr>
            <a:endParaRPr/>
          </a:p>
          <a:p>
            <a:pPr marL="0" lvl="0" indent="0" algn="l" rtl="0">
              <a:spcBef>
                <a:spcPts val="0"/>
              </a:spcBef>
              <a:spcAft>
                <a:spcPts val="0"/>
              </a:spcAft>
              <a:buNone/>
            </a:pPr>
            <a:r>
              <a:rPr lang="en-GB"/>
              <a:t>Modern radiotherapy treatments - particularly proton and neutron accelerators now making their way into hospitals.</a:t>
            </a:r>
            <a:endParaRPr/>
          </a:p>
          <a:p>
            <a:pPr marL="0" lvl="0" indent="0" algn="l" rtl="0">
              <a:spcBef>
                <a:spcPts val="0"/>
              </a:spcBef>
              <a:spcAft>
                <a:spcPts val="0"/>
              </a:spcAft>
              <a:buNone/>
            </a:pPr>
            <a:endParaRPr/>
          </a:p>
          <a:p>
            <a:pPr marL="0" lvl="0" indent="0" algn="l" rtl="0">
              <a:spcBef>
                <a:spcPts val="0"/>
              </a:spcBef>
              <a:spcAft>
                <a:spcPts val="0"/>
              </a:spcAft>
              <a:buNone/>
            </a:pPr>
            <a:r>
              <a:rPr lang="en-GB"/>
              <a:t>Superconducting magnet technology responsible for modern MRI </a:t>
            </a:r>
            <a:endParaRPr/>
          </a:p>
          <a:p>
            <a:pPr marL="0" lvl="0" indent="0" algn="l" rtl="0">
              <a:spcBef>
                <a:spcPts val="0"/>
              </a:spcBef>
              <a:spcAft>
                <a:spcPts val="0"/>
              </a:spcAft>
              <a:buNone/>
            </a:pPr>
            <a:endParaRPr/>
          </a:p>
          <a:p>
            <a:pPr marL="0" lvl="0" indent="0" algn="l" rtl="0">
              <a:spcBef>
                <a:spcPts val="0"/>
              </a:spcBef>
              <a:spcAft>
                <a:spcPts val="0"/>
              </a:spcAft>
              <a:buNone/>
            </a:pPr>
            <a:r>
              <a:rPr lang="en-GB"/>
              <a:t>Modern radiation safety: detectors for situations on Earth and dealing with the radiation for space travel.</a:t>
            </a:r>
            <a:endParaRPr/>
          </a:p>
          <a:p>
            <a:pPr marL="0" lvl="0" indent="0" algn="l" rtl="0">
              <a:spcBef>
                <a:spcPts val="0"/>
              </a:spcBef>
              <a:spcAft>
                <a:spcPts val="0"/>
              </a:spcAft>
              <a:buNone/>
            </a:pPr>
            <a:endParaRPr/>
          </a:p>
          <a:p>
            <a:pPr marL="0" lvl="0" indent="0" algn="l" rtl="0">
              <a:spcBef>
                <a:spcPts val="0"/>
              </a:spcBef>
              <a:spcAft>
                <a:spcPts val="0"/>
              </a:spcAft>
              <a:buNone/>
            </a:pPr>
            <a:r>
              <a:rPr lang="en-GB"/>
              <a:t>Modern CT scans</a:t>
            </a:r>
            <a:endParaRPr/>
          </a:p>
          <a:p>
            <a:pPr marL="0" lvl="0" indent="0" algn="l" rtl="0">
              <a:spcBef>
                <a:spcPts val="0"/>
              </a:spcBef>
              <a:spcAft>
                <a:spcPts val="0"/>
              </a:spcAft>
              <a:buNone/>
            </a:pPr>
            <a:endParaRPr/>
          </a:p>
          <a:p>
            <a:pPr marL="0" lvl="0" indent="0" algn="l" rtl="0">
              <a:spcBef>
                <a:spcPts val="0"/>
              </a:spcBef>
              <a:spcAft>
                <a:spcPts val="0"/>
              </a:spcAft>
              <a:buNone/>
            </a:pPr>
            <a:r>
              <a:rPr lang="en-GB"/>
              <a:t>Rapid information sharing and anomaly identification networks - CERN developed the web originally but their more modern systems are being partnered with world banks and markets to be able to analyse the changes to economies and financial markets.</a:t>
            </a:r>
            <a:endParaRPr/>
          </a:p>
          <a:p>
            <a:pPr marL="0" lvl="0" indent="0" algn="l" rtl="0">
              <a:spcBef>
                <a:spcPts val="0"/>
              </a:spcBef>
              <a:spcAft>
                <a:spcPts val="0"/>
              </a:spcAft>
              <a:buNone/>
            </a:pPr>
            <a:endParaRPr/>
          </a:p>
          <a:p>
            <a:pPr marL="0" lvl="0" indent="0" algn="l" rtl="0">
              <a:spcBef>
                <a:spcPts val="0"/>
              </a:spcBef>
              <a:spcAft>
                <a:spcPts val="0"/>
              </a:spcAft>
              <a:buNone/>
            </a:pPr>
            <a:r>
              <a:rPr lang="en-GB"/>
              <a:t>Fast learning AI is now being used in self-driving systems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32b4da73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32b4da73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Took 10 years to get there. The comet is 511 million km from Earth and only 4km long and wide.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913686011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913686011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chemeClr val="dk1"/>
                </a:solidFill>
                <a:highlight>
                  <a:srgbClr val="FFFFFF"/>
                </a:highlight>
              </a:rPr>
              <a:t>The three primary autonomous vehicle sensors are camera, radar and lidar. Working together, they provide the car visuals of its surroundings and help it detect the speed and distance of nearby objects, as well as their three-dimensional shape.</a:t>
            </a:r>
            <a:endParaRPr sz="1200">
              <a:solidFill>
                <a:schemeClr val="dk1"/>
              </a:solidFill>
              <a:highlight>
                <a:srgbClr val="FFFFFF"/>
              </a:highlight>
            </a:endParaRPr>
          </a:p>
          <a:p>
            <a:pPr marL="0" lvl="0" indent="0" algn="l" rtl="0">
              <a:spcBef>
                <a:spcPts val="0"/>
              </a:spcBef>
              <a:spcAft>
                <a:spcPts val="0"/>
              </a:spcAft>
              <a:buNone/>
            </a:pPr>
            <a:endParaRPr sz="12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highlight>
                  <a:srgbClr val="FFFFFF"/>
                </a:highlight>
              </a:rPr>
              <a:t>Radar sensors can supplement camera vision in times of low visibility, like night driving, and improve detection for self-driving cars.</a:t>
            </a:r>
            <a:endParaRPr sz="1200">
              <a:solidFill>
                <a:schemeClr val="dk1"/>
              </a:solidFill>
              <a:highlight>
                <a:srgbClr val="FFFFFF"/>
              </a:highlight>
            </a:endParaRPr>
          </a:p>
          <a:p>
            <a:pPr marL="0" lvl="0" indent="0" algn="l" rtl="0">
              <a:lnSpc>
                <a:spcPct val="115000"/>
              </a:lnSpc>
              <a:spcBef>
                <a:spcPts val="2100"/>
              </a:spcBef>
              <a:spcAft>
                <a:spcPts val="0"/>
              </a:spcAft>
              <a:buClr>
                <a:schemeClr val="dk1"/>
              </a:buClr>
              <a:buSzPts val="1100"/>
              <a:buFont typeface="Arial"/>
              <a:buNone/>
            </a:pPr>
            <a:r>
              <a:rPr lang="en-GB" sz="1200">
                <a:solidFill>
                  <a:schemeClr val="dk1"/>
                </a:solidFill>
                <a:highlight>
                  <a:srgbClr val="FFFFFF"/>
                </a:highlight>
              </a:rPr>
              <a:t>Traditionally used to detect ships, aircraft and weather formations, radar works by transmitting radio waves in pulses. Once those waves hit an object, they return to the sensor, providing data on the speed and location of the object.</a:t>
            </a:r>
            <a:endParaRPr sz="1200">
              <a:solidFill>
                <a:schemeClr val="dk1"/>
              </a:solidFill>
              <a:highlight>
                <a:srgbClr val="FFFFFF"/>
              </a:highlight>
            </a:endParaRPr>
          </a:p>
          <a:p>
            <a:pPr marL="0" lvl="0" indent="0" algn="l" rtl="0">
              <a:lnSpc>
                <a:spcPct val="115000"/>
              </a:lnSpc>
              <a:spcBef>
                <a:spcPts val="2100"/>
              </a:spcBef>
              <a:spcAft>
                <a:spcPts val="0"/>
              </a:spcAft>
              <a:buClr>
                <a:schemeClr val="dk1"/>
              </a:buClr>
              <a:buSzPts val="1100"/>
              <a:buFont typeface="Arial"/>
              <a:buNone/>
            </a:pPr>
            <a:r>
              <a:rPr lang="en-GB" sz="1200">
                <a:solidFill>
                  <a:schemeClr val="dk1"/>
                </a:solidFill>
                <a:highlight>
                  <a:srgbClr val="FFFFFF"/>
                </a:highlight>
              </a:rPr>
              <a:t>However, for full driverless capability, lidar — a sensor that measures distances by pulsing lasers — has proven to be incredibly useful.</a:t>
            </a:r>
            <a:endParaRPr sz="1200">
              <a:solidFill>
                <a:schemeClr val="dk1"/>
              </a:solidFill>
              <a:highlight>
                <a:srgbClr val="FFFFFF"/>
              </a:highlight>
            </a:endParaRPr>
          </a:p>
          <a:p>
            <a:pPr marL="0" lvl="0" indent="0" algn="l" rtl="0">
              <a:lnSpc>
                <a:spcPct val="115000"/>
              </a:lnSpc>
              <a:spcBef>
                <a:spcPts val="2100"/>
              </a:spcBef>
              <a:spcAft>
                <a:spcPts val="0"/>
              </a:spcAft>
              <a:buClr>
                <a:schemeClr val="dk1"/>
              </a:buClr>
              <a:buSzPts val="1100"/>
              <a:buFont typeface="Arial"/>
              <a:buNone/>
            </a:pPr>
            <a:r>
              <a:rPr lang="en-GB" sz="1200">
                <a:solidFill>
                  <a:schemeClr val="dk1"/>
                </a:solidFill>
                <a:highlight>
                  <a:srgbClr val="FFFFFF"/>
                </a:highlight>
              </a:rPr>
              <a:t>Lidar makes it possible for self-driving cars to have a 3D view of their environment. It provides shape and depth to surrounding cars and pedestrians as well as the road geography. And, like radar, it works just as well in low-light conditions.</a:t>
            </a:r>
            <a:endParaRPr sz="1200">
              <a:solidFill>
                <a:schemeClr val="dk1"/>
              </a:solidFill>
              <a:highlight>
                <a:srgbClr val="FFFFFF"/>
              </a:highlight>
            </a:endParaRPr>
          </a:p>
          <a:p>
            <a:pPr marL="0" lvl="0" indent="0" algn="l" rtl="0">
              <a:lnSpc>
                <a:spcPct val="115000"/>
              </a:lnSpc>
              <a:spcBef>
                <a:spcPts val="2100"/>
              </a:spcBef>
              <a:spcAft>
                <a:spcPts val="0"/>
              </a:spcAft>
              <a:buNone/>
            </a:pPr>
            <a:r>
              <a:rPr lang="en-GB" sz="1200">
                <a:solidFill>
                  <a:schemeClr val="dk1"/>
                </a:solidFill>
                <a:highlight>
                  <a:srgbClr val="FFFFFF"/>
                </a:highlight>
              </a:rPr>
              <a:t>By emitting invisible lasers at incredibly fast speeds, lidar sensors are able to paint a detailed 3D picture from the signals that bounce back instantaneously. These signals create “point clouds” that represent the vehicle’s surrounding environment to enhance safety and diversity of sensor data. - NEXT SLIDE</a:t>
            </a:r>
            <a:endParaRPr sz="1200">
              <a:solidFill>
                <a:schemeClr val="dk1"/>
              </a:solidFill>
              <a:highlight>
                <a:srgbClr val="FFFFFF"/>
              </a:highlight>
            </a:endParaRPr>
          </a:p>
          <a:p>
            <a:pPr marL="0" lvl="0" indent="0" algn="l" rtl="0">
              <a:lnSpc>
                <a:spcPct val="115000"/>
              </a:lnSpc>
              <a:spcBef>
                <a:spcPts val="2100"/>
              </a:spcBef>
              <a:spcAft>
                <a:spcPts val="0"/>
              </a:spcAft>
              <a:buNone/>
            </a:pPr>
            <a:endParaRPr sz="1200">
              <a:solidFill>
                <a:schemeClr val="dk1"/>
              </a:solidFill>
              <a:highlight>
                <a:srgbClr val="FFFFFF"/>
              </a:highlight>
            </a:endParaRPr>
          </a:p>
          <a:p>
            <a:pPr marL="0" lvl="0" indent="0" algn="l" rtl="0">
              <a:lnSpc>
                <a:spcPct val="115000"/>
              </a:lnSpc>
              <a:spcBef>
                <a:spcPts val="2100"/>
              </a:spcBef>
              <a:spcAft>
                <a:spcPts val="0"/>
              </a:spcAft>
              <a:buClr>
                <a:schemeClr val="dk1"/>
              </a:buClr>
              <a:buSzPts val="1100"/>
              <a:buFont typeface="Arial"/>
              <a:buNone/>
            </a:pPr>
            <a:r>
              <a:rPr lang="en-GB" sz="1200">
                <a:solidFill>
                  <a:schemeClr val="dk1"/>
                </a:solidFill>
                <a:highlight>
                  <a:srgbClr val="FFFFFF"/>
                </a:highlight>
              </a:rPr>
              <a:t>ALSO much of the super fast anomaly spotting software is a partnership with CERN who developed it to spot the two beauty quarks after a proton collision which exist only for fractions of a second and the LHC had 40 million collisions per second!</a:t>
            </a:r>
            <a:endParaRPr sz="1200">
              <a:solidFill>
                <a:schemeClr val="dk1"/>
              </a:solidFill>
              <a:highlight>
                <a:srgbClr val="FFFFFF"/>
              </a:highlight>
            </a:endParaRPr>
          </a:p>
          <a:p>
            <a:pPr marL="0" lvl="0" indent="0" algn="l" rtl="0">
              <a:spcBef>
                <a:spcPts val="2100"/>
              </a:spcBef>
              <a:spcAft>
                <a:spcPts val="0"/>
              </a:spcAft>
              <a:buNone/>
            </a:pPr>
            <a:endParaRPr sz="1200">
              <a:solidFill>
                <a:schemeClr val="dk1"/>
              </a:solidFill>
              <a:highlight>
                <a:srgbClr val="FFFFFF"/>
              </a:highlight>
            </a:endParaRPr>
          </a:p>
          <a:p>
            <a:pPr marL="0" lvl="0" indent="0" algn="l" rtl="0">
              <a:spcBef>
                <a:spcPts val="0"/>
              </a:spcBef>
              <a:spcAft>
                <a:spcPts val="0"/>
              </a:spcAft>
              <a:buNone/>
            </a:pPr>
            <a:endParaRPr sz="1200">
              <a:solidFill>
                <a:schemeClr val="dk1"/>
              </a:solidFill>
              <a:highlight>
                <a:srgbClr val="FFFFFF"/>
              </a:highlight>
            </a:endParaRPr>
          </a:p>
          <a:p>
            <a:pPr marL="0" lvl="0" indent="0" algn="l" rtl="0">
              <a:spcBef>
                <a:spcPts val="0"/>
              </a:spcBef>
              <a:spcAft>
                <a:spcPts val="0"/>
              </a:spcAft>
              <a:buNone/>
            </a:pPr>
            <a:endParaRPr sz="1200">
              <a:solidFill>
                <a:schemeClr val="dk1"/>
              </a:solidFill>
              <a:highlight>
                <a:srgbClr val="FFFFFF"/>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13686011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13686011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13686011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13686011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913686011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913686011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913686011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913686011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Hopefully we’ll have a Spacex office here!!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32b4da73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32b4da73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32b4da73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32b4da73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32b4da73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32b4da73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32b4da73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32b4da73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50">
                <a:solidFill>
                  <a:schemeClr val="dk1"/>
                </a:solidFill>
                <a:highlight>
                  <a:srgbClr val="FFFFFF"/>
                </a:highlight>
              </a:rPr>
              <a:t>The 500-foot (150-meter) “hop” test was the first of a Starship rocket with full-size propellant tanks, and it sets the stage for a series of progressively higher atmospheric demonstration flights with future vehicles. Eventually, SpaceX aims to shoot the Starship into orbit on top of an even taller booster rocket named the “Super Heavy” to deliver to space huge cargo loads, satellites, telescopes, and science probes.</a:t>
            </a:r>
            <a:endParaRPr sz="1050">
              <a:solidFill>
                <a:schemeClr val="dk1"/>
              </a:solidFill>
              <a:highlight>
                <a:srgbClr val="FFFFFF"/>
              </a:highlight>
            </a:endParaRPr>
          </a:p>
          <a:p>
            <a:pPr marL="0" lvl="0" indent="0" algn="l" rtl="0">
              <a:lnSpc>
                <a:spcPct val="115000"/>
              </a:lnSpc>
              <a:spcBef>
                <a:spcPts val="1500"/>
              </a:spcBef>
              <a:spcAft>
                <a:spcPts val="0"/>
              </a:spcAft>
              <a:buClr>
                <a:schemeClr val="dk1"/>
              </a:buClr>
              <a:buSzPts val="1100"/>
              <a:buFont typeface="Arial"/>
              <a:buNone/>
            </a:pPr>
            <a:r>
              <a:rPr lang="en-GB" sz="1050">
                <a:solidFill>
                  <a:schemeClr val="dk1"/>
                </a:solidFill>
                <a:highlight>
                  <a:srgbClr val="FFFFFF"/>
                </a:highlight>
              </a:rPr>
              <a:t>SpaceX’s longer-term roadmap includes an in-orbit refueling capability to make trips to the moon possible. </a:t>
            </a:r>
            <a:r>
              <a:rPr lang="en-GB" sz="1050">
                <a:solidFill>
                  <a:schemeClr val="dk1"/>
                </a:solidFill>
                <a:highlight>
                  <a:srgbClr val="FFFFFF"/>
                </a:highlight>
                <a:uFill>
                  <a:noFill/>
                </a:uFill>
                <a:hlinkClick r:id="rId3">
                  <a:extLst>
                    <a:ext uri="{A12FA001-AC4F-418D-AE19-62706E023703}">
                      <ahyp:hlinkClr xmlns:ahyp="http://schemas.microsoft.com/office/drawing/2018/hyperlinkcolor" val="tx"/>
                    </a:ext>
                  </a:extLst>
                </a:hlinkClick>
              </a:rPr>
              <a:t>NASA selected SpaceX’s Starship vehicle</a:t>
            </a:r>
            <a:r>
              <a:rPr lang="en-GB" sz="1050">
                <a:solidFill>
                  <a:schemeClr val="dk1"/>
                </a:solidFill>
                <a:highlight>
                  <a:srgbClr val="FFFFFF"/>
                </a:highlight>
              </a:rPr>
              <a:t> as one of three contenders — alongside Blue Origin and Dynetics — for a human-rated lunar lander the space agency will fund for crewed moon missions later this decade.</a:t>
            </a:r>
            <a:endParaRPr sz="1050">
              <a:solidFill>
                <a:schemeClr val="dk1"/>
              </a:solidFill>
              <a:highlight>
                <a:srgbClr val="FFFFFF"/>
              </a:highlight>
            </a:endParaRPr>
          </a:p>
          <a:p>
            <a:pPr marL="0" lvl="0" indent="0" algn="l" rtl="0">
              <a:lnSpc>
                <a:spcPct val="115000"/>
              </a:lnSpc>
              <a:spcBef>
                <a:spcPts val="1500"/>
              </a:spcBef>
              <a:spcAft>
                <a:spcPts val="0"/>
              </a:spcAft>
              <a:buClr>
                <a:schemeClr val="dk1"/>
              </a:buClr>
              <a:buSzPts val="1100"/>
              <a:buFont typeface="Arial"/>
              <a:buNone/>
            </a:pPr>
            <a:r>
              <a:rPr lang="en-GB" sz="1050">
                <a:solidFill>
                  <a:schemeClr val="dk1"/>
                </a:solidFill>
                <a:highlight>
                  <a:srgbClr val="FFFFFF"/>
                </a:highlight>
              </a:rPr>
              <a:t>And the Starship is central to the vision of Elon Musk, SpaceX’s billionaire founder, who established the company with a mission of sending people to Mars. Future Starships could cruise to Mars with up to 100 people, Musk says.</a:t>
            </a:r>
            <a:endParaRPr sz="1050">
              <a:solidFill>
                <a:schemeClr val="dk1"/>
              </a:solidFill>
              <a:highlight>
                <a:srgbClr val="FFFFFF"/>
              </a:highlight>
            </a:endParaRPr>
          </a:p>
          <a:p>
            <a:pPr marL="0" lvl="0" indent="0" algn="l" rtl="0">
              <a:lnSpc>
                <a:spcPct val="115000"/>
              </a:lnSpc>
              <a:spcBef>
                <a:spcPts val="1500"/>
              </a:spcBef>
              <a:spcAft>
                <a:spcPts val="0"/>
              </a:spcAft>
              <a:buClr>
                <a:schemeClr val="dk1"/>
              </a:buClr>
              <a:buSzPts val="1100"/>
              <a:buFont typeface="Arial"/>
              <a:buNone/>
            </a:pPr>
            <a:r>
              <a:rPr lang="en-GB" sz="1050">
                <a:solidFill>
                  <a:schemeClr val="dk1"/>
                </a:solidFill>
                <a:highlight>
                  <a:srgbClr val="FFFFFF"/>
                </a:highlight>
              </a:rPr>
              <a:t>“Mars is looking real,” Musk tweeted after Tuesday’s test flight. “Progress is accelerating.”</a:t>
            </a:r>
            <a:endParaRPr sz="1050">
              <a:solidFill>
                <a:schemeClr val="dk1"/>
              </a:solidFill>
              <a:highlight>
                <a:srgbClr val="FFFFFF"/>
              </a:highlight>
            </a:endParaRPr>
          </a:p>
          <a:p>
            <a:pPr marL="0" lvl="0" indent="0" algn="l" rtl="0">
              <a:spcBef>
                <a:spcPts val="15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1368601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1368601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13686011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913686011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1100"/>
              <a:buFont typeface="Arial"/>
              <a:buNone/>
            </a:pPr>
            <a:r>
              <a:rPr lang="en-GB" sz="1350">
                <a:solidFill>
                  <a:srgbClr val="333333"/>
                </a:solidFill>
                <a:highlight>
                  <a:srgbClr val="FFFFFF"/>
                </a:highlight>
              </a:rPr>
              <a:t>Like biological fat reserves store energy in animals, a new rechargeable zinc battery integrates into the structure of a robot to provide much more energy, a team led by the University of Michigan has shown.</a:t>
            </a:r>
            <a:endParaRPr sz="1350">
              <a:solidFill>
                <a:srgbClr val="333333"/>
              </a:solidFill>
              <a:highlight>
                <a:srgbClr val="FFFFFF"/>
              </a:highlight>
            </a:endParaRPr>
          </a:p>
          <a:p>
            <a:pPr marL="0" lvl="0" indent="0" algn="l" rtl="0">
              <a:lnSpc>
                <a:spcPct val="115000"/>
              </a:lnSpc>
              <a:spcBef>
                <a:spcPts val="1500"/>
              </a:spcBef>
              <a:spcAft>
                <a:spcPts val="0"/>
              </a:spcAft>
              <a:buClr>
                <a:schemeClr val="dk1"/>
              </a:buClr>
              <a:buSzPts val="1100"/>
              <a:buFont typeface="Arial"/>
              <a:buNone/>
            </a:pPr>
            <a:r>
              <a:rPr lang="en-GB" sz="1050">
                <a:solidFill>
                  <a:srgbClr val="333333"/>
                </a:solidFill>
                <a:highlight>
                  <a:srgbClr val="FFFFFF"/>
                </a:highlight>
              </a:rPr>
              <a:t>This approach to increasing capacity will be particularly important as robots shrink to the microscale and below -- scales at which current stand-alone batteries are too big and inefficient.</a:t>
            </a:r>
            <a:endParaRPr sz="1050">
              <a:solidFill>
                <a:srgbClr val="333333"/>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r>
              <a:rPr lang="en-GB" sz="1050">
                <a:solidFill>
                  <a:srgbClr val="333333"/>
                </a:solidFill>
                <a:highlight>
                  <a:srgbClr val="FFFFFF"/>
                </a:highlight>
              </a:rPr>
              <a:t>Applications for mobile robots are exploding, from delivery drones and bike-lane take-out bots to robotic nurses and warehouse robots. On the micro side, researchers are exploring swarm robots that can self-assemble into larger devices. Multifunctional structural batteries can potentially free up space and reduce weight, but until now they could only supplement the main battery.</a:t>
            </a:r>
            <a:endParaRPr sz="1050">
              <a:solidFill>
                <a:srgbClr val="333333"/>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r>
              <a:rPr lang="en-GB" sz="1050">
                <a:solidFill>
                  <a:srgbClr val="333333"/>
                </a:solidFill>
                <a:highlight>
                  <a:srgbClr val="FFFFFF"/>
                </a:highlight>
              </a:rPr>
              <a:t>"No other structural battery reported is comparable, in terms of energy density, to today's state-of-the-art advanced lithium batteries. We improved our prior version of structural zinc batteries on 10 different measures, some of which are 100 times better, to make it happen</a:t>
            </a:r>
            <a:endParaRPr sz="1050">
              <a:solidFill>
                <a:srgbClr val="333333"/>
              </a:solidFill>
              <a:highlight>
                <a:srgbClr val="FFFFFF"/>
              </a:highlight>
            </a:endParaRPr>
          </a:p>
          <a:p>
            <a:pPr marL="0" lvl="0" indent="0" algn="l" rtl="0">
              <a:spcBef>
                <a:spcPts val="800"/>
              </a:spcBef>
              <a:spcAft>
                <a:spcPts val="0"/>
              </a:spcAft>
              <a:buNone/>
            </a:pPr>
            <a:r>
              <a:rPr lang="en-GB" sz="1050">
                <a:solidFill>
                  <a:srgbClr val="333333"/>
                </a:solidFill>
                <a:highlight>
                  <a:srgbClr val="FFFFFF"/>
                </a:highlight>
              </a:rPr>
              <a:t>"This is not the limit, however. We estimate that robots could have 72 times more power capacity if their exteriors were replaced with zinc batteries, compared to having a single lithium ion battery,"</a:t>
            </a:r>
            <a:endParaRPr sz="1050">
              <a:solidFill>
                <a:srgbClr val="333333"/>
              </a:solidFill>
              <a:highlight>
                <a:srgbClr val="FFFFFF"/>
              </a:highlight>
            </a:endParaRPr>
          </a:p>
          <a:p>
            <a:pPr marL="0" lvl="0" indent="0" algn="l" rtl="0">
              <a:spcBef>
                <a:spcPts val="0"/>
              </a:spcBef>
              <a:spcAft>
                <a:spcPts val="0"/>
              </a:spcAft>
              <a:buNone/>
            </a:pPr>
            <a:endParaRPr sz="1050">
              <a:solidFill>
                <a:srgbClr val="333333"/>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GB" sz="1050">
                <a:solidFill>
                  <a:srgbClr val="333333"/>
                </a:solidFill>
                <a:highlight>
                  <a:srgbClr val="FFFFFF"/>
                </a:highlight>
              </a:rPr>
              <a:t>To demonstrate their batteries, the researchers experimented with regular-sized and miniaturized toy robots in the shape of a worm and a scorpion. The team replaced their original batteries with zinc-air cells. They wired the cells into the motors and wrapped them around the outsides of the creepy crawlers.</a:t>
            </a:r>
            <a:endParaRPr sz="1050">
              <a:solidFill>
                <a:srgbClr val="333333"/>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r>
              <a:rPr lang="en-GB" sz="1050">
                <a:solidFill>
                  <a:srgbClr val="333333"/>
                </a:solidFill>
                <a:highlight>
                  <a:srgbClr val="FFFFFF"/>
                </a:highlight>
              </a:rPr>
              <a:t>"Batteries that can do double duty -- to store charge and protect the robot's 'organs' -- replicate the multifunctionality of fat tissues serving to store energy in living creatures," said Ahmet Emre, a doctoral student in biomedical engineering in Kotov's lab.</a:t>
            </a:r>
            <a:endParaRPr sz="1050">
              <a:solidFill>
                <a:srgbClr val="333333"/>
              </a:solidFill>
              <a:highlight>
                <a:srgbClr val="FFFFFF"/>
              </a:highlight>
            </a:endParaRPr>
          </a:p>
          <a:p>
            <a:pPr marL="0" lvl="0" indent="0" algn="l" rtl="0">
              <a:spcBef>
                <a:spcPts val="800"/>
              </a:spcBef>
              <a:spcAft>
                <a:spcPts val="0"/>
              </a:spcAft>
              <a:buNone/>
            </a:pPr>
            <a:endParaRPr sz="1050">
              <a:solidFill>
                <a:srgbClr val="333333"/>
              </a:solidFill>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32b4da73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32b4da73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rgbClr val="333333"/>
                </a:solidFill>
                <a:highlight>
                  <a:srgbClr val="FFFFFF"/>
                </a:highlight>
              </a:rPr>
              <a:t>The quantum computer completed the complex computation in 200 seconds. That same calculation would take even the most powerful supercomputers approximately 10,000 years to finish, the team of researchers, led by John Martinis, an experimental physicist at the University of California, Santa Barbara, wrote in their study published Wednesday (Oct. 23) in the journal </a:t>
            </a:r>
            <a:r>
              <a:rPr lang="en-GB" sz="1200" u="sng">
                <a:solidFill>
                  <a:srgbClr val="026CA2"/>
                </a:solidFill>
                <a:highlight>
                  <a:srgbClr val="FFFFFF"/>
                </a:highlight>
                <a:hlinkClick r:id="rId3">
                  <a:extLst>
                    <a:ext uri="{A12FA001-AC4F-418D-AE19-62706E023703}">
                      <ahyp:hlinkClr xmlns:ahyp="http://schemas.microsoft.com/office/drawing/2018/hyperlinkcolor" val="tx"/>
                    </a:ext>
                  </a:extLst>
                </a:hlinkClick>
              </a:rPr>
              <a:t>Nature</a:t>
            </a:r>
            <a:r>
              <a:rPr lang="en-GB" sz="1200">
                <a:solidFill>
                  <a:srgbClr val="333333"/>
                </a:solidFill>
                <a:highlight>
                  <a:srgbClr val="FFFFFF"/>
                </a:highlight>
              </a:rPr>
              <a:t>. </a:t>
            </a:r>
            <a:endParaRPr sz="1200">
              <a:solidFill>
                <a:srgbClr val="333333"/>
              </a:solidFill>
              <a:highlight>
                <a:srgbClr val="FFFFFF"/>
              </a:highlight>
            </a:endParaRPr>
          </a:p>
          <a:p>
            <a:pPr marL="0" lvl="0" indent="0" algn="l" rtl="0">
              <a:spcBef>
                <a:spcPts val="0"/>
              </a:spcBef>
              <a:spcAft>
                <a:spcPts val="0"/>
              </a:spcAft>
              <a:buClr>
                <a:schemeClr val="dk1"/>
              </a:buClr>
              <a:buSzPts val="1100"/>
              <a:buFont typeface="Arial"/>
              <a:buNone/>
            </a:pPr>
            <a:endParaRPr sz="1200">
              <a:solidFill>
                <a:srgbClr val="333333"/>
              </a:solidFill>
              <a:highlight>
                <a:srgbClr val="FFFFFF"/>
              </a:highlight>
            </a:endParaRPr>
          </a:p>
          <a:p>
            <a:pPr marL="0" lvl="0" indent="0" algn="l" rtl="0">
              <a:lnSpc>
                <a:spcPct val="100000"/>
              </a:lnSpc>
              <a:spcBef>
                <a:spcPts val="0"/>
              </a:spcBef>
              <a:spcAft>
                <a:spcPts val="0"/>
              </a:spcAft>
              <a:buNone/>
            </a:pPr>
            <a:r>
              <a:rPr lang="en-GB" sz="1200">
                <a:solidFill>
                  <a:srgbClr val="333333"/>
                </a:solidFill>
                <a:highlight>
                  <a:srgbClr val="FFFFFF"/>
                </a:highlight>
              </a:rPr>
              <a:t>Ordinary computers perform calculations using "bits" of information, which, like on-and-off switches, can exist in only two states: either 1 or 0. Quantum computers use quantum bits, or "qubits," which can exist as both 1 and 0 simultaneously. This bizarre consequence of </a:t>
            </a:r>
            <a:r>
              <a:rPr lang="en-GB" sz="1200" u="sng">
                <a:solidFill>
                  <a:srgbClr val="026CA2"/>
                </a:solidFill>
                <a:highlight>
                  <a:srgbClr val="FFFFFF"/>
                </a:highlight>
                <a:hlinkClick r:id="rId4">
                  <a:extLst>
                    <a:ext uri="{A12FA001-AC4F-418D-AE19-62706E023703}">
                      <ahyp:hlinkClr xmlns:ahyp="http://schemas.microsoft.com/office/drawing/2018/hyperlinkcolor" val="tx"/>
                    </a:ext>
                  </a:extLst>
                </a:hlinkClick>
              </a:rPr>
              <a:t>quantum mechanics</a:t>
            </a:r>
            <a:r>
              <a:rPr lang="en-GB" sz="1200">
                <a:solidFill>
                  <a:srgbClr val="333333"/>
                </a:solidFill>
                <a:highlight>
                  <a:srgbClr val="FFFFFF"/>
                </a:highlight>
              </a:rPr>
              <a:t> is called </a:t>
            </a:r>
            <a:r>
              <a:rPr lang="en-GB" sz="1200" u="sng">
                <a:solidFill>
                  <a:srgbClr val="026CA2"/>
                </a:solidFill>
                <a:highlight>
                  <a:srgbClr val="FFFFFF"/>
                </a:highlight>
                <a:hlinkClick r:id="rId5">
                  <a:extLst>
                    <a:ext uri="{A12FA001-AC4F-418D-AE19-62706E023703}">
                      <ahyp:hlinkClr xmlns:ahyp="http://schemas.microsoft.com/office/drawing/2018/hyperlinkcolor" val="tx"/>
                    </a:ext>
                  </a:extLst>
                </a:hlinkClick>
              </a:rPr>
              <a:t>a superposition state</a:t>
            </a:r>
            <a:r>
              <a:rPr lang="en-GB" sz="1200">
                <a:solidFill>
                  <a:srgbClr val="333333"/>
                </a:solidFill>
                <a:highlight>
                  <a:srgbClr val="FFFFFF"/>
                </a:highlight>
              </a:rPr>
              <a:t> and is the key to the quantum computer's advantage over classical computers.</a:t>
            </a:r>
            <a:endParaRPr sz="1200">
              <a:solidFill>
                <a:srgbClr val="333333"/>
              </a:solidFill>
              <a:highlight>
                <a:srgbClr val="FFFFFF"/>
              </a:highlight>
            </a:endParaRPr>
          </a:p>
          <a:p>
            <a:pPr marL="0" lvl="0" indent="0" algn="l" rtl="0">
              <a:lnSpc>
                <a:spcPct val="100000"/>
              </a:lnSpc>
              <a:spcBef>
                <a:spcPts val="1200"/>
              </a:spcBef>
              <a:spcAft>
                <a:spcPts val="0"/>
              </a:spcAft>
              <a:buNone/>
            </a:pPr>
            <a:r>
              <a:rPr lang="en-GB" sz="1200">
                <a:solidFill>
                  <a:srgbClr val="333333"/>
                </a:solidFill>
                <a:highlight>
                  <a:srgbClr val="FFFFFF"/>
                </a:highlight>
              </a:rPr>
              <a:t>For example, a pair of bits can store just one of four possible combinations of states (00, 01, 10 or 11) at any given time. A pair of qubits can store all four combinations simultaneously, because each qubit represents both values (0 and 1) at the same time. If you add more qubits, your computer's power grows exponentially.</a:t>
            </a:r>
            <a:endParaRPr sz="1200">
              <a:solidFill>
                <a:srgbClr val="333333"/>
              </a:solidFill>
              <a:highlight>
                <a:srgbClr val="FFFFFF"/>
              </a:highlight>
            </a:endParaRPr>
          </a:p>
          <a:p>
            <a:pPr marL="0" lvl="0" indent="0" algn="l" rtl="0">
              <a:spcBef>
                <a:spcPts val="1200"/>
              </a:spcBef>
              <a:spcAft>
                <a:spcPts val="0"/>
              </a:spcAft>
              <a:buClr>
                <a:schemeClr val="dk1"/>
              </a:buClr>
              <a:buSzPts val="1100"/>
              <a:buFont typeface="Arial"/>
              <a:buNone/>
            </a:pPr>
            <a:r>
              <a:rPr lang="en-GB" sz="1200">
                <a:solidFill>
                  <a:srgbClr val="333333"/>
                </a:solidFill>
                <a:highlight>
                  <a:srgbClr val="FFFFFF"/>
                </a:highlight>
              </a:rPr>
              <a:t>Three qubits store eight combinations, four qubits store 16, and so on. Google's new computer with 53 qubits can store 253values, or more than 10,000,000,000,000,000 (10 quadrillion) combinations. This number gets even more impressive when another fundamental and equally bizarre property of quantum mechanics enters the show: entangled states.</a:t>
            </a:r>
            <a:endParaRPr sz="1200">
              <a:solidFill>
                <a:srgbClr val="333333"/>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zqE-ultsWt0"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A0FZIwabct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HuZZpJJF71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1gmvUPTdoP4"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s1HA9LlFNM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40AB7-6510-4DB5-BAB1-E7DB1D2D7DFE}"/>
              </a:ext>
            </a:extLst>
          </p:cNvPr>
          <p:cNvSpPr>
            <a:spLocks noGrp="1"/>
          </p:cNvSpPr>
          <p:nvPr>
            <p:ph type="ctrTitle"/>
          </p:nvPr>
        </p:nvSpPr>
        <p:spPr/>
        <p:txBody>
          <a:bodyPr/>
          <a:lstStyle/>
          <a:p>
            <a:r>
              <a:rPr lang="en-GB" dirty="0"/>
              <a:t>Why choose Physics?</a:t>
            </a:r>
          </a:p>
        </p:txBody>
      </p:sp>
    </p:spTree>
    <p:extLst>
      <p:ext uri="{BB962C8B-B14F-4D97-AF65-F5344CB8AC3E}">
        <p14:creationId xmlns:p14="http://schemas.microsoft.com/office/powerpoint/2010/main" val="327539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87" name="Google Shape;87;p1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88" name="Google Shape;88;p18" descr="Starship will be capable of taking people from any city to any other city on Earth in under one hour." title="Starship | Earth to Earth">
            <a:hlinkClick r:id="rId3"/>
          </p:cNvPr>
          <p:cNvPicPr preferRelativeResize="0"/>
          <p:nvPr/>
        </p:nvPicPr>
        <p:blipFill>
          <a:blip r:embed="rId4">
            <a:alphaModFix/>
          </a:blip>
          <a:stretch>
            <a:fillRect/>
          </a:stretch>
        </p:blipFill>
        <p:spPr>
          <a:xfrm>
            <a:off x="4572000" y="760350"/>
            <a:ext cx="4572000" cy="3428976"/>
          </a:xfrm>
          <a:prstGeom prst="rect">
            <a:avLst/>
          </a:prstGeom>
          <a:noFill/>
          <a:ln>
            <a:noFill/>
          </a:ln>
        </p:spPr>
      </p:pic>
      <p:sp>
        <p:nvSpPr>
          <p:cNvPr id="89" name="Google Shape;89;p18"/>
          <p:cNvSpPr txBox="1">
            <a:spLocks noGrp="1"/>
          </p:cNvSpPr>
          <p:nvPr>
            <p:ph type="ctrTitle"/>
          </p:nvPr>
        </p:nvSpPr>
        <p:spPr>
          <a:xfrm>
            <a:off x="0" y="-655100"/>
            <a:ext cx="5083800" cy="442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800" b="1"/>
              <a:t>Earth Travel by Starship</a:t>
            </a:r>
            <a:endParaRPr sz="1600"/>
          </a:p>
          <a:p>
            <a:pPr marL="0" lvl="0" indent="0" algn="l" rtl="0">
              <a:spcBef>
                <a:spcPts val="0"/>
              </a:spcBef>
              <a:spcAft>
                <a:spcPts val="0"/>
              </a:spcAft>
              <a:buNone/>
            </a:pPr>
            <a:endParaRPr sz="3700"/>
          </a:p>
          <a:p>
            <a:pPr marL="0" lvl="0" indent="0" algn="l" rtl="0">
              <a:spcBef>
                <a:spcPts val="0"/>
              </a:spcBef>
              <a:spcAft>
                <a:spcPts val="0"/>
              </a:spcAft>
              <a:buNone/>
            </a:pPr>
            <a:r>
              <a:rPr lang="en-GB" sz="3700"/>
              <a:t>But if you really don’t fancy going to space, check this out!</a:t>
            </a:r>
            <a:endParaRPr sz="3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95" name="Google Shape;95;p1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96" name="Google Shape;96;p19" descr="This super strength body battery is made with discarded Kevlar ..."/>
          <p:cNvPicPr preferRelativeResize="0"/>
          <p:nvPr/>
        </p:nvPicPr>
        <p:blipFill>
          <a:blip r:embed="rId3">
            <a:alphaModFix/>
          </a:blip>
          <a:stretch>
            <a:fillRect/>
          </a:stretch>
        </p:blipFill>
        <p:spPr>
          <a:xfrm>
            <a:off x="300038" y="0"/>
            <a:ext cx="8543925" cy="5143500"/>
          </a:xfrm>
          <a:prstGeom prst="rect">
            <a:avLst/>
          </a:prstGeom>
          <a:noFill/>
          <a:ln>
            <a:noFill/>
          </a:ln>
        </p:spPr>
      </p:pic>
      <p:sp>
        <p:nvSpPr>
          <p:cNvPr id="97" name="Google Shape;97;p19"/>
          <p:cNvSpPr txBox="1"/>
          <p:nvPr/>
        </p:nvSpPr>
        <p:spPr>
          <a:xfrm>
            <a:off x="5249375" y="2574225"/>
            <a:ext cx="3747000" cy="29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700" b="1">
                <a:solidFill>
                  <a:srgbClr val="FFFF00"/>
                </a:solidFill>
              </a:rPr>
              <a:t>This robot scorpion’s body is made of its battery, just like our body structure is partly made of our energy reserves.</a:t>
            </a:r>
            <a:endParaRPr sz="2700" b="1">
              <a:solidFill>
                <a:srgbClr val="FFFF00"/>
              </a:solidFill>
            </a:endParaRPr>
          </a:p>
        </p:txBody>
      </p:sp>
      <p:sp>
        <p:nvSpPr>
          <p:cNvPr id="98" name="Google Shape;98;p19"/>
          <p:cNvSpPr txBox="1"/>
          <p:nvPr/>
        </p:nvSpPr>
        <p:spPr>
          <a:xfrm>
            <a:off x="300050" y="0"/>
            <a:ext cx="4488900" cy="400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600" b="1">
                <a:solidFill>
                  <a:srgbClr val="FFFF00"/>
                </a:solidFill>
              </a:rPr>
              <a:t>Biomorphic zinc batteries</a:t>
            </a:r>
            <a:endParaRPr sz="5600" b="1">
              <a:solidFill>
                <a:srgbClr val="FFFF00"/>
              </a:solidFill>
            </a:endParaRPr>
          </a:p>
          <a:p>
            <a:pPr marL="0" lvl="0" indent="0" algn="l" rtl="0">
              <a:spcBef>
                <a:spcPts val="0"/>
              </a:spcBef>
              <a:spcAft>
                <a:spcPts val="0"/>
              </a:spcAft>
              <a:buNone/>
            </a:pPr>
            <a:endParaRPr sz="2700" b="1">
              <a:solidFill>
                <a:schemeClr val="accent1"/>
              </a:solidFill>
            </a:endParaRPr>
          </a:p>
          <a:p>
            <a:pPr marL="0" lvl="0" indent="0" algn="l" rtl="0">
              <a:spcBef>
                <a:spcPts val="0"/>
              </a:spcBef>
              <a:spcAft>
                <a:spcPts val="0"/>
              </a:spcAft>
              <a:buNone/>
            </a:pPr>
            <a:endParaRPr sz="2700">
              <a:solidFill>
                <a:srgbClr val="FFD9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0" descr="Crew Dragon arrives at Cape; Space Station schedule to drive DM-1 ..."/>
          <p:cNvPicPr preferRelativeResize="0"/>
          <p:nvPr/>
        </p:nvPicPr>
        <p:blipFill>
          <a:blip r:embed="rId3">
            <a:alphaModFix/>
          </a:blip>
          <a:stretch>
            <a:fillRect/>
          </a:stretch>
        </p:blipFill>
        <p:spPr>
          <a:xfrm>
            <a:off x="219088" y="76200"/>
            <a:ext cx="8705813" cy="5143500"/>
          </a:xfrm>
          <a:prstGeom prst="rect">
            <a:avLst/>
          </a:prstGeom>
          <a:noFill/>
          <a:ln>
            <a:noFill/>
          </a:ln>
        </p:spPr>
      </p:pic>
      <p:sp>
        <p:nvSpPr>
          <p:cNvPr id="104" name="Google Shape;104;p20"/>
          <p:cNvSpPr txBox="1">
            <a:spLocks noGrp="1"/>
          </p:cNvSpPr>
          <p:nvPr>
            <p:ph type="ctrTitle"/>
          </p:nvPr>
        </p:nvSpPr>
        <p:spPr>
          <a:xfrm>
            <a:off x="311708" y="-38100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b="1"/>
              <a:t>What has Physics been doing THIS DECADE?</a:t>
            </a:r>
            <a:endParaRPr b="1"/>
          </a:p>
        </p:txBody>
      </p:sp>
      <p:sp>
        <p:nvSpPr>
          <p:cNvPr id="105" name="Google Shape;105;p2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9"/>
        <p:cNvGrpSpPr/>
        <p:nvPr/>
      </p:nvGrpSpPr>
      <p:grpSpPr>
        <a:xfrm>
          <a:off x="0" y="0"/>
          <a:ext cx="0" cy="0"/>
          <a:chOff x="0" y="0"/>
          <a:chExt cx="0" cy="0"/>
        </a:xfrm>
      </p:grpSpPr>
      <p:sp>
        <p:nvSpPr>
          <p:cNvPr id="110" name="Google Shape;110;p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11" name="Google Shape;111;p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12" name="Google Shape;112;p21" descr="Google's Sycamore chip is kept cool inside their quantum cryostat."/>
          <p:cNvPicPr preferRelativeResize="0"/>
          <p:nvPr/>
        </p:nvPicPr>
        <p:blipFill>
          <a:blip r:embed="rId3">
            <a:alphaModFix/>
          </a:blip>
          <a:stretch>
            <a:fillRect/>
          </a:stretch>
        </p:blipFill>
        <p:spPr>
          <a:xfrm>
            <a:off x="1042650" y="0"/>
            <a:ext cx="6118662" cy="5143500"/>
          </a:xfrm>
          <a:prstGeom prst="rect">
            <a:avLst/>
          </a:prstGeom>
          <a:noFill/>
          <a:ln>
            <a:noFill/>
          </a:ln>
        </p:spPr>
      </p:pic>
      <p:sp>
        <p:nvSpPr>
          <p:cNvPr id="113" name="Google Shape;113;p21"/>
          <p:cNvSpPr txBox="1"/>
          <p:nvPr/>
        </p:nvSpPr>
        <p:spPr>
          <a:xfrm>
            <a:off x="0" y="849675"/>
            <a:ext cx="3666300" cy="299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300" b="1">
                <a:solidFill>
                  <a:srgbClr val="E69138"/>
                </a:solidFill>
              </a:rPr>
              <a:t>Sycamore</a:t>
            </a:r>
            <a:endParaRPr sz="5300" b="1">
              <a:solidFill>
                <a:srgbClr val="E69138"/>
              </a:solidFill>
            </a:endParaRPr>
          </a:p>
          <a:p>
            <a:pPr marL="0" lvl="0" indent="0" algn="l" rtl="0">
              <a:spcBef>
                <a:spcPts val="0"/>
              </a:spcBef>
              <a:spcAft>
                <a:spcPts val="0"/>
              </a:spcAft>
              <a:buNone/>
            </a:pPr>
            <a:r>
              <a:rPr lang="en-GB" sz="5300">
                <a:solidFill>
                  <a:srgbClr val="E69138"/>
                </a:solidFill>
              </a:rPr>
              <a:t>Google’s 53 qubit quantum computer</a:t>
            </a:r>
            <a:endParaRPr sz="5300">
              <a:solidFill>
                <a:srgbClr val="E69138"/>
              </a:solidFill>
            </a:endParaRPr>
          </a:p>
          <a:p>
            <a:pPr marL="0" lvl="0" indent="0" algn="l" rtl="0">
              <a:spcBef>
                <a:spcPts val="0"/>
              </a:spcBef>
              <a:spcAft>
                <a:spcPts val="0"/>
              </a:spcAft>
              <a:buNone/>
            </a:pPr>
            <a:r>
              <a:rPr lang="en-GB" sz="4300" b="1">
                <a:solidFill>
                  <a:srgbClr val="E69138"/>
                </a:solidFill>
              </a:rPr>
              <a:t> </a:t>
            </a:r>
            <a:endParaRPr sz="4300" b="1">
              <a:solidFill>
                <a:srgbClr val="E6913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0" name="Google Shape;120;p22" descr="The anti-atom horse race"/>
          <p:cNvPicPr preferRelativeResize="0"/>
          <p:nvPr/>
        </p:nvPicPr>
        <p:blipFill>
          <a:blip r:embed="rId3">
            <a:alphaModFix/>
          </a:blip>
          <a:stretch>
            <a:fillRect/>
          </a:stretch>
        </p:blipFill>
        <p:spPr>
          <a:xfrm>
            <a:off x="709538" y="0"/>
            <a:ext cx="7724920" cy="5143500"/>
          </a:xfrm>
          <a:prstGeom prst="rect">
            <a:avLst/>
          </a:prstGeom>
          <a:noFill/>
          <a:ln>
            <a:noFill/>
          </a:ln>
        </p:spPr>
      </p:pic>
      <p:sp>
        <p:nvSpPr>
          <p:cNvPr id="121" name="Google Shape;121;p22"/>
          <p:cNvSpPr txBox="1"/>
          <p:nvPr/>
        </p:nvSpPr>
        <p:spPr>
          <a:xfrm>
            <a:off x="83100" y="51750"/>
            <a:ext cx="4488900" cy="400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600" b="1">
                <a:solidFill>
                  <a:srgbClr val="FFFF00"/>
                </a:solidFill>
              </a:rPr>
              <a:t>Antimatter factory at CERN</a:t>
            </a:r>
            <a:endParaRPr sz="5600" b="1">
              <a:solidFill>
                <a:srgbClr val="FFFF00"/>
              </a:solidFill>
            </a:endParaRPr>
          </a:p>
          <a:p>
            <a:pPr marL="0" lvl="0" indent="0" algn="l" rtl="0">
              <a:spcBef>
                <a:spcPts val="0"/>
              </a:spcBef>
              <a:spcAft>
                <a:spcPts val="0"/>
              </a:spcAft>
              <a:buNone/>
            </a:pPr>
            <a:endParaRPr sz="2700" b="1">
              <a:solidFill>
                <a:schemeClr val="accent1"/>
              </a:solidFill>
            </a:endParaRPr>
          </a:p>
          <a:p>
            <a:pPr marL="0" lvl="0" indent="0" algn="l" rtl="0">
              <a:spcBef>
                <a:spcPts val="0"/>
              </a:spcBef>
              <a:spcAft>
                <a:spcPts val="0"/>
              </a:spcAft>
              <a:buNone/>
            </a:pPr>
            <a:endParaRPr sz="2700">
              <a:solidFill>
                <a:srgbClr val="FFD9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8" name="Google Shape;128;p23" descr="LHC-style supercolliders are entering a make or break phase | New ..."/>
          <p:cNvPicPr preferRelativeResize="0"/>
          <p:nvPr/>
        </p:nvPicPr>
        <p:blipFill>
          <a:blip r:embed="rId3">
            <a:alphaModFix/>
          </a:blip>
          <a:stretch>
            <a:fillRect/>
          </a:stretch>
        </p:blipFill>
        <p:spPr>
          <a:xfrm>
            <a:off x="714375" y="0"/>
            <a:ext cx="7715250" cy="5143500"/>
          </a:xfrm>
          <a:prstGeom prst="rect">
            <a:avLst/>
          </a:prstGeom>
          <a:noFill/>
          <a:ln>
            <a:noFill/>
          </a:ln>
        </p:spPr>
      </p:pic>
      <p:sp>
        <p:nvSpPr>
          <p:cNvPr id="129" name="Google Shape;129;p23"/>
          <p:cNvSpPr txBox="1"/>
          <p:nvPr/>
        </p:nvSpPr>
        <p:spPr>
          <a:xfrm>
            <a:off x="358250" y="230300"/>
            <a:ext cx="3454500" cy="44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200" b="1">
                <a:solidFill>
                  <a:srgbClr val="FFFF00"/>
                </a:solidFill>
              </a:rPr>
              <a:t>LHC at CERN discovers the Higgs Boson</a:t>
            </a:r>
            <a:endParaRPr sz="52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6" name="Google Shape;136;p24" descr="Comet Landing Bumpier Than Initially Thought - The New York Times"/>
          <p:cNvPicPr preferRelativeResize="0"/>
          <p:nvPr/>
        </p:nvPicPr>
        <p:blipFill>
          <a:blip r:embed="rId3">
            <a:alphaModFix/>
          </a:blip>
          <a:stretch>
            <a:fillRect/>
          </a:stretch>
        </p:blipFill>
        <p:spPr>
          <a:xfrm>
            <a:off x="175850" y="0"/>
            <a:ext cx="8792295" cy="5143500"/>
          </a:xfrm>
          <a:prstGeom prst="rect">
            <a:avLst/>
          </a:prstGeom>
          <a:noFill/>
          <a:ln>
            <a:noFill/>
          </a:ln>
        </p:spPr>
      </p:pic>
      <p:sp>
        <p:nvSpPr>
          <p:cNvPr id="137" name="Google Shape;137;p24"/>
          <p:cNvSpPr txBox="1"/>
          <p:nvPr/>
        </p:nvSpPr>
        <p:spPr>
          <a:xfrm>
            <a:off x="175850" y="332650"/>
            <a:ext cx="3841800" cy="24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400">
                <a:solidFill>
                  <a:srgbClr val="FFFF00"/>
                </a:solidFill>
              </a:rPr>
              <a:t>Landed the Rosetta probe on a COMET</a:t>
            </a:r>
            <a:endParaRPr sz="54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4" name="Google Shape;144;p25" descr="Elon Musk: Tesla raises cost of 'self-driving' cars - BBC News"/>
          <p:cNvPicPr preferRelativeResize="0"/>
          <p:nvPr/>
        </p:nvPicPr>
        <p:blipFill>
          <a:blip r:embed="rId3">
            <a:alphaModFix/>
          </a:blip>
          <a:stretch>
            <a:fillRect/>
          </a:stretch>
        </p:blipFill>
        <p:spPr>
          <a:xfrm>
            <a:off x="0" y="0"/>
            <a:ext cx="9143983" cy="5143500"/>
          </a:xfrm>
          <a:prstGeom prst="rect">
            <a:avLst/>
          </a:prstGeom>
          <a:noFill/>
          <a:ln>
            <a:noFill/>
          </a:ln>
        </p:spPr>
      </p:pic>
      <p:sp>
        <p:nvSpPr>
          <p:cNvPr id="145" name="Google Shape;145;p25"/>
          <p:cNvSpPr txBox="1"/>
          <p:nvPr/>
        </p:nvSpPr>
        <p:spPr>
          <a:xfrm>
            <a:off x="3157525" y="163325"/>
            <a:ext cx="5986500" cy="8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700" b="1"/>
              <a:t>Self-driving cars</a:t>
            </a:r>
            <a:endParaRPr sz="57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2" name="Google Shape;152;p26" descr="velodyne lidar"/>
          <p:cNvPicPr preferRelativeResize="0"/>
          <p:nvPr/>
        </p:nvPicPr>
        <p:blipFill>
          <a:blip r:embed="rId3">
            <a:alphaModFix/>
          </a:blip>
          <a:stretch>
            <a:fillRect/>
          </a:stretch>
        </p:blipFill>
        <p:spPr>
          <a:xfrm>
            <a:off x="1252538" y="0"/>
            <a:ext cx="6638925" cy="5143500"/>
          </a:xfrm>
          <a:prstGeom prst="rect">
            <a:avLst/>
          </a:prstGeom>
          <a:noFill/>
          <a:ln>
            <a:noFill/>
          </a:ln>
        </p:spPr>
      </p:pic>
      <p:sp>
        <p:nvSpPr>
          <p:cNvPr id="153" name="Google Shape;153;p26"/>
          <p:cNvSpPr txBox="1"/>
          <p:nvPr/>
        </p:nvSpPr>
        <p:spPr>
          <a:xfrm>
            <a:off x="152400" y="4255625"/>
            <a:ext cx="3637800" cy="13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5400">
                <a:solidFill>
                  <a:srgbClr val="FFFF00"/>
                </a:solidFill>
              </a:rPr>
              <a:t>LIDAR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0" name="Google Shape;160;p27" descr="When Falcon Heavy lifted off, it became the most powerful operational rocket in the world by a factor of two.  With the ability to lift into orbit nearly 64 metric tons (141,000 lb)---a mass greater than a 737 jetliner loaded with passengers, crew, luggage and fuel--Falcon Heavy can lift more than twice the payload of the next closest operational vehicle, the Delta IV Heavy, at one-third the cost.&#10;&#10;Following liftoff, the two side boosters separated from the center core and returned to landing site for future reuse.  &#10;&#10;Falcon Heavy put a Tesla Roadster and its passenger, Starman, into orbit around the sun. At max velocity Starman and the Roadster will travel 11 km/s (7mi/s) and travel 400 million km (250 million mi) from Earth." title="Falcon Heavy &amp; Starman">
            <a:hlinkClick r:id="rId3"/>
          </p:cNvPr>
          <p:cNvPicPr preferRelativeResize="0"/>
          <p:nvPr/>
        </p:nvPicPr>
        <p:blipFill>
          <a:blip r:embed="rId4">
            <a:alphaModFix/>
          </a:blip>
          <a:stretch>
            <a:fillRect/>
          </a:stretch>
        </p:blipFill>
        <p:spPr>
          <a:xfrm>
            <a:off x="2286009" y="0"/>
            <a:ext cx="6857992" cy="5143500"/>
          </a:xfrm>
          <a:prstGeom prst="rect">
            <a:avLst/>
          </a:prstGeom>
          <a:noFill/>
          <a:ln>
            <a:noFill/>
          </a:ln>
        </p:spPr>
      </p:pic>
      <p:sp>
        <p:nvSpPr>
          <p:cNvPr id="161" name="Google Shape;161;p27"/>
          <p:cNvSpPr txBox="1"/>
          <p:nvPr/>
        </p:nvSpPr>
        <p:spPr>
          <a:xfrm>
            <a:off x="-109325" y="238550"/>
            <a:ext cx="4010400" cy="108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700" b="1">
                <a:solidFill>
                  <a:srgbClr val="FFFF00"/>
                </a:solidFill>
              </a:rPr>
              <a:t>Falcon Heavy</a:t>
            </a:r>
            <a:endParaRPr sz="57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BC61DA-77B3-4223-8417-430374BDE6F6}"/>
              </a:ext>
            </a:extLst>
          </p:cNvPr>
          <p:cNvSpPr txBox="1"/>
          <p:nvPr/>
        </p:nvSpPr>
        <p:spPr>
          <a:xfrm>
            <a:off x="1188720" y="811530"/>
            <a:ext cx="7486650" cy="2862322"/>
          </a:xfrm>
          <a:prstGeom prst="rect">
            <a:avLst/>
          </a:prstGeom>
          <a:noFill/>
        </p:spPr>
        <p:txBody>
          <a:bodyPr wrap="square" rtlCol="0">
            <a:spAutoFit/>
          </a:bodyPr>
          <a:lstStyle/>
          <a:p>
            <a:r>
              <a:rPr lang="en-GB" sz="2000" dirty="0"/>
              <a:t>Physics is the science that tells us about the universe and how it works. It includes the study of:</a:t>
            </a:r>
          </a:p>
          <a:p>
            <a:endParaRPr lang="en-GB" dirty="0"/>
          </a:p>
          <a:p>
            <a:pPr marL="342900" indent="-342900">
              <a:buAutoNum type="arabicParenR"/>
            </a:pPr>
            <a:r>
              <a:rPr lang="en-GB" dirty="0"/>
              <a:t>Dynamics  - How things move and interact</a:t>
            </a:r>
          </a:p>
          <a:p>
            <a:pPr lvl="3"/>
            <a:r>
              <a:rPr lang="en-GB" dirty="0"/>
              <a:t>2) Matter – The structure of the things that make up the universe from particles smaller than atoms to stars and galaxies</a:t>
            </a:r>
          </a:p>
          <a:p>
            <a:r>
              <a:rPr lang="en-GB" dirty="0"/>
              <a:t>3)  Space and astrophysics – What happened at the start of the universe, how does our sun give out energy, </a:t>
            </a:r>
          </a:p>
          <a:p>
            <a:r>
              <a:rPr lang="en-GB" dirty="0"/>
              <a:t>4) Energy – How things happen, how light behaves, how other parts of the electromagnetic</a:t>
            </a:r>
          </a:p>
          <a:p>
            <a:r>
              <a:rPr lang="en-GB" dirty="0"/>
              <a:t>spectrum are useful</a:t>
            </a:r>
          </a:p>
          <a:p>
            <a:r>
              <a:rPr lang="en-GB" dirty="0"/>
              <a:t>5) Electricity – How electrical and electronic circuits operate and how to design and build useful circuits. </a:t>
            </a:r>
          </a:p>
        </p:txBody>
      </p:sp>
    </p:spTree>
    <p:extLst>
      <p:ext uri="{BB962C8B-B14F-4D97-AF65-F5344CB8AC3E}">
        <p14:creationId xmlns:p14="http://schemas.microsoft.com/office/powerpoint/2010/main" val="861396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8" descr="Crew Dragon arrives at Cape; Space Station schedule to drive DM-1 ..."/>
          <p:cNvPicPr preferRelativeResize="0"/>
          <p:nvPr/>
        </p:nvPicPr>
        <p:blipFill>
          <a:blip r:embed="rId3">
            <a:alphaModFix/>
          </a:blip>
          <a:stretch>
            <a:fillRect/>
          </a:stretch>
        </p:blipFill>
        <p:spPr>
          <a:xfrm>
            <a:off x="219088" y="76200"/>
            <a:ext cx="8705813" cy="5143500"/>
          </a:xfrm>
          <a:prstGeom prst="rect">
            <a:avLst/>
          </a:prstGeom>
          <a:noFill/>
          <a:ln>
            <a:noFill/>
          </a:ln>
        </p:spPr>
      </p:pic>
      <p:sp>
        <p:nvSpPr>
          <p:cNvPr id="167" name="Google Shape;167;p28"/>
          <p:cNvSpPr txBox="1">
            <a:spLocks noGrp="1"/>
          </p:cNvSpPr>
          <p:nvPr>
            <p:ph type="ctrTitle"/>
          </p:nvPr>
        </p:nvSpPr>
        <p:spPr>
          <a:xfrm>
            <a:off x="0" y="-762000"/>
            <a:ext cx="9144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b="1"/>
              <a:t>Coming soon in Physics . . .</a:t>
            </a:r>
            <a:endParaRPr b="1"/>
          </a:p>
        </p:txBody>
      </p:sp>
      <p:sp>
        <p:nvSpPr>
          <p:cNvPr id="168" name="Google Shape;168;p2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5" name="Google Shape;175;p29"/>
          <p:cNvPicPr preferRelativeResize="0"/>
          <p:nvPr/>
        </p:nvPicPr>
        <p:blipFill>
          <a:blip r:embed="rId3">
            <a:alphaModFix/>
          </a:blip>
          <a:stretch>
            <a:fillRect/>
          </a:stretch>
        </p:blipFill>
        <p:spPr>
          <a:xfrm>
            <a:off x="1324841" y="0"/>
            <a:ext cx="6494318"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230E0E-9B45-4FCB-943A-E203795F174B}"/>
              </a:ext>
            </a:extLst>
          </p:cNvPr>
          <p:cNvSpPr txBox="1"/>
          <p:nvPr/>
        </p:nvSpPr>
        <p:spPr>
          <a:xfrm>
            <a:off x="1988820" y="777240"/>
            <a:ext cx="4801314" cy="461665"/>
          </a:xfrm>
          <a:prstGeom prst="rect">
            <a:avLst/>
          </a:prstGeom>
          <a:noFill/>
        </p:spPr>
        <p:txBody>
          <a:bodyPr wrap="none" rtlCol="0">
            <a:spAutoFit/>
          </a:bodyPr>
          <a:lstStyle/>
          <a:p>
            <a:r>
              <a:rPr lang="en-GB" sz="2400" b="1" u="sng" dirty="0"/>
              <a:t>Some reasons to study physics</a:t>
            </a:r>
          </a:p>
        </p:txBody>
      </p:sp>
      <p:sp>
        <p:nvSpPr>
          <p:cNvPr id="3" name="TextBox 2">
            <a:extLst>
              <a:ext uri="{FF2B5EF4-FFF2-40B4-BE49-F238E27FC236}">
                <a16:creationId xmlns:a16="http://schemas.microsoft.com/office/drawing/2014/main" id="{2D9614C5-6373-4C83-BB39-14716CB05536}"/>
              </a:ext>
            </a:extLst>
          </p:cNvPr>
          <p:cNvSpPr txBox="1"/>
          <p:nvPr/>
        </p:nvSpPr>
        <p:spPr>
          <a:xfrm>
            <a:off x="225935" y="1229975"/>
            <a:ext cx="8449436" cy="3754874"/>
          </a:xfrm>
          <a:prstGeom prst="rect">
            <a:avLst/>
          </a:prstGeom>
          <a:noFill/>
        </p:spPr>
        <p:txBody>
          <a:bodyPr wrap="square" rtlCol="0">
            <a:spAutoFit/>
          </a:bodyPr>
          <a:lstStyle/>
          <a:p>
            <a:pPr marL="342900" lvl="2" indent="-342900">
              <a:buAutoNum type="arabicParenR"/>
            </a:pPr>
            <a:endParaRPr lang="en-GB" dirty="0"/>
          </a:p>
          <a:p>
            <a:pPr marL="342900" lvl="2" indent="-342900">
              <a:buAutoNum type="arabicParenR"/>
            </a:pPr>
            <a:r>
              <a:rPr lang="en-GB" dirty="0"/>
              <a:t>Studying physics helps to develop your problem solving skills which will be useful for </a:t>
            </a:r>
          </a:p>
          <a:p>
            <a:r>
              <a:rPr lang="en-GB" dirty="0"/>
              <a:t>you across a whole range of subjects</a:t>
            </a:r>
          </a:p>
          <a:p>
            <a:endParaRPr lang="en-GB" dirty="0"/>
          </a:p>
          <a:p>
            <a:pPr marL="342900" indent="-342900">
              <a:buAutoNum type="arabicParenR" startAt="2"/>
            </a:pPr>
            <a:r>
              <a:rPr lang="en-GB" dirty="0"/>
              <a:t>Physics is sometimes called the fundamental science because the processes</a:t>
            </a:r>
          </a:p>
          <a:p>
            <a:r>
              <a:rPr lang="en-GB" dirty="0"/>
              <a:t>that happen in Chemistry and Biology can be explained fundamentally and at a deep level using physics.</a:t>
            </a:r>
          </a:p>
          <a:p>
            <a:endParaRPr lang="en-GB" dirty="0"/>
          </a:p>
          <a:p>
            <a:r>
              <a:rPr lang="en-GB" dirty="0"/>
              <a:t>3) Many businesses like to see that someone has studied physics because they realise </a:t>
            </a:r>
          </a:p>
          <a:p>
            <a:r>
              <a:rPr lang="en-GB" dirty="0"/>
              <a:t>that this helps develop skills which are transferable. This is particularly true of the finance sector.</a:t>
            </a:r>
          </a:p>
          <a:p>
            <a:endParaRPr lang="en-GB" dirty="0"/>
          </a:p>
          <a:p>
            <a:r>
              <a:rPr lang="en-GB" dirty="0"/>
              <a:t>4) Physics is at the forefront of new technologies including quantum computing, driverless vehicles, and many others.</a:t>
            </a:r>
          </a:p>
          <a:p>
            <a:endParaRPr lang="en-GB" dirty="0"/>
          </a:p>
          <a:p>
            <a:r>
              <a:rPr lang="en-GB" dirty="0"/>
              <a:t>5) Physics careers tend to pay well, even when people are just starting out without much experience. </a:t>
            </a:r>
          </a:p>
          <a:p>
            <a:endParaRPr lang="en-GB" dirty="0"/>
          </a:p>
          <a:p>
            <a:r>
              <a:rPr lang="en-GB" dirty="0"/>
              <a:t> </a:t>
            </a:r>
          </a:p>
          <a:p>
            <a:pPr marL="342900" indent="-342900">
              <a:buAutoNum type="arabicParenR" startAt="2"/>
            </a:pPr>
            <a:endParaRPr lang="en-GB" dirty="0"/>
          </a:p>
        </p:txBody>
      </p:sp>
    </p:spTree>
    <p:extLst>
      <p:ext uri="{BB962C8B-B14F-4D97-AF65-F5344CB8AC3E}">
        <p14:creationId xmlns:p14="http://schemas.microsoft.com/office/powerpoint/2010/main" val="249844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DD0C1-E9CA-44D6-924E-FC06E401CB5F}"/>
              </a:ext>
            </a:extLst>
          </p:cNvPr>
          <p:cNvSpPr txBox="1"/>
          <p:nvPr/>
        </p:nvSpPr>
        <p:spPr>
          <a:xfrm>
            <a:off x="491490" y="605790"/>
            <a:ext cx="6320790" cy="4124206"/>
          </a:xfrm>
          <a:prstGeom prst="rect">
            <a:avLst/>
          </a:prstGeom>
          <a:noFill/>
        </p:spPr>
        <p:txBody>
          <a:bodyPr wrap="square" rtlCol="0">
            <a:spAutoFit/>
          </a:bodyPr>
          <a:lstStyle/>
          <a:p>
            <a:r>
              <a:rPr lang="en-GB" sz="2400" dirty="0"/>
              <a:t>In third year topics include</a:t>
            </a:r>
            <a:r>
              <a:rPr lang="en-GB" dirty="0"/>
              <a:t>:</a:t>
            </a:r>
          </a:p>
          <a:p>
            <a:endParaRPr lang="en-GB" dirty="0"/>
          </a:p>
          <a:p>
            <a:pPr marL="285750" indent="-285750">
              <a:buFont typeface="Arial" panose="020B0604020202020204" pitchFamily="34" charset="0"/>
              <a:buChar char="•"/>
            </a:pPr>
            <a:r>
              <a:rPr lang="en-GB" dirty="0"/>
              <a:t>Waves – How energy is transferred from one place to another, why waves behave in certain ways and have different properties. </a:t>
            </a:r>
          </a:p>
          <a:p>
            <a:pPr marL="285750" indent="-285750">
              <a:buFont typeface="Arial" panose="020B0604020202020204" pitchFamily="34" charset="0"/>
              <a:buChar char="•"/>
            </a:pPr>
            <a:r>
              <a:rPr lang="en-GB" dirty="0"/>
              <a:t>The electromagnetic spectrum – There are a range of waves that all travel at the speed of light but can be used for lots of different things such as transmitting information, cutting steel, healing injured muscles, killing cancer cells etc.</a:t>
            </a:r>
          </a:p>
          <a:p>
            <a:pPr marL="285750" indent="-285750">
              <a:buFont typeface="Arial" panose="020B0604020202020204" pitchFamily="34" charset="0"/>
              <a:buChar char="•"/>
            </a:pPr>
            <a:r>
              <a:rPr lang="en-GB" dirty="0"/>
              <a:t>Atoms and Nuclear Radiation – Studying what makes up an atom and the types of radiation that can be given out from the centre of atoms. Uses of nuclear radiation from smoke detectors to tracing blood flow in the body. The ways that radiation can be measured. How nuclear power stations work and the development of nuclear fusion power stations.</a:t>
            </a:r>
          </a:p>
          <a:p>
            <a:pPr marL="285750" indent="-285750">
              <a:buFont typeface="Arial" panose="020B0604020202020204" pitchFamily="34" charset="0"/>
              <a:buChar char="•"/>
            </a:pPr>
            <a:r>
              <a:rPr lang="en-GB" dirty="0"/>
              <a:t>Kinematics – The rules that govern how objects move and interact. Newton’s 3 laws of motion. How forces affect objects. The difference between objects moving in space and on earth</a:t>
            </a:r>
          </a:p>
          <a:p>
            <a:pPr marL="285750" indent="-285750">
              <a:buFont typeface="Arial" panose="020B0604020202020204" pitchFamily="34" charset="0"/>
              <a:buChar char="•"/>
            </a:pPr>
            <a:r>
              <a:rPr lang="en-GB" dirty="0"/>
              <a:t>Space – Projectile motion, how satellites stay in orbit. What type of objects there are in space. How distant objects are in space</a:t>
            </a:r>
          </a:p>
        </p:txBody>
      </p:sp>
    </p:spTree>
    <p:extLst>
      <p:ext uri="{BB962C8B-B14F-4D97-AF65-F5344CB8AC3E}">
        <p14:creationId xmlns:p14="http://schemas.microsoft.com/office/powerpoint/2010/main" val="1466294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4" y="-246025"/>
            <a:ext cx="4557900" cy="53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700"/>
              <a:t>What has Physics done for you lately?</a:t>
            </a:r>
            <a:endParaRPr sz="6700"/>
          </a:p>
        </p:txBody>
      </p:sp>
      <p:pic>
        <p:nvPicPr>
          <p:cNvPr id="55" name="Google Shape;55;p13"/>
          <p:cNvPicPr preferRelativeResize="0"/>
          <p:nvPr/>
        </p:nvPicPr>
        <p:blipFill>
          <a:blip r:embed="rId3">
            <a:alphaModFix/>
          </a:blip>
          <a:stretch>
            <a:fillRect/>
          </a:stretch>
        </p:blipFill>
        <p:spPr>
          <a:xfrm>
            <a:off x="4984999" y="0"/>
            <a:ext cx="4159003"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62" name="Google Shape;62;p14" descr="Physics is said to be &quot;the study of everything.&quot; Without physics, our world as we know it today would not function. As Carl Sagan wisely said, &quot;Our species needs, and deserves, a citizenry with minds wide awake and a basic understanding of how the world works.&quot;" title="What is Physics? - Inspiration">
            <a:hlinkClick r:id="rId3"/>
          </p:cNvPr>
          <p:cNvPicPr preferRelativeResize="0"/>
          <p:nvPr/>
        </p:nvPicPr>
        <p:blipFill>
          <a:blip r:embed="rId4">
            <a:alphaModFix/>
          </a:blip>
          <a:stretch>
            <a:fillRect/>
          </a:stretch>
        </p:blipFill>
        <p:spPr>
          <a:xfrm>
            <a:off x="1180588" y="28188"/>
            <a:ext cx="6782833" cy="5087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descr="Crew Dragon arrives at Cape; Space Station schedule to drive DM-1 ..."/>
          <p:cNvPicPr preferRelativeResize="0"/>
          <p:nvPr/>
        </p:nvPicPr>
        <p:blipFill>
          <a:blip r:embed="rId3">
            <a:alphaModFix/>
          </a:blip>
          <a:stretch>
            <a:fillRect/>
          </a:stretch>
        </p:blipFill>
        <p:spPr>
          <a:xfrm>
            <a:off x="219088" y="76200"/>
            <a:ext cx="8705813" cy="5143500"/>
          </a:xfrm>
          <a:prstGeom prst="rect">
            <a:avLst/>
          </a:prstGeom>
          <a:noFill/>
          <a:ln>
            <a:noFill/>
          </a:ln>
        </p:spPr>
      </p:pic>
      <p:sp>
        <p:nvSpPr>
          <p:cNvPr id="68" name="Google Shape;68;p15"/>
          <p:cNvSpPr txBox="1">
            <a:spLocks noGrp="1"/>
          </p:cNvSpPr>
          <p:nvPr>
            <p:ph type="ctrTitle"/>
          </p:nvPr>
        </p:nvSpPr>
        <p:spPr>
          <a:xfrm>
            <a:off x="311708" y="-38100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b="1"/>
              <a:t>What has Physics been doing THIS YEAR?</a:t>
            </a:r>
            <a:endParaRPr b="1"/>
          </a:p>
        </p:txBody>
      </p:sp>
      <p:sp>
        <p:nvSpPr>
          <p:cNvPr id="69" name="Google Shape;69;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ctrTitle"/>
          </p:nvPr>
        </p:nvSpPr>
        <p:spPr>
          <a:xfrm>
            <a:off x="0" y="0"/>
            <a:ext cx="4572000" cy="514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4100"/>
          </a:p>
          <a:p>
            <a:pPr marL="0" lvl="0" indent="0" algn="l" rtl="0">
              <a:spcBef>
                <a:spcPts val="0"/>
              </a:spcBef>
              <a:spcAft>
                <a:spcPts val="0"/>
              </a:spcAft>
              <a:buNone/>
            </a:pPr>
            <a:endParaRPr sz="4100"/>
          </a:p>
          <a:p>
            <a:pPr marL="0" lvl="0" indent="0" algn="l" rtl="0">
              <a:spcBef>
                <a:spcPts val="0"/>
              </a:spcBef>
              <a:spcAft>
                <a:spcPts val="0"/>
              </a:spcAft>
              <a:buNone/>
            </a:pPr>
            <a:r>
              <a:rPr lang="en-GB" sz="5000" b="1"/>
              <a:t>MAY</a:t>
            </a:r>
            <a:endParaRPr sz="5000" b="1"/>
          </a:p>
          <a:p>
            <a:pPr marL="0" lvl="0" indent="0" algn="l" rtl="0">
              <a:spcBef>
                <a:spcPts val="0"/>
              </a:spcBef>
              <a:spcAft>
                <a:spcPts val="0"/>
              </a:spcAft>
              <a:buNone/>
            </a:pPr>
            <a:r>
              <a:rPr lang="en-GB" sz="3600"/>
              <a:t>Dragon 2 Capsule launches crew to ISS. First launch ever by a private space travel company and first US launch of astronauts since 2011.</a:t>
            </a:r>
            <a:endParaRPr sz="3600"/>
          </a:p>
        </p:txBody>
      </p:sp>
      <p:pic>
        <p:nvPicPr>
          <p:cNvPr id="75" name="Google Shape;75;p16" descr="NASA SpaceX Crew Dragon Launch &#10;Full video here: https://cs.pn/2XeWo2b" title="&quot;Let's light this candle.&quot; -- NASA SpaceX Crew Dragon Launch">
            <a:hlinkClick r:id="rId3"/>
          </p:cNvPr>
          <p:cNvPicPr preferRelativeResize="0"/>
          <p:nvPr/>
        </p:nvPicPr>
        <p:blipFill>
          <a:blip r:embed="rId4">
            <a:alphaModFix/>
          </a:blip>
          <a:stretch>
            <a:fillRect/>
          </a:stretch>
        </p:blipFill>
        <p:spPr>
          <a:xfrm>
            <a:off x="4572000" y="85725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ctrTitle"/>
          </p:nvPr>
        </p:nvSpPr>
        <p:spPr>
          <a:xfrm>
            <a:off x="0" y="-45500"/>
            <a:ext cx="5348100" cy="442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800" b="1"/>
              <a:t>AUGUST</a:t>
            </a:r>
            <a:endParaRPr sz="4800" b="1"/>
          </a:p>
          <a:p>
            <a:pPr marL="0" lvl="0" indent="0" algn="l" rtl="0">
              <a:spcBef>
                <a:spcPts val="0"/>
              </a:spcBef>
              <a:spcAft>
                <a:spcPts val="0"/>
              </a:spcAft>
              <a:buNone/>
            </a:pPr>
            <a:endParaRPr sz="1600"/>
          </a:p>
          <a:p>
            <a:pPr marL="0" lvl="0" indent="0" algn="l" rtl="0">
              <a:spcBef>
                <a:spcPts val="0"/>
              </a:spcBef>
              <a:spcAft>
                <a:spcPts val="0"/>
              </a:spcAft>
              <a:buNone/>
            </a:pPr>
            <a:r>
              <a:rPr lang="en-GB" sz="3700"/>
              <a:t>A ‘hop’ by the first stage of Starship:  designed to colonise MARS.</a:t>
            </a:r>
            <a:endParaRPr sz="3700"/>
          </a:p>
          <a:p>
            <a:pPr marL="0" lvl="0" indent="0" algn="l" rtl="0">
              <a:spcBef>
                <a:spcPts val="0"/>
              </a:spcBef>
              <a:spcAft>
                <a:spcPts val="0"/>
              </a:spcAft>
              <a:buNone/>
            </a:pPr>
            <a:r>
              <a:rPr lang="en-GB" sz="3700"/>
              <a:t>Being an astronaut has never been more possible!</a:t>
            </a:r>
            <a:endParaRPr sz="3700"/>
          </a:p>
        </p:txBody>
      </p:sp>
      <p:pic>
        <p:nvPicPr>
          <p:cNvPr id="81" name="Google Shape;81;p17" descr="Starship SN5 completes 150m Hop." title="Starship SN5 150m Hop">
            <a:hlinkClick r:id="rId3"/>
          </p:cNvPr>
          <p:cNvPicPr preferRelativeResize="0"/>
          <p:nvPr/>
        </p:nvPicPr>
        <p:blipFill>
          <a:blip r:embed="rId4">
            <a:alphaModFix/>
          </a:blip>
          <a:stretch>
            <a:fillRect/>
          </a:stretch>
        </p:blipFill>
        <p:spPr>
          <a:xfrm>
            <a:off x="5082275" y="945675"/>
            <a:ext cx="4061725" cy="30463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1850</Words>
  <Application>Microsoft Macintosh PowerPoint</Application>
  <PresentationFormat>On-screen Show (16:9)</PresentationFormat>
  <Paragraphs>103</Paragraphs>
  <Slides>21</Slides>
  <Notes>17</Notes>
  <HiddenSlides>1</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Arial</vt:lpstr>
      <vt:lpstr>Simple Light</vt:lpstr>
      <vt:lpstr>Why choose Physics?</vt:lpstr>
      <vt:lpstr>PowerPoint Presentation</vt:lpstr>
      <vt:lpstr>PowerPoint Presentation</vt:lpstr>
      <vt:lpstr>PowerPoint Presentation</vt:lpstr>
      <vt:lpstr>What has Physics done for you lately?</vt:lpstr>
      <vt:lpstr>PowerPoint Presentation</vt:lpstr>
      <vt:lpstr>What has Physics been doing THIS YEAR?</vt:lpstr>
      <vt:lpstr>  MAY Dragon 2 Capsule launches crew to ISS. First launch ever by a private space travel company and first US launch of astronauts since 2011.</vt:lpstr>
      <vt:lpstr>AUGUST  A ‘hop’ by the first stage of Starship:  designed to colonise MARS. Being an astronaut has never been more possible!</vt:lpstr>
      <vt:lpstr>PowerPoint Presentation</vt:lpstr>
      <vt:lpstr>PowerPoint Presentation</vt:lpstr>
      <vt:lpstr>What has Physics been doing THIS DECADE?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Coming soon in Physics .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choose Physics?</dc:title>
  <dc:creator>David Harris</dc:creator>
  <cp:lastModifiedBy>Mrs McConville</cp:lastModifiedBy>
  <cp:revision>7</cp:revision>
  <dcterms:modified xsi:type="dcterms:W3CDTF">2021-02-24T10:17:22Z</dcterms:modified>
</cp:coreProperties>
</file>