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80" r:id="rId5"/>
    <p:sldId id="259" r:id="rId6"/>
    <p:sldId id="282" r:id="rId7"/>
    <p:sldId id="283" r:id="rId8"/>
    <p:sldId id="260" r:id="rId9"/>
    <p:sldId id="276" r:id="rId10"/>
    <p:sldId id="284" r:id="rId11"/>
    <p:sldId id="277" r:id="rId12"/>
    <p:sldId id="261" r:id="rId13"/>
    <p:sldId id="262" r:id="rId14"/>
    <p:sldId id="285" r:id="rId15"/>
    <p:sldId id="263" r:id="rId16"/>
    <p:sldId id="275" r:id="rId17"/>
    <p:sldId id="264" r:id="rId18"/>
    <p:sldId id="265" r:id="rId19"/>
    <p:sldId id="266" r:id="rId20"/>
    <p:sldId id="267" r:id="rId21"/>
    <p:sldId id="274" r:id="rId22"/>
    <p:sldId id="287" r:id="rId23"/>
    <p:sldId id="279" r:id="rId24"/>
    <p:sldId id="288" r:id="rId25"/>
    <p:sldId id="268" r:id="rId26"/>
    <p:sldId id="289" r:id="rId27"/>
    <p:sldId id="291" r:id="rId28"/>
    <p:sldId id="269" r:id="rId29"/>
    <p:sldId id="270" r:id="rId30"/>
    <p:sldId id="290" r:id="rId31"/>
    <p:sldId id="271" r:id="rId32"/>
    <p:sldId id="273" r:id="rId33"/>
    <p:sldId id="278" r:id="rId34"/>
    <p:sldId id="272" r:id="rId35"/>
    <p:sldId id="286"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F44F474-E07C-4EC6-8327-2F76CB79BC94}" type="datetimeFigureOut">
              <a:rPr lang="en-GB" smtClean="0"/>
              <a:t>03/05/2018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55FF4E-5836-4AE1-8E79-1D940966750C}"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F44F474-E07C-4EC6-8327-2F76CB79BC94}" type="datetimeFigureOut">
              <a:rPr lang="en-GB" smtClean="0"/>
              <a:t>03/05/2018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55FF4E-5836-4AE1-8E79-1D940966750C}"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F44F474-E07C-4EC6-8327-2F76CB79BC94}" type="datetimeFigureOut">
              <a:rPr lang="en-GB" smtClean="0"/>
              <a:t>03/05/2018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55FF4E-5836-4AE1-8E79-1D940966750C}"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F44F474-E07C-4EC6-8327-2F76CB79BC94}" type="datetimeFigureOut">
              <a:rPr lang="en-GB" smtClean="0"/>
              <a:t>03/05/2018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55FF4E-5836-4AE1-8E79-1D940966750C}"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F44F474-E07C-4EC6-8327-2F76CB79BC94}" type="datetimeFigureOut">
              <a:rPr lang="en-GB" smtClean="0"/>
              <a:t>03/05/2018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55FF4E-5836-4AE1-8E79-1D940966750C}"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F44F474-E07C-4EC6-8327-2F76CB79BC94}" type="datetimeFigureOut">
              <a:rPr lang="en-GB" smtClean="0"/>
              <a:t>03/05/2018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55FF4E-5836-4AE1-8E79-1D940966750C}"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F44F474-E07C-4EC6-8327-2F76CB79BC94}" type="datetimeFigureOut">
              <a:rPr lang="en-GB" smtClean="0"/>
              <a:t>03/05/2018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D55FF4E-5836-4AE1-8E79-1D940966750C}"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F44F474-E07C-4EC6-8327-2F76CB79BC94}" type="datetimeFigureOut">
              <a:rPr lang="en-GB" smtClean="0"/>
              <a:t>03/05/2018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D55FF4E-5836-4AE1-8E79-1D940966750C}"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44F474-E07C-4EC6-8327-2F76CB79BC94}" type="datetimeFigureOut">
              <a:rPr lang="en-GB" smtClean="0"/>
              <a:t>03/05/2018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D55FF4E-5836-4AE1-8E79-1D940966750C}"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44F474-E07C-4EC6-8327-2F76CB79BC94}" type="datetimeFigureOut">
              <a:rPr lang="en-GB" smtClean="0"/>
              <a:t>03/05/2018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55FF4E-5836-4AE1-8E79-1D940966750C}"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44F474-E07C-4EC6-8327-2F76CB79BC94}" type="datetimeFigureOut">
              <a:rPr lang="en-GB" smtClean="0"/>
              <a:t>03/05/2018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55FF4E-5836-4AE1-8E79-1D940966750C}"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44F474-E07C-4EC6-8327-2F76CB79BC94}" type="datetimeFigureOut">
              <a:rPr lang="en-GB" smtClean="0"/>
              <a:t>03/05/2018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55FF4E-5836-4AE1-8E79-1D940966750C}"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google.co.uk/url?sa=i&amp;rct=j&amp;q=first%20past%20the%20post&amp;source=images&amp;cd=&amp;cad=rja&amp;docid=nSV80c1KZ_xKQM&amp;tbnid=23mcQ4Gbz08I7M:&amp;ved=0CAUQjRw&amp;url=http://www.telegraph.co.uk/news/election-2010/7628935/Election-2010-Labour-slumps-to-six-month-low-in-latest-ICM-poll.html&amp;ei=HdosUufjG8es7QarqoCwDw&amp;bvm=bv.51773540,d.ZGU&amp;psig=AFQjCNFigUk9jl_VoirDVpBXlRajcESIYQ&amp;ust=1378757349264371" TargetMode="Externa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google.co.uk/url?sa=i&amp;rct=j&amp;q=winner+takes+all&amp;source=images&amp;cd=&amp;cad=rja&amp;docid=E7gnT05s_wWEnM&amp;tbnid=fnieKOdVleeT4M:&amp;ved=0CAUQjRw&amp;url=http://www.brownbot.com/XNABlog/?p%3D469&amp;ei=j9UsUu_qJ4qy7Aa8zoCwDw&amp;bvm=bv.51773540,d.ZGU&amp;psig=AFQjCNFuJBiqYiCXMMR7GggaddvT0xL7rw&amp;ust=1378755855170716" TargetMode="External"/><Relationship Id="rId1" Type="http://schemas.openxmlformats.org/officeDocument/2006/relationships/slideLayout" Target="../slideLayouts/slideLayout4.xml"/><Relationship Id="rId5" Type="http://schemas.openxmlformats.org/officeDocument/2006/relationships/image" Target="../media/image8.jpeg"/><Relationship Id="rId4" Type="http://schemas.openxmlformats.org/officeDocument/2006/relationships/hyperlink" Target="http://www.google.co.uk/url?sa=i&amp;rct=j&amp;q=you%20leave%20with%20nothing%20the%20weakest%20link&amp;source=images&amp;cd=&amp;cad=rja&amp;docid=3r-27x8hx9qxqM&amp;tbnid=Nmm1P_bMbWIZ-M:&amp;ved=0CAUQjRw&amp;url=http://www.dailymail.co.uk/tvshowbiz/article-1379804/Anne-Robinson-quits-Weakest-Link-Goodbye.html&amp;ei=eNYsUs77LZSI7AbBn4DoCw&amp;bvm=bv.51773540,d.ZGU&amp;psig=AFQjCNEzVpqGLhEXex_mDyQO4z2T_mvK7w&amp;ust=1378756556163652"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uk/url?sa=i&amp;rct=j&amp;q=first%20past%20the%20post&amp;source=images&amp;cd=&amp;cad=rja&amp;docid=nSV80c1KZ_xKQM&amp;tbnid=23mcQ4Gbz08I7M:&amp;ved=0CAUQjRw&amp;url=http://www.gladstoneclub.org/speakers.php&amp;ei=sNksUt7pKcaI7Abl8oH4Bg&amp;bvm=bv.51773540,d.ZGU&amp;psig=AFQjCNFigUk9jl_VoirDVpBXlRajcESIYQ&amp;ust=1378757349264371"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google.co.uk/url?sa=i&amp;rct=j&amp;q=it's%20true&amp;source=images&amp;cd=&amp;cad=rja&amp;docid=0gocwPqkyO39gM&amp;tbnid=lJK8DGdTRpIIXM:&amp;ved=0CAUQjRw&amp;url=http://www.proudtobecanadian.ca/index/main/printer-friendly/19220&amp;ei=-9IsUu3kIqfH7Ab81IHwAQ&amp;bvm=bv.51773540,d.bGE&amp;psig=AFQjCNGQd0t-54tCWt_SZcb4vCG_XNRcAA&amp;ust=1378755699687936"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www.google.co.uk/url?sa=i&amp;rct=j&amp;q=george%20galloway&amp;source=images&amp;cd=&amp;cad=rja&amp;docid=_vhWDKxbgkWH6M&amp;tbnid=fhc43N5SlvAPaM:&amp;ved=0CAUQjRw&amp;url=http://www.theguardian.com/politics/2012/may/02/george-galloway-respect-hopefuls-bradford&amp;ei=itEsUt63NsKf0QX084DgCg&amp;bvm=bv.51773540,d.bGE&amp;psig=AFQjCNFMGVDulJjiblXw1mAwgUKs6fKh9w&amp;ust=1378755310164672"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www.google.co.uk/url?sa=i&amp;rct=j&amp;q=compromise&amp;source=images&amp;cd=&amp;cad=rja&amp;docid=U-g0bMM7xtRjaM&amp;tbnid=OURVIrmaJIjwdM:&amp;ved=0CAUQjRw&amp;url=http://www.northgatearinsoemployerservices.com/compromise_agreements&amp;ei=G9EsUrL1CtSY0AWRi4DwBg&amp;bvm=bv.51773540,d.bGE&amp;psig=AFQjCNFr4F3DpPH3HghiL9ue0n_m-iRWFQ&amp;ust=1378755178277783"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google.co.uk/url?sa=i&amp;rct=j&amp;q=cameron+clegg&amp;source=images&amp;cd=&amp;cad=rja&amp;docid=n8giKuwVR84XOM&amp;tbnid=770eTHRiV_jTaM:&amp;ved=0CAUQjRw&amp;url=http://enemiesofreason.co.uk/2010/05/12/double-act/&amp;ei=pNAsUovfCo2r0gXLoIGIDA&amp;bvm=bv.51773540,d.bGE&amp;psig=AFQjCNEhFq0FQjWJg2omlbl28G3_oQ1ShQ&amp;ust=1378755103390650"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google.co.uk/url?sa=i&amp;rct=j&amp;q=if%20it%20aint%20broke%20dont%20fix%20it&amp;source=images&amp;cd=&amp;cad=rja&amp;docid=o679qfgPVJfznM&amp;tbnid=5FcuIkxyYYrmjM:&amp;ved=0CAUQjRw&amp;url=http://www.zazzle.com/if_it_aint_broke_dont_fix_it_bumper_sticker-128905334203500148&amp;ei=zdcsUqy6N9GB7QaN3YHwDQ&amp;bvm=bv.51773540,d.ZGU&amp;psig=AFQjCNHA7KidIT0m9BRMUoQ2gtTlrmfgSw&amp;ust=1378756910664826"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Voting Systems</a:t>
            </a:r>
          </a:p>
        </p:txBody>
      </p:sp>
      <p:sp>
        <p:nvSpPr>
          <p:cNvPr id="3" name="Subtitle 2"/>
          <p:cNvSpPr>
            <a:spLocks noGrp="1"/>
          </p:cNvSpPr>
          <p:nvPr>
            <p:ph type="subTitle" idx="1"/>
          </p:nvPr>
        </p:nvSpPr>
        <p:spPr/>
        <p:txBody>
          <a:bodyPr>
            <a:normAutofit/>
          </a:bodyPr>
          <a:lstStyle/>
          <a:p>
            <a:r>
              <a:rPr lang="en-GB" sz="3600" b="1" dirty="0">
                <a:solidFill>
                  <a:srgbClr val="FF0000"/>
                </a:solidFill>
              </a:rPr>
              <a:t>First Past the Post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21CAAB-BD7A-46B5-ADB1-D3B820F0D6D0}"/>
              </a:ext>
            </a:extLst>
          </p:cNvPr>
          <p:cNvSpPr>
            <a:spLocks noGrp="1"/>
          </p:cNvSpPr>
          <p:nvPr>
            <p:ph type="title"/>
          </p:nvPr>
        </p:nvSpPr>
        <p:spPr/>
        <p:txBody>
          <a:bodyPr>
            <a:normAutofit fontScale="90000"/>
          </a:bodyPr>
          <a:lstStyle/>
          <a:p>
            <a:r>
              <a:rPr lang="en-GB" dirty="0"/>
              <a:t>2011 Referendum – Proof that people are happy with FPTP </a:t>
            </a:r>
          </a:p>
        </p:txBody>
      </p:sp>
      <p:sp>
        <p:nvSpPr>
          <p:cNvPr id="3" name="Content Placeholder 2">
            <a:extLst>
              <a:ext uri="{FF2B5EF4-FFF2-40B4-BE49-F238E27FC236}">
                <a16:creationId xmlns:a16="http://schemas.microsoft.com/office/drawing/2014/main" xmlns="" id="{6E813D88-BF48-4D18-A80E-CB7BFBEA336E}"/>
              </a:ext>
            </a:extLst>
          </p:cNvPr>
          <p:cNvSpPr>
            <a:spLocks noGrp="1"/>
          </p:cNvSpPr>
          <p:nvPr>
            <p:ph idx="1"/>
          </p:nvPr>
        </p:nvSpPr>
        <p:spPr>
          <a:xfrm>
            <a:off x="107503" y="1628800"/>
            <a:ext cx="8786014" cy="4497363"/>
          </a:xfrm>
        </p:spPr>
        <p:txBody>
          <a:bodyPr/>
          <a:lstStyle/>
          <a:p>
            <a:r>
              <a:rPr lang="en-GB" sz="4000" dirty="0">
                <a:solidFill>
                  <a:prstClr val="black"/>
                </a:solidFill>
                <a:ea typeface="+mj-ea"/>
                <a:cs typeface="+mj-cs"/>
              </a:rPr>
              <a:t>2011 Referendum – Proof that people are happy with FPTP? </a:t>
            </a:r>
            <a:endParaRPr lang="en-GB" dirty="0">
              <a:solidFill>
                <a:prstClr val="black"/>
              </a:solidFill>
            </a:endParaRPr>
          </a:p>
          <a:p>
            <a:r>
              <a:rPr lang="en-GB" i="1" dirty="0">
                <a:solidFill>
                  <a:srgbClr val="FF0000"/>
                </a:solidFill>
              </a:rPr>
              <a:t>The extremely low turnout for that referendum (only 42%!) suggesting that people were not overly concerned about changing the current FTPT system. </a:t>
            </a:r>
          </a:p>
        </p:txBody>
      </p:sp>
      <p:pic>
        <p:nvPicPr>
          <p:cNvPr id="5" name="Picture 4">
            <a:extLst>
              <a:ext uri="{FF2B5EF4-FFF2-40B4-BE49-F238E27FC236}">
                <a16:creationId xmlns:a16="http://schemas.microsoft.com/office/drawing/2014/main" xmlns="" id="{74DD1C04-F4C8-4B13-8E78-9475772EBF0A}"/>
              </a:ext>
            </a:extLst>
          </p:cNvPr>
          <p:cNvPicPr>
            <a:picLocks noChangeAspect="1"/>
          </p:cNvPicPr>
          <p:nvPr/>
        </p:nvPicPr>
        <p:blipFill>
          <a:blip r:embed="rId2"/>
          <a:stretch>
            <a:fillRect/>
          </a:stretch>
        </p:blipFill>
        <p:spPr>
          <a:xfrm>
            <a:off x="6012160" y="4554197"/>
            <a:ext cx="2881357" cy="2303803"/>
          </a:xfrm>
          <a:prstGeom prst="rect">
            <a:avLst/>
          </a:prstGeom>
        </p:spPr>
      </p:pic>
    </p:spTree>
    <p:extLst>
      <p:ext uri="{BB962C8B-B14F-4D97-AF65-F5344CB8AC3E}">
        <p14:creationId xmlns:p14="http://schemas.microsoft.com/office/powerpoint/2010/main" val="4185298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47248" cy="346050"/>
          </a:xfrm>
        </p:spPr>
        <p:txBody>
          <a:bodyPr>
            <a:normAutofit fontScale="90000"/>
          </a:bodyPr>
          <a:lstStyle/>
          <a:p>
            <a:endParaRPr lang="en-GB" dirty="0"/>
          </a:p>
        </p:txBody>
      </p:sp>
      <p:sp>
        <p:nvSpPr>
          <p:cNvPr id="3" name="Content Placeholder 2"/>
          <p:cNvSpPr>
            <a:spLocks noGrp="1"/>
          </p:cNvSpPr>
          <p:nvPr>
            <p:ph idx="1"/>
          </p:nvPr>
        </p:nvSpPr>
        <p:spPr>
          <a:xfrm>
            <a:off x="457200" y="980728"/>
            <a:ext cx="8363272" cy="5145435"/>
          </a:xfrm>
        </p:spPr>
        <p:txBody>
          <a:bodyPr/>
          <a:lstStyle/>
          <a:p>
            <a:pPr lvl="0"/>
            <a:r>
              <a:rPr lang="en-GB" i="1" dirty="0">
                <a:solidFill>
                  <a:srgbClr val="FF0000"/>
                </a:solidFill>
              </a:rPr>
              <a:t>AND …of the disappointing number who did turn out only 32% voted for change</a:t>
            </a:r>
          </a:p>
          <a:p>
            <a:pPr lvl="0"/>
            <a:r>
              <a:rPr lang="en-GB" dirty="0">
                <a:solidFill>
                  <a:prstClr val="black"/>
                </a:solidFill>
              </a:rPr>
              <a:t> - so only 32% of 42% turnout ….you get the picture…a pretty resounding endorsement of keeping the First </a:t>
            </a:r>
            <a:r>
              <a:rPr lang="en-GB" dirty="0" smtClean="0">
                <a:solidFill>
                  <a:prstClr val="black"/>
                </a:solidFill>
              </a:rPr>
              <a:t>Past </a:t>
            </a:r>
            <a:r>
              <a:rPr lang="en-GB" dirty="0">
                <a:solidFill>
                  <a:prstClr val="black"/>
                </a:solidFill>
              </a:rPr>
              <a:t>the Post system! </a:t>
            </a:r>
          </a:p>
          <a:p>
            <a:endParaRPr lang="en-GB" dirty="0"/>
          </a:p>
        </p:txBody>
      </p:sp>
    </p:spTree>
    <p:extLst>
      <p:ext uri="{BB962C8B-B14F-4D97-AF65-F5344CB8AC3E}">
        <p14:creationId xmlns:p14="http://schemas.microsoft.com/office/powerpoint/2010/main" val="15392569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2080" y="274638"/>
            <a:ext cx="3394720" cy="1741586"/>
          </a:xfrm>
        </p:spPr>
        <p:txBody>
          <a:bodyPr>
            <a:normAutofit fontScale="90000"/>
          </a:bodyPr>
          <a:lstStyle/>
          <a:p>
            <a:r>
              <a:rPr lang="en-GB" dirty="0"/>
              <a:t>Strong Decisive Government</a:t>
            </a:r>
          </a:p>
        </p:txBody>
      </p:sp>
      <p:sp>
        <p:nvSpPr>
          <p:cNvPr id="3" name="Content Placeholder 2"/>
          <p:cNvSpPr>
            <a:spLocks noGrp="1"/>
          </p:cNvSpPr>
          <p:nvPr>
            <p:ph idx="1"/>
          </p:nvPr>
        </p:nvSpPr>
        <p:spPr>
          <a:xfrm>
            <a:off x="457200" y="2348880"/>
            <a:ext cx="8435280" cy="4176464"/>
          </a:xfrm>
        </p:spPr>
        <p:txBody>
          <a:bodyPr>
            <a:normAutofit fontScale="92500"/>
          </a:bodyPr>
          <a:lstStyle/>
          <a:p>
            <a:r>
              <a:rPr lang="en-GB" dirty="0"/>
              <a:t>The governments elected under FPTP are usually strong because they normally have a large majority. This ensures that parties are able to implement their manifesto pledges. Consequently there is clear accountability.</a:t>
            </a:r>
          </a:p>
          <a:p>
            <a:r>
              <a:rPr lang="en-GB" b="1" dirty="0"/>
              <a:t>However this was not the case between 2010 and 2017 when no single party has an overall majority</a:t>
            </a:r>
          </a:p>
          <a:p>
            <a:r>
              <a:rPr lang="en-GB" b="1" dirty="0"/>
              <a:t>But generally FPTP…..</a:t>
            </a:r>
          </a:p>
        </p:txBody>
      </p:sp>
      <p:pic>
        <p:nvPicPr>
          <p:cNvPr id="5" name="Picture 4"/>
          <p:cNvPicPr>
            <a:picLocks noChangeAspect="1"/>
          </p:cNvPicPr>
          <p:nvPr/>
        </p:nvPicPr>
        <p:blipFill>
          <a:blip r:embed="rId2"/>
          <a:stretch>
            <a:fillRect/>
          </a:stretch>
        </p:blipFill>
        <p:spPr>
          <a:xfrm>
            <a:off x="893845" y="83722"/>
            <a:ext cx="3020211" cy="2265158"/>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…Avoids Coalition</a:t>
            </a:r>
          </a:p>
        </p:txBody>
      </p:sp>
      <p:sp>
        <p:nvSpPr>
          <p:cNvPr id="3" name="Content Placeholder 2"/>
          <p:cNvSpPr>
            <a:spLocks noGrp="1"/>
          </p:cNvSpPr>
          <p:nvPr>
            <p:ph idx="1"/>
          </p:nvPr>
        </p:nvSpPr>
        <p:spPr>
          <a:xfrm>
            <a:off x="179512" y="1417638"/>
            <a:ext cx="8712968" cy="5107706"/>
          </a:xfrm>
        </p:spPr>
        <p:txBody>
          <a:bodyPr>
            <a:normAutofit/>
          </a:bodyPr>
          <a:lstStyle/>
          <a:p>
            <a:r>
              <a:rPr lang="en-GB" dirty="0"/>
              <a:t>FPTP generally avoids the creation of coalition governments because parties normally gain an overall majority.  Coalition governments can be weak and unstable with small parties holding larger ones to ransom.  An example of this is in the Scottish Parliament up until 2011 when the majority party had to share some power with a smaller party (</a:t>
            </a:r>
            <a:r>
              <a:rPr lang="en-GB" dirty="0">
                <a:solidFill>
                  <a:prstClr val="black"/>
                </a:solidFill>
              </a:rPr>
              <a:t>e.g. SNP and Greens)</a:t>
            </a:r>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918319-B16C-4D87-8973-00DDAFC17E41}"/>
              </a:ext>
            </a:extLst>
          </p:cNvPr>
          <p:cNvSpPr>
            <a:spLocks noGrp="1"/>
          </p:cNvSpPr>
          <p:nvPr>
            <p:ph type="title"/>
          </p:nvPr>
        </p:nvSpPr>
        <p:spPr>
          <a:xfrm>
            <a:off x="457200" y="274638"/>
            <a:ext cx="8435280" cy="418058"/>
          </a:xfrm>
        </p:spPr>
        <p:txBody>
          <a:bodyPr>
            <a:normAutofit fontScale="90000"/>
          </a:bodyPr>
          <a:lstStyle/>
          <a:p>
            <a:endParaRPr lang="en-GB" dirty="0"/>
          </a:p>
        </p:txBody>
      </p:sp>
      <p:sp>
        <p:nvSpPr>
          <p:cNvPr id="3" name="Content Placeholder 2">
            <a:extLst>
              <a:ext uri="{FF2B5EF4-FFF2-40B4-BE49-F238E27FC236}">
                <a16:creationId xmlns:a16="http://schemas.microsoft.com/office/drawing/2014/main" xmlns="" id="{B97F3108-F9C0-40AC-8B2F-34EE1818299A}"/>
              </a:ext>
            </a:extLst>
          </p:cNvPr>
          <p:cNvSpPr>
            <a:spLocks noGrp="1"/>
          </p:cNvSpPr>
          <p:nvPr>
            <p:ph idx="1"/>
          </p:nvPr>
        </p:nvSpPr>
        <p:spPr>
          <a:xfrm>
            <a:off x="457200" y="1124744"/>
            <a:ext cx="8435280" cy="5001419"/>
          </a:xfrm>
        </p:spPr>
        <p:txBody>
          <a:bodyPr/>
          <a:lstStyle/>
          <a:p>
            <a:r>
              <a:rPr lang="en-GB" dirty="0"/>
              <a:t>Once again, since 2017, although the SNP are the biggest party, no single party has an overall majority in the Scottish Parliament meaning that SNP must count on support from other parties (the Greens) in order to pass </a:t>
            </a:r>
            <a:r>
              <a:rPr lang="en-GB" dirty="0" smtClean="0"/>
              <a:t>legislation</a:t>
            </a:r>
          </a:p>
          <a:p>
            <a:r>
              <a:rPr lang="en-GB" i="1" dirty="0" smtClean="0">
                <a:solidFill>
                  <a:srgbClr val="FF0000"/>
                </a:solidFill>
              </a:rPr>
              <a:t>This is  can be viewed positively as it means that there is compromise involved in decision making and it also means that more voter’s choices are being represented    </a:t>
            </a:r>
            <a:endParaRPr lang="en-GB" i="1" dirty="0">
              <a:solidFill>
                <a:srgbClr val="FF0000"/>
              </a:solidFill>
            </a:endParaRPr>
          </a:p>
        </p:txBody>
      </p:sp>
    </p:spTree>
    <p:extLst>
      <p:ext uri="{BB962C8B-B14F-4D97-AF65-F5344CB8AC3E}">
        <p14:creationId xmlns:p14="http://schemas.microsoft.com/office/powerpoint/2010/main" val="2695713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MP-Constituency link</a:t>
            </a:r>
            <a:endParaRPr lang="en-GB" dirty="0"/>
          </a:p>
        </p:txBody>
      </p:sp>
      <p:sp>
        <p:nvSpPr>
          <p:cNvPr id="3" name="Content Placeholder 2"/>
          <p:cNvSpPr>
            <a:spLocks noGrp="1"/>
          </p:cNvSpPr>
          <p:nvPr>
            <p:ph idx="1"/>
          </p:nvPr>
        </p:nvSpPr>
        <p:spPr>
          <a:xfrm>
            <a:off x="3923928" y="1628800"/>
            <a:ext cx="4762872" cy="4497363"/>
          </a:xfrm>
        </p:spPr>
        <p:txBody>
          <a:bodyPr>
            <a:normAutofit lnSpcReduction="10000"/>
          </a:bodyPr>
          <a:lstStyle/>
          <a:p>
            <a:r>
              <a:rPr lang="en-GB" dirty="0"/>
              <a:t>Only 1 MP is elected and his/her constituents have a directly accountable representative.  Example, Marion Fellows in Motherwell and Wishaw – </a:t>
            </a:r>
            <a:r>
              <a:rPr lang="en-GB" i="1" dirty="0">
                <a:solidFill>
                  <a:srgbClr val="FF0000"/>
                </a:solidFill>
              </a:rPr>
              <a:t>if we don’t like her performance, then we can vote for someone else.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568" y="2060848"/>
            <a:ext cx="2664296" cy="3963141"/>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a:t>Under other electoral systems such AMS  there are a number of representatives elected, and voters are unsure who to hold accountable. </a:t>
            </a:r>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http://t2.gstatic.com/images?q=tbn:ANd9GcStuCc6a4R5tLdRm5-An063PFqEoRCcv1pwxoK0o0Fr6oofDpCS">
            <a:hlinkClick r:id="rId2"/>
          </p:cNvPr>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4" name="Title 3"/>
          <p:cNvSpPr>
            <a:spLocks noGrp="1"/>
          </p:cNvSpPr>
          <p:nvPr>
            <p:ph type="ctrTitle"/>
          </p:nvPr>
        </p:nvSpPr>
        <p:spPr>
          <a:xfrm>
            <a:off x="4355976" y="2130425"/>
            <a:ext cx="4248472" cy="3746847"/>
          </a:xfrm>
        </p:spPr>
        <p:txBody>
          <a:bodyPr>
            <a:noAutofit/>
          </a:bodyPr>
          <a:lstStyle/>
          <a:p>
            <a:r>
              <a:rPr lang="en-GB" sz="4800" b="1" dirty="0">
                <a:solidFill>
                  <a:srgbClr val="FF0000"/>
                </a:solidFill>
              </a:rPr>
              <a:t>Disadvantages of First Past the Post</a:t>
            </a:r>
          </a:p>
        </p:txBody>
      </p:sp>
      <p:sp>
        <p:nvSpPr>
          <p:cNvPr id="5" name="Subtitle 4"/>
          <p:cNvSpPr>
            <a:spLocks noGrp="1"/>
          </p:cNvSpPr>
          <p:nvPr>
            <p:ph type="subTitle" idx="1"/>
          </p:nvPr>
        </p:nvSpPr>
        <p:spPr/>
        <p:txBody>
          <a:bodyPr/>
          <a:lstStyle/>
          <a:p>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Favours large parties</a:t>
            </a:r>
            <a:endParaRPr lang="en-GB" dirty="0"/>
          </a:p>
        </p:txBody>
      </p:sp>
      <p:sp>
        <p:nvSpPr>
          <p:cNvPr id="3" name="Content Placeholder 2"/>
          <p:cNvSpPr>
            <a:spLocks noGrp="1"/>
          </p:cNvSpPr>
          <p:nvPr>
            <p:ph idx="1"/>
          </p:nvPr>
        </p:nvSpPr>
        <p:spPr>
          <a:xfrm>
            <a:off x="323528" y="1600200"/>
            <a:ext cx="8363272" cy="5069160"/>
          </a:xfrm>
        </p:spPr>
        <p:txBody>
          <a:bodyPr>
            <a:normAutofit/>
          </a:bodyPr>
          <a:lstStyle/>
          <a:p>
            <a:r>
              <a:rPr lang="en-GB" dirty="0"/>
              <a:t>Parties such as Labour and the Conservatives (and SNP in Scotland) gain at the expense of smaller parties like the Lib/Dems, Greens and UKIP). The two main parties have governed the UK most of the last century.</a:t>
            </a:r>
          </a:p>
          <a:p>
            <a:r>
              <a:rPr lang="en-GB" dirty="0"/>
              <a:t>Although the Lib Dems had a role in </a:t>
            </a:r>
            <a:r>
              <a:rPr lang="en-GB" dirty="0" smtClean="0"/>
              <a:t>government </a:t>
            </a:r>
            <a:r>
              <a:rPr lang="en-GB" dirty="0"/>
              <a:t>between 2010 and 2015, </a:t>
            </a:r>
            <a:r>
              <a:rPr lang="en-GB" dirty="0" smtClean="0"/>
              <a:t>and the DUP from 2017, this </a:t>
            </a:r>
            <a:r>
              <a:rPr lang="en-GB" dirty="0"/>
              <a:t>is very unusual </a:t>
            </a:r>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5400" b="1" dirty="0">
                <a:solidFill>
                  <a:srgbClr val="FF0000"/>
                </a:solidFill>
              </a:rPr>
              <a:t>Wasted votes</a:t>
            </a:r>
            <a:endParaRPr lang="en-GB" sz="5400" dirty="0">
              <a:solidFill>
                <a:srgbClr val="FF0000"/>
              </a:solidFill>
            </a:endParaRPr>
          </a:p>
        </p:txBody>
      </p:sp>
      <p:sp>
        <p:nvSpPr>
          <p:cNvPr id="3" name="Content Placeholder 2"/>
          <p:cNvSpPr>
            <a:spLocks noGrp="1"/>
          </p:cNvSpPr>
          <p:nvPr>
            <p:ph sz="half" idx="1"/>
          </p:nvPr>
        </p:nvSpPr>
        <p:spPr>
          <a:xfrm>
            <a:off x="2411760" y="1417638"/>
            <a:ext cx="3240360" cy="5318868"/>
          </a:xfrm>
        </p:spPr>
        <p:txBody>
          <a:bodyPr>
            <a:noAutofit/>
          </a:bodyPr>
          <a:lstStyle/>
          <a:p>
            <a:r>
              <a:rPr lang="en-GB" dirty="0"/>
              <a:t>Only 1 more vote than the second candidate is needed to win.  People who do not vote for the winning candidate will have wasted their vote as they are not added up across the country.</a:t>
            </a:r>
          </a:p>
          <a:p>
            <a:endParaRPr lang="en-GB" dirty="0"/>
          </a:p>
        </p:txBody>
      </p:sp>
      <p:sp>
        <p:nvSpPr>
          <p:cNvPr id="4" name="Content Placeholder 3"/>
          <p:cNvSpPr>
            <a:spLocks noGrp="1"/>
          </p:cNvSpPr>
          <p:nvPr>
            <p:ph sz="half" idx="2"/>
          </p:nvPr>
        </p:nvSpPr>
        <p:spPr>
          <a:xfrm>
            <a:off x="5868144" y="2348880"/>
            <a:ext cx="3203848" cy="4509120"/>
          </a:xfrm>
        </p:spPr>
        <p:txBody>
          <a:bodyPr>
            <a:normAutofit fontScale="85000" lnSpcReduction="10000"/>
          </a:bodyPr>
          <a:lstStyle/>
          <a:p>
            <a:r>
              <a:rPr lang="en-GB" i="1" dirty="0" smtClean="0">
                <a:solidFill>
                  <a:srgbClr val="FF0000"/>
                </a:solidFill>
              </a:rPr>
              <a:t>For example, Marion Fellows only got 318 more votes than the Labour candidate in the 2017 general election, and yet the views of the people who voted for the Labour candidate are not being represented in the ‘winner takes all’ system!  </a:t>
            </a:r>
            <a:r>
              <a:rPr lang="en-GB" dirty="0" smtClean="0"/>
              <a:t> </a:t>
            </a:r>
            <a:endParaRPr lang="en-GB" dirty="0"/>
          </a:p>
        </p:txBody>
      </p:sp>
      <p:pic>
        <p:nvPicPr>
          <p:cNvPr id="8194" name="Picture 2" descr="http://www.brownbot.com/XNABlog/wp-content/uploads/2010/06/WinnerTakesItAll.jpg">
            <a:hlinkClick r:id="rId2"/>
          </p:cNvPr>
          <p:cNvPicPr>
            <a:picLocks noChangeAspect="1" noChangeArrowheads="1"/>
          </p:cNvPicPr>
          <p:nvPr/>
        </p:nvPicPr>
        <p:blipFill>
          <a:blip r:embed="rId3" cstate="print"/>
          <a:srcRect/>
          <a:stretch>
            <a:fillRect/>
          </a:stretch>
        </p:blipFill>
        <p:spPr bwMode="auto">
          <a:xfrm>
            <a:off x="6804248" y="0"/>
            <a:ext cx="2339752" cy="2259269"/>
          </a:xfrm>
          <a:prstGeom prst="rect">
            <a:avLst/>
          </a:prstGeom>
          <a:noFill/>
        </p:spPr>
      </p:pic>
      <p:pic>
        <p:nvPicPr>
          <p:cNvPr id="8196" name="Picture 4" descr="http://i.dailymail.co.uk/i/pix/2011/04/23/article-1379804-0ACE164B000005DC-437_233x423.jpg">
            <a:hlinkClick r:id="rId4"/>
          </p:cNvPr>
          <p:cNvPicPr>
            <a:picLocks noChangeAspect="1" noChangeArrowheads="1"/>
          </p:cNvPicPr>
          <p:nvPr/>
        </p:nvPicPr>
        <p:blipFill>
          <a:blip r:embed="rId5" cstate="print"/>
          <a:srcRect/>
          <a:stretch>
            <a:fillRect/>
          </a:stretch>
        </p:blipFill>
        <p:spPr bwMode="auto">
          <a:xfrm>
            <a:off x="251520" y="2497345"/>
            <a:ext cx="2057400" cy="374332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http://www.gladstoneclub.org/images/assets/speakers/20110411151631_1.jpg">
            <a:hlinkClick r:id="rId2"/>
          </p:cNvPr>
          <p:cNvPicPr>
            <a:picLocks noChangeAspect="1" noChangeArrowheads="1"/>
          </p:cNvPicPr>
          <p:nvPr/>
        </p:nvPicPr>
        <p:blipFill>
          <a:blip r:embed="rId3" cstate="print"/>
          <a:srcRect/>
          <a:stretch>
            <a:fillRect/>
          </a:stretch>
        </p:blipFill>
        <p:spPr bwMode="auto">
          <a:xfrm>
            <a:off x="323528" y="332655"/>
            <a:ext cx="8820472" cy="6519345"/>
          </a:xfrm>
          <a:prstGeom prst="rect">
            <a:avLst/>
          </a:prstGeom>
          <a:noFill/>
        </p:spPr>
      </p:pic>
      <p:sp>
        <p:nvSpPr>
          <p:cNvPr id="4" name="Title 3"/>
          <p:cNvSpPr>
            <a:spLocks noGrp="1"/>
          </p:cNvSpPr>
          <p:nvPr>
            <p:ph type="ctrTitle"/>
          </p:nvPr>
        </p:nvSpPr>
        <p:spPr/>
        <p:txBody>
          <a:bodyPr>
            <a:noAutofit/>
          </a:bodyPr>
          <a:lstStyle/>
          <a:p>
            <a:r>
              <a:rPr lang="en-GB" sz="6600" b="1" dirty="0">
                <a:solidFill>
                  <a:srgbClr val="FF0000"/>
                </a:solidFill>
              </a:rPr>
              <a:t>Advantages of First Past the Post</a:t>
            </a:r>
          </a:p>
        </p:txBody>
      </p:sp>
      <p:sp>
        <p:nvSpPr>
          <p:cNvPr id="5" name="Subtitle 4"/>
          <p:cNvSpPr>
            <a:spLocks noGrp="1"/>
          </p:cNvSpPr>
          <p:nvPr>
            <p:ph type="subTitle" idx="1"/>
          </p:nvPr>
        </p:nvSpPr>
        <p:spPr/>
        <p:txBody>
          <a:bodyPr/>
          <a:lstStyle/>
          <a:p>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47248" cy="634082"/>
          </a:xfrm>
        </p:spPr>
        <p:txBody>
          <a:bodyPr>
            <a:normAutofit fontScale="90000"/>
          </a:bodyPr>
          <a:lstStyle/>
          <a:p>
            <a:r>
              <a:rPr lang="en-GB" b="1" dirty="0"/>
              <a:t>Lack of proportionality</a:t>
            </a:r>
            <a:endParaRPr lang="en-GB" dirty="0"/>
          </a:p>
        </p:txBody>
      </p:sp>
      <p:sp>
        <p:nvSpPr>
          <p:cNvPr id="3" name="Content Placeholder 2"/>
          <p:cNvSpPr>
            <a:spLocks noGrp="1"/>
          </p:cNvSpPr>
          <p:nvPr>
            <p:ph idx="1"/>
          </p:nvPr>
        </p:nvSpPr>
        <p:spPr>
          <a:xfrm>
            <a:off x="1043608" y="1484784"/>
            <a:ext cx="7632848" cy="5040560"/>
          </a:xfrm>
        </p:spPr>
        <p:txBody>
          <a:bodyPr>
            <a:normAutofit/>
          </a:bodyPr>
          <a:lstStyle/>
          <a:p>
            <a:r>
              <a:rPr lang="en-GB" dirty="0"/>
              <a:t>Number of seats in the House of Commons do not accurately reflect the percentage of votes cast for each of the parties. For example the Lib Dems regularly gather a far higher % of votes than they do seats, because they often come second in constituencies.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a:t>Also, the winning party tends to be greatly over-represented, for example Labour gaining over 60% of the seats in 2001, with only just over 40% of the vote.  A classic example of this lack of proportionality was in 1983, when Labour gained 209 seats with 27.6% of the vote but the Liberal Party won only 23 seats with 25.4% of the vote.</a:t>
            </a:r>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B3D7CC-A915-4931-9638-B2D8937A8472}"/>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xmlns="" id="{EFAE51FC-147D-4D80-9C75-882CFC263DD2}"/>
              </a:ext>
            </a:extLst>
          </p:cNvPr>
          <p:cNvSpPr>
            <a:spLocks noGrp="1"/>
          </p:cNvSpPr>
          <p:nvPr>
            <p:ph idx="1"/>
          </p:nvPr>
        </p:nvSpPr>
        <p:spPr/>
        <p:txBody>
          <a:bodyPr>
            <a:normAutofit lnSpcReduction="10000"/>
          </a:bodyPr>
          <a:lstStyle/>
          <a:p>
            <a:r>
              <a:rPr lang="en-GB" dirty="0"/>
              <a:t>Even in 2017, when both the Conservatives and Labour got a bigger share of the vote than they have done for years neither came close to 50% of the vote (42% and 40% respectively</a:t>
            </a:r>
            <a:r>
              <a:rPr lang="en-GB" dirty="0" smtClean="0"/>
              <a:t>).</a:t>
            </a:r>
          </a:p>
          <a:p>
            <a:r>
              <a:rPr lang="en-GB" i="1" dirty="0" smtClean="0">
                <a:solidFill>
                  <a:srgbClr val="FF0000"/>
                </a:solidFill>
              </a:rPr>
              <a:t>This clearly indicates that most people have not voted a party other than the party which has won, meaning that the wishes of the majority are being ignored </a:t>
            </a:r>
            <a:endParaRPr lang="en-GB" i="1" dirty="0">
              <a:solidFill>
                <a:srgbClr val="FF0000"/>
              </a:solidFill>
            </a:endParaRPr>
          </a:p>
        </p:txBody>
      </p:sp>
    </p:spTree>
    <p:extLst>
      <p:ext uri="{BB962C8B-B14F-4D97-AF65-F5344CB8AC3E}">
        <p14:creationId xmlns:p14="http://schemas.microsoft.com/office/powerpoint/2010/main" val="7385137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1224135"/>
          </a:xfrm>
        </p:spPr>
        <p:txBody>
          <a:bodyPr>
            <a:normAutofit fontScale="90000"/>
          </a:bodyPr>
          <a:lstStyle/>
          <a:p>
            <a:r>
              <a:rPr lang="en-GB" dirty="0"/>
              <a:t>Recent example of lack of fair representation of FPTP</a:t>
            </a:r>
          </a:p>
        </p:txBody>
      </p:sp>
      <p:sp>
        <p:nvSpPr>
          <p:cNvPr id="3" name="Content Placeholder 2"/>
          <p:cNvSpPr>
            <a:spLocks noGrp="1"/>
          </p:cNvSpPr>
          <p:nvPr>
            <p:ph idx="1"/>
          </p:nvPr>
        </p:nvSpPr>
        <p:spPr>
          <a:xfrm>
            <a:off x="457200" y="2276872"/>
            <a:ext cx="8229600" cy="3849291"/>
          </a:xfrm>
        </p:spPr>
        <p:txBody>
          <a:bodyPr/>
          <a:lstStyle/>
          <a:p>
            <a:pPr lvl="0"/>
            <a:r>
              <a:rPr lang="en-GB" dirty="0">
                <a:solidFill>
                  <a:prstClr val="black"/>
                </a:solidFill>
              </a:rPr>
              <a:t>UKIP gained </a:t>
            </a:r>
            <a:r>
              <a:rPr lang="en-GB" dirty="0" smtClean="0">
                <a:solidFill>
                  <a:prstClr val="black"/>
                </a:solidFill>
              </a:rPr>
              <a:t>3.8 million votes (12.6%) </a:t>
            </a:r>
            <a:r>
              <a:rPr lang="en-GB" dirty="0">
                <a:solidFill>
                  <a:prstClr val="black"/>
                </a:solidFill>
              </a:rPr>
              <a:t>of the vote in 2015 but gained only 1 seat!!!</a:t>
            </a:r>
          </a:p>
          <a:p>
            <a:r>
              <a:rPr lang="en-GB" dirty="0"/>
              <a:t>How many would they have got under a pure PR system?</a:t>
            </a:r>
          </a:p>
        </p:txBody>
      </p:sp>
    </p:spTree>
    <p:extLst>
      <p:ext uri="{BB962C8B-B14F-4D97-AF65-F5344CB8AC3E}">
        <p14:creationId xmlns:p14="http://schemas.microsoft.com/office/powerpoint/2010/main" val="26025996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7B0D609-96ED-40E1-8659-23128C035189}"/>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xmlns="" id="{F36E5E1E-BA5B-4343-80A1-840A530C5AF0}"/>
              </a:ext>
            </a:extLst>
          </p:cNvPr>
          <p:cNvSpPr>
            <a:spLocks noGrp="1"/>
          </p:cNvSpPr>
          <p:nvPr>
            <p:ph idx="1"/>
          </p:nvPr>
        </p:nvSpPr>
        <p:spPr/>
        <p:txBody>
          <a:bodyPr/>
          <a:lstStyle/>
          <a:p>
            <a:r>
              <a:rPr lang="en-GB" dirty="0"/>
              <a:t>That’s right!</a:t>
            </a:r>
          </a:p>
          <a:p>
            <a:r>
              <a:rPr lang="en-GB" dirty="0"/>
              <a:t> 12.6% is approximately 1/8</a:t>
            </a:r>
            <a:r>
              <a:rPr lang="en-GB" baseline="30000" dirty="0"/>
              <a:t>th</a:t>
            </a:r>
            <a:r>
              <a:rPr lang="en-GB" dirty="0"/>
              <a:t> </a:t>
            </a:r>
          </a:p>
          <a:p>
            <a:r>
              <a:rPr lang="en-GB" dirty="0"/>
              <a:t>Therefore some would argue that UKIP should get 1/8</a:t>
            </a:r>
            <a:r>
              <a:rPr lang="en-GB" baseline="30000" dirty="0"/>
              <a:t>th</a:t>
            </a:r>
            <a:r>
              <a:rPr lang="en-GB" dirty="0"/>
              <a:t> of the seats in the House of Commons </a:t>
            </a:r>
          </a:p>
          <a:p>
            <a:r>
              <a:rPr lang="en-GB" dirty="0"/>
              <a:t>So – (this is your department, Amy!) </a:t>
            </a:r>
          </a:p>
          <a:p>
            <a:r>
              <a:rPr lang="en-GB" dirty="0"/>
              <a:t>650/8 equals 81 MPs!!! </a:t>
            </a:r>
          </a:p>
        </p:txBody>
      </p:sp>
    </p:spTree>
    <p:extLst>
      <p:ext uri="{BB962C8B-B14F-4D97-AF65-F5344CB8AC3E}">
        <p14:creationId xmlns:p14="http://schemas.microsoft.com/office/powerpoint/2010/main" val="29278817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www.proudtobecanadian.ca/images/PTBCwares/its_true1.jpg">
            <a:hlinkClick r:id="rId2"/>
          </p:cNvPr>
          <p:cNvPicPr>
            <a:picLocks noChangeAspect="1" noChangeArrowheads="1"/>
          </p:cNvPicPr>
          <p:nvPr/>
        </p:nvPicPr>
        <p:blipFill>
          <a:blip r:embed="rId3" cstate="print"/>
          <a:srcRect/>
          <a:stretch>
            <a:fillRect/>
          </a:stretch>
        </p:blipFill>
        <p:spPr bwMode="auto">
          <a:xfrm>
            <a:off x="4661749" y="3645024"/>
            <a:ext cx="2234218" cy="2466579"/>
          </a:xfrm>
          <a:prstGeom prst="rect">
            <a:avLst/>
          </a:prstGeom>
          <a:noFill/>
        </p:spPr>
      </p:pic>
      <p:sp>
        <p:nvSpPr>
          <p:cNvPr id="2" name="Title 1"/>
          <p:cNvSpPr>
            <a:spLocks noGrp="1"/>
          </p:cNvSpPr>
          <p:nvPr>
            <p:ph type="title"/>
          </p:nvPr>
        </p:nvSpPr>
        <p:spPr/>
        <p:txBody>
          <a:bodyPr/>
          <a:lstStyle/>
          <a:p>
            <a:r>
              <a:rPr lang="en-GB" b="1" dirty="0"/>
              <a:t>Not democratic</a:t>
            </a:r>
            <a:endParaRPr lang="en-GB" dirty="0"/>
          </a:p>
        </p:txBody>
      </p:sp>
      <p:sp>
        <p:nvSpPr>
          <p:cNvPr id="3" name="Content Placeholder 2"/>
          <p:cNvSpPr>
            <a:spLocks noGrp="1"/>
          </p:cNvSpPr>
          <p:nvPr>
            <p:ph idx="1"/>
          </p:nvPr>
        </p:nvSpPr>
        <p:spPr/>
        <p:txBody>
          <a:bodyPr/>
          <a:lstStyle/>
          <a:p>
            <a:r>
              <a:rPr lang="en-GB" dirty="0"/>
              <a:t>Most governments have more people voting against them than for them.  No governments since World War II have been elected with over 50% of the vote!</a:t>
            </a:r>
          </a:p>
          <a:p>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3E3151-3335-4503-95F1-48D922EF9BE0}"/>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xmlns="" id="{CCC35F48-34BC-4975-9EDC-0D366E5FE321}"/>
              </a:ext>
            </a:extLst>
          </p:cNvPr>
          <p:cNvSpPr>
            <a:spLocks noGrp="1"/>
          </p:cNvSpPr>
          <p:nvPr>
            <p:ph idx="1"/>
          </p:nvPr>
        </p:nvSpPr>
        <p:spPr/>
        <p:txBody>
          <a:bodyPr/>
          <a:lstStyle/>
          <a:p>
            <a:r>
              <a:rPr lang="en-GB" dirty="0"/>
              <a:t>For example, in the 2017 election, both the Conservatives and Labour won more of the total vote than they have done for years but still got nowhere near 50% of the vote </a:t>
            </a:r>
          </a:p>
          <a:p>
            <a:r>
              <a:rPr lang="en-GB" dirty="0"/>
              <a:t>Conservatives - 42%</a:t>
            </a:r>
          </a:p>
          <a:p>
            <a:r>
              <a:rPr lang="en-GB" dirty="0"/>
              <a:t>Labour - 40%    </a:t>
            </a:r>
          </a:p>
        </p:txBody>
      </p:sp>
    </p:spTree>
    <p:extLst>
      <p:ext uri="{BB962C8B-B14F-4D97-AF65-F5344CB8AC3E}">
        <p14:creationId xmlns:p14="http://schemas.microsoft.com/office/powerpoint/2010/main" val="6833528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i="1" dirty="0" smtClean="0">
                <a:solidFill>
                  <a:srgbClr val="FF0000"/>
                </a:solidFill>
              </a:rPr>
              <a:t>It stands to reason that if less than 50% have voted for the government, then this means that the bulk of people who voted did not want them in government. Moreover, bearing in mind that 30% of people do not vote in general elections, this suggests that even less of the public approve of the government.</a:t>
            </a:r>
            <a:endParaRPr lang="en-GB" i="1" dirty="0">
              <a:solidFill>
                <a:srgbClr val="FF0000"/>
              </a:solidFill>
            </a:endParaRPr>
          </a:p>
        </p:txBody>
      </p:sp>
    </p:spTree>
    <p:extLst>
      <p:ext uri="{BB962C8B-B14F-4D97-AF65-F5344CB8AC3E}">
        <p14:creationId xmlns:p14="http://schemas.microsoft.com/office/powerpoint/2010/main" val="6009504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74638"/>
            <a:ext cx="8363272" cy="562074"/>
          </a:xfrm>
        </p:spPr>
        <p:txBody>
          <a:bodyPr>
            <a:normAutofit fontScale="90000"/>
          </a:bodyPr>
          <a:lstStyle/>
          <a:p>
            <a:r>
              <a:rPr lang="en-GB" b="1" dirty="0"/>
              <a:t>Extremes of government</a:t>
            </a:r>
            <a:endParaRPr lang="en-GB" dirty="0"/>
          </a:p>
        </p:txBody>
      </p:sp>
      <p:sp>
        <p:nvSpPr>
          <p:cNvPr id="3" name="Content Placeholder 2"/>
          <p:cNvSpPr>
            <a:spLocks noGrp="1"/>
          </p:cNvSpPr>
          <p:nvPr>
            <p:ph idx="1"/>
          </p:nvPr>
        </p:nvSpPr>
        <p:spPr>
          <a:xfrm>
            <a:off x="179512" y="980728"/>
            <a:ext cx="8784976" cy="5688632"/>
          </a:xfrm>
        </p:spPr>
        <p:txBody>
          <a:bodyPr>
            <a:normAutofit fontScale="92500" lnSpcReduction="20000"/>
          </a:bodyPr>
          <a:lstStyle/>
          <a:p>
            <a:r>
              <a:rPr lang="en-GB" dirty="0"/>
              <a:t>Extreme governments can come to power leading to constant changes of policy.  Such instability is not good for the country, as it makes long term planning </a:t>
            </a:r>
            <a:r>
              <a:rPr lang="en-GB" dirty="0" smtClean="0"/>
              <a:t>difficult. For </a:t>
            </a:r>
            <a:r>
              <a:rPr lang="en-GB" dirty="0"/>
              <a:t>example, the </a:t>
            </a:r>
            <a:r>
              <a:rPr lang="en-GB" dirty="0" smtClean="0"/>
              <a:t>Conservative Party have introduced policies such the introduction of tuition fees for students in England. </a:t>
            </a:r>
            <a:r>
              <a:rPr lang="en-GB" i="1" dirty="0" smtClean="0">
                <a:solidFill>
                  <a:srgbClr val="FF0000"/>
                </a:solidFill>
              </a:rPr>
              <a:t>However, the Labour Party, if they were elected, have made it clear that they would reverse this policy and scrap tuition fees. And if the Conservatives were returned 5 years later would they re-introduce them? Probably! Do you see what I mean? </a:t>
            </a:r>
            <a:r>
              <a:rPr lang="en-GB" i="1" dirty="0" smtClean="0">
                <a:solidFill>
                  <a:srgbClr val="FF0000"/>
                </a:solidFill>
              </a:rPr>
              <a:t>This means that there is a lack of consistency because governments with very different ideas on policy can be replaced every 5 years at election time.</a:t>
            </a:r>
            <a:endParaRPr lang="en-GB" i="1" dirty="0">
              <a:solidFill>
                <a:srgbClr val="FF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Fall in turnout</a:t>
            </a:r>
            <a:endParaRPr lang="en-GB" dirty="0"/>
          </a:p>
        </p:txBody>
      </p:sp>
      <p:sp>
        <p:nvSpPr>
          <p:cNvPr id="3" name="Content Placeholder 2"/>
          <p:cNvSpPr>
            <a:spLocks noGrp="1"/>
          </p:cNvSpPr>
          <p:nvPr>
            <p:ph idx="1"/>
          </p:nvPr>
        </p:nvSpPr>
        <p:spPr>
          <a:xfrm>
            <a:off x="323528" y="1268760"/>
            <a:ext cx="8363272" cy="5184576"/>
          </a:xfrm>
        </p:spPr>
        <p:txBody>
          <a:bodyPr>
            <a:normAutofit fontScale="92500" lnSpcReduction="10000"/>
          </a:bodyPr>
          <a:lstStyle/>
          <a:p>
            <a:r>
              <a:rPr lang="en-GB" dirty="0"/>
              <a:t>Voter turnout is falling because of First Past the Post.  Many voters know who is going to win in their constituency and therefore do not bother to vote.  Only 58% of voters turned out in 2001, this suggests that people are not happy with the current system and the way it operates. </a:t>
            </a:r>
          </a:p>
          <a:p>
            <a:r>
              <a:rPr lang="en-GB" dirty="0"/>
              <a:t>However, 65% voted in 2010 and 66% in 2015 and 70% in 2017 </a:t>
            </a:r>
          </a:p>
          <a:p>
            <a:r>
              <a:rPr lang="en-GB" dirty="0"/>
              <a:t>This might not seem very low BUT compare it to the Scottish Referendum where every vote counts and turnout was 85%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Simple to Understand</a:t>
            </a:r>
          </a:p>
        </p:txBody>
      </p:sp>
      <p:sp>
        <p:nvSpPr>
          <p:cNvPr id="3" name="Content Placeholder 2"/>
          <p:cNvSpPr>
            <a:spLocks noGrp="1"/>
          </p:cNvSpPr>
          <p:nvPr>
            <p:ph idx="1"/>
          </p:nvPr>
        </p:nvSpPr>
        <p:spPr>
          <a:xfrm>
            <a:off x="251520" y="1417638"/>
            <a:ext cx="8640960" cy="5323730"/>
          </a:xfrm>
        </p:spPr>
        <p:txBody>
          <a:bodyPr>
            <a:normAutofit/>
          </a:bodyPr>
          <a:lstStyle/>
          <a:p>
            <a:r>
              <a:rPr lang="en-GB" b="1" dirty="0"/>
              <a:t>The person with the most votes wins</a:t>
            </a:r>
            <a:r>
              <a:rPr lang="en-GB" dirty="0"/>
              <a:t>. Simple! In the Airdrie and Shots constituency, Neil </a:t>
            </a:r>
            <a:r>
              <a:rPr lang="en-GB" dirty="0" err="1"/>
              <a:t>Gray</a:t>
            </a:r>
            <a:r>
              <a:rPr lang="en-GB" dirty="0"/>
              <a:t> won more votes than any other candidate in the 2017 General Election and was elected as Member of Parliament for that constituency. </a:t>
            </a:r>
          </a:p>
          <a:p>
            <a:r>
              <a:rPr lang="en-GB" i="1" dirty="0">
                <a:solidFill>
                  <a:srgbClr val="FF0000"/>
                </a:solidFill>
              </a:rPr>
              <a:t>This clearly suggests that the system is fair as the person who is declared the winner must prove themselves to be more popular than any of the other candidates and so deserves to win. This shows that it is fair and democratic</a:t>
            </a:r>
            <a:r>
              <a:rPr lang="en-GB" dirty="0"/>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71DABA-8044-48E5-B462-B37F48BA5777}"/>
              </a:ext>
            </a:extLst>
          </p:cNvPr>
          <p:cNvSpPr>
            <a:spLocks noGrp="1"/>
          </p:cNvSpPr>
          <p:nvPr>
            <p:ph type="title"/>
          </p:nvPr>
        </p:nvSpPr>
        <p:spPr/>
        <p:txBody>
          <a:bodyPr/>
          <a:lstStyle/>
          <a:p>
            <a:r>
              <a:rPr lang="en-GB" dirty="0"/>
              <a:t>On the other hand…</a:t>
            </a:r>
          </a:p>
        </p:txBody>
      </p:sp>
      <p:sp>
        <p:nvSpPr>
          <p:cNvPr id="3" name="Content Placeholder 2">
            <a:extLst>
              <a:ext uri="{FF2B5EF4-FFF2-40B4-BE49-F238E27FC236}">
                <a16:creationId xmlns:a16="http://schemas.microsoft.com/office/drawing/2014/main" xmlns="" id="{BAE62E2D-640D-4F9D-A498-8B8279846EF9}"/>
              </a:ext>
            </a:extLst>
          </p:cNvPr>
          <p:cNvSpPr>
            <a:spLocks noGrp="1"/>
          </p:cNvSpPr>
          <p:nvPr>
            <p:ph idx="1"/>
          </p:nvPr>
        </p:nvSpPr>
        <p:spPr/>
        <p:txBody>
          <a:bodyPr/>
          <a:lstStyle/>
          <a:p>
            <a:pPr lvl="0"/>
            <a:r>
              <a:rPr lang="en-GB" sz="3000" i="1" dirty="0">
                <a:solidFill>
                  <a:srgbClr val="FF0000"/>
                </a:solidFill>
              </a:rPr>
              <a:t>Perhaps turnout rises if the result is not easily predicted AND THE VOTING SYSTEM HAS LITTLE TO DO WITH IT?  </a:t>
            </a:r>
          </a:p>
          <a:p>
            <a:endParaRPr lang="en-GB" i="1" dirty="0">
              <a:solidFill>
                <a:srgbClr val="FF0000"/>
              </a:solidFill>
            </a:endParaRPr>
          </a:p>
        </p:txBody>
      </p:sp>
    </p:spTree>
    <p:extLst>
      <p:ext uri="{BB962C8B-B14F-4D97-AF65-F5344CB8AC3E}">
        <p14:creationId xmlns:p14="http://schemas.microsoft.com/office/powerpoint/2010/main" val="22218796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Seats can be won with only a small amount of votes</a:t>
            </a:r>
            <a:r>
              <a:rPr lang="en-GB" dirty="0"/>
              <a:t> –</a:t>
            </a:r>
          </a:p>
        </p:txBody>
      </p:sp>
      <p:sp>
        <p:nvSpPr>
          <p:cNvPr id="3" name="Content Placeholder 2"/>
          <p:cNvSpPr>
            <a:spLocks noGrp="1"/>
          </p:cNvSpPr>
          <p:nvPr>
            <p:ph idx="1"/>
          </p:nvPr>
        </p:nvSpPr>
        <p:spPr/>
        <p:txBody>
          <a:bodyPr/>
          <a:lstStyle/>
          <a:p>
            <a:r>
              <a:rPr lang="en-GB" dirty="0"/>
              <a:t>The George Galloway example is a good one here. He won his seat in 2005 with only 17% of votes cast. This means that 83% of those who voted did not want him</a:t>
            </a:r>
          </a:p>
          <a:p>
            <a:r>
              <a:rPr lang="en-GB" dirty="0"/>
              <a:t>Is this fair? </a:t>
            </a:r>
          </a:p>
        </p:txBody>
      </p:sp>
      <p:pic>
        <p:nvPicPr>
          <p:cNvPr id="3074" name="Picture 2" descr="http://static.guim.co.uk/sys-images/Guardian/Pix/pictures/2012/5/2/1335975027088/George-Galloway-008.jpg">
            <a:hlinkClick r:id="rId2"/>
          </p:cNvPr>
          <p:cNvPicPr>
            <a:picLocks noChangeAspect="1" noChangeArrowheads="1"/>
          </p:cNvPicPr>
          <p:nvPr/>
        </p:nvPicPr>
        <p:blipFill>
          <a:blip r:embed="rId3" cstate="print"/>
          <a:srcRect/>
          <a:stretch>
            <a:fillRect/>
          </a:stretch>
        </p:blipFill>
        <p:spPr bwMode="auto">
          <a:xfrm>
            <a:off x="4139952" y="4229100"/>
            <a:ext cx="4381500" cy="2628900"/>
          </a:xfrm>
          <a:prstGeom prst="rect">
            <a:avLst/>
          </a:prstGeo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Compromise is good!</a:t>
            </a:r>
          </a:p>
        </p:txBody>
      </p:sp>
      <p:sp>
        <p:nvSpPr>
          <p:cNvPr id="3" name="Content Placeholder 2"/>
          <p:cNvSpPr>
            <a:spLocks noGrp="1"/>
          </p:cNvSpPr>
          <p:nvPr>
            <p:ph idx="1"/>
          </p:nvPr>
        </p:nvSpPr>
        <p:spPr/>
        <p:txBody>
          <a:bodyPr/>
          <a:lstStyle/>
          <a:p>
            <a:r>
              <a:rPr lang="en-GB" dirty="0"/>
              <a:t>Too much is made of the desirability for strong decisive leadership – political parties should compromise – that way everyone gets a little bit of what the want! </a:t>
            </a:r>
          </a:p>
        </p:txBody>
      </p:sp>
      <p:pic>
        <p:nvPicPr>
          <p:cNvPr id="1026" name="Picture 2" descr="http://t3.gstatic.com/images?q=tbn:ANd9GcTdb8CbriuWf56h7FP27rGgcBKbrnyKgTcHPRnXI6c4V-DmoWbC">
            <a:hlinkClick r:id="rId2"/>
          </p:cNvPr>
          <p:cNvPicPr>
            <a:picLocks noChangeAspect="1" noChangeArrowheads="1"/>
          </p:cNvPicPr>
          <p:nvPr/>
        </p:nvPicPr>
        <p:blipFill>
          <a:blip r:embed="rId3" cstate="print"/>
          <a:srcRect/>
          <a:stretch>
            <a:fillRect/>
          </a:stretch>
        </p:blipFill>
        <p:spPr bwMode="auto">
          <a:xfrm>
            <a:off x="4427984" y="3356992"/>
            <a:ext cx="3528392" cy="2524904"/>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710" y="112903"/>
            <a:ext cx="9144000" cy="6732396"/>
          </a:xfrm>
          <a:prstGeom prst="rect">
            <a:avLst/>
          </a:prstGeom>
        </p:spPr>
      </p:pic>
      <p:sp>
        <p:nvSpPr>
          <p:cNvPr id="3" name="Content Placeholder 2"/>
          <p:cNvSpPr>
            <a:spLocks noGrp="1"/>
          </p:cNvSpPr>
          <p:nvPr>
            <p:ph idx="1"/>
          </p:nvPr>
        </p:nvSpPr>
        <p:spPr>
          <a:xfrm>
            <a:off x="3059832" y="764705"/>
            <a:ext cx="3456384" cy="6080594"/>
          </a:xfrm>
        </p:spPr>
        <p:txBody>
          <a:bodyPr>
            <a:normAutofit fontScale="92500"/>
          </a:bodyPr>
          <a:lstStyle/>
          <a:p>
            <a:pPr lvl="0"/>
            <a:r>
              <a:rPr lang="en-GB" sz="3000" b="1" dirty="0">
                <a:solidFill>
                  <a:srgbClr val="FFFF00"/>
                </a:solidFill>
              </a:rPr>
              <a:t>However FPTP does not guarantee no coalition government – 2010 (and it is worth noting that although it didn’t happen, most predicted a hung parliament in the 2015 general election which would have meant another coalition)</a:t>
            </a:r>
          </a:p>
          <a:p>
            <a:endParaRPr lang="en-GB" dirty="0"/>
          </a:p>
        </p:txBody>
      </p:sp>
    </p:spTree>
    <p:extLst>
      <p:ext uri="{BB962C8B-B14F-4D97-AF65-F5344CB8AC3E}">
        <p14:creationId xmlns:p14="http://schemas.microsoft.com/office/powerpoint/2010/main" val="6804397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4638"/>
            <a:ext cx="8075240" cy="1570186"/>
          </a:xfrm>
        </p:spPr>
        <p:txBody>
          <a:bodyPr>
            <a:normAutofit/>
          </a:bodyPr>
          <a:lstStyle/>
          <a:p>
            <a:r>
              <a:rPr lang="en-GB" b="1" dirty="0"/>
              <a:t>It doesn’t necessarily result in strong accountable government</a:t>
            </a:r>
            <a:r>
              <a:rPr lang="en-GB" dirty="0"/>
              <a:t> –</a:t>
            </a:r>
          </a:p>
        </p:txBody>
      </p:sp>
      <p:sp>
        <p:nvSpPr>
          <p:cNvPr id="3" name="Content Placeholder 2"/>
          <p:cNvSpPr>
            <a:spLocks noGrp="1"/>
          </p:cNvSpPr>
          <p:nvPr>
            <p:ph idx="1"/>
          </p:nvPr>
        </p:nvSpPr>
        <p:spPr>
          <a:xfrm>
            <a:off x="539552" y="2492896"/>
            <a:ext cx="8147248" cy="3633267"/>
          </a:xfrm>
        </p:spPr>
        <p:txBody>
          <a:bodyPr/>
          <a:lstStyle/>
          <a:p>
            <a:r>
              <a:rPr lang="en-GB" dirty="0"/>
              <a:t>e.g. coalition government 2010 to 2015!</a:t>
            </a:r>
          </a:p>
          <a:p>
            <a:endParaRPr lang="en-GB" dirty="0"/>
          </a:p>
        </p:txBody>
      </p:sp>
      <p:pic>
        <p:nvPicPr>
          <p:cNvPr id="2050" name="Picture 2" descr="http://enemiesofreason.co.uk/wp-content/uploads/2010/05/cleggcam.jpg">
            <a:hlinkClick r:id="rId2"/>
          </p:cNvPr>
          <p:cNvPicPr>
            <a:picLocks noChangeAspect="1" noChangeArrowheads="1"/>
          </p:cNvPicPr>
          <p:nvPr/>
        </p:nvPicPr>
        <p:blipFill>
          <a:blip r:embed="rId3" cstate="print"/>
          <a:srcRect/>
          <a:stretch>
            <a:fillRect/>
          </a:stretch>
        </p:blipFill>
        <p:spPr bwMode="auto">
          <a:xfrm>
            <a:off x="3951932" y="3789040"/>
            <a:ext cx="3921448" cy="3068960"/>
          </a:xfrm>
          <a:prstGeom prst="rect">
            <a:avLst/>
          </a:prstGeom>
          <a:noFill/>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A137902-56C7-44C1-BF37-2B61EE599797}"/>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xmlns="" id="{2A9A729F-B11E-43ED-A872-68F4BD26C675}"/>
              </a:ext>
            </a:extLst>
          </p:cNvPr>
          <p:cNvSpPr>
            <a:spLocks noGrp="1"/>
          </p:cNvSpPr>
          <p:nvPr>
            <p:ph idx="1"/>
          </p:nvPr>
        </p:nvSpPr>
        <p:spPr>
          <a:xfrm>
            <a:off x="457200" y="1628800"/>
            <a:ext cx="8229600" cy="4525963"/>
          </a:xfrm>
        </p:spPr>
        <p:txBody>
          <a:bodyPr/>
          <a:lstStyle/>
          <a:p>
            <a:r>
              <a:rPr lang="en-GB" dirty="0"/>
              <a:t>…and this is exactly what DID happen in 2017!</a:t>
            </a:r>
          </a:p>
          <a:p>
            <a:r>
              <a:rPr lang="en-GB" i="1" dirty="0">
                <a:solidFill>
                  <a:srgbClr val="FF0000"/>
                </a:solidFill>
              </a:rPr>
              <a:t>The FPTP system has not been successful as a very small party (the Northern Irish DUP) now have a great deal of power in the UK is spite of only winning a relatively small number of votes as a percentage of the total UK vote</a:t>
            </a:r>
            <a:r>
              <a:rPr lang="en-GB" dirty="0"/>
              <a:t>.    </a:t>
            </a:r>
          </a:p>
        </p:txBody>
      </p:sp>
    </p:spTree>
    <p:extLst>
      <p:ext uri="{BB962C8B-B14F-4D97-AF65-F5344CB8AC3E}">
        <p14:creationId xmlns:p14="http://schemas.microsoft.com/office/powerpoint/2010/main" val="3579913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0D0B43A-8BCD-405C-8FC3-78DE2F9C1326}"/>
              </a:ext>
            </a:extLst>
          </p:cNvPr>
          <p:cNvSpPr>
            <a:spLocks noGrp="1"/>
          </p:cNvSpPr>
          <p:nvPr>
            <p:ph type="title"/>
          </p:nvPr>
        </p:nvSpPr>
        <p:spPr>
          <a:xfrm>
            <a:off x="323528" y="116632"/>
            <a:ext cx="8496944" cy="360040"/>
          </a:xfrm>
        </p:spPr>
        <p:txBody>
          <a:bodyPr>
            <a:normAutofit fontScale="90000"/>
          </a:bodyPr>
          <a:lstStyle/>
          <a:p>
            <a:endParaRPr lang="en-GB" dirty="0"/>
          </a:p>
        </p:txBody>
      </p:sp>
      <p:sp>
        <p:nvSpPr>
          <p:cNvPr id="3" name="Content Placeholder 2">
            <a:extLst>
              <a:ext uri="{FF2B5EF4-FFF2-40B4-BE49-F238E27FC236}">
                <a16:creationId xmlns:a16="http://schemas.microsoft.com/office/drawing/2014/main" xmlns="" id="{FC659C60-CD66-40AD-A280-AE4654A68262}"/>
              </a:ext>
            </a:extLst>
          </p:cNvPr>
          <p:cNvSpPr>
            <a:spLocks noGrp="1"/>
          </p:cNvSpPr>
          <p:nvPr>
            <p:ph idx="1"/>
          </p:nvPr>
        </p:nvSpPr>
        <p:spPr>
          <a:xfrm>
            <a:off x="107504" y="692696"/>
            <a:ext cx="8928992" cy="6048672"/>
          </a:xfrm>
        </p:spPr>
        <p:txBody>
          <a:bodyPr>
            <a:normAutofit fontScale="92500" lnSpcReduction="10000"/>
          </a:bodyPr>
          <a:lstStyle/>
          <a:p>
            <a:pPr lvl="0"/>
            <a:r>
              <a:rPr lang="en-GB" b="1" dirty="0">
                <a:solidFill>
                  <a:prstClr val="black"/>
                </a:solidFill>
              </a:rPr>
              <a:t>Also, overall, more people vote for the winning party than for any other. </a:t>
            </a:r>
            <a:r>
              <a:rPr lang="en-GB" dirty="0">
                <a:solidFill>
                  <a:prstClr val="black"/>
                </a:solidFill>
              </a:rPr>
              <a:t>This makes it fair. For example, the Labour Government gained more votes than any other individual party in 2001 and 2005 and the Conservatives gained most votes in 2010, 2015 and 2017 – For example, in 2015 the Conservatives gained 37% of the vote whilst their closest challengers Labour got only 30%. </a:t>
            </a:r>
          </a:p>
          <a:p>
            <a:r>
              <a:rPr lang="en-GB" i="1" dirty="0">
                <a:solidFill>
                  <a:srgbClr val="FF0000"/>
                </a:solidFill>
              </a:rPr>
              <a:t>This proves that although in theory there is no connection between the party that wins the most seats and the party that wins most votes overall, the reality is that there is a connection as, in recent years, the party that has won most seats has also always won most votes.</a:t>
            </a:r>
          </a:p>
        </p:txBody>
      </p:sp>
    </p:spTree>
    <p:extLst>
      <p:ext uri="{BB962C8B-B14F-4D97-AF65-F5344CB8AC3E}">
        <p14:creationId xmlns:p14="http://schemas.microsoft.com/office/powerpoint/2010/main" val="4265022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Easy to Operate</a:t>
            </a:r>
          </a:p>
        </p:txBody>
      </p:sp>
      <p:sp>
        <p:nvSpPr>
          <p:cNvPr id="3" name="Content Placeholder 2"/>
          <p:cNvSpPr>
            <a:spLocks noGrp="1"/>
          </p:cNvSpPr>
          <p:nvPr>
            <p:ph idx="1"/>
          </p:nvPr>
        </p:nvSpPr>
        <p:spPr>
          <a:xfrm>
            <a:off x="323528" y="1417638"/>
            <a:ext cx="8363272" cy="4708525"/>
          </a:xfrm>
        </p:spPr>
        <p:txBody>
          <a:bodyPr>
            <a:normAutofit/>
          </a:bodyPr>
          <a:lstStyle/>
          <a:p>
            <a:r>
              <a:rPr lang="en-GB" dirty="0"/>
              <a:t>A simple cross against one candidate followed by a speedy count once the polling stations have closed delivers a quick and readily understandable result.  The results of FPTP election are in the newspapers the following day, and usually have been predicted by the early hours of the morning.  PR systems are much more complicated, needing the use of preference voting and therefore longer counts.</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5AC7AA-F365-4FE1-B66E-4E375DF4358C}"/>
              </a:ext>
            </a:extLst>
          </p:cNvPr>
          <p:cNvSpPr>
            <a:spLocks noGrp="1"/>
          </p:cNvSpPr>
          <p:nvPr>
            <p:ph type="title"/>
          </p:nvPr>
        </p:nvSpPr>
        <p:spPr>
          <a:xfrm>
            <a:off x="179512" y="274638"/>
            <a:ext cx="8507288" cy="457199"/>
          </a:xfrm>
        </p:spPr>
        <p:txBody>
          <a:bodyPr>
            <a:normAutofit fontScale="90000"/>
          </a:bodyPr>
          <a:lstStyle/>
          <a:p>
            <a:endParaRPr lang="en-GB" dirty="0"/>
          </a:p>
        </p:txBody>
      </p:sp>
      <p:sp>
        <p:nvSpPr>
          <p:cNvPr id="3" name="Content Placeholder 2">
            <a:extLst>
              <a:ext uri="{FF2B5EF4-FFF2-40B4-BE49-F238E27FC236}">
                <a16:creationId xmlns:a16="http://schemas.microsoft.com/office/drawing/2014/main" xmlns="" id="{2DDDF4A0-7EE8-4D8E-9A43-61BD6CEAF19E}"/>
              </a:ext>
            </a:extLst>
          </p:cNvPr>
          <p:cNvSpPr>
            <a:spLocks noGrp="1"/>
          </p:cNvSpPr>
          <p:nvPr>
            <p:ph idx="1"/>
          </p:nvPr>
        </p:nvSpPr>
        <p:spPr>
          <a:xfrm>
            <a:off x="179512" y="908720"/>
            <a:ext cx="8712968" cy="5674642"/>
          </a:xfrm>
        </p:spPr>
        <p:txBody>
          <a:bodyPr>
            <a:normAutofit/>
          </a:bodyPr>
          <a:lstStyle/>
          <a:p>
            <a:r>
              <a:rPr lang="en-GB" dirty="0"/>
              <a:t>For example, after the UK General Election, thanks to FTPT,  on the 7</a:t>
            </a:r>
            <a:r>
              <a:rPr lang="en-GB" baseline="30000" dirty="0"/>
              <a:t>th</a:t>
            </a:r>
            <a:r>
              <a:rPr lang="en-GB" dirty="0"/>
              <a:t> May 2015, people woke up on 8</a:t>
            </a:r>
            <a:r>
              <a:rPr lang="en-GB" baseline="30000" dirty="0"/>
              <a:t>th</a:t>
            </a:r>
            <a:r>
              <a:rPr lang="en-GB" dirty="0"/>
              <a:t> of May knowing who would be forming the next government. </a:t>
            </a:r>
          </a:p>
          <a:p>
            <a:r>
              <a:rPr lang="en-GB" dirty="0"/>
              <a:t>Other evidence which shows that FPTP being easy to operate includes the fact that there re very few spoilt ballot papers. For example, in 2017 less than 1% of ballot papers were spoiled. </a:t>
            </a:r>
            <a:r>
              <a:rPr lang="en-GB" i="1" dirty="0">
                <a:solidFill>
                  <a:srgbClr val="FF0000"/>
                </a:solidFill>
              </a:rPr>
              <a:t>This percentage is much lower than more proportional systems like the AMS system which is used in the Scottish parliament. </a:t>
            </a:r>
          </a:p>
        </p:txBody>
      </p:sp>
    </p:spTree>
    <p:extLst>
      <p:ext uri="{BB962C8B-B14F-4D97-AF65-F5344CB8AC3E}">
        <p14:creationId xmlns:p14="http://schemas.microsoft.com/office/powerpoint/2010/main" val="915859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252C7C-3D17-490A-94D0-09C8687C08D6}"/>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xmlns="" id="{789678B1-2734-4FDD-90AB-28C87B5AACC0}"/>
              </a:ext>
            </a:extLst>
          </p:cNvPr>
          <p:cNvSpPr>
            <a:spLocks noGrp="1"/>
          </p:cNvSpPr>
          <p:nvPr>
            <p:ph idx="1"/>
          </p:nvPr>
        </p:nvSpPr>
        <p:spPr/>
        <p:txBody>
          <a:bodyPr>
            <a:normAutofit/>
          </a:bodyPr>
          <a:lstStyle/>
          <a:p>
            <a:r>
              <a:rPr lang="en-GB" i="1" dirty="0">
                <a:solidFill>
                  <a:srgbClr val="FF0000"/>
                </a:solidFill>
              </a:rPr>
              <a:t>Having a low number of spoilt ballot papers is highly significant in providing fair representation in that one of the central aims of a democratic society should surely be to ensure that the views of the people who have taken the time and effort to attend polling stations have their voices heard.</a:t>
            </a:r>
          </a:p>
        </p:txBody>
      </p:sp>
    </p:spTree>
    <p:extLst>
      <p:ext uri="{BB962C8B-B14F-4D97-AF65-F5344CB8AC3E}">
        <p14:creationId xmlns:p14="http://schemas.microsoft.com/office/powerpoint/2010/main" val="2001804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http://rlv.zcache.com/if_it_aint_broke_dont_fix_it_bumper_sticker-rb7b833e0c5b044afbb2074e089fecea5_v9wht_8byvr_512.jpg">
            <a:hlinkClick r:id="rId2"/>
          </p:cNvPr>
          <p:cNvPicPr>
            <a:picLocks noChangeAspect="1" noChangeArrowheads="1"/>
          </p:cNvPicPr>
          <p:nvPr/>
        </p:nvPicPr>
        <p:blipFill>
          <a:blip r:embed="rId3" cstate="print"/>
          <a:srcRect/>
          <a:stretch>
            <a:fillRect/>
          </a:stretch>
        </p:blipFill>
        <p:spPr bwMode="auto">
          <a:xfrm>
            <a:off x="4572000" y="2753544"/>
            <a:ext cx="4104456" cy="4104456"/>
          </a:xfrm>
          <a:prstGeom prst="rect">
            <a:avLst/>
          </a:prstGeom>
          <a:noFill/>
        </p:spPr>
      </p:pic>
      <p:sp>
        <p:nvSpPr>
          <p:cNvPr id="2" name="Title 1"/>
          <p:cNvSpPr>
            <a:spLocks noGrp="1"/>
          </p:cNvSpPr>
          <p:nvPr>
            <p:ph type="title"/>
          </p:nvPr>
        </p:nvSpPr>
        <p:spPr/>
        <p:txBody>
          <a:bodyPr/>
          <a:lstStyle/>
          <a:p>
            <a:r>
              <a:rPr lang="en-GB" dirty="0"/>
              <a:t>Accepted </a:t>
            </a:r>
          </a:p>
        </p:txBody>
      </p:sp>
      <p:sp>
        <p:nvSpPr>
          <p:cNvPr id="3" name="Content Placeholder 2"/>
          <p:cNvSpPr>
            <a:spLocks noGrp="1"/>
          </p:cNvSpPr>
          <p:nvPr>
            <p:ph idx="1"/>
          </p:nvPr>
        </p:nvSpPr>
        <p:spPr/>
        <p:txBody>
          <a:bodyPr/>
          <a:lstStyle/>
          <a:p>
            <a:r>
              <a:rPr lang="en-GB" dirty="0"/>
              <a:t>FPTP has been used for over a century to elect MP’s.  The system is well known by the electorate and most governments elected are stable, therefore there is no reason to change the system.  Britain is one of the world’s most stable democracies.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18367"/>
            <a:ext cx="8352928" cy="919772"/>
          </a:xfrm>
        </p:spPr>
        <p:txBody>
          <a:bodyPr>
            <a:normAutofit/>
          </a:bodyPr>
          <a:lstStyle/>
          <a:p>
            <a:r>
              <a:rPr lang="en-GB" dirty="0"/>
              <a:t>2011 Referendum</a:t>
            </a:r>
          </a:p>
        </p:txBody>
      </p:sp>
      <p:sp>
        <p:nvSpPr>
          <p:cNvPr id="3" name="Content Placeholder 2"/>
          <p:cNvSpPr>
            <a:spLocks noGrp="1"/>
          </p:cNvSpPr>
          <p:nvPr>
            <p:ph idx="1"/>
          </p:nvPr>
        </p:nvSpPr>
        <p:spPr>
          <a:xfrm>
            <a:off x="179512" y="1138139"/>
            <a:ext cx="8784976" cy="5315197"/>
          </a:xfrm>
        </p:spPr>
        <p:txBody>
          <a:bodyPr>
            <a:normAutofit/>
          </a:bodyPr>
          <a:lstStyle/>
          <a:p>
            <a:r>
              <a:rPr lang="en-GB" dirty="0"/>
              <a:t>Evidence which supports the fact that the UK public are happy with the current FPTP system is that there was a referendum in 2011 which gave the British public the opportunity to change the FPTP system for UK General Elections to a more representative one if they wanted to – the public decided to keep things as they </a:t>
            </a:r>
            <a:r>
              <a:rPr lang="en-GB" dirty="0" smtClean="0"/>
              <a:t>are. This provides further evidence that the general public are not unhappy with the current system.</a:t>
            </a:r>
            <a:endParaRPr lang="en-GB" dirty="0"/>
          </a:p>
        </p:txBody>
      </p:sp>
    </p:spTree>
    <p:extLst>
      <p:ext uri="{BB962C8B-B14F-4D97-AF65-F5344CB8AC3E}">
        <p14:creationId xmlns:p14="http://schemas.microsoft.com/office/powerpoint/2010/main" val="14370432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TotalTime>
  <Words>1950</Words>
  <Application>Microsoft Office PowerPoint</Application>
  <PresentationFormat>On-screen Show (4:3)</PresentationFormat>
  <Paragraphs>77</Paragraphs>
  <Slides>35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35</vt:i4>
      </vt:variant>
    </vt:vector>
  </HeadingPairs>
  <TitlesOfParts>
    <vt:vector size="38" baseType="lpstr">
      <vt:lpstr>Arial</vt:lpstr>
      <vt:lpstr>Calibri</vt:lpstr>
      <vt:lpstr>Office Theme</vt:lpstr>
      <vt:lpstr>Voting Systems</vt:lpstr>
      <vt:lpstr>Advantages of First Past the Post</vt:lpstr>
      <vt:lpstr>Simple to Understand</vt:lpstr>
      <vt:lpstr>PowerPoint Presentation</vt:lpstr>
      <vt:lpstr>Easy to Operate</vt:lpstr>
      <vt:lpstr>PowerPoint Presentation</vt:lpstr>
      <vt:lpstr>PowerPoint Presentation</vt:lpstr>
      <vt:lpstr>Accepted </vt:lpstr>
      <vt:lpstr>2011 Referendum</vt:lpstr>
      <vt:lpstr>2011 Referendum – Proof that people are happy with FPTP </vt:lpstr>
      <vt:lpstr>PowerPoint Presentation</vt:lpstr>
      <vt:lpstr>Strong Decisive Government</vt:lpstr>
      <vt:lpstr>…Avoids Coalition</vt:lpstr>
      <vt:lpstr>PowerPoint Presentation</vt:lpstr>
      <vt:lpstr>MP-Constituency link</vt:lpstr>
      <vt:lpstr>PowerPoint Presentation</vt:lpstr>
      <vt:lpstr>Disadvantages of First Past the Post</vt:lpstr>
      <vt:lpstr>Favours large parties</vt:lpstr>
      <vt:lpstr>Wasted votes</vt:lpstr>
      <vt:lpstr>Lack of proportionality</vt:lpstr>
      <vt:lpstr>PowerPoint Presentation</vt:lpstr>
      <vt:lpstr>PowerPoint Presentation</vt:lpstr>
      <vt:lpstr>Recent example of lack of fair representation of FPTP</vt:lpstr>
      <vt:lpstr>PowerPoint Presentation</vt:lpstr>
      <vt:lpstr>Not democratic</vt:lpstr>
      <vt:lpstr>PowerPoint Presentation</vt:lpstr>
      <vt:lpstr>PowerPoint Presentation</vt:lpstr>
      <vt:lpstr>Extremes of government</vt:lpstr>
      <vt:lpstr>Fall in turnout</vt:lpstr>
      <vt:lpstr>On the other hand…</vt:lpstr>
      <vt:lpstr>Seats can be won with only a small amount of votes –</vt:lpstr>
      <vt:lpstr>Compromise is good!</vt:lpstr>
      <vt:lpstr>PowerPoint Presentation</vt:lpstr>
      <vt:lpstr>It doesn’t necessarily result in strong accountable government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Voting Systems</dc:title>
  <dc:creator>Gerry</dc:creator>
  <cp:lastModifiedBy>Gerry Mullen</cp:lastModifiedBy>
  <cp:revision>37</cp:revision>
  <dcterms:created xsi:type="dcterms:W3CDTF">2013-09-08T18:27:04Z</dcterms:created>
  <dcterms:modified xsi:type="dcterms:W3CDTF">2018-05-03T11:18:13Z</dcterms:modified>
</cp:coreProperties>
</file>