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8" r:id="rId5"/>
    <p:sldId id="269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1" d="100"/>
          <a:sy n="71" d="100"/>
        </p:scale>
        <p:origin x="4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80A51-EF4D-4EC0-84F5-016EB57F16D7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4FAAF-9D2F-4E19-B0E3-CC0A874529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0076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80A51-EF4D-4EC0-84F5-016EB57F16D7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4FAAF-9D2F-4E19-B0E3-CC0A874529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7588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80A51-EF4D-4EC0-84F5-016EB57F16D7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4FAAF-9D2F-4E19-B0E3-CC0A874529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339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80A51-EF4D-4EC0-84F5-016EB57F16D7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4FAAF-9D2F-4E19-B0E3-CC0A874529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1737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80A51-EF4D-4EC0-84F5-016EB57F16D7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4FAAF-9D2F-4E19-B0E3-CC0A874529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635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80A51-EF4D-4EC0-84F5-016EB57F16D7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4FAAF-9D2F-4E19-B0E3-CC0A874529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308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80A51-EF4D-4EC0-84F5-016EB57F16D7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4FAAF-9D2F-4E19-B0E3-CC0A874529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339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80A51-EF4D-4EC0-84F5-016EB57F16D7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4FAAF-9D2F-4E19-B0E3-CC0A874529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901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80A51-EF4D-4EC0-84F5-016EB57F16D7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4FAAF-9D2F-4E19-B0E3-CC0A874529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3228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80A51-EF4D-4EC0-84F5-016EB57F16D7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4FAAF-9D2F-4E19-B0E3-CC0A874529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7488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80A51-EF4D-4EC0-84F5-016EB57F16D7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4FAAF-9D2F-4E19-B0E3-CC0A874529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5783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E80A51-EF4D-4EC0-84F5-016EB57F16D7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A4FAAF-9D2F-4E19-B0E3-CC0A874529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542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Higher </a:t>
            </a:r>
            <a:r>
              <a:rPr lang="en-GB" b="1" dirty="0" smtClean="0">
                <a:solidFill>
                  <a:srgbClr val="FF0000"/>
                </a:solidFill>
              </a:rPr>
              <a:t>Reliability</a:t>
            </a:r>
            <a:r>
              <a:rPr lang="en-GB" b="1" dirty="0" smtClean="0"/>
              <a:t> </a:t>
            </a:r>
            <a:r>
              <a:rPr lang="en-GB" dirty="0" smtClean="0"/>
              <a:t>Question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361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228600" indent="-228600">
              <a:spcBef>
                <a:spcPts val="1000"/>
              </a:spcBef>
            </a:pPr>
            <a:r>
              <a:rPr lang="en-GB" dirty="0" smtClean="0">
                <a:solidFill>
                  <a:srgbClr val="000000"/>
                </a:solidFill>
                <a:latin typeface="Geneva"/>
              </a:rPr>
              <a:t/>
            </a:r>
            <a:br>
              <a:rPr lang="en-GB" dirty="0" smtClean="0">
                <a:solidFill>
                  <a:srgbClr val="000000"/>
                </a:solidFill>
                <a:latin typeface="Geneva"/>
              </a:rPr>
            </a:br>
            <a:r>
              <a:rPr lang="en-GB" b="1" dirty="0" smtClean="0">
                <a:solidFill>
                  <a:srgbClr val="FF0000"/>
                </a:solidFill>
                <a:latin typeface="Geneva"/>
              </a:rPr>
              <a:t>What about TV? </a:t>
            </a:r>
            <a:br>
              <a:rPr lang="en-GB" b="1" dirty="0" smtClean="0">
                <a:solidFill>
                  <a:srgbClr val="FF0000"/>
                </a:solidFill>
                <a:latin typeface="Geneva"/>
              </a:rPr>
            </a:b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2451099"/>
            <a:ext cx="10655300" cy="3725863"/>
          </a:xfrm>
        </p:spPr>
        <p:txBody>
          <a:bodyPr>
            <a:normAutofit lnSpcReduction="10000"/>
          </a:bodyPr>
          <a:lstStyle/>
          <a:p>
            <a:pPr lvl="0"/>
            <a:r>
              <a:rPr lang="en-GB" sz="3200" dirty="0" smtClean="0">
                <a:solidFill>
                  <a:srgbClr val="000000"/>
                </a:solidFill>
                <a:latin typeface="Geneva"/>
              </a:rPr>
              <a:t>In </a:t>
            </a:r>
            <a:r>
              <a:rPr lang="en-GB" sz="3200" dirty="0">
                <a:solidFill>
                  <a:srgbClr val="000000"/>
                </a:solidFill>
                <a:latin typeface="Geneva"/>
              </a:rPr>
              <a:t>the UK, the main TV channels are supposed to be unbiased. For example the BBC have a charter which means that it should be accurate and factual and not just the reporter’s opinion making it reliable. </a:t>
            </a:r>
            <a:r>
              <a:rPr lang="en-GB" sz="3200" dirty="0" smtClean="0">
                <a:solidFill>
                  <a:srgbClr val="000000"/>
                </a:solidFill>
                <a:latin typeface="Geneva"/>
              </a:rPr>
              <a:t>Although, the ‘Yes’ campaign in 2014 claimed that the BBC were biased against them</a:t>
            </a:r>
          </a:p>
          <a:p>
            <a:pPr lvl="0"/>
            <a:r>
              <a:rPr lang="en-GB" sz="3200" dirty="0" smtClean="0">
                <a:solidFill>
                  <a:srgbClr val="000000"/>
                </a:solidFill>
                <a:latin typeface="Geneva"/>
              </a:rPr>
              <a:t>Also, can you think of a VERY recent example of perceived BBC bias? 	</a:t>
            </a:r>
            <a:r>
              <a:rPr lang="en-GB" dirty="0" smtClean="0">
                <a:solidFill>
                  <a:srgbClr val="000000"/>
                </a:solidFill>
                <a:latin typeface="Geneva"/>
              </a:rPr>
              <a:t>  </a:t>
            </a:r>
            <a:endParaRPr lang="en-GB" dirty="0">
              <a:solidFill>
                <a:srgbClr val="000000"/>
              </a:solidFill>
              <a:latin typeface="Geneva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2994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b="1" dirty="0" smtClean="0">
                <a:solidFill>
                  <a:srgbClr val="FF0000"/>
                </a:solidFill>
              </a:rPr>
              <a:t>Current? </a:t>
            </a:r>
            <a:endParaRPr lang="en-GB" sz="4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b="0" i="0" u="none" strike="noStrike" baseline="0" dirty="0" smtClean="0">
                <a:solidFill>
                  <a:srgbClr val="000000"/>
                </a:solidFill>
                <a:latin typeface="Geneva"/>
              </a:rPr>
              <a:t>Is it up to date? Specifically mention the date. If it isn’t up to date then the situation may have changed making the information less reliable. </a:t>
            </a:r>
          </a:p>
          <a:p>
            <a:endParaRPr lang="en-GB" sz="3600" b="0" i="0" u="none" strike="noStrike" baseline="0" dirty="0" smtClean="0">
              <a:solidFill>
                <a:srgbClr val="000000"/>
              </a:solidFill>
              <a:latin typeface="Geneva"/>
            </a:endParaRPr>
          </a:p>
        </p:txBody>
      </p:sp>
    </p:spTree>
    <p:extLst>
      <p:ext uri="{BB962C8B-B14F-4D97-AF65-F5344CB8AC3E}">
        <p14:creationId xmlns:p14="http://schemas.microsoft.com/office/powerpoint/2010/main" val="98373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b="1" dirty="0" smtClean="0">
                <a:solidFill>
                  <a:srgbClr val="FF0000"/>
                </a:solidFill>
              </a:rPr>
              <a:t>Opinion?</a:t>
            </a:r>
            <a:endParaRPr lang="en-GB" sz="4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z="3600" dirty="0">
                <a:solidFill>
                  <a:srgbClr val="000000"/>
                </a:solidFill>
                <a:latin typeface="Geneva"/>
              </a:rPr>
              <a:t>Is it just one person’s opinion? If so, this certainly makes it less reliable and say why (e.g. likely to be biased/one sided). Again, name the person if possible. </a:t>
            </a:r>
            <a:endParaRPr lang="en-GB" sz="3600" dirty="0">
              <a:solidFill>
                <a:prstClr val="black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58967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6600" dirty="0" smtClean="0">
                <a:solidFill>
                  <a:srgbClr val="FF0000"/>
                </a:solidFill>
              </a:rPr>
              <a:t>Polls</a:t>
            </a:r>
            <a:endParaRPr lang="en-GB" sz="6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b="0" i="0" u="none" strike="noStrike" baseline="0" dirty="0" smtClean="0">
                <a:solidFill>
                  <a:srgbClr val="000000"/>
                </a:solidFill>
                <a:latin typeface="Geneva"/>
              </a:rPr>
              <a:t>Is it from a poll like Gallup or </a:t>
            </a:r>
            <a:r>
              <a:rPr lang="en-GB" sz="3200" b="0" i="0" u="none" strike="noStrike" baseline="0" dirty="0" err="1" smtClean="0">
                <a:solidFill>
                  <a:srgbClr val="000000"/>
                </a:solidFill>
                <a:latin typeface="Geneva"/>
              </a:rPr>
              <a:t>Ipsos</a:t>
            </a:r>
            <a:r>
              <a:rPr lang="en-GB" sz="3200" b="0" i="0" u="none" strike="noStrike" baseline="0" dirty="0" smtClean="0">
                <a:solidFill>
                  <a:srgbClr val="000000"/>
                </a:solidFill>
                <a:latin typeface="Geneva"/>
              </a:rPr>
              <a:t> Mori? Good points about this would be that both are well respected and have a reputation for not being biased. </a:t>
            </a:r>
          </a:p>
          <a:p>
            <a:r>
              <a:rPr lang="en-GB" sz="3200" b="0" i="0" u="none" strike="noStrike" baseline="0" dirty="0" smtClean="0">
                <a:solidFill>
                  <a:srgbClr val="000000"/>
                </a:solidFill>
                <a:latin typeface="Geneva"/>
              </a:rPr>
              <a:t>However recently even these respected polling companies have had a reputation for inaccuracy - for example, in the past 2 General Elections. You should also mention and comment on the sample size of this is available. Why is this good/bad?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9580748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b="1" dirty="0" smtClean="0">
                <a:solidFill>
                  <a:srgbClr val="FF0000"/>
                </a:solidFill>
              </a:rPr>
              <a:t>Evidence </a:t>
            </a:r>
            <a:endParaRPr lang="en-GB" sz="54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600" b="0" i="0" u="none" strike="noStrike" baseline="0" dirty="0" smtClean="0">
                <a:solidFill>
                  <a:srgbClr val="000000"/>
                </a:solidFill>
                <a:latin typeface="Geneva"/>
              </a:rPr>
              <a:t>Is there any evidence to support claims made? This is particularly important if you have already identified that a source may be biased. </a:t>
            </a:r>
          </a:p>
          <a:p>
            <a:endParaRPr lang="en-GB" b="0" i="0" u="none" strike="noStrike" baseline="0" dirty="0" smtClean="0">
              <a:solidFill>
                <a:srgbClr val="000000"/>
              </a:solidFill>
              <a:latin typeface="Geneva"/>
            </a:endParaRPr>
          </a:p>
        </p:txBody>
      </p:sp>
    </p:spTree>
    <p:extLst>
      <p:ext uri="{BB962C8B-B14F-4D97-AF65-F5344CB8AC3E}">
        <p14:creationId xmlns:p14="http://schemas.microsoft.com/office/powerpoint/2010/main" val="19708174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b="1" dirty="0" smtClean="0">
                <a:solidFill>
                  <a:srgbClr val="FF0000"/>
                </a:solidFill>
              </a:rPr>
              <a:t>Expert? </a:t>
            </a:r>
            <a:endParaRPr lang="en-GB" sz="54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dirty="0" smtClean="0"/>
              <a:t>Is the person an expert in their field?</a:t>
            </a:r>
          </a:p>
          <a:p>
            <a:r>
              <a:rPr lang="en-GB" sz="4000" dirty="0" smtClean="0"/>
              <a:t>e.g. a university professor or economist etc.</a:t>
            </a:r>
          </a:p>
          <a:p>
            <a:r>
              <a:rPr lang="en-GB" sz="4000" dirty="0" smtClean="0"/>
              <a:t>If it’s given, you could comment on the university’s name – e.g. Oxford or Cambridge or Harvard or Yale…you get the idea!  </a:t>
            </a:r>
          </a:p>
          <a:p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6763057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6600" b="1" dirty="0" smtClean="0">
                <a:solidFill>
                  <a:srgbClr val="FF0000"/>
                </a:solidFill>
              </a:rPr>
              <a:t>Adapted </a:t>
            </a:r>
            <a:endParaRPr lang="en-GB" sz="6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dirty="0" smtClean="0"/>
              <a:t>Is the source adapted from other sources – if so, we may not be told what the original source was. Can you think why this might be a problem?</a:t>
            </a:r>
          </a:p>
          <a:p>
            <a:r>
              <a:rPr lang="en-GB" sz="4000" dirty="0" smtClean="0"/>
              <a:t>Even if we do know the sources that the adapted source comes from, we may not be told exactly what comes from where! Can you think why this might be a problem?  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41452264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b="1" dirty="0" smtClean="0">
                <a:solidFill>
                  <a:srgbClr val="FF0000"/>
                </a:solidFill>
              </a:rPr>
              <a:t>Government Source?</a:t>
            </a:r>
            <a:endParaRPr lang="en-GB" sz="4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dirty="0" smtClean="0"/>
              <a:t>If it is, then this could count in its favour – can you think of reasons why?   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4030676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200" y="365125"/>
            <a:ext cx="11023600" cy="765175"/>
          </a:xfrm>
        </p:spPr>
        <p:txBody>
          <a:bodyPr/>
          <a:lstStyle/>
          <a:p>
            <a:r>
              <a:rPr lang="en-GB" dirty="0" smtClean="0"/>
              <a:t>8 mark question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485900"/>
            <a:ext cx="10934700" cy="5079999"/>
          </a:xfrm>
        </p:spPr>
        <p:txBody>
          <a:bodyPr/>
          <a:lstStyle/>
          <a:p>
            <a:r>
              <a:rPr lang="en-GB" sz="4000" dirty="0" smtClean="0"/>
              <a:t>You will be provided with 3 sources and asked how reliable these sources are</a:t>
            </a:r>
          </a:p>
          <a:p>
            <a:r>
              <a:rPr lang="en-GB" sz="4000" dirty="0" smtClean="0"/>
              <a:t>You should aim to achieve 2 marks from each source. You will achieve these 2 marks by making 2 points</a:t>
            </a:r>
          </a:p>
          <a:p>
            <a:pPr lvl="0"/>
            <a:endParaRPr lang="en-GB" dirty="0">
              <a:solidFill>
                <a:prstClr val="black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4144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825624"/>
            <a:ext cx="11442700" cy="4752975"/>
          </a:xfrm>
        </p:spPr>
        <p:txBody>
          <a:bodyPr>
            <a:normAutofit lnSpcReduction="10000"/>
          </a:bodyPr>
          <a:lstStyle/>
          <a:p>
            <a:pPr lvl="0"/>
            <a:r>
              <a:rPr lang="en-GB" sz="3600" dirty="0">
                <a:solidFill>
                  <a:prstClr val="black"/>
                </a:solidFill>
              </a:rPr>
              <a:t>The points can both be in favour of the source, in which case you would sum up by saying that the source is VERY reliable.</a:t>
            </a:r>
          </a:p>
          <a:p>
            <a:pPr lvl="0"/>
            <a:r>
              <a:rPr lang="en-GB" sz="3600" dirty="0">
                <a:solidFill>
                  <a:prstClr val="black"/>
                </a:solidFill>
              </a:rPr>
              <a:t>The points can both be against the reliability of the source, in which case you would sum up by saying that the source is NOT AT ALL reliable.</a:t>
            </a:r>
          </a:p>
          <a:p>
            <a:pPr lvl="0"/>
            <a:r>
              <a:rPr lang="en-GB" sz="3600" dirty="0">
                <a:solidFill>
                  <a:prstClr val="black"/>
                </a:solidFill>
              </a:rPr>
              <a:t>Often you’ll find that there is a point for and a point against, in which case you will sum up by saying that it is FAIRLY </a:t>
            </a:r>
            <a:r>
              <a:rPr lang="en-GB" sz="3600" dirty="0" smtClean="0">
                <a:solidFill>
                  <a:prstClr val="black"/>
                </a:solidFill>
              </a:rPr>
              <a:t>reliable   </a:t>
            </a:r>
            <a:endParaRPr lang="en-GB" sz="3600" dirty="0">
              <a:solidFill>
                <a:prstClr val="black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9643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>
                <a:solidFill>
                  <a:srgbClr val="000000"/>
                </a:solidFill>
                <a:latin typeface="Geneva"/>
              </a:rPr>
              <a:t>For the final 2 marks you will say which of the sources is most reliable and why. In this part you must COMPARE. </a:t>
            </a:r>
            <a:endParaRPr lang="en-GB" dirty="0" smtClean="0">
              <a:solidFill>
                <a:srgbClr val="000000"/>
              </a:solidFill>
              <a:latin typeface="Geneva"/>
            </a:endParaRPr>
          </a:p>
          <a:p>
            <a:r>
              <a:rPr lang="en-GB" b="0" i="0" u="none" strike="noStrike" baseline="0" dirty="0" smtClean="0">
                <a:solidFill>
                  <a:srgbClr val="000000"/>
                </a:solidFill>
                <a:latin typeface="Geneva"/>
              </a:rPr>
              <a:t>For example:</a:t>
            </a:r>
          </a:p>
          <a:p>
            <a:r>
              <a:rPr lang="en-GB" b="0" i="0" u="none" strike="noStrike" baseline="0" dirty="0" smtClean="0">
                <a:solidFill>
                  <a:srgbClr val="000000"/>
                </a:solidFill>
                <a:latin typeface="Geneva"/>
              </a:rPr>
              <a:t>Source - is the most reliable source. It is more reliable than Source - because Source - is ....and Source - is .... </a:t>
            </a:r>
          </a:p>
          <a:p>
            <a:r>
              <a:rPr lang="en-GB" b="0" i="0" u="none" strike="noStrike" baseline="0" dirty="0" smtClean="0">
                <a:solidFill>
                  <a:srgbClr val="000000"/>
                </a:solidFill>
                <a:latin typeface="Geneva"/>
              </a:rPr>
              <a:t>It is also more reliable than Source - because ... whereas Source - ....</a:t>
            </a:r>
            <a:endParaRPr lang="en-GB" dirty="0">
              <a:solidFill>
                <a:srgbClr val="000000"/>
              </a:solidFill>
              <a:latin typeface="Geneva"/>
            </a:endParaRPr>
          </a:p>
          <a:p>
            <a:pPr lvl="0"/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8727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b="1" dirty="0" smtClean="0">
                <a:solidFill>
                  <a:srgbClr val="FF0000"/>
                </a:solidFill>
              </a:rPr>
              <a:t>Total </a:t>
            </a:r>
            <a:endParaRPr lang="en-GB" sz="54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z="6600" dirty="0">
                <a:solidFill>
                  <a:prstClr val="black"/>
                </a:solidFill>
              </a:rPr>
              <a:t>So, 2 + 2 + 2 = 6 + 2 + 8!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4764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0" i="0" u="none" strike="noStrike" baseline="0" dirty="0" smtClean="0">
                <a:solidFill>
                  <a:srgbClr val="000000"/>
                </a:solidFill>
                <a:latin typeface="Geneva"/>
              </a:rPr>
              <a:t>Things to think about.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5390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800" b="1" dirty="0" smtClean="0">
                <a:solidFill>
                  <a:srgbClr val="FF0000"/>
                </a:solidFill>
              </a:rPr>
              <a:t>Good reputation </a:t>
            </a:r>
            <a:r>
              <a:rPr lang="en-GB" dirty="0" smtClean="0"/>
              <a:t>(for honesty and accuracy)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0" i="0" u="none" strike="noStrike" baseline="0" dirty="0" smtClean="0">
                <a:solidFill>
                  <a:srgbClr val="000000"/>
                </a:solidFill>
                <a:latin typeface="Geneva"/>
              </a:rPr>
              <a:t>Is the information from a reputable source - i.e. is it well known and respected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08116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FF0000"/>
                </a:solidFill>
              </a:rPr>
              <a:t>Biased?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0" i="0" u="none" strike="noStrike" baseline="0" dirty="0" smtClean="0">
                <a:solidFill>
                  <a:srgbClr val="000000"/>
                </a:solidFill>
                <a:latin typeface="Geneva"/>
              </a:rPr>
              <a:t>Is the source (e.g. a newspaper article) likely to be biased?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5222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FF0000"/>
                </a:solidFill>
              </a:rPr>
              <a:t>Newspapers 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b="0" i="0" u="none" strike="noStrike" baseline="0" dirty="0" smtClean="0">
                <a:solidFill>
                  <a:srgbClr val="000000"/>
                </a:solidFill>
                <a:latin typeface="Geneva"/>
              </a:rPr>
              <a:t>Even though a newspaper (name the newspaper) might be biased, journalists (name the journalist if the name is included) are expected to follow journalistic standards and, although they can slant a story on a certain way, in theory they cannot tell lies. </a:t>
            </a:r>
          </a:p>
          <a:p>
            <a:endParaRPr lang="en-GB" sz="3200" b="0" i="0" u="none" strike="noStrike" baseline="0" dirty="0" smtClean="0">
              <a:solidFill>
                <a:srgbClr val="000000"/>
              </a:solidFill>
              <a:latin typeface="Geneva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69134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683</Words>
  <Application>Microsoft Office PowerPoint</Application>
  <PresentationFormat>Widescreen</PresentationFormat>
  <Paragraphs>41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Geneva</vt:lpstr>
      <vt:lpstr>Office Theme</vt:lpstr>
      <vt:lpstr>Higher Reliability Question </vt:lpstr>
      <vt:lpstr>8 mark question </vt:lpstr>
      <vt:lpstr>PowerPoint Presentation</vt:lpstr>
      <vt:lpstr>PowerPoint Presentation</vt:lpstr>
      <vt:lpstr>Total </vt:lpstr>
      <vt:lpstr>Things to think about.</vt:lpstr>
      <vt:lpstr>Good reputation (for honesty and accuracy)</vt:lpstr>
      <vt:lpstr>Biased?</vt:lpstr>
      <vt:lpstr>Newspapers </vt:lpstr>
      <vt:lpstr> What about TV?  </vt:lpstr>
      <vt:lpstr>Current? </vt:lpstr>
      <vt:lpstr>Opinion?</vt:lpstr>
      <vt:lpstr>Polls</vt:lpstr>
      <vt:lpstr>Evidence </vt:lpstr>
      <vt:lpstr>Expert? </vt:lpstr>
      <vt:lpstr>Adapted </vt:lpstr>
      <vt:lpstr>Government Source?</vt:lpstr>
    </vt:vector>
  </TitlesOfParts>
  <Company>North Lanarkshire Council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Higher Reliability Question</dc:title>
  <dc:creator>Gerry Mullen</dc:creator>
  <cp:lastModifiedBy>Leigh Moore</cp:lastModifiedBy>
  <cp:revision>5</cp:revision>
  <dcterms:created xsi:type="dcterms:W3CDTF">2019-11-25T11:32:46Z</dcterms:created>
  <dcterms:modified xsi:type="dcterms:W3CDTF">2020-06-12T11:36:03Z</dcterms:modified>
</cp:coreProperties>
</file>