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64" r:id="rId8"/>
    <p:sldId id="259" r:id="rId9"/>
    <p:sldId id="265" r:id="rId10"/>
    <p:sldId id="266" r:id="rId11"/>
    <p:sldId id="267" r:id="rId12"/>
    <p:sldId id="268" r:id="rId13"/>
    <p:sldId id="260"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2" d="100"/>
          <a:sy n="52" d="100"/>
        </p:scale>
        <p:origin x="73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3D75B-03EF-4A27-AF50-ED33EC7832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BEE4275-5919-48FD-BE56-367BE20CD0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30D6A08-4F81-49D2-A915-B14D41A4324D}"/>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5" name="Footer Placeholder 4">
            <a:extLst>
              <a:ext uri="{FF2B5EF4-FFF2-40B4-BE49-F238E27FC236}">
                <a16:creationId xmlns:a16="http://schemas.microsoft.com/office/drawing/2014/main" id="{19A975E6-C516-43C9-9112-14A23D7179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5DFF44-43CB-4831-808C-C831DA4CA7B7}"/>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1484146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527F1-4337-47EA-A1EC-D9732BB90A6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748FE0-27CC-4998-9596-1BADE508E4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E079F4-EEB7-4682-BE45-EF58864A31C9}"/>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5" name="Footer Placeholder 4">
            <a:extLst>
              <a:ext uri="{FF2B5EF4-FFF2-40B4-BE49-F238E27FC236}">
                <a16:creationId xmlns:a16="http://schemas.microsoft.com/office/drawing/2014/main" id="{262A9A8E-0761-4E9F-B56E-FFE3DF260F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4AE508-13D0-40B3-B04B-48FC29DA7C89}"/>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3482578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FD0CEE-63A9-4FF6-B02C-2896457AF5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19A0668-0C1A-4353-93CE-70EE49F35B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6B3532-FFA4-4ED0-98E3-E7C4D4CD74FE}"/>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5" name="Footer Placeholder 4">
            <a:extLst>
              <a:ext uri="{FF2B5EF4-FFF2-40B4-BE49-F238E27FC236}">
                <a16:creationId xmlns:a16="http://schemas.microsoft.com/office/drawing/2014/main" id="{4A396725-EE4C-4CC1-A318-FF483E721E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C1BB8C-68DE-47BF-831F-C1A8E3C162DC}"/>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1395170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BA489-88B0-4891-B043-6327DE1F30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1A96EF-26A6-4D5C-B82A-A2A674C394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7F1E0E-5B5E-4ECC-9A3D-21C5B9B2A774}"/>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5" name="Footer Placeholder 4">
            <a:extLst>
              <a:ext uri="{FF2B5EF4-FFF2-40B4-BE49-F238E27FC236}">
                <a16:creationId xmlns:a16="http://schemas.microsoft.com/office/drawing/2014/main" id="{CDEBC3F9-67D9-4448-B617-69253DEC9A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C54D38-0BBA-453D-85E2-508C62A7FF9D}"/>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364175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801E8-182A-4301-A04B-8CBEEFA9D7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CE5B172-A19A-44AF-A128-A5948174C5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B1EFF7-7BAA-4966-8F97-26B91BE44E7B}"/>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5" name="Footer Placeholder 4">
            <a:extLst>
              <a:ext uri="{FF2B5EF4-FFF2-40B4-BE49-F238E27FC236}">
                <a16:creationId xmlns:a16="http://schemas.microsoft.com/office/drawing/2014/main" id="{D94D880D-25A0-48DB-B83D-E7C8188D5D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4472B7-FFF4-4393-A36E-5E02AABD8672}"/>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3901421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C742A-EAF9-49F8-8D00-FA008B68E15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1E1F732-A25B-4450-B5D4-DDE905FDF6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B0D229D-ECF5-40AB-AD4C-9D224B1E50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B51ECB3-79AE-4A2B-A0AC-05D0AE3B4DA6}"/>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6" name="Footer Placeholder 5">
            <a:extLst>
              <a:ext uri="{FF2B5EF4-FFF2-40B4-BE49-F238E27FC236}">
                <a16:creationId xmlns:a16="http://schemas.microsoft.com/office/drawing/2014/main" id="{6E4C61E2-9E89-4F74-B108-76ACA6D982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B6F35C-5912-494D-8C80-41D67AC17C04}"/>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2070443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A366A-BD1C-4C27-A632-80FEE098892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AE84B89-B417-4783-8D08-0A80EE3420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E3F4A2-A079-4ED4-B4B6-1FECDCD0F6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C6B7D15-A15A-49DE-901F-EDFED3EE99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AEB8BC-7403-4D9D-B66D-5913682B42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F585680-ABAC-43F7-9F76-1EB25B547DBA}"/>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8" name="Footer Placeholder 7">
            <a:extLst>
              <a:ext uri="{FF2B5EF4-FFF2-40B4-BE49-F238E27FC236}">
                <a16:creationId xmlns:a16="http://schemas.microsoft.com/office/drawing/2014/main" id="{46423336-3F1F-4001-A3A9-30448D1E749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81A7CE-6683-4CA3-B19B-28EFADD7B46A}"/>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2076958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A18FD-1590-4FEB-87D1-9CD431B8EB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D39CB2-68FC-49BB-A828-4783E7C49B0F}"/>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4" name="Footer Placeholder 3">
            <a:extLst>
              <a:ext uri="{FF2B5EF4-FFF2-40B4-BE49-F238E27FC236}">
                <a16:creationId xmlns:a16="http://schemas.microsoft.com/office/drawing/2014/main" id="{3BAB2423-7FE4-42D2-A9BC-A51A3898945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31D8362-6DA1-492E-A92A-B17C9E96BEB5}"/>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100553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56BE3E-F2B7-4118-85CD-AF5C5CF463C1}"/>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3" name="Footer Placeholder 2">
            <a:extLst>
              <a:ext uri="{FF2B5EF4-FFF2-40B4-BE49-F238E27FC236}">
                <a16:creationId xmlns:a16="http://schemas.microsoft.com/office/drawing/2014/main" id="{7EAFA151-A887-4427-8F8B-6D92B86AC47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F6E3D7D-DCBE-445E-9AFD-AAD181E722DD}"/>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2491536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74CB4-FC4E-4673-862C-5781C9BEB3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0D84A3C-908B-4CF2-B2E5-5867F4C0B2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3227211-F1DF-4FBC-9900-F393FC358A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9F27FB-EAFF-4173-9C65-6440D5DA7862}"/>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6" name="Footer Placeholder 5">
            <a:extLst>
              <a:ext uri="{FF2B5EF4-FFF2-40B4-BE49-F238E27FC236}">
                <a16:creationId xmlns:a16="http://schemas.microsoft.com/office/drawing/2014/main" id="{03BB2BBE-79C0-4D71-A151-CB2D2F8D7D9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18EA4F-E9E4-4508-AE79-2033A4D05376}"/>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4250345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C13C7-5AD0-42B1-88B8-D5BF251CA7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1ED8788-D207-4384-8C0D-4B9B7EF35E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D15D6BD-CEB4-4DA5-89DA-73FB5ABE12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143E3B-9600-4E6E-B505-622DC515E3E6}"/>
              </a:ext>
            </a:extLst>
          </p:cNvPr>
          <p:cNvSpPr>
            <a:spLocks noGrp="1"/>
          </p:cNvSpPr>
          <p:nvPr>
            <p:ph type="dt" sz="half" idx="10"/>
          </p:nvPr>
        </p:nvSpPr>
        <p:spPr/>
        <p:txBody>
          <a:bodyPr/>
          <a:lstStyle/>
          <a:p>
            <a:fld id="{5B31B5F3-8EF3-4CF0-B267-1CD50C3521E2}" type="datetimeFigureOut">
              <a:rPr lang="en-GB" smtClean="0"/>
              <a:t>03/06/2020</a:t>
            </a:fld>
            <a:endParaRPr lang="en-GB"/>
          </a:p>
        </p:txBody>
      </p:sp>
      <p:sp>
        <p:nvSpPr>
          <p:cNvPr id="6" name="Footer Placeholder 5">
            <a:extLst>
              <a:ext uri="{FF2B5EF4-FFF2-40B4-BE49-F238E27FC236}">
                <a16:creationId xmlns:a16="http://schemas.microsoft.com/office/drawing/2014/main" id="{0CD490A7-66B6-4340-9F55-CA68964366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36D0AF-BB72-4591-AC62-98ACEE347B13}"/>
              </a:ext>
            </a:extLst>
          </p:cNvPr>
          <p:cNvSpPr>
            <a:spLocks noGrp="1"/>
          </p:cNvSpPr>
          <p:nvPr>
            <p:ph type="sldNum" sz="quarter" idx="12"/>
          </p:nvPr>
        </p:nvSpPr>
        <p:spPr/>
        <p:txBody>
          <a:bodyPr/>
          <a:lstStyle/>
          <a:p>
            <a:fld id="{E0E4FB87-C49D-46FA-B9CD-59162A133BF0}" type="slidenum">
              <a:rPr lang="en-GB" smtClean="0"/>
              <a:t>‹#›</a:t>
            </a:fld>
            <a:endParaRPr lang="en-GB"/>
          </a:p>
        </p:txBody>
      </p:sp>
    </p:spTree>
    <p:extLst>
      <p:ext uri="{BB962C8B-B14F-4D97-AF65-F5344CB8AC3E}">
        <p14:creationId xmlns:p14="http://schemas.microsoft.com/office/powerpoint/2010/main" val="1770164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DF33AB-C578-41B8-BB2B-3E5CC8F929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E95F5F4-4135-4074-B2D9-0824B350A7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5EC0A0-8879-4A0E-ACB0-AC13371C7D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31B5F3-8EF3-4CF0-B267-1CD50C3521E2}" type="datetimeFigureOut">
              <a:rPr lang="en-GB" smtClean="0"/>
              <a:t>03/06/2020</a:t>
            </a:fld>
            <a:endParaRPr lang="en-GB"/>
          </a:p>
        </p:txBody>
      </p:sp>
      <p:sp>
        <p:nvSpPr>
          <p:cNvPr id="5" name="Footer Placeholder 4">
            <a:extLst>
              <a:ext uri="{FF2B5EF4-FFF2-40B4-BE49-F238E27FC236}">
                <a16:creationId xmlns:a16="http://schemas.microsoft.com/office/drawing/2014/main" id="{12EEE044-DE20-44DE-96B4-86FDD5D725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D128AB-F5EE-4308-A98B-C717849BC9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4FB87-C49D-46FA-B9CD-59162A133BF0}" type="slidenum">
              <a:rPr lang="en-GB" smtClean="0"/>
              <a:t>‹#›</a:t>
            </a:fld>
            <a:endParaRPr lang="en-GB"/>
          </a:p>
        </p:txBody>
      </p:sp>
    </p:spTree>
    <p:extLst>
      <p:ext uri="{BB962C8B-B14F-4D97-AF65-F5344CB8AC3E}">
        <p14:creationId xmlns:p14="http://schemas.microsoft.com/office/powerpoint/2010/main" val="4000299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42C74-F092-4871-B295-9A3E55A0B5B3}"/>
              </a:ext>
            </a:extLst>
          </p:cNvPr>
          <p:cNvSpPr>
            <a:spLocks noGrp="1"/>
          </p:cNvSpPr>
          <p:nvPr>
            <p:ph type="ctrTitle"/>
          </p:nvPr>
        </p:nvSpPr>
        <p:spPr/>
        <p:txBody>
          <a:bodyPr/>
          <a:lstStyle/>
          <a:p>
            <a:r>
              <a:rPr lang="en-GB" dirty="0"/>
              <a:t>Higher Modern Studies </a:t>
            </a:r>
          </a:p>
        </p:txBody>
      </p:sp>
      <p:sp>
        <p:nvSpPr>
          <p:cNvPr id="3" name="Subtitle 2">
            <a:extLst>
              <a:ext uri="{FF2B5EF4-FFF2-40B4-BE49-F238E27FC236}">
                <a16:creationId xmlns:a16="http://schemas.microsoft.com/office/drawing/2014/main" id="{24797E9B-B04B-44CC-AE8C-C135A59EEAAA}"/>
              </a:ext>
            </a:extLst>
          </p:cNvPr>
          <p:cNvSpPr>
            <a:spLocks noGrp="1"/>
          </p:cNvSpPr>
          <p:nvPr>
            <p:ph type="subTitle" idx="1"/>
          </p:nvPr>
        </p:nvSpPr>
        <p:spPr>
          <a:xfrm>
            <a:off x="1524000" y="3764271"/>
            <a:ext cx="9144000" cy="1655762"/>
          </a:xfrm>
        </p:spPr>
        <p:txBody>
          <a:bodyPr>
            <a:normAutofit/>
          </a:bodyPr>
          <a:lstStyle/>
          <a:p>
            <a:r>
              <a:rPr lang="en-GB" sz="4000" dirty="0"/>
              <a:t>Introduction One - Content </a:t>
            </a:r>
          </a:p>
        </p:txBody>
      </p:sp>
    </p:spTree>
    <p:extLst>
      <p:ext uri="{BB962C8B-B14F-4D97-AF65-F5344CB8AC3E}">
        <p14:creationId xmlns:p14="http://schemas.microsoft.com/office/powerpoint/2010/main" val="430459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5D966-83C4-482F-8B3C-FB2109A6F315}"/>
              </a:ext>
            </a:extLst>
          </p:cNvPr>
          <p:cNvSpPr>
            <a:spLocks noGrp="1"/>
          </p:cNvSpPr>
          <p:nvPr>
            <p:ph type="title"/>
          </p:nvPr>
        </p:nvSpPr>
        <p:spPr>
          <a:xfrm>
            <a:off x="132735" y="365126"/>
            <a:ext cx="11769213" cy="976978"/>
          </a:xfrm>
        </p:spPr>
        <p:txBody>
          <a:bodyPr>
            <a:normAutofit fontScale="90000"/>
          </a:bodyPr>
          <a:lstStyle/>
          <a:p>
            <a:br>
              <a:rPr lang="en-GB" dirty="0"/>
            </a:br>
            <a:r>
              <a:rPr lang="en-GB" dirty="0"/>
              <a:t>What steps are the government taking to try to reduce inequality?</a:t>
            </a:r>
            <a:br>
              <a:rPr lang="en-GB" dirty="0"/>
            </a:br>
            <a:endParaRPr lang="en-GB" dirty="0"/>
          </a:p>
        </p:txBody>
      </p:sp>
      <p:sp>
        <p:nvSpPr>
          <p:cNvPr id="3" name="Content Placeholder 2">
            <a:extLst>
              <a:ext uri="{FF2B5EF4-FFF2-40B4-BE49-F238E27FC236}">
                <a16:creationId xmlns:a16="http://schemas.microsoft.com/office/drawing/2014/main" id="{641DA1E8-6B8B-40D6-AA07-E8AB079B754C}"/>
              </a:ext>
            </a:extLst>
          </p:cNvPr>
          <p:cNvSpPr>
            <a:spLocks noGrp="1"/>
          </p:cNvSpPr>
          <p:nvPr>
            <p:ph idx="1"/>
          </p:nvPr>
        </p:nvSpPr>
        <p:spPr>
          <a:xfrm>
            <a:off x="235975" y="1622323"/>
            <a:ext cx="11665974" cy="4870552"/>
          </a:xfrm>
        </p:spPr>
        <p:txBody>
          <a:bodyPr>
            <a:normAutofit/>
          </a:bodyPr>
          <a:lstStyle/>
          <a:p>
            <a:r>
              <a:rPr lang="en-GB" dirty="0"/>
              <a:t>We will look at the various way that the government try to reduce inequality. These include:</a:t>
            </a:r>
          </a:p>
          <a:p>
            <a:r>
              <a:rPr lang="en-GB" dirty="0"/>
              <a:t>Free prescriptions</a:t>
            </a:r>
          </a:p>
          <a:p>
            <a:r>
              <a:rPr lang="en-GB" dirty="0"/>
              <a:t>Free school meals</a:t>
            </a:r>
          </a:p>
          <a:p>
            <a:r>
              <a:rPr lang="en-GB" dirty="0"/>
              <a:t>EMA</a:t>
            </a:r>
          </a:p>
          <a:p>
            <a:r>
              <a:rPr lang="en-GB" dirty="0"/>
              <a:t>Old Age Pensions</a:t>
            </a:r>
          </a:p>
          <a:p>
            <a:r>
              <a:rPr lang="en-GB" dirty="0"/>
              <a:t>Living Wage</a:t>
            </a:r>
          </a:p>
          <a:p>
            <a:r>
              <a:rPr lang="en-GB" dirty="0"/>
              <a:t>NHS  </a:t>
            </a:r>
          </a:p>
          <a:p>
            <a:r>
              <a:rPr lang="en-GB" dirty="0"/>
              <a:t>Sugar tax</a:t>
            </a:r>
          </a:p>
        </p:txBody>
      </p:sp>
    </p:spTree>
    <p:extLst>
      <p:ext uri="{BB962C8B-B14F-4D97-AF65-F5344CB8AC3E}">
        <p14:creationId xmlns:p14="http://schemas.microsoft.com/office/powerpoint/2010/main" val="3374205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BC968-D5D2-498F-8434-C77DF48D70B4}"/>
              </a:ext>
            </a:extLst>
          </p:cNvPr>
          <p:cNvSpPr>
            <a:spLocks noGrp="1"/>
          </p:cNvSpPr>
          <p:nvPr>
            <p:ph type="title"/>
          </p:nvPr>
        </p:nvSpPr>
        <p:spPr>
          <a:xfrm>
            <a:off x="383458" y="365125"/>
            <a:ext cx="11488993" cy="1419430"/>
          </a:xfrm>
        </p:spPr>
        <p:txBody>
          <a:bodyPr>
            <a:normAutofit fontScale="90000"/>
          </a:bodyPr>
          <a:lstStyle/>
          <a:p>
            <a:br>
              <a:rPr lang="en-GB" dirty="0"/>
            </a:br>
            <a:r>
              <a:rPr lang="en-GB" dirty="0"/>
              <a:t>Should it be the responsibility of the government to try to reduce inequality or should it be down to individuals themselves?</a:t>
            </a:r>
            <a:br>
              <a:rPr lang="en-GB" dirty="0"/>
            </a:br>
            <a:endParaRPr lang="en-GB" dirty="0"/>
          </a:p>
        </p:txBody>
      </p:sp>
      <p:sp>
        <p:nvSpPr>
          <p:cNvPr id="3" name="Content Placeholder 2">
            <a:extLst>
              <a:ext uri="{FF2B5EF4-FFF2-40B4-BE49-F238E27FC236}">
                <a16:creationId xmlns:a16="http://schemas.microsoft.com/office/drawing/2014/main" id="{F9098097-1093-49AB-BB9F-4751D82F84C9}"/>
              </a:ext>
            </a:extLst>
          </p:cNvPr>
          <p:cNvSpPr>
            <a:spLocks noGrp="1"/>
          </p:cNvSpPr>
          <p:nvPr>
            <p:ph idx="1"/>
          </p:nvPr>
        </p:nvSpPr>
        <p:spPr>
          <a:xfrm>
            <a:off x="383458" y="2433483"/>
            <a:ext cx="11267768" cy="3893575"/>
          </a:xfrm>
        </p:spPr>
        <p:txBody>
          <a:bodyPr>
            <a:normAutofit/>
          </a:bodyPr>
          <a:lstStyle/>
          <a:p>
            <a:r>
              <a:rPr lang="en-GB" sz="3200" dirty="0"/>
              <a:t>The Collectivist versus Individualist debate: Should citizens be responsible for their own health and wealth or do the government have a responsibility to try to reduce inequality in society? For example, if people choose to smoke or drink too much, should the government try to stop them or should people be allowed to make their own choices? </a:t>
            </a:r>
          </a:p>
        </p:txBody>
      </p:sp>
    </p:spTree>
    <p:extLst>
      <p:ext uri="{BB962C8B-B14F-4D97-AF65-F5344CB8AC3E}">
        <p14:creationId xmlns:p14="http://schemas.microsoft.com/office/powerpoint/2010/main" val="944127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97D47-4543-47CB-8ADF-39CD03776D47}"/>
              </a:ext>
            </a:extLst>
          </p:cNvPr>
          <p:cNvSpPr>
            <a:spLocks noGrp="1"/>
          </p:cNvSpPr>
          <p:nvPr>
            <p:ph type="title"/>
          </p:nvPr>
        </p:nvSpPr>
        <p:spPr/>
        <p:txBody>
          <a:bodyPr/>
          <a:lstStyle/>
          <a:p>
            <a:r>
              <a:rPr lang="en-GB" dirty="0"/>
              <a:t>What are the main reasons for poor health in the UK?</a:t>
            </a:r>
          </a:p>
        </p:txBody>
      </p:sp>
      <p:sp>
        <p:nvSpPr>
          <p:cNvPr id="3" name="Content Placeholder 2">
            <a:extLst>
              <a:ext uri="{FF2B5EF4-FFF2-40B4-BE49-F238E27FC236}">
                <a16:creationId xmlns:a16="http://schemas.microsoft.com/office/drawing/2014/main" id="{79C21283-A0D2-484D-B3BE-FD3D762EA1C4}"/>
              </a:ext>
            </a:extLst>
          </p:cNvPr>
          <p:cNvSpPr>
            <a:spLocks noGrp="1"/>
          </p:cNvSpPr>
          <p:nvPr>
            <p:ph idx="1"/>
          </p:nvPr>
        </p:nvSpPr>
        <p:spPr/>
        <p:txBody>
          <a:bodyPr/>
          <a:lstStyle/>
          <a:p>
            <a:r>
              <a:rPr lang="en-GB" sz="3600" dirty="0"/>
              <a:t>Here, we will look at 2 main areas: poverty and lifestyle choices.</a:t>
            </a:r>
          </a:p>
          <a:p>
            <a:r>
              <a:rPr lang="en-GB" sz="3600" dirty="0"/>
              <a:t>The lifestyle choices include four main areas:</a:t>
            </a:r>
          </a:p>
          <a:p>
            <a:r>
              <a:rPr lang="en-GB" sz="3600" dirty="0"/>
              <a:t>1) Poor diet</a:t>
            </a:r>
          </a:p>
          <a:p>
            <a:r>
              <a:rPr lang="en-GB" sz="3600" dirty="0"/>
              <a:t>2) Smoking</a:t>
            </a:r>
          </a:p>
          <a:p>
            <a:r>
              <a:rPr lang="en-GB" sz="3600" dirty="0"/>
              <a:t>3) Alcohol abuse</a:t>
            </a:r>
          </a:p>
          <a:p>
            <a:r>
              <a:rPr lang="en-GB" sz="3600" dirty="0"/>
              <a:t>4) Lack of exercise.  </a:t>
            </a:r>
          </a:p>
        </p:txBody>
      </p:sp>
    </p:spTree>
    <p:extLst>
      <p:ext uri="{BB962C8B-B14F-4D97-AF65-F5344CB8AC3E}">
        <p14:creationId xmlns:p14="http://schemas.microsoft.com/office/powerpoint/2010/main" val="2798310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A8827-FE1D-49B1-83DB-A6EC3E1C7176}"/>
              </a:ext>
            </a:extLst>
          </p:cNvPr>
          <p:cNvSpPr>
            <a:spLocks noGrp="1"/>
          </p:cNvSpPr>
          <p:nvPr>
            <p:ph type="title"/>
          </p:nvPr>
        </p:nvSpPr>
        <p:spPr/>
        <p:txBody>
          <a:bodyPr/>
          <a:lstStyle/>
          <a:p>
            <a:pPr algn="ctr"/>
            <a:r>
              <a:rPr lang="en-GB" b="1" u="sng" dirty="0"/>
              <a:t>International Issues </a:t>
            </a:r>
          </a:p>
        </p:txBody>
      </p:sp>
      <p:sp>
        <p:nvSpPr>
          <p:cNvPr id="3" name="Content Placeholder 2">
            <a:extLst>
              <a:ext uri="{FF2B5EF4-FFF2-40B4-BE49-F238E27FC236}">
                <a16:creationId xmlns:a16="http://schemas.microsoft.com/office/drawing/2014/main" id="{5610553B-095E-4EEE-8B64-AB5251904AEE}"/>
              </a:ext>
            </a:extLst>
          </p:cNvPr>
          <p:cNvSpPr>
            <a:spLocks noGrp="1"/>
          </p:cNvSpPr>
          <p:nvPr>
            <p:ph idx="1"/>
          </p:nvPr>
        </p:nvSpPr>
        <p:spPr/>
        <p:txBody>
          <a:bodyPr/>
          <a:lstStyle/>
          <a:p>
            <a:r>
              <a:rPr lang="en-GB" sz="3600" dirty="0"/>
              <a:t>1) What are the causes of the crisis in Syria?</a:t>
            </a:r>
          </a:p>
          <a:p>
            <a:r>
              <a:rPr lang="en-GB" sz="3600" dirty="0"/>
              <a:t>2) What has been the impact of the crisis in Syria within Syria itself and for other countries?</a:t>
            </a:r>
          </a:p>
          <a:p>
            <a:r>
              <a:rPr lang="en-GB" sz="3600" dirty="0"/>
              <a:t>3) What have the United Nations done to try to resolve the crisis in Syria and how successful have they been?  </a:t>
            </a:r>
          </a:p>
          <a:p>
            <a:endParaRPr lang="en-GB" dirty="0"/>
          </a:p>
        </p:txBody>
      </p:sp>
    </p:spTree>
    <p:extLst>
      <p:ext uri="{BB962C8B-B14F-4D97-AF65-F5344CB8AC3E}">
        <p14:creationId xmlns:p14="http://schemas.microsoft.com/office/powerpoint/2010/main" val="559010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E6AF2-50C6-402B-9C22-AD04A505B9E3}"/>
              </a:ext>
            </a:extLst>
          </p:cNvPr>
          <p:cNvSpPr>
            <a:spLocks noGrp="1"/>
          </p:cNvSpPr>
          <p:nvPr>
            <p:ph type="title"/>
          </p:nvPr>
        </p:nvSpPr>
        <p:spPr/>
        <p:txBody>
          <a:bodyPr>
            <a:normAutofit fontScale="90000"/>
          </a:bodyPr>
          <a:lstStyle/>
          <a:p>
            <a:pPr marL="228600" lvl="0" indent="-228600">
              <a:spcBef>
                <a:spcPts val="1000"/>
              </a:spcBef>
            </a:pPr>
            <a:br>
              <a:rPr lang="en-GB" sz="3600" dirty="0">
                <a:solidFill>
                  <a:prstClr val="black"/>
                </a:solidFill>
                <a:latin typeface="Calibri" panose="020F0502020204030204"/>
                <a:ea typeface="+mn-ea"/>
                <a:cs typeface="+mn-cs"/>
              </a:rPr>
            </a:br>
            <a:r>
              <a:rPr lang="en-GB" sz="4900" dirty="0">
                <a:solidFill>
                  <a:prstClr val="black"/>
                </a:solidFill>
                <a:latin typeface="Calibri" panose="020F0502020204030204"/>
                <a:ea typeface="+mn-ea"/>
                <a:cs typeface="+mn-cs"/>
              </a:rPr>
              <a:t>What are the causes of the crisis in Syria?</a:t>
            </a:r>
            <a:br>
              <a:rPr lang="en-GB" sz="4900" dirty="0">
                <a:solidFill>
                  <a:prstClr val="black"/>
                </a:solidFill>
                <a:latin typeface="Calibri" panose="020F0502020204030204"/>
                <a:ea typeface="+mn-ea"/>
                <a:cs typeface="+mn-cs"/>
              </a:rPr>
            </a:br>
            <a:endParaRPr lang="en-GB" sz="4900" dirty="0"/>
          </a:p>
        </p:txBody>
      </p:sp>
      <p:sp>
        <p:nvSpPr>
          <p:cNvPr id="3" name="Content Placeholder 2">
            <a:extLst>
              <a:ext uri="{FF2B5EF4-FFF2-40B4-BE49-F238E27FC236}">
                <a16:creationId xmlns:a16="http://schemas.microsoft.com/office/drawing/2014/main" id="{DB570372-2D97-4E2F-8261-D74F97A97795}"/>
              </a:ext>
            </a:extLst>
          </p:cNvPr>
          <p:cNvSpPr>
            <a:spLocks noGrp="1"/>
          </p:cNvSpPr>
          <p:nvPr>
            <p:ph idx="1"/>
          </p:nvPr>
        </p:nvSpPr>
        <p:spPr/>
        <p:txBody>
          <a:bodyPr>
            <a:normAutofit/>
          </a:bodyPr>
          <a:lstStyle/>
          <a:p>
            <a:r>
              <a:rPr lang="en-GB" sz="3600" dirty="0"/>
              <a:t>The crisis in Syria began in 2011 and has continued ever since. We will look at the background to the crisis. Focusing on:</a:t>
            </a:r>
          </a:p>
          <a:p>
            <a:r>
              <a:rPr lang="en-GB" sz="3600" dirty="0"/>
              <a:t>1) Political reasons</a:t>
            </a:r>
          </a:p>
          <a:p>
            <a:r>
              <a:rPr lang="en-GB" sz="3600" dirty="0"/>
              <a:t>2) Social Reasons</a:t>
            </a:r>
          </a:p>
          <a:p>
            <a:r>
              <a:rPr lang="en-GB" sz="3600" dirty="0"/>
              <a:t>3) Religious reasons </a:t>
            </a:r>
          </a:p>
        </p:txBody>
      </p:sp>
    </p:spTree>
    <p:extLst>
      <p:ext uri="{BB962C8B-B14F-4D97-AF65-F5344CB8AC3E}">
        <p14:creationId xmlns:p14="http://schemas.microsoft.com/office/powerpoint/2010/main" val="3243437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6635D-30CD-40D2-9C4F-4289A512334F}"/>
              </a:ext>
            </a:extLst>
          </p:cNvPr>
          <p:cNvSpPr>
            <a:spLocks noGrp="1"/>
          </p:cNvSpPr>
          <p:nvPr>
            <p:ph type="title"/>
          </p:nvPr>
        </p:nvSpPr>
        <p:spPr/>
        <p:txBody>
          <a:bodyPr>
            <a:normAutofit fontScale="90000"/>
          </a:bodyPr>
          <a:lstStyle/>
          <a:p>
            <a:br>
              <a:rPr lang="en-GB" dirty="0"/>
            </a:br>
            <a:r>
              <a:rPr lang="en-GB" dirty="0"/>
              <a:t>What has been the impact of the crisis in Syria within Syria itself and for other countries?</a:t>
            </a:r>
            <a:br>
              <a:rPr lang="en-GB" dirty="0"/>
            </a:br>
            <a:endParaRPr lang="en-GB" dirty="0"/>
          </a:p>
        </p:txBody>
      </p:sp>
      <p:sp>
        <p:nvSpPr>
          <p:cNvPr id="3" name="Content Placeholder 2">
            <a:extLst>
              <a:ext uri="{FF2B5EF4-FFF2-40B4-BE49-F238E27FC236}">
                <a16:creationId xmlns:a16="http://schemas.microsoft.com/office/drawing/2014/main" id="{11B5C301-1065-47E8-B5D0-70D512CF60C6}"/>
              </a:ext>
            </a:extLst>
          </p:cNvPr>
          <p:cNvSpPr>
            <a:spLocks noGrp="1"/>
          </p:cNvSpPr>
          <p:nvPr>
            <p:ph idx="1"/>
          </p:nvPr>
        </p:nvSpPr>
        <p:spPr/>
        <p:txBody>
          <a:bodyPr>
            <a:normAutofit/>
          </a:bodyPr>
          <a:lstStyle/>
          <a:p>
            <a:r>
              <a:rPr lang="en-GB" sz="3600" dirty="0"/>
              <a:t>The crisis in Syria has had a devastating impact on the people who live there. We will look at the huge loss of life and the lack of medical facilities as well as the destruction of schools. Both sides have accused the other of committing atrocities. </a:t>
            </a:r>
          </a:p>
          <a:p>
            <a:r>
              <a:rPr lang="en-GB" sz="3600" dirty="0"/>
              <a:t>Outside Syria, the main impact has been the millions of refugees who have been forced to flee to countries such as Turkey and Germany.</a:t>
            </a:r>
          </a:p>
        </p:txBody>
      </p:sp>
    </p:spTree>
    <p:extLst>
      <p:ext uri="{BB962C8B-B14F-4D97-AF65-F5344CB8AC3E}">
        <p14:creationId xmlns:p14="http://schemas.microsoft.com/office/powerpoint/2010/main" val="874857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97785-C8F4-4C12-A44F-BAD16BCCBD62}"/>
              </a:ext>
            </a:extLst>
          </p:cNvPr>
          <p:cNvSpPr>
            <a:spLocks noGrp="1"/>
          </p:cNvSpPr>
          <p:nvPr>
            <p:ph type="title"/>
          </p:nvPr>
        </p:nvSpPr>
        <p:spPr>
          <a:xfrm>
            <a:off x="250723" y="365125"/>
            <a:ext cx="11103077" cy="1460500"/>
          </a:xfrm>
        </p:spPr>
        <p:txBody>
          <a:bodyPr>
            <a:normAutofit fontScale="90000"/>
          </a:bodyPr>
          <a:lstStyle/>
          <a:p>
            <a:r>
              <a:rPr lang="en-GB" dirty="0"/>
              <a:t>What have the United Nations done to try to resolve the crisis in Syria and how successful have they been?</a:t>
            </a:r>
          </a:p>
        </p:txBody>
      </p:sp>
      <p:sp>
        <p:nvSpPr>
          <p:cNvPr id="3" name="Content Placeholder 2">
            <a:extLst>
              <a:ext uri="{FF2B5EF4-FFF2-40B4-BE49-F238E27FC236}">
                <a16:creationId xmlns:a16="http://schemas.microsoft.com/office/drawing/2014/main" id="{2F26119F-0190-438B-81E9-B87BCFE3DD7E}"/>
              </a:ext>
            </a:extLst>
          </p:cNvPr>
          <p:cNvSpPr>
            <a:spLocks noGrp="1"/>
          </p:cNvSpPr>
          <p:nvPr>
            <p:ph idx="1"/>
          </p:nvPr>
        </p:nvSpPr>
        <p:spPr>
          <a:xfrm>
            <a:off x="589935" y="2079523"/>
            <a:ext cx="10763865" cy="4097440"/>
          </a:xfrm>
        </p:spPr>
        <p:txBody>
          <a:bodyPr>
            <a:normAutofit/>
          </a:bodyPr>
          <a:lstStyle/>
          <a:p>
            <a:r>
              <a:rPr lang="en-GB" sz="3600" dirty="0"/>
              <a:t>The United Nations have not been successful in resolving the crisis but, some would argue, they have been successful in ensuring that the humanitarian crisis is not even worse. We will look at the various ways the UN have tried to help.     </a:t>
            </a:r>
          </a:p>
        </p:txBody>
      </p:sp>
    </p:spTree>
    <p:extLst>
      <p:ext uri="{BB962C8B-B14F-4D97-AF65-F5344CB8AC3E}">
        <p14:creationId xmlns:p14="http://schemas.microsoft.com/office/powerpoint/2010/main" val="2119120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A75D7-F9B2-49A2-BB39-5EE0C90C8E1B}"/>
              </a:ext>
            </a:extLst>
          </p:cNvPr>
          <p:cNvSpPr>
            <a:spLocks noGrp="1"/>
          </p:cNvSpPr>
          <p:nvPr>
            <p:ph type="title"/>
          </p:nvPr>
        </p:nvSpPr>
        <p:spPr/>
        <p:txBody>
          <a:bodyPr/>
          <a:lstStyle/>
          <a:p>
            <a:pPr algn="ctr"/>
            <a:r>
              <a:rPr lang="en-GB" b="1" dirty="0"/>
              <a:t>Three Sections</a:t>
            </a:r>
          </a:p>
        </p:txBody>
      </p:sp>
      <p:sp>
        <p:nvSpPr>
          <p:cNvPr id="3" name="Content Placeholder 2">
            <a:extLst>
              <a:ext uri="{FF2B5EF4-FFF2-40B4-BE49-F238E27FC236}">
                <a16:creationId xmlns:a16="http://schemas.microsoft.com/office/drawing/2014/main" id="{0FF6A16A-CA76-41D9-B104-A529E1CC972D}"/>
              </a:ext>
            </a:extLst>
          </p:cNvPr>
          <p:cNvSpPr>
            <a:spLocks noGrp="1"/>
          </p:cNvSpPr>
          <p:nvPr>
            <p:ph idx="1"/>
          </p:nvPr>
        </p:nvSpPr>
        <p:spPr/>
        <p:txBody>
          <a:bodyPr/>
          <a:lstStyle/>
          <a:p>
            <a:r>
              <a:rPr lang="en-GB" sz="3600" dirty="0"/>
              <a:t>1) Democracy in Scotland and the UK</a:t>
            </a:r>
          </a:p>
          <a:p>
            <a:r>
              <a:rPr lang="en-GB" sz="3600" dirty="0"/>
              <a:t>2) Social Issues in the UK</a:t>
            </a:r>
          </a:p>
          <a:p>
            <a:r>
              <a:rPr lang="en-GB" sz="3600" dirty="0"/>
              <a:t>3) International Issues</a:t>
            </a:r>
          </a:p>
          <a:p>
            <a:endParaRPr lang="en-GB" dirty="0"/>
          </a:p>
        </p:txBody>
      </p:sp>
    </p:spTree>
    <p:extLst>
      <p:ext uri="{BB962C8B-B14F-4D97-AF65-F5344CB8AC3E}">
        <p14:creationId xmlns:p14="http://schemas.microsoft.com/office/powerpoint/2010/main" val="3293169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01B57-FD81-42B5-B3E4-70D7C72C1E43}"/>
              </a:ext>
            </a:extLst>
          </p:cNvPr>
          <p:cNvSpPr>
            <a:spLocks noGrp="1"/>
          </p:cNvSpPr>
          <p:nvPr>
            <p:ph type="title"/>
          </p:nvPr>
        </p:nvSpPr>
        <p:spPr/>
        <p:txBody>
          <a:bodyPr/>
          <a:lstStyle/>
          <a:p>
            <a:pPr algn="ctr"/>
            <a:r>
              <a:rPr lang="en-GB" b="1" u="sng" dirty="0"/>
              <a:t>Democracy in Scotland and the UK</a:t>
            </a:r>
          </a:p>
        </p:txBody>
      </p:sp>
      <p:sp>
        <p:nvSpPr>
          <p:cNvPr id="3" name="Content Placeholder 2">
            <a:extLst>
              <a:ext uri="{FF2B5EF4-FFF2-40B4-BE49-F238E27FC236}">
                <a16:creationId xmlns:a16="http://schemas.microsoft.com/office/drawing/2014/main" id="{39F7877D-59A1-4092-943B-FD438758BF89}"/>
              </a:ext>
            </a:extLst>
          </p:cNvPr>
          <p:cNvSpPr>
            <a:spLocks noGrp="1"/>
          </p:cNvSpPr>
          <p:nvPr>
            <p:ph idx="1"/>
          </p:nvPr>
        </p:nvSpPr>
        <p:spPr/>
        <p:txBody>
          <a:bodyPr>
            <a:normAutofit/>
          </a:bodyPr>
          <a:lstStyle/>
          <a:p>
            <a:r>
              <a:rPr lang="en-GB" sz="3600" dirty="0"/>
              <a:t>1) Voting Systems </a:t>
            </a:r>
          </a:p>
          <a:p>
            <a:r>
              <a:rPr lang="en-GB" sz="3600" dirty="0"/>
              <a:t>2) Voting Behaviour</a:t>
            </a:r>
          </a:p>
          <a:p>
            <a:r>
              <a:rPr lang="en-GB" sz="3600" dirty="0"/>
              <a:t>3) How can parliament hold the government to account?</a:t>
            </a:r>
          </a:p>
          <a:p>
            <a:r>
              <a:rPr lang="en-GB" sz="3600" dirty="0"/>
              <a:t>4) How can ordinary citizens influence the government?</a:t>
            </a:r>
            <a:endParaRPr lang="en-GB" dirty="0"/>
          </a:p>
        </p:txBody>
      </p:sp>
    </p:spTree>
    <p:extLst>
      <p:ext uri="{BB962C8B-B14F-4D97-AF65-F5344CB8AC3E}">
        <p14:creationId xmlns:p14="http://schemas.microsoft.com/office/powerpoint/2010/main" val="3332389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BF2D4-08D1-4454-A0F5-E439B5417518}"/>
              </a:ext>
            </a:extLst>
          </p:cNvPr>
          <p:cNvSpPr>
            <a:spLocks noGrp="1"/>
          </p:cNvSpPr>
          <p:nvPr>
            <p:ph type="title"/>
          </p:nvPr>
        </p:nvSpPr>
        <p:spPr/>
        <p:txBody>
          <a:bodyPr/>
          <a:lstStyle/>
          <a:p>
            <a:pPr algn="ctr"/>
            <a:r>
              <a:rPr lang="en-GB" b="1" dirty="0"/>
              <a:t>Voting Systems</a:t>
            </a:r>
          </a:p>
        </p:txBody>
      </p:sp>
      <p:sp>
        <p:nvSpPr>
          <p:cNvPr id="3" name="Content Placeholder 2">
            <a:extLst>
              <a:ext uri="{FF2B5EF4-FFF2-40B4-BE49-F238E27FC236}">
                <a16:creationId xmlns:a16="http://schemas.microsoft.com/office/drawing/2014/main" id="{020F0D8F-AE7F-4A8A-8883-A314C91911BE}"/>
              </a:ext>
            </a:extLst>
          </p:cNvPr>
          <p:cNvSpPr>
            <a:spLocks noGrp="1"/>
          </p:cNvSpPr>
          <p:nvPr>
            <p:ph idx="1"/>
          </p:nvPr>
        </p:nvSpPr>
        <p:spPr/>
        <p:txBody>
          <a:bodyPr>
            <a:normAutofit/>
          </a:bodyPr>
          <a:lstStyle/>
          <a:p>
            <a:r>
              <a:rPr lang="en-GB" sz="4000" dirty="0"/>
              <a:t>In this section we will be studying the First Past the Post voting system that is used to elect MPs to the UK parliament. </a:t>
            </a:r>
          </a:p>
          <a:p>
            <a:r>
              <a:rPr lang="en-GB" sz="4000" dirty="0"/>
              <a:t>We will look at the pros and cons of the system – just as we did as part of the National 5 course!</a:t>
            </a:r>
          </a:p>
        </p:txBody>
      </p:sp>
    </p:spTree>
    <p:extLst>
      <p:ext uri="{BB962C8B-B14F-4D97-AF65-F5344CB8AC3E}">
        <p14:creationId xmlns:p14="http://schemas.microsoft.com/office/powerpoint/2010/main" val="3898282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376B1-1EF9-4E96-8C59-B5D398528BF0}"/>
              </a:ext>
            </a:extLst>
          </p:cNvPr>
          <p:cNvSpPr>
            <a:spLocks noGrp="1"/>
          </p:cNvSpPr>
          <p:nvPr>
            <p:ph type="title"/>
          </p:nvPr>
        </p:nvSpPr>
        <p:spPr>
          <a:xfrm>
            <a:off x="457201" y="320881"/>
            <a:ext cx="10896599" cy="976978"/>
          </a:xfrm>
        </p:spPr>
        <p:txBody>
          <a:bodyPr/>
          <a:lstStyle/>
          <a:p>
            <a:r>
              <a:rPr lang="en-GB" dirty="0"/>
              <a:t>Voting Behaviour</a:t>
            </a:r>
          </a:p>
        </p:txBody>
      </p:sp>
      <p:sp>
        <p:nvSpPr>
          <p:cNvPr id="3" name="Content Placeholder 2">
            <a:extLst>
              <a:ext uri="{FF2B5EF4-FFF2-40B4-BE49-F238E27FC236}">
                <a16:creationId xmlns:a16="http://schemas.microsoft.com/office/drawing/2014/main" id="{6B383512-A15E-42E6-8685-E9D87F441DBA}"/>
              </a:ext>
            </a:extLst>
          </p:cNvPr>
          <p:cNvSpPr>
            <a:spLocks noGrp="1"/>
          </p:cNvSpPr>
          <p:nvPr>
            <p:ph idx="1"/>
          </p:nvPr>
        </p:nvSpPr>
        <p:spPr>
          <a:xfrm>
            <a:off x="457201" y="1690688"/>
            <a:ext cx="11297264" cy="4802187"/>
          </a:xfrm>
        </p:spPr>
        <p:txBody>
          <a:bodyPr>
            <a:normAutofit/>
          </a:bodyPr>
          <a:lstStyle/>
          <a:p>
            <a:r>
              <a:rPr lang="en-GB" sz="3600" dirty="0"/>
              <a:t>Why do people choose to vote the way that they do? </a:t>
            </a:r>
          </a:p>
          <a:p>
            <a:r>
              <a:rPr lang="en-GB" sz="3600" dirty="0"/>
              <a:t>The key areas we will look at are:</a:t>
            </a:r>
          </a:p>
          <a:p>
            <a:r>
              <a:rPr lang="en-GB" sz="3600" dirty="0"/>
              <a:t>The significance of age and education</a:t>
            </a:r>
          </a:p>
          <a:p>
            <a:r>
              <a:rPr lang="en-GB" sz="3600" dirty="0"/>
              <a:t>Party polices</a:t>
            </a:r>
          </a:p>
          <a:p>
            <a:r>
              <a:rPr lang="en-GB" sz="3600" dirty="0"/>
              <a:t>The personalities of party leaders</a:t>
            </a:r>
          </a:p>
          <a:p>
            <a:r>
              <a:rPr lang="en-GB" sz="3600" dirty="0"/>
              <a:t>Social class</a:t>
            </a:r>
          </a:p>
          <a:p>
            <a:r>
              <a:rPr lang="en-GB" sz="3600" dirty="0"/>
              <a:t>The media </a:t>
            </a:r>
          </a:p>
        </p:txBody>
      </p:sp>
    </p:spTree>
    <p:extLst>
      <p:ext uri="{BB962C8B-B14F-4D97-AF65-F5344CB8AC3E}">
        <p14:creationId xmlns:p14="http://schemas.microsoft.com/office/powerpoint/2010/main" val="3391581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0C146-8CC3-4EB7-82B9-111324ACA19F}"/>
              </a:ext>
            </a:extLst>
          </p:cNvPr>
          <p:cNvSpPr>
            <a:spLocks noGrp="1"/>
          </p:cNvSpPr>
          <p:nvPr>
            <p:ph type="title"/>
          </p:nvPr>
        </p:nvSpPr>
        <p:spPr/>
        <p:txBody>
          <a:bodyPr>
            <a:normAutofit fontScale="90000"/>
          </a:bodyPr>
          <a:lstStyle/>
          <a:p>
            <a:pPr marL="228600" indent="-228600">
              <a:spcBef>
                <a:spcPts val="1000"/>
              </a:spcBef>
            </a:pPr>
            <a:br>
              <a:rPr lang="en-GB" dirty="0"/>
            </a:br>
            <a:r>
              <a:rPr lang="en-GB" dirty="0"/>
              <a:t>How can parliament hold the government to account?</a:t>
            </a:r>
            <a:br>
              <a:rPr lang="en-GB" dirty="0"/>
            </a:br>
            <a:endParaRPr lang="en-GB" dirty="0"/>
          </a:p>
        </p:txBody>
      </p:sp>
      <p:sp>
        <p:nvSpPr>
          <p:cNvPr id="3" name="Content Placeholder 2">
            <a:extLst>
              <a:ext uri="{FF2B5EF4-FFF2-40B4-BE49-F238E27FC236}">
                <a16:creationId xmlns:a16="http://schemas.microsoft.com/office/drawing/2014/main" id="{012F279B-3241-4C22-A0B1-B226BA6F2BDB}"/>
              </a:ext>
            </a:extLst>
          </p:cNvPr>
          <p:cNvSpPr>
            <a:spLocks noGrp="1"/>
          </p:cNvSpPr>
          <p:nvPr>
            <p:ph idx="1"/>
          </p:nvPr>
        </p:nvSpPr>
        <p:spPr/>
        <p:txBody>
          <a:bodyPr/>
          <a:lstStyle/>
          <a:p>
            <a:r>
              <a:rPr lang="en-GB" sz="3200" dirty="0"/>
              <a:t>Here we will look at way that ordinary MPs and Lords can try to influence the government. We will focus on the fat that they can:</a:t>
            </a:r>
          </a:p>
          <a:p>
            <a:r>
              <a:rPr lang="en-GB" sz="3200" dirty="0"/>
              <a:t>Choose their party’s leader</a:t>
            </a:r>
          </a:p>
          <a:p>
            <a:r>
              <a:rPr lang="en-GB" sz="3200" dirty="0"/>
              <a:t>Take part in debates</a:t>
            </a:r>
          </a:p>
          <a:p>
            <a:r>
              <a:rPr lang="en-GB" sz="3200" dirty="0"/>
              <a:t>Take part in Prime Minster’s Question Time. </a:t>
            </a:r>
          </a:p>
          <a:p>
            <a:r>
              <a:rPr lang="en-GB" sz="3200" dirty="0"/>
              <a:t>Voting on legislation</a:t>
            </a:r>
          </a:p>
          <a:p>
            <a:endParaRPr lang="en-GB" dirty="0"/>
          </a:p>
        </p:txBody>
      </p:sp>
    </p:spTree>
    <p:extLst>
      <p:ext uri="{BB962C8B-B14F-4D97-AF65-F5344CB8AC3E}">
        <p14:creationId xmlns:p14="http://schemas.microsoft.com/office/powerpoint/2010/main" val="896261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39E58-3CCA-44A1-B5BF-2E222B9FA03C}"/>
              </a:ext>
            </a:extLst>
          </p:cNvPr>
          <p:cNvSpPr>
            <a:spLocks noGrp="1"/>
          </p:cNvSpPr>
          <p:nvPr>
            <p:ph type="title"/>
          </p:nvPr>
        </p:nvSpPr>
        <p:spPr/>
        <p:txBody>
          <a:bodyPr>
            <a:normAutofit fontScale="90000"/>
          </a:bodyPr>
          <a:lstStyle/>
          <a:p>
            <a:br>
              <a:rPr lang="en-GB" dirty="0"/>
            </a:br>
            <a:r>
              <a:rPr lang="en-GB" dirty="0"/>
              <a:t>How can ordinary citizens influence the government?</a:t>
            </a:r>
            <a:br>
              <a:rPr lang="en-GB" dirty="0"/>
            </a:br>
            <a:endParaRPr lang="en-GB" dirty="0"/>
          </a:p>
        </p:txBody>
      </p:sp>
      <p:sp>
        <p:nvSpPr>
          <p:cNvPr id="3" name="Content Placeholder 2">
            <a:extLst>
              <a:ext uri="{FF2B5EF4-FFF2-40B4-BE49-F238E27FC236}">
                <a16:creationId xmlns:a16="http://schemas.microsoft.com/office/drawing/2014/main" id="{6B864F3F-7704-4EF6-8AA5-B14BE11B2288}"/>
              </a:ext>
            </a:extLst>
          </p:cNvPr>
          <p:cNvSpPr>
            <a:spLocks noGrp="1"/>
          </p:cNvSpPr>
          <p:nvPr>
            <p:ph idx="1"/>
          </p:nvPr>
        </p:nvSpPr>
        <p:spPr/>
        <p:txBody>
          <a:bodyPr>
            <a:normAutofit/>
          </a:bodyPr>
          <a:lstStyle/>
          <a:p>
            <a:r>
              <a:rPr lang="en-GB" sz="3600" dirty="0"/>
              <a:t>We will focus on FOUR main ways that people can influence the government. these will be:</a:t>
            </a:r>
          </a:p>
          <a:p>
            <a:r>
              <a:rPr lang="en-GB" sz="3600" dirty="0"/>
              <a:t>1) Voting</a:t>
            </a:r>
          </a:p>
          <a:p>
            <a:r>
              <a:rPr lang="en-GB" sz="3600" dirty="0"/>
              <a:t>2) Joining a political party</a:t>
            </a:r>
          </a:p>
          <a:p>
            <a:r>
              <a:rPr lang="en-GB" sz="3600" dirty="0"/>
              <a:t>3) Signing a petition</a:t>
            </a:r>
          </a:p>
          <a:p>
            <a:r>
              <a:rPr lang="en-GB" sz="3600" dirty="0"/>
              <a:t>4) Joining a Pressure Group </a:t>
            </a:r>
          </a:p>
        </p:txBody>
      </p:sp>
    </p:spTree>
    <p:extLst>
      <p:ext uri="{BB962C8B-B14F-4D97-AF65-F5344CB8AC3E}">
        <p14:creationId xmlns:p14="http://schemas.microsoft.com/office/powerpoint/2010/main" val="2652583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B6A01-3659-4839-9EF0-3378BF6C5FB7}"/>
              </a:ext>
            </a:extLst>
          </p:cNvPr>
          <p:cNvSpPr>
            <a:spLocks noGrp="1"/>
          </p:cNvSpPr>
          <p:nvPr>
            <p:ph type="title"/>
          </p:nvPr>
        </p:nvSpPr>
        <p:spPr/>
        <p:txBody>
          <a:bodyPr/>
          <a:lstStyle/>
          <a:p>
            <a:pPr algn="ctr"/>
            <a:r>
              <a:rPr lang="en-GB" b="1" u="sng" dirty="0"/>
              <a:t>Social Issues in the UK</a:t>
            </a:r>
          </a:p>
        </p:txBody>
      </p:sp>
      <p:sp>
        <p:nvSpPr>
          <p:cNvPr id="3" name="Content Placeholder 2">
            <a:extLst>
              <a:ext uri="{FF2B5EF4-FFF2-40B4-BE49-F238E27FC236}">
                <a16:creationId xmlns:a16="http://schemas.microsoft.com/office/drawing/2014/main" id="{2D180BCA-214A-4602-9316-31ACDBE97BDD}"/>
              </a:ext>
            </a:extLst>
          </p:cNvPr>
          <p:cNvSpPr>
            <a:spLocks noGrp="1"/>
          </p:cNvSpPr>
          <p:nvPr>
            <p:ph idx="1"/>
          </p:nvPr>
        </p:nvSpPr>
        <p:spPr>
          <a:xfrm>
            <a:off x="560439" y="1825625"/>
            <a:ext cx="10793361" cy="4530930"/>
          </a:xfrm>
        </p:spPr>
        <p:txBody>
          <a:bodyPr>
            <a:normAutofit fontScale="92500" lnSpcReduction="10000"/>
          </a:bodyPr>
          <a:lstStyle/>
          <a:p>
            <a:r>
              <a:rPr lang="en-GB" sz="3200" dirty="0"/>
              <a:t>1) </a:t>
            </a:r>
            <a:r>
              <a:rPr lang="en-GB" sz="3900" dirty="0"/>
              <a:t>Why do some groups in society experience inequality?</a:t>
            </a:r>
          </a:p>
          <a:p>
            <a:r>
              <a:rPr lang="en-GB" sz="3900" dirty="0"/>
              <a:t>2) What steps are the government taking to try to reduce inequality?</a:t>
            </a:r>
          </a:p>
          <a:p>
            <a:r>
              <a:rPr lang="en-GB" sz="3900" dirty="0"/>
              <a:t>3) Should it be the responsibility of the government to try to reduce inequality or should it be down to individuals themselves?</a:t>
            </a:r>
          </a:p>
          <a:p>
            <a:r>
              <a:rPr lang="en-GB" sz="3900" dirty="0"/>
              <a:t>4) What are the main reasons for poor health in the UK? </a:t>
            </a:r>
          </a:p>
        </p:txBody>
      </p:sp>
    </p:spTree>
    <p:extLst>
      <p:ext uri="{BB962C8B-B14F-4D97-AF65-F5344CB8AC3E}">
        <p14:creationId xmlns:p14="http://schemas.microsoft.com/office/powerpoint/2010/main" val="905506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D1847-C69C-4615-97CA-2415349E69FE}"/>
              </a:ext>
            </a:extLst>
          </p:cNvPr>
          <p:cNvSpPr>
            <a:spLocks noGrp="1"/>
          </p:cNvSpPr>
          <p:nvPr>
            <p:ph type="title"/>
          </p:nvPr>
        </p:nvSpPr>
        <p:spPr/>
        <p:txBody>
          <a:bodyPr>
            <a:normAutofit fontScale="90000"/>
          </a:bodyPr>
          <a:lstStyle/>
          <a:p>
            <a:br>
              <a:rPr lang="en-GB" dirty="0"/>
            </a:br>
            <a:r>
              <a:rPr lang="en-GB" dirty="0"/>
              <a:t>Why do some groups in society experience inequality?</a:t>
            </a:r>
            <a:br>
              <a:rPr lang="en-GB" dirty="0"/>
            </a:br>
            <a:endParaRPr lang="en-GB" dirty="0"/>
          </a:p>
        </p:txBody>
      </p:sp>
      <p:sp>
        <p:nvSpPr>
          <p:cNvPr id="3" name="Content Placeholder 2">
            <a:extLst>
              <a:ext uri="{FF2B5EF4-FFF2-40B4-BE49-F238E27FC236}">
                <a16:creationId xmlns:a16="http://schemas.microsoft.com/office/drawing/2014/main" id="{AF121F57-49F5-4D33-AC5C-2B947E35D069}"/>
              </a:ext>
            </a:extLst>
          </p:cNvPr>
          <p:cNvSpPr>
            <a:spLocks noGrp="1"/>
          </p:cNvSpPr>
          <p:nvPr>
            <p:ph idx="1"/>
          </p:nvPr>
        </p:nvSpPr>
        <p:spPr/>
        <p:txBody>
          <a:bodyPr>
            <a:normAutofit/>
          </a:bodyPr>
          <a:lstStyle/>
          <a:p>
            <a:r>
              <a:rPr lang="en-GB" sz="3600" dirty="0"/>
              <a:t>Here we will focus on the groups in society who experience inequality and discrimination. We will focus on three in particular:</a:t>
            </a:r>
          </a:p>
          <a:p>
            <a:r>
              <a:rPr lang="en-GB" sz="3600" dirty="0"/>
              <a:t>1) Women/gender inequality</a:t>
            </a:r>
          </a:p>
          <a:p>
            <a:r>
              <a:rPr lang="en-GB" sz="3600" dirty="0"/>
              <a:t>2) Children </a:t>
            </a:r>
          </a:p>
          <a:p>
            <a:r>
              <a:rPr lang="en-GB" sz="3600" dirty="0"/>
              <a:t>3) The Elderly</a:t>
            </a:r>
          </a:p>
        </p:txBody>
      </p:sp>
    </p:spTree>
    <p:extLst>
      <p:ext uri="{BB962C8B-B14F-4D97-AF65-F5344CB8AC3E}">
        <p14:creationId xmlns:p14="http://schemas.microsoft.com/office/powerpoint/2010/main" val="31660308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726</Words>
  <Application>Microsoft Office PowerPoint</Application>
  <PresentationFormat>Widescreen</PresentationFormat>
  <Paragraphs>76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Higher Modern Studies </vt:lpstr>
      <vt:lpstr>Three Sections</vt:lpstr>
      <vt:lpstr>Democracy in Scotland and the UK</vt:lpstr>
      <vt:lpstr>Voting Systems</vt:lpstr>
      <vt:lpstr>Voting Behaviour</vt:lpstr>
      <vt:lpstr> How can parliament hold the government to account? </vt:lpstr>
      <vt:lpstr> How can ordinary citizens influence the government? </vt:lpstr>
      <vt:lpstr>Social Issues in the UK</vt:lpstr>
      <vt:lpstr> Why do some groups in society experience inequality? </vt:lpstr>
      <vt:lpstr> What steps are the government taking to try to reduce inequality? </vt:lpstr>
      <vt:lpstr> Should it be the responsibility of the government to try to reduce inequality or should it be down to individuals themselves? </vt:lpstr>
      <vt:lpstr>What are the main reasons for poor health in the UK?</vt:lpstr>
      <vt:lpstr>International Issues </vt:lpstr>
      <vt:lpstr> What are the causes of the crisis in Syria? </vt:lpstr>
      <vt:lpstr> What has been the impact of the crisis in Syria within Syria itself and for other countries? </vt:lpstr>
      <vt:lpstr>What have the United Nations done to try to resolve the crisis in Syria and how successful have they been?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Higher Modern Studies</dc:title>
  <dc:creator>Marshall, Sharon (MS)</dc:creator>
  <cp:lastModifiedBy>Marshall, Sharon (MS)</cp:lastModifiedBy>
  <cp:revision>13</cp:revision>
  <dcterms:created xsi:type="dcterms:W3CDTF">2020-06-03T08:09:00Z</dcterms:created>
  <dcterms:modified xsi:type="dcterms:W3CDTF">2020-06-03T12:05:23Z</dcterms:modified>
</cp:coreProperties>
</file>