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9" r:id="rId14"/>
    <p:sldId id="270" r:id="rId15"/>
    <p:sldId id="271" r:id="rId16"/>
    <p:sldId id="272" r:id="rId17"/>
    <p:sldId id="273" r:id="rId18"/>
    <p:sldId id="274" r:id="rId19"/>
    <p:sldId id="275" r:id="rId20"/>
    <p:sldId id="276" r:id="rId21"/>
    <p:sldId id="277" r:id="rId22"/>
    <p:sldId id="278" r:id="rId23"/>
    <p:sldId id="281" r:id="rId24"/>
    <p:sldId id="267" r:id="rId25"/>
    <p:sldId id="282" r:id="rId26"/>
    <p:sldId id="283" r:id="rId27"/>
    <p:sldId id="284" r:id="rId28"/>
    <p:sldId id="286" r:id="rId29"/>
    <p:sldId id="280" r:id="rId30"/>
    <p:sldId id="287" r:id="rId31"/>
    <p:sldId id="288" r:id="rId32"/>
    <p:sldId id="289" r:id="rId33"/>
    <p:sldId id="26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99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D6C027-4F8B-4EA2-9F76-0282ACAF0DB1}" type="datetimeFigureOut">
              <a:rPr lang="en-GB" smtClean="0"/>
              <a:t>22/05/2017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1660D6-54ED-4B3E-BFC0-2BDF41041F48}" type="slidenum">
              <a:rPr lang="en-GB" smtClean="0"/>
              <a:t>‹#›</a:t>
            </a:fld>
            <a:endParaRPr lang="en-GB"/>
          </a:p>
        </p:txBody>
      </p:sp>
    </p:spTree>
    <p:extLst>
      <p:ext uri="{BB962C8B-B14F-4D97-AF65-F5344CB8AC3E}">
        <p14:creationId xmlns:p14="http://schemas.microsoft.com/office/powerpoint/2010/main" val="1409944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t>This is a Rachel</a:t>
            </a:r>
            <a:r>
              <a:rPr lang="en-GB" baseline="0" dirty="0"/>
              <a:t> </a:t>
            </a:r>
            <a:r>
              <a:rPr lang="en-GB" baseline="0" dirty="0" err="1"/>
              <a:t>Hawkes</a:t>
            </a:r>
            <a:r>
              <a:rPr lang="en-GB" baseline="0" dirty="0"/>
              <a:t> game and she describes the rules. Amanda thinks the boys will cheat so they could just write their choices down in the back of their books (maybe just write 1, 2, 1, 3).</a:t>
            </a:r>
            <a:endParaRPr lang="en-GB" dirty="0"/>
          </a:p>
          <a:p>
            <a:pPr eaLnBrk="1" hangingPunct="1">
              <a:spcBef>
                <a:spcPct val="0"/>
              </a:spcBef>
            </a:pPr>
            <a:endParaRPr lang="en-GB" dirty="0"/>
          </a:p>
          <a:p>
            <a:pPr eaLnBrk="1" hangingPunct="1">
              <a:spcBef>
                <a:spcPct val="0"/>
              </a:spcBef>
            </a:pPr>
            <a:r>
              <a:rPr lang="en-GB" dirty="0"/>
              <a:t>Anna’s TES resources reminded me of this one!  She calls it Trapdoor and it’s brilliant for a) memory and b) speaking (repetition with a reason!)  It’s a competitive game in pairs.  Each chooses and option for each sentence in their head.  One starts reading out loud, trying to anticipate the other’s choices.  Each time they make a choice, the partner either nods or shakes his/her head.  If the choice is wrong, play passes to the partner who starts the same process.  If it is the right choice, the student gets to continue.  The aim is to get to the end first.  Answers don’t change, so this is also a great memory developer.  </a:t>
            </a:r>
            <a:endParaRPr lang="en-US" dirty="0"/>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253BDA-2FC3-414F-B43E-DD67CCEF2660}" type="slidenum">
              <a:rPr lang="en-US" smtClean="0"/>
              <a:pPr fontAlgn="base">
                <a:spcBef>
                  <a:spcPct val="0"/>
                </a:spcBef>
                <a:spcAft>
                  <a:spcPct val="0"/>
                </a:spcAft>
                <a:defRPr/>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BA23B20-C90C-4980-8FAC-1AF147601D9C}"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95E76-25A8-4F31-B707-C2F7544E367C}" type="slidenum">
              <a:rPr lang="en-GB" smtClean="0"/>
              <a:t>‹#›</a:t>
            </a:fld>
            <a:endParaRPr lang="en-GB"/>
          </a:p>
        </p:txBody>
      </p:sp>
    </p:spTree>
    <p:extLst>
      <p:ext uri="{BB962C8B-B14F-4D97-AF65-F5344CB8AC3E}">
        <p14:creationId xmlns:p14="http://schemas.microsoft.com/office/powerpoint/2010/main" val="3721173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A23B20-C90C-4980-8FAC-1AF147601D9C}"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95E76-25A8-4F31-B707-C2F7544E367C}" type="slidenum">
              <a:rPr lang="en-GB" smtClean="0"/>
              <a:t>‹#›</a:t>
            </a:fld>
            <a:endParaRPr lang="en-GB"/>
          </a:p>
        </p:txBody>
      </p:sp>
    </p:spTree>
    <p:extLst>
      <p:ext uri="{BB962C8B-B14F-4D97-AF65-F5344CB8AC3E}">
        <p14:creationId xmlns:p14="http://schemas.microsoft.com/office/powerpoint/2010/main" val="88329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A23B20-C90C-4980-8FAC-1AF147601D9C}"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95E76-25A8-4F31-B707-C2F7544E367C}" type="slidenum">
              <a:rPr lang="en-GB" smtClean="0"/>
              <a:t>‹#›</a:t>
            </a:fld>
            <a:endParaRPr lang="en-GB"/>
          </a:p>
        </p:txBody>
      </p:sp>
    </p:spTree>
    <p:extLst>
      <p:ext uri="{BB962C8B-B14F-4D97-AF65-F5344CB8AC3E}">
        <p14:creationId xmlns:p14="http://schemas.microsoft.com/office/powerpoint/2010/main" val="1289666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A23B20-C90C-4980-8FAC-1AF147601D9C}"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95E76-25A8-4F31-B707-C2F7544E367C}" type="slidenum">
              <a:rPr lang="en-GB" smtClean="0"/>
              <a:t>‹#›</a:t>
            </a:fld>
            <a:endParaRPr lang="en-GB"/>
          </a:p>
        </p:txBody>
      </p:sp>
    </p:spTree>
    <p:extLst>
      <p:ext uri="{BB962C8B-B14F-4D97-AF65-F5344CB8AC3E}">
        <p14:creationId xmlns:p14="http://schemas.microsoft.com/office/powerpoint/2010/main" val="68989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A23B20-C90C-4980-8FAC-1AF147601D9C}"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95E76-25A8-4F31-B707-C2F7544E367C}" type="slidenum">
              <a:rPr lang="en-GB" smtClean="0"/>
              <a:t>‹#›</a:t>
            </a:fld>
            <a:endParaRPr lang="en-GB"/>
          </a:p>
        </p:txBody>
      </p:sp>
    </p:spTree>
    <p:extLst>
      <p:ext uri="{BB962C8B-B14F-4D97-AF65-F5344CB8AC3E}">
        <p14:creationId xmlns:p14="http://schemas.microsoft.com/office/powerpoint/2010/main" val="321063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BA23B20-C90C-4980-8FAC-1AF147601D9C}" type="datetimeFigureOut">
              <a:rPr lang="en-GB" smtClean="0"/>
              <a:t>22/05/2017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395E76-25A8-4F31-B707-C2F7544E367C}" type="slidenum">
              <a:rPr lang="en-GB" smtClean="0"/>
              <a:t>‹#›</a:t>
            </a:fld>
            <a:endParaRPr lang="en-GB"/>
          </a:p>
        </p:txBody>
      </p:sp>
    </p:spTree>
    <p:extLst>
      <p:ext uri="{BB962C8B-B14F-4D97-AF65-F5344CB8AC3E}">
        <p14:creationId xmlns:p14="http://schemas.microsoft.com/office/powerpoint/2010/main" val="412774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BA23B20-C90C-4980-8FAC-1AF147601D9C}" type="datetimeFigureOut">
              <a:rPr lang="en-GB" smtClean="0"/>
              <a:t>22/05/2017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395E76-25A8-4F31-B707-C2F7544E367C}" type="slidenum">
              <a:rPr lang="en-GB" smtClean="0"/>
              <a:t>‹#›</a:t>
            </a:fld>
            <a:endParaRPr lang="en-GB"/>
          </a:p>
        </p:txBody>
      </p:sp>
    </p:spTree>
    <p:extLst>
      <p:ext uri="{BB962C8B-B14F-4D97-AF65-F5344CB8AC3E}">
        <p14:creationId xmlns:p14="http://schemas.microsoft.com/office/powerpoint/2010/main" val="1794199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BA23B20-C90C-4980-8FAC-1AF147601D9C}" type="datetimeFigureOut">
              <a:rPr lang="en-GB" smtClean="0"/>
              <a:t>22/05/2017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395E76-25A8-4F31-B707-C2F7544E367C}" type="slidenum">
              <a:rPr lang="en-GB" smtClean="0"/>
              <a:t>‹#›</a:t>
            </a:fld>
            <a:endParaRPr lang="en-GB"/>
          </a:p>
        </p:txBody>
      </p:sp>
    </p:spTree>
    <p:extLst>
      <p:ext uri="{BB962C8B-B14F-4D97-AF65-F5344CB8AC3E}">
        <p14:creationId xmlns:p14="http://schemas.microsoft.com/office/powerpoint/2010/main" val="197917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23B20-C90C-4980-8FAC-1AF147601D9C}" type="datetimeFigureOut">
              <a:rPr lang="en-GB" smtClean="0"/>
              <a:t>22/05/2017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395E76-25A8-4F31-B707-C2F7544E367C}" type="slidenum">
              <a:rPr lang="en-GB" smtClean="0"/>
              <a:t>‹#›</a:t>
            </a:fld>
            <a:endParaRPr lang="en-GB"/>
          </a:p>
        </p:txBody>
      </p:sp>
    </p:spTree>
    <p:extLst>
      <p:ext uri="{BB962C8B-B14F-4D97-AF65-F5344CB8AC3E}">
        <p14:creationId xmlns:p14="http://schemas.microsoft.com/office/powerpoint/2010/main" val="3155722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A23B20-C90C-4980-8FAC-1AF147601D9C}" type="datetimeFigureOut">
              <a:rPr lang="en-GB" smtClean="0"/>
              <a:t>22/05/2017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395E76-25A8-4F31-B707-C2F7544E367C}" type="slidenum">
              <a:rPr lang="en-GB" smtClean="0"/>
              <a:t>‹#›</a:t>
            </a:fld>
            <a:endParaRPr lang="en-GB"/>
          </a:p>
        </p:txBody>
      </p:sp>
    </p:spTree>
    <p:extLst>
      <p:ext uri="{BB962C8B-B14F-4D97-AF65-F5344CB8AC3E}">
        <p14:creationId xmlns:p14="http://schemas.microsoft.com/office/powerpoint/2010/main" val="989345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A23B20-C90C-4980-8FAC-1AF147601D9C}" type="datetimeFigureOut">
              <a:rPr lang="en-GB" smtClean="0"/>
              <a:t>22/05/2017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395E76-25A8-4F31-B707-C2F7544E367C}" type="slidenum">
              <a:rPr lang="en-GB" smtClean="0"/>
              <a:t>‹#›</a:t>
            </a:fld>
            <a:endParaRPr lang="en-GB"/>
          </a:p>
        </p:txBody>
      </p:sp>
    </p:spTree>
    <p:extLst>
      <p:ext uri="{BB962C8B-B14F-4D97-AF65-F5344CB8AC3E}">
        <p14:creationId xmlns:p14="http://schemas.microsoft.com/office/powerpoint/2010/main" val="2772036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23B20-C90C-4980-8FAC-1AF147601D9C}" type="datetimeFigureOut">
              <a:rPr lang="en-GB" smtClean="0"/>
              <a:t>22/05/2017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95E76-25A8-4F31-B707-C2F7544E367C}" type="slidenum">
              <a:rPr lang="en-GB" smtClean="0"/>
              <a:t>‹#›</a:t>
            </a:fld>
            <a:endParaRPr lang="en-GB"/>
          </a:p>
        </p:txBody>
      </p:sp>
    </p:spTree>
    <p:extLst>
      <p:ext uri="{BB962C8B-B14F-4D97-AF65-F5344CB8AC3E}">
        <p14:creationId xmlns:p14="http://schemas.microsoft.com/office/powerpoint/2010/main" val="4180313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wm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14.pn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1.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image" Target="../media/image40.jpeg"/><Relationship Id="rId16"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10.wmf"/><Relationship Id="rId10" Type="http://schemas.openxmlformats.org/officeDocument/2006/relationships/image" Target="../media/image47.jpeg"/><Relationship Id="rId4" Type="http://schemas.openxmlformats.org/officeDocument/2006/relationships/image" Target="../media/image3.wmf"/><Relationship Id="rId9" Type="http://schemas.openxmlformats.org/officeDocument/2006/relationships/image" Target="../media/image46.jpeg"/><Relationship Id="rId14" Type="http://schemas.openxmlformats.org/officeDocument/2006/relationships/image" Target="../media/image51.jpeg"/></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20688"/>
            <a:ext cx="7772400" cy="1470025"/>
          </a:xfrm>
        </p:spPr>
        <p:txBody>
          <a:bodyPr/>
          <a:lstStyle/>
          <a:p>
            <a:r>
              <a:rPr lang="en-GB" dirty="0" err="1">
                <a:latin typeface="Comic Sans MS" pitchFamily="66" charset="0"/>
              </a:rPr>
              <a:t>Meine</a:t>
            </a:r>
            <a:r>
              <a:rPr lang="en-GB" dirty="0">
                <a:latin typeface="Comic Sans MS" pitchFamily="66" charset="0"/>
              </a:rPr>
              <a:t> </a:t>
            </a:r>
            <a:r>
              <a:rPr lang="en-GB" dirty="0" err="1">
                <a:latin typeface="Comic Sans MS" pitchFamily="66" charset="0"/>
              </a:rPr>
              <a:t>Stadt</a:t>
            </a:r>
            <a:endParaRPr lang="en-GB" dirty="0">
              <a:latin typeface="Comic Sans MS" pitchFamily="66" charset="0"/>
            </a:endParaRPr>
          </a:p>
        </p:txBody>
      </p:sp>
      <p:sp>
        <p:nvSpPr>
          <p:cNvPr id="3" name="Subtitle 2"/>
          <p:cNvSpPr>
            <a:spLocks noGrp="1"/>
          </p:cNvSpPr>
          <p:nvPr>
            <p:ph type="subTitle" idx="1"/>
          </p:nvPr>
        </p:nvSpPr>
        <p:spPr>
          <a:xfrm>
            <a:off x="1371600" y="2487168"/>
            <a:ext cx="6400800" cy="1752600"/>
          </a:xfrm>
        </p:spPr>
        <p:txBody>
          <a:bodyPr>
            <a:normAutofit/>
          </a:bodyPr>
          <a:lstStyle/>
          <a:p>
            <a:r>
              <a:rPr lang="en-GB" sz="4000" dirty="0">
                <a:solidFill>
                  <a:schemeClr val="tx1"/>
                </a:solidFill>
                <a:latin typeface="Comic Sans MS" pitchFamily="66" charset="0"/>
              </a:rPr>
              <a:t>Was </a:t>
            </a:r>
            <a:r>
              <a:rPr lang="en-GB" sz="4000" dirty="0" err="1">
                <a:solidFill>
                  <a:schemeClr val="tx1"/>
                </a:solidFill>
                <a:latin typeface="Comic Sans MS" pitchFamily="66" charset="0"/>
              </a:rPr>
              <a:t>gibt</a:t>
            </a:r>
            <a:r>
              <a:rPr lang="en-GB" sz="4000" dirty="0">
                <a:solidFill>
                  <a:schemeClr val="tx1"/>
                </a:solidFill>
                <a:latin typeface="Comic Sans MS" pitchFamily="66" charset="0"/>
              </a:rPr>
              <a:t> </a:t>
            </a:r>
            <a:r>
              <a:rPr lang="en-GB" sz="4000" dirty="0" err="1">
                <a:solidFill>
                  <a:schemeClr val="tx1"/>
                </a:solidFill>
                <a:latin typeface="Comic Sans MS" pitchFamily="66" charset="0"/>
              </a:rPr>
              <a:t>es</a:t>
            </a:r>
            <a:r>
              <a:rPr lang="en-GB" sz="4000" dirty="0">
                <a:solidFill>
                  <a:schemeClr val="tx1"/>
                </a:solidFill>
                <a:latin typeface="Comic Sans MS" pitchFamily="66" charset="0"/>
              </a:rPr>
              <a:t> in </a:t>
            </a:r>
            <a:r>
              <a:rPr lang="en-GB" sz="4000" dirty="0" err="1">
                <a:solidFill>
                  <a:schemeClr val="tx1"/>
                </a:solidFill>
                <a:latin typeface="Comic Sans MS" pitchFamily="66" charset="0"/>
              </a:rPr>
              <a:t>deiner</a:t>
            </a:r>
            <a:r>
              <a:rPr lang="en-GB" sz="4000" dirty="0">
                <a:solidFill>
                  <a:schemeClr val="tx1"/>
                </a:solidFill>
                <a:latin typeface="Comic Sans MS" pitchFamily="66" charset="0"/>
              </a:rPr>
              <a:t> </a:t>
            </a:r>
            <a:r>
              <a:rPr lang="en-GB" sz="4000" dirty="0" err="1">
                <a:solidFill>
                  <a:schemeClr val="tx1"/>
                </a:solidFill>
                <a:latin typeface="Comic Sans MS" pitchFamily="66" charset="0"/>
              </a:rPr>
              <a:t>Stadt</a:t>
            </a:r>
            <a:r>
              <a:rPr lang="en-GB" sz="4000" dirty="0">
                <a:solidFill>
                  <a:schemeClr val="tx1"/>
                </a:solidFill>
                <a:latin typeface="Comic Sans MS" pitchFamily="66" charset="0"/>
              </a:rPr>
              <a:t>?</a:t>
            </a:r>
          </a:p>
        </p:txBody>
      </p:sp>
      <p:pic>
        <p:nvPicPr>
          <p:cNvPr id="4" name="Picture 2" descr="C:\Documents and Settings\miss.lyon\Local Settings\Temporary Internet Files\Content.IE5\Z80RIV8B\MP90044224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386228"/>
            <a:ext cx="1331640" cy="8877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Documents and Settings\miss.lyon\Local Settings\Temporary Internet Files\Content.IE5\LOP22JAO\MP90042433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170424"/>
            <a:ext cx="1182454" cy="17728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miss.lyon\Local Settings\Temporary Internet Files\Content.IE5\Z80RIV8B\MC90043220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4076820"/>
            <a:ext cx="2592288" cy="19600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Documents and Settings\miss.lyon\Local Settings\Temporary Internet Files\Content.IE5\Z80RIV8B\MP90042259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140" y="722690"/>
            <a:ext cx="1654536" cy="110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937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194" name="Picture 2" descr="C:\Documents and Settings\miss.lyon\Local Settings\Temporary Internet Files\Content.IE5\Z80RIV8B\MP90044224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395" y="0"/>
            <a:ext cx="5852963"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tx1"/>
                </a:solidFill>
              </a:rPr>
              <a:t>In </a:t>
            </a:r>
            <a:r>
              <a:rPr lang="en-GB" sz="3600" b="1" dirty="0" err="1">
                <a:solidFill>
                  <a:schemeClr val="tx1"/>
                </a:solidFill>
              </a:rPr>
              <a:t>meiner</a:t>
            </a:r>
            <a:r>
              <a:rPr lang="en-GB" sz="3600" b="1" dirty="0">
                <a:solidFill>
                  <a:schemeClr val="tx1"/>
                </a:solidFill>
              </a:rPr>
              <a:t> </a:t>
            </a:r>
            <a:r>
              <a:rPr lang="en-GB" sz="3600" b="1" dirty="0" err="1">
                <a:solidFill>
                  <a:schemeClr val="tx1"/>
                </a:solidFill>
              </a:rPr>
              <a:t>Stadt</a:t>
            </a:r>
            <a:r>
              <a:rPr lang="en-GB" sz="3600" b="1" dirty="0">
                <a:solidFill>
                  <a:schemeClr val="tx1"/>
                </a:solidFill>
              </a:rPr>
              <a:t> </a:t>
            </a:r>
            <a:r>
              <a:rPr lang="en-GB" sz="3600" b="1" dirty="0" err="1">
                <a:solidFill>
                  <a:schemeClr val="tx1"/>
                </a:solidFill>
              </a:rPr>
              <a:t>gibt</a:t>
            </a:r>
            <a:r>
              <a:rPr lang="en-GB" sz="3600" b="1" dirty="0">
                <a:solidFill>
                  <a:schemeClr val="tx1"/>
                </a:solidFill>
              </a:rPr>
              <a:t> </a:t>
            </a:r>
            <a:r>
              <a:rPr lang="en-GB" sz="3600" b="1" dirty="0" err="1">
                <a:solidFill>
                  <a:schemeClr val="tx1"/>
                </a:solidFill>
              </a:rPr>
              <a:t>es</a:t>
            </a:r>
            <a:r>
              <a:rPr lang="en-GB" sz="3600" b="1" dirty="0">
                <a:solidFill>
                  <a:schemeClr val="tx1"/>
                </a:solidFill>
              </a:rPr>
              <a:t>…</a:t>
            </a:r>
          </a:p>
        </p:txBody>
      </p:sp>
      <p:sp>
        <p:nvSpPr>
          <p:cNvPr id="7" name="Rectangle 6"/>
          <p:cNvSpPr/>
          <p:nvPr/>
        </p:nvSpPr>
        <p:spPr>
          <a:xfrm>
            <a:off x="101476" y="5661248"/>
            <a:ext cx="4470524" cy="911201"/>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dirty="0" err="1">
                <a:solidFill>
                  <a:schemeClr val="tx1"/>
                </a:solidFill>
              </a:rPr>
              <a:t>viele</a:t>
            </a:r>
            <a:r>
              <a:rPr lang="en-GB" sz="4000" b="1" dirty="0">
                <a:solidFill>
                  <a:schemeClr val="tx1"/>
                </a:solidFill>
              </a:rPr>
              <a:t> </a:t>
            </a:r>
            <a:r>
              <a:rPr lang="en-GB" sz="4000" b="1" dirty="0" err="1">
                <a:solidFill>
                  <a:schemeClr val="tx1"/>
                </a:solidFill>
              </a:rPr>
              <a:t>neuen</a:t>
            </a:r>
            <a:r>
              <a:rPr lang="en-GB" sz="4000" b="1" dirty="0">
                <a:solidFill>
                  <a:schemeClr val="tx1"/>
                </a:solidFill>
              </a:rPr>
              <a:t> </a:t>
            </a:r>
            <a:r>
              <a:rPr lang="en-GB" sz="4000" b="1" dirty="0" err="1">
                <a:solidFill>
                  <a:schemeClr val="tx1"/>
                </a:solidFill>
              </a:rPr>
              <a:t>Schulen</a:t>
            </a:r>
            <a:endParaRPr lang="en-GB" sz="4000" b="1" dirty="0">
              <a:solidFill>
                <a:schemeClr val="tx1"/>
              </a:solidFill>
            </a:endParaRPr>
          </a:p>
        </p:txBody>
      </p:sp>
    </p:spTree>
    <p:extLst>
      <p:ext uri="{BB962C8B-B14F-4D97-AF65-F5344CB8AC3E}">
        <p14:creationId xmlns:p14="http://schemas.microsoft.com/office/powerpoint/2010/main" val="177980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bg/>
                                          </p:spTgt>
                                        </p:tgtEl>
                                        <p:attrNameLst>
                                          <p:attrName>style.visibility</p:attrName>
                                        </p:attrNameLst>
                                      </p:cBhvr>
                                      <p:to>
                                        <p:strVal val="visible"/>
                                      </p:to>
                                    </p:set>
                                    <p:anim calcmode="lin" valueType="num">
                                      <p:cBhvr additive="base">
                                        <p:cTn id="1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9218" name="Picture 2" descr="C:\Documents and Settings\miss.lyon\Local Settings\Temporary Internet Files\Content.IE5\NW4MYTAE\MP9004424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465" y="522638"/>
            <a:ext cx="5336807" cy="63353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395" y="0"/>
            <a:ext cx="5852963"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tx1"/>
                </a:solidFill>
              </a:rPr>
              <a:t>In </a:t>
            </a:r>
            <a:r>
              <a:rPr lang="en-GB" sz="3600" b="1" dirty="0" err="1">
                <a:solidFill>
                  <a:schemeClr val="tx1"/>
                </a:solidFill>
              </a:rPr>
              <a:t>meiner</a:t>
            </a:r>
            <a:r>
              <a:rPr lang="en-GB" sz="3600" b="1" dirty="0">
                <a:solidFill>
                  <a:schemeClr val="tx1"/>
                </a:solidFill>
              </a:rPr>
              <a:t> </a:t>
            </a:r>
            <a:r>
              <a:rPr lang="en-GB" sz="3600" b="1" dirty="0" err="1">
                <a:solidFill>
                  <a:schemeClr val="tx1"/>
                </a:solidFill>
              </a:rPr>
              <a:t>Stadt</a:t>
            </a:r>
            <a:r>
              <a:rPr lang="en-GB" sz="3600" b="1" dirty="0">
                <a:solidFill>
                  <a:schemeClr val="tx1"/>
                </a:solidFill>
              </a:rPr>
              <a:t> </a:t>
            </a:r>
            <a:r>
              <a:rPr lang="en-GB" sz="3600" b="1" dirty="0" err="1">
                <a:solidFill>
                  <a:schemeClr val="tx1"/>
                </a:solidFill>
              </a:rPr>
              <a:t>gibt</a:t>
            </a:r>
            <a:r>
              <a:rPr lang="en-GB" sz="3600" b="1" dirty="0">
                <a:solidFill>
                  <a:schemeClr val="tx1"/>
                </a:solidFill>
              </a:rPr>
              <a:t> </a:t>
            </a:r>
            <a:r>
              <a:rPr lang="en-GB" sz="3600" b="1" dirty="0" err="1">
                <a:solidFill>
                  <a:schemeClr val="tx1"/>
                </a:solidFill>
              </a:rPr>
              <a:t>es</a:t>
            </a:r>
            <a:r>
              <a:rPr lang="en-GB" sz="3600" b="1" dirty="0">
                <a:solidFill>
                  <a:schemeClr val="tx1"/>
                </a:solidFill>
              </a:rPr>
              <a:t>…</a:t>
            </a:r>
          </a:p>
        </p:txBody>
      </p:sp>
      <p:sp>
        <p:nvSpPr>
          <p:cNvPr id="6" name="Rectangle 5"/>
          <p:cNvSpPr/>
          <p:nvPr/>
        </p:nvSpPr>
        <p:spPr>
          <a:xfrm>
            <a:off x="101476" y="5661248"/>
            <a:ext cx="7782892" cy="911201"/>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dirty="0" err="1">
                <a:solidFill>
                  <a:schemeClr val="tx1"/>
                </a:solidFill>
              </a:rPr>
              <a:t>verschiedene</a:t>
            </a:r>
            <a:r>
              <a:rPr lang="en-GB" sz="4000" b="1" dirty="0">
                <a:solidFill>
                  <a:schemeClr val="tx1"/>
                </a:solidFill>
              </a:rPr>
              <a:t> </a:t>
            </a:r>
            <a:r>
              <a:rPr lang="en-GB" sz="4000" b="1" dirty="0" err="1">
                <a:solidFill>
                  <a:schemeClr val="tx1"/>
                </a:solidFill>
              </a:rPr>
              <a:t>teureren</a:t>
            </a:r>
            <a:r>
              <a:rPr lang="en-GB" sz="4000" b="1" dirty="0">
                <a:solidFill>
                  <a:schemeClr val="tx1"/>
                </a:solidFill>
              </a:rPr>
              <a:t> </a:t>
            </a:r>
            <a:r>
              <a:rPr lang="en-GB" sz="4000" b="1" dirty="0" err="1">
                <a:solidFill>
                  <a:schemeClr val="tx1"/>
                </a:solidFill>
              </a:rPr>
              <a:t>Geschäfte</a:t>
            </a:r>
            <a:endParaRPr lang="en-GB" sz="4000" b="1" dirty="0">
              <a:solidFill>
                <a:schemeClr val="tx1"/>
              </a:solidFill>
            </a:endParaRPr>
          </a:p>
        </p:txBody>
      </p:sp>
    </p:spTree>
    <p:extLst>
      <p:ext uri="{BB962C8B-B14F-4D97-AF65-F5344CB8AC3E}">
        <p14:creationId xmlns:p14="http://schemas.microsoft.com/office/powerpoint/2010/main" val="200911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42" name="Picture 2" descr="C:\Documents and Settings\miss.lyon\Local Settings\Temporary Internet Files\Content.IE5\VB4TC55F\MP9004422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395" y="0"/>
            <a:ext cx="5852963"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tx1"/>
                </a:solidFill>
              </a:rPr>
              <a:t>In </a:t>
            </a:r>
            <a:r>
              <a:rPr lang="en-GB" sz="3600" b="1" dirty="0" err="1">
                <a:solidFill>
                  <a:schemeClr val="tx1"/>
                </a:solidFill>
              </a:rPr>
              <a:t>meiner</a:t>
            </a:r>
            <a:r>
              <a:rPr lang="en-GB" sz="3600" b="1" dirty="0">
                <a:solidFill>
                  <a:schemeClr val="tx1"/>
                </a:solidFill>
              </a:rPr>
              <a:t> </a:t>
            </a:r>
            <a:r>
              <a:rPr lang="en-GB" sz="3600" b="1" dirty="0" err="1">
                <a:solidFill>
                  <a:schemeClr val="tx1"/>
                </a:solidFill>
              </a:rPr>
              <a:t>Stadt</a:t>
            </a:r>
            <a:r>
              <a:rPr lang="en-GB" sz="3600" b="1" dirty="0">
                <a:solidFill>
                  <a:schemeClr val="tx1"/>
                </a:solidFill>
              </a:rPr>
              <a:t> </a:t>
            </a:r>
            <a:r>
              <a:rPr lang="en-GB" sz="3600" b="1" dirty="0" err="1">
                <a:solidFill>
                  <a:schemeClr val="tx1"/>
                </a:solidFill>
              </a:rPr>
              <a:t>gibt</a:t>
            </a:r>
            <a:r>
              <a:rPr lang="en-GB" sz="3600" b="1" dirty="0">
                <a:solidFill>
                  <a:schemeClr val="tx1"/>
                </a:solidFill>
              </a:rPr>
              <a:t> </a:t>
            </a:r>
            <a:r>
              <a:rPr lang="en-GB" sz="3600" b="1" dirty="0" err="1">
                <a:solidFill>
                  <a:schemeClr val="tx1"/>
                </a:solidFill>
              </a:rPr>
              <a:t>es</a:t>
            </a:r>
            <a:r>
              <a:rPr lang="en-GB" sz="3600" b="1" dirty="0">
                <a:solidFill>
                  <a:schemeClr val="tx1"/>
                </a:solidFill>
              </a:rPr>
              <a:t>…</a:t>
            </a:r>
          </a:p>
        </p:txBody>
      </p:sp>
      <p:sp>
        <p:nvSpPr>
          <p:cNvPr id="6" name="Rectangle 5"/>
          <p:cNvSpPr/>
          <p:nvPr/>
        </p:nvSpPr>
        <p:spPr>
          <a:xfrm>
            <a:off x="101476" y="5661248"/>
            <a:ext cx="6774780" cy="911201"/>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dirty="0" err="1">
                <a:solidFill>
                  <a:schemeClr val="tx1"/>
                </a:solidFill>
              </a:rPr>
              <a:t>einige</a:t>
            </a:r>
            <a:r>
              <a:rPr lang="en-GB" sz="4000" b="1" dirty="0">
                <a:solidFill>
                  <a:schemeClr val="tx1"/>
                </a:solidFill>
              </a:rPr>
              <a:t> </a:t>
            </a:r>
            <a:r>
              <a:rPr lang="en-GB" sz="4000" b="1" dirty="0" err="1">
                <a:solidFill>
                  <a:schemeClr val="tx1"/>
                </a:solidFill>
              </a:rPr>
              <a:t>schönen</a:t>
            </a:r>
            <a:r>
              <a:rPr lang="en-GB" sz="4000" b="1" dirty="0">
                <a:solidFill>
                  <a:schemeClr val="tx1"/>
                </a:solidFill>
              </a:rPr>
              <a:t> Parks</a:t>
            </a:r>
          </a:p>
        </p:txBody>
      </p:sp>
    </p:spTree>
    <p:extLst>
      <p:ext uri="{BB962C8B-B14F-4D97-AF65-F5344CB8AC3E}">
        <p14:creationId xmlns:p14="http://schemas.microsoft.com/office/powerpoint/2010/main" val="415660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iss.lyon\Local Settings\Temporary Internet Files\Content.IE5\LOP22JAO\MP9004243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884" y="0"/>
            <a:ext cx="457423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395" y="0"/>
            <a:ext cx="5852963"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tx1"/>
                </a:solidFill>
              </a:rPr>
              <a:t>In </a:t>
            </a:r>
            <a:r>
              <a:rPr lang="en-GB" sz="3600" b="1" dirty="0" err="1">
                <a:solidFill>
                  <a:schemeClr val="tx1"/>
                </a:solidFill>
              </a:rPr>
              <a:t>meiner</a:t>
            </a:r>
            <a:r>
              <a:rPr lang="en-GB" sz="3600" b="1" dirty="0">
                <a:solidFill>
                  <a:schemeClr val="tx1"/>
                </a:solidFill>
              </a:rPr>
              <a:t> </a:t>
            </a:r>
            <a:r>
              <a:rPr lang="en-GB" sz="3600" b="1" dirty="0" err="1">
                <a:solidFill>
                  <a:schemeClr val="tx1"/>
                </a:solidFill>
              </a:rPr>
              <a:t>Stadt</a:t>
            </a:r>
            <a:r>
              <a:rPr lang="en-GB" sz="3600" b="1" dirty="0">
                <a:solidFill>
                  <a:schemeClr val="tx1"/>
                </a:solidFill>
              </a:rPr>
              <a:t> </a:t>
            </a:r>
            <a:r>
              <a:rPr lang="en-GB" sz="3600" b="1" dirty="0" err="1">
                <a:solidFill>
                  <a:schemeClr val="tx1"/>
                </a:solidFill>
              </a:rPr>
              <a:t>gibt</a:t>
            </a:r>
            <a:r>
              <a:rPr lang="en-GB" sz="3600" b="1" dirty="0">
                <a:solidFill>
                  <a:schemeClr val="tx1"/>
                </a:solidFill>
              </a:rPr>
              <a:t> </a:t>
            </a:r>
            <a:r>
              <a:rPr lang="en-GB" sz="3600" b="1" dirty="0" err="1">
                <a:solidFill>
                  <a:schemeClr val="tx1"/>
                </a:solidFill>
              </a:rPr>
              <a:t>es</a:t>
            </a:r>
            <a:r>
              <a:rPr lang="en-GB" sz="3600" b="1" dirty="0">
                <a:solidFill>
                  <a:schemeClr val="tx1"/>
                </a:solidFill>
              </a:rPr>
              <a:t>…</a:t>
            </a:r>
          </a:p>
        </p:txBody>
      </p:sp>
      <p:sp>
        <p:nvSpPr>
          <p:cNvPr id="6" name="Rectangle 5"/>
          <p:cNvSpPr/>
          <p:nvPr/>
        </p:nvSpPr>
        <p:spPr>
          <a:xfrm>
            <a:off x="3203848" y="5301208"/>
            <a:ext cx="4965427" cy="869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err="1">
                <a:solidFill>
                  <a:schemeClr val="tx1"/>
                </a:solidFill>
              </a:rPr>
              <a:t>keinen</a:t>
            </a:r>
            <a:r>
              <a:rPr lang="en-GB" sz="4400" b="1" dirty="0">
                <a:solidFill>
                  <a:schemeClr val="tx1"/>
                </a:solidFill>
              </a:rPr>
              <a:t> Dom</a:t>
            </a:r>
          </a:p>
        </p:txBody>
      </p:sp>
      <p:pic>
        <p:nvPicPr>
          <p:cNvPr id="11266" name="Picture 2" descr="C:\Documents and Settings\miss.lyon\Local Settings\Temporary Internet Files\Content.IE5\LOP22JAO\MC9004325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340321"/>
            <a:ext cx="388843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08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C:\Documents and Settings\miss.lyon\Local Settings\Temporary Internet Files\Content.IE5\Z80RIV8B\MC900432205[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08720"/>
            <a:ext cx="5613400" cy="42442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395" y="0"/>
            <a:ext cx="5852963"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tx1"/>
                </a:solidFill>
              </a:rPr>
              <a:t>In </a:t>
            </a:r>
            <a:r>
              <a:rPr lang="en-GB" sz="3600" b="1" dirty="0" err="1">
                <a:solidFill>
                  <a:schemeClr val="tx1"/>
                </a:solidFill>
              </a:rPr>
              <a:t>meiner</a:t>
            </a:r>
            <a:r>
              <a:rPr lang="en-GB" sz="3600" b="1" dirty="0">
                <a:solidFill>
                  <a:schemeClr val="tx1"/>
                </a:solidFill>
              </a:rPr>
              <a:t> </a:t>
            </a:r>
            <a:r>
              <a:rPr lang="en-GB" sz="3600" b="1" dirty="0" err="1">
                <a:solidFill>
                  <a:schemeClr val="tx1"/>
                </a:solidFill>
              </a:rPr>
              <a:t>Stadt</a:t>
            </a:r>
            <a:r>
              <a:rPr lang="en-GB" sz="3600" b="1" dirty="0">
                <a:solidFill>
                  <a:schemeClr val="tx1"/>
                </a:solidFill>
              </a:rPr>
              <a:t> </a:t>
            </a:r>
            <a:r>
              <a:rPr lang="en-GB" sz="3600" b="1" dirty="0" err="1">
                <a:solidFill>
                  <a:schemeClr val="tx1"/>
                </a:solidFill>
              </a:rPr>
              <a:t>gibt</a:t>
            </a:r>
            <a:r>
              <a:rPr lang="en-GB" sz="3600" b="1" dirty="0">
                <a:solidFill>
                  <a:schemeClr val="tx1"/>
                </a:solidFill>
              </a:rPr>
              <a:t> </a:t>
            </a:r>
            <a:r>
              <a:rPr lang="en-GB" sz="3600" b="1" dirty="0" err="1">
                <a:solidFill>
                  <a:schemeClr val="tx1"/>
                </a:solidFill>
              </a:rPr>
              <a:t>es</a:t>
            </a:r>
            <a:r>
              <a:rPr lang="en-GB" sz="3600" b="1" dirty="0">
                <a:solidFill>
                  <a:schemeClr val="tx1"/>
                </a:solidFill>
              </a:rPr>
              <a:t>…</a:t>
            </a:r>
          </a:p>
        </p:txBody>
      </p:sp>
      <p:sp>
        <p:nvSpPr>
          <p:cNvPr id="6" name="Rectangle 5"/>
          <p:cNvSpPr/>
          <p:nvPr/>
        </p:nvSpPr>
        <p:spPr>
          <a:xfrm>
            <a:off x="3203848" y="5301208"/>
            <a:ext cx="4965427" cy="869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err="1">
                <a:solidFill>
                  <a:schemeClr val="tx1"/>
                </a:solidFill>
              </a:rPr>
              <a:t>keinen</a:t>
            </a:r>
            <a:r>
              <a:rPr lang="en-GB" sz="4400" b="1" dirty="0">
                <a:solidFill>
                  <a:schemeClr val="tx1"/>
                </a:solidFill>
              </a:rPr>
              <a:t> </a:t>
            </a:r>
            <a:r>
              <a:rPr lang="en-GB" sz="4400" b="1" dirty="0" err="1">
                <a:solidFill>
                  <a:schemeClr val="tx1"/>
                </a:solidFill>
              </a:rPr>
              <a:t>Bahnhof</a:t>
            </a:r>
            <a:endParaRPr lang="en-GB" sz="4400" b="1" dirty="0">
              <a:solidFill>
                <a:schemeClr val="tx1"/>
              </a:solidFill>
            </a:endParaRPr>
          </a:p>
        </p:txBody>
      </p:sp>
      <p:pic>
        <p:nvPicPr>
          <p:cNvPr id="7" name="Picture 2" descr="C:\Documents and Settings\miss.lyon\Local Settings\Temporary Internet Files\Content.IE5\LOP22JAO\MC9004325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340321"/>
            <a:ext cx="388843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49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5" name="Picture 3" descr="C:\Documents and Settings\miss.lyon\Local Settings\Temporary Internet Files\Content.IE5\NW4MYTAE\MP90040328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77658"/>
            <a:ext cx="5479112" cy="36513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395" y="0"/>
            <a:ext cx="5852963"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tx1"/>
                </a:solidFill>
              </a:rPr>
              <a:t>In </a:t>
            </a:r>
            <a:r>
              <a:rPr lang="en-GB" sz="3600" b="1" dirty="0" err="1">
                <a:solidFill>
                  <a:schemeClr val="tx1"/>
                </a:solidFill>
              </a:rPr>
              <a:t>meiner</a:t>
            </a:r>
            <a:r>
              <a:rPr lang="en-GB" sz="3600" b="1" dirty="0">
                <a:solidFill>
                  <a:schemeClr val="tx1"/>
                </a:solidFill>
              </a:rPr>
              <a:t> </a:t>
            </a:r>
            <a:r>
              <a:rPr lang="en-GB" sz="3600" b="1" dirty="0" err="1">
                <a:solidFill>
                  <a:schemeClr val="tx1"/>
                </a:solidFill>
              </a:rPr>
              <a:t>Stadt</a:t>
            </a:r>
            <a:r>
              <a:rPr lang="en-GB" sz="3600" b="1" dirty="0">
                <a:solidFill>
                  <a:schemeClr val="tx1"/>
                </a:solidFill>
              </a:rPr>
              <a:t> </a:t>
            </a:r>
            <a:r>
              <a:rPr lang="en-GB" sz="3600" b="1" dirty="0" err="1">
                <a:solidFill>
                  <a:schemeClr val="tx1"/>
                </a:solidFill>
              </a:rPr>
              <a:t>gibt</a:t>
            </a:r>
            <a:r>
              <a:rPr lang="en-GB" sz="3600" b="1" dirty="0">
                <a:solidFill>
                  <a:schemeClr val="tx1"/>
                </a:solidFill>
              </a:rPr>
              <a:t> </a:t>
            </a:r>
            <a:r>
              <a:rPr lang="en-GB" sz="3600" b="1" dirty="0" err="1">
                <a:solidFill>
                  <a:schemeClr val="tx1"/>
                </a:solidFill>
              </a:rPr>
              <a:t>es</a:t>
            </a:r>
            <a:r>
              <a:rPr lang="en-GB" sz="3600" b="1" dirty="0">
                <a:solidFill>
                  <a:schemeClr val="tx1"/>
                </a:solidFill>
              </a:rPr>
              <a:t>…</a:t>
            </a:r>
          </a:p>
        </p:txBody>
      </p:sp>
      <p:sp>
        <p:nvSpPr>
          <p:cNvPr id="7" name="Rectangle 6"/>
          <p:cNvSpPr/>
          <p:nvPr/>
        </p:nvSpPr>
        <p:spPr>
          <a:xfrm>
            <a:off x="3059832" y="5290962"/>
            <a:ext cx="4965427" cy="869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err="1">
                <a:solidFill>
                  <a:schemeClr val="tx1"/>
                </a:solidFill>
              </a:rPr>
              <a:t>keinen</a:t>
            </a:r>
            <a:r>
              <a:rPr lang="en-GB" sz="4400" b="1" dirty="0">
                <a:solidFill>
                  <a:schemeClr val="tx1"/>
                </a:solidFill>
              </a:rPr>
              <a:t> </a:t>
            </a:r>
            <a:r>
              <a:rPr lang="en-GB" sz="4400" b="1" dirty="0" err="1">
                <a:solidFill>
                  <a:schemeClr val="tx1"/>
                </a:solidFill>
              </a:rPr>
              <a:t>Fluss</a:t>
            </a:r>
            <a:endParaRPr lang="en-GB" sz="4400" b="1" dirty="0">
              <a:solidFill>
                <a:schemeClr val="tx1"/>
              </a:solidFill>
            </a:endParaRPr>
          </a:p>
        </p:txBody>
      </p:sp>
      <p:pic>
        <p:nvPicPr>
          <p:cNvPr id="8" name="Picture 2" descr="C:\Documents and Settings\miss.lyon\Local Settings\Temporary Internet Files\Content.IE5\LOP22JAO\MC9004325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340321"/>
            <a:ext cx="388843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82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bg/>
                                          </p:spTgt>
                                        </p:tgtEl>
                                        <p:attrNameLst>
                                          <p:attrName>style.visibility</p:attrName>
                                        </p:attrNameLst>
                                      </p:cBhvr>
                                      <p:to>
                                        <p:strVal val="visible"/>
                                      </p:to>
                                    </p:set>
                                    <p:anim calcmode="lin" valueType="num">
                                      <p:cBhvr additive="base">
                                        <p:cTn id="1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9" name="Picture 3" descr="C:\Documents and Settings\miss.lyon\Local Settings\Temporary Internet Files\Content.IE5\NW4MYTAE\MP9004252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631" y="1268760"/>
            <a:ext cx="6661593" cy="43924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395" y="0"/>
            <a:ext cx="5852963"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tx1"/>
                </a:solidFill>
              </a:rPr>
              <a:t>In </a:t>
            </a:r>
            <a:r>
              <a:rPr lang="en-GB" sz="3600" b="1" dirty="0" err="1">
                <a:solidFill>
                  <a:schemeClr val="tx1"/>
                </a:solidFill>
              </a:rPr>
              <a:t>meiner</a:t>
            </a:r>
            <a:r>
              <a:rPr lang="en-GB" sz="3600" b="1" dirty="0">
                <a:solidFill>
                  <a:schemeClr val="tx1"/>
                </a:solidFill>
              </a:rPr>
              <a:t> </a:t>
            </a:r>
            <a:r>
              <a:rPr lang="en-GB" sz="3600" b="1" dirty="0" err="1">
                <a:solidFill>
                  <a:schemeClr val="tx1"/>
                </a:solidFill>
              </a:rPr>
              <a:t>Stadt</a:t>
            </a:r>
            <a:r>
              <a:rPr lang="en-GB" sz="3600" b="1" dirty="0">
                <a:solidFill>
                  <a:schemeClr val="tx1"/>
                </a:solidFill>
              </a:rPr>
              <a:t> </a:t>
            </a:r>
            <a:r>
              <a:rPr lang="en-GB" sz="3600" b="1" dirty="0" err="1">
                <a:solidFill>
                  <a:schemeClr val="tx1"/>
                </a:solidFill>
              </a:rPr>
              <a:t>gibt</a:t>
            </a:r>
            <a:r>
              <a:rPr lang="en-GB" sz="3600" b="1" dirty="0">
                <a:solidFill>
                  <a:schemeClr val="tx1"/>
                </a:solidFill>
              </a:rPr>
              <a:t> </a:t>
            </a:r>
            <a:r>
              <a:rPr lang="en-GB" sz="3600" b="1" dirty="0" err="1">
                <a:solidFill>
                  <a:schemeClr val="tx1"/>
                </a:solidFill>
              </a:rPr>
              <a:t>es</a:t>
            </a:r>
            <a:r>
              <a:rPr lang="en-GB" sz="3600" b="1" dirty="0">
                <a:solidFill>
                  <a:schemeClr val="tx1"/>
                </a:solidFill>
              </a:rPr>
              <a:t>…</a:t>
            </a:r>
          </a:p>
        </p:txBody>
      </p:sp>
      <p:sp>
        <p:nvSpPr>
          <p:cNvPr id="7" name="Rectangle 6"/>
          <p:cNvSpPr/>
          <p:nvPr/>
        </p:nvSpPr>
        <p:spPr>
          <a:xfrm>
            <a:off x="3203848" y="5301208"/>
            <a:ext cx="4965427" cy="869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err="1">
                <a:solidFill>
                  <a:schemeClr val="tx1"/>
                </a:solidFill>
              </a:rPr>
              <a:t>keinen</a:t>
            </a:r>
            <a:r>
              <a:rPr lang="en-GB" sz="4400" b="1" dirty="0">
                <a:solidFill>
                  <a:schemeClr val="tx1"/>
                </a:solidFill>
              </a:rPr>
              <a:t> </a:t>
            </a:r>
            <a:r>
              <a:rPr lang="en-GB" sz="4400" b="1" dirty="0" err="1">
                <a:solidFill>
                  <a:schemeClr val="tx1"/>
                </a:solidFill>
              </a:rPr>
              <a:t>Marktplatz</a:t>
            </a:r>
            <a:endParaRPr lang="en-GB" sz="4400" b="1" dirty="0">
              <a:solidFill>
                <a:schemeClr val="tx1"/>
              </a:solidFill>
            </a:endParaRPr>
          </a:p>
        </p:txBody>
      </p:sp>
      <p:pic>
        <p:nvPicPr>
          <p:cNvPr id="8" name="Picture 2" descr="C:\Documents and Settings\miss.lyon\Local Settings\Temporary Internet Files\Content.IE5\LOP22JAO\MC9004325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340321"/>
            <a:ext cx="388843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73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bg/>
                                          </p:spTgt>
                                        </p:tgtEl>
                                        <p:attrNameLst>
                                          <p:attrName>style.visibility</p:attrName>
                                        </p:attrNameLst>
                                      </p:cBhvr>
                                      <p:to>
                                        <p:strVal val="visible"/>
                                      </p:to>
                                    </p:set>
                                    <p:anim calcmode="lin" valueType="num">
                                      <p:cBhvr additive="base">
                                        <p:cTn id="1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descr="C:\Documents and Settings\miss.lyon\Local Settings\Temporary Internet Files\Content.IE5\LOP22JAO\MP9004230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68760"/>
            <a:ext cx="5589240" cy="55892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395" y="0"/>
            <a:ext cx="5852963"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tx1"/>
                </a:solidFill>
              </a:rPr>
              <a:t>In </a:t>
            </a:r>
            <a:r>
              <a:rPr lang="en-GB" sz="3600" b="1" dirty="0" err="1">
                <a:solidFill>
                  <a:schemeClr val="tx1"/>
                </a:solidFill>
              </a:rPr>
              <a:t>meiner</a:t>
            </a:r>
            <a:r>
              <a:rPr lang="en-GB" sz="3600" b="1" dirty="0">
                <a:solidFill>
                  <a:schemeClr val="tx1"/>
                </a:solidFill>
              </a:rPr>
              <a:t> </a:t>
            </a:r>
            <a:r>
              <a:rPr lang="en-GB" sz="3600" b="1" dirty="0" err="1">
                <a:solidFill>
                  <a:schemeClr val="tx1"/>
                </a:solidFill>
              </a:rPr>
              <a:t>Stadt</a:t>
            </a:r>
            <a:r>
              <a:rPr lang="en-GB" sz="3600" b="1" dirty="0">
                <a:solidFill>
                  <a:schemeClr val="tx1"/>
                </a:solidFill>
              </a:rPr>
              <a:t> </a:t>
            </a:r>
            <a:r>
              <a:rPr lang="en-GB" sz="3600" b="1" dirty="0" err="1">
                <a:solidFill>
                  <a:schemeClr val="tx1"/>
                </a:solidFill>
              </a:rPr>
              <a:t>gibt</a:t>
            </a:r>
            <a:r>
              <a:rPr lang="en-GB" sz="3600" b="1" dirty="0">
                <a:solidFill>
                  <a:schemeClr val="tx1"/>
                </a:solidFill>
              </a:rPr>
              <a:t> </a:t>
            </a:r>
            <a:r>
              <a:rPr lang="en-GB" sz="3600" b="1" dirty="0" err="1">
                <a:solidFill>
                  <a:schemeClr val="tx1"/>
                </a:solidFill>
              </a:rPr>
              <a:t>es</a:t>
            </a:r>
            <a:r>
              <a:rPr lang="en-GB" sz="3600" b="1" dirty="0">
                <a:solidFill>
                  <a:schemeClr val="tx1"/>
                </a:solidFill>
              </a:rPr>
              <a:t>…</a:t>
            </a:r>
          </a:p>
        </p:txBody>
      </p:sp>
      <p:sp>
        <p:nvSpPr>
          <p:cNvPr id="6" name="Rectangle 5"/>
          <p:cNvSpPr/>
          <p:nvPr/>
        </p:nvSpPr>
        <p:spPr>
          <a:xfrm>
            <a:off x="3203848" y="5013176"/>
            <a:ext cx="5156051" cy="1158801"/>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err="1">
                <a:solidFill>
                  <a:schemeClr val="tx1"/>
                </a:solidFill>
              </a:rPr>
              <a:t>keine</a:t>
            </a:r>
            <a:r>
              <a:rPr lang="en-GB" sz="5400" b="1" dirty="0">
                <a:solidFill>
                  <a:schemeClr val="tx1"/>
                </a:solidFill>
              </a:rPr>
              <a:t> </a:t>
            </a:r>
            <a:r>
              <a:rPr lang="en-GB" sz="5400" b="1" dirty="0" err="1">
                <a:solidFill>
                  <a:schemeClr val="tx1"/>
                </a:solidFill>
              </a:rPr>
              <a:t>Tankstelle</a:t>
            </a:r>
            <a:endParaRPr lang="en-GB" sz="5400" b="1" dirty="0">
              <a:solidFill>
                <a:schemeClr val="tx1"/>
              </a:solidFill>
            </a:endParaRPr>
          </a:p>
        </p:txBody>
      </p:sp>
      <p:pic>
        <p:nvPicPr>
          <p:cNvPr id="7" name="Picture 2" descr="C:\Documents and Settings\miss.lyon\Local Settings\Temporary Internet Files\Content.IE5\LOP22JAO\MC9004325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340321"/>
            <a:ext cx="388843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60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descr="C:\Documents and Settings\miss.lyon\Local Settings\Temporary Internet Files\Content.IE5\Z80RIV8B\MP9004225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2190"/>
            <a:ext cx="9144000" cy="60936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395" y="0"/>
            <a:ext cx="5852963"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tx1"/>
                </a:solidFill>
              </a:rPr>
              <a:t>In </a:t>
            </a:r>
            <a:r>
              <a:rPr lang="en-GB" sz="3600" b="1" dirty="0" err="1">
                <a:solidFill>
                  <a:schemeClr val="tx1"/>
                </a:solidFill>
              </a:rPr>
              <a:t>meiner</a:t>
            </a:r>
            <a:r>
              <a:rPr lang="en-GB" sz="3600" b="1" dirty="0">
                <a:solidFill>
                  <a:schemeClr val="tx1"/>
                </a:solidFill>
              </a:rPr>
              <a:t> </a:t>
            </a:r>
            <a:r>
              <a:rPr lang="en-GB" sz="3600" b="1" dirty="0" err="1">
                <a:solidFill>
                  <a:schemeClr val="tx1"/>
                </a:solidFill>
              </a:rPr>
              <a:t>Stadt</a:t>
            </a:r>
            <a:r>
              <a:rPr lang="en-GB" sz="3600" b="1" dirty="0">
                <a:solidFill>
                  <a:schemeClr val="tx1"/>
                </a:solidFill>
              </a:rPr>
              <a:t> </a:t>
            </a:r>
            <a:r>
              <a:rPr lang="en-GB" sz="3600" b="1" dirty="0" err="1">
                <a:solidFill>
                  <a:schemeClr val="tx1"/>
                </a:solidFill>
              </a:rPr>
              <a:t>gibt</a:t>
            </a:r>
            <a:r>
              <a:rPr lang="en-GB" sz="3600" b="1" dirty="0">
                <a:solidFill>
                  <a:schemeClr val="tx1"/>
                </a:solidFill>
              </a:rPr>
              <a:t> </a:t>
            </a:r>
            <a:r>
              <a:rPr lang="en-GB" sz="3600" b="1" dirty="0" err="1">
                <a:solidFill>
                  <a:schemeClr val="tx1"/>
                </a:solidFill>
              </a:rPr>
              <a:t>es</a:t>
            </a:r>
            <a:r>
              <a:rPr lang="en-GB" sz="3600" b="1" dirty="0">
                <a:solidFill>
                  <a:schemeClr val="tx1"/>
                </a:solidFill>
              </a:rPr>
              <a:t>…</a:t>
            </a:r>
          </a:p>
        </p:txBody>
      </p:sp>
      <p:sp>
        <p:nvSpPr>
          <p:cNvPr id="6" name="Rectangle 5"/>
          <p:cNvSpPr/>
          <p:nvPr/>
        </p:nvSpPr>
        <p:spPr>
          <a:xfrm>
            <a:off x="3203848" y="5013176"/>
            <a:ext cx="5156051" cy="1158801"/>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err="1">
                <a:solidFill>
                  <a:schemeClr val="tx1"/>
                </a:solidFill>
              </a:rPr>
              <a:t>keine</a:t>
            </a:r>
            <a:r>
              <a:rPr lang="en-GB" sz="5400" b="1" dirty="0">
                <a:solidFill>
                  <a:schemeClr val="tx1"/>
                </a:solidFill>
              </a:rPr>
              <a:t> </a:t>
            </a:r>
            <a:r>
              <a:rPr lang="en-GB" sz="5400" b="1" dirty="0" err="1">
                <a:solidFill>
                  <a:schemeClr val="tx1"/>
                </a:solidFill>
              </a:rPr>
              <a:t>Universität</a:t>
            </a:r>
            <a:endParaRPr lang="en-GB" sz="5400" b="1" dirty="0">
              <a:solidFill>
                <a:schemeClr val="tx1"/>
              </a:solidFill>
            </a:endParaRPr>
          </a:p>
        </p:txBody>
      </p:sp>
      <p:pic>
        <p:nvPicPr>
          <p:cNvPr id="7" name="Picture 2" descr="C:\Documents and Settings\miss.lyon\Local Settings\Temporary Internet Files\Content.IE5\LOP22JAO\MC9004325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340321"/>
            <a:ext cx="388843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86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7170" name="Picture 2" descr="C:\Documents and Settings\miss.lyon\Local Settings\Temporary Internet Files\Content.IE5\NW4MYTAE\MC90041569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6946" y="1742037"/>
            <a:ext cx="6111478" cy="44921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395" y="0"/>
            <a:ext cx="5852963"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tx1"/>
                </a:solidFill>
              </a:rPr>
              <a:t>In </a:t>
            </a:r>
            <a:r>
              <a:rPr lang="en-GB" sz="3600" b="1" dirty="0" err="1">
                <a:solidFill>
                  <a:schemeClr val="tx1"/>
                </a:solidFill>
              </a:rPr>
              <a:t>meiner</a:t>
            </a:r>
            <a:r>
              <a:rPr lang="en-GB" sz="3600" b="1" dirty="0">
                <a:solidFill>
                  <a:schemeClr val="tx1"/>
                </a:solidFill>
              </a:rPr>
              <a:t> </a:t>
            </a:r>
            <a:r>
              <a:rPr lang="en-GB" sz="3600" b="1" dirty="0" err="1">
                <a:solidFill>
                  <a:schemeClr val="tx1"/>
                </a:solidFill>
              </a:rPr>
              <a:t>Stadt</a:t>
            </a:r>
            <a:r>
              <a:rPr lang="en-GB" sz="3600" b="1" dirty="0">
                <a:solidFill>
                  <a:schemeClr val="tx1"/>
                </a:solidFill>
              </a:rPr>
              <a:t> </a:t>
            </a:r>
            <a:r>
              <a:rPr lang="en-GB" sz="3600" b="1" dirty="0" err="1">
                <a:solidFill>
                  <a:schemeClr val="tx1"/>
                </a:solidFill>
              </a:rPr>
              <a:t>gibt</a:t>
            </a:r>
            <a:r>
              <a:rPr lang="en-GB" sz="3600" b="1" dirty="0">
                <a:solidFill>
                  <a:schemeClr val="tx1"/>
                </a:solidFill>
              </a:rPr>
              <a:t> </a:t>
            </a:r>
            <a:r>
              <a:rPr lang="en-GB" sz="3600" b="1" dirty="0" err="1">
                <a:solidFill>
                  <a:schemeClr val="tx1"/>
                </a:solidFill>
              </a:rPr>
              <a:t>es</a:t>
            </a:r>
            <a:r>
              <a:rPr lang="en-GB" sz="3600" b="1" dirty="0">
                <a:solidFill>
                  <a:schemeClr val="tx1"/>
                </a:solidFill>
              </a:rPr>
              <a:t>…</a:t>
            </a:r>
          </a:p>
        </p:txBody>
      </p:sp>
      <p:sp>
        <p:nvSpPr>
          <p:cNvPr id="7" name="Rectangle 6"/>
          <p:cNvSpPr/>
          <p:nvPr/>
        </p:nvSpPr>
        <p:spPr>
          <a:xfrm>
            <a:off x="539552" y="5373216"/>
            <a:ext cx="4968552" cy="89153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err="1">
                <a:solidFill>
                  <a:schemeClr val="tx1"/>
                </a:solidFill>
              </a:rPr>
              <a:t>kein</a:t>
            </a:r>
            <a:r>
              <a:rPr lang="en-GB" sz="5400" b="1" dirty="0">
                <a:solidFill>
                  <a:schemeClr val="tx1"/>
                </a:solidFill>
              </a:rPr>
              <a:t> </a:t>
            </a:r>
            <a:r>
              <a:rPr lang="en-GB" sz="5400" b="1" dirty="0" err="1">
                <a:solidFill>
                  <a:schemeClr val="tx1"/>
                </a:solidFill>
              </a:rPr>
              <a:t>Schloss</a:t>
            </a:r>
            <a:endParaRPr lang="en-GB" sz="5400" b="1" dirty="0">
              <a:solidFill>
                <a:schemeClr val="tx1"/>
              </a:solidFill>
            </a:endParaRPr>
          </a:p>
        </p:txBody>
      </p:sp>
      <p:pic>
        <p:nvPicPr>
          <p:cNvPr id="8" name="Picture 2" descr="C:\Documents and Settings\miss.lyon\Local Settings\Temporary Internet Files\Content.IE5\LOP22JAO\MC9004325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340321"/>
            <a:ext cx="388843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68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bg/>
                                          </p:spTgt>
                                        </p:tgtEl>
                                        <p:attrNameLst>
                                          <p:attrName>style.visibility</p:attrName>
                                        </p:attrNameLst>
                                      </p:cBhvr>
                                      <p:to>
                                        <p:strVal val="visible"/>
                                      </p:to>
                                    </p:set>
                                    <p:anim calcmode="lin" valueType="num">
                                      <p:cBhvr additive="base">
                                        <p:cTn id="1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4445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cy-GB" sz="4000" b="1">
                <a:latin typeface="Comic Sans MS" pitchFamily="66" charset="0"/>
              </a:rPr>
              <a:t>Wie ist deine Stadt?</a:t>
            </a:r>
            <a:endParaRPr lang="en-US" sz="4000" b="1">
              <a:latin typeface="Comic Sans MS" pitchFamily="66" charset="0"/>
            </a:endParaRPr>
          </a:p>
        </p:txBody>
      </p:sp>
      <p:sp>
        <p:nvSpPr>
          <p:cNvPr id="5" name="Text Box 3"/>
          <p:cNvSpPr txBox="1">
            <a:spLocks noChangeArrowheads="1"/>
          </p:cNvSpPr>
          <p:nvPr/>
        </p:nvSpPr>
        <p:spPr bwMode="auto">
          <a:xfrm>
            <a:off x="468313" y="692150"/>
            <a:ext cx="2479675" cy="600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AutoNum type="arabicPeriod"/>
            </a:pPr>
            <a:r>
              <a:rPr lang="cy-GB" sz="2400" b="1" dirty="0">
                <a:latin typeface="Comic Sans MS" pitchFamily="66" charset="0"/>
              </a:rPr>
              <a:t> klein</a:t>
            </a:r>
          </a:p>
          <a:p>
            <a:pPr eaLnBrk="1" hangingPunct="1">
              <a:buFontTx/>
              <a:buAutoNum type="arabicPeriod"/>
            </a:pPr>
            <a:r>
              <a:rPr lang="cy-GB" sz="2400" b="1" dirty="0">
                <a:latin typeface="Comic Sans MS" pitchFamily="66" charset="0"/>
              </a:rPr>
              <a:t> alt</a:t>
            </a:r>
          </a:p>
          <a:p>
            <a:pPr eaLnBrk="1" hangingPunct="1">
              <a:buFontTx/>
              <a:buAutoNum type="arabicPeriod"/>
            </a:pPr>
            <a:r>
              <a:rPr lang="cy-GB" sz="2400" b="1" dirty="0">
                <a:latin typeface="Comic Sans MS" pitchFamily="66" charset="0"/>
              </a:rPr>
              <a:t> gro</a:t>
            </a:r>
            <a:r>
              <a:rPr lang="en-US" sz="2400" b="1" dirty="0">
                <a:latin typeface="Comic Sans MS" pitchFamily="66" charset="0"/>
              </a:rPr>
              <a:t>ß</a:t>
            </a:r>
          </a:p>
          <a:p>
            <a:pPr eaLnBrk="1" hangingPunct="1">
              <a:buFontTx/>
              <a:buAutoNum type="arabicPeriod"/>
            </a:pPr>
            <a:r>
              <a:rPr lang="cy-GB" sz="2400" b="1" dirty="0">
                <a:latin typeface="Comic Sans MS" pitchFamily="66" charset="0"/>
              </a:rPr>
              <a:t> belebt</a:t>
            </a:r>
          </a:p>
          <a:p>
            <a:pPr eaLnBrk="1" hangingPunct="1">
              <a:buFontTx/>
              <a:buAutoNum type="arabicPeriod"/>
            </a:pPr>
            <a:r>
              <a:rPr lang="cy-GB" sz="2400" b="1" dirty="0">
                <a:latin typeface="Comic Sans MS" pitchFamily="66" charset="0"/>
              </a:rPr>
              <a:t>herrvoragend</a:t>
            </a:r>
          </a:p>
          <a:p>
            <a:pPr eaLnBrk="1" hangingPunct="1">
              <a:buFontTx/>
              <a:buAutoNum type="arabicPeriod"/>
            </a:pPr>
            <a:r>
              <a:rPr lang="cy-GB" sz="2400" b="1" dirty="0">
                <a:latin typeface="Comic Sans MS" pitchFamily="66" charset="0"/>
              </a:rPr>
              <a:t>teuer</a:t>
            </a:r>
            <a:endParaRPr lang="en-US" sz="2400" b="1" dirty="0">
              <a:latin typeface="Comic Sans MS" pitchFamily="66" charset="0"/>
            </a:endParaRPr>
          </a:p>
          <a:p>
            <a:pPr eaLnBrk="1" hangingPunct="1">
              <a:buFontTx/>
              <a:buAutoNum type="arabicPeriod"/>
            </a:pPr>
            <a:r>
              <a:rPr lang="cy-GB" sz="2400" b="1" dirty="0">
                <a:latin typeface="Comic Sans MS" pitchFamily="66" charset="0"/>
              </a:rPr>
              <a:t> riesig</a:t>
            </a:r>
          </a:p>
          <a:p>
            <a:pPr eaLnBrk="1" hangingPunct="1">
              <a:buFontTx/>
              <a:buAutoNum type="arabicPeriod"/>
            </a:pPr>
            <a:r>
              <a:rPr lang="cy-GB" sz="2400" b="1" dirty="0">
                <a:latin typeface="Comic Sans MS" pitchFamily="66" charset="0"/>
              </a:rPr>
              <a:t> neu</a:t>
            </a:r>
          </a:p>
          <a:p>
            <a:pPr eaLnBrk="1" hangingPunct="1">
              <a:buFontTx/>
              <a:buAutoNum type="arabicPeriod"/>
            </a:pPr>
            <a:r>
              <a:rPr lang="cy-GB" sz="2400" b="1" dirty="0">
                <a:latin typeface="Comic Sans MS" pitchFamily="66" charset="0"/>
              </a:rPr>
              <a:t> sch</a:t>
            </a:r>
            <a:r>
              <a:rPr lang="en-US" sz="2400" b="1" dirty="0" err="1">
                <a:latin typeface="Comic Sans MS" pitchFamily="66" charset="0"/>
              </a:rPr>
              <a:t>ön</a:t>
            </a:r>
            <a:endParaRPr lang="en-US" sz="2400" b="1" dirty="0">
              <a:latin typeface="Comic Sans MS" pitchFamily="66" charset="0"/>
            </a:endParaRPr>
          </a:p>
          <a:p>
            <a:pPr eaLnBrk="1" hangingPunct="1">
              <a:buFontTx/>
              <a:buAutoNum type="arabicPeriod"/>
            </a:pPr>
            <a:r>
              <a:rPr lang="cy-GB" sz="2400" b="1" dirty="0">
                <a:latin typeface="Comic Sans MS" pitchFamily="66" charset="0"/>
              </a:rPr>
              <a:t> gem</a:t>
            </a:r>
            <a:r>
              <a:rPr lang="en-US" sz="2400" b="1" dirty="0" err="1">
                <a:latin typeface="Comic Sans MS" pitchFamily="66" charset="0"/>
              </a:rPr>
              <a:t>ütlich</a:t>
            </a:r>
            <a:endParaRPr lang="en-US" sz="2400" b="1" dirty="0">
              <a:latin typeface="Comic Sans MS" pitchFamily="66" charset="0"/>
            </a:endParaRPr>
          </a:p>
          <a:p>
            <a:pPr eaLnBrk="1" hangingPunct="1">
              <a:buFontTx/>
              <a:buAutoNum type="arabicPeriod"/>
            </a:pPr>
            <a:r>
              <a:rPr lang="cy-GB" sz="2400" b="1" dirty="0">
                <a:latin typeface="Comic Sans MS" pitchFamily="66" charset="0"/>
              </a:rPr>
              <a:t> h</a:t>
            </a:r>
            <a:r>
              <a:rPr lang="en-US" sz="2400" b="1" dirty="0" err="1">
                <a:latin typeface="Comic Sans MS" pitchFamily="66" charset="0"/>
              </a:rPr>
              <a:t>ässlich</a:t>
            </a:r>
            <a:endParaRPr lang="en-US" sz="2400" b="1" dirty="0">
              <a:latin typeface="Comic Sans MS" pitchFamily="66" charset="0"/>
            </a:endParaRPr>
          </a:p>
          <a:p>
            <a:pPr eaLnBrk="1" hangingPunct="1">
              <a:buFontTx/>
              <a:buAutoNum type="arabicPeriod"/>
            </a:pPr>
            <a:r>
              <a:rPr lang="cy-GB" sz="2400" b="1" dirty="0">
                <a:latin typeface="Comic Sans MS" pitchFamily="66" charset="0"/>
              </a:rPr>
              <a:t> ber</a:t>
            </a:r>
            <a:r>
              <a:rPr lang="en-US" sz="2400" b="1" dirty="0" err="1">
                <a:latin typeface="Comic Sans MS" pitchFamily="66" charset="0"/>
              </a:rPr>
              <a:t>ühmt</a:t>
            </a:r>
            <a:endParaRPr lang="en-US" sz="2400" b="1" dirty="0">
              <a:latin typeface="Comic Sans MS" pitchFamily="66" charset="0"/>
            </a:endParaRPr>
          </a:p>
          <a:p>
            <a:pPr eaLnBrk="1" hangingPunct="1">
              <a:buFontTx/>
              <a:buAutoNum type="arabicPeriod"/>
            </a:pPr>
            <a:r>
              <a:rPr lang="en-US" sz="2400" b="1" dirty="0">
                <a:latin typeface="Comic Sans MS" pitchFamily="66" charset="0"/>
              </a:rPr>
              <a:t> </a:t>
            </a:r>
            <a:r>
              <a:rPr lang="en-US" sz="2400" b="1" dirty="0" err="1">
                <a:latin typeface="Comic Sans MS" pitchFamily="66" charset="0"/>
              </a:rPr>
              <a:t>lebendig</a:t>
            </a:r>
            <a:endParaRPr lang="en-US" sz="2400" b="1" dirty="0">
              <a:latin typeface="Comic Sans MS" pitchFamily="66" charset="0"/>
            </a:endParaRPr>
          </a:p>
          <a:p>
            <a:pPr eaLnBrk="1" hangingPunct="1">
              <a:buFontTx/>
              <a:buAutoNum type="arabicPeriod"/>
            </a:pPr>
            <a:r>
              <a:rPr lang="en-US" sz="2400" b="1" dirty="0">
                <a:latin typeface="Comic Sans MS" pitchFamily="66" charset="0"/>
              </a:rPr>
              <a:t> </a:t>
            </a:r>
            <a:r>
              <a:rPr lang="en-US" sz="2400" b="1" dirty="0" err="1">
                <a:latin typeface="Comic Sans MS" pitchFamily="66" charset="0"/>
              </a:rPr>
              <a:t>sehenswert</a:t>
            </a:r>
            <a:endParaRPr lang="en-US" sz="2400" b="1" dirty="0">
              <a:latin typeface="Comic Sans MS" pitchFamily="66" charset="0"/>
            </a:endParaRPr>
          </a:p>
          <a:p>
            <a:pPr eaLnBrk="1" hangingPunct="1">
              <a:buFontTx/>
              <a:buAutoNum type="arabicPeriod"/>
            </a:pPr>
            <a:r>
              <a:rPr lang="en-US" sz="2400" b="1" dirty="0" err="1">
                <a:latin typeface="Comic Sans MS" pitchFamily="66" charset="0"/>
              </a:rPr>
              <a:t>preiswert</a:t>
            </a:r>
            <a:endParaRPr lang="en-US" sz="2400" b="1" dirty="0">
              <a:latin typeface="Comic Sans MS" pitchFamily="66" charset="0"/>
            </a:endParaRPr>
          </a:p>
          <a:p>
            <a:pPr eaLnBrk="1" hangingPunct="1">
              <a:buFontTx/>
              <a:buAutoNum type="arabicPeriod"/>
            </a:pPr>
            <a:endParaRPr lang="en-US" sz="2400" b="1" dirty="0">
              <a:latin typeface="Comic Sans MS" pitchFamily="66" charset="0"/>
            </a:endParaRPr>
          </a:p>
        </p:txBody>
      </p:sp>
      <p:sp>
        <p:nvSpPr>
          <p:cNvPr id="6" name="Text Box 4"/>
          <p:cNvSpPr txBox="1">
            <a:spLocks noChangeArrowheads="1"/>
          </p:cNvSpPr>
          <p:nvPr/>
        </p:nvSpPr>
        <p:spPr bwMode="auto">
          <a:xfrm>
            <a:off x="3276600" y="746125"/>
            <a:ext cx="326243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57200" indent="-457200">
              <a:buFont typeface="+mj-lt"/>
              <a:buAutoNum type="alphaUcPeriod"/>
              <a:defRPr/>
            </a:pPr>
            <a:r>
              <a:rPr lang="cy-GB" sz="2400" b="1" dirty="0">
                <a:solidFill>
                  <a:schemeClr val="accent2"/>
                </a:solidFill>
                <a:latin typeface="Comic Sans MS" pitchFamily="66" charset="0"/>
              </a:rPr>
              <a:t> famous</a:t>
            </a:r>
          </a:p>
          <a:p>
            <a:pPr marL="457200" indent="-457200">
              <a:buFont typeface="+mj-lt"/>
              <a:buAutoNum type="alphaUcPeriod"/>
              <a:defRPr/>
            </a:pPr>
            <a:r>
              <a:rPr lang="cy-GB" sz="2400" b="1" dirty="0">
                <a:solidFill>
                  <a:schemeClr val="accent2"/>
                </a:solidFill>
                <a:latin typeface="Comic Sans MS" pitchFamily="66" charset="0"/>
              </a:rPr>
              <a:t> superb</a:t>
            </a:r>
          </a:p>
          <a:p>
            <a:pPr marL="457200" indent="-457200">
              <a:buFont typeface="+mj-lt"/>
              <a:buAutoNum type="alphaUcPeriod"/>
              <a:defRPr/>
            </a:pPr>
            <a:r>
              <a:rPr lang="cy-GB" sz="2400" b="1" dirty="0">
                <a:solidFill>
                  <a:schemeClr val="accent2"/>
                </a:solidFill>
                <a:latin typeface="Comic Sans MS" pitchFamily="66" charset="0"/>
              </a:rPr>
              <a:t> huge</a:t>
            </a:r>
          </a:p>
          <a:p>
            <a:pPr marL="457200" indent="-457200">
              <a:buFont typeface="+mj-lt"/>
              <a:buAutoNum type="alphaUcPeriod"/>
              <a:defRPr/>
            </a:pPr>
            <a:r>
              <a:rPr lang="cy-GB" sz="2400" b="1" dirty="0">
                <a:solidFill>
                  <a:schemeClr val="accent2"/>
                </a:solidFill>
                <a:latin typeface="Comic Sans MS" pitchFamily="66" charset="0"/>
              </a:rPr>
              <a:t>expensive</a:t>
            </a:r>
          </a:p>
          <a:p>
            <a:pPr marL="457200" indent="-457200">
              <a:buFont typeface="+mj-lt"/>
              <a:buAutoNum type="alphaUcPeriod"/>
              <a:defRPr/>
            </a:pPr>
            <a:r>
              <a:rPr lang="cy-GB" sz="2400" b="1" dirty="0">
                <a:solidFill>
                  <a:schemeClr val="accent2"/>
                </a:solidFill>
                <a:latin typeface="Comic Sans MS" pitchFamily="66" charset="0"/>
              </a:rPr>
              <a:t> old</a:t>
            </a:r>
          </a:p>
          <a:p>
            <a:pPr marL="457200" indent="-457200">
              <a:buFont typeface="+mj-lt"/>
              <a:buAutoNum type="alphaUcPeriod"/>
              <a:defRPr/>
            </a:pPr>
            <a:r>
              <a:rPr lang="cy-GB" sz="2400" b="1" dirty="0">
                <a:solidFill>
                  <a:schemeClr val="accent2"/>
                </a:solidFill>
                <a:latin typeface="Comic Sans MS" pitchFamily="66" charset="0"/>
              </a:rPr>
              <a:t> cosy</a:t>
            </a:r>
          </a:p>
          <a:p>
            <a:pPr marL="457200" indent="-457200">
              <a:buFont typeface="+mj-lt"/>
              <a:buAutoNum type="alphaUcPeriod"/>
              <a:defRPr/>
            </a:pPr>
            <a:r>
              <a:rPr lang="cy-GB" sz="2400" b="1" dirty="0">
                <a:solidFill>
                  <a:schemeClr val="accent2"/>
                </a:solidFill>
                <a:latin typeface="Comic Sans MS" pitchFamily="66" charset="0"/>
              </a:rPr>
              <a:t> beautiful</a:t>
            </a:r>
          </a:p>
          <a:p>
            <a:pPr marL="457200" indent="-457200">
              <a:buFont typeface="+mj-lt"/>
              <a:buAutoNum type="alphaUcPeriod"/>
              <a:defRPr/>
            </a:pPr>
            <a:r>
              <a:rPr lang="cy-GB" sz="2400" b="1" dirty="0">
                <a:solidFill>
                  <a:schemeClr val="accent2"/>
                </a:solidFill>
                <a:latin typeface="Comic Sans MS" pitchFamily="66" charset="0"/>
              </a:rPr>
              <a:t> ugly</a:t>
            </a:r>
          </a:p>
          <a:p>
            <a:pPr marL="457200" indent="-457200">
              <a:buFont typeface="+mj-lt"/>
              <a:buAutoNum type="alphaUcPeriod"/>
              <a:defRPr/>
            </a:pPr>
            <a:r>
              <a:rPr lang="cy-GB" sz="2400" b="1" dirty="0">
                <a:solidFill>
                  <a:schemeClr val="accent2"/>
                </a:solidFill>
                <a:latin typeface="Comic Sans MS" pitchFamily="66" charset="0"/>
              </a:rPr>
              <a:t>reasonably priced</a:t>
            </a:r>
          </a:p>
          <a:p>
            <a:pPr marL="457200" indent="-457200">
              <a:buFont typeface="+mj-lt"/>
              <a:buAutoNum type="alphaUcPeriod"/>
              <a:defRPr/>
            </a:pPr>
            <a:r>
              <a:rPr lang="cy-GB" sz="2400" b="1" dirty="0">
                <a:solidFill>
                  <a:schemeClr val="accent2"/>
                </a:solidFill>
                <a:latin typeface="Comic Sans MS" pitchFamily="66" charset="0"/>
              </a:rPr>
              <a:t> small</a:t>
            </a:r>
            <a:endParaRPr lang="en-US" sz="2400" b="1" dirty="0">
              <a:solidFill>
                <a:schemeClr val="accent2"/>
              </a:solidFill>
              <a:latin typeface="Comic Sans MS" pitchFamily="66" charset="0"/>
            </a:endParaRPr>
          </a:p>
          <a:p>
            <a:pPr marL="457200" indent="-457200">
              <a:buFont typeface="+mj-lt"/>
              <a:buAutoNum type="alphaUcPeriod"/>
              <a:defRPr/>
            </a:pPr>
            <a:r>
              <a:rPr lang="cy-GB" sz="2400" b="1" dirty="0">
                <a:solidFill>
                  <a:schemeClr val="accent2"/>
                </a:solidFill>
                <a:latin typeface="Comic Sans MS" pitchFamily="66" charset="0"/>
              </a:rPr>
              <a:t> busy</a:t>
            </a:r>
          </a:p>
          <a:p>
            <a:pPr marL="457200" indent="-457200">
              <a:buFont typeface="+mj-lt"/>
              <a:buAutoNum type="alphaUcPeriod"/>
              <a:defRPr/>
            </a:pPr>
            <a:r>
              <a:rPr lang="cy-GB" sz="2400" b="1" dirty="0">
                <a:solidFill>
                  <a:schemeClr val="accent2"/>
                </a:solidFill>
                <a:latin typeface="Comic Sans MS" pitchFamily="66" charset="0"/>
              </a:rPr>
              <a:t> new</a:t>
            </a:r>
          </a:p>
          <a:p>
            <a:pPr marL="457200" indent="-457200">
              <a:buFont typeface="+mj-lt"/>
              <a:buAutoNum type="alphaUcPeriod"/>
              <a:defRPr/>
            </a:pPr>
            <a:r>
              <a:rPr lang="cy-GB" sz="2400" b="1" dirty="0">
                <a:solidFill>
                  <a:schemeClr val="accent2"/>
                </a:solidFill>
                <a:latin typeface="Comic Sans MS" pitchFamily="66" charset="0"/>
              </a:rPr>
              <a:t> big</a:t>
            </a:r>
          </a:p>
          <a:p>
            <a:pPr marL="457200" indent="-457200">
              <a:buFont typeface="+mj-lt"/>
              <a:buAutoNum type="alphaUcPeriod"/>
              <a:defRPr/>
            </a:pPr>
            <a:r>
              <a:rPr lang="cy-GB" sz="2400" b="1" dirty="0">
                <a:solidFill>
                  <a:schemeClr val="accent2"/>
                </a:solidFill>
                <a:latin typeface="Comic Sans MS" pitchFamily="66" charset="0"/>
              </a:rPr>
              <a:t> worth seeing</a:t>
            </a:r>
          </a:p>
          <a:p>
            <a:pPr marL="457200" indent="-457200">
              <a:buFont typeface="+mj-lt"/>
              <a:buAutoNum type="alphaUcPeriod"/>
              <a:defRPr/>
            </a:pPr>
            <a:r>
              <a:rPr lang="cy-GB" sz="2400" b="1" dirty="0">
                <a:solidFill>
                  <a:schemeClr val="accent2"/>
                </a:solidFill>
                <a:latin typeface="Comic Sans MS" pitchFamily="66" charset="0"/>
              </a:rPr>
              <a:t> lively  </a:t>
            </a:r>
            <a:endParaRPr lang="en-US" sz="2400" b="1" dirty="0">
              <a:solidFill>
                <a:schemeClr val="accent2"/>
              </a:solidFill>
              <a:latin typeface="Comic Sans MS" pitchFamily="66" charset="0"/>
            </a:endParaRPr>
          </a:p>
        </p:txBody>
      </p:sp>
      <p:sp>
        <p:nvSpPr>
          <p:cNvPr id="7" name="Cloud Callout 6"/>
          <p:cNvSpPr/>
          <p:nvPr/>
        </p:nvSpPr>
        <p:spPr>
          <a:xfrm>
            <a:off x="6423025" y="2852738"/>
            <a:ext cx="2397125" cy="2489200"/>
          </a:xfrm>
          <a:prstGeom prst="cloudCallout">
            <a:avLst>
              <a:gd name="adj1" fmla="val -32093"/>
              <a:gd name="adj2" fmla="val 7929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t>Can you think of your own examples?</a:t>
            </a:r>
          </a:p>
        </p:txBody>
      </p:sp>
    </p:spTree>
    <p:extLst>
      <p:ext uri="{BB962C8B-B14F-4D97-AF65-F5344CB8AC3E}">
        <p14:creationId xmlns:p14="http://schemas.microsoft.com/office/powerpoint/2010/main" val="21689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194" name="Picture 2" descr="C:\Documents and Settings\miss.lyon\Local Settings\Temporary Internet Files\Content.IE5\Z80RIV8B\MP90044224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395" y="0"/>
            <a:ext cx="5852963"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tx1"/>
                </a:solidFill>
              </a:rPr>
              <a:t>In </a:t>
            </a:r>
            <a:r>
              <a:rPr lang="en-GB" sz="3600" b="1" dirty="0" err="1">
                <a:solidFill>
                  <a:schemeClr val="tx1"/>
                </a:solidFill>
              </a:rPr>
              <a:t>meiner</a:t>
            </a:r>
            <a:r>
              <a:rPr lang="en-GB" sz="3600" b="1" dirty="0">
                <a:solidFill>
                  <a:schemeClr val="tx1"/>
                </a:solidFill>
              </a:rPr>
              <a:t> </a:t>
            </a:r>
            <a:r>
              <a:rPr lang="en-GB" sz="3600" b="1" dirty="0" err="1">
                <a:solidFill>
                  <a:schemeClr val="tx1"/>
                </a:solidFill>
              </a:rPr>
              <a:t>Stadt</a:t>
            </a:r>
            <a:r>
              <a:rPr lang="en-GB" sz="3600" b="1" dirty="0">
                <a:solidFill>
                  <a:schemeClr val="tx1"/>
                </a:solidFill>
              </a:rPr>
              <a:t> </a:t>
            </a:r>
            <a:r>
              <a:rPr lang="en-GB" sz="3600" b="1" dirty="0" err="1">
                <a:solidFill>
                  <a:schemeClr val="tx1"/>
                </a:solidFill>
              </a:rPr>
              <a:t>gibt</a:t>
            </a:r>
            <a:r>
              <a:rPr lang="en-GB" sz="3600" b="1" dirty="0">
                <a:solidFill>
                  <a:schemeClr val="tx1"/>
                </a:solidFill>
              </a:rPr>
              <a:t> </a:t>
            </a:r>
            <a:r>
              <a:rPr lang="en-GB" sz="3600" b="1" dirty="0" err="1">
                <a:solidFill>
                  <a:schemeClr val="tx1"/>
                </a:solidFill>
              </a:rPr>
              <a:t>es</a:t>
            </a:r>
            <a:r>
              <a:rPr lang="en-GB" sz="3600" b="1" dirty="0">
                <a:solidFill>
                  <a:schemeClr val="tx1"/>
                </a:solidFill>
              </a:rPr>
              <a:t>…</a:t>
            </a:r>
          </a:p>
        </p:txBody>
      </p:sp>
      <p:sp>
        <p:nvSpPr>
          <p:cNvPr id="7" name="Rectangle 6"/>
          <p:cNvSpPr/>
          <p:nvPr/>
        </p:nvSpPr>
        <p:spPr>
          <a:xfrm>
            <a:off x="101476" y="5661248"/>
            <a:ext cx="4470524" cy="911201"/>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dirty="0" err="1">
                <a:solidFill>
                  <a:schemeClr val="tx1"/>
                </a:solidFill>
              </a:rPr>
              <a:t>keine</a:t>
            </a:r>
            <a:r>
              <a:rPr lang="en-GB" sz="4000" b="1" dirty="0">
                <a:solidFill>
                  <a:schemeClr val="tx1"/>
                </a:solidFill>
              </a:rPr>
              <a:t> </a:t>
            </a:r>
            <a:r>
              <a:rPr lang="en-GB" sz="4000" b="1" dirty="0" err="1">
                <a:solidFill>
                  <a:schemeClr val="tx1"/>
                </a:solidFill>
              </a:rPr>
              <a:t>Schulen</a:t>
            </a:r>
            <a:endParaRPr lang="en-GB" sz="4000" b="1" dirty="0">
              <a:solidFill>
                <a:schemeClr val="tx1"/>
              </a:solidFill>
            </a:endParaRPr>
          </a:p>
        </p:txBody>
      </p:sp>
      <p:pic>
        <p:nvPicPr>
          <p:cNvPr id="8" name="Picture 2" descr="C:\Documents and Settings\miss.lyon\Local Settings\Temporary Internet Files\Content.IE5\LOP22JAO\MC9004325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340321"/>
            <a:ext cx="388843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05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bg/>
                                          </p:spTgt>
                                        </p:tgtEl>
                                        <p:attrNameLst>
                                          <p:attrName>style.visibility</p:attrName>
                                        </p:attrNameLst>
                                      </p:cBhvr>
                                      <p:to>
                                        <p:strVal val="visible"/>
                                      </p:to>
                                    </p:set>
                                    <p:anim calcmode="lin" valueType="num">
                                      <p:cBhvr additive="base">
                                        <p:cTn id="1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9218" name="Picture 2" descr="C:\Documents and Settings\miss.lyon\Local Settings\Temporary Internet Files\Content.IE5\NW4MYTAE\MP9004424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465" y="522638"/>
            <a:ext cx="5336807" cy="63353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395" y="0"/>
            <a:ext cx="5852963"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tx1"/>
                </a:solidFill>
              </a:rPr>
              <a:t>In </a:t>
            </a:r>
            <a:r>
              <a:rPr lang="en-GB" sz="3600" b="1" dirty="0" err="1">
                <a:solidFill>
                  <a:schemeClr val="tx1"/>
                </a:solidFill>
              </a:rPr>
              <a:t>meiner</a:t>
            </a:r>
            <a:r>
              <a:rPr lang="en-GB" sz="3600" b="1" dirty="0">
                <a:solidFill>
                  <a:schemeClr val="tx1"/>
                </a:solidFill>
              </a:rPr>
              <a:t> </a:t>
            </a:r>
            <a:r>
              <a:rPr lang="en-GB" sz="3600" b="1" dirty="0" err="1">
                <a:solidFill>
                  <a:schemeClr val="tx1"/>
                </a:solidFill>
              </a:rPr>
              <a:t>Stadt</a:t>
            </a:r>
            <a:r>
              <a:rPr lang="en-GB" sz="3600" b="1" dirty="0">
                <a:solidFill>
                  <a:schemeClr val="tx1"/>
                </a:solidFill>
              </a:rPr>
              <a:t> </a:t>
            </a:r>
            <a:r>
              <a:rPr lang="en-GB" sz="3600" b="1" dirty="0" err="1">
                <a:solidFill>
                  <a:schemeClr val="tx1"/>
                </a:solidFill>
              </a:rPr>
              <a:t>gibt</a:t>
            </a:r>
            <a:r>
              <a:rPr lang="en-GB" sz="3600" b="1" dirty="0">
                <a:solidFill>
                  <a:schemeClr val="tx1"/>
                </a:solidFill>
              </a:rPr>
              <a:t> </a:t>
            </a:r>
            <a:r>
              <a:rPr lang="en-GB" sz="3600" b="1" dirty="0" err="1">
                <a:solidFill>
                  <a:schemeClr val="tx1"/>
                </a:solidFill>
              </a:rPr>
              <a:t>es</a:t>
            </a:r>
            <a:r>
              <a:rPr lang="en-GB" sz="3600" b="1" dirty="0">
                <a:solidFill>
                  <a:schemeClr val="tx1"/>
                </a:solidFill>
              </a:rPr>
              <a:t>…</a:t>
            </a:r>
          </a:p>
        </p:txBody>
      </p:sp>
      <p:sp>
        <p:nvSpPr>
          <p:cNvPr id="6" name="Rectangle 5"/>
          <p:cNvSpPr/>
          <p:nvPr/>
        </p:nvSpPr>
        <p:spPr>
          <a:xfrm>
            <a:off x="101476" y="5661248"/>
            <a:ext cx="6774780" cy="911201"/>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dirty="0" err="1">
                <a:solidFill>
                  <a:schemeClr val="tx1"/>
                </a:solidFill>
              </a:rPr>
              <a:t>keine</a:t>
            </a:r>
            <a:r>
              <a:rPr lang="en-GB" sz="4000" b="1" dirty="0">
                <a:solidFill>
                  <a:schemeClr val="tx1"/>
                </a:solidFill>
              </a:rPr>
              <a:t> </a:t>
            </a:r>
            <a:r>
              <a:rPr lang="en-GB" sz="4000" b="1" dirty="0" err="1">
                <a:solidFill>
                  <a:schemeClr val="tx1"/>
                </a:solidFill>
              </a:rPr>
              <a:t>Geschäfte</a:t>
            </a:r>
            <a:endParaRPr lang="en-GB" sz="4000" b="1" dirty="0">
              <a:solidFill>
                <a:schemeClr val="tx1"/>
              </a:solidFill>
            </a:endParaRPr>
          </a:p>
        </p:txBody>
      </p:sp>
      <p:pic>
        <p:nvPicPr>
          <p:cNvPr id="7" name="Picture 2" descr="C:\Documents and Settings\miss.lyon\Local Settings\Temporary Internet Files\Content.IE5\LOP22JAO\MC9004325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340321"/>
            <a:ext cx="388843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63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42" name="Picture 2" descr="C:\Documents and Settings\miss.lyon\Local Settings\Temporary Internet Files\Content.IE5\VB4TC55F\MP9004422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395" y="0"/>
            <a:ext cx="5852963"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tx1"/>
                </a:solidFill>
              </a:rPr>
              <a:t>In </a:t>
            </a:r>
            <a:r>
              <a:rPr lang="en-GB" sz="3600" b="1" dirty="0" err="1">
                <a:solidFill>
                  <a:schemeClr val="tx1"/>
                </a:solidFill>
              </a:rPr>
              <a:t>meiner</a:t>
            </a:r>
            <a:r>
              <a:rPr lang="en-GB" sz="3600" b="1" dirty="0">
                <a:solidFill>
                  <a:schemeClr val="tx1"/>
                </a:solidFill>
              </a:rPr>
              <a:t> </a:t>
            </a:r>
            <a:r>
              <a:rPr lang="en-GB" sz="3600" b="1" dirty="0" err="1">
                <a:solidFill>
                  <a:schemeClr val="tx1"/>
                </a:solidFill>
              </a:rPr>
              <a:t>Stadt</a:t>
            </a:r>
            <a:r>
              <a:rPr lang="en-GB" sz="3600" b="1" dirty="0">
                <a:solidFill>
                  <a:schemeClr val="tx1"/>
                </a:solidFill>
              </a:rPr>
              <a:t> </a:t>
            </a:r>
            <a:r>
              <a:rPr lang="en-GB" sz="3600" b="1" dirty="0" err="1">
                <a:solidFill>
                  <a:schemeClr val="tx1"/>
                </a:solidFill>
              </a:rPr>
              <a:t>gibt</a:t>
            </a:r>
            <a:r>
              <a:rPr lang="en-GB" sz="3600" b="1" dirty="0">
                <a:solidFill>
                  <a:schemeClr val="tx1"/>
                </a:solidFill>
              </a:rPr>
              <a:t> </a:t>
            </a:r>
            <a:r>
              <a:rPr lang="en-GB" sz="3600" b="1" dirty="0" err="1">
                <a:solidFill>
                  <a:schemeClr val="tx1"/>
                </a:solidFill>
              </a:rPr>
              <a:t>es</a:t>
            </a:r>
            <a:r>
              <a:rPr lang="en-GB" sz="3600" b="1" dirty="0">
                <a:solidFill>
                  <a:schemeClr val="tx1"/>
                </a:solidFill>
              </a:rPr>
              <a:t>…</a:t>
            </a:r>
          </a:p>
        </p:txBody>
      </p:sp>
      <p:sp>
        <p:nvSpPr>
          <p:cNvPr id="6" name="Rectangle 5"/>
          <p:cNvSpPr/>
          <p:nvPr/>
        </p:nvSpPr>
        <p:spPr>
          <a:xfrm>
            <a:off x="101476" y="5661248"/>
            <a:ext cx="6774780" cy="911201"/>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dirty="0" err="1">
                <a:solidFill>
                  <a:schemeClr val="tx1"/>
                </a:solidFill>
              </a:rPr>
              <a:t>keine</a:t>
            </a:r>
            <a:r>
              <a:rPr lang="en-GB" sz="4000" b="1" dirty="0">
                <a:solidFill>
                  <a:schemeClr val="tx1"/>
                </a:solidFill>
              </a:rPr>
              <a:t> Parks</a:t>
            </a:r>
          </a:p>
        </p:txBody>
      </p:sp>
      <p:pic>
        <p:nvPicPr>
          <p:cNvPr id="7" name="Picture 2" descr="C:\Documents and Settings\miss.lyon\Local Settings\Temporary Internet Files\Content.IE5\LOP22JAO\MC9004325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340321"/>
            <a:ext cx="388843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68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2" descr="http://ts1.mm.bing.net/th?id=H.4739321281511580&amp;pid=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8" y="1246188"/>
            <a:ext cx="1749425"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ts3.mm.bing.net/th?id=H.4757458968512142&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75" y="3141663"/>
            <a:ext cx="1892300"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my-world-travelguides.com/pics/preston-lancashi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2408238"/>
            <a:ext cx="234950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newsimg.bbc.co.uk/media/images/47325000/jpg/_47325092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5538" y="1319213"/>
            <a:ext cx="1500187"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s0.geograph.org.uk/geophotos/01/75/87/1758713_cef19d0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1773238"/>
            <a:ext cx="1889125"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http://www.semco.co.uk/images/preston-train-stati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5021263"/>
            <a:ext cx="18923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http://ts4.mm.bing.net/th?id=H.4556059378321779&amp;pid=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7538" y="3671888"/>
            <a:ext cx="197485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http://farm5.staticflickr.com/4006/4666870092_a6e26d3730_z.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0613" y="3854450"/>
            <a:ext cx="174942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2124075" y="981075"/>
            <a:ext cx="0" cy="540067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11638" y="971550"/>
            <a:ext cx="0" cy="540067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16688" y="971550"/>
            <a:ext cx="0" cy="540067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95288" y="2559050"/>
            <a:ext cx="106997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err="1">
                <a:solidFill>
                  <a:schemeClr val="tx1"/>
                </a:solidFill>
              </a:rPr>
              <a:t>Platz</a:t>
            </a:r>
            <a:endParaRPr lang="en-GB" b="1" dirty="0">
              <a:solidFill>
                <a:schemeClr val="tx1"/>
              </a:solidFill>
            </a:endParaRPr>
          </a:p>
        </p:txBody>
      </p:sp>
      <p:sp>
        <p:nvSpPr>
          <p:cNvPr id="16" name="Rectangle 15"/>
          <p:cNvSpPr/>
          <p:nvPr/>
        </p:nvSpPr>
        <p:spPr>
          <a:xfrm>
            <a:off x="487363" y="4556125"/>
            <a:ext cx="106997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rPr>
              <a:t>Park</a:t>
            </a:r>
          </a:p>
        </p:txBody>
      </p:sp>
      <p:sp>
        <p:nvSpPr>
          <p:cNvPr id="17" name="Rectangle 16"/>
          <p:cNvSpPr/>
          <p:nvPr/>
        </p:nvSpPr>
        <p:spPr>
          <a:xfrm>
            <a:off x="280988" y="6197600"/>
            <a:ext cx="1482725" cy="366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err="1">
                <a:solidFill>
                  <a:schemeClr val="tx1"/>
                </a:solidFill>
              </a:rPr>
              <a:t>Bahnhof</a:t>
            </a:r>
            <a:endParaRPr lang="en-GB" b="1" dirty="0">
              <a:solidFill>
                <a:schemeClr val="tx1"/>
              </a:solidFill>
            </a:endParaRPr>
          </a:p>
        </p:txBody>
      </p:sp>
      <p:sp>
        <p:nvSpPr>
          <p:cNvPr id="18" name="Rectangle 17"/>
          <p:cNvSpPr/>
          <p:nvPr/>
        </p:nvSpPr>
        <p:spPr>
          <a:xfrm>
            <a:off x="2555875" y="3141663"/>
            <a:ext cx="1069975" cy="365125"/>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err="1">
                <a:solidFill>
                  <a:schemeClr val="tx1"/>
                </a:solidFill>
              </a:rPr>
              <a:t>Kirche</a:t>
            </a:r>
            <a:endParaRPr lang="en-GB" b="1" dirty="0">
              <a:solidFill>
                <a:schemeClr val="tx1"/>
              </a:solidFill>
            </a:endParaRPr>
          </a:p>
        </p:txBody>
      </p:sp>
      <p:sp>
        <p:nvSpPr>
          <p:cNvPr id="19" name="Rectangle 18"/>
          <p:cNvSpPr/>
          <p:nvPr/>
        </p:nvSpPr>
        <p:spPr>
          <a:xfrm>
            <a:off x="2409825" y="5665788"/>
            <a:ext cx="1600200" cy="365125"/>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err="1">
                <a:solidFill>
                  <a:schemeClr val="tx1"/>
                </a:solidFill>
              </a:rPr>
              <a:t>Konditorei</a:t>
            </a:r>
            <a:endParaRPr lang="en-GB" b="1" dirty="0">
              <a:solidFill>
                <a:schemeClr val="tx1"/>
              </a:solidFill>
            </a:endParaRPr>
          </a:p>
        </p:txBody>
      </p:sp>
      <p:sp>
        <p:nvSpPr>
          <p:cNvPr id="20" name="Rectangle 19"/>
          <p:cNvSpPr/>
          <p:nvPr/>
        </p:nvSpPr>
        <p:spPr>
          <a:xfrm>
            <a:off x="4373563" y="3121025"/>
            <a:ext cx="1800225" cy="36512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err="1">
                <a:solidFill>
                  <a:schemeClr val="tx1"/>
                </a:solidFill>
              </a:rPr>
              <a:t>Krankenhaus</a:t>
            </a:r>
            <a:endParaRPr lang="en-GB" b="1" dirty="0">
              <a:solidFill>
                <a:schemeClr val="tx1"/>
              </a:solidFill>
            </a:endParaRPr>
          </a:p>
        </p:txBody>
      </p:sp>
      <p:sp>
        <p:nvSpPr>
          <p:cNvPr id="21" name="Rectangle 20"/>
          <p:cNvSpPr/>
          <p:nvPr/>
        </p:nvSpPr>
        <p:spPr>
          <a:xfrm>
            <a:off x="4879975" y="4784725"/>
            <a:ext cx="1069975" cy="36671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rPr>
              <a:t>Kino</a:t>
            </a:r>
          </a:p>
        </p:txBody>
      </p:sp>
      <p:sp>
        <p:nvSpPr>
          <p:cNvPr id="22" name="Rectangle 21"/>
          <p:cNvSpPr/>
          <p:nvPr/>
        </p:nvSpPr>
        <p:spPr>
          <a:xfrm>
            <a:off x="7164388" y="3989388"/>
            <a:ext cx="1592262" cy="365125"/>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err="1">
                <a:solidFill>
                  <a:schemeClr val="tx1"/>
                </a:solidFill>
              </a:rPr>
              <a:t>Geschäfte</a:t>
            </a:r>
            <a:endParaRPr lang="en-GB" b="1" dirty="0">
              <a:solidFill>
                <a:schemeClr val="tx1"/>
              </a:solidFill>
            </a:endParaRPr>
          </a:p>
        </p:txBody>
      </p:sp>
      <p:sp>
        <p:nvSpPr>
          <p:cNvPr id="23" name="Rectangle 22"/>
          <p:cNvSpPr/>
          <p:nvPr/>
        </p:nvSpPr>
        <p:spPr>
          <a:xfrm>
            <a:off x="303213" y="144463"/>
            <a:ext cx="4427537" cy="36671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tx1"/>
                </a:solidFill>
              </a:rPr>
              <a:t>In </a:t>
            </a:r>
            <a:r>
              <a:rPr lang="en-GB" sz="2400" b="1" dirty="0" err="1">
                <a:solidFill>
                  <a:schemeClr val="tx1"/>
                </a:solidFill>
              </a:rPr>
              <a:t>meiner</a:t>
            </a:r>
            <a:r>
              <a:rPr lang="en-GB" sz="2400" b="1" dirty="0">
                <a:solidFill>
                  <a:schemeClr val="tx1"/>
                </a:solidFill>
              </a:rPr>
              <a:t> </a:t>
            </a:r>
            <a:r>
              <a:rPr lang="en-GB" sz="2400" b="1" dirty="0" err="1">
                <a:solidFill>
                  <a:schemeClr val="tx1"/>
                </a:solidFill>
              </a:rPr>
              <a:t>Stadt</a:t>
            </a:r>
            <a:r>
              <a:rPr lang="en-GB" sz="2400" b="1" dirty="0">
                <a:solidFill>
                  <a:schemeClr val="tx1"/>
                </a:solidFill>
              </a:rPr>
              <a:t> </a:t>
            </a:r>
            <a:r>
              <a:rPr lang="en-GB" sz="2400" b="1" dirty="0" err="1">
                <a:solidFill>
                  <a:schemeClr val="tx1"/>
                </a:solidFill>
              </a:rPr>
              <a:t>gibt</a:t>
            </a:r>
            <a:r>
              <a:rPr lang="en-GB" sz="2400" b="1" dirty="0">
                <a:solidFill>
                  <a:schemeClr val="tx1"/>
                </a:solidFill>
              </a:rPr>
              <a:t> </a:t>
            </a:r>
            <a:r>
              <a:rPr lang="en-GB" sz="2400" b="1" dirty="0" err="1">
                <a:solidFill>
                  <a:schemeClr val="tx1"/>
                </a:solidFill>
              </a:rPr>
              <a:t>es</a:t>
            </a:r>
            <a:r>
              <a:rPr lang="en-GB" sz="2400" b="1" dirty="0">
                <a:solidFill>
                  <a:schemeClr val="tx1"/>
                </a:solidFill>
              </a:rPr>
              <a:t>…</a:t>
            </a:r>
          </a:p>
        </p:txBody>
      </p:sp>
      <p:sp>
        <p:nvSpPr>
          <p:cNvPr id="25" name="Rectangle 24"/>
          <p:cNvSpPr/>
          <p:nvPr/>
        </p:nvSpPr>
        <p:spPr>
          <a:xfrm>
            <a:off x="2174254" y="798512"/>
            <a:ext cx="1069975" cy="365125"/>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err="1">
                <a:solidFill>
                  <a:schemeClr val="tx1"/>
                </a:solidFill>
              </a:rPr>
              <a:t>eine</a:t>
            </a:r>
            <a:endParaRPr lang="en-GB" sz="2400" b="1" dirty="0">
              <a:solidFill>
                <a:schemeClr val="tx1"/>
              </a:solidFill>
            </a:endParaRPr>
          </a:p>
        </p:txBody>
      </p:sp>
      <p:sp>
        <p:nvSpPr>
          <p:cNvPr id="26" name="Rectangle 25"/>
          <p:cNvSpPr/>
          <p:nvPr/>
        </p:nvSpPr>
        <p:spPr>
          <a:xfrm>
            <a:off x="4320972" y="788986"/>
            <a:ext cx="1069975" cy="36512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err="1">
                <a:solidFill>
                  <a:schemeClr val="tx1"/>
                </a:solidFill>
              </a:rPr>
              <a:t>ein</a:t>
            </a:r>
            <a:endParaRPr lang="en-GB" sz="2400" b="1" dirty="0">
              <a:solidFill>
                <a:schemeClr val="tx1"/>
              </a:solidFill>
            </a:endParaRPr>
          </a:p>
        </p:txBody>
      </p:sp>
      <p:sp>
        <p:nvSpPr>
          <p:cNvPr id="27" name="Rectangle 26"/>
          <p:cNvSpPr/>
          <p:nvPr/>
        </p:nvSpPr>
        <p:spPr>
          <a:xfrm>
            <a:off x="6659563" y="825500"/>
            <a:ext cx="2339975" cy="803275"/>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err="1">
                <a:solidFill>
                  <a:schemeClr val="tx1"/>
                </a:solidFill>
              </a:rPr>
              <a:t>verschiedene</a:t>
            </a:r>
            <a:r>
              <a:rPr lang="en-GB" sz="2400" b="1" dirty="0">
                <a:solidFill>
                  <a:schemeClr val="tx1"/>
                </a:solidFill>
              </a:rPr>
              <a:t> / </a:t>
            </a:r>
            <a:r>
              <a:rPr lang="en-GB" sz="2400" b="1" dirty="0" err="1">
                <a:solidFill>
                  <a:schemeClr val="tx1"/>
                </a:solidFill>
              </a:rPr>
              <a:t>viele</a:t>
            </a:r>
            <a:endParaRPr lang="en-GB" sz="2400" b="1" dirty="0">
              <a:solidFill>
                <a:schemeClr val="tx1"/>
              </a:solidFill>
            </a:endParaRPr>
          </a:p>
        </p:txBody>
      </p:sp>
      <p:sp>
        <p:nvSpPr>
          <p:cNvPr id="28" name="Rectangle 27"/>
          <p:cNvSpPr/>
          <p:nvPr/>
        </p:nvSpPr>
        <p:spPr>
          <a:xfrm>
            <a:off x="104775" y="765968"/>
            <a:ext cx="1069975" cy="366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err="1">
                <a:solidFill>
                  <a:schemeClr val="tx1"/>
                </a:solidFill>
              </a:rPr>
              <a:t>einen</a:t>
            </a:r>
            <a:endParaRPr lang="en-GB" sz="2400" b="1" dirty="0">
              <a:solidFill>
                <a:schemeClr val="tx1"/>
              </a:solidFill>
            </a:endParaRPr>
          </a:p>
        </p:txBody>
      </p:sp>
      <p:sp>
        <p:nvSpPr>
          <p:cNvPr id="29" name="Rectangle 28"/>
          <p:cNvSpPr/>
          <p:nvPr/>
        </p:nvSpPr>
        <p:spPr>
          <a:xfrm>
            <a:off x="1259731" y="765968"/>
            <a:ext cx="637332" cy="366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tx1"/>
                </a:solidFill>
              </a:rPr>
              <a:t>-en</a:t>
            </a:r>
          </a:p>
        </p:txBody>
      </p:sp>
      <p:sp>
        <p:nvSpPr>
          <p:cNvPr id="30" name="Rectangle 29"/>
          <p:cNvSpPr/>
          <p:nvPr/>
        </p:nvSpPr>
        <p:spPr>
          <a:xfrm>
            <a:off x="3345830" y="804863"/>
            <a:ext cx="549895" cy="365125"/>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tx1"/>
                </a:solidFill>
              </a:rPr>
              <a:t>-e</a:t>
            </a:r>
          </a:p>
        </p:txBody>
      </p:sp>
      <p:sp>
        <p:nvSpPr>
          <p:cNvPr id="31" name="Rectangle 30"/>
          <p:cNvSpPr/>
          <p:nvPr/>
        </p:nvSpPr>
        <p:spPr>
          <a:xfrm>
            <a:off x="5495114" y="798131"/>
            <a:ext cx="696962" cy="36512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tx1"/>
                </a:solidFill>
              </a:rPr>
              <a:t>-</a:t>
            </a:r>
            <a:r>
              <a:rPr lang="en-GB" sz="2400" b="1" dirty="0" err="1">
                <a:solidFill>
                  <a:schemeClr val="tx1"/>
                </a:solidFill>
              </a:rPr>
              <a:t>es</a:t>
            </a:r>
            <a:endParaRPr lang="en-GB" sz="2400" b="1" dirty="0">
              <a:solidFill>
                <a:schemeClr val="tx1"/>
              </a:solidFill>
            </a:endParaRPr>
          </a:p>
        </p:txBody>
      </p:sp>
      <p:sp>
        <p:nvSpPr>
          <p:cNvPr id="32" name="Rectangle 31"/>
          <p:cNvSpPr/>
          <p:nvPr/>
        </p:nvSpPr>
        <p:spPr>
          <a:xfrm>
            <a:off x="7482892" y="1635125"/>
            <a:ext cx="766762" cy="534987"/>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tx1"/>
                </a:solidFill>
              </a:rPr>
              <a:t>-en</a:t>
            </a:r>
          </a:p>
        </p:txBody>
      </p:sp>
    </p:spTree>
    <p:extLst>
      <p:ext uri="{BB962C8B-B14F-4D97-AF65-F5344CB8AC3E}">
        <p14:creationId xmlns:p14="http://schemas.microsoft.com/office/powerpoint/2010/main" val="3987288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miss.lyon\Local Settings\Temporary Internet Files\Content.IE5\LOP22JAO\MP90042433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340768"/>
            <a:ext cx="1584175" cy="23751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err="1"/>
              <a:t>Schreib</a:t>
            </a:r>
            <a:r>
              <a:rPr lang="en-GB" dirty="0"/>
              <a:t> </a:t>
            </a:r>
            <a:r>
              <a:rPr lang="en-GB" dirty="0" err="1"/>
              <a:t>Sätze</a:t>
            </a:r>
            <a:r>
              <a:rPr lang="en-GB" dirty="0"/>
              <a:t>!</a:t>
            </a:r>
          </a:p>
        </p:txBody>
      </p:sp>
      <p:sp>
        <p:nvSpPr>
          <p:cNvPr id="3" name="Content Placeholder 2"/>
          <p:cNvSpPr>
            <a:spLocks noGrp="1"/>
          </p:cNvSpPr>
          <p:nvPr>
            <p:ph idx="1"/>
          </p:nvPr>
        </p:nvSpPr>
        <p:spPr>
          <a:xfrm>
            <a:off x="457200" y="1600200"/>
            <a:ext cx="8229600" cy="6365304"/>
          </a:xfrm>
        </p:spPr>
        <p:txBody>
          <a:bodyPr>
            <a:normAutofit/>
          </a:bodyPr>
          <a:lstStyle/>
          <a:p>
            <a:pPr marL="0" indent="0">
              <a:buNone/>
            </a:pPr>
            <a:r>
              <a:rPr lang="en-GB" sz="2800" dirty="0" err="1"/>
              <a:t>Beispiel</a:t>
            </a:r>
            <a:r>
              <a:rPr lang="en-GB" sz="2800" dirty="0"/>
              <a:t>:</a:t>
            </a:r>
          </a:p>
          <a:p>
            <a:pPr marL="0" indent="0">
              <a:buNone/>
            </a:pPr>
            <a:r>
              <a:rPr lang="en-GB" sz="2800" dirty="0"/>
              <a:t>Warrington</a:t>
            </a:r>
          </a:p>
          <a:p>
            <a:pPr marL="0" indent="0">
              <a:buNone/>
            </a:pPr>
            <a:endParaRPr lang="en-GB" sz="2800" dirty="0"/>
          </a:p>
          <a:p>
            <a:pPr marL="0" indent="0">
              <a:buNone/>
            </a:pPr>
            <a:endParaRPr lang="en-GB" sz="2800" dirty="0"/>
          </a:p>
          <a:p>
            <a:pPr marL="0" indent="0">
              <a:buNone/>
            </a:pPr>
            <a:r>
              <a:rPr lang="en-GB" sz="2800" dirty="0"/>
              <a:t> </a:t>
            </a:r>
          </a:p>
        </p:txBody>
      </p:sp>
      <p:pic>
        <p:nvPicPr>
          <p:cNvPr id="4" name="Picture 2" descr="C:\Documents and Settings\miss.lyon\Local Settings\Temporary Internet Files\Content.IE5\LOP22JAO\MC9004325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050955"/>
            <a:ext cx="1296144" cy="12961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miss.lyon\Local Settings\Temporary Internet Files\Content.IE5\Z80RIV8B\MC90043220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3" y="2050954"/>
            <a:ext cx="2108285" cy="15940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55776" y="4005064"/>
            <a:ext cx="3816423"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rPr>
              <a:t>In Warrington </a:t>
            </a:r>
            <a:r>
              <a:rPr lang="en-GB" sz="2800" dirty="0" err="1">
                <a:solidFill>
                  <a:schemeClr val="tx1"/>
                </a:solidFill>
              </a:rPr>
              <a:t>gibt</a:t>
            </a:r>
            <a:r>
              <a:rPr lang="en-GB" sz="2800" dirty="0">
                <a:solidFill>
                  <a:schemeClr val="tx1"/>
                </a:solidFill>
              </a:rPr>
              <a:t> </a:t>
            </a:r>
            <a:r>
              <a:rPr lang="en-GB" sz="2800" dirty="0" err="1">
                <a:solidFill>
                  <a:schemeClr val="tx1"/>
                </a:solidFill>
              </a:rPr>
              <a:t>es</a:t>
            </a:r>
            <a:r>
              <a:rPr lang="en-GB" sz="2800" dirty="0">
                <a:solidFill>
                  <a:schemeClr val="tx1"/>
                </a:solidFill>
              </a:rPr>
              <a:t> </a:t>
            </a:r>
            <a:r>
              <a:rPr lang="en-GB" sz="2800" dirty="0" err="1">
                <a:solidFill>
                  <a:schemeClr val="tx1"/>
                </a:solidFill>
              </a:rPr>
              <a:t>einen</a:t>
            </a:r>
            <a:r>
              <a:rPr lang="en-GB" sz="2800" dirty="0">
                <a:solidFill>
                  <a:schemeClr val="tx1"/>
                </a:solidFill>
              </a:rPr>
              <a:t> </a:t>
            </a:r>
            <a:r>
              <a:rPr lang="en-GB" sz="2800" dirty="0" err="1">
                <a:solidFill>
                  <a:schemeClr val="tx1"/>
                </a:solidFill>
              </a:rPr>
              <a:t>gro</a:t>
            </a:r>
            <a:r>
              <a:rPr lang="en-GB" sz="2800" dirty="0">
                <a:solidFill>
                  <a:schemeClr val="tx1"/>
                </a:solidFill>
              </a:rPr>
              <a:t>β</a:t>
            </a:r>
            <a:r>
              <a:rPr lang="en-GB" sz="2800" b="1" dirty="0">
                <a:solidFill>
                  <a:schemeClr val="tx1"/>
                </a:solidFill>
              </a:rPr>
              <a:t>en</a:t>
            </a:r>
            <a:r>
              <a:rPr lang="en-GB" sz="2800" dirty="0">
                <a:solidFill>
                  <a:schemeClr val="tx1"/>
                </a:solidFill>
              </a:rPr>
              <a:t> Bahnhof </a:t>
            </a:r>
            <a:r>
              <a:rPr lang="en-GB" sz="2800" b="1" dirty="0">
                <a:solidFill>
                  <a:schemeClr val="tx1"/>
                </a:solidFill>
              </a:rPr>
              <a:t>aber</a:t>
            </a:r>
            <a:r>
              <a:rPr lang="en-GB" sz="2800" dirty="0">
                <a:solidFill>
                  <a:schemeClr val="tx1"/>
                </a:solidFill>
              </a:rPr>
              <a:t> es gibt kein</a:t>
            </a:r>
            <a:r>
              <a:rPr lang="en-GB" sz="2800" b="1" dirty="0">
                <a:solidFill>
                  <a:schemeClr val="tx1"/>
                </a:solidFill>
              </a:rPr>
              <a:t>en</a:t>
            </a:r>
            <a:r>
              <a:rPr lang="en-GB" sz="2800" dirty="0">
                <a:solidFill>
                  <a:schemeClr val="tx1"/>
                </a:solidFill>
              </a:rPr>
              <a:t> Dom.</a:t>
            </a:r>
          </a:p>
        </p:txBody>
      </p:sp>
    </p:spTree>
    <p:extLst>
      <p:ext uri="{BB962C8B-B14F-4D97-AF65-F5344CB8AC3E}">
        <p14:creationId xmlns:p14="http://schemas.microsoft.com/office/powerpoint/2010/main" val="179954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755576" y="2857827"/>
            <a:ext cx="1939890" cy="769441"/>
          </a:xfrm>
          <a:prstGeom prst="rect">
            <a:avLst/>
          </a:prstGeom>
        </p:spPr>
        <p:txBody>
          <a:bodyPr wrap="none">
            <a:spAutoFit/>
          </a:bodyPr>
          <a:lstStyle/>
          <a:p>
            <a:r>
              <a:rPr lang="en-GB" sz="4400" dirty="0"/>
              <a:t>Preston</a:t>
            </a:r>
          </a:p>
        </p:txBody>
      </p:sp>
      <p:pic>
        <p:nvPicPr>
          <p:cNvPr id="5" name="Picture 3" descr="C:\Documents and Settings\miss.lyon\Local Settings\Temporary Internet Files\Content.IE5\NW4MYTAE\MP90042525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4360" y="2250268"/>
            <a:ext cx="3385458" cy="22322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miss.lyon\Local Settings\Temporary Internet Files\Content.IE5\LOP22JAO\MP90042303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0819" y="2220295"/>
            <a:ext cx="2302026" cy="23020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Documents and Settings\miss.lyon\Local Settings\Temporary Internet Files\Content.IE5\LOP22JAO\MC9004325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2303475"/>
            <a:ext cx="2179080" cy="21790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24360" y="2303475"/>
            <a:ext cx="1459608" cy="584775"/>
          </a:xfrm>
          <a:prstGeom prst="rect">
            <a:avLst/>
          </a:prstGeom>
          <a:solidFill>
            <a:schemeClr val="bg1"/>
          </a:solidFill>
        </p:spPr>
        <p:txBody>
          <a:bodyPr wrap="square" rtlCol="0">
            <a:spAutoFit/>
          </a:bodyPr>
          <a:lstStyle/>
          <a:p>
            <a:r>
              <a:rPr lang="en-GB" sz="3200" dirty="0" err="1"/>
              <a:t>klein</a:t>
            </a:r>
            <a:endParaRPr lang="en-GB" sz="3200" dirty="0"/>
          </a:p>
        </p:txBody>
      </p:sp>
      <p:sp>
        <p:nvSpPr>
          <p:cNvPr id="9" name="Rectangle 8"/>
          <p:cNvSpPr/>
          <p:nvPr/>
        </p:nvSpPr>
        <p:spPr>
          <a:xfrm>
            <a:off x="1403648" y="5013176"/>
            <a:ext cx="6120679"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rPr>
              <a:t>In Preston </a:t>
            </a:r>
            <a:r>
              <a:rPr lang="en-GB" sz="2800" dirty="0" err="1">
                <a:solidFill>
                  <a:schemeClr val="tx1"/>
                </a:solidFill>
              </a:rPr>
              <a:t>gibt</a:t>
            </a:r>
            <a:r>
              <a:rPr lang="en-GB" sz="2800" dirty="0">
                <a:solidFill>
                  <a:schemeClr val="tx1"/>
                </a:solidFill>
              </a:rPr>
              <a:t> </a:t>
            </a:r>
            <a:r>
              <a:rPr lang="en-GB" sz="2800" dirty="0" err="1">
                <a:solidFill>
                  <a:schemeClr val="tx1"/>
                </a:solidFill>
              </a:rPr>
              <a:t>es</a:t>
            </a:r>
            <a:r>
              <a:rPr lang="en-GB" sz="2800" dirty="0">
                <a:solidFill>
                  <a:schemeClr val="tx1"/>
                </a:solidFill>
              </a:rPr>
              <a:t> </a:t>
            </a:r>
            <a:r>
              <a:rPr lang="en-GB" sz="2800" dirty="0" err="1">
                <a:solidFill>
                  <a:schemeClr val="tx1"/>
                </a:solidFill>
              </a:rPr>
              <a:t>einen</a:t>
            </a:r>
            <a:r>
              <a:rPr lang="en-GB" sz="2800" dirty="0">
                <a:solidFill>
                  <a:schemeClr val="tx1"/>
                </a:solidFill>
              </a:rPr>
              <a:t> </a:t>
            </a:r>
            <a:r>
              <a:rPr lang="en-GB" sz="2800" dirty="0" err="1">
                <a:solidFill>
                  <a:schemeClr val="tx1"/>
                </a:solidFill>
              </a:rPr>
              <a:t>klein</a:t>
            </a:r>
            <a:r>
              <a:rPr lang="en-GB" sz="2800" b="1" dirty="0" err="1">
                <a:solidFill>
                  <a:schemeClr val="tx1"/>
                </a:solidFill>
              </a:rPr>
              <a:t>en</a:t>
            </a:r>
            <a:r>
              <a:rPr lang="en-GB" sz="2800" dirty="0">
                <a:solidFill>
                  <a:schemeClr val="tx1"/>
                </a:solidFill>
              </a:rPr>
              <a:t> Bahnhof </a:t>
            </a:r>
            <a:r>
              <a:rPr lang="en-GB" sz="2800" b="1" dirty="0">
                <a:solidFill>
                  <a:schemeClr val="tx1"/>
                </a:solidFill>
              </a:rPr>
              <a:t>aber</a:t>
            </a:r>
            <a:r>
              <a:rPr lang="en-GB" sz="2800" dirty="0">
                <a:solidFill>
                  <a:schemeClr val="tx1"/>
                </a:solidFill>
              </a:rPr>
              <a:t> es </a:t>
            </a:r>
            <a:r>
              <a:rPr lang="en-GB" sz="2800" dirty="0" err="1">
                <a:solidFill>
                  <a:schemeClr val="tx1"/>
                </a:solidFill>
              </a:rPr>
              <a:t>gibt</a:t>
            </a:r>
            <a:r>
              <a:rPr lang="en-GB" sz="2800" dirty="0">
                <a:solidFill>
                  <a:schemeClr val="tx1"/>
                </a:solidFill>
              </a:rPr>
              <a:t> </a:t>
            </a:r>
            <a:r>
              <a:rPr lang="en-GB" sz="2800" dirty="0" err="1">
                <a:solidFill>
                  <a:schemeClr val="tx1"/>
                </a:solidFill>
              </a:rPr>
              <a:t>kein</a:t>
            </a:r>
            <a:r>
              <a:rPr lang="en-GB" sz="2800" b="1" dirty="0" err="1">
                <a:solidFill>
                  <a:schemeClr val="tx1"/>
                </a:solidFill>
              </a:rPr>
              <a:t>e</a:t>
            </a:r>
            <a:r>
              <a:rPr lang="en-GB" sz="2800" b="1" dirty="0">
                <a:solidFill>
                  <a:schemeClr val="tx1"/>
                </a:solidFill>
              </a:rPr>
              <a:t> </a:t>
            </a:r>
            <a:r>
              <a:rPr lang="en-GB" sz="2800" dirty="0" err="1">
                <a:solidFill>
                  <a:schemeClr val="tx1"/>
                </a:solidFill>
              </a:rPr>
              <a:t>Tankstelle</a:t>
            </a:r>
            <a:r>
              <a:rPr lang="en-GB" sz="2800" dirty="0">
                <a:solidFill>
                  <a:schemeClr val="tx1"/>
                </a:solidFill>
              </a:rPr>
              <a:t>.</a:t>
            </a:r>
          </a:p>
        </p:txBody>
      </p:sp>
    </p:spTree>
    <p:extLst>
      <p:ext uri="{BB962C8B-B14F-4D97-AF65-F5344CB8AC3E}">
        <p14:creationId xmlns:p14="http://schemas.microsoft.com/office/powerpoint/2010/main" val="249254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2" descr="C:\Documents and Settings\miss.lyon\Local Settings\Temporary Internet Files\Content.IE5\Z80RIV8B\MC90043220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2408485"/>
            <a:ext cx="1944216" cy="1470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Documents and Settings\miss.lyon\Local Settings\Temporary Internet Files\Content.IE5\VB4TC55F\MP90044226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9098" y="2636912"/>
            <a:ext cx="2008339" cy="13388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miss.lyon\Local Settings\Temporary Internet Files\Content.IE5\Z80RIV8B\MP90042259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1798" y="2408485"/>
            <a:ext cx="2460891" cy="16399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Documents and Settings\miss.lyon\Local Settings\Temporary Internet Files\Content.IE5\LOP22JAO\MC90043253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5621" y="2361840"/>
            <a:ext cx="1733244" cy="17332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92" y="2857827"/>
            <a:ext cx="1639360" cy="769441"/>
          </a:xfrm>
          <a:prstGeom prst="rect">
            <a:avLst/>
          </a:prstGeom>
        </p:spPr>
        <p:txBody>
          <a:bodyPr wrap="none">
            <a:spAutoFit/>
          </a:bodyPr>
          <a:lstStyle/>
          <a:p>
            <a:r>
              <a:rPr lang="en-GB" sz="4400" dirty="0"/>
              <a:t>Wigan</a:t>
            </a:r>
          </a:p>
        </p:txBody>
      </p:sp>
      <p:sp>
        <p:nvSpPr>
          <p:cNvPr id="9" name="TextBox 8"/>
          <p:cNvSpPr txBox="1"/>
          <p:nvPr/>
        </p:nvSpPr>
        <p:spPr>
          <a:xfrm>
            <a:off x="1917846" y="2069452"/>
            <a:ext cx="1459608" cy="584775"/>
          </a:xfrm>
          <a:prstGeom prst="rect">
            <a:avLst/>
          </a:prstGeom>
          <a:solidFill>
            <a:schemeClr val="bg1"/>
          </a:solidFill>
        </p:spPr>
        <p:txBody>
          <a:bodyPr wrap="square" rtlCol="0">
            <a:spAutoFit/>
          </a:bodyPr>
          <a:lstStyle/>
          <a:p>
            <a:r>
              <a:rPr lang="en-GB" sz="3200" dirty="0" err="1"/>
              <a:t>schön</a:t>
            </a:r>
            <a:endParaRPr lang="en-GB" sz="3200" dirty="0"/>
          </a:p>
        </p:txBody>
      </p:sp>
      <p:sp>
        <p:nvSpPr>
          <p:cNvPr id="10" name="TextBox 9"/>
          <p:cNvSpPr txBox="1"/>
          <p:nvPr/>
        </p:nvSpPr>
        <p:spPr>
          <a:xfrm>
            <a:off x="4079098" y="2116097"/>
            <a:ext cx="1459608" cy="584775"/>
          </a:xfrm>
          <a:prstGeom prst="rect">
            <a:avLst/>
          </a:prstGeom>
          <a:solidFill>
            <a:schemeClr val="bg1"/>
          </a:solidFill>
        </p:spPr>
        <p:txBody>
          <a:bodyPr wrap="square" rtlCol="0">
            <a:spAutoFit/>
          </a:bodyPr>
          <a:lstStyle/>
          <a:p>
            <a:r>
              <a:rPr lang="en-GB" sz="3200" dirty="0" err="1"/>
              <a:t>neu</a:t>
            </a:r>
            <a:endParaRPr lang="en-GB" sz="3200" dirty="0"/>
          </a:p>
        </p:txBody>
      </p:sp>
      <p:sp>
        <p:nvSpPr>
          <p:cNvPr id="11" name="Rectangle 10"/>
          <p:cNvSpPr/>
          <p:nvPr/>
        </p:nvSpPr>
        <p:spPr>
          <a:xfrm>
            <a:off x="1403648" y="5013176"/>
            <a:ext cx="6120679"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rPr>
              <a:t>In Wigan </a:t>
            </a:r>
            <a:r>
              <a:rPr lang="en-GB" sz="2800" dirty="0" err="1">
                <a:solidFill>
                  <a:schemeClr val="tx1"/>
                </a:solidFill>
              </a:rPr>
              <a:t>gibt</a:t>
            </a:r>
            <a:r>
              <a:rPr lang="en-GB" sz="2800" dirty="0">
                <a:solidFill>
                  <a:schemeClr val="tx1"/>
                </a:solidFill>
              </a:rPr>
              <a:t> </a:t>
            </a:r>
            <a:r>
              <a:rPr lang="en-GB" sz="2800" dirty="0" err="1">
                <a:solidFill>
                  <a:schemeClr val="tx1"/>
                </a:solidFill>
              </a:rPr>
              <a:t>es</a:t>
            </a:r>
            <a:r>
              <a:rPr lang="en-GB" sz="2800" dirty="0">
                <a:solidFill>
                  <a:schemeClr val="tx1"/>
                </a:solidFill>
              </a:rPr>
              <a:t> </a:t>
            </a:r>
            <a:r>
              <a:rPr lang="en-GB" sz="2800" dirty="0" err="1">
                <a:solidFill>
                  <a:schemeClr val="tx1"/>
                </a:solidFill>
              </a:rPr>
              <a:t>einen</a:t>
            </a:r>
            <a:r>
              <a:rPr lang="en-GB" sz="2800" dirty="0">
                <a:solidFill>
                  <a:schemeClr val="tx1"/>
                </a:solidFill>
              </a:rPr>
              <a:t> </a:t>
            </a:r>
            <a:r>
              <a:rPr lang="en-GB" sz="2800" dirty="0" err="1">
                <a:solidFill>
                  <a:schemeClr val="tx1"/>
                </a:solidFill>
              </a:rPr>
              <a:t>schön</a:t>
            </a:r>
            <a:r>
              <a:rPr lang="en-GB" sz="2800" b="1" dirty="0" err="1">
                <a:solidFill>
                  <a:schemeClr val="tx1"/>
                </a:solidFill>
              </a:rPr>
              <a:t>en</a:t>
            </a:r>
            <a:r>
              <a:rPr lang="en-GB" sz="2800" dirty="0">
                <a:solidFill>
                  <a:schemeClr val="tx1"/>
                </a:solidFill>
              </a:rPr>
              <a:t> </a:t>
            </a:r>
            <a:r>
              <a:rPr lang="en-GB" sz="2800" dirty="0" err="1">
                <a:solidFill>
                  <a:schemeClr val="tx1"/>
                </a:solidFill>
              </a:rPr>
              <a:t>Bahnhof</a:t>
            </a:r>
            <a:r>
              <a:rPr lang="en-GB" sz="2800" dirty="0">
                <a:solidFill>
                  <a:schemeClr val="tx1"/>
                </a:solidFill>
              </a:rPr>
              <a:t> und </a:t>
            </a:r>
            <a:r>
              <a:rPr lang="en-GB" sz="2800" dirty="0" err="1">
                <a:solidFill>
                  <a:schemeClr val="tx1"/>
                </a:solidFill>
              </a:rPr>
              <a:t>einen</a:t>
            </a:r>
            <a:r>
              <a:rPr lang="en-GB" sz="2800" dirty="0">
                <a:solidFill>
                  <a:schemeClr val="tx1"/>
                </a:solidFill>
              </a:rPr>
              <a:t> </a:t>
            </a:r>
            <a:r>
              <a:rPr lang="en-GB" sz="2800" dirty="0" err="1">
                <a:solidFill>
                  <a:schemeClr val="tx1"/>
                </a:solidFill>
              </a:rPr>
              <a:t>neu</a:t>
            </a:r>
            <a:r>
              <a:rPr lang="en-GB" sz="2800" b="1" dirty="0" err="1">
                <a:solidFill>
                  <a:schemeClr val="tx1"/>
                </a:solidFill>
              </a:rPr>
              <a:t>en</a:t>
            </a:r>
            <a:r>
              <a:rPr lang="en-GB" sz="2800" dirty="0">
                <a:solidFill>
                  <a:schemeClr val="tx1"/>
                </a:solidFill>
              </a:rPr>
              <a:t> Park </a:t>
            </a:r>
            <a:r>
              <a:rPr lang="en-GB" sz="2800" b="1" dirty="0">
                <a:solidFill>
                  <a:schemeClr val="tx1"/>
                </a:solidFill>
              </a:rPr>
              <a:t>aber</a:t>
            </a:r>
            <a:r>
              <a:rPr lang="en-GB" sz="2800" dirty="0">
                <a:solidFill>
                  <a:schemeClr val="tx1"/>
                </a:solidFill>
              </a:rPr>
              <a:t> es </a:t>
            </a:r>
            <a:r>
              <a:rPr lang="en-GB" sz="2800" dirty="0" err="1">
                <a:solidFill>
                  <a:schemeClr val="tx1"/>
                </a:solidFill>
              </a:rPr>
              <a:t>gibt</a:t>
            </a:r>
            <a:r>
              <a:rPr lang="en-GB" sz="2800" dirty="0">
                <a:solidFill>
                  <a:schemeClr val="tx1"/>
                </a:solidFill>
              </a:rPr>
              <a:t> </a:t>
            </a:r>
            <a:r>
              <a:rPr lang="en-GB" sz="2800" dirty="0" err="1">
                <a:solidFill>
                  <a:schemeClr val="tx1"/>
                </a:solidFill>
              </a:rPr>
              <a:t>kein</a:t>
            </a:r>
            <a:r>
              <a:rPr lang="en-GB" sz="2800" b="1" dirty="0" err="1">
                <a:solidFill>
                  <a:schemeClr val="tx1"/>
                </a:solidFill>
              </a:rPr>
              <a:t>e</a:t>
            </a:r>
            <a:r>
              <a:rPr lang="en-GB" sz="2800" b="1" dirty="0">
                <a:solidFill>
                  <a:schemeClr val="tx1"/>
                </a:solidFill>
              </a:rPr>
              <a:t> </a:t>
            </a:r>
            <a:r>
              <a:rPr lang="en-GB" sz="2800" dirty="0" err="1">
                <a:solidFill>
                  <a:schemeClr val="tx1"/>
                </a:solidFill>
              </a:rPr>
              <a:t>Universität</a:t>
            </a:r>
            <a:r>
              <a:rPr lang="en-GB" sz="2800" dirty="0">
                <a:solidFill>
                  <a:schemeClr val="tx1"/>
                </a:solidFill>
              </a:rPr>
              <a:t>.</a:t>
            </a:r>
          </a:p>
        </p:txBody>
      </p:sp>
    </p:spTree>
    <p:extLst>
      <p:ext uri="{BB962C8B-B14F-4D97-AF65-F5344CB8AC3E}">
        <p14:creationId xmlns:p14="http://schemas.microsoft.com/office/powerpoint/2010/main" val="90100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5536" y="1628800"/>
            <a:ext cx="8229600" cy="4525963"/>
          </a:xfrm>
        </p:spPr>
        <p:txBody>
          <a:bodyPr/>
          <a:lstStyle/>
          <a:p>
            <a:endParaRPr lang="en-GB"/>
          </a:p>
        </p:txBody>
      </p:sp>
      <p:pic>
        <p:nvPicPr>
          <p:cNvPr id="4" name="Picture 2" descr="C:\Documents and Settings\miss.lyon\Local Settings\Temporary Internet Files\Content.IE5\LOP22JAO\MP90042433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5880" y="2692625"/>
            <a:ext cx="1312404" cy="19676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Documents and Settings\miss.lyon\Local Settings\Temporary Internet Files\Content.IE5\NW4MYTAE\MP90044244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0692" y="2857827"/>
            <a:ext cx="1239226" cy="14710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Documents and Settings\miss.lyon\Local Settings\Temporary Internet Files\Content.IE5\NW4MYTAE\MP90042525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3111" y="2971081"/>
            <a:ext cx="2010112" cy="13254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Documents and Settings\miss.lyon\Local Settings\Temporary Internet Files\Content.IE5\LOP22JAO\MC90043253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2299" y="2971081"/>
            <a:ext cx="1378993" cy="13789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miss.lyon\Local Settings\Temporary Internet Files\Content.IE5\NW4MYTAE\MC90041569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58707" y="2978841"/>
            <a:ext cx="1898140" cy="13952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cuments and Settings\miss.lyon\Local Settings\Temporary Internet Files\Content.IE5\LOP22JAO\MC90043253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8658" y="2978841"/>
            <a:ext cx="1378993" cy="137899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92" y="2857827"/>
            <a:ext cx="2674065" cy="707886"/>
          </a:xfrm>
          <a:prstGeom prst="rect">
            <a:avLst/>
          </a:prstGeom>
        </p:spPr>
        <p:txBody>
          <a:bodyPr wrap="none">
            <a:spAutoFit/>
          </a:bodyPr>
          <a:lstStyle/>
          <a:p>
            <a:r>
              <a:rPr lang="en-GB" sz="4000" dirty="0"/>
              <a:t>Manchester</a:t>
            </a:r>
          </a:p>
        </p:txBody>
      </p:sp>
      <p:sp>
        <p:nvSpPr>
          <p:cNvPr id="11" name="TextBox 10"/>
          <p:cNvSpPr txBox="1"/>
          <p:nvPr/>
        </p:nvSpPr>
        <p:spPr>
          <a:xfrm>
            <a:off x="1691726" y="2083116"/>
            <a:ext cx="2294114" cy="584775"/>
          </a:xfrm>
          <a:prstGeom prst="rect">
            <a:avLst/>
          </a:prstGeom>
          <a:solidFill>
            <a:schemeClr val="bg1"/>
          </a:solidFill>
        </p:spPr>
        <p:txBody>
          <a:bodyPr wrap="square" rtlCol="0">
            <a:spAutoFit/>
          </a:bodyPr>
          <a:lstStyle/>
          <a:p>
            <a:r>
              <a:rPr lang="en-GB" sz="3200" dirty="0" err="1"/>
              <a:t>sehenswert</a:t>
            </a:r>
            <a:endParaRPr lang="en-GB" sz="3200" dirty="0"/>
          </a:p>
        </p:txBody>
      </p:sp>
      <p:sp>
        <p:nvSpPr>
          <p:cNvPr id="12" name="TextBox 11"/>
          <p:cNvSpPr txBox="1"/>
          <p:nvPr/>
        </p:nvSpPr>
        <p:spPr>
          <a:xfrm>
            <a:off x="4123012" y="2235514"/>
            <a:ext cx="737020" cy="584775"/>
          </a:xfrm>
          <a:prstGeom prst="rect">
            <a:avLst/>
          </a:prstGeom>
          <a:solidFill>
            <a:schemeClr val="bg1"/>
          </a:solidFill>
        </p:spPr>
        <p:txBody>
          <a:bodyPr wrap="square" rtlCol="0">
            <a:spAutoFit/>
          </a:bodyPr>
          <a:lstStyle/>
          <a:p>
            <a:r>
              <a:rPr lang="en-GB" sz="3200" dirty="0"/>
              <a:t>gut</a:t>
            </a:r>
          </a:p>
        </p:txBody>
      </p:sp>
      <p:sp>
        <p:nvSpPr>
          <p:cNvPr id="13" name="Rectangle 12"/>
          <p:cNvSpPr/>
          <p:nvPr/>
        </p:nvSpPr>
        <p:spPr>
          <a:xfrm>
            <a:off x="1403648" y="5013176"/>
            <a:ext cx="6684519"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rPr>
              <a:t>In Manchester </a:t>
            </a:r>
            <a:r>
              <a:rPr lang="en-GB" sz="2800" dirty="0" err="1">
                <a:solidFill>
                  <a:schemeClr val="tx1"/>
                </a:solidFill>
              </a:rPr>
              <a:t>gibt</a:t>
            </a:r>
            <a:r>
              <a:rPr lang="en-GB" sz="2800" dirty="0">
                <a:solidFill>
                  <a:schemeClr val="tx1"/>
                </a:solidFill>
              </a:rPr>
              <a:t> </a:t>
            </a:r>
            <a:r>
              <a:rPr lang="en-GB" sz="2800" dirty="0" err="1">
                <a:solidFill>
                  <a:schemeClr val="tx1"/>
                </a:solidFill>
              </a:rPr>
              <a:t>es</a:t>
            </a:r>
            <a:r>
              <a:rPr lang="en-GB" sz="2800" dirty="0">
                <a:solidFill>
                  <a:schemeClr val="tx1"/>
                </a:solidFill>
              </a:rPr>
              <a:t> </a:t>
            </a:r>
            <a:r>
              <a:rPr lang="en-GB" sz="2800" dirty="0" err="1">
                <a:solidFill>
                  <a:schemeClr val="tx1"/>
                </a:solidFill>
              </a:rPr>
              <a:t>einen</a:t>
            </a:r>
            <a:r>
              <a:rPr lang="en-GB" sz="2800" dirty="0">
                <a:solidFill>
                  <a:schemeClr val="tx1"/>
                </a:solidFill>
              </a:rPr>
              <a:t> </a:t>
            </a:r>
            <a:r>
              <a:rPr lang="en-GB" sz="2800" dirty="0" err="1">
                <a:solidFill>
                  <a:schemeClr val="tx1"/>
                </a:solidFill>
              </a:rPr>
              <a:t>sehenswert</a:t>
            </a:r>
            <a:r>
              <a:rPr lang="en-GB" sz="2800" b="1" dirty="0" err="1">
                <a:solidFill>
                  <a:schemeClr val="tx1"/>
                </a:solidFill>
              </a:rPr>
              <a:t>en</a:t>
            </a:r>
            <a:r>
              <a:rPr lang="en-GB" sz="2800" dirty="0">
                <a:solidFill>
                  <a:schemeClr val="tx1"/>
                </a:solidFill>
              </a:rPr>
              <a:t> Dom und </a:t>
            </a:r>
            <a:r>
              <a:rPr lang="en-GB" sz="2800" dirty="0" err="1">
                <a:solidFill>
                  <a:schemeClr val="tx1"/>
                </a:solidFill>
              </a:rPr>
              <a:t>viele</a:t>
            </a:r>
            <a:r>
              <a:rPr lang="en-GB" sz="2800" dirty="0">
                <a:solidFill>
                  <a:schemeClr val="tx1"/>
                </a:solidFill>
              </a:rPr>
              <a:t> </a:t>
            </a:r>
            <a:r>
              <a:rPr lang="en-GB" sz="2800" dirty="0" err="1">
                <a:solidFill>
                  <a:schemeClr val="tx1"/>
                </a:solidFill>
              </a:rPr>
              <a:t>gut</a:t>
            </a:r>
            <a:r>
              <a:rPr lang="en-GB" sz="2800" b="1" dirty="0" err="1">
                <a:solidFill>
                  <a:schemeClr val="tx1"/>
                </a:solidFill>
              </a:rPr>
              <a:t>en</a:t>
            </a:r>
            <a:r>
              <a:rPr lang="en-GB" sz="2800" dirty="0">
                <a:solidFill>
                  <a:schemeClr val="tx1"/>
                </a:solidFill>
              </a:rPr>
              <a:t> </a:t>
            </a:r>
            <a:r>
              <a:rPr lang="en-GB" sz="2800" dirty="0" err="1">
                <a:solidFill>
                  <a:schemeClr val="tx1"/>
                </a:solidFill>
              </a:rPr>
              <a:t>Geschäfte</a:t>
            </a:r>
            <a:r>
              <a:rPr lang="en-GB" sz="2800" dirty="0">
                <a:solidFill>
                  <a:schemeClr val="tx1"/>
                </a:solidFill>
              </a:rPr>
              <a:t> </a:t>
            </a:r>
            <a:r>
              <a:rPr lang="en-GB" sz="2800" b="1" dirty="0">
                <a:solidFill>
                  <a:schemeClr val="tx1"/>
                </a:solidFill>
              </a:rPr>
              <a:t>aber</a:t>
            </a:r>
            <a:r>
              <a:rPr lang="en-GB" sz="2800" dirty="0">
                <a:solidFill>
                  <a:schemeClr val="tx1"/>
                </a:solidFill>
              </a:rPr>
              <a:t> es </a:t>
            </a:r>
            <a:r>
              <a:rPr lang="en-GB" sz="2800" dirty="0" err="1">
                <a:solidFill>
                  <a:schemeClr val="tx1"/>
                </a:solidFill>
              </a:rPr>
              <a:t>gibt</a:t>
            </a:r>
            <a:r>
              <a:rPr lang="en-GB" sz="2800" dirty="0">
                <a:solidFill>
                  <a:schemeClr val="tx1"/>
                </a:solidFill>
              </a:rPr>
              <a:t> </a:t>
            </a:r>
            <a:r>
              <a:rPr lang="en-GB" sz="2800" dirty="0" err="1">
                <a:solidFill>
                  <a:schemeClr val="tx1"/>
                </a:solidFill>
              </a:rPr>
              <a:t>kein</a:t>
            </a:r>
            <a:r>
              <a:rPr lang="en-GB" sz="2800" b="1" dirty="0" err="1">
                <a:solidFill>
                  <a:schemeClr val="tx1"/>
                </a:solidFill>
              </a:rPr>
              <a:t>en</a:t>
            </a:r>
            <a:r>
              <a:rPr lang="en-GB" sz="2800" dirty="0">
                <a:solidFill>
                  <a:schemeClr val="tx1"/>
                </a:solidFill>
              </a:rPr>
              <a:t> </a:t>
            </a:r>
            <a:r>
              <a:rPr lang="en-GB" sz="2800" dirty="0" err="1">
                <a:solidFill>
                  <a:schemeClr val="tx1"/>
                </a:solidFill>
              </a:rPr>
              <a:t>Marktplatz</a:t>
            </a:r>
            <a:r>
              <a:rPr lang="en-GB" sz="2800" dirty="0">
                <a:solidFill>
                  <a:schemeClr val="tx1"/>
                </a:solidFill>
              </a:rPr>
              <a:t>.</a:t>
            </a:r>
          </a:p>
        </p:txBody>
      </p:sp>
    </p:spTree>
    <p:extLst>
      <p:ext uri="{BB962C8B-B14F-4D97-AF65-F5344CB8AC3E}">
        <p14:creationId xmlns:p14="http://schemas.microsoft.com/office/powerpoint/2010/main" val="326734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u="sng" dirty="0">
                <a:solidFill>
                  <a:srgbClr val="0066FF"/>
                </a:solidFill>
              </a:rPr>
              <a:t>Was </a:t>
            </a:r>
            <a:r>
              <a:rPr lang="en-GB" sz="2400" u="sng" dirty="0" err="1">
                <a:solidFill>
                  <a:srgbClr val="0066FF"/>
                </a:solidFill>
              </a:rPr>
              <a:t>ist</a:t>
            </a:r>
            <a:r>
              <a:rPr lang="en-GB" sz="2400" u="sng" dirty="0">
                <a:solidFill>
                  <a:srgbClr val="0066FF"/>
                </a:solidFill>
              </a:rPr>
              <a:t> </a:t>
            </a:r>
            <a:r>
              <a:rPr lang="en-GB" sz="2400" u="sng" dirty="0" err="1">
                <a:solidFill>
                  <a:srgbClr val="0066FF"/>
                </a:solidFill>
              </a:rPr>
              <a:t>hier</a:t>
            </a:r>
            <a:r>
              <a:rPr lang="en-GB" sz="2400" u="sng" dirty="0">
                <a:solidFill>
                  <a:srgbClr val="0066FF"/>
                </a:solidFill>
              </a:rPr>
              <a:t> </a:t>
            </a:r>
            <a:r>
              <a:rPr lang="en-GB" sz="2400" u="sng" dirty="0" err="1">
                <a:solidFill>
                  <a:srgbClr val="0066FF"/>
                </a:solidFill>
              </a:rPr>
              <a:t>richtig</a:t>
            </a:r>
            <a:r>
              <a:rPr lang="en-GB" sz="2400" u="sng" dirty="0">
                <a:solidFill>
                  <a:srgbClr val="0066FF"/>
                </a:solidFill>
              </a:rPr>
              <a:t>?</a:t>
            </a:r>
          </a:p>
        </p:txBody>
      </p:sp>
      <p:sp>
        <p:nvSpPr>
          <p:cNvPr id="5" name="Content Placeholder 4"/>
          <p:cNvSpPr>
            <a:spLocks noGrp="1"/>
          </p:cNvSpPr>
          <p:nvPr>
            <p:ph sz="half" idx="1"/>
          </p:nvPr>
        </p:nvSpPr>
        <p:spPr>
          <a:xfrm>
            <a:off x="457200" y="908720"/>
            <a:ext cx="5987008" cy="5217443"/>
          </a:xfrm>
        </p:spPr>
        <p:txBody>
          <a:bodyPr>
            <a:normAutofit lnSpcReduction="10000"/>
          </a:bodyPr>
          <a:lstStyle/>
          <a:p>
            <a:pPr marL="514350" indent="-514350">
              <a:buFont typeface="+mj-lt"/>
              <a:buAutoNum type="arabicPeriod"/>
            </a:pPr>
            <a:r>
              <a:rPr lang="en-GB" sz="2400" dirty="0" err="1"/>
              <a:t>Es</a:t>
            </a:r>
            <a:r>
              <a:rPr lang="en-GB" sz="2400" dirty="0"/>
              <a:t> </a:t>
            </a:r>
            <a:r>
              <a:rPr lang="en-GB" sz="2400" dirty="0" err="1"/>
              <a:t>gibt</a:t>
            </a:r>
            <a:r>
              <a:rPr lang="en-GB" sz="2400" dirty="0"/>
              <a:t> </a:t>
            </a:r>
            <a:r>
              <a:rPr lang="en-GB" sz="2400" dirty="0" err="1"/>
              <a:t>einen</a:t>
            </a:r>
            <a:r>
              <a:rPr lang="en-GB" sz="2400" dirty="0"/>
              <a:t> / </a:t>
            </a:r>
            <a:r>
              <a:rPr lang="en-GB" sz="2400" dirty="0" err="1"/>
              <a:t>eine</a:t>
            </a:r>
            <a:r>
              <a:rPr lang="en-GB" sz="2400" dirty="0"/>
              <a:t> / </a:t>
            </a:r>
            <a:r>
              <a:rPr lang="en-GB" sz="2400" dirty="0" err="1"/>
              <a:t>ein</a:t>
            </a:r>
            <a:r>
              <a:rPr lang="en-GB" sz="2400" dirty="0"/>
              <a:t> Dom</a:t>
            </a:r>
          </a:p>
          <a:p>
            <a:pPr marL="514350" indent="-514350">
              <a:buFont typeface="+mj-lt"/>
              <a:buAutoNum type="arabicPeriod"/>
            </a:pPr>
            <a:r>
              <a:rPr lang="en-GB" sz="2400" dirty="0" err="1"/>
              <a:t>Wir</a:t>
            </a:r>
            <a:r>
              <a:rPr lang="en-GB" sz="2400" dirty="0"/>
              <a:t> </a:t>
            </a:r>
            <a:r>
              <a:rPr lang="en-GB" sz="2400" dirty="0" err="1"/>
              <a:t>haben</a:t>
            </a:r>
            <a:r>
              <a:rPr lang="en-GB" sz="2400" dirty="0"/>
              <a:t> </a:t>
            </a:r>
            <a:r>
              <a:rPr lang="en-GB" sz="2400" dirty="0" err="1"/>
              <a:t>einen</a:t>
            </a:r>
            <a:r>
              <a:rPr lang="en-GB" sz="2400" dirty="0"/>
              <a:t> /</a:t>
            </a:r>
            <a:r>
              <a:rPr lang="en-GB" sz="2400" dirty="0" err="1"/>
              <a:t>eine</a:t>
            </a:r>
            <a:r>
              <a:rPr lang="en-GB" sz="2400" dirty="0"/>
              <a:t> / </a:t>
            </a:r>
            <a:r>
              <a:rPr lang="en-GB" sz="2400" dirty="0" err="1"/>
              <a:t>ein</a:t>
            </a:r>
            <a:r>
              <a:rPr lang="en-GB" sz="2400" dirty="0"/>
              <a:t> </a:t>
            </a:r>
            <a:r>
              <a:rPr lang="en-GB" sz="2400" dirty="0" err="1"/>
              <a:t>Kirche</a:t>
            </a:r>
            <a:endParaRPr lang="en-GB" sz="2400" dirty="0"/>
          </a:p>
          <a:p>
            <a:pPr marL="514350" indent="-514350">
              <a:buFont typeface="+mj-lt"/>
              <a:buAutoNum type="arabicPeriod"/>
            </a:pPr>
            <a:r>
              <a:rPr lang="en-GB" sz="2400" dirty="0" err="1"/>
              <a:t>Es</a:t>
            </a:r>
            <a:r>
              <a:rPr lang="en-GB" sz="2400" dirty="0"/>
              <a:t> </a:t>
            </a:r>
            <a:r>
              <a:rPr lang="en-GB" sz="2400" dirty="0" err="1"/>
              <a:t>gibt</a:t>
            </a:r>
            <a:r>
              <a:rPr lang="en-GB" sz="2400" dirty="0"/>
              <a:t> </a:t>
            </a:r>
            <a:r>
              <a:rPr lang="en-GB" sz="2400" dirty="0" err="1"/>
              <a:t>keinen</a:t>
            </a:r>
            <a:r>
              <a:rPr lang="en-GB" sz="2400" dirty="0"/>
              <a:t>/ </a:t>
            </a:r>
            <a:r>
              <a:rPr lang="en-GB" sz="2400" dirty="0" err="1"/>
              <a:t>keine</a:t>
            </a:r>
            <a:r>
              <a:rPr lang="en-GB" sz="2400" dirty="0"/>
              <a:t> / </a:t>
            </a:r>
            <a:r>
              <a:rPr lang="en-GB" sz="2400" dirty="0" err="1"/>
              <a:t>kein</a:t>
            </a:r>
            <a:r>
              <a:rPr lang="en-GB" sz="2400" dirty="0"/>
              <a:t> </a:t>
            </a:r>
            <a:r>
              <a:rPr lang="en-GB" sz="2400" dirty="0" err="1"/>
              <a:t>Rathaus</a:t>
            </a:r>
            <a:endParaRPr lang="en-GB" sz="2400" dirty="0"/>
          </a:p>
          <a:p>
            <a:pPr marL="514350" indent="-514350">
              <a:buFont typeface="+mj-lt"/>
              <a:buAutoNum type="arabicPeriod"/>
            </a:pPr>
            <a:r>
              <a:rPr lang="en-GB" sz="2400" dirty="0"/>
              <a:t>In der </a:t>
            </a:r>
            <a:r>
              <a:rPr lang="en-GB" sz="2400" dirty="0" err="1"/>
              <a:t>Stadt</a:t>
            </a:r>
            <a:r>
              <a:rPr lang="en-GB" sz="2400" dirty="0"/>
              <a:t> </a:t>
            </a:r>
            <a:r>
              <a:rPr lang="en-GB" sz="2400" dirty="0" err="1"/>
              <a:t>gibt</a:t>
            </a:r>
            <a:r>
              <a:rPr lang="en-GB" sz="2400" dirty="0"/>
              <a:t> </a:t>
            </a:r>
            <a:r>
              <a:rPr lang="en-GB" sz="2400" dirty="0" err="1"/>
              <a:t>es</a:t>
            </a:r>
            <a:r>
              <a:rPr lang="en-GB" sz="2400" dirty="0"/>
              <a:t> </a:t>
            </a:r>
            <a:r>
              <a:rPr lang="en-GB" sz="2400" dirty="0" err="1"/>
              <a:t>viel</a:t>
            </a:r>
            <a:r>
              <a:rPr lang="en-GB" sz="2400" dirty="0"/>
              <a:t> / </a:t>
            </a:r>
            <a:r>
              <a:rPr lang="en-GB" sz="2400" dirty="0" err="1"/>
              <a:t>viele</a:t>
            </a:r>
            <a:r>
              <a:rPr lang="en-GB" sz="2400" dirty="0"/>
              <a:t> / </a:t>
            </a:r>
            <a:r>
              <a:rPr lang="en-GB" sz="2400" dirty="0" err="1"/>
              <a:t>vielen</a:t>
            </a:r>
            <a:r>
              <a:rPr lang="en-GB" sz="2400" dirty="0"/>
              <a:t> </a:t>
            </a:r>
            <a:r>
              <a:rPr lang="en-GB" sz="2400" dirty="0" err="1"/>
              <a:t>Kneipen</a:t>
            </a:r>
            <a:endParaRPr lang="en-GB" sz="2400" dirty="0"/>
          </a:p>
          <a:p>
            <a:pPr marL="514350" indent="-514350">
              <a:buFont typeface="+mj-lt"/>
              <a:buAutoNum type="arabicPeriod"/>
            </a:pPr>
            <a:r>
              <a:rPr lang="en-GB" sz="2400" dirty="0"/>
              <a:t>Die </a:t>
            </a:r>
            <a:r>
              <a:rPr lang="en-GB" sz="2400" dirty="0" err="1"/>
              <a:t>stadt</a:t>
            </a:r>
            <a:r>
              <a:rPr lang="en-GB" sz="2400" dirty="0"/>
              <a:t> hat </a:t>
            </a:r>
            <a:r>
              <a:rPr lang="en-GB" sz="2400" dirty="0" err="1"/>
              <a:t>eine</a:t>
            </a:r>
            <a:r>
              <a:rPr lang="en-GB" sz="2400" dirty="0"/>
              <a:t> </a:t>
            </a:r>
            <a:r>
              <a:rPr lang="en-GB" sz="2400" dirty="0" err="1"/>
              <a:t>große</a:t>
            </a:r>
            <a:r>
              <a:rPr lang="en-GB" sz="2400" dirty="0"/>
              <a:t> / </a:t>
            </a:r>
            <a:r>
              <a:rPr lang="en-GB" sz="2400" dirty="0" err="1"/>
              <a:t>ein</a:t>
            </a:r>
            <a:r>
              <a:rPr lang="en-GB" sz="2400" dirty="0"/>
              <a:t> </a:t>
            </a:r>
            <a:r>
              <a:rPr lang="en-GB" sz="2400" dirty="0" err="1"/>
              <a:t>großes</a:t>
            </a:r>
            <a:r>
              <a:rPr lang="en-GB" sz="2400" dirty="0"/>
              <a:t> / </a:t>
            </a:r>
            <a:r>
              <a:rPr lang="en-GB" sz="2400" dirty="0" err="1"/>
              <a:t>einen</a:t>
            </a:r>
            <a:r>
              <a:rPr lang="en-GB" sz="2400" dirty="0"/>
              <a:t> </a:t>
            </a:r>
            <a:r>
              <a:rPr lang="en-GB" sz="2400" dirty="0" err="1"/>
              <a:t>großen</a:t>
            </a:r>
            <a:r>
              <a:rPr lang="en-GB" sz="2400" dirty="0"/>
              <a:t> Park</a:t>
            </a:r>
          </a:p>
          <a:p>
            <a:pPr marL="514350" indent="-514350">
              <a:buFont typeface="+mj-lt"/>
              <a:buAutoNum type="arabicPeriod"/>
            </a:pPr>
            <a:r>
              <a:rPr lang="en-GB" sz="2400" dirty="0" err="1"/>
              <a:t>Es</a:t>
            </a:r>
            <a:r>
              <a:rPr lang="en-GB" sz="2400" dirty="0"/>
              <a:t> </a:t>
            </a:r>
            <a:r>
              <a:rPr lang="en-GB" sz="2400" dirty="0" err="1"/>
              <a:t>gibt</a:t>
            </a:r>
            <a:r>
              <a:rPr lang="en-GB" sz="2400" dirty="0"/>
              <a:t> </a:t>
            </a:r>
            <a:r>
              <a:rPr lang="en-GB" sz="2400" dirty="0" err="1"/>
              <a:t>ein</a:t>
            </a:r>
            <a:r>
              <a:rPr lang="en-GB" sz="2400" dirty="0"/>
              <a:t> </a:t>
            </a:r>
            <a:r>
              <a:rPr lang="en-GB" sz="2400" dirty="0" err="1"/>
              <a:t>hervorragenden</a:t>
            </a:r>
            <a:r>
              <a:rPr lang="en-GB" sz="2400" dirty="0"/>
              <a:t> / </a:t>
            </a:r>
            <a:r>
              <a:rPr lang="en-GB" sz="2400" dirty="0" err="1"/>
              <a:t>ein</a:t>
            </a:r>
            <a:r>
              <a:rPr lang="en-GB" sz="2400" dirty="0"/>
              <a:t> </a:t>
            </a:r>
            <a:r>
              <a:rPr lang="en-GB" sz="2400" dirty="0" err="1"/>
              <a:t>hervorragendes</a:t>
            </a:r>
            <a:r>
              <a:rPr lang="en-GB" sz="2400" dirty="0"/>
              <a:t> </a:t>
            </a:r>
            <a:r>
              <a:rPr lang="en-GB" sz="2400" dirty="0" err="1"/>
              <a:t>Schloß</a:t>
            </a:r>
            <a:endParaRPr lang="en-GB" sz="2400" dirty="0"/>
          </a:p>
          <a:p>
            <a:pPr marL="514350" indent="-514350">
              <a:buFont typeface="+mj-lt"/>
              <a:buAutoNum type="arabicPeriod"/>
            </a:pPr>
            <a:r>
              <a:rPr lang="en-GB" sz="2400" dirty="0" err="1"/>
              <a:t>Hier</a:t>
            </a:r>
            <a:r>
              <a:rPr lang="en-GB" sz="2400" dirty="0"/>
              <a:t> </a:t>
            </a:r>
            <a:r>
              <a:rPr lang="en-GB" sz="2400" dirty="0" err="1"/>
              <a:t>haben</a:t>
            </a:r>
            <a:r>
              <a:rPr lang="en-GB" sz="2400" dirty="0"/>
              <a:t> </a:t>
            </a:r>
            <a:r>
              <a:rPr lang="en-GB" sz="2400" dirty="0" err="1"/>
              <a:t>wir</a:t>
            </a:r>
            <a:r>
              <a:rPr lang="en-GB" sz="2400" dirty="0"/>
              <a:t> </a:t>
            </a:r>
            <a:r>
              <a:rPr lang="en-GB" sz="2400" dirty="0" err="1"/>
              <a:t>viele</a:t>
            </a:r>
            <a:r>
              <a:rPr lang="en-GB" sz="2400" dirty="0"/>
              <a:t> / </a:t>
            </a:r>
            <a:r>
              <a:rPr lang="en-GB" sz="2400" dirty="0" err="1"/>
              <a:t>vieles</a:t>
            </a:r>
            <a:r>
              <a:rPr lang="en-GB" sz="2400" dirty="0"/>
              <a:t> </a:t>
            </a:r>
            <a:r>
              <a:rPr lang="en-GB" sz="2400" dirty="0" err="1"/>
              <a:t>Geschäfte</a:t>
            </a:r>
            <a:endParaRPr lang="en-GB" sz="2400" dirty="0"/>
          </a:p>
          <a:p>
            <a:pPr marL="514350" indent="-514350">
              <a:buFont typeface="+mj-lt"/>
              <a:buAutoNum type="arabicPeriod"/>
            </a:pPr>
            <a:r>
              <a:rPr lang="en-GB" sz="2400" dirty="0"/>
              <a:t>Der Park </a:t>
            </a:r>
            <a:r>
              <a:rPr lang="en-GB" sz="2400" dirty="0" err="1"/>
              <a:t>ist</a:t>
            </a:r>
            <a:r>
              <a:rPr lang="en-GB" sz="2400" dirty="0"/>
              <a:t> </a:t>
            </a:r>
            <a:r>
              <a:rPr lang="en-GB" sz="2400" dirty="0" err="1"/>
              <a:t>klein</a:t>
            </a:r>
            <a:r>
              <a:rPr lang="en-GB" sz="2400" dirty="0"/>
              <a:t> / </a:t>
            </a:r>
            <a:r>
              <a:rPr lang="en-GB" sz="2400" dirty="0" err="1"/>
              <a:t>kleinen</a:t>
            </a:r>
            <a:endParaRPr lang="en-GB" sz="2400" dirty="0"/>
          </a:p>
          <a:p>
            <a:pPr marL="514350" indent="-514350">
              <a:buFont typeface="+mj-lt"/>
              <a:buAutoNum type="arabicPeriod"/>
            </a:pPr>
            <a:r>
              <a:rPr lang="en-GB" sz="2400" dirty="0" err="1"/>
              <a:t>Es</a:t>
            </a:r>
            <a:r>
              <a:rPr lang="en-GB" sz="2400" dirty="0"/>
              <a:t> </a:t>
            </a:r>
            <a:r>
              <a:rPr lang="en-GB" sz="2400" dirty="0" err="1"/>
              <a:t>gibt</a:t>
            </a:r>
            <a:r>
              <a:rPr lang="en-GB" sz="2400" dirty="0"/>
              <a:t> </a:t>
            </a:r>
            <a:r>
              <a:rPr lang="en-GB" sz="2400" dirty="0" err="1"/>
              <a:t>keinen</a:t>
            </a:r>
            <a:r>
              <a:rPr lang="en-GB" sz="2400" dirty="0"/>
              <a:t> </a:t>
            </a:r>
            <a:r>
              <a:rPr lang="en-GB" sz="2400" dirty="0" err="1"/>
              <a:t>gutes</a:t>
            </a:r>
            <a:r>
              <a:rPr lang="en-GB" sz="2400" dirty="0"/>
              <a:t> / </a:t>
            </a:r>
            <a:r>
              <a:rPr lang="en-GB" sz="2400" dirty="0" err="1"/>
              <a:t>kein</a:t>
            </a:r>
            <a:r>
              <a:rPr lang="en-GB" sz="2400" dirty="0"/>
              <a:t> </a:t>
            </a:r>
            <a:r>
              <a:rPr lang="en-GB" sz="2400" dirty="0" err="1"/>
              <a:t>gutes</a:t>
            </a:r>
            <a:r>
              <a:rPr lang="en-GB" sz="2400" dirty="0"/>
              <a:t> Kino</a:t>
            </a:r>
          </a:p>
          <a:p>
            <a:pPr marL="514350" indent="-514350">
              <a:buFont typeface="+mj-lt"/>
              <a:buAutoNum type="arabicPeriod"/>
            </a:pPr>
            <a:r>
              <a:rPr lang="en-GB" sz="2400" dirty="0" err="1"/>
              <a:t>Wir</a:t>
            </a:r>
            <a:r>
              <a:rPr lang="en-GB" sz="2400" dirty="0"/>
              <a:t> </a:t>
            </a:r>
            <a:r>
              <a:rPr lang="en-GB" sz="2400" dirty="0" err="1"/>
              <a:t>haben</a:t>
            </a:r>
            <a:r>
              <a:rPr lang="en-GB" sz="2400" dirty="0"/>
              <a:t> </a:t>
            </a:r>
            <a:r>
              <a:rPr lang="en-GB" sz="2400" dirty="0" err="1"/>
              <a:t>einige</a:t>
            </a:r>
            <a:r>
              <a:rPr lang="en-GB" sz="2400" dirty="0"/>
              <a:t> / </a:t>
            </a:r>
            <a:r>
              <a:rPr lang="en-GB" sz="2400" dirty="0" err="1"/>
              <a:t>einigen</a:t>
            </a:r>
            <a:r>
              <a:rPr lang="en-GB" sz="2400" dirty="0"/>
              <a:t> Restaurants</a:t>
            </a:r>
          </a:p>
        </p:txBody>
      </p:sp>
      <p:sp>
        <p:nvSpPr>
          <p:cNvPr id="6" name="Content Placeholder 5"/>
          <p:cNvSpPr>
            <a:spLocks noGrp="1"/>
          </p:cNvSpPr>
          <p:nvPr>
            <p:ph sz="half" idx="2"/>
          </p:nvPr>
        </p:nvSpPr>
        <p:spPr>
          <a:xfrm>
            <a:off x="6012160" y="908720"/>
            <a:ext cx="2674640" cy="5217443"/>
          </a:xfrm>
        </p:spPr>
        <p:txBody>
          <a:bodyPr>
            <a:normAutofit lnSpcReduction="10000"/>
          </a:bodyPr>
          <a:lstStyle/>
          <a:p>
            <a:pPr marL="514350" indent="-514350">
              <a:buFont typeface="+mj-lt"/>
              <a:buAutoNum type="arabicPeriod"/>
            </a:pPr>
            <a:r>
              <a:rPr lang="en-GB" sz="2400" dirty="0" err="1"/>
              <a:t>einen</a:t>
            </a:r>
            <a:endParaRPr lang="en-GB" sz="2400" dirty="0"/>
          </a:p>
          <a:p>
            <a:pPr marL="514350" indent="-514350">
              <a:buFont typeface="+mj-lt"/>
              <a:buAutoNum type="arabicPeriod"/>
            </a:pPr>
            <a:r>
              <a:rPr lang="en-GB" sz="2400" dirty="0" err="1"/>
              <a:t>eine</a:t>
            </a:r>
            <a:endParaRPr lang="en-GB" sz="2400" dirty="0"/>
          </a:p>
          <a:p>
            <a:pPr marL="514350" indent="-514350">
              <a:buFont typeface="+mj-lt"/>
              <a:buAutoNum type="arabicPeriod"/>
            </a:pPr>
            <a:r>
              <a:rPr lang="en-GB" sz="2400" dirty="0" err="1"/>
              <a:t>kein</a:t>
            </a:r>
            <a:endParaRPr lang="en-GB" sz="2400" dirty="0"/>
          </a:p>
          <a:p>
            <a:pPr marL="514350" indent="-514350">
              <a:buFont typeface="+mj-lt"/>
              <a:buAutoNum type="arabicPeriod"/>
            </a:pPr>
            <a:r>
              <a:rPr lang="en-GB" sz="2400" dirty="0" err="1"/>
              <a:t>viele</a:t>
            </a:r>
            <a:endParaRPr lang="en-GB" sz="2400" dirty="0"/>
          </a:p>
          <a:p>
            <a:pPr marL="514350" indent="-514350">
              <a:buFont typeface="+mj-lt"/>
              <a:buAutoNum type="arabicPeriod"/>
            </a:pPr>
            <a:endParaRPr lang="en-GB" sz="2400" dirty="0"/>
          </a:p>
          <a:p>
            <a:pPr marL="514350" indent="-514350">
              <a:buFont typeface="+mj-lt"/>
              <a:buAutoNum type="arabicPeriod"/>
            </a:pPr>
            <a:r>
              <a:rPr lang="en-GB" sz="2400" dirty="0" err="1"/>
              <a:t>einen</a:t>
            </a:r>
            <a:r>
              <a:rPr lang="en-GB" sz="2400" dirty="0"/>
              <a:t> </a:t>
            </a:r>
            <a:r>
              <a:rPr lang="en-GB" sz="2400" dirty="0" err="1"/>
              <a:t>großen</a:t>
            </a:r>
            <a:endParaRPr lang="en-GB" sz="2400" dirty="0"/>
          </a:p>
          <a:p>
            <a:pPr marL="514350" indent="-514350">
              <a:buFont typeface="+mj-lt"/>
              <a:buAutoNum type="arabicPeriod"/>
            </a:pPr>
            <a:r>
              <a:rPr lang="en-GB" sz="2400" dirty="0" err="1"/>
              <a:t>ein</a:t>
            </a:r>
            <a:r>
              <a:rPr lang="en-GB" sz="2400" dirty="0"/>
              <a:t> </a:t>
            </a:r>
            <a:r>
              <a:rPr lang="en-GB" sz="2400" dirty="0" err="1"/>
              <a:t>hervorragendes</a:t>
            </a:r>
            <a:endParaRPr lang="en-GB" sz="2400" dirty="0"/>
          </a:p>
          <a:p>
            <a:pPr marL="514350" indent="-514350">
              <a:buFont typeface="+mj-lt"/>
              <a:buAutoNum type="arabicPeriod"/>
            </a:pPr>
            <a:endParaRPr lang="en-GB" sz="2400" dirty="0"/>
          </a:p>
          <a:p>
            <a:pPr marL="514350" indent="-514350">
              <a:buFont typeface="+mj-lt"/>
              <a:buAutoNum type="arabicPeriod"/>
            </a:pPr>
            <a:r>
              <a:rPr lang="en-GB" sz="2400" dirty="0" err="1"/>
              <a:t>viele</a:t>
            </a:r>
            <a:endParaRPr lang="en-GB" sz="2400" dirty="0"/>
          </a:p>
          <a:p>
            <a:pPr marL="514350" indent="-514350">
              <a:buFont typeface="+mj-lt"/>
              <a:buAutoNum type="arabicPeriod"/>
            </a:pPr>
            <a:r>
              <a:rPr lang="en-GB" sz="2400" dirty="0" err="1"/>
              <a:t>klein</a:t>
            </a:r>
            <a:endParaRPr lang="en-GB" sz="2400" dirty="0"/>
          </a:p>
          <a:p>
            <a:pPr marL="514350" indent="-514350">
              <a:buFont typeface="+mj-lt"/>
              <a:buAutoNum type="arabicPeriod"/>
            </a:pPr>
            <a:r>
              <a:rPr lang="en-GB" sz="2400" dirty="0" err="1"/>
              <a:t>kein</a:t>
            </a:r>
            <a:r>
              <a:rPr lang="en-GB" sz="2400" dirty="0"/>
              <a:t> </a:t>
            </a:r>
            <a:r>
              <a:rPr lang="en-GB" sz="2400" dirty="0" err="1"/>
              <a:t>gutes</a:t>
            </a:r>
            <a:endParaRPr lang="en-GB" sz="2400" dirty="0"/>
          </a:p>
          <a:p>
            <a:pPr marL="514350" indent="-514350">
              <a:buFont typeface="+mj-lt"/>
              <a:buAutoNum type="arabicPeriod"/>
            </a:pPr>
            <a:r>
              <a:rPr lang="en-GB" sz="2400" dirty="0" err="1"/>
              <a:t>einige</a:t>
            </a:r>
            <a:endParaRPr lang="en-GB" sz="2400" dirty="0"/>
          </a:p>
        </p:txBody>
      </p:sp>
    </p:spTree>
    <p:extLst>
      <p:ext uri="{BB962C8B-B14F-4D97-AF65-F5344CB8AC3E}">
        <p14:creationId xmlns:p14="http://schemas.microsoft.com/office/powerpoint/2010/main" val="160910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303213" y="144463"/>
            <a:ext cx="4427537" cy="36671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tx1"/>
                </a:solidFill>
              </a:rPr>
              <a:t>In </a:t>
            </a:r>
            <a:r>
              <a:rPr lang="en-GB" sz="2400" b="1" dirty="0" err="1">
                <a:solidFill>
                  <a:schemeClr val="tx1"/>
                </a:solidFill>
              </a:rPr>
              <a:t>meiner</a:t>
            </a:r>
            <a:r>
              <a:rPr lang="en-GB" sz="2400" b="1" dirty="0">
                <a:solidFill>
                  <a:schemeClr val="tx1"/>
                </a:solidFill>
              </a:rPr>
              <a:t> </a:t>
            </a:r>
            <a:r>
              <a:rPr lang="en-GB" sz="2400" b="1" dirty="0" err="1">
                <a:solidFill>
                  <a:schemeClr val="tx1"/>
                </a:solidFill>
              </a:rPr>
              <a:t>Stadt</a:t>
            </a:r>
            <a:r>
              <a:rPr lang="en-GB" sz="2400" b="1" dirty="0">
                <a:solidFill>
                  <a:schemeClr val="tx1"/>
                </a:solidFill>
              </a:rPr>
              <a:t> </a:t>
            </a:r>
            <a:r>
              <a:rPr lang="en-GB" sz="2400" b="1" dirty="0" err="1">
                <a:solidFill>
                  <a:schemeClr val="tx1"/>
                </a:solidFill>
              </a:rPr>
              <a:t>gibt</a:t>
            </a:r>
            <a:r>
              <a:rPr lang="en-GB" sz="2400" b="1" dirty="0">
                <a:solidFill>
                  <a:schemeClr val="tx1"/>
                </a:solidFill>
              </a:rPr>
              <a:t> </a:t>
            </a:r>
            <a:r>
              <a:rPr lang="en-GB" sz="2400" b="1" dirty="0" err="1">
                <a:solidFill>
                  <a:schemeClr val="tx1"/>
                </a:solidFill>
              </a:rPr>
              <a:t>es</a:t>
            </a:r>
            <a:r>
              <a:rPr lang="en-GB" sz="2400" b="1" dirty="0">
                <a:solidFill>
                  <a:schemeClr val="tx1"/>
                </a:solidFill>
              </a:rPr>
              <a:t>…</a:t>
            </a:r>
          </a:p>
        </p:txBody>
      </p:sp>
      <p:sp>
        <p:nvSpPr>
          <p:cNvPr id="5" name="Rectangle 4"/>
          <p:cNvSpPr/>
          <p:nvPr/>
        </p:nvSpPr>
        <p:spPr>
          <a:xfrm>
            <a:off x="298450" y="615950"/>
            <a:ext cx="359727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err="1">
                <a:solidFill>
                  <a:schemeClr val="tx1"/>
                </a:solidFill>
              </a:rPr>
              <a:t>einen</a:t>
            </a:r>
            <a:r>
              <a:rPr lang="en-GB" sz="2400" b="1" dirty="0">
                <a:solidFill>
                  <a:schemeClr val="tx1"/>
                </a:solidFill>
              </a:rPr>
              <a:t> </a:t>
            </a:r>
            <a:r>
              <a:rPr lang="en-GB" sz="2400" b="1" dirty="0" err="1">
                <a:solidFill>
                  <a:schemeClr val="tx1"/>
                </a:solidFill>
              </a:rPr>
              <a:t>schön</a:t>
            </a:r>
            <a:r>
              <a:rPr lang="en-GB" sz="2400" b="1" u="sng" dirty="0" err="1">
                <a:solidFill>
                  <a:schemeClr val="tx1"/>
                </a:solidFill>
              </a:rPr>
              <a:t>en</a:t>
            </a:r>
            <a:r>
              <a:rPr lang="en-GB" sz="2400" b="1" dirty="0">
                <a:solidFill>
                  <a:schemeClr val="tx1"/>
                </a:solidFill>
              </a:rPr>
              <a:t> Park</a:t>
            </a:r>
          </a:p>
        </p:txBody>
      </p:sp>
      <p:pic>
        <p:nvPicPr>
          <p:cNvPr id="6" name="Picture 6" descr="http://ts3.mm.bing.net/th?id=H.4757458968512142&amp;pid=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3788" y="171450"/>
            <a:ext cx="1800225"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98450" y="1152525"/>
            <a:ext cx="3571875" cy="366713"/>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err="1">
                <a:solidFill>
                  <a:schemeClr val="tx1"/>
                </a:solidFill>
              </a:rPr>
              <a:t>eine</a:t>
            </a:r>
            <a:r>
              <a:rPr lang="en-GB" sz="2400" b="1" dirty="0">
                <a:solidFill>
                  <a:schemeClr val="tx1"/>
                </a:solidFill>
              </a:rPr>
              <a:t> </a:t>
            </a:r>
            <a:r>
              <a:rPr lang="en-GB" sz="2400" b="1" dirty="0" err="1">
                <a:solidFill>
                  <a:schemeClr val="tx1"/>
                </a:solidFill>
              </a:rPr>
              <a:t>alt</a:t>
            </a:r>
            <a:r>
              <a:rPr lang="en-GB" sz="2400" b="1" u="sng" dirty="0" err="1">
                <a:solidFill>
                  <a:schemeClr val="tx1"/>
                </a:solidFill>
              </a:rPr>
              <a:t>e</a:t>
            </a:r>
            <a:r>
              <a:rPr lang="en-GB" sz="2400" b="1" dirty="0">
                <a:solidFill>
                  <a:schemeClr val="tx1"/>
                </a:solidFill>
              </a:rPr>
              <a:t> </a:t>
            </a:r>
            <a:r>
              <a:rPr lang="en-GB" sz="2400" b="1" dirty="0" err="1">
                <a:solidFill>
                  <a:schemeClr val="tx1"/>
                </a:solidFill>
              </a:rPr>
              <a:t>Kirche</a:t>
            </a:r>
            <a:r>
              <a:rPr lang="en-GB" sz="2400" b="1" dirty="0">
                <a:solidFill>
                  <a:schemeClr val="tx1"/>
                </a:solidFill>
              </a:rPr>
              <a:t> </a:t>
            </a:r>
          </a:p>
        </p:txBody>
      </p:sp>
      <p:pic>
        <p:nvPicPr>
          <p:cNvPr id="8" name="Picture 6" descr="http://newsimg.bbc.co.uk/media/images/47325000/jpg/_47325092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631825"/>
            <a:ext cx="1138237"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11150" y="1673225"/>
            <a:ext cx="3584575" cy="36671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err="1">
                <a:solidFill>
                  <a:schemeClr val="tx1"/>
                </a:solidFill>
              </a:rPr>
              <a:t>ein</a:t>
            </a:r>
            <a:r>
              <a:rPr lang="en-GB" sz="2400" b="1" dirty="0">
                <a:solidFill>
                  <a:schemeClr val="tx1"/>
                </a:solidFill>
              </a:rPr>
              <a:t> </a:t>
            </a:r>
            <a:r>
              <a:rPr lang="en-GB" sz="2400" b="1" dirty="0" err="1">
                <a:solidFill>
                  <a:schemeClr val="tx1"/>
                </a:solidFill>
              </a:rPr>
              <a:t>neu</a:t>
            </a:r>
            <a:r>
              <a:rPr lang="en-GB" sz="2400" b="1" u="sng" dirty="0" err="1">
                <a:solidFill>
                  <a:schemeClr val="tx1"/>
                </a:solidFill>
              </a:rPr>
              <a:t>es</a:t>
            </a:r>
            <a:r>
              <a:rPr lang="en-GB" sz="2400" b="1" dirty="0">
                <a:solidFill>
                  <a:schemeClr val="tx1"/>
                </a:solidFill>
              </a:rPr>
              <a:t> Kino</a:t>
            </a:r>
          </a:p>
        </p:txBody>
      </p:sp>
      <p:pic>
        <p:nvPicPr>
          <p:cNvPr id="10" name="Picture 12" descr="http://ts4.mm.bing.net/th?id=H.4556059378321779&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1925" y="1909763"/>
            <a:ext cx="229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17500" y="2181225"/>
            <a:ext cx="3966468" cy="358775"/>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err="1">
                <a:solidFill>
                  <a:schemeClr val="tx1"/>
                </a:solidFill>
              </a:rPr>
              <a:t>einige</a:t>
            </a:r>
            <a:r>
              <a:rPr lang="en-GB" sz="2400" b="1" dirty="0">
                <a:solidFill>
                  <a:schemeClr val="tx1"/>
                </a:solidFill>
              </a:rPr>
              <a:t> </a:t>
            </a:r>
            <a:r>
              <a:rPr lang="en-GB" sz="2400" b="1" dirty="0" err="1">
                <a:solidFill>
                  <a:schemeClr val="tx1"/>
                </a:solidFill>
              </a:rPr>
              <a:t>klein</a:t>
            </a:r>
            <a:r>
              <a:rPr lang="en-GB" sz="2400" b="1" u="sng" dirty="0" err="1">
                <a:solidFill>
                  <a:schemeClr val="tx1"/>
                </a:solidFill>
              </a:rPr>
              <a:t>en</a:t>
            </a:r>
            <a:r>
              <a:rPr lang="en-GB" sz="2400" b="1" dirty="0">
                <a:solidFill>
                  <a:schemeClr val="tx1"/>
                </a:solidFill>
              </a:rPr>
              <a:t> </a:t>
            </a:r>
            <a:r>
              <a:rPr lang="en-GB" sz="2400" b="1" dirty="0" err="1">
                <a:solidFill>
                  <a:schemeClr val="tx1"/>
                </a:solidFill>
              </a:rPr>
              <a:t>Geschäfte</a:t>
            </a:r>
            <a:r>
              <a:rPr lang="en-GB" sz="2400" b="1" dirty="0">
                <a:solidFill>
                  <a:schemeClr val="tx1"/>
                </a:solidFill>
              </a:rPr>
              <a:t> </a:t>
            </a:r>
          </a:p>
        </p:txBody>
      </p:sp>
      <p:pic>
        <p:nvPicPr>
          <p:cNvPr id="12" name="Picture 4" descr="http://www.my-world-travelguides.com/pics/preston-lancashi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25" y="2413000"/>
            <a:ext cx="153035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79388" y="2671763"/>
            <a:ext cx="3937000" cy="504825"/>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err="1">
                <a:solidFill>
                  <a:schemeClr val="tx1"/>
                </a:solidFill>
              </a:rPr>
              <a:t>Wie</a:t>
            </a:r>
            <a:r>
              <a:rPr lang="en-GB" sz="2400" b="1" dirty="0">
                <a:solidFill>
                  <a:schemeClr val="tx1"/>
                </a:solidFill>
              </a:rPr>
              <a:t> </a:t>
            </a:r>
            <a:r>
              <a:rPr lang="en-GB" sz="2400" b="1" dirty="0" err="1">
                <a:solidFill>
                  <a:schemeClr val="tx1"/>
                </a:solidFill>
              </a:rPr>
              <a:t>sagt</a:t>
            </a:r>
            <a:r>
              <a:rPr lang="en-GB" sz="2400" b="1" dirty="0">
                <a:solidFill>
                  <a:schemeClr val="tx1"/>
                </a:solidFill>
              </a:rPr>
              <a:t> man…?</a:t>
            </a:r>
          </a:p>
        </p:txBody>
      </p:sp>
      <p:sp>
        <p:nvSpPr>
          <p:cNvPr id="14" name="Rectangle 13"/>
          <p:cNvSpPr/>
          <p:nvPr/>
        </p:nvSpPr>
        <p:spPr>
          <a:xfrm>
            <a:off x="271463" y="3217863"/>
            <a:ext cx="3598862"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Tx/>
              <a:buAutoNum type="arabicPeriod"/>
              <a:defRPr/>
            </a:pPr>
            <a:r>
              <a:rPr lang="en-GB" sz="2400" dirty="0">
                <a:solidFill>
                  <a:schemeClr val="tx1"/>
                </a:solidFill>
              </a:rPr>
              <a:t>A famous river</a:t>
            </a:r>
          </a:p>
          <a:p>
            <a:pPr marL="342900" indent="-342900">
              <a:buFontTx/>
              <a:buAutoNum type="arabicPeriod"/>
              <a:defRPr/>
            </a:pPr>
            <a:r>
              <a:rPr lang="en-GB" sz="2400" dirty="0">
                <a:solidFill>
                  <a:schemeClr val="tx1"/>
                </a:solidFill>
              </a:rPr>
              <a:t>A small market</a:t>
            </a:r>
          </a:p>
        </p:txBody>
      </p:sp>
      <p:sp>
        <p:nvSpPr>
          <p:cNvPr id="15" name="Rectangle 14"/>
          <p:cNvSpPr/>
          <p:nvPr/>
        </p:nvSpPr>
        <p:spPr>
          <a:xfrm>
            <a:off x="255588" y="4041775"/>
            <a:ext cx="3598862" cy="722313"/>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dirty="0">
                <a:solidFill>
                  <a:schemeClr val="tx1"/>
                </a:solidFill>
              </a:rPr>
              <a:t>3. A modern university </a:t>
            </a:r>
          </a:p>
          <a:p>
            <a:pPr>
              <a:defRPr/>
            </a:pPr>
            <a:r>
              <a:rPr lang="en-GB" sz="2400" dirty="0">
                <a:solidFill>
                  <a:schemeClr val="tx1"/>
                </a:solidFill>
              </a:rPr>
              <a:t>4. A busy cake shop </a:t>
            </a:r>
          </a:p>
        </p:txBody>
      </p:sp>
      <p:sp>
        <p:nvSpPr>
          <p:cNvPr id="16" name="Rectangle 15"/>
          <p:cNvSpPr/>
          <p:nvPr/>
        </p:nvSpPr>
        <p:spPr>
          <a:xfrm>
            <a:off x="231775" y="4887913"/>
            <a:ext cx="3598863" cy="7239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dirty="0">
                <a:solidFill>
                  <a:schemeClr val="tx1"/>
                </a:solidFill>
              </a:rPr>
              <a:t>5. A big hospital</a:t>
            </a:r>
          </a:p>
          <a:p>
            <a:pPr>
              <a:defRPr/>
            </a:pPr>
            <a:r>
              <a:rPr lang="en-GB" sz="2400" dirty="0">
                <a:solidFill>
                  <a:schemeClr val="tx1"/>
                </a:solidFill>
              </a:rPr>
              <a:t>6. A cosy restaurant</a:t>
            </a:r>
          </a:p>
        </p:txBody>
      </p:sp>
      <p:sp>
        <p:nvSpPr>
          <p:cNvPr id="17" name="Rectangle 16"/>
          <p:cNvSpPr/>
          <p:nvPr/>
        </p:nvSpPr>
        <p:spPr>
          <a:xfrm>
            <a:off x="231775" y="5764213"/>
            <a:ext cx="4556125" cy="722312"/>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400" dirty="0">
                <a:solidFill>
                  <a:schemeClr val="tx1"/>
                </a:solidFill>
              </a:rPr>
              <a:t>7. Several beautiful parks</a:t>
            </a:r>
          </a:p>
          <a:p>
            <a:pPr>
              <a:defRPr/>
            </a:pPr>
            <a:r>
              <a:rPr lang="en-GB" sz="2400" dirty="0">
                <a:solidFill>
                  <a:schemeClr val="tx1"/>
                </a:solidFill>
              </a:rPr>
              <a:t>8. Lots of old churches</a:t>
            </a:r>
          </a:p>
        </p:txBody>
      </p:sp>
      <p:sp>
        <p:nvSpPr>
          <p:cNvPr id="18" name="Cloud Callout 17"/>
          <p:cNvSpPr/>
          <p:nvPr/>
        </p:nvSpPr>
        <p:spPr>
          <a:xfrm>
            <a:off x="5795963" y="3205163"/>
            <a:ext cx="2397125" cy="2489200"/>
          </a:xfrm>
          <a:prstGeom prst="cloudCallout">
            <a:avLst>
              <a:gd name="adj1" fmla="val -32093"/>
              <a:gd name="adj2" fmla="val 7929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t>Can you think of your own examples?</a:t>
            </a:r>
          </a:p>
        </p:txBody>
      </p:sp>
    </p:spTree>
    <p:extLst>
      <p:ext uri="{BB962C8B-B14F-4D97-AF65-F5344CB8AC3E}">
        <p14:creationId xmlns:p14="http://schemas.microsoft.com/office/powerpoint/2010/main" val="241002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bg/>
                                          </p:spTgt>
                                        </p:tgtEl>
                                        <p:attrNameLst>
                                          <p:attrName>style.visibility</p:attrName>
                                        </p:attrNameLst>
                                      </p:cBhvr>
                                      <p:to>
                                        <p:strVal val="visible"/>
                                      </p:to>
                                    </p:set>
                                    <p:anim calcmode="lin" valueType="num">
                                      <p:cBhvr additive="base">
                                        <p:cTn id="1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additive="base">
                                        <p:cTn id="2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additive="base">
                                        <p:cTn id="3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bg/>
                                          </p:spTgt>
                                        </p:tgtEl>
                                        <p:attrNameLst>
                                          <p:attrName>style.visibility</p:attrName>
                                        </p:attrNameLst>
                                      </p:cBhvr>
                                      <p:to>
                                        <p:strVal val="visible"/>
                                      </p:to>
                                    </p:set>
                                    <p:anim calcmode="lin" valueType="num">
                                      <p:cBhvr additive="base">
                                        <p:cTn id="3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bg/>
                                          </p:spTgt>
                                        </p:tgtEl>
                                        <p:attrNameLst>
                                          <p:attrName>style.visibility</p:attrName>
                                        </p:attrNameLst>
                                      </p:cBhvr>
                                      <p:to>
                                        <p:strVal val="visible"/>
                                      </p:to>
                                    </p:set>
                                    <p:anim calcmode="lin" valueType="num">
                                      <p:cBhvr additive="base">
                                        <p:cTn id="4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xEl>
                                              <p:pRg st="0" end="0"/>
                                            </p:txEl>
                                          </p:spTgt>
                                        </p:tgtEl>
                                        <p:attrNameLst>
                                          <p:attrName>style.visibility</p:attrName>
                                        </p:attrNameLst>
                                      </p:cBhvr>
                                      <p:to>
                                        <p:strVal val="visible"/>
                                      </p:to>
                                    </p:set>
                                    <p:anim calcmode="lin" valueType="num">
                                      <p:cBhvr additive="base">
                                        <p:cTn id="5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3">
                                            <p:bg/>
                                          </p:spTgt>
                                        </p:tgtEl>
                                        <p:attrNameLst>
                                          <p:attrName>style.visibility</p:attrName>
                                        </p:attrNameLst>
                                      </p:cBhvr>
                                      <p:to>
                                        <p:strVal val="visible"/>
                                      </p:to>
                                    </p:set>
                                    <p:anim calcmode="lin" valueType="num">
                                      <p:cBhvr additive="base">
                                        <p:cTn id="5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anim calcmode="lin" valueType="num">
                                      <p:cBhvr additive="base">
                                        <p:cTn id="6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
                                            <p:bg/>
                                          </p:spTgt>
                                        </p:tgtEl>
                                        <p:attrNameLst>
                                          <p:attrName>style.visibility</p:attrName>
                                        </p:attrNameLst>
                                      </p:cBhvr>
                                      <p:to>
                                        <p:strVal val="visible"/>
                                      </p:to>
                                    </p:set>
                                    <p:anim calcmode="lin" valueType="num">
                                      <p:cBhvr additive="base">
                                        <p:cTn id="6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14">
                                            <p:bg/>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xEl>
                                              <p:pRg st="0" end="0"/>
                                            </p:txEl>
                                          </p:spTgt>
                                        </p:tgtEl>
                                        <p:attrNameLst>
                                          <p:attrName>style.visibility</p:attrName>
                                        </p:attrNameLst>
                                      </p:cBhvr>
                                      <p:to>
                                        <p:strVal val="visible"/>
                                      </p:to>
                                    </p:set>
                                    <p:anim calcmode="lin" valueType="num">
                                      <p:cBhvr additive="base">
                                        <p:cTn id="7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xEl>
                                              <p:pRg st="1" end="1"/>
                                            </p:txEl>
                                          </p:spTgt>
                                        </p:tgtEl>
                                        <p:attrNameLst>
                                          <p:attrName>style.visibility</p:attrName>
                                        </p:attrNameLst>
                                      </p:cBhvr>
                                      <p:to>
                                        <p:strVal val="visible"/>
                                      </p:to>
                                    </p:set>
                                    <p:anim calcmode="lin" valueType="num">
                                      <p:cBhvr additive="base">
                                        <p:cTn id="7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5">
                                            <p:bg/>
                                          </p:spTgt>
                                        </p:tgtEl>
                                        <p:attrNameLst>
                                          <p:attrName>style.visibility</p:attrName>
                                        </p:attrNameLst>
                                      </p:cBhvr>
                                      <p:to>
                                        <p:strVal val="visible"/>
                                      </p:to>
                                    </p:set>
                                    <p:anim calcmode="lin" valueType="num">
                                      <p:cBhvr additive="base">
                                        <p:cTn id="83"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4"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5">
                                            <p:txEl>
                                              <p:pRg st="0" end="0"/>
                                            </p:txEl>
                                          </p:spTgt>
                                        </p:tgtEl>
                                        <p:attrNameLst>
                                          <p:attrName>style.visibility</p:attrName>
                                        </p:attrNameLst>
                                      </p:cBhvr>
                                      <p:to>
                                        <p:strVal val="visible"/>
                                      </p:to>
                                    </p:set>
                                    <p:anim calcmode="lin" valueType="num">
                                      <p:cBhvr additive="base">
                                        <p:cTn id="8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5">
                                            <p:txEl>
                                              <p:pRg st="1" end="1"/>
                                            </p:txEl>
                                          </p:spTgt>
                                        </p:tgtEl>
                                        <p:attrNameLst>
                                          <p:attrName>style.visibility</p:attrName>
                                        </p:attrNameLst>
                                      </p:cBhvr>
                                      <p:to>
                                        <p:strVal val="visible"/>
                                      </p:to>
                                    </p:set>
                                    <p:anim calcmode="lin" valueType="num">
                                      <p:cBhvr additive="base">
                                        <p:cTn id="95"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6">
                                            <p:bg/>
                                          </p:spTgt>
                                        </p:tgtEl>
                                        <p:attrNameLst>
                                          <p:attrName>style.visibility</p:attrName>
                                        </p:attrNameLst>
                                      </p:cBhvr>
                                      <p:to>
                                        <p:strVal val="visible"/>
                                      </p:to>
                                    </p:set>
                                    <p:anim calcmode="lin" valueType="num">
                                      <p:cBhvr additive="base">
                                        <p:cTn id="99"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00"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6">
                                            <p:txEl>
                                              <p:pRg st="0" end="0"/>
                                            </p:txEl>
                                          </p:spTgt>
                                        </p:tgtEl>
                                        <p:attrNameLst>
                                          <p:attrName>style.visibility</p:attrName>
                                        </p:attrNameLst>
                                      </p:cBhvr>
                                      <p:to>
                                        <p:strVal val="visible"/>
                                      </p:to>
                                    </p:set>
                                    <p:anim calcmode="lin" valueType="num">
                                      <p:cBhvr additive="base">
                                        <p:cTn id="10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6">
                                            <p:txEl>
                                              <p:pRg st="1" end="1"/>
                                            </p:txEl>
                                          </p:spTgt>
                                        </p:tgtEl>
                                        <p:attrNameLst>
                                          <p:attrName>style.visibility</p:attrName>
                                        </p:attrNameLst>
                                      </p:cBhvr>
                                      <p:to>
                                        <p:strVal val="visible"/>
                                      </p:to>
                                    </p:set>
                                    <p:anim calcmode="lin" valueType="num">
                                      <p:cBhvr additive="base">
                                        <p:cTn id="111"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16">
                                            <p:txEl>
                                              <p:pRg st="1" end="1"/>
                                            </p:txEl>
                                          </p:spTgt>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7">
                                            <p:bg/>
                                          </p:spTgt>
                                        </p:tgtEl>
                                        <p:attrNameLst>
                                          <p:attrName>style.visibility</p:attrName>
                                        </p:attrNameLst>
                                      </p:cBhvr>
                                      <p:to>
                                        <p:strVal val="visible"/>
                                      </p:to>
                                    </p:set>
                                    <p:anim calcmode="lin" valueType="num">
                                      <p:cBhvr additive="base">
                                        <p:cTn id="115"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116"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7">
                                            <p:txEl>
                                              <p:pRg st="0" end="0"/>
                                            </p:txEl>
                                          </p:spTgt>
                                        </p:tgtEl>
                                        <p:attrNameLst>
                                          <p:attrName>style.visibility</p:attrName>
                                        </p:attrNameLst>
                                      </p:cBhvr>
                                      <p:to>
                                        <p:strVal val="visible"/>
                                      </p:to>
                                    </p:set>
                                    <p:anim calcmode="lin" valueType="num">
                                      <p:cBhvr additive="base">
                                        <p:cTn id="12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7">
                                            <p:txEl>
                                              <p:pRg st="1" end="1"/>
                                            </p:txEl>
                                          </p:spTgt>
                                        </p:tgtEl>
                                        <p:attrNameLst>
                                          <p:attrName>style.visibility</p:attrName>
                                        </p:attrNameLst>
                                      </p:cBhvr>
                                      <p:to>
                                        <p:strVal val="visible"/>
                                      </p:to>
                                    </p:set>
                                    <p:anim calcmode="lin" valueType="num">
                                      <p:cBhvr additive="base">
                                        <p:cTn id="12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7" grpId="0" build="p" animBg="1"/>
      <p:bldP spid="9" grpId="0" build="p" animBg="1"/>
      <p:bldP spid="11" grpId="0" build="p" animBg="1"/>
      <p:bldP spid="13" grpId="0" build="p" animBg="1"/>
      <p:bldP spid="14" grpId="0" build="p" animBg="1"/>
      <p:bldP spid="15" grpId="0" build="p" animBg="1"/>
      <p:bldP spid="16" grpId="0" build="p" animBg="1"/>
      <p:bldP spid="1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iss.lyon\Local Settings\Temporary Internet Files\Content.IE5\LOP22JAO\MP9004243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884" y="0"/>
            <a:ext cx="457423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395" y="0"/>
            <a:ext cx="5852963"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tx1"/>
                </a:solidFill>
              </a:rPr>
              <a:t>In </a:t>
            </a:r>
            <a:r>
              <a:rPr lang="en-GB" sz="3600" b="1" dirty="0" err="1">
                <a:solidFill>
                  <a:schemeClr val="tx1"/>
                </a:solidFill>
              </a:rPr>
              <a:t>meiner</a:t>
            </a:r>
            <a:r>
              <a:rPr lang="en-GB" sz="3600" b="1" dirty="0">
                <a:solidFill>
                  <a:schemeClr val="tx1"/>
                </a:solidFill>
              </a:rPr>
              <a:t> </a:t>
            </a:r>
            <a:r>
              <a:rPr lang="en-GB" sz="3600" b="1" dirty="0" err="1">
                <a:solidFill>
                  <a:schemeClr val="tx1"/>
                </a:solidFill>
              </a:rPr>
              <a:t>Stadt</a:t>
            </a:r>
            <a:r>
              <a:rPr lang="en-GB" sz="3600" b="1" dirty="0">
                <a:solidFill>
                  <a:schemeClr val="tx1"/>
                </a:solidFill>
              </a:rPr>
              <a:t> </a:t>
            </a:r>
            <a:r>
              <a:rPr lang="en-GB" sz="3600" b="1" dirty="0" err="1">
                <a:solidFill>
                  <a:schemeClr val="tx1"/>
                </a:solidFill>
              </a:rPr>
              <a:t>gibt</a:t>
            </a:r>
            <a:r>
              <a:rPr lang="en-GB" sz="3600" b="1" dirty="0">
                <a:solidFill>
                  <a:schemeClr val="tx1"/>
                </a:solidFill>
              </a:rPr>
              <a:t> </a:t>
            </a:r>
            <a:r>
              <a:rPr lang="en-GB" sz="3600" b="1" dirty="0" err="1">
                <a:solidFill>
                  <a:schemeClr val="tx1"/>
                </a:solidFill>
              </a:rPr>
              <a:t>es</a:t>
            </a:r>
            <a:r>
              <a:rPr lang="en-GB" sz="3600" b="1" dirty="0">
                <a:solidFill>
                  <a:schemeClr val="tx1"/>
                </a:solidFill>
              </a:rPr>
              <a:t>…</a:t>
            </a:r>
          </a:p>
        </p:txBody>
      </p:sp>
      <p:sp>
        <p:nvSpPr>
          <p:cNvPr id="6" name="Rectangle 5"/>
          <p:cNvSpPr/>
          <p:nvPr/>
        </p:nvSpPr>
        <p:spPr>
          <a:xfrm>
            <a:off x="1259632" y="5301208"/>
            <a:ext cx="6909643" cy="869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err="1">
                <a:solidFill>
                  <a:schemeClr val="tx1"/>
                </a:solidFill>
              </a:rPr>
              <a:t>einen</a:t>
            </a:r>
            <a:r>
              <a:rPr lang="en-GB" sz="4400" b="1" dirty="0">
                <a:solidFill>
                  <a:schemeClr val="tx1"/>
                </a:solidFill>
              </a:rPr>
              <a:t> </a:t>
            </a:r>
            <a:r>
              <a:rPr lang="en-GB" sz="4400" b="1" dirty="0" err="1">
                <a:solidFill>
                  <a:schemeClr val="tx1"/>
                </a:solidFill>
              </a:rPr>
              <a:t>herrvoragenden</a:t>
            </a:r>
            <a:r>
              <a:rPr lang="en-GB" sz="4400" b="1" dirty="0">
                <a:solidFill>
                  <a:schemeClr val="tx1"/>
                </a:solidFill>
              </a:rPr>
              <a:t> Dom</a:t>
            </a:r>
          </a:p>
        </p:txBody>
      </p:sp>
    </p:spTree>
    <p:extLst>
      <p:ext uri="{BB962C8B-B14F-4D97-AF65-F5344CB8AC3E}">
        <p14:creationId xmlns:p14="http://schemas.microsoft.com/office/powerpoint/2010/main" val="73061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Überholung</a:t>
            </a:r>
            <a:r>
              <a:rPr lang="en-GB" dirty="0"/>
              <a:t>!</a:t>
            </a:r>
          </a:p>
        </p:txBody>
      </p:sp>
      <p:sp>
        <p:nvSpPr>
          <p:cNvPr id="3" name="Content Placeholder 2"/>
          <p:cNvSpPr>
            <a:spLocks noGrp="1"/>
          </p:cNvSpPr>
          <p:nvPr>
            <p:ph sz="half" idx="1"/>
          </p:nvPr>
        </p:nvSpPr>
        <p:spPr>
          <a:xfrm>
            <a:off x="35496" y="1600200"/>
            <a:ext cx="4460304" cy="4525963"/>
          </a:xfrm>
        </p:spPr>
        <p:txBody>
          <a:bodyPr>
            <a:noAutofit/>
          </a:bodyPr>
          <a:lstStyle/>
          <a:p>
            <a:pPr marL="0" indent="0">
              <a:buNone/>
            </a:pPr>
            <a:r>
              <a:rPr lang="en-GB" dirty="0"/>
              <a:t>     </a:t>
            </a:r>
            <a:r>
              <a:rPr lang="en-GB" u="sng" dirty="0"/>
              <a:t>Masculine ‘der’ words</a:t>
            </a:r>
          </a:p>
          <a:p>
            <a:r>
              <a:rPr lang="en-GB" dirty="0" err="1"/>
              <a:t>Es</a:t>
            </a:r>
            <a:r>
              <a:rPr lang="en-GB" dirty="0"/>
              <a:t> </a:t>
            </a:r>
            <a:r>
              <a:rPr lang="en-GB" dirty="0" err="1"/>
              <a:t>gibt</a:t>
            </a:r>
            <a:r>
              <a:rPr lang="en-GB" dirty="0"/>
              <a:t> </a:t>
            </a:r>
            <a:r>
              <a:rPr lang="en-GB" dirty="0" err="1"/>
              <a:t>einen</a:t>
            </a:r>
            <a:r>
              <a:rPr lang="en-GB" dirty="0"/>
              <a:t> </a:t>
            </a:r>
            <a:r>
              <a:rPr lang="en-GB" dirty="0" err="1"/>
              <a:t>schönen</a:t>
            </a:r>
            <a:r>
              <a:rPr lang="en-GB" dirty="0"/>
              <a:t> Park</a:t>
            </a:r>
          </a:p>
          <a:p>
            <a:pPr marL="0" indent="0">
              <a:buNone/>
            </a:pPr>
            <a:r>
              <a:rPr lang="en-GB" dirty="0"/>
              <a:t>     </a:t>
            </a:r>
            <a:r>
              <a:rPr lang="en-GB" u="sng" dirty="0"/>
              <a:t>Feminine ‘die’ words</a:t>
            </a:r>
          </a:p>
          <a:p>
            <a:r>
              <a:rPr lang="en-GB" dirty="0" err="1"/>
              <a:t>es</a:t>
            </a:r>
            <a:r>
              <a:rPr lang="en-GB" dirty="0"/>
              <a:t> </a:t>
            </a:r>
            <a:r>
              <a:rPr lang="en-GB" dirty="0" err="1"/>
              <a:t>gibt</a:t>
            </a:r>
            <a:r>
              <a:rPr lang="en-GB" dirty="0"/>
              <a:t> </a:t>
            </a:r>
            <a:r>
              <a:rPr lang="en-GB" dirty="0" err="1"/>
              <a:t>eine</a:t>
            </a:r>
            <a:r>
              <a:rPr lang="en-GB" dirty="0"/>
              <a:t> </a:t>
            </a:r>
            <a:r>
              <a:rPr lang="en-GB" dirty="0" err="1"/>
              <a:t>schöne</a:t>
            </a:r>
            <a:r>
              <a:rPr lang="en-GB" dirty="0"/>
              <a:t> Park</a:t>
            </a:r>
          </a:p>
          <a:p>
            <a:pPr marL="0" indent="0">
              <a:buNone/>
            </a:pPr>
            <a:r>
              <a:rPr lang="en-GB" dirty="0"/>
              <a:t>     </a:t>
            </a:r>
            <a:r>
              <a:rPr lang="en-GB" u="sng" dirty="0"/>
              <a:t>Neuter ‘das’ words</a:t>
            </a:r>
          </a:p>
          <a:p>
            <a:r>
              <a:rPr lang="en-GB" dirty="0" err="1"/>
              <a:t>Es</a:t>
            </a:r>
            <a:r>
              <a:rPr lang="en-GB" dirty="0"/>
              <a:t> </a:t>
            </a:r>
            <a:r>
              <a:rPr lang="en-GB" dirty="0" err="1"/>
              <a:t>gibt</a:t>
            </a:r>
            <a:r>
              <a:rPr lang="en-GB" dirty="0"/>
              <a:t> </a:t>
            </a:r>
            <a:r>
              <a:rPr lang="en-GB" dirty="0" err="1"/>
              <a:t>es</a:t>
            </a:r>
            <a:r>
              <a:rPr lang="en-GB" dirty="0"/>
              <a:t>  </a:t>
            </a:r>
            <a:r>
              <a:rPr lang="en-GB" dirty="0" err="1"/>
              <a:t>ein</a:t>
            </a:r>
            <a:r>
              <a:rPr lang="en-GB" dirty="0"/>
              <a:t> </a:t>
            </a:r>
            <a:r>
              <a:rPr lang="en-GB" dirty="0" err="1"/>
              <a:t>schönes</a:t>
            </a:r>
            <a:r>
              <a:rPr lang="en-GB" dirty="0"/>
              <a:t> </a:t>
            </a:r>
            <a:r>
              <a:rPr lang="en-GB" dirty="0" err="1"/>
              <a:t>Rathaus</a:t>
            </a:r>
            <a:endParaRPr lang="en-GB" dirty="0"/>
          </a:p>
          <a:p>
            <a:r>
              <a:rPr lang="en-GB" u="sng" dirty="0"/>
              <a:t>Plural words</a:t>
            </a:r>
          </a:p>
          <a:p>
            <a:r>
              <a:rPr lang="en-GB" dirty="0" err="1"/>
              <a:t>Viele</a:t>
            </a:r>
            <a:r>
              <a:rPr lang="en-GB" dirty="0"/>
              <a:t> </a:t>
            </a:r>
            <a:r>
              <a:rPr lang="en-GB" dirty="0" err="1"/>
              <a:t>schönen</a:t>
            </a:r>
            <a:r>
              <a:rPr lang="en-GB" dirty="0"/>
              <a:t> Parks </a:t>
            </a:r>
          </a:p>
        </p:txBody>
      </p:sp>
      <p:pic>
        <p:nvPicPr>
          <p:cNvPr id="5" name="Picture 7" descr="france_notre_dame"/>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1412776"/>
            <a:ext cx="1798504" cy="12961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ANd9GcS1ytATo-xCDCiVVyEXbk4wd2OwLfpbAhGbfCm0S9Q-sNhpeGCtqAh9Ix-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2300" y="1556792"/>
            <a:ext cx="1075558" cy="1080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girl_in_library_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2143" y="3104965"/>
            <a:ext cx="102078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2.gstatic.com/images?q=tbn:ANd9GcQXlJMUXA4Swyht12UxsYD0WkjHTQHoVvdiWlJ3FSdLfLr4wj2A:www.imageenvision.com/450/22400-clip-art-graphic-of-a-frothy-mug-of-beer-or-soda-cartoon-character-with-welcoming-open-arms-by-toons4bi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2996953"/>
            <a:ext cx="144016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ovie-clip-art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4506" y="5085184"/>
            <a:ext cx="1218421"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hop Front Icon Clip 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7483647" y="-1397000"/>
            <a:ext cx="2571750" cy="2847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op Front Icon Clip 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7483647" y="-1244600"/>
            <a:ext cx="2571750" cy="28479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lker.com/cliparts/S/e/P/6/M/t/shop-front-icon-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1397" y="4907496"/>
            <a:ext cx="1219035" cy="134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27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6" name="Rectangle 1"/>
          <p:cNvSpPr>
            <a:spLocks noChangeArrowheads="1"/>
          </p:cNvSpPr>
          <p:nvPr/>
        </p:nvSpPr>
        <p:spPr bwMode="auto">
          <a:xfrm>
            <a:off x="214313" y="214026"/>
            <a:ext cx="50966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3200" b="1" dirty="0">
                <a:latin typeface="Calibri" pitchFamily="34" charset="0"/>
                <a:ea typeface="Calibri" pitchFamily="34" charset="0"/>
                <a:cs typeface="Times New Roman" pitchFamily="18" charset="0"/>
              </a:rPr>
              <a:t>Was </a:t>
            </a:r>
            <a:r>
              <a:rPr lang="en-GB" sz="3200" b="1" dirty="0" err="1">
                <a:latin typeface="Calibri" pitchFamily="34" charset="0"/>
                <a:ea typeface="Calibri" pitchFamily="34" charset="0"/>
                <a:cs typeface="Times New Roman" pitchFamily="18" charset="0"/>
              </a:rPr>
              <a:t>gibt</a:t>
            </a:r>
            <a:r>
              <a:rPr lang="en-GB" sz="3200" b="1" dirty="0">
                <a:latin typeface="Calibri" pitchFamily="34" charset="0"/>
                <a:ea typeface="Calibri" pitchFamily="34" charset="0"/>
                <a:cs typeface="Times New Roman" pitchFamily="18" charset="0"/>
              </a:rPr>
              <a:t> </a:t>
            </a:r>
            <a:r>
              <a:rPr lang="en-GB" sz="3200" b="1" dirty="0" err="1">
                <a:latin typeface="Calibri" pitchFamily="34" charset="0"/>
                <a:ea typeface="Calibri" pitchFamily="34" charset="0"/>
                <a:cs typeface="Times New Roman" pitchFamily="18" charset="0"/>
              </a:rPr>
              <a:t>es</a:t>
            </a:r>
            <a:r>
              <a:rPr lang="en-GB" sz="3200" b="1" dirty="0">
                <a:latin typeface="Calibri" pitchFamily="34" charset="0"/>
                <a:ea typeface="Calibri" pitchFamily="34" charset="0"/>
                <a:cs typeface="Times New Roman" pitchFamily="18" charset="0"/>
              </a:rPr>
              <a:t> in </a:t>
            </a:r>
            <a:r>
              <a:rPr lang="en-GB" sz="3200" b="1" dirty="0" err="1">
                <a:latin typeface="Calibri" pitchFamily="34" charset="0"/>
                <a:ea typeface="Calibri" pitchFamily="34" charset="0"/>
                <a:cs typeface="Times New Roman" pitchFamily="18" charset="0"/>
              </a:rPr>
              <a:t>deiner</a:t>
            </a:r>
            <a:r>
              <a:rPr lang="en-GB" sz="3200" b="1" dirty="0">
                <a:latin typeface="Calibri" pitchFamily="34" charset="0"/>
                <a:ea typeface="Calibri" pitchFamily="34" charset="0"/>
                <a:cs typeface="Times New Roman" pitchFamily="18" charset="0"/>
              </a:rPr>
              <a:t> </a:t>
            </a:r>
            <a:r>
              <a:rPr lang="en-GB" sz="3200" b="1" dirty="0" err="1">
                <a:latin typeface="Calibri" pitchFamily="34" charset="0"/>
                <a:ea typeface="Calibri" pitchFamily="34" charset="0"/>
                <a:cs typeface="Times New Roman" pitchFamily="18" charset="0"/>
              </a:rPr>
              <a:t>Stadt</a:t>
            </a:r>
            <a:r>
              <a:rPr lang="en-GB" sz="3200" b="1" dirty="0">
                <a:latin typeface="Calibri" pitchFamily="34" charset="0"/>
                <a:ea typeface="Calibri" pitchFamily="34" charset="0"/>
                <a:cs typeface="Times New Roman" pitchFamily="18" charset="0"/>
              </a:rPr>
              <a:t>?</a:t>
            </a:r>
            <a:endParaRPr lang="en-GB" sz="2800" dirty="0">
              <a:latin typeface="Calibri" pitchFamily="34" charset="0"/>
              <a:ea typeface="Calibri" pitchFamily="34" charset="0"/>
              <a:cs typeface="Times New Roman" pitchFamily="18" charset="0"/>
            </a:endParaRPr>
          </a:p>
        </p:txBody>
      </p:sp>
      <p:sp>
        <p:nvSpPr>
          <p:cNvPr id="57357" name="Rectangle 1"/>
          <p:cNvSpPr>
            <a:spLocks noChangeArrowheads="1"/>
          </p:cNvSpPr>
          <p:nvPr/>
        </p:nvSpPr>
        <p:spPr bwMode="auto">
          <a:xfrm>
            <a:off x="0" y="3006824"/>
            <a:ext cx="2571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2000" b="1" dirty="0" err="1">
                <a:latin typeface="Calibri" pitchFamily="34" charset="0"/>
                <a:ea typeface="Calibri" pitchFamily="34" charset="0"/>
                <a:cs typeface="Times New Roman" pitchFamily="18" charset="0"/>
              </a:rPr>
              <a:t>Wir</a:t>
            </a:r>
            <a:r>
              <a:rPr lang="en-GB" sz="2000" b="1" dirty="0">
                <a:latin typeface="Calibri" pitchFamily="34" charset="0"/>
                <a:ea typeface="Calibri" pitchFamily="34" charset="0"/>
                <a:cs typeface="Times New Roman" pitchFamily="18" charset="0"/>
              </a:rPr>
              <a:t> </a:t>
            </a:r>
            <a:r>
              <a:rPr lang="en-GB" sz="2000" b="1" dirty="0" err="1">
                <a:latin typeface="Calibri" pitchFamily="34" charset="0"/>
                <a:ea typeface="Calibri" pitchFamily="34" charset="0"/>
                <a:cs typeface="Times New Roman" pitchFamily="18" charset="0"/>
              </a:rPr>
              <a:t>haben</a:t>
            </a:r>
            <a:r>
              <a:rPr lang="en-GB" sz="2000" b="1" dirty="0">
                <a:latin typeface="Calibri" pitchFamily="34" charset="0"/>
                <a:ea typeface="Calibri" pitchFamily="34" charset="0"/>
                <a:cs typeface="Times New Roman" pitchFamily="18" charset="0"/>
              </a:rPr>
              <a:t> </a:t>
            </a:r>
            <a:r>
              <a:rPr lang="en-GB" sz="2000" b="1" dirty="0" err="1">
                <a:latin typeface="Calibri" pitchFamily="34" charset="0"/>
                <a:ea typeface="Calibri" pitchFamily="34" charset="0"/>
                <a:cs typeface="Times New Roman" pitchFamily="18" charset="0"/>
              </a:rPr>
              <a:t>aber</a:t>
            </a:r>
            <a:r>
              <a:rPr lang="en-GB" sz="2000" b="1" dirty="0">
                <a:latin typeface="Calibri" pitchFamily="34" charset="0"/>
                <a:ea typeface="Calibri" pitchFamily="34" charset="0"/>
                <a:cs typeface="Times New Roman" pitchFamily="18"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1663538147"/>
              </p:ext>
            </p:extLst>
          </p:nvPr>
        </p:nvGraphicFramePr>
        <p:xfrm>
          <a:off x="1979712" y="2708920"/>
          <a:ext cx="3312368" cy="1127953"/>
        </p:xfrm>
        <a:graphic>
          <a:graphicData uri="http://schemas.openxmlformats.org/drawingml/2006/table">
            <a:tbl>
              <a:tblPr/>
              <a:tblGrid>
                <a:gridCol w="3312368">
                  <a:extLst>
                    <a:ext uri="{9D8B030D-6E8A-4147-A177-3AD203B41FA5}">
                      <a16:colId xmlns:a16="http://schemas.microsoft.com/office/drawing/2014/main" val="20000"/>
                    </a:ext>
                  </a:extLst>
                </a:gridCol>
              </a:tblGrid>
              <a:tr h="4269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kein</a:t>
                      </a:r>
                      <a:r>
                        <a:rPr kumimoji="0" lang="en-GB"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Rathaus</a:t>
                      </a:r>
                      <a:endPar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3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keinen</a:t>
                      </a:r>
                      <a:r>
                        <a:rPr kumimoji="0" lang="en-GB"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Bahnhof</a:t>
                      </a:r>
                      <a:endPar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3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kein</a:t>
                      </a:r>
                      <a:r>
                        <a:rPr kumimoji="0" lang="en-GB"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Theater</a:t>
                      </a:r>
                      <a:endPar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7368" name="Rectangle 1"/>
          <p:cNvSpPr>
            <a:spLocks noChangeArrowheads="1"/>
          </p:cNvSpPr>
          <p:nvPr/>
        </p:nvSpPr>
        <p:spPr bwMode="auto">
          <a:xfrm>
            <a:off x="1960" y="1246642"/>
            <a:ext cx="18845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2000" b="1" dirty="0">
                <a:latin typeface="Calibri" pitchFamily="34" charset="0"/>
                <a:ea typeface="Calibri" pitchFamily="34" charset="0"/>
                <a:cs typeface="Times New Roman" pitchFamily="18" charset="0"/>
              </a:rPr>
              <a:t>In </a:t>
            </a:r>
            <a:r>
              <a:rPr lang="en-GB" sz="2000" b="1" dirty="0" err="1">
                <a:latin typeface="Calibri" pitchFamily="34" charset="0"/>
                <a:ea typeface="Calibri" pitchFamily="34" charset="0"/>
                <a:cs typeface="Times New Roman" pitchFamily="18" charset="0"/>
              </a:rPr>
              <a:t>meiner</a:t>
            </a:r>
            <a:r>
              <a:rPr lang="en-GB" sz="2000" b="1" dirty="0">
                <a:latin typeface="Calibri" pitchFamily="34" charset="0"/>
                <a:ea typeface="Calibri" pitchFamily="34" charset="0"/>
                <a:cs typeface="Times New Roman" pitchFamily="18" charset="0"/>
              </a:rPr>
              <a:t> </a:t>
            </a:r>
            <a:r>
              <a:rPr lang="en-GB" sz="2000" b="1" dirty="0" err="1">
                <a:latin typeface="Calibri" pitchFamily="34" charset="0"/>
                <a:ea typeface="Calibri" pitchFamily="34" charset="0"/>
                <a:cs typeface="Times New Roman" pitchFamily="18" charset="0"/>
              </a:rPr>
              <a:t>Stadt</a:t>
            </a:r>
            <a:r>
              <a:rPr lang="en-GB" sz="2000" b="1" dirty="0">
                <a:latin typeface="Calibri" pitchFamily="34" charset="0"/>
                <a:ea typeface="Calibri" pitchFamily="34" charset="0"/>
                <a:cs typeface="Times New Roman" pitchFamily="18" charset="0"/>
              </a:rPr>
              <a:t> </a:t>
            </a:r>
          </a:p>
          <a:p>
            <a:r>
              <a:rPr lang="en-GB" sz="2000" b="1" dirty="0" err="1">
                <a:latin typeface="Calibri" pitchFamily="34" charset="0"/>
                <a:ea typeface="Calibri" pitchFamily="34" charset="0"/>
                <a:cs typeface="Times New Roman" pitchFamily="18" charset="0"/>
              </a:rPr>
              <a:t>gibt</a:t>
            </a:r>
            <a:r>
              <a:rPr lang="en-GB" sz="2000" b="1" dirty="0">
                <a:latin typeface="Calibri" pitchFamily="34" charset="0"/>
                <a:ea typeface="Calibri" pitchFamily="34" charset="0"/>
                <a:cs typeface="Times New Roman" pitchFamily="18" charset="0"/>
              </a:rPr>
              <a:t> </a:t>
            </a:r>
            <a:r>
              <a:rPr lang="en-GB" sz="2000" b="1" dirty="0" err="1">
                <a:latin typeface="Calibri" pitchFamily="34" charset="0"/>
                <a:ea typeface="Calibri" pitchFamily="34" charset="0"/>
                <a:cs typeface="Times New Roman" pitchFamily="18" charset="0"/>
              </a:rPr>
              <a:t>es</a:t>
            </a:r>
            <a:r>
              <a:rPr lang="en-GB" sz="2000" b="1" dirty="0">
                <a:latin typeface="Calibri" pitchFamily="34" charset="0"/>
                <a:ea typeface="Calibri" pitchFamily="34" charset="0"/>
                <a:cs typeface="Times New Roman" pitchFamily="18" charset="0"/>
              </a:rPr>
              <a:t>..</a:t>
            </a:r>
            <a:endParaRPr lang="en-GB" sz="2000" dirty="0">
              <a:latin typeface="Calibri" pitchFamily="34" charset="0"/>
              <a:ea typeface="Calibri" pitchFamily="34" charset="0"/>
              <a:cs typeface="Times New Roman" pitchFamily="18" charset="0"/>
            </a:endParaRPr>
          </a:p>
        </p:txBody>
      </p:sp>
      <p:sp>
        <p:nvSpPr>
          <p:cNvPr id="57369" name="Rectangle 1"/>
          <p:cNvSpPr>
            <a:spLocks noChangeArrowheads="1"/>
          </p:cNvSpPr>
          <p:nvPr/>
        </p:nvSpPr>
        <p:spPr bwMode="auto">
          <a:xfrm>
            <a:off x="7632700" y="2687905"/>
            <a:ext cx="1663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2000" dirty="0">
                <a:latin typeface="Calibri" pitchFamily="34" charset="0"/>
              </a:rPr>
              <a:t>…..</a:t>
            </a:r>
            <a:r>
              <a:rPr lang="en-GB" sz="2000" dirty="0" err="1">
                <a:latin typeface="Calibri" pitchFamily="34" charset="0"/>
              </a:rPr>
              <a:t>ist</a:t>
            </a:r>
            <a:r>
              <a:rPr lang="en-GB" sz="2000" dirty="0">
                <a:latin typeface="Calibri" pitchFamily="34" charset="0"/>
              </a:rPr>
              <a:t> </a:t>
            </a:r>
          </a:p>
          <a:p>
            <a:r>
              <a:rPr lang="en-GB" sz="2000" dirty="0" err="1">
                <a:latin typeface="Calibri" pitchFamily="34" charset="0"/>
              </a:rPr>
              <a:t>wunderschön</a:t>
            </a:r>
            <a:r>
              <a:rPr lang="en-GB" sz="2000" dirty="0">
                <a:latin typeface="Calibri" pitchFamily="34" charset="0"/>
              </a:rPr>
              <a:t>.</a:t>
            </a:r>
          </a:p>
        </p:txBody>
      </p:sp>
      <p:pic>
        <p:nvPicPr>
          <p:cNvPr id="57371" name="Picture 15" descr="talking picture icon.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5063" y="214313"/>
            <a:ext cx="141763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Table 22"/>
          <p:cNvGraphicFramePr>
            <a:graphicFrameLocks noGrp="1"/>
          </p:cNvGraphicFramePr>
          <p:nvPr>
            <p:extLst>
              <p:ext uri="{D42A27DB-BD31-4B8C-83A1-F6EECF244321}">
                <p14:modId xmlns:p14="http://schemas.microsoft.com/office/powerpoint/2010/main" val="4238759364"/>
              </p:ext>
            </p:extLst>
          </p:nvPr>
        </p:nvGraphicFramePr>
        <p:xfrm>
          <a:off x="1887192" y="1020139"/>
          <a:ext cx="2500312" cy="1402080"/>
        </p:xfrm>
        <a:graphic>
          <a:graphicData uri="http://schemas.openxmlformats.org/drawingml/2006/table">
            <a:tbl>
              <a:tblPr/>
              <a:tblGrid>
                <a:gridCol w="2500312">
                  <a:extLst>
                    <a:ext uri="{9D8B030D-6E8A-4147-A177-3AD203B41FA5}">
                      <a16:colId xmlns:a16="http://schemas.microsoft.com/office/drawing/2014/main" val="20000"/>
                    </a:ext>
                  </a:extLst>
                </a:gridCol>
              </a:tblGrid>
              <a:tr h="3503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ein</a:t>
                      </a:r>
                      <a:r>
                        <a:rPr kumimoji="0" lang="en-GB"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tolles</a:t>
                      </a:r>
                      <a:r>
                        <a:rPr kumimoji="0" lang="en-GB"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Kino</a:t>
                      </a:r>
                      <a:endPar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3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eine</a:t>
                      </a:r>
                      <a:r>
                        <a:rPr kumimoji="0" lang="en-GB"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herrvoragende</a:t>
                      </a:r>
                      <a:r>
                        <a:rPr kumimoji="0" lang="en-GB"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Kirche</a:t>
                      </a:r>
                      <a:endPar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3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einen</a:t>
                      </a:r>
                      <a:r>
                        <a:rPr kumimoji="0" 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schönen</a:t>
                      </a:r>
                      <a:r>
                        <a:rPr kumimoji="0" 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Park</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7382" name="Rectangle 1"/>
          <p:cNvSpPr>
            <a:spLocks noChangeArrowheads="1"/>
          </p:cNvSpPr>
          <p:nvPr/>
        </p:nvSpPr>
        <p:spPr bwMode="auto">
          <a:xfrm>
            <a:off x="4498752" y="1016422"/>
            <a:ext cx="9621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2000" b="1" dirty="0" err="1">
                <a:latin typeface="Calibri" pitchFamily="34" charset="0"/>
                <a:cs typeface="Times New Roman" pitchFamily="18" charset="0"/>
              </a:rPr>
              <a:t>Es</a:t>
            </a:r>
            <a:r>
              <a:rPr lang="en-GB" sz="2000" b="1" dirty="0">
                <a:latin typeface="Calibri" pitchFamily="34" charset="0"/>
                <a:cs typeface="Times New Roman" pitchFamily="18" charset="0"/>
              </a:rPr>
              <a:t> </a:t>
            </a:r>
            <a:r>
              <a:rPr lang="en-GB" sz="2000" b="1" dirty="0" err="1">
                <a:latin typeface="Calibri" pitchFamily="34" charset="0"/>
                <a:cs typeface="Times New Roman" pitchFamily="18" charset="0"/>
              </a:rPr>
              <a:t>gibt</a:t>
            </a:r>
            <a:r>
              <a:rPr lang="en-GB" sz="2000" b="1" dirty="0">
                <a:latin typeface="Calibri" pitchFamily="34" charset="0"/>
                <a:cs typeface="Times New Roman" pitchFamily="18" charset="0"/>
              </a:rPr>
              <a:t> </a:t>
            </a:r>
          </a:p>
          <a:p>
            <a:r>
              <a:rPr lang="en-GB" sz="2000" b="1" dirty="0" err="1">
                <a:latin typeface="Calibri" pitchFamily="34" charset="0"/>
                <a:cs typeface="Times New Roman" pitchFamily="18" charset="0"/>
              </a:rPr>
              <a:t>auch</a:t>
            </a:r>
            <a:r>
              <a:rPr lang="en-GB" sz="2000" b="1" dirty="0">
                <a:latin typeface="Calibri" pitchFamily="34" charset="0"/>
                <a:cs typeface="Times New Roman" pitchFamily="18" charset="0"/>
              </a:rPr>
              <a:t>….</a:t>
            </a:r>
            <a:endParaRPr lang="en-GB" sz="2000" dirty="0">
              <a:latin typeface="Calibri" pitchFamily="34" charset="0"/>
            </a:endParaRPr>
          </a:p>
        </p:txBody>
      </p:sp>
      <p:sp>
        <p:nvSpPr>
          <p:cNvPr id="57383" name="Rectangle 1"/>
          <p:cNvSpPr>
            <a:spLocks noChangeArrowheads="1"/>
          </p:cNvSpPr>
          <p:nvPr/>
        </p:nvSpPr>
        <p:spPr bwMode="auto">
          <a:xfrm>
            <a:off x="0" y="4077072"/>
            <a:ext cx="25003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2000" b="1" dirty="0" err="1">
                <a:latin typeface="Calibri" pitchFamily="34" charset="0"/>
                <a:cs typeface="Times New Roman" pitchFamily="18" charset="0"/>
              </a:rPr>
              <a:t>Es</a:t>
            </a:r>
            <a:r>
              <a:rPr lang="en-GB" sz="2000" b="1" dirty="0">
                <a:latin typeface="Calibri" pitchFamily="34" charset="0"/>
                <a:cs typeface="Times New Roman" pitchFamily="18" charset="0"/>
              </a:rPr>
              <a:t> </a:t>
            </a:r>
            <a:r>
              <a:rPr lang="en-GB" sz="2000" b="1" dirty="0" err="1">
                <a:latin typeface="Calibri" pitchFamily="34" charset="0"/>
                <a:cs typeface="Times New Roman" pitchFamily="18" charset="0"/>
              </a:rPr>
              <a:t>gibt</a:t>
            </a:r>
            <a:r>
              <a:rPr lang="en-GB" sz="2000" b="1" dirty="0">
                <a:latin typeface="Calibri" pitchFamily="34" charset="0"/>
                <a:cs typeface="Times New Roman" pitchFamily="18" charset="0"/>
              </a:rPr>
              <a:t> </a:t>
            </a:r>
          </a:p>
          <a:p>
            <a:r>
              <a:rPr lang="en-GB" sz="2000" b="1" dirty="0" err="1">
                <a:latin typeface="Calibri" pitchFamily="34" charset="0"/>
                <a:cs typeface="Times New Roman" pitchFamily="18" charset="0"/>
              </a:rPr>
              <a:t>auch</a:t>
            </a:r>
            <a:r>
              <a:rPr lang="en-GB" sz="2000" b="1" dirty="0">
                <a:latin typeface="Calibri" pitchFamily="34" charset="0"/>
                <a:cs typeface="Times New Roman" pitchFamily="18" charset="0"/>
              </a:rPr>
              <a:t> ….</a:t>
            </a:r>
            <a:endParaRPr lang="en-GB" sz="2000" dirty="0">
              <a:latin typeface="Calibri" pitchFamily="34" charset="0"/>
            </a:endParaRPr>
          </a:p>
        </p:txBody>
      </p:sp>
      <p:sp>
        <p:nvSpPr>
          <p:cNvPr id="57384" name="Rectangle 1"/>
          <p:cNvSpPr>
            <a:spLocks noChangeArrowheads="1"/>
          </p:cNvSpPr>
          <p:nvPr/>
        </p:nvSpPr>
        <p:spPr bwMode="auto">
          <a:xfrm>
            <a:off x="4979813" y="4374396"/>
            <a:ext cx="18902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2000" b="1" dirty="0" err="1">
                <a:latin typeface="Calibri" pitchFamily="34" charset="0"/>
                <a:cs typeface="Times New Roman" pitchFamily="18" charset="0"/>
              </a:rPr>
              <a:t>Ich</a:t>
            </a:r>
            <a:r>
              <a:rPr lang="en-GB" sz="2000" b="1" dirty="0">
                <a:latin typeface="Calibri" pitchFamily="34" charset="0"/>
                <a:cs typeface="Times New Roman" pitchFamily="18" charset="0"/>
              </a:rPr>
              <a:t> </a:t>
            </a:r>
            <a:r>
              <a:rPr lang="en-GB" sz="2000" b="1" dirty="0" err="1">
                <a:latin typeface="Calibri" pitchFamily="34" charset="0"/>
                <a:cs typeface="Times New Roman" pitchFamily="18" charset="0"/>
              </a:rPr>
              <a:t>finde</a:t>
            </a:r>
            <a:r>
              <a:rPr lang="en-GB" sz="2000" b="1" dirty="0">
                <a:latin typeface="Calibri" pitchFamily="34" charset="0"/>
                <a:cs typeface="Times New Roman" pitchFamily="18" charset="0"/>
              </a:rPr>
              <a:t> </a:t>
            </a:r>
            <a:r>
              <a:rPr lang="en-GB" sz="2000" b="1" dirty="0" err="1">
                <a:latin typeface="Calibri" pitchFamily="34" charset="0"/>
                <a:cs typeface="Times New Roman" pitchFamily="18" charset="0"/>
              </a:rPr>
              <a:t>meine</a:t>
            </a:r>
            <a:r>
              <a:rPr lang="en-GB" sz="2000" b="1" dirty="0">
                <a:latin typeface="Calibri" pitchFamily="34" charset="0"/>
                <a:cs typeface="Times New Roman" pitchFamily="18" charset="0"/>
              </a:rPr>
              <a:t> </a:t>
            </a:r>
          </a:p>
          <a:p>
            <a:r>
              <a:rPr lang="en-GB" sz="2000" b="1" dirty="0" err="1">
                <a:latin typeface="Calibri" pitchFamily="34" charset="0"/>
                <a:cs typeface="Times New Roman" pitchFamily="18" charset="0"/>
              </a:rPr>
              <a:t>Stadt</a:t>
            </a:r>
            <a:r>
              <a:rPr lang="en-GB" sz="2000" b="1" dirty="0">
                <a:latin typeface="Calibri" pitchFamily="34" charset="0"/>
                <a:cs typeface="Times New Roman" pitchFamily="18" charset="0"/>
              </a:rPr>
              <a:t>…</a:t>
            </a:r>
            <a:endParaRPr lang="en-GB" sz="2000" dirty="0">
              <a:latin typeface="Calibri" pitchFamily="34"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1018116009"/>
              </p:ext>
            </p:extLst>
          </p:nvPr>
        </p:nvGraphicFramePr>
        <p:xfrm>
          <a:off x="6948264" y="4149080"/>
          <a:ext cx="2016224" cy="1051560"/>
        </p:xfrm>
        <a:graphic>
          <a:graphicData uri="http://schemas.openxmlformats.org/drawingml/2006/table">
            <a:tbl>
              <a:tblPr/>
              <a:tblGrid>
                <a:gridCol w="2016224">
                  <a:extLst>
                    <a:ext uri="{9D8B030D-6E8A-4147-A177-3AD203B41FA5}">
                      <a16:colId xmlns:a16="http://schemas.microsoft.com/office/drawing/2014/main" val="20000"/>
                    </a:ext>
                  </a:extLst>
                </a:gridCol>
              </a:tblGrid>
              <a:tr h="3503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toll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3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langweilig</a:t>
                      </a:r>
                      <a:endParaRPr kumimoji="0" 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3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schön</a:t>
                      </a:r>
                      <a:endParaRPr kumimoji="0" 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7395" name="Rectangle 1"/>
          <p:cNvSpPr>
            <a:spLocks noChangeArrowheads="1"/>
          </p:cNvSpPr>
          <p:nvPr/>
        </p:nvSpPr>
        <p:spPr bwMode="auto">
          <a:xfrm>
            <a:off x="1077063" y="5905500"/>
            <a:ext cx="809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2000" b="1" dirty="0">
                <a:latin typeface="Calibri" pitchFamily="34" charset="0"/>
                <a:cs typeface="Times New Roman" pitchFamily="18" charset="0"/>
              </a:rPr>
              <a:t>,</a:t>
            </a:r>
            <a:r>
              <a:rPr lang="en-GB" sz="2000" b="1" dirty="0" err="1">
                <a:latin typeface="Calibri" pitchFamily="34" charset="0"/>
                <a:cs typeface="Times New Roman" pitchFamily="18" charset="0"/>
              </a:rPr>
              <a:t>weil</a:t>
            </a:r>
            <a:r>
              <a:rPr lang="en-GB" sz="2000" b="1" dirty="0">
                <a:latin typeface="Calibri" pitchFamily="34" charset="0"/>
                <a:cs typeface="Times New Roman" pitchFamily="18" charset="0"/>
              </a:rPr>
              <a:t>  </a:t>
            </a:r>
            <a:endParaRPr lang="en-GB" sz="2000" dirty="0">
              <a:latin typeface="Calibri"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25630095"/>
              </p:ext>
            </p:extLst>
          </p:nvPr>
        </p:nvGraphicFramePr>
        <p:xfrm>
          <a:off x="5468932" y="1176434"/>
          <a:ext cx="3219669" cy="1051560"/>
        </p:xfrm>
        <a:graphic>
          <a:graphicData uri="http://schemas.openxmlformats.org/drawingml/2006/table">
            <a:tbl>
              <a:tblPr/>
              <a:tblGrid>
                <a:gridCol w="3219669">
                  <a:extLst>
                    <a:ext uri="{9D8B030D-6E8A-4147-A177-3AD203B41FA5}">
                      <a16:colId xmlns:a16="http://schemas.microsoft.com/office/drawing/2014/main" val="20000"/>
                    </a:ext>
                  </a:extLst>
                </a:gridCol>
              </a:tblGrid>
              <a:tr h="3503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viele</a:t>
                      </a:r>
                      <a:r>
                        <a:rPr kumimoji="0" lang="en-GB"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Geschäfte</a:t>
                      </a:r>
                      <a:endPar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3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einige</a:t>
                      </a:r>
                      <a:r>
                        <a:rPr kumimoji="0" lang="en-GB"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Restaurants</a:t>
                      </a:r>
                      <a:endPar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3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schöne</a:t>
                      </a:r>
                      <a:r>
                        <a:rPr kumimoji="0" lang="en-GB"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Kneipen</a:t>
                      </a:r>
                      <a:endPar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566614229"/>
              </p:ext>
            </p:extLst>
          </p:nvPr>
        </p:nvGraphicFramePr>
        <p:xfrm>
          <a:off x="5788209" y="2499561"/>
          <a:ext cx="1701693" cy="1100137"/>
        </p:xfrm>
        <a:graphic>
          <a:graphicData uri="http://schemas.openxmlformats.org/drawingml/2006/table">
            <a:tbl>
              <a:tblPr/>
              <a:tblGrid>
                <a:gridCol w="1701693">
                  <a:extLst>
                    <a:ext uri="{9D8B030D-6E8A-4147-A177-3AD203B41FA5}">
                      <a16:colId xmlns:a16="http://schemas.microsoft.com/office/drawing/2014/main" val="20000"/>
                    </a:ext>
                  </a:extLst>
                </a:gridCol>
              </a:tblGrid>
              <a:tr h="39869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Der Dom..</a:t>
                      </a:r>
                      <a:endPar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72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Der </a:t>
                      </a: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Fluss</a:t>
                      </a:r>
                      <a:r>
                        <a:rPr kumimoji="0" lang="en-GB"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endPar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72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Die </a:t>
                      </a:r>
                      <a:r>
                        <a:rPr kumimoji="0" lang="en-US"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Altstadt</a:t>
                      </a:r>
                      <a:r>
                        <a:rPr kumimoji="0" 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2995207975"/>
              </p:ext>
            </p:extLst>
          </p:nvPr>
        </p:nvGraphicFramePr>
        <p:xfrm>
          <a:off x="1103773" y="4079687"/>
          <a:ext cx="3815533" cy="1051560"/>
        </p:xfrm>
        <a:graphic>
          <a:graphicData uri="http://schemas.openxmlformats.org/drawingml/2006/table">
            <a:tbl>
              <a:tblPr/>
              <a:tblGrid>
                <a:gridCol w="3815533">
                  <a:extLst>
                    <a:ext uri="{9D8B030D-6E8A-4147-A177-3AD203B41FA5}">
                      <a16:colId xmlns:a16="http://schemas.microsoft.com/office/drawing/2014/main" val="20000"/>
                    </a:ext>
                  </a:extLst>
                </a:gridCol>
              </a:tblGrid>
              <a:tr h="20650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ein</a:t>
                      </a:r>
                      <a:r>
                        <a:rPr kumimoji="0" lang="en-GB"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hässliches</a:t>
                      </a:r>
                      <a:r>
                        <a:rPr kumimoji="0" lang="en-GB"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Museum</a:t>
                      </a:r>
                      <a:endPar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3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ein</a:t>
                      </a:r>
                      <a:r>
                        <a:rPr kumimoji="0" lang="en-GB"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modernes</a:t>
                      </a:r>
                      <a:r>
                        <a:rPr kumimoji="0" lang="en-GB"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Einkaufszentrum</a:t>
                      </a:r>
                      <a:endPar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3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einen</a:t>
                      </a:r>
                      <a:r>
                        <a:rPr kumimoji="0" lang="en-GB"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großen</a:t>
                      </a:r>
                      <a:r>
                        <a:rPr kumimoji="0" lang="en-GB"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GB" sz="20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Fluss</a:t>
                      </a:r>
                      <a:endPar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671263250"/>
              </p:ext>
            </p:extLst>
          </p:nvPr>
        </p:nvGraphicFramePr>
        <p:xfrm>
          <a:off x="2355627" y="5420328"/>
          <a:ext cx="4232597" cy="1051560"/>
        </p:xfrm>
        <a:graphic>
          <a:graphicData uri="http://schemas.openxmlformats.org/drawingml/2006/table">
            <a:tbl>
              <a:tblPr/>
              <a:tblGrid>
                <a:gridCol w="4232597">
                  <a:extLst>
                    <a:ext uri="{9D8B030D-6E8A-4147-A177-3AD203B41FA5}">
                      <a16:colId xmlns:a16="http://schemas.microsoft.com/office/drawing/2014/main" val="20000"/>
                    </a:ext>
                  </a:extLst>
                </a:gridCol>
              </a:tblGrid>
              <a:tr h="35052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rPr>
                        <a:t>die </a:t>
                      </a:r>
                      <a:r>
                        <a:rPr kumimoji="0" lang="en-US" sz="2000" b="1" i="0" u="none" strike="noStrike" kern="1200" cap="none" normalizeH="0" baseline="0" dirty="0" err="1">
                          <a:ln>
                            <a:noFill/>
                          </a:ln>
                          <a:solidFill>
                            <a:schemeClr val="tx1"/>
                          </a:solidFill>
                          <a:effectLst/>
                          <a:latin typeface="Calibri" pitchFamily="34" charset="0"/>
                          <a:ea typeface="Calibri" pitchFamily="34" charset="0"/>
                          <a:cs typeface="Times New Roman" pitchFamily="18" charset="0"/>
                        </a:rPr>
                        <a:t>Stadt</a:t>
                      </a:r>
                      <a:r>
                        <a:rPr kumimoji="0" lang="en-US" sz="20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sz="2000" b="1" i="0" u="none" strike="noStrike" kern="1200" cap="none" normalizeH="0" baseline="0" dirty="0" err="1">
                          <a:ln>
                            <a:noFill/>
                          </a:ln>
                          <a:solidFill>
                            <a:schemeClr val="tx1"/>
                          </a:solidFill>
                          <a:effectLst/>
                          <a:latin typeface="Calibri" pitchFamily="34" charset="0"/>
                          <a:ea typeface="Calibri" pitchFamily="34" charset="0"/>
                          <a:cs typeface="Times New Roman" pitchFamily="18" charset="0"/>
                        </a:rPr>
                        <a:t>sehr</a:t>
                      </a:r>
                      <a:r>
                        <a:rPr kumimoji="0" lang="en-US" sz="20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rPr>
                        <a:t> modern </a:t>
                      </a:r>
                      <a:r>
                        <a:rPr kumimoji="0" lang="en-US" sz="2000" b="1" i="0" u="none" strike="noStrike" kern="1200" cap="none" normalizeH="0" baseline="0" dirty="0" err="1">
                          <a:ln>
                            <a:noFill/>
                          </a:ln>
                          <a:solidFill>
                            <a:schemeClr val="tx1"/>
                          </a:solidFill>
                          <a:effectLst/>
                          <a:latin typeface="Calibri" pitchFamily="34" charset="0"/>
                          <a:ea typeface="Calibri" pitchFamily="34" charset="0"/>
                          <a:cs typeface="Times New Roman" pitchFamily="18" charset="0"/>
                        </a:rPr>
                        <a:t>ist</a:t>
                      </a:r>
                      <a:endParaRPr kumimoji="0" lang="en-US" sz="20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3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kern="1200" cap="none" normalizeH="0" baseline="0" dirty="0" err="1">
                          <a:ln>
                            <a:noFill/>
                          </a:ln>
                          <a:solidFill>
                            <a:schemeClr val="tx1"/>
                          </a:solidFill>
                          <a:effectLst/>
                          <a:latin typeface="Calibri" pitchFamily="34" charset="0"/>
                          <a:ea typeface="Calibri" pitchFamily="34" charset="0"/>
                          <a:cs typeface="Times New Roman" pitchFamily="18" charset="0"/>
                        </a:rPr>
                        <a:t>es</a:t>
                      </a:r>
                      <a:r>
                        <a:rPr kumimoji="0" lang="en-US" sz="20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sz="2000" b="1" i="0" u="none" strike="noStrike" kern="1200" cap="none" normalizeH="0" baseline="0" dirty="0" err="1">
                          <a:ln>
                            <a:noFill/>
                          </a:ln>
                          <a:solidFill>
                            <a:schemeClr val="tx1"/>
                          </a:solidFill>
                          <a:effectLst/>
                          <a:latin typeface="Calibri" pitchFamily="34" charset="0"/>
                          <a:ea typeface="Calibri" pitchFamily="34" charset="0"/>
                          <a:cs typeface="Times New Roman" pitchFamily="18" charset="0"/>
                        </a:rPr>
                        <a:t>viel</a:t>
                      </a:r>
                      <a:r>
                        <a:rPr kumimoji="0" lang="en-US" sz="20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sz="2000" b="1" i="0" u="none" strike="noStrike" kern="1200" cap="none" normalizeH="0" baseline="0" dirty="0" err="1">
                          <a:ln>
                            <a:noFill/>
                          </a:ln>
                          <a:solidFill>
                            <a:schemeClr val="tx1"/>
                          </a:solidFill>
                          <a:effectLst/>
                          <a:latin typeface="Calibri" pitchFamily="34" charset="0"/>
                          <a:ea typeface="Calibri" pitchFamily="34" charset="0"/>
                          <a:cs typeface="Times New Roman" pitchFamily="18" charset="0"/>
                        </a:rPr>
                        <a:t>zu</a:t>
                      </a:r>
                      <a:r>
                        <a:rPr kumimoji="0" lang="en-US" sz="20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sz="2000" b="1" i="0" u="none" strike="noStrike" kern="1200" cap="none" normalizeH="0" baseline="0" dirty="0" err="1">
                          <a:ln>
                            <a:noFill/>
                          </a:ln>
                          <a:solidFill>
                            <a:schemeClr val="tx1"/>
                          </a:solidFill>
                          <a:effectLst/>
                          <a:latin typeface="Calibri" pitchFamily="34" charset="0"/>
                          <a:ea typeface="Calibri" pitchFamily="34" charset="0"/>
                          <a:cs typeface="Times New Roman" pitchFamily="18" charset="0"/>
                        </a:rPr>
                        <a:t>tun</a:t>
                      </a:r>
                      <a:r>
                        <a:rPr kumimoji="0" lang="en-US" sz="20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sz="2000" b="1" i="0" u="none" strike="noStrike" kern="1200" cap="none" normalizeH="0" baseline="0" dirty="0" err="1">
                          <a:ln>
                            <a:noFill/>
                          </a:ln>
                          <a:solidFill>
                            <a:schemeClr val="tx1"/>
                          </a:solidFill>
                          <a:effectLst/>
                          <a:latin typeface="Calibri" pitchFamily="34" charset="0"/>
                          <a:ea typeface="Calibri" pitchFamily="34" charset="0"/>
                          <a:cs typeface="Times New Roman" pitchFamily="18" charset="0"/>
                        </a:rPr>
                        <a:t>gibt</a:t>
                      </a:r>
                      <a:r>
                        <a:rPr kumimoji="0" lang="en-US" sz="20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3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rPr>
                        <a:t>die </a:t>
                      </a:r>
                      <a:r>
                        <a:rPr kumimoji="0" lang="en-US" sz="2000" b="1" i="0" u="none" strike="noStrike" kern="1200" cap="none" normalizeH="0" baseline="0" dirty="0" err="1">
                          <a:ln>
                            <a:noFill/>
                          </a:ln>
                          <a:solidFill>
                            <a:schemeClr val="tx1"/>
                          </a:solidFill>
                          <a:effectLst/>
                          <a:latin typeface="Calibri" pitchFamily="34" charset="0"/>
                          <a:ea typeface="Calibri" pitchFamily="34" charset="0"/>
                          <a:cs typeface="Times New Roman" pitchFamily="18" charset="0"/>
                        </a:rPr>
                        <a:t>Stadt</a:t>
                      </a:r>
                      <a:r>
                        <a:rPr kumimoji="0" lang="en-US" sz="20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sz="2000" b="1" i="0" u="none" strike="noStrike" kern="1200" cap="none" normalizeH="0" baseline="0" dirty="0" err="1">
                          <a:ln>
                            <a:noFill/>
                          </a:ln>
                          <a:solidFill>
                            <a:schemeClr val="tx1"/>
                          </a:solidFill>
                          <a:effectLst/>
                          <a:latin typeface="Calibri" pitchFamily="34" charset="0"/>
                          <a:ea typeface="Calibri" pitchFamily="34" charset="0"/>
                          <a:cs typeface="Times New Roman" pitchFamily="18" charset="0"/>
                        </a:rPr>
                        <a:t>absolut</a:t>
                      </a:r>
                      <a:r>
                        <a:rPr kumimoji="0" lang="en-US" sz="20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sz="2000" b="1" i="0" u="none" strike="noStrike" kern="1200" cap="none" normalizeH="0" baseline="0" dirty="0" err="1">
                          <a:ln>
                            <a:noFill/>
                          </a:ln>
                          <a:solidFill>
                            <a:schemeClr val="tx1"/>
                          </a:solidFill>
                          <a:effectLst/>
                          <a:latin typeface="Calibri" pitchFamily="34" charset="0"/>
                          <a:ea typeface="Calibri" pitchFamily="34" charset="0"/>
                          <a:cs typeface="Times New Roman" pitchFamily="18" charset="0"/>
                        </a:rPr>
                        <a:t>uninteressant</a:t>
                      </a:r>
                      <a:r>
                        <a:rPr kumimoji="0" lang="en-US" sz="20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sz="2000" b="1" i="0" u="none" strike="noStrike" kern="1200" cap="none" normalizeH="0" baseline="0" dirty="0" err="1">
                          <a:ln>
                            <a:noFill/>
                          </a:ln>
                          <a:solidFill>
                            <a:schemeClr val="tx1"/>
                          </a:solidFill>
                          <a:effectLst/>
                          <a:latin typeface="Calibri" pitchFamily="34" charset="0"/>
                          <a:ea typeface="Calibri" pitchFamily="34" charset="0"/>
                          <a:cs typeface="Times New Roman" pitchFamily="18" charset="0"/>
                        </a:rPr>
                        <a:t>ist</a:t>
                      </a:r>
                      <a:r>
                        <a:rPr kumimoji="0" lang="en-US" sz="2000" b="1" i="0" u="none" strike="noStrike" kern="1200" cap="none" normalizeH="0" baseline="0" dirty="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extBox 1"/>
          <p:cNvSpPr txBox="1"/>
          <p:nvPr/>
        </p:nvSpPr>
        <p:spPr>
          <a:xfrm>
            <a:off x="1296053" y="807102"/>
            <a:ext cx="317716" cy="369332"/>
          </a:xfrm>
          <a:prstGeom prst="rect">
            <a:avLst/>
          </a:prstGeom>
          <a:noFill/>
        </p:spPr>
        <p:txBody>
          <a:bodyPr wrap="none" rtlCol="0">
            <a:spAutoFit/>
          </a:bodyPr>
          <a:lstStyle/>
          <a:p>
            <a:r>
              <a:rPr lang="en-GB" dirty="0"/>
              <a:t>A</a:t>
            </a:r>
          </a:p>
        </p:txBody>
      </p:sp>
      <p:sp>
        <p:nvSpPr>
          <p:cNvPr id="3" name="TextBox 2"/>
          <p:cNvSpPr txBox="1"/>
          <p:nvPr/>
        </p:nvSpPr>
        <p:spPr>
          <a:xfrm>
            <a:off x="5653217" y="714375"/>
            <a:ext cx="309700" cy="369332"/>
          </a:xfrm>
          <a:prstGeom prst="rect">
            <a:avLst/>
          </a:prstGeom>
          <a:noFill/>
        </p:spPr>
        <p:txBody>
          <a:bodyPr wrap="none" rtlCol="0">
            <a:spAutoFit/>
          </a:bodyPr>
          <a:lstStyle/>
          <a:p>
            <a:r>
              <a:rPr lang="en-GB" dirty="0"/>
              <a:t>B</a:t>
            </a:r>
          </a:p>
        </p:txBody>
      </p:sp>
      <p:sp>
        <p:nvSpPr>
          <p:cNvPr id="4" name="TextBox 3"/>
          <p:cNvSpPr txBox="1"/>
          <p:nvPr/>
        </p:nvSpPr>
        <p:spPr>
          <a:xfrm>
            <a:off x="1529586" y="2499561"/>
            <a:ext cx="308098" cy="369332"/>
          </a:xfrm>
          <a:prstGeom prst="rect">
            <a:avLst/>
          </a:prstGeom>
          <a:noFill/>
        </p:spPr>
        <p:txBody>
          <a:bodyPr wrap="none" rtlCol="0">
            <a:spAutoFit/>
          </a:bodyPr>
          <a:lstStyle/>
          <a:p>
            <a:r>
              <a:rPr lang="en-GB" dirty="0"/>
              <a:t>C</a:t>
            </a:r>
          </a:p>
        </p:txBody>
      </p:sp>
      <p:sp>
        <p:nvSpPr>
          <p:cNvPr id="6" name="TextBox 5"/>
          <p:cNvSpPr txBox="1"/>
          <p:nvPr/>
        </p:nvSpPr>
        <p:spPr>
          <a:xfrm>
            <a:off x="5460875" y="2483604"/>
            <a:ext cx="327334" cy="369332"/>
          </a:xfrm>
          <a:prstGeom prst="rect">
            <a:avLst/>
          </a:prstGeom>
          <a:noFill/>
        </p:spPr>
        <p:txBody>
          <a:bodyPr wrap="none" rtlCol="0">
            <a:spAutoFit/>
          </a:bodyPr>
          <a:lstStyle/>
          <a:p>
            <a:r>
              <a:rPr lang="en-GB" dirty="0"/>
              <a:t>D</a:t>
            </a:r>
          </a:p>
        </p:txBody>
      </p:sp>
      <p:sp>
        <p:nvSpPr>
          <p:cNvPr id="7" name="TextBox 6"/>
          <p:cNvSpPr txBox="1"/>
          <p:nvPr/>
        </p:nvSpPr>
        <p:spPr>
          <a:xfrm>
            <a:off x="1082101" y="3710355"/>
            <a:ext cx="296876" cy="369332"/>
          </a:xfrm>
          <a:prstGeom prst="rect">
            <a:avLst/>
          </a:prstGeom>
          <a:noFill/>
        </p:spPr>
        <p:txBody>
          <a:bodyPr wrap="none" rtlCol="0">
            <a:spAutoFit/>
          </a:bodyPr>
          <a:lstStyle/>
          <a:p>
            <a:r>
              <a:rPr lang="en-GB" dirty="0"/>
              <a:t>E</a:t>
            </a:r>
          </a:p>
        </p:txBody>
      </p:sp>
      <p:sp>
        <p:nvSpPr>
          <p:cNvPr id="8" name="TextBox 7"/>
          <p:cNvSpPr txBox="1"/>
          <p:nvPr/>
        </p:nvSpPr>
        <p:spPr>
          <a:xfrm>
            <a:off x="6588224" y="4005064"/>
            <a:ext cx="290464" cy="369332"/>
          </a:xfrm>
          <a:prstGeom prst="rect">
            <a:avLst/>
          </a:prstGeom>
          <a:noFill/>
        </p:spPr>
        <p:txBody>
          <a:bodyPr wrap="none" rtlCol="0">
            <a:spAutoFit/>
          </a:bodyPr>
          <a:lstStyle/>
          <a:p>
            <a:r>
              <a:rPr lang="en-GB" dirty="0"/>
              <a:t>F</a:t>
            </a:r>
          </a:p>
        </p:txBody>
      </p:sp>
      <p:sp>
        <p:nvSpPr>
          <p:cNvPr id="9" name="TextBox 8"/>
          <p:cNvSpPr txBox="1"/>
          <p:nvPr/>
        </p:nvSpPr>
        <p:spPr>
          <a:xfrm>
            <a:off x="1886515" y="5447562"/>
            <a:ext cx="330540" cy="369332"/>
          </a:xfrm>
          <a:prstGeom prst="rect">
            <a:avLst/>
          </a:prstGeom>
          <a:noFill/>
        </p:spPr>
        <p:txBody>
          <a:bodyPr wrap="none" rtlCol="0">
            <a:spAutoFit/>
          </a:bodyPr>
          <a:lstStyle/>
          <a:p>
            <a:r>
              <a:rPr lang="en-GB" dirty="0"/>
              <a:t>G</a:t>
            </a:r>
          </a:p>
        </p:txBody>
      </p:sp>
    </p:spTree>
    <p:custDataLst>
      <p:tags r:id="rId1"/>
    </p:custDataLst>
    <p:extLst>
      <p:ext uri="{BB962C8B-B14F-4D97-AF65-F5344CB8AC3E}">
        <p14:creationId xmlns:p14="http://schemas.microsoft.com/office/powerpoint/2010/main" val="201260661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078" y="161895"/>
            <a:ext cx="8615316" cy="1754326"/>
          </a:xfrm>
          <a:prstGeom prst="rect">
            <a:avLst/>
          </a:prstGeom>
          <a:noFill/>
        </p:spPr>
        <p:txBody>
          <a:bodyPr wrap="square" rtlCol="0">
            <a:spAutoFit/>
          </a:bodyPr>
          <a:lstStyle/>
          <a:p>
            <a:r>
              <a:rPr lang="en-GB" sz="3600" dirty="0">
                <a:solidFill>
                  <a:srgbClr val="0066FF"/>
                </a:solidFill>
              </a:rPr>
              <a:t>Write a sentence about your town using 5- 7 words</a:t>
            </a:r>
          </a:p>
          <a:p>
            <a:r>
              <a:rPr lang="en-GB" sz="3600" dirty="0"/>
              <a:t>(White Board)</a:t>
            </a:r>
          </a:p>
        </p:txBody>
      </p:sp>
      <p:cxnSp>
        <p:nvCxnSpPr>
          <p:cNvPr id="4" name="Straight Connector 3"/>
          <p:cNvCxnSpPr/>
          <p:nvPr/>
        </p:nvCxnSpPr>
        <p:spPr>
          <a:xfrm>
            <a:off x="0" y="1916832"/>
            <a:ext cx="92525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08520" y="3717032"/>
            <a:ext cx="92525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5373216"/>
            <a:ext cx="92525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4219" y="1972581"/>
            <a:ext cx="7773988" cy="1754326"/>
          </a:xfrm>
          <a:prstGeom prst="rect">
            <a:avLst/>
          </a:prstGeom>
          <a:noFill/>
        </p:spPr>
        <p:txBody>
          <a:bodyPr wrap="none" rtlCol="0">
            <a:spAutoFit/>
          </a:bodyPr>
          <a:lstStyle/>
          <a:p>
            <a:r>
              <a:rPr lang="en-GB" sz="3600" dirty="0">
                <a:solidFill>
                  <a:srgbClr val="0066FF"/>
                </a:solidFill>
              </a:rPr>
              <a:t>Write a sentence about your town using </a:t>
            </a:r>
          </a:p>
          <a:p>
            <a:r>
              <a:rPr lang="en-GB" sz="3600" dirty="0">
                <a:solidFill>
                  <a:srgbClr val="0066FF"/>
                </a:solidFill>
              </a:rPr>
              <a:t>10 – 12 words and WOW adjectives!</a:t>
            </a:r>
          </a:p>
          <a:p>
            <a:r>
              <a:rPr lang="en-GB" sz="3600" dirty="0"/>
              <a:t>(White Board)</a:t>
            </a:r>
            <a:endParaRPr lang="en-GB" sz="3600" dirty="0">
              <a:solidFill>
                <a:srgbClr val="0066FF"/>
              </a:solidFill>
            </a:endParaRPr>
          </a:p>
        </p:txBody>
      </p:sp>
      <p:sp>
        <p:nvSpPr>
          <p:cNvPr id="9" name="Rectangle 8"/>
          <p:cNvSpPr/>
          <p:nvPr/>
        </p:nvSpPr>
        <p:spPr>
          <a:xfrm>
            <a:off x="284219" y="3725961"/>
            <a:ext cx="8477181" cy="1569660"/>
          </a:xfrm>
          <a:prstGeom prst="rect">
            <a:avLst/>
          </a:prstGeom>
        </p:spPr>
        <p:txBody>
          <a:bodyPr wrap="square">
            <a:spAutoFit/>
          </a:bodyPr>
          <a:lstStyle/>
          <a:p>
            <a:r>
              <a:rPr lang="en-GB" sz="3200" dirty="0">
                <a:solidFill>
                  <a:srgbClr val="0066FF"/>
                </a:solidFill>
              </a:rPr>
              <a:t>Write a sentence about your town using </a:t>
            </a:r>
          </a:p>
          <a:p>
            <a:r>
              <a:rPr lang="en-GB" sz="3200" dirty="0">
                <a:solidFill>
                  <a:srgbClr val="0066FF"/>
                </a:solidFill>
              </a:rPr>
              <a:t>12 – 15 words and WOW adjectives and an opinion!    </a:t>
            </a:r>
            <a:r>
              <a:rPr lang="en-GB" sz="3200" dirty="0"/>
              <a:t>(White Board)</a:t>
            </a:r>
            <a:endParaRPr lang="en-GB" sz="3200" dirty="0">
              <a:solidFill>
                <a:srgbClr val="0066FF"/>
              </a:solidFill>
            </a:endParaRPr>
          </a:p>
        </p:txBody>
      </p:sp>
      <p:sp>
        <p:nvSpPr>
          <p:cNvPr id="10" name="TextBox 9"/>
          <p:cNvSpPr txBox="1"/>
          <p:nvPr/>
        </p:nvSpPr>
        <p:spPr>
          <a:xfrm>
            <a:off x="302813" y="5589240"/>
            <a:ext cx="8586581" cy="1077218"/>
          </a:xfrm>
          <a:prstGeom prst="rect">
            <a:avLst/>
          </a:prstGeom>
          <a:noFill/>
        </p:spPr>
        <p:txBody>
          <a:bodyPr wrap="none" rtlCol="0">
            <a:spAutoFit/>
          </a:bodyPr>
          <a:lstStyle/>
          <a:p>
            <a:r>
              <a:rPr lang="en-GB" sz="3200" dirty="0">
                <a:solidFill>
                  <a:srgbClr val="0066FF"/>
                </a:solidFill>
              </a:rPr>
              <a:t>Swap you white board with your partner. </a:t>
            </a:r>
          </a:p>
          <a:p>
            <a:r>
              <a:rPr lang="en-GB" sz="3200" dirty="0">
                <a:solidFill>
                  <a:srgbClr val="0066FF"/>
                </a:solidFill>
              </a:rPr>
              <a:t>Work as a team and decide on your final sentence </a:t>
            </a:r>
          </a:p>
        </p:txBody>
      </p:sp>
    </p:spTree>
    <p:extLst>
      <p:ext uri="{BB962C8B-B14F-4D97-AF65-F5344CB8AC3E}">
        <p14:creationId xmlns:p14="http://schemas.microsoft.com/office/powerpoint/2010/main" val="138020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0730839"/>
              </p:ext>
            </p:extLst>
          </p:nvPr>
        </p:nvGraphicFramePr>
        <p:xfrm>
          <a:off x="251520" y="332660"/>
          <a:ext cx="8640960" cy="6307896"/>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864096">
                  <a:extLst>
                    <a:ext uri="{9D8B030D-6E8A-4147-A177-3AD203B41FA5}">
                      <a16:colId xmlns:a16="http://schemas.microsoft.com/office/drawing/2014/main" val="20006"/>
                    </a:ext>
                  </a:extLst>
                </a:gridCol>
                <a:gridCol w="864096">
                  <a:extLst>
                    <a:ext uri="{9D8B030D-6E8A-4147-A177-3AD203B41FA5}">
                      <a16:colId xmlns:a16="http://schemas.microsoft.com/office/drawing/2014/main" val="20007"/>
                    </a:ext>
                  </a:extLst>
                </a:gridCol>
                <a:gridCol w="864096">
                  <a:extLst>
                    <a:ext uri="{9D8B030D-6E8A-4147-A177-3AD203B41FA5}">
                      <a16:colId xmlns:a16="http://schemas.microsoft.com/office/drawing/2014/main" val="20008"/>
                    </a:ext>
                  </a:extLst>
                </a:gridCol>
                <a:gridCol w="864096">
                  <a:extLst>
                    <a:ext uri="{9D8B030D-6E8A-4147-A177-3AD203B41FA5}">
                      <a16:colId xmlns:a16="http://schemas.microsoft.com/office/drawing/2014/main" val="20009"/>
                    </a:ext>
                  </a:extLst>
                </a:gridCol>
              </a:tblGrid>
              <a:tr h="63367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solidFill>
                      <a:srgbClr val="EB99D4"/>
                    </a:solidFill>
                  </a:tcPr>
                </a:tc>
                <a:tc>
                  <a:txBody>
                    <a:bodyPr/>
                    <a:lstStyle/>
                    <a:p>
                      <a:endParaRPr lang="en-GB" dirty="0"/>
                    </a:p>
                  </a:txBody>
                  <a:tcPr>
                    <a:solidFill>
                      <a:srgbClr val="EB99D4"/>
                    </a:solidFill>
                  </a:tcPr>
                </a:tc>
                <a:tc>
                  <a:txBody>
                    <a:bodyPr/>
                    <a:lstStyle/>
                    <a:p>
                      <a:endParaRPr lang="en-GB" dirty="0"/>
                    </a:p>
                  </a:txBody>
                  <a:tcPr>
                    <a:solidFill>
                      <a:srgbClr val="92D050"/>
                    </a:solidFill>
                  </a:tcPr>
                </a:tc>
                <a:tc>
                  <a:txBody>
                    <a:bodyPr/>
                    <a:lstStyle/>
                    <a:p>
                      <a:endParaRPr lang="en-GB" dirty="0"/>
                    </a:p>
                  </a:txBody>
                  <a:tcPr>
                    <a:solidFill>
                      <a:srgbClr val="FFC000"/>
                    </a:solidFill>
                  </a:tcPr>
                </a:tc>
                <a:tc>
                  <a:txBody>
                    <a:bodyPr/>
                    <a:lstStyle/>
                    <a:p>
                      <a:endParaRPr lang="en-GB" dirty="0"/>
                    </a:p>
                  </a:txBody>
                  <a:tcPr>
                    <a:solidFill>
                      <a:srgbClr val="FFC000"/>
                    </a:solidFill>
                  </a:tcPr>
                </a:tc>
                <a:tc>
                  <a:txBody>
                    <a:bodyPr/>
                    <a:lstStyle/>
                    <a:p>
                      <a:endParaRPr lang="en-GB" dirty="0"/>
                    </a:p>
                  </a:txBody>
                  <a:tcPr>
                    <a:solidFill>
                      <a:srgbClr val="FFC000"/>
                    </a:solidFill>
                  </a:tcPr>
                </a:tc>
                <a:extLst>
                  <a:ext uri="{0D108BD9-81ED-4DB2-BD59-A6C34878D82A}">
                    <a16:rowId xmlns:a16="http://schemas.microsoft.com/office/drawing/2014/main" val="10000"/>
                  </a:ext>
                </a:extLst>
              </a:tr>
              <a:tr h="633670">
                <a:tc>
                  <a:txBody>
                    <a:bodyPr/>
                    <a:lstStyle/>
                    <a:p>
                      <a:endParaRPr lang="en-GB" dirty="0"/>
                    </a:p>
                  </a:txBody>
                  <a:tcPr>
                    <a:solidFill>
                      <a:schemeClr val="accent1">
                        <a:lumMod val="75000"/>
                      </a:schemeClr>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633670">
                <a:tc>
                  <a:txBody>
                    <a:bodyPr/>
                    <a:lstStyle/>
                    <a:p>
                      <a:endParaRPr lang="en-GB" dirty="0"/>
                    </a:p>
                  </a:txBody>
                  <a:tcPr>
                    <a:solidFill>
                      <a:schemeClr val="accent1">
                        <a:lumMod val="75000"/>
                      </a:schemeClr>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633670">
                <a:tc>
                  <a:txBody>
                    <a:bodyPr/>
                    <a:lstStyle/>
                    <a:p>
                      <a:endParaRPr lang="en-GB" dirty="0"/>
                    </a:p>
                  </a:txBody>
                  <a:tcPr>
                    <a:solidFill>
                      <a:schemeClr val="accent1">
                        <a:lumMod val="75000"/>
                      </a:schemeClr>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633670">
                <a:tc>
                  <a:txBody>
                    <a:bodyPr/>
                    <a:lstStyle/>
                    <a:p>
                      <a:endParaRPr lang="en-GB" dirty="0"/>
                    </a:p>
                  </a:txBody>
                  <a:tcPr>
                    <a:solidFill>
                      <a:srgbClr val="EB99D4"/>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633670">
                <a:tc>
                  <a:txBody>
                    <a:bodyPr/>
                    <a:lstStyle/>
                    <a:p>
                      <a:endParaRPr lang="en-GB" dirty="0"/>
                    </a:p>
                  </a:txBody>
                  <a:tcPr>
                    <a:solidFill>
                      <a:srgbClr val="EB99D4"/>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604866">
                <a:tc>
                  <a:txBody>
                    <a:bodyPr/>
                    <a:lstStyle/>
                    <a:p>
                      <a:endParaRPr lang="en-GB" dirty="0"/>
                    </a:p>
                  </a:txBody>
                  <a:tcPr>
                    <a:solidFill>
                      <a:srgbClr val="00B050"/>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633670">
                <a:tc>
                  <a:txBody>
                    <a:bodyPr/>
                    <a:lstStyle/>
                    <a:p>
                      <a:endParaRPr lang="en-GB" dirty="0"/>
                    </a:p>
                  </a:txBody>
                  <a:tcPr>
                    <a:solidFill>
                      <a:schemeClr val="accent6">
                        <a:lumMod val="75000"/>
                      </a:schemeClr>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633670">
                <a:tc>
                  <a:txBody>
                    <a:bodyPr/>
                    <a:lstStyle/>
                    <a:p>
                      <a:endParaRPr lang="en-GB" dirty="0"/>
                    </a:p>
                  </a:txBody>
                  <a:tcPr>
                    <a:solidFill>
                      <a:schemeClr val="accent6">
                        <a:lumMod val="75000"/>
                      </a:schemeClr>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8"/>
                  </a:ext>
                </a:extLst>
              </a:tr>
              <a:tr h="633670">
                <a:tc>
                  <a:txBody>
                    <a:bodyPr/>
                    <a:lstStyle/>
                    <a:p>
                      <a:endParaRPr lang="en-GB" dirty="0"/>
                    </a:p>
                  </a:txBody>
                  <a:tcPr>
                    <a:solidFill>
                      <a:schemeClr val="accent6">
                        <a:lumMod val="75000"/>
                      </a:schemeClr>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pic>
        <p:nvPicPr>
          <p:cNvPr id="5" name="Picture 2" descr="C:\Documents and Settings\miss.lyon\Local Settings\Temporary Internet Files\Content.IE5\LOP22JAO\MP90042433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991" y="260178"/>
            <a:ext cx="473378" cy="7097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miss.lyon\Local Settings\Temporary Internet Files\Content.IE5\LOP22JAO\MP90042433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908720"/>
            <a:ext cx="486916" cy="7300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Documents and Settings\miss.lyon\Local Settings\Temporary Internet Files\Content.IE5\Z80RIV8B\MC90043220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8337" y="342776"/>
            <a:ext cx="779277" cy="5892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Documents and Settings\miss.lyon\Local Settings\Temporary Internet Files\Content.IE5\NW4MYTAE\MP90040328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7614" y="386228"/>
            <a:ext cx="867959" cy="5784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Documents and Settings\miss.lyon\Local Settings\Temporary Internet Files\Content.IE5\LOP22JAO\MC90043253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795" y="969898"/>
            <a:ext cx="352405" cy="3524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Documents and Settings\miss.lyon\Local Settings\Temporary Internet Files\Content.IE5\VB4TC55F\MP900442266[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5592" y="5445224"/>
            <a:ext cx="730817" cy="4872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Documents and Settings\miss.lyon\Local Settings\Temporary Internet Files\Content.IE5\Z80RIV8B\MP90042259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47855" y="342776"/>
            <a:ext cx="921627" cy="6141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Documents and Settings\miss.lyon\Local Settings\Temporary Internet Files\Content.IE5\NW4MYTAE\MP90044244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7544" y="4735778"/>
            <a:ext cx="487313" cy="5784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Documents and Settings\miss.lyon\Local Settings\Temporary Internet Files\Content.IE5\Z80RIV8B\MC90043220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820" y="1660746"/>
            <a:ext cx="719640" cy="5441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Documents and Settings\miss.lyon\Local Settings\Temporary Internet Files\Content.IE5\NW4MYTAE\MP90040328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022" y="2221762"/>
            <a:ext cx="867959" cy="5784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Documents and Settings\miss.lyon\Local Settings\Temporary Internet Files\Content.IE5\Z80RIV8B\MP90042259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0271" y="2997376"/>
            <a:ext cx="741462" cy="4941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Documents and Settings\miss.lyon\Local Settings\Temporary Internet Files\Content.IE5\NW4MYTAE\MP900442440[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44208" y="106991"/>
            <a:ext cx="648072" cy="7693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Documents and Settings\miss.lyon\Local Settings\Temporary Internet Files\Content.IE5\VB4TC55F\MP900442266[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36296" y="342776"/>
            <a:ext cx="773801" cy="5158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Documents and Settings\miss.lyon\Local Settings\Temporary Internet Files\Content.IE5\LOP22JAO\MC90043253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155" y="1581903"/>
            <a:ext cx="352405" cy="3524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Documents and Settings\miss.lyon\Local Settings\Temporary Internet Files\Content.IE5\LOP22JAO\MC90043253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374" y="2221762"/>
            <a:ext cx="352405" cy="3524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Documents and Settings\miss.lyon\Local Settings\Temporary Internet Files\Content.IE5\LOP22JAO\MC90043253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820" y="2821173"/>
            <a:ext cx="352405" cy="3524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miss.lyon\Local Settings\Temporary Internet Files\Content.IE5\LOP22JAO\MC90043253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890" y="3491491"/>
            <a:ext cx="352405" cy="3524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Documents and Settings\miss.lyon\Local Settings\Temporary Internet Files\Content.IE5\LOP22JAO\MC90043253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011" y="4712408"/>
            <a:ext cx="352405" cy="35240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Documents and Settings\miss.lyon\Local Settings\Temporary Internet Files\Content.IE5\LOP22JAO\MC90043253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389" y="5336424"/>
            <a:ext cx="352405" cy="35240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Documents and Settings\miss.lyon\Local Settings\Temporary Internet Files\Content.IE5\LOP22JAO\MP900423033[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9415" y="3502989"/>
            <a:ext cx="596706" cy="59670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Documents and Settings\miss.lyon\Local Settings\Temporary Internet Files\Content.IE5\LOP22JAO\MP900423033[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69482" y="152890"/>
            <a:ext cx="815248" cy="81524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Documents and Settings\miss.lyon\Local Settings\Temporary Internet Files\Content.IE5\NW4MYTAE\MC900415696[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8181" y="4189882"/>
            <a:ext cx="710878" cy="52252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Documents and Settings\miss.lyon\Local Settings\Temporary Internet Files\Content.IE5\NW4MYTAE\MC900415696[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36096" y="253148"/>
            <a:ext cx="854894" cy="62838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Documents and Settings\miss.lyon\Local Settings\Temporary Internet Files\Content.IE5\Z80RIV8B\MP900442244[1].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100392" y="386228"/>
            <a:ext cx="755576" cy="50371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Documents and Settings\miss.lyon\Local Settings\Temporary Internet Files\Content.IE5\Z80RIV8B\MP900442244[1].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7132" y="6108637"/>
            <a:ext cx="755576" cy="5037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Documents and Settings\miss.lyon\Local Settings\Temporary Internet Files\Content.IE5\LOP22JAO\MC90043253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819" y="4099695"/>
            <a:ext cx="352405" cy="3524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Documents and Settings\miss.lyon\Local Settings\Temporary Internet Files\Content.IE5\LOP22JAO\MC90043253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011" y="5932435"/>
            <a:ext cx="352405" cy="352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2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C:\Documents and Settings\miss.lyon\Local Settings\Temporary Internet Files\Content.IE5\Z80RIV8B\MC900432205[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08720"/>
            <a:ext cx="5613400" cy="42442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395" y="0"/>
            <a:ext cx="5852963"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tx1"/>
                </a:solidFill>
              </a:rPr>
              <a:t>In </a:t>
            </a:r>
            <a:r>
              <a:rPr lang="en-GB" sz="3600" b="1" dirty="0" err="1">
                <a:solidFill>
                  <a:schemeClr val="tx1"/>
                </a:solidFill>
              </a:rPr>
              <a:t>meiner</a:t>
            </a:r>
            <a:r>
              <a:rPr lang="en-GB" sz="3600" b="1" dirty="0">
                <a:solidFill>
                  <a:schemeClr val="tx1"/>
                </a:solidFill>
              </a:rPr>
              <a:t> </a:t>
            </a:r>
            <a:r>
              <a:rPr lang="en-GB" sz="3600" b="1" dirty="0" err="1">
                <a:solidFill>
                  <a:schemeClr val="tx1"/>
                </a:solidFill>
              </a:rPr>
              <a:t>Stadt</a:t>
            </a:r>
            <a:r>
              <a:rPr lang="en-GB" sz="3600" b="1" dirty="0">
                <a:solidFill>
                  <a:schemeClr val="tx1"/>
                </a:solidFill>
              </a:rPr>
              <a:t> </a:t>
            </a:r>
            <a:r>
              <a:rPr lang="en-GB" sz="3600" b="1" dirty="0" err="1">
                <a:solidFill>
                  <a:schemeClr val="tx1"/>
                </a:solidFill>
              </a:rPr>
              <a:t>gibt</a:t>
            </a:r>
            <a:r>
              <a:rPr lang="en-GB" sz="3600" b="1" dirty="0">
                <a:solidFill>
                  <a:schemeClr val="tx1"/>
                </a:solidFill>
              </a:rPr>
              <a:t> </a:t>
            </a:r>
            <a:r>
              <a:rPr lang="en-GB" sz="3600" b="1" dirty="0" err="1">
                <a:solidFill>
                  <a:schemeClr val="tx1"/>
                </a:solidFill>
              </a:rPr>
              <a:t>es</a:t>
            </a:r>
            <a:r>
              <a:rPr lang="en-GB" sz="3600" b="1" dirty="0">
                <a:solidFill>
                  <a:schemeClr val="tx1"/>
                </a:solidFill>
              </a:rPr>
              <a:t>…</a:t>
            </a:r>
          </a:p>
        </p:txBody>
      </p:sp>
      <p:sp>
        <p:nvSpPr>
          <p:cNvPr id="6" name="Rectangle 5"/>
          <p:cNvSpPr/>
          <p:nvPr/>
        </p:nvSpPr>
        <p:spPr>
          <a:xfrm>
            <a:off x="1691680" y="5301208"/>
            <a:ext cx="6477595" cy="869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err="1">
                <a:solidFill>
                  <a:schemeClr val="tx1"/>
                </a:solidFill>
              </a:rPr>
              <a:t>einen</a:t>
            </a:r>
            <a:r>
              <a:rPr lang="en-GB" sz="4400" b="1" dirty="0">
                <a:solidFill>
                  <a:schemeClr val="tx1"/>
                </a:solidFill>
              </a:rPr>
              <a:t> </a:t>
            </a:r>
            <a:r>
              <a:rPr lang="en-GB" sz="4400" b="1" dirty="0" err="1">
                <a:solidFill>
                  <a:schemeClr val="tx1"/>
                </a:solidFill>
              </a:rPr>
              <a:t>riesigen</a:t>
            </a:r>
            <a:r>
              <a:rPr lang="en-GB" sz="4400" b="1" dirty="0">
                <a:solidFill>
                  <a:schemeClr val="tx1"/>
                </a:solidFill>
              </a:rPr>
              <a:t> </a:t>
            </a:r>
            <a:r>
              <a:rPr lang="en-GB" sz="4400" b="1" dirty="0" err="1">
                <a:solidFill>
                  <a:schemeClr val="tx1"/>
                </a:solidFill>
              </a:rPr>
              <a:t>Bahnhof</a:t>
            </a:r>
            <a:endParaRPr lang="en-GB" sz="4400" b="1" dirty="0">
              <a:solidFill>
                <a:schemeClr val="tx1"/>
              </a:solidFill>
            </a:endParaRPr>
          </a:p>
        </p:txBody>
      </p:sp>
    </p:spTree>
    <p:extLst>
      <p:ext uri="{BB962C8B-B14F-4D97-AF65-F5344CB8AC3E}">
        <p14:creationId xmlns:p14="http://schemas.microsoft.com/office/powerpoint/2010/main" val="282669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5" name="Picture 3" descr="C:\Documents and Settings\miss.lyon\Local Settings\Temporary Internet Files\Content.IE5\NW4MYTAE\MP90040328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77658"/>
            <a:ext cx="5479112" cy="36513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395" y="0"/>
            <a:ext cx="5852963"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tx1"/>
                </a:solidFill>
              </a:rPr>
              <a:t>In </a:t>
            </a:r>
            <a:r>
              <a:rPr lang="en-GB" sz="3600" b="1" dirty="0" err="1">
                <a:solidFill>
                  <a:schemeClr val="tx1"/>
                </a:solidFill>
              </a:rPr>
              <a:t>meiner</a:t>
            </a:r>
            <a:r>
              <a:rPr lang="en-GB" sz="3600" b="1" dirty="0">
                <a:solidFill>
                  <a:schemeClr val="tx1"/>
                </a:solidFill>
              </a:rPr>
              <a:t> </a:t>
            </a:r>
            <a:r>
              <a:rPr lang="en-GB" sz="3600" b="1" dirty="0" err="1">
                <a:solidFill>
                  <a:schemeClr val="tx1"/>
                </a:solidFill>
              </a:rPr>
              <a:t>Stadt</a:t>
            </a:r>
            <a:r>
              <a:rPr lang="en-GB" sz="3600" b="1" dirty="0">
                <a:solidFill>
                  <a:schemeClr val="tx1"/>
                </a:solidFill>
              </a:rPr>
              <a:t> </a:t>
            </a:r>
            <a:r>
              <a:rPr lang="en-GB" sz="3600" b="1" dirty="0" err="1">
                <a:solidFill>
                  <a:schemeClr val="tx1"/>
                </a:solidFill>
              </a:rPr>
              <a:t>gibt</a:t>
            </a:r>
            <a:r>
              <a:rPr lang="en-GB" sz="3600" b="1" dirty="0">
                <a:solidFill>
                  <a:schemeClr val="tx1"/>
                </a:solidFill>
              </a:rPr>
              <a:t> </a:t>
            </a:r>
            <a:r>
              <a:rPr lang="en-GB" sz="3600" b="1" dirty="0" err="1">
                <a:solidFill>
                  <a:schemeClr val="tx1"/>
                </a:solidFill>
              </a:rPr>
              <a:t>es</a:t>
            </a:r>
            <a:r>
              <a:rPr lang="en-GB" sz="3600" b="1" dirty="0">
                <a:solidFill>
                  <a:schemeClr val="tx1"/>
                </a:solidFill>
              </a:rPr>
              <a:t>…</a:t>
            </a:r>
          </a:p>
        </p:txBody>
      </p:sp>
      <p:sp>
        <p:nvSpPr>
          <p:cNvPr id="7" name="Rectangle 6"/>
          <p:cNvSpPr/>
          <p:nvPr/>
        </p:nvSpPr>
        <p:spPr>
          <a:xfrm>
            <a:off x="539552" y="5290962"/>
            <a:ext cx="7485707" cy="869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err="1">
                <a:solidFill>
                  <a:schemeClr val="tx1"/>
                </a:solidFill>
              </a:rPr>
              <a:t>einen</a:t>
            </a:r>
            <a:r>
              <a:rPr lang="en-GB" sz="4400" b="1" dirty="0">
                <a:solidFill>
                  <a:schemeClr val="tx1"/>
                </a:solidFill>
              </a:rPr>
              <a:t> </a:t>
            </a:r>
            <a:r>
              <a:rPr lang="en-GB" sz="4400" b="1" dirty="0" err="1">
                <a:solidFill>
                  <a:schemeClr val="tx1"/>
                </a:solidFill>
              </a:rPr>
              <a:t>wunderschönen</a:t>
            </a:r>
            <a:r>
              <a:rPr lang="en-GB" sz="4400" b="1" dirty="0">
                <a:solidFill>
                  <a:schemeClr val="tx1"/>
                </a:solidFill>
              </a:rPr>
              <a:t> </a:t>
            </a:r>
            <a:r>
              <a:rPr lang="en-GB" sz="4400" b="1" dirty="0" err="1">
                <a:solidFill>
                  <a:schemeClr val="tx1"/>
                </a:solidFill>
              </a:rPr>
              <a:t>Fluss</a:t>
            </a:r>
            <a:endParaRPr lang="en-GB" sz="4400" b="1" dirty="0">
              <a:solidFill>
                <a:schemeClr val="tx1"/>
              </a:solidFill>
            </a:endParaRPr>
          </a:p>
        </p:txBody>
      </p:sp>
    </p:spTree>
    <p:extLst>
      <p:ext uri="{BB962C8B-B14F-4D97-AF65-F5344CB8AC3E}">
        <p14:creationId xmlns:p14="http://schemas.microsoft.com/office/powerpoint/2010/main" val="54857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bg/>
                                          </p:spTgt>
                                        </p:tgtEl>
                                        <p:attrNameLst>
                                          <p:attrName>style.visibility</p:attrName>
                                        </p:attrNameLst>
                                      </p:cBhvr>
                                      <p:to>
                                        <p:strVal val="visible"/>
                                      </p:to>
                                    </p:set>
                                    <p:anim calcmode="lin" valueType="num">
                                      <p:cBhvr additive="base">
                                        <p:cTn id="1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9" name="Picture 3" descr="C:\Documents and Settings\miss.lyon\Local Settings\Temporary Internet Files\Content.IE5\NW4MYTAE\MP9004252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631" y="1268760"/>
            <a:ext cx="6661593" cy="43924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395" y="0"/>
            <a:ext cx="5852963"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tx1"/>
                </a:solidFill>
              </a:rPr>
              <a:t>In </a:t>
            </a:r>
            <a:r>
              <a:rPr lang="en-GB" sz="3600" b="1" dirty="0" err="1">
                <a:solidFill>
                  <a:schemeClr val="tx1"/>
                </a:solidFill>
              </a:rPr>
              <a:t>meiner</a:t>
            </a:r>
            <a:r>
              <a:rPr lang="en-GB" sz="3600" b="1" dirty="0">
                <a:solidFill>
                  <a:schemeClr val="tx1"/>
                </a:solidFill>
              </a:rPr>
              <a:t> </a:t>
            </a:r>
            <a:r>
              <a:rPr lang="en-GB" sz="3600" b="1" dirty="0" err="1">
                <a:solidFill>
                  <a:schemeClr val="tx1"/>
                </a:solidFill>
              </a:rPr>
              <a:t>Stadt</a:t>
            </a:r>
            <a:r>
              <a:rPr lang="en-GB" sz="3600" b="1" dirty="0">
                <a:solidFill>
                  <a:schemeClr val="tx1"/>
                </a:solidFill>
              </a:rPr>
              <a:t> </a:t>
            </a:r>
            <a:r>
              <a:rPr lang="en-GB" sz="3600" b="1" dirty="0" err="1">
                <a:solidFill>
                  <a:schemeClr val="tx1"/>
                </a:solidFill>
              </a:rPr>
              <a:t>gibt</a:t>
            </a:r>
            <a:r>
              <a:rPr lang="en-GB" sz="3600" b="1" dirty="0">
                <a:solidFill>
                  <a:schemeClr val="tx1"/>
                </a:solidFill>
              </a:rPr>
              <a:t> </a:t>
            </a:r>
            <a:r>
              <a:rPr lang="en-GB" sz="3600" b="1" dirty="0" err="1">
                <a:solidFill>
                  <a:schemeClr val="tx1"/>
                </a:solidFill>
              </a:rPr>
              <a:t>es</a:t>
            </a:r>
            <a:r>
              <a:rPr lang="en-GB" sz="3600" b="1" dirty="0">
                <a:solidFill>
                  <a:schemeClr val="tx1"/>
                </a:solidFill>
              </a:rPr>
              <a:t>…</a:t>
            </a:r>
          </a:p>
        </p:txBody>
      </p:sp>
      <p:sp>
        <p:nvSpPr>
          <p:cNvPr id="7" name="Rectangle 6"/>
          <p:cNvSpPr/>
          <p:nvPr/>
        </p:nvSpPr>
        <p:spPr>
          <a:xfrm>
            <a:off x="1116632" y="5301208"/>
            <a:ext cx="7052644" cy="869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400" b="1" dirty="0" err="1">
                <a:solidFill>
                  <a:schemeClr val="tx1"/>
                </a:solidFill>
              </a:rPr>
              <a:t>einen</a:t>
            </a:r>
            <a:r>
              <a:rPr lang="en-GB" sz="4400" b="1" dirty="0">
                <a:solidFill>
                  <a:schemeClr val="tx1"/>
                </a:solidFill>
              </a:rPr>
              <a:t> </a:t>
            </a:r>
            <a:r>
              <a:rPr lang="en-GB" sz="4400" b="1" dirty="0" err="1">
                <a:solidFill>
                  <a:schemeClr val="tx1"/>
                </a:solidFill>
              </a:rPr>
              <a:t>kleinen</a:t>
            </a:r>
            <a:r>
              <a:rPr lang="en-GB" sz="4400" b="1" dirty="0">
                <a:solidFill>
                  <a:schemeClr val="tx1"/>
                </a:solidFill>
              </a:rPr>
              <a:t> </a:t>
            </a:r>
            <a:r>
              <a:rPr lang="en-GB" sz="4400" b="1" dirty="0" err="1">
                <a:solidFill>
                  <a:schemeClr val="tx1"/>
                </a:solidFill>
              </a:rPr>
              <a:t>Marktplatz</a:t>
            </a:r>
            <a:endParaRPr lang="en-GB" sz="4400" b="1" dirty="0">
              <a:solidFill>
                <a:schemeClr val="tx1"/>
              </a:solidFill>
            </a:endParaRPr>
          </a:p>
        </p:txBody>
      </p:sp>
    </p:spTree>
    <p:extLst>
      <p:ext uri="{BB962C8B-B14F-4D97-AF65-F5344CB8AC3E}">
        <p14:creationId xmlns:p14="http://schemas.microsoft.com/office/powerpoint/2010/main" val="147890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bg/>
                                          </p:spTgt>
                                        </p:tgtEl>
                                        <p:attrNameLst>
                                          <p:attrName>style.visibility</p:attrName>
                                        </p:attrNameLst>
                                      </p:cBhvr>
                                      <p:to>
                                        <p:strVal val="visible"/>
                                      </p:to>
                                    </p:set>
                                    <p:anim calcmode="lin" valueType="num">
                                      <p:cBhvr additive="base">
                                        <p:cTn id="1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descr="C:\Documents and Settings\miss.lyon\Local Settings\Temporary Internet Files\Content.IE5\LOP22JAO\MP9004230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68760"/>
            <a:ext cx="5589240" cy="55892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395" y="0"/>
            <a:ext cx="5852963"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tx1"/>
                </a:solidFill>
              </a:rPr>
              <a:t>In </a:t>
            </a:r>
            <a:r>
              <a:rPr lang="en-GB" sz="3600" b="1" dirty="0" err="1">
                <a:solidFill>
                  <a:schemeClr val="tx1"/>
                </a:solidFill>
              </a:rPr>
              <a:t>meiner</a:t>
            </a:r>
            <a:r>
              <a:rPr lang="en-GB" sz="3600" b="1" dirty="0">
                <a:solidFill>
                  <a:schemeClr val="tx1"/>
                </a:solidFill>
              </a:rPr>
              <a:t> </a:t>
            </a:r>
            <a:r>
              <a:rPr lang="en-GB" sz="3600" b="1" dirty="0" err="1">
                <a:solidFill>
                  <a:schemeClr val="tx1"/>
                </a:solidFill>
              </a:rPr>
              <a:t>Stadt</a:t>
            </a:r>
            <a:r>
              <a:rPr lang="en-GB" sz="3600" b="1" dirty="0">
                <a:solidFill>
                  <a:schemeClr val="tx1"/>
                </a:solidFill>
              </a:rPr>
              <a:t> </a:t>
            </a:r>
            <a:r>
              <a:rPr lang="en-GB" sz="3600" b="1" dirty="0" err="1">
                <a:solidFill>
                  <a:schemeClr val="tx1"/>
                </a:solidFill>
              </a:rPr>
              <a:t>gibt</a:t>
            </a:r>
            <a:r>
              <a:rPr lang="en-GB" sz="3600" b="1" dirty="0">
                <a:solidFill>
                  <a:schemeClr val="tx1"/>
                </a:solidFill>
              </a:rPr>
              <a:t> </a:t>
            </a:r>
            <a:r>
              <a:rPr lang="en-GB" sz="3600" b="1" dirty="0" err="1">
                <a:solidFill>
                  <a:schemeClr val="tx1"/>
                </a:solidFill>
              </a:rPr>
              <a:t>es</a:t>
            </a:r>
            <a:r>
              <a:rPr lang="en-GB" sz="3600" b="1" dirty="0">
                <a:solidFill>
                  <a:schemeClr val="tx1"/>
                </a:solidFill>
              </a:rPr>
              <a:t>…</a:t>
            </a:r>
          </a:p>
        </p:txBody>
      </p:sp>
      <p:sp>
        <p:nvSpPr>
          <p:cNvPr id="6" name="Rectangle 5"/>
          <p:cNvSpPr/>
          <p:nvPr/>
        </p:nvSpPr>
        <p:spPr>
          <a:xfrm>
            <a:off x="467544" y="5013176"/>
            <a:ext cx="7892355" cy="1158801"/>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err="1">
                <a:solidFill>
                  <a:schemeClr val="tx1"/>
                </a:solidFill>
              </a:rPr>
              <a:t>eine</a:t>
            </a:r>
            <a:r>
              <a:rPr lang="en-GB" sz="5400" b="1" dirty="0">
                <a:solidFill>
                  <a:schemeClr val="tx1"/>
                </a:solidFill>
              </a:rPr>
              <a:t> </a:t>
            </a:r>
            <a:r>
              <a:rPr lang="en-GB" sz="5400" b="1" dirty="0" err="1">
                <a:solidFill>
                  <a:schemeClr val="tx1"/>
                </a:solidFill>
              </a:rPr>
              <a:t>preiswerte</a:t>
            </a:r>
            <a:r>
              <a:rPr lang="en-GB" sz="5400" b="1" dirty="0">
                <a:solidFill>
                  <a:schemeClr val="tx1"/>
                </a:solidFill>
              </a:rPr>
              <a:t> </a:t>
            </a:r>
            <a:r>
              <a:rPr lang="en-GB" sz="5400" b="1" dirty="0" err="1">
                <a:solidFill>
                  <a:schemeClr val="tx1"/>
                </a:solidFill>
              </a:rPr>
              <a:t>Tankstelle</a:t>
            </a:r>
            <a:endParaRPr lang="en-GB" sz="5400" b="1" dirty="0">
              <a:solidFill>
                <a:schemeClr val="tx1"/>
              </a:solidFill>
            </a:endParaRPr>
          </a:p>
        </p:txBody>
      </p:sp>
    </p:spTree>
    <p:extLst>
      <p:ext uri="{BB962C8B-B14F-4D97-AF65-F5344CB8AC3E}">
        <p14:creationId xmlns:p14="http://schemas.microsoft.com/office/powerpoint/2010/main" val="231554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descr="C:\Documents and Settings\miss.lyon\Local Settings\Temporary Internet Files\Content.IE5\Z80RIV8B\MP9004225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2190"/>
            <a:ext cx="9144000" cy="60936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395" y="0"/>
            <a:ext cx="5852963"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tx1"/>
                </a:solidFill>
              </a:rPr>
              <a:t>In </a:t>
            </a:r>
            <a:r>
              <a:rPr lang="en-GB" sz="3600" b="1" dirty="0" err="1">
                <a:solidFill>
                  <a:schemeClr val="tx1"/>
                </a:solidFill>
              </a:rPr>
              <a:t>meiner</a:t>
            </a:r>
            <a:r>
              <a:rPr lang="en-GB" sz="3600" b="1" dirty="0">
                <a:solidFill>
                  <a:schemeClr val="tx1"/>
                </a:solidFill>
              </a:rPr>
              <a:t> </a:t>
            </a:r>
            <a:r>
              <a:rPr lang="en-GB" sz="3600" b="1" dirty="0" err="1">
                <a:solidFill>
                  <a:schemeClr val="tx1"/>
                </a:solidFill>
              </a:rPr>
              <a:t>Stadt</a:t>
            </a:r>
            <a:r>
              <a:rPr lang="en-GB" sz="3600" b="1" dirty="0">
                <a:solidFill>
                  <a:schemeClr val="tx1"/>
                </a:solidFill>
              </a:rPr>
              <a:t> </a:t>
            </a:r>
            <a:r>
              <a:rPr lang="en-GB" sz="3600" b="1" dirty="0" err="1">
                <a:solidFill>
                  <a:schemeClr val="tx1"/>
                </a:solidFill>
              </a:rPr>
              <a:t>gibt</a:t>
            </a:r>
            <a:r>
              <a:rPr lang="en-GB" sz="3600" b="1" dirty="0">
                <a:solidFill>
                  <a:schemeClr val="tx1"/>
                </a:solidFill>
              </a:rPr>
              <a:t> </a:t>
            </a:r>
            <a:r>
              <a:rPr lang="en-GB" sz="3600" b="1" dirty="0" err="1">
                <a:solidFill>
                  <a:schemeClr val="tx1"/>
                </a:solidFill>
              </a:rPr>
              <a:t>es</a:t>
            </a:r>
            <a:r>
              <a:rPr lang="en-GB" sz="3600" b="1" dirty="0">
                <a:solidFill>
                  <a:schemeClr val="tx1"/>
                </a:solidFill>
              </a:rPr>
              <a:t>…</a:t>
            </a:r>
          </a:p>
        </p:txBody>
      </p:sp>
      <p:sp>
        <p:nvSpPr>
          <p:cNvPr id="6" name="Rectangle 5"/>
          <p:cNvSpPr/>
          <p:nvPr/>
        </p:nvSpPr>
        <p:spPr>
          <a:xfrm>
            <a:off x="1331640" y="5013176"/>
            <a:ext cx="7028259" cy="1158801"/>
          </a:xfrm>
          <a:prstGeom prst="rect">
            <a:avLst/>
          </a:prstGeom>
          <a:solidFill>
            <a:srgbClr val="FF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err="1">
                <a:solidFill>
                  <a:schemeClr val="tx1"/>
                </a:solidFill>
              </a:rPr>
              <a:t>eine</a:t>
            </a:r>
            <a:r>
              <a:rPr lang="en-GB" sz="5400" b="1" dirty="0">
                <a:solidFill>
                  <a:schemeClr val="tx1"/>
                </a:solidFill>
              </a:rPr>
              <a:t> </a:t>
            </a:r>
            <a:r>
              <a:rPr lang="en-GB" sz="5400" b="1" dirty="0" err="1">
                <a:solidFill>
                  <a:schemeClr val="tx1"/>
                </a:solidFill>
              </a:rPr>
              <a:t>gute</a:t>
            </a:r>
            <a:r>
              <a:rPr lang="en-GB" sz="5400" b="1" dirty="0">
                <a:solidFill>
                  <a:schemeClr val="tx1"/>
                </a:solidFill>
              </a:rPr>
              <a:t> </a:t>
            </a:r>
            <a:r>
              <a:rPr lang="en-GB" sz="5400" b="1" dirty="0" err="1">
                <a:solidFill>
                  <a:schemeClr val="tx1"/>
                </a:solidFill>
              </a:rPr>
              <a:t>Universität</a:t>
            </a:r>
            <a:endParaRPr lang="en-GB" sz="5400" b="1" dirty="0">
              <a:solidFill>
                <a:schemeClr val="tx1"/>
              </a:solidFill>
            </a:endParaRPr>
          </a:p>
        </p:txBody>
      </p:sp>
    </p:spTree>
    <p:extLst>
      <p:ext uri="{BB962C8B-B14F-4D97-AF65-F5344CB8AC3E}">
        <p14:creationId xmlns:p14="http://schemas.microsoft.com/office/powerpoint/2010/main" val="106585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7170" name="Picture 2" descr="C:\Documents and Settings\miss.lyon\Local Settings\Temporary Internet Files\Content.IE5\NW4MYTAE\MC90041569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6946" y="1742037"/>
            <a:ext cx="6111478" cy="44921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395" y="0"/>
            <a:ext cx="5852963" cy="134032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600" b="1" dirty="0">
                <a:solidFill>
                  <a:schemeClr val="tx1"/>
                </a:solidFill>
              </a:rPr>
              <a:t>In </a:t>
            </a:r>
            <a:r>
              <a:rPr lang="en-GB" sz="3600" b="1" dirty="0" err="1">
                <a:solidFill>
                  <a:schemeClr val="tx1"/>
                </a:solidFill>
              </a:rPr>
              <a:t>meiner</a:t>
            </a:r>
            <a:r>
              <a:rPr lang="en-GB" sz="3600" b="1" dirty="0">
                <a:solidFill>
                  <a:schemeClr val="tx1"/>
                </a:solidFill>
              </a:rPr>
              <a:t> </a:t>
            </a:r>
            <a:r>
              <a:rPr lang="en-GB" sz="3600" b="1" dirty="0" err="1">
                <a:solidFill>
                  <a:schemeClr val="tx1"/>
                </a:solidFill>
              </a:rPr>
              <a:t>Stadt</a:t>
            </a:r>
            <a:r>
              <a:rPr lang="en-GB" sz="3600" b="1" dirty="0">
                <a:solidFill>
                  <a:schemeClr val="tx1"/>
                </a:solidFill>
              </a:rPr>
              <a:t> </a:t>
            </a:r>
            <a:r>
              <a:rPr lang="en-GB" sz="3600" b="1" dirty="0" err="1">
                <a:solidFill>
                  <a:schemeClr val="tx1"/>
                </a:solidFill>
              </a:rPr>
              <a:t>gibt</a:t>
            </a:r>
            <a:r>
              <a:rPr lang="en-GB" sz="3600" b="1" dirty="0">
                <a:solidFill>
                  <a:schemeClr val="tx1"/>
                </a:solidFill>
              </a:rPr>
              <a:t> </a:t>
            </a:r>
            <a:r>
              <a:rPr lang="en-GB" sz="3600" b="1" dirty="0" err="1">
                <a:solidFill>
                  <a:schemeClr val="tx1"/>
                </a:solidFill>
              </a:rPr>
              <a:t>es</a:t>
            </a:r>
            <a:r>
              <a:rPr lang="en-GB" sz="3600" b="1" dirty="0">
                <a:solidFill>
                  <a:schemeClr val="tx1"/>
                </a:solidFill>
              </a:rPr>
              <a:t>…</a:t>
            </a:r>
          </a:p>
        </p:txBody>
      </p:sp>
      <p:sp>
        <p:nvSpPr>
          <p:cNvPr id="7" name="Rectangle 6"/>
          <p:cNvSpPr/>
          <p:nvPr/>
        </p:nvSpPr>
        <p:spPr>
          <a:xfrm>
            <a:off x="539552" y="5373216"/>
            <a:ext cx="6624736" cy="89153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400" b="1" dirty="0" err="1">
                <a:solidFill>
                  <a:schemeClr val="tx1"/>
                </a:solidFill>
              </a:rPr>
              <a:t>ein</a:t>
            </a:r>
            <a:r>
              <a:rPr lang="en-GB" sz="5400" b="1" dirty="0">
                <a:solidFill>
                  <a:schemeClr val="tx1"/>
                </a:solidFill>
              </a:rPr>
              <a:t> </a:t>
            </a:r>
            <a:r>
              <a:rPr lang="en-GB" sz="5400" b="1" dirty="0" err="1">
                <a:solidFill>
                  <a:schemeClr val="tx1"/>
                </a:solidFill>
              </a:rPr>
              <a:t>berühmtes</a:t>
            </a:r>
            <a:r>
              <a:rPr lang="en-GB" sz="5400" b="1" dirty="0">
                <a:solidFill>
                  <a:schemeClr val="tx1"/>
                </a:solidFill>
              </a:rPr>
              <a:t> </a:t>
            </a:r>
            <a:r>
              <a:rPr lang="en-GB" sz="5400" b="1" dirty="0" err="1">
                <a:solidFill>
                  <a:schemeClr val="tx1"/>
                </a:solidFill>
              </a:rPr>
              <a:t>Schloss</a:t>
            </a:r>
            <a:endParaRPr lang="en-GB" sz="5400" b="1" dirty="0">
              <a:solidFill>
                <a:schemeClr val="tx1"/>
              </a:solidFill>
            </a:endParaRPr>
          </a:p>
        </p:txBody>
      </p:sp>
    </p:spTree>
    <p:extLst>
      <p:ext uri="{BB962C8B-B14F-4D97-AF65-F5344CB8AC3E}">
        <p14:creationId xmlns:p14="http://schemas.microsoft.com/office/powerpoint/2010/main" val="215106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bg/>
                                          </p:spTgt>
                                        </p:tgtEl>
                                        <p:attrNameLst>
                                          <p:attrName>style.visibility</p:attrName>
                                        </p:attrNameLst>
                                      </p:cBhvr>
                                      <p:to>
                                        <p:strVal val="visible"/>
                                      </p:to>
                                    </p:set>
                                    <p:anim calcmode="lin" valueType="num">
                                      <p:cBhvr additive="base">
                                        <p:cTn id="1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918</Words>
  <Application>Microsoft Office PowerPoint</Application>
  <PresentationFormat>On-screen Show (4:3)</PresentationFormat>
  <Paragraphs>210</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Comic Sans MS</vt:lpstr>
      <vt:lpstr>Times New Roman</vt:lpstr>
      <vt:lpstr>Office Theme</vt:lpstr>
      <vt:lpstr>Meine Stadt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Schreib Sätze!</vt:lpstr>
      <vt:lpstr>PowerPoint Presentation</vt:lpstr>
      <vt:lpstr>PowerPoint Presentation</vt:lpstr>
      <vt:lpstr>PowerPoint Presentation</vt:lpstr>
      <vt:lpstr>Was ist hier richtig?</vt:lpstr>
      <vt:lpstr>PowerPoint Presentation</vt:lpstr>
      <vt:lpstr>Überholung!</vt:lpstr>
      <vt:lpstr>PowerPoint Presentation</vt:lpstr>
      <vt:lpstr>PowerPoint Presentation</vt:lpstr>
      <vt:lpstr>PowerPoint Presentation</vt:lpstr>
    </vt:vector>
  </TitlesOfParts>
  <Company>HGS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Meine Stadt</dc:title>
  <dc:creator>user</dc:creator>
  <cp:lastModifiedBy>eleanor magowan</cp:lastModifiedBy>
  <cp:revision>8</cp:revision>
  <dcterms:created xsi:type="dcterms:W3CDTF">2013-05-14T14:57:02Z</dcterms:created>
  <dcterms:modified xsi:type="dcterms:W3CDTF">2017-05-22T19:12:16Z</dcterms:modified>
</cp:coreProperties>
</file>