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ey Yarrick" initials="HY" lastIdx="2" clrIdx="0">
    <p:extLst>
      <p:ext uri="{19B8F6BF-5375-455C-9EA6-DF929625EA0E}">
        <p15:presenceInfo xmlns:p15="http://schemas.microsoft.com/office/powerpoint/2012/main" userId="Haley Yarr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5B5FFF-1E1E-4B66-8350-75C1A0497F28}" v="33" dt="2021-10-18T16:49:51.033"/>
    <p1510:client id="{CCBD9F5F-4DF3-4BD4-ABE9-F7415A8A51E5}" v="281" dt="2021-10-19T12:00:08.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18T17:27:15.215" idx="1">
    <p:pos x="8019" y="756"/>
    <p:text/>
    <p:extLst>
      <p:ext uri="{C676402C-5697-4E1C-873F-D02D1690AC5C}">
        <p15:threadingInfo xmlns:p15="http://schemas.microsoft.com/office/powerpoint/2012/main" timeZoneBias="-60"/>
      </p:ext>
    </p:extLst>
  </p:cm>
  <p:cm authorId="1" dt="2021-10-18T17:35:33.004" idx="2">
    <p:pos x="8011" y="3791"/>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B6C0-660E-498C-9A60-E77AD9E289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7FAF87-928D-4701-82AE-E0A88CB545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1E73BD-27C2-40DC-9FE5-78A7AE09521F}"/>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91A0C3C4-F628-4CB0-8D36-576ACBCC8E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DA66C2-0C27-4931-8608-D487FB5B2154}"/>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16810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AD13A-2AD6-46D2-95D2-2827AC19EF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48A4211-3E65-4F63-A4E3-FEB431C081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8EEBBF-A517-4435-ACEA-511B68772339}"/>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A78C64B8-1EC1-4241-AD83-06794196DD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F37F0B-11BE-4BE1-88DB-6D376571670A}"/>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338000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759DB4-AE05-47D6-8397-1A03658E0A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34AAF8-632F-4251-8AC1-8BA8F92553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FE6D17-841E-49DD-B0B2-963D996F49F4}"/>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68B425C3-F70B-4669-8C25-35E43D5619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BEE267-6F04-4CC7-96EF-68A994E3601C}"/>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93313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B068-B029-4F67-A933-8AC030F435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4E94ED-F7AE-4EF9-A08F-0FF4CEB500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4A67B2-5639-478F-95B2-5FE15E0EBB36}"/>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32DD23DC-4E0D-4334-BCC1-20D9659284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4226DA-A85B-4E06-8C39-55AA16740302}"/>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110208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2F2D7-E898-459B-AD32-26EEB04A33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16380E2-59FB-43A9-BB84-F22BE1CA24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CC2365-3C58-4108-B1C9-947C52424386}"/>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2EF19D47-060B-40D5-8DC1-4183AE955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C8A532-412F-4ABB-A2C1-6EDC5CD2149E}"/>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106525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4619B-7AD8-44CF-BB9D-A81EDB57FD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64EEEC-869A-4E35-99E8-FE92046C4D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3DFC0D-97C1-412D-B6EC-EEADD8ED77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5E0601F-E174-4F87-80E3-A62FDA51D1BA}"/>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6" name="Footer Placeholder 5">
            <a:extLst>
              <a:ext uri="{FF2B5EF4-FFF2-40B4-BE49-F238E27FC236}">
                <a16:creationId xmlns:a16="http://schemas.microsoft.com/office/drawing/2014/main" id="{B4A317AB-5496-4DDF-A094-820BA05A4C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C3ED24-02C0-4244-B776-550C29BA817A}"/>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429101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A89DC-8D33-45E2-9B5D-5498B098535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84D058-39C8-4072-9B9B-BE6CC25E6C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6739BE-D46F-42FB-8F75-B2061E4710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03AB5A-D142-41AD-A2FA-DAD935DC5A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8338F7-D2CB-4C3C-BD17-B0616B79EA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04055F3-3D6D-40C9-AE21-6D3770E7D049}"/>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8" name="Footer Placeholder 7">
            <a:extLst>
              <a:ext uri="{FF2B5EF4-FFF2-40B4-BE49-F238E27FC236}">
                <a16:creationId xmlns:a16="http://schemas.microsoft.com/office/drawing/2014/main" id="{AAABE69E-65AC-4CFC-B8D5-87BDE2FCBF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DAF404A-9AF2-41F3-A8C3-DFE52D58F177}"/>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2242692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D4E44-20B4-4010-9812-7FEE3C075E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D76A06-C6E6-459C-8041-8827D2A69E21}"/>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4" name="Footer Placeholder 3">
            <a:extLst>
              <a:ext uri="{FF2B5EF4-FFF2-40B4-BE49-F238E27FC236}">
                <a16:creationId xmlns:a16="http://schemas.microsoft.com/office/drawing/2014/main" id="{2958F37B-6240-40E5-A087-B26FD4A38C1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B78BE50-22E1-470B-9C80-70FAD5F77F10}"/>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336123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4D2C25-FA38-44FB-AA26-31995D0DA08B}"/>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3" name="Footer Placeholder 2">
            <a:extLst>
              <a:ext uri="{FF2B5EF4-FFF2-40B4-BE49-F238E27FC236}">
                <a16:creationId xmlns:a16="http://schemas.microsoft.com/office/drawing/2014/main" id="{200B3B60-15F1-4D88-91C8-8574508D8A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E9EEEE-368E-42E6-80C4-EFCEB2259A44}"/>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273018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4A832-9655-4376-8349-17F74250A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8A0D24-6DC8-4171-A32A-74087C7FA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8D5515-C781-4635-8BC7-BD5A910325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1F4164-6D8D-410C-B880-3D91AB972D99}"/>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6" name="Footer Placeholder 5">
            <a:extLst>
              <a:ext uri="{FF2B5EF4-FFF2-40B4-BE49-F238E27FC236}">
                <a16:creationId xmlns:a16="http://schemas.microsoft.com/office/drawing/2014/main" id="{2649A3A0-1EE3-4713-90E7-1280F12607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7E62BC-A995-4251-B16D-863D6213C9E1}"/>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28570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5AE49-840C-4D94-B375-64435815C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5820C38-CADA-4E16-927E-AE22C2130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B24BB75-427E-45A7-AEDC-339B5BDA3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D536EA-A352-45A0-975C-E887F627E8C6}"/>
              </a:ext>
            </a:extLst>
          </p:cNvPr>
          <p:cNvSpPr>
            <a:spLocks noGrp="1"/>
          </p:cNvSpPr>
          <p:nvPr>
            <p:ph type="dt" sz="half" idx="10"/>
          </p:nvPr>
        </p:nvSpPr>
        <p:spPr/>
        <p:txBody>
          <a:bodyPr/>
          <a:lstStyle/>
          <a:p>
            <a:fld id="{D09C4B6F-EDB8-4041-B657-5D6E956A5F17}" type="datetimeFigureOut">
              <a:rPr lang="en-GB" smtClean="0"/>
              <a:t>19/10/2021</a:t>
            </a:fld>
            <a:endParaRPr lang="en-GB"/>
          </a:p>
        </p:txBody>
      </p:sp>
      <p:sp>
        <p:nvSpPr>
          <p:cNvPr id="6" name="Footer Placeholder 5">
            <a:extLst>
              <a:ext uri="{FF2B5EF4-FFF2-40B4-BE49-F238E27FC236}">
                <a16:creationId xmlns:a16="http://schemas.microsoft.com/office/drawing/2014/main" id="{BE9D1F1A-3F7A-4D34-8E9D-8A7A7F1335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25C8E6-0897-4702-8655-7B59D76005E6}"/>
              </a:ext>
            </a:extLst>
          </p:cNvPr>
          <p:cNvSpPr>
            <a:spLocks noGrp="1"/>
          </p:cNvSpPr>
          <p:nvPr>
            <p:ph type="sldNum" sz="quarter" idx="12"/>
          </p:nvPr>
        </p:nvSpPr>
        <p:spPr/>
        <p:txBody>
          <a:bodyPr/>
          <a:lstStyle/>
          <a:p>
            <a:fld id="{C490C280-133D-4388-879A-23F55F014A95}" type="slidenum">
              <a:rPr lang="en-GB" smtClean="0"/>
              <a:t>‹#›</a:t>
            </a:fld>
            <a:endParaRPr lang="en-GB"/>
          </a:p>
        </p:txBody>
      </p:sp>
    </p:spTree>
    <p:extLst>
      <p:ext uri="{BB962C8B-B14F-4D97-AF65-F5344CB8AC3E}">
        <p14:creationId xmlns:p14="http://schemas.microsoft.com/office/powerpoint/2010/main" val="241345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01F2D4-C009-4720-91B4-3AA08DFE38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AFBAA1-CCD3-4D95-8D14-21932CE8EA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871AFA-E471-4A8E-8435-83E67D4D77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C4B6F-EDB8-4041-B657-5D6E956A5F17}" type="datetimeFigureOut">
              <a:rPr lang="en-GB" smtClean="0"/>
              <a:t>19/10/2021</a:t>
            </a:fld>
            <a:endParaRPr lang="en-GB"/>
          </a:p>
        </p:txBody>
      </p:sp>
      <p:sp>
        <p:nvSpPr>
          <p:cNvPr id="5" name="Footer Placeholder 4">
            <a:extLst>
              <a:ext uri="{FF2B5EF4-FFF2-40B4-BE49-F238E27FC236}">
                <a16:creationId xmlns:a16="http://schemas.microsoft.com/office/drawing/2014/main" id="{DB66BDCC-6DDE-4206-BE81-F92080D054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B8A3F3-1734-4C36-AFF4-ECF8E61775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0C280-133D-4388-879A-23F55F014A95}" type="slidenum">
              <a:rPr lang="en-GB" smtClean="0"/>
              <a:t>‹#›</a:t>
            </a:fld>
            <a:endParaRPr lang="en-GB"/>
          </a:p>
        </p:txBody>
      </p:sp>
    </p:spTree>
    <p:extLst>
      <p:ext uri="{BB962C8B-B14F-4D97-AF65-F5344CB8AC3E}">
        <p14:creationId xmlns:p14="http://schemas.microsoft.com/office/powerpoint/2010/main" val="724445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commons.wikimedia.org/wiki/File:Tom_Cruise_by_Gage_Skidmore.jpg" TargetMode="External"/><Relationship Id="rId7" Type="http://schemas.openxmlformats.org/officeDocument/2006/relationships/hyperlink" Target="https://commons.wikimedia.org/wiki/File:Thomas_Edison_c1882.jpg"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s://www.arte.go.it/event/leonardo-da-vinci-i-volti-del-genio/" TargetMode="External"/><Relationship Id="rId10" Type="http://schemas.openxmlformats.org/officeDocument/2006/relationships/comments" Target="../comments/comment1.xml"/><Relationship Id="rId4" Type="http://schemas.openxmlformats.org/officeDocument/2006/relationships/image" Target="../media/image4.jpeg"/><Relationship Id="rId9" Type="http://schemas.openxmlformats.org/officeDocument/2006/relationships/hyperlink" Target="http://www.joellemagazine.ro/joellecultura/lupta-pentru-avere-a-mostenitorilor-lui-picasso-continu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6B6A80-4931-48AF-8839-616C8EF3B1FB}"/>
              </a:ext>
            </a:extLst>
          </p:cNvPr>
          <p:cNvSpPr>
            <a:spLocks noGrp="1"/>
          </p:cNvSpPr>
          <p:nvPr>
            <p:ph type="ctrTitle"/>
          </p:nvPr>
        </p:nvSpPr>
        <p:spPr>
          <a:xfrm>
            <a:off x="1285241" y="1008993"/>
            <a:ext cx="9231410" cy="3542045"/>
          </a:xfrm>
        </p:spPr>
        <p:txBody>
          <a:bodyPr anchor="b">
            <a:normAutofit/>
          </a:bodyPr>
          <a:lstStyle/>
          <a:p>
            <a:pPr algn="l"/>
            <a:r>
              <a:rPr lang="en-GB" sz="11500"/>
              <a:t>Dyslexia</a:t>
            </a:r>
          </a:p>
        </p:txBody>
      </p:sp>
      <p:sp>
        <p:nvSpPr>
          <p:cNvPr id="3" name="Subtitle 2">
            <a:extLst>
              <a:ext uri="{FF2B5EF4-FFF2-40B4-BE49-F238E27FC236}">
                <a16:creationId xmlns:a16="http://schemas.microsoft.com/office/drawing/2014/main" id="{F97F06A9-EFF8-4890-808D-FA2DD2301085}"/>
              </a:ext>
            </a:extLst>
          </p:cNvPr>
          <p:cNvSpPr>
            <a:spLocks noGrp="1"/>
          </p:cNvSpPr>
          <p:nvPr>
            <p:ph type="subTitle" idx="1"/>
          </p:nvPr>
        </p:nvSpPr>
        <p:spPr>
          <a:xfrm>
            <a:off x="1285241" y="4582814"/>
            <a:ext cx="7132335" cy="1312657"/>
          </a:xfrm>
        </p:spPr>
        <p:txBody>
          <a:bodyPr anchor="t">
            <a:normAutofit/>
          </a:bodyPr>
          <a:lstStyle/>
          <a:p>
            <a:pPr algn="l"/>
            <a:r>
              <a:rPr lang="en-GB"/>
              <a:t>Learn all about dyslexia in this PowerPoint. </a:t>
            </a:r>
          </a:p>
        </p:txBody>
      </p:sp>
    </p:spTree>
    <p:extLst>
      <p:ext uri="{BB962C8B-B14F-4D97-AF65-F5344CB8AC3E}">
        <p14:creationId xmlns:p14="http://schemas.microsoft.com/office/powerpoint/2010/main" val="40428841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B824D-FAA7-4C5D-8634-D72578D84A9C}"/>
              </a:ext>
            </a:extLst>
          </p:cNvPr>
          <p:cNvSpPr>
            <a:spLocks noGrp="1"/>
          </p:cNvSpPr>
          <p:nvPr>
            <p:ph type="title"/>
          </p:nvPr>
        </p:nvSpPr>
        <p:spPr>
          <a:xfrm>
            <a:off x="960100" y="978102"/>
            <a:ext cx="10588434" cy="1062644"/>
          </a:xfrm>
        </p:spPr>
        <p:txBody>
          <a:bodyPr anchor="b">
            <a:noAutofit/>
          </a:bodyPr>
          <a:lstStyle/>
          <a:p>
            <a:r>
              <a:rPr lang="en-GB" sz="8800"/>
              <a:t>What is dyslexia?</a:t>
            </a:r>
          </a:p>
        </p:txBody>
      </p:sp>
      <p:cxnSp>
        <p:nvCxnSpPr>
          <p:cNvPr id="39" name="Straight Connector 38">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7" name="Graphic 6" descr="Head with gears with solid fill">
            <a:extLst>
              <a:ext uri="{FF2B5EF4-FFF2-40B4-BE49-F238E27FC236}">
                <a16:creationId xmlns:a16="http://schemas.microsoft.com/office/drawing/2014/main" id="{A706363D-AC20-4EE8-A0C4-6582457ACD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33206" y="2811104"/>
            <a:ext cx="2928114" cy="2928114"/>
          </a:xfrm>
          <a:prstGeom prst="rect">
            <a:avLst/>
          </a:prstGeom>
        </p:spPr>
      </p:pic>
      <p:sp>
        <p:nvSpPr>
          <p:cNvPr id="3" name="Content Placeholder 2">
            <a:extLst>
              <a:ext uri="{FF2B5EF4-FFF2-40B4-BE49-F238E27FC236}">
                <a16:creationId xmlns:a16="http://schemas.microsoft.com/office/drawing/2014/main" id="{3B873895-509B-4D74-9877-17A1CEC1539E}"/>
              </a:ext>
            </a:extLst>
          </p:cNvPr>
          <p:cNvSpPr>
            <a:spLocks noGrp="1"/>
          </p:cNvSpPr>
          <p:nvPr>
            <p:ph idx="1"/>
          </p:nvPr>
        </p:nvSpPr>
        <p:spPr>
          <a:xfrm>
            <a:off x="4955354" y="2682433"/>
            <a:ext cx="6282169" cy="3215749"/>
          </a:xfrm>
        </p:spPr>
        <p:txBody>
          <a:bodyPr>
            <a:normAutofit lnSpcReduction="10000"/>
          </a:bodyPr>
          <a:lstStyle/>
          <a:p>
            <a:pPr marL="0" indent="0">
              <a:buNone/>
            </a:pPr>
            <a:r>
              <a:rPr lang="en-GB" sz="2000"/>
              <a:t>Dyslexia is not a disease, it is something a person is born with and usually runs in families. It is something that affects how the brain handles information, sees and hears. Dyslexia is when someone has a new way of understanding or doing things.</a:t>
            </a:r>
          </a:p>
          <a:p>
            <a:pPr marL="0" indent="0">
              <a:buNone/>
            </a:pPr>
            <a:r>
              <a:rPr lang="en-GB" sz="2000"/>
              <a:t>Dyslexics may find it hard to spell words or they might see letters moving when their reading. Dyslexia may also make it difficult for a person to match letters and sounds. Sometimes, dyslexics have trouble telling left from right and even organising themselves can be a struggle. Dyslexics may need a little more time to think of the right word. </a:t>
            </a:r>
          </a:p>
          <a:p>
            <a:pPr marL="0" indent="0">
              <a:buNone/>
            </a:pPr>
            <a:endParaRPr lang="en-GB" sz="1700"/>
          </a:p>
        </p:txBody>
      </p:sp>
    </p:spTree>
    <p:extLst>
      <p:ext uri="{BB962C8B-B14F-4D97-AF65-F5344CB8AC3E}">
        <p14:creationId xmlns:p14="http://schemas.microsoft.com/office/powerpoint/2010/main" val="4292011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BB64D9-1221-4943-B343-4BA08444D4E6}"/>
              </a:ext>
            </a:extLst>
          </p:cNvPr>
          <p:cNvSpPr>
            <a:spLocks noGrp="1"/>
          </p:cNvSpPr>
          <p:nvPr>
            <p:ph type="title"/>
          </p:nvPr>
        </p:nvSpPr>
        <p:spPr>
          <a:xfrm>
            <a:off x="1156851" y="637762"/>
            <a:ext cx="9888496" cy="900131"/>
          </a:xfrm>
        </p:spPr>
        <p:txBody>
          <a:bodyPr anchor="t">
            <a:normAutofit/>
          </a:bodyPr>
          <a:lstStyle/>
          <a:p>
            <a:r>
              <a:rPr lang="en-GB" sz="5400">
                <a:solidFill>
                  <a:schemeClr val="bg1"/>
                </a:solidFill>
              </a:rPr>
              <a:t>Why dyslexia isn’t a bad thing</a:t>
            </a:r>
          </a:p>
        </p:txBody>
      </p:sp>
      <p:sp>
        <p:nvSpPr>
          <p:cNvPr id="17" name="Rectangle 16">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BBF9DF6-E8B5-41D5-846C-9DC62623D59B}"/>
              </a:ext>
            </a:extLst>
          </p:cNvPr>
          <p:cNvSpPr>
            <a:spLocks noGrp="1"/>
          </p:cNvSpPr>
          <p:nvPr>
            <p:ph idx="1"/>
          </p:nvPr>
        </p:nvSpPr>
        <p:spPr>
          <a:xfrm>
            <a:off x="1155548" y="2217343"/>
            <a:ext cx="9880893" cy="3959619"/>
          </a:xfrm>
        </p:spPr>
        <p:txBody>
          <a:bodyPr>
            <a:noAutofit/>
          </a:bodyPr>
          <a:lstStyle/>
          <a:p>
            <a:pPr marL="0" indent="0">
              <a:buNone/>
            </a:pPr>
            <a:r>
              <a:rPr lang="en-GB"/>
              <a:t>Everyone with dyslexia is different from each other. Dyslexics might get frustrated, angry or sad if they find something difficult that other people think is easy. Some people with dyslexia try to hide their difficulties because they’re worried about what others will think about them.</a:t>
            </a:r>
          </a:p>
          <a:p>
            <a:pPr marL="0" indent="0">
              <a:buNone/>
            </a:pPr>
            <a:r>
              <a:rPr lang="en-GB"/>
              <a:t>However, thinking differently is a good thing. Dyslexics have lots of skills as well, they can be good at visual thinking or being very creative and practical. Dyslexics can also be very good at coming up with new ideas and solving puzzles and problems.</a:t>
            </a:r>
          </a:p>
        </p:txBody>
      </p:sp>
    </p:spTree>
    <p:extLst>
      <p:ext uri="{BB962C8B-B14F-4D97-AF65-F5344CB8AC3E}">
        <p14:creationId xmlns:p14="http://schemas.microsoft.com/office/powerpoint/2010/main" val="6588779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CD10-605C-43E4-B79E-E4E8795F5890}"/>
              </a:ext>
            </a:extLst>
          </p:cNvPr>
          <p:cNvSpPr>
            <a:spLocks noGrp="1"/>
          </p:cNvSpPr>
          <p:nvPr>
            <p:ph type="title"/>
          </p:nvPr>
        </p:nvSpPr>
        <p:spPr/>
        <p:txBody>
          <a:bodyPr/>
          <a:lstStyle/>
          <a:p>
            <a:r>
              <a:rPr lang="en-GB">
                <a:cs typeface="Calibri Light"/>
              </a:rPr>
              <a:t>More about dyslexia</a:t>
            </a:r>
            <a:endParaRPr lang="en-GB"/>
          </a:p>
        </p:txBody>
      </p:sp>
      <p:sp>
        <p:nvSpPr>
          <p:cNvPr id="3" name="Content Placeholder 2">
            <a:extLst>
              <a:ext uri="{FF2B5EF4-FFF2-40B4-BE49-F238E27FC236}">
                <a16:creationId xmlns:a16="http://schemas.microsoft.com/office/drawing/2014/main" id="{F64F171C-FF59-43A9-AB70-A152DE7DE15F}"/>
              </a:ext>
            </a:extLst>
          </p:cNvPr>
          <p:cNvSpPr>
            <a:spLocks noGrp="1"/>
          </p:cNvSpPr>
          <p:nvPr>
            <p:ph idx="1"/>
          </p:nvPr>
        </p:nvSpPr>
        <p:spPr/>
        <p:txBody>
          <a:bodyPr vert="horz" lIns="91440" tIns="45720" rIns="91440" bIns="45720" rtlCol="0" anchor="t">
            <a:normAutofit/>
          </a:bodyPr>
          <a:lstStyle/>
          <a:p>
            <a:r>
              <a:rPr lang="en-GB" sz="3200">
                <a:cs typeface="Calibri"/>
              </a:rPr>
              <a:t>Signs of dyslexia usually become apparent when a child starts school and begins to focus more on learning how to read and write</a:t>
            </a:r>
          </a:p>
          <a:p>
            <a:r>
              <a:rPr lang="en-GB" sz="3200">
                <a:cs typeface="Calibri"/>
              </a:rPr>
              <a:t>But people with dyslexia often have good skills in other areas such as creative thinking and problem solving.</a:t>
            </a:r>
          </a:p>
          <a:p>
            <a:r>
              <a:rPr lang="en-GB" sz="3200">
                <a:cs typeface="Calibri"/>
              </a:rPr>
              <a:t>As well as national dyslexia charities such as the British Dyslexia Association (BDA)</a:t>
            </a:r>
          </a:p>
          <a:p>
            <a:r>
              <a:rPr lang="en-GB" sz="3200">
                <a:cs typeface="Calibri"/>
              </a:rPr>
              <a:t>For more information check www.nhs.uk</a:t>
            </a:r>
          </a:p>
        </p:txBody>
      </p:sp>
    </p:spTree>
    <p:extLst>
      <p:ext uri="{BB962C8B-B14F-4D97-AF65-F5344CB8AC3E}">
        <p14:creationId xmlns:p14="http://schemas.microsoft.com/office/powerpoint/2010/main" val="2208659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9301D67-FCF9-4385-A1F7-1AD7ECA10C2F}"/>
              </a:ext>
            </a:extLst>
          </p:cNvPr>
          <p:cNvSpPr>
            <a:spLocks noGrp="1"/>
          </p:cNvSpPr>
          <p:nvPr>
            <p:ph type="title"/>
          </p:nvPr>
        </p:nvSpPr>
        <p:spPr>
          <a:xfrm>
            <a:off x="838200" y="704088"/>
            <a:ext cx="3529953" cy="2980944"/>
          </a:xfrm>
        </p:spPr>
        <p:txBody>
          <a:bodyPr>
            <a:normAutofit/>
          </a:bodyPr>
          <a:lstStyle/>
          <a:p>
            <a:r>
              <a:rPr lang="en-GB">
                <a:solidFill>
                  <a:schemeClr val="bg1"/>
                </a:solidFill>
              </a:rPr>
              <a:t>Famous people with dyslexia</a:t>
            </a:r>
          </a:p>
        </p:txBody>
      </p:sp>
      <p:sp>
        <p:nvSpPr>
          <p:cNvPr id="3" name="Content Placeholder 2">
            <a:extLst>
              <a:ext uri="{FF2B5EF4-FFF2-40B4-BE49-F238E27FC236}">
                <a16:creationId xmlns:a16="http://schemas.microsoft.com/office/drawing/2014/main" id="{9F6BA041-6437-4349-85F4-F6C59FEE7C3B}"/>
              </a:ext>
            </a:extLst>
          </p:cNvPr>
          <p:cNvSpPr>
            <a:spLocks noGrp="1"/>
          </p:cNvSpPr>
          <p:nvPr>
            <p:ph idx="1"/>
          </p:nvPr>
        </p:nvSpPr>
        <p:spPr>
          <a:xfrm>
            <a:off x="6484682" y="306038"/>
            <a:ext cx="5135293" cy="6757987"/>
          </a:xfrm>
        </p:spPr>
        <p:txBody>
          <a:bodyPr anchor="ctr">
            <a:normAutofit fontScale="40000" lnSpcReduction="20000"/>
          </a:bodyPr>
          <a:lstStyle/>
          <a:p>
            <a:pPr marL="0" indent="0">
              <a:buNone/>
            </a:pPr>
            <a:r>
              <a:rPr lang="en-GB" sz="5100"/>
              <a:t>A lot of famous people have dyslexia and that proves that dyslexia isn’t such a bad thing after all. </a:t>
            </a:r>
          </a:p>
          <a:p>
            <a:pPr marL="0" indent="0">
              <a:buNone/>
            </a:pPr>
            <a:r>
              <a:rPr lang="en-GB" sz="5100"/>
              <a:t>Some famous dyslexic people are…</a:t>
            </a:r>
          </a:p>
          <a:p>
            <a:r>
              <a:rPr lang="en-GB" sz="5100"/>
              <a:t>Tom Cruise</a:t>
            </a:r>
          </a:p>
          <a:p>
            <a:r>
              <a:rPr lang="en-GB" sz="5100"/>
              <a:t>Walt Disney</a:t>
            </a:r>
          </a:p>
          <a:p>
            <a:r>
              <a:rPr lang="en-GB" sz="5100"/>
              <a:t>Leonardo Da Vinci</a:t>
            </a:r>
          </a:p>
          <a:p>
            <a:r>
              <a:rPr lang="en-GB" sz="5100"/>
              <a:t>Thomas Eddison</a:t>
            </a:r>
          </a:p>
          <a:p>
            <a:r>
              <a:rPr lang="en-GB" sz="5100"/>
              <a:t>Albert Einstein</a:t>
            </a:r>
          </a:p>
          <a:p>
            <a:r>
              <a:rPr lang="en-GB" sz="5100"/>
              <a:t>George Washington</a:t>
            </a:r>
          </a:p>
          <a:p>
            <a:r>
              <a:rPr lang="en-GB" sz="5100"/>
              <a:t>Pablo Picasso</a:t>
            </a:r>
          </a:p>
          <a:p>
            <a:pPr marL="0" indent="0">
              <a:buNone/>
            </a:pPr>
            <a:endParaRPr lang="en-GB" sz="5100"/>
          </a:p>
          <a:p>
            <a:pPr marL="0" indent="0">
              <a:buNone/>
            </a:pPr>
            <a:endParaRPr lang="en-GB" sz="5100"/>
          </a:p>
          <a:p>
            <a:pPr marL="0" indent="0">
              <a:buNone/>
            </a:pPr>
            <a:endParaRPr lang="en-GB" sz="5100"/>
          </a:p>
          <a:p>
            <a:pPr marL="0" indent="0">
              <a:buNone/>
            </a:pPr>
            <a:endParaRPr lang="en-GB" sz="5100"/>
          </a:p>
          <a:p>
            <a:pPr marL="0" indent="0">
              <a:buNone/>
            </a:pPr>
            <a:endParaRPr lang="en-GB" sz="5100"/>
          </a:p>
          <a:p>
            <a:pPr marL="0" indent="0">
              <a:buNone/>
            </a:pPr>
            <a:endParaRPr lang="en-GB" sz="5100"/>
          </a:p>
          <a:p>
            <a:endParaRPr lang="en-GB" sz="5100"/>
          </a:p>
          <a:p>
            <a:pPr marL="0" indent="0">
              <a:buNone/>
            </a:pPr>
            <a:endParaRPr lang="en-GB" sz="5100"/>
          </a:p>
          <a:p>
            <a:pPr marL="0" indent="0">
              <a:buNone/>
            </a:pPr>
            <a:r>
              <a:rPr lang="en-GB" sz="5100"/>
              <a:t>These people changed the world and didn’t let dyslexia stop them.</a:t>
            </a:r>
          </a:p>
          <a:p>
            <a:endParaRPr lang="en-GB" sz="2200"/>
          </a:p>
          <a:p>
            <a:endParaRPr lang="en-GB" sz="2200"/>
          </a:p>
        </p:txBody>
      </p:sp>
      <p:pic>
        <p:nvPicPr>
          <p:cNvPr id="5" name="Picture 4" descr="A picture containing person, person, indoor&#10;&#10;Description automatically generated">
            <a:extLst>
              <a:ext uri="{FF2B5EF4-FFF2-40B4-BE49-F238E27FC236}">
                <a16:creationId xmlns:a16="http://schemas.microsoft.com/office/drawing/2014/main" id="{EDBEF127-57E1-440D-B537-3418255FE9D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900326" y="796622"/>
            <a:ext cx="1175869" cy="1397938"/>
          </a:xfrm>
          <a:prstGeom prst="rect">
            <a:avLst/>
          </a:prstGeom>
        </p:spPr>
      </p:pic>
      <p:pic>
        <p:nvPicPr>
          <p:cNvPr id="11" name="Picture 10" descr="A person with long hair and a hat&#10;&#10;Description automatically generated with medium confidence">
            <a:extLst>
              <a:ext uri="{FF2B5EF4-FFF2-40B4-BE49-F238E27FC236}">
                <a16:creationId xmlns:a16="http://schemas.microsoft.com/office/drawing/2014/main" id="{8EA3187E-97AF-4C27-9140-69B88E6EF80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903707" y="2771776"/>
            <a:ext cx="1073049" cy="1519782"/>
          </a:xfrm>
          <a:prstGeom prst="rect">
            <a:avLst/>
          </a:prstGeom>
        </p:spPr>
      </p:pic>
      <p:pic>
        <p:nvPicPr>
          <p:cNvPr id="14" name="Picture 13" descr="A person in a suit&#10;&#10;Description automatically generated with medium confidence">
            <a:extLst>
              <a:ext uri="{FF2B5EF4-FFF2-40B4-BE49-F238E27FC236}">
                <a16:creationId xmlns:a16="http://schemas.microsoft.com/office/drawing/2014/main" id="{FCE52744-9419-4FE8-8A04-8B3386C1A541}"/>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574732" y="4535840"/>
            <a:ext cx="1272792" cy="1736088"/>
          </a:xfrm>
          <a:prstGeom prst="rect">
            <a:avLst/>
          </a:prstGeom>
        </p:spPr>
      </p:pic>
      <p:cxnSp>
        <p:nvCxnSpPr>
          <p:cNvPr id="20" name="Straight Connector 19">
            <a:extLst>
              <a:ext uri="{FF2B5EF4-FFF2-40B4-BE49-F238E27FC236}">
                <a16:creationId xmlns:a16="http://schemas.microsoft.com/office/drawing/2014/main" id="{AF9F7E07-CB3C-4F74-BDE9-616D2B9B58F5}"/>
              </a:ext>
            </a:extLst>
          </p:cNvPr>
          <p:cNvCxnSpPr>
            <a:cxnSpLocks/>
          </p:cNvCxnSpPr>
          <p:nvPr/>
        </p:nvCxnSpPr>
        <p:spPr>
          <a:xfrm flipV="1">
            <a:off x="7956843" y="1195586"/>
            <a:ext cx="2815150" cy="13532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0F48CC11-910F-4DB5-95E6-5A5650CF0331}"/>
              </a:ext>
            </a:extLst>
          </p:cNvPr>
          <p:cNvCxnSpPr>
            <a:cxnSpLocks/>
          </p:cNvCxnSpPr>
          <p:nvPr/>
        </p:nvCxnSpPr>
        <p:spPr>
          <a:xfrm>
            <a:off x="8733973" y="1977850"/>
            <a:ext cx="2066914" cy="145115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874F7A4D-6582-4D81-B6C5-BBC656182C20}"/>
              </a:ext>
            </a:extLst>
          </p:cNvPr>
          <p:cNvCxnSpPr>
            <a:cxnSpLocks/>
          </p:cNvCxnSpPr>
          <p:nvPr/>
        </p:nvCxnSpPr>
        <p:spPr>
          <a:xfrm flipH="1">
            <a:off x="4963874" y="2322160"/>
            <a:ext cx="1653570" cy="2203499"/>
          </a:xfrm>
          <a:prstGeom prst="line">
            <a:avLst/>
          </a:prstGeom>
        </p:spPr>
        <p:style>
          <a:lnRef idx="1">
            <a:schemeClr val="dk1"/>
          </a:lnRef>
          <a:fillRef idx="0">
            <a:schemeClr val="dk1"/>
          </a:fillRef>
          <a:effectRef idx="0">
            <a:schemeClr val="dk1"/>
          </a:effectRef>
          <a:fontRef idx="minor">
            <a:schemeClr val="tx1"/>
          </a:fontRef>
        </p:style>
      </p:cxnSp>
      <p:pic>
        <p:nvPicPr>
          <p:cNvPr id="28" name="Picture 27" descr="A person looking at the camera&#10;&#10;Description automatically generated with medium confidence">
            <a:extLst>
              <a:ext uri="{FF2B5EF4-FFF2-40B4-BE49-F238E27FC236}">
                <a16:creationId xmlns:a16="http://schemas.microsoft.com/office/drawing/2014/main" id="{D74B39C5-148F-41E6-9E56-454A0F9E553E}"/>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6749750" y="4267856"/>
            <a:ext cx="2414186" cy="1614487"/>
          </a:xfrm>
          <a:prstGeom prst="rect">
            <a:avLst/>
          </a:prstGeom>
        </p:spPr>
      </p:pic>
      <p:cxnSp>
        <p:nvCxnSpPr>
          <p:cNvPr id="31" name="Straight Connector 30">
            <a:extLst>
              <a:ext uri="{FF2B5EF4-FFF2-40B4-BE49-F238E27FC236}">
                <a16:creationId xmlns:a16="http://schemas.microsoft.com/office/drawing/2014/main" id="{838B6D1B-644B-44CC-9D82-CC233EA56D38}"/>
              </a:ext>
            </a:extLst>
          </p:cNvPr>
          <p:cNvCxnSpPr>
            <a:cxnSpLocks/>
          </p:cNvCxnSpPr>
          <p:nvPr/>
        </p:nvCxnSpPr>
        <p:spPr>
          <a:xfrm flipV="1">
            <a:off x="7552293" y="3531667"/>
            <a:ext cx="0" cy="67538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58427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anim calcmode="lin" valueType="num">
                                      <p:cBhvr additive="base">
                                        <p:cTn id="43"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362CBD573DE04DAF798B28736E49A5" ma:contentTypeVersion="12" ma:contentTypeDescription="Create a new document." ma:contentTypeScope="" ma:versionID="73d2bad3d1f0197e4228e37a3d9cbc27">
  <xsd:schema xmlns:xsd="http://www.w3.org/2001/XMLSchema" xmlns:xs="http://www.w3.org/2001/XMLSchema" xmlns:p="http://schemas.microsoft.com/office/2006/metadata/properties" xmlns:ns3="0f4bff5b-5d5f-4cf6-acde-577ec1f5f3f0" xmlns:ns4="b0eee7d6-ac5c-4ec9-9127-c03ea7cb2e47" targetNamespace="http://schemas.microsoft.com/office/2006/metadata/properties" ma:root="true" ma:fieldsID="cead0f9d6bd5d774a92bbab5cb4b1347" ns3:_="" ns4:_="">
    <xsd:import namespace="0f4bff5b-5d5f-4cf6-acde-577ec1f5f3f0"/>
    <xsd:import namespace="b0eee7d6-ac5c-4ec9-9127-c03ea7cb2e4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4bff5b-5d5f-4cf6-acde-577ec1f5f3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eee7d6-ac5c-4ec9-9127-c03ea7cb2e4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32C5D4-886F-47A1-A3F8-45C9166CBA51}">
  <ds:schemaRefs>
    <ds:schemaRef ds:uri="0f4bff5b-5d5f-4cf6-acde-577ec1f5f3f0"/>
    <ds:schemaRef ds:uri="b0eee7d6-ac5c-4ec9-9127-c03ea7cb2e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58EA862-29DB-494E-AB96-96BCBBB1E653}">
  <ds:schemaRefs>
    <ds:schemaRef ds:uri="http://schemas.microsoft.com/sharepoint/v3/contenttype/forms"/>
  </ds:schemaRefs>
</ds:datastoreItem>
</file>

<file path=customXml/itemProps3.xml><?xml version="1.0" encoding="utf-8"?>
<ds:datastoreItem xmlns:ds="http://schemas.openxmlformats.org/officeDocument/2006/customXml" ds:itemID="{05CD4D02-4690-43A7-B374-090127673A12}">
  <ds:schemaRefs>
    <ds:schemaRef ds:uri="0f4bff5b-5d5f-4cf6-acde-577ec1f5f3f0"/>
    <ds:schemaRef ds:uri="b0eee7d6-ac5c-4ec9-9127-c03ea7cb2e4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357</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Dyslexia</vt:lpstr>
      <vt:lpstr>What is dyslexia?</vt:lpstr>
      <vt:lpstr>Why dyslexia isn’t a bad thing</vt:lpstr>
      <vt:lpstr>More about dyslexia</vt:lpstr>
      <vt:lpstr>Famous people with dyslexia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Dyslexia</dc:title>
  <dc:creator>Haley Yarrick</dc:creator>
  <cp:lastModifiedBy>Kirsten Scott</cp:lastModifiedBy>
  <cp:revision>1</cp:revision>
  <dcterms:created xsi:type="dcterms:W3CDTF">2021-10-07T06:55:39Z</dcterms:created>
  <dcterms:modified xsi:type="dcterms:W3CDTF">2021-10-19T12:12:53Z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0x01010090362CBD573DE04DAF798B28736E49A5</vt:lpwstr>
  </property>
</Properties>
</file>