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F52C7-3215-421D-8935-59B12387534F}" v="20" dt="2021-10-02T10:33:21.776"/>
    <p1510:client id="{93CF9945-C6D4-488E-B79B-402347595610}" v="190" dt="2021-10-02T09:54:25.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ACA3-3393-4867-BFAA-CC820C1D6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B929E7-87E6-4DA4-88C6-36C7761C7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E7A418-993C-4619-83A7-18EBCE2283F3}"/>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4718102D-A64C-45F9-80E9-1A8677CE24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538139-87B3-4E54-84B7-BA20F4EAC031}"/>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409663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C56C-E69E-4C6A-B7A4-47AF9A2BD8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258C8D-6DDB-4B2C-A792-B86AD9359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75FB8-6231-41F7-A9B3-BCB645ED8B3E}"/>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0E806096-E936-4E93-8573-2723494670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BF5EC8-07F1-48F8-BA80-8076B140CBCD}"/>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237579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55BCF-00DD-45CD-AD5B-E2418CA66F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8B85E-EC78-4870-B7B8-1AD475CC5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D8C59-68D7-45DA-BD4E-788E5AA603FD}"/>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F2237B89-8A50-4170-ACD1-C4B0846D5A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90507F-791B-4665-B370-B73FF421692B}"/>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39206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7C2F-73F3-4CCB-9A15-5D6D438129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904CA8-2998-41F6-8BCB-487BE24D0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FF7F05-19A3-4B28-BEEF-B51E9FCC0B2A}"/>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B6BA747B-012E-4C74-A2D0-CA0D6A9C423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60F049-99ED-4763-85B8-C77E19B6DBE1}"/>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16541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23A2-19CB-4DD6-A673-F2180F563D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5483F5-5CF8-495B-8FA0-489D6CA56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54C6E-E702-495E-A423-098056AB8DCC}"/>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B2BA3772-6CFB-4570-8AB1-9EC1B0BD30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46B90E-85FD-4488-BC53-E27A5D88EE53}"/>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109798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02E7-87E4-4FDE-9918-2B006F4A7A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225FB-C2B8-4A1B-9D74-240428031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56AF68-F374-4EF4-80F7-B635CBA4F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8AFC04-2443-4918-A5FE-8628062FD7FA}"/>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6" name="Footer Placeholder 5">
            <a:extLst>
              <a:ext uri="{FF2B5EF4-FFF2-40B4-BE49-F238E27FC236}">
                <a16:creationId xmlns:a16="http://schemas.microsoft.com/office/drawing/2014/main" id="{3EAC03C3-0F44-4960-B9D6-B790C3E10A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169484-C0E8-4861-B996-123827BB9AC3}"/>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6252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DEFE-9B69-426C-8EF1-EE33A4B76B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2A34CD-EB12-4960-BFA0-576F03283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4E7DF9-139F-4ADF-A64F-5F77F56822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3A0918-CF2B-49B5-928A-8CA41D5AF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9D5FD-0B42-4180-A1C0-C074AA3439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79BE4D-8CA6-4F6E-A94F-32E47D752C68}"/>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8" name="Footer Placeholder 7">
            <a:extLst>
              <a:ext uri="{FF2B5EF4-FFF2-40B4-BE49-F238E27FC236}">
                <a16:creationId xmlns:a16="http://schemas.microsoft.com/office/drawing/2014/main" id="{7642BA88-2210-4659-A431-D6B183842B6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03CBB3D-1735-49C3-86BE-30F6B9646722}"/>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286155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A29B-DED6-474F-82D9-84C2DB5736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647DF3-430E-4BAF-8631-5C6098E93296}"/>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4" name="Footer Placeholder 3">
            <a:extLst>
              <a:ext uri="{FF2B5EF4-FFF2-40B4-BE49-F238E27FC236}">
                <a16:creationId xmlns:a16="http://schemas.microsoft.com/office/drawing/2014/main" id="{CC66362D-A2D7-487B-A6BF-914BCCD141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0A54CF-C207-4B23-8BC0-B50064B65779}"/>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408874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7936F-74FD-4B10-97AC-F3538344784A}"/>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3" name="Footer Placeholder 2">
            <a:extLst>
              <a:ext uri="{FF2B5EF4-FFF2-40B4-BE49-F238E27FC236}">
                <a16:creationId xmlns:a16="http://schemas.microsoft.com/office/drawing/2014/main" id="{B92B2AE9-C005-44AB-A433-E77A270294D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41A3694-07DB-4EA9-A1A9-80B5F0232827}"/>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63189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424C-6CF4-4A4B-9B62-311822A32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43CF-B252-4D98-BD91-AE51CDEA1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161EEA-F639-4C33-BEB4-D470280D1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17AA-658D-49C5-9484-068908E97B99}"/>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6" name="Footer Placeholder 5">
            <a:extLst>
              <a:ext uri="{FF2B5EF4-FFF2-40B4-BE49-F238E27FC236}">
                <a16:creationId xmlns:a16="http://schemas.microsoft.com/office/drawing/2014/main" id="{D4642D73-A8C1-4F56-9171-6EA8AF9B0F4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FE5D59-2C87-4599-8B18-D66CBF0D6C72}"/>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12338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455E-3F2C-4FF2-96A5-CCFCA2D45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91DA0A-AD85-4E32-82AA-AF801276B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1935DAA-F19D-456C-BBBD-44A64A07E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B6CF7-E958-4006-9211-D2307CFE27D9}"/>
              </a:ext>
            </a:extLst>
          </p:cNvPr>
          <p:cNvSpPr>
            <a:spLocks noGrp="1"/>
          </p:cNvSpPr>
          <p:nvPr>
            <p:ph type="dt" sz="half" idx="10"/>
          </p:nvPr>
        </p:nvSpPr>
        <p:spPr/>
        <p:txBody>
          <a:bodyPr/>
          <a:lstStyle/>
          <a:p>
            <a:fld id="{1D1BE56F-CF09-4DE8-9936-3C108C8CB7CF}" type="datetimeFigureOut">
              <a:rPr lang="en-GB" smtClean="0"/>
              <a:t>21/10/2021</a:t>
            </a:fld>
            <a:endParaRPr lang="en-GB" dirty="0"/>
          </a:p>
        </p:txBody>
      </p:sp>
      <p:sp>
        <p:nvSpPr>
          <p:cNvPr id="6" name="Footer Placeholder 5">
            <a:extLst>
              <a:ext uri="{FF2B5EF4-FFF2-40B4-BE49-F238E27FC236}">
                <a16:creationId xmlns:a16="http://schemas.microsoft.com/office/drawing/2014/main" id="{88C0C76D-60C4-476F-87B5-203CB2534B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4BB273A-19B8-42D2-9FCE-CCD0D136B203}"/>
              </a:ext>
            </a:extLst>
          </p:cNvPr>
          <p:cNvSpPr>
            <a:spLocks noGrp="1"/>
          </p:cNvSpPr>
          <p:nvPr>
            <p:ph type="sldNum" sz="quarter" idx="12"/>
          </p:nvPr>
        </p:nvSpPr>
        <p:spPr/>
        <p:txBody>
          <a:bodyPr/>
          <a:lstStyle/>
          <a:p>
            <a:fld id="{905DE80B-854E-45FA-8FF9-53F1CC3D95CE}" type="slidenum">
              <a:rPr lang="en-GB" smtClean="0"/>
              <a:t>‹#›</a:t>
            </a:fld>
            <a:endParaRPr lang="en-GB" dirty="0"/>
          </a:p>
        </p:txBody>
      </p:sp>
    </p:spTree>
    <p:extLst>
      <p:ext uri="{BB962C8B-B14F-4D97-AF65-F5344CB8AC3E}">
        <p14:creationId xmlns:p14="http://schemas.microsoft.com/office/powerpoint/2010/main" val="118481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0368C-EFED-4C26-BE7F-112D3B97C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04A582-2090-4897-95E8-D8F34906A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270754-E292-434D-ACBC-DC0FAA248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BE56F-CF09-4DE8-9936-3C108C8CB7CF}" type="datetimeFigureOut">
              <a:rPr lang="en-GB" smtClean="0"/>
              <a:t>21/10/2021</a:t>
            </a:fld>
            <a:endParaRPr lang="en-GB" dirty="0"/>
          </a:p>
        </p:txBody>
      </p:sp>
      <p:sp>
        <p:nvSpPr>
          <p:cNvPr id="5" name="Footer Placeholder 4">
            <a:extLst>
              <a:ext uri="{FF2B5EF4-FFF2-40B4-BE49-F238E27FC236}">
                <a16:creationId xmlns:a16="http://schemas.microsoft.com/office/drawing/2014/main" id="{0AEEF2FC-302F-4CE5-8234-93CC40796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4DC55E1-D95E-4A60-A3C3-DEE293C68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DE80B-854E-45FA-8FF9-53F1CC3D95CE}" type="slidenum">
              <a:rPr lang="en-GB" smtClean="0"/>
              <a:t>‹#›</a:t>
            </a:fld>
            <a:endParaRPr lang="en-GB" dirty="0"/>
          </a:p>
        </p:txBody>
      </p:sp>
    </p:spTree>
    <p:extLst>
      <p:ext uri="{BB962C8B-B14F-4D97-AF65-F5344CB8AC3E}">
        <p14:creationId xmlns:p14="http://schemas.microsoft.com/office/powerpoint/2010/main" val="48012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BE48D34-B735-47A4-9149-3DB07D0622BF}"/>
              </a:ext>
            </a:extLst>
          </p:cNvPr>
          <p:cNvSpPr>
            <a:spLocks noGrp="1"/>
          </p:cNvSpPr>
          <p:nvPr>
            <p:ph type="subTitle" idx="1"/>
          </p:nvPr>
        </p:nvSpPr>
        <p:spPr>
          <a:xfrm>
            <a:off x="127923" y="5202238"/>
            <a:ext cx="4505552" cy="1655762"/>
          </a:xfrm>
        </p:spPr>
        <p:txBody>
          <a:bodyPr>
            <a:normAutofit/>
          </a:bodyPr>
          <a:lstStyle/>
          <a:p>
            <a:pPr algn="l"/>
            <a:endParaRPr lang="en-GB" sz="1600" dirty="0">
              <a:solidFill>
                <a:schemeClr val="bg1"/>
              </a:solidFill>
            </a:endParaRPr>
          </a:p>
          <a:p>
            <a:pPr algn="l"/>
            <a:r>
              <a:rPr lang="en-GB" sz="1600" dirty="0">
                <a:solidFill>
                  <a:schemeClr val="bg1"/>
                </a:solidFill>
              </a:rPr>
              <a:t>Abi (Abimbola) Daré is a Nigerian author who now lives in Essex, England. In 2018 she won the Bath Novel Award and was a finalist in the Literary Consultancy Pen Factor 2018. Her debut novel The Girl with the Louding Voice was published in 2020.</a:t>
            </a:r>
          </a:p>
          <a:p>
            <a:pPr algn="l"/>
            <a:endParaRPr lang="en-GB" sz="1600" dirty="0">
              <a:solidFill>
                <a:schemeClr val="bg1"/>
              </a:solidFill>
            </a:endParaRPr>
          </a:p>
        </p:txBody>
      </p:sp>
      <p:sp>
        <p:nvSpPr>
          <p:cNvPr id="37" name="Freeform: Shape 19">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3003C62A-FFC2-483A-9394-3EDB2E204C68}"/>
              </a:ext>
            </a:extLst>
          </p:cNvPr>
          <p:cNvPicPr>
            <a:picLocks noChangeAspect="1"/>
          </p:cNvPicPr>
          <p:nvPr/>
        </p:nvPicPr>
        <p:blipFill>
          <a:blip r:embed="rId2"/>
          <a:stretch>
            <a:fillRect/>
          </a:stretch>
        </p:blipFill>
        <p:spPr>
          <a:xfrm>
            <a:off x="5588582" y="230159"/>
            <a:ext cx="3473491" cy="4910223"/>
          </a:xfrm>
          <a:prstGeom prst="rect">
            <a:avLst/>
          </a:prstGeom>
        </p:spPr>
      </p:pic>
      <p:pic>
        <p:nvPicPr>
          <p:cNvPr id="4" name="Picture 3">
            <a:extLst>
              <a:ext uri="{FF2B5EF4-FFF2-40B4-BE49-F238E27FC236}">
                <a16:creationId xmlns:a16="http://schemas.microsoft.com/office/drawing/2014/main" id="{B3939E86-5D6E-4B03-9DC8-0B62B21FE661}"/>
              </a:ext>
            </a:extLst>
          </p:cNvPr>
          <p:cNvPicPr>
            <a:picLocks noChangeAspect="1"/>
          </p:cNvPicPr>
          <p:nvPr/>
        </p:nvPicPr>
        <p:blipFill rotWithShape="1">
          <a:blip r:embed="rId3"/>
          <a:srcRect b="34869"/>
          <a:stretch/>
        </p:blipFill>
        <p:spPr>
          <a:xfrm>
            <a:off x="129962" y="130378"/>
            <a:ext cx="5258342" cy="5130800"/>
          </a:xfrm>
          <a:prstGeom prst="rect">
            <a:avLst/>
          </a:prstGeom>
        </p:spPr>
      </p:pic>
      <p:sp>
        <p:nvSpPr>
          <p:cNvPr id="8" name="Oval 7">
            <a:extLst>
              <a:ext uri="{FF2B5EF4-FFF2-40B4-BE49-F238E27FC236}">
                <a16:creationId xmlns:a16="http://schemas.microsoft.com/office/drawing/2014/main" id="{EDFAA3BA-2C24-4DF3-BC49-890663DADDD6}"/>
              </a:ext>
            </a:extLst>
          </p:cNvPr>
          <p:cNvSpPr/>
          <p:nvPr/>
        </p:nvSpPr>
        <p:spPr>
          <a:xfrm>
            <a:off x="9097509" y="411980"/>
            <a:ext cx="3096530" cy="58943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unforgettable, inspiring story of a teenage girl growing up in a rural Nigerian village who longs to get an education so that she can find her “louding voice” and speak up for herself, The Girl with the Louding Voice is a simultaneously heart-breaking and triumphant tale about the power of fighting for your dreams.</a:t>
            </a:r>
          </a:p>
        </p:txBody>
      </p:sp>
      <p:sp>
        <p:nvSpPr>
          <p:cNvPr id="2" name="TextBox 1">
            <a:extLst>
              <a:ext uri="{FF2B5EF4-FFF2-40B4-BE49-F238E27FC236}">
                <a16:creationId xmlns:a16="http://schemas.microsoft.com/office/drawing/2014/main" id="{08F2B113-BFE0-46B2-8483-BD87E6E7C83D}"/>
              </a:ext>
            </a:extLst>
          </p:cNvPr>
          <p:cNvSpPr txBox="1"/>
          <p:nvPr/>
        </p:nvSpPr>
        <p:spPr>
          <a:xfrm>
            <a:off x="2413416" y="226893"/>
            <a:ext cx="2828839" cy="584775"/>
          </a:xfrm>
          <a:prstGeom prst="rect">
            <a:avLst/>
          </a:prstGeom>
          <a:noFill/>
        </p:spPr>
        <p:txBody>
          <a:bodyPr wrap="square" rtlCol="0">
            <a:spAutoFit/>
          </a:bodyPr>
          <a:lstStyle/>
          <a:p>
            <a:r>
              <a:rPr lang="en-GB" sz="3200" dirty="0">
                <a:latin typeface="Amasis MT Pro Black" panose="020B0604020202020204" pitchFamily="18" charset="0"/>
              </a:rPr>
              <a:t>ABI DARÉ</a:t>
            </a:r>
          </a:p>
        </p:txBody>
      </p:sp>
    </p:spTree>
    <p:extLst>
      <p:ext uri="{BB962C8B-B14F-4D97-AF65-F5344CB8AC3E}">
        <p14:creationId xmlns:p14="http://schemas.microsoft.com/office/powerpoint/2010/main" val="123731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E3D705D9-7390-4F7B-9D62-039F3DCA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FA3395-634F-41A2-B3C3-E3FA8F4C2DFB}"/>
              </a:ext>
            </a:extLst>
          </p:cNvPr>
          <p:cNvSpPr>
            <a:spLocks noGrp="1"/>
          </p:cNvSpPr>
          <p:nvPr>
            <p:ph type="title"/>
          </p:nvPr>
        </p:nvSpPr>
        <p:spPr>
          <a:xfrm>
            <a:off x="1048846" y="964608"/>
            <a:ext cx="6520722" cy="1539530"/>
          </a:xfrm>
        </p:spPr>
        <p:txBody>
          <a:bodyPr vert="horz" lIns="91440" tIns="45720" rIns="91440" bIns="45720" rtlCol="0" anchor="ctr">
            <a:normAutofit fontScale="90000"/>
          </a:bodyPr>
          <a:lstStyle/>
          <a:p>
            <a:r>
              <a:rPr lang="en-US" sz="2000" b="1" kern="1200" dirty="0">
                <a:solidFill>
                  <a:schemeClr val="tx1">
                    <a:lumMod val="85000"/>
                    <a:lumOff val="15000"/>
                  </a:schemeClr>
                </a:solidFill>
                <a:latin typeface="+mj-lt"/>
                <a:ea typeface="+mj-ea"/>
                <a:cs typeface="+mj-cs"/>
              </a:rPr>
              <a:t>Thomas Sowell </a:t>
            </a:r>
            <a:r>
              <a:rPr lang="en-US" sz="2000" kern="1200" dirty="0">
                <a:solidFill>
                  <a:schemeClr val="tx1">
                    <a:lumMod val="85000"/>
                    <a:lumOff val="15000"/>
                  </a:schemeClr>
                </a:solidFill>
                <a:latin typeface="+mj-lt"/>
                <a:ea typeface="+mj-ea"/>
                <a:cs typeface="+mj-cs"/>
              </a:rPr>
              <a:t> born June 30, 1930, is an American economist, social theorist.  Sowell has written more than thirty books, and his work has been widely anthologized. He is a National Humanities medal  recipient for innovative scholarship which incorporated history, economics and political science.</a:t>
            </a:r>
          </a:p>
          <a:p>
            <a:br>
              <a:rPr lang="en-US" sz="1400" kern="1200" dirty="0">
                <a:solidFill>
                  <a:schemeClr val="tx1">
                    <a:lumMod val="85000"/>
                    <a:lumOff val="15000"/>
                  </a:schemeClr>
                </a:solidFill>
                <a:latin typeface="+mj-lt"/>
                <a:ea typeface="+mj-ea"/>
                <a:cs typeface="+mj-cs"/>
              </a:rPr>
            </a:br>
            <a:endParaRPr lang="en-US" sz="1400" kern="1200" dirty="0">
              <a:solidFill>
                <a:schemeClr val="tx1">
                  <a:lumMod val="85000"/>
                  <a:lumOff val="15000"/>
                </a:schemeClr>
              </a:solidFill>
              <a:latin typeface="+mj-lt"/>
              <a:ea typeface="+mj-ea"/>
              <a:cs typeface="+mj-cs"/>
            </a:endParaRPr>
          </a:p>
        </p:txBody>
      </p:sp>
      <p:sp>
        <p:nvSpPr>
          <p:cNvPr id="5" name="TextBox 4">
            <a:extLst>
              <a:ext uri="{FF2B5EF4-FFF2-40B4-BE49-F238E27FC236}">
                <a16:creationId xmlns:a16="http://schemas.microsoft.com/office/drawing/2014/main" id="{35AAE50E-864A-4E91-903F-7C134D2F2B88}"/>
              </a:ext>
            </a:extLst>
          </p:cNvPr>
          <p:cNvSpPr txBox="1"/>
          <p:nvPr/>
        </p:nvSpPr>
        <p:spPr>
          <a:xfrm>
            <a:off x="684979" y="2602071"/>
            <a:ext cx="5890174" cy="416564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900" b="1" i="1" dirty="0">
                <a:solidFill>
                  <a:schemeClr val="tx1">
                    <a:lumMod val="85000"/>
                    <a:lumOff val="15000"/>
                  </a:schemeClr>
                </a:solidFill>
              </a:rPr>
              <a:t>Black Rednecks and White Liberals</a:t>
            </a:r>
            <a:r>
              <a:rPr lang="en-US" sz="1900" dirty="0">
                <a:solidFill>
                  <a:schemeClr val="tx1">
                    <a:lumMod val="85000"/>
                    <a:lumOff val="15000"/>
                  </a:schemeClr>
                </a:solidFill>
              </a:rPr>
              <a:t> is a collection of six essays by Thomas Sowell. The collection, published in 2005, explores various aspects of race and culture, both in the United States and abroad. The first essay, the book's namesake, traces the origins of the "ghetto" African American culture to the culture of Scotch-Irish Americans. The second essay, "Are Jews Generic?", discusses middleman minorities. The third essay, "The Real History of Slavery," discusses the timeline of abolition of slavery and serfdom. The last three essays discuss the history of Germany, African-American education, and a criticism of multiculturalism.</a:t>
            </a:r>
          </a:p>
          <a:p>
            <a:pPr>
              <a:lnSpc>
                <a:spcPct val="90000"/>
              </a:lnSpc>
              <a:spcAft>
                <a:spcPts val="600"/>
              </a:spcAft>
            </a:pPr>
            <a:br>
              <a:rPr lang="en-US" sz="1900" dirty="0">
                <a:solidFill>
                  <a:schemeClr val="tx1">
                    <a:lumMod val="85000"/>
                    <a:lumOff val="15000"/>
                  </a:schemeClr>
                </a:solidFill>
              </a:rPr>
            </a:br>
            <a:endParaRPr lang="en-US" sz="1900" dirty="0">
              <a:solidFill>
                <a:schemeClr val="tx1">
                  <a:lumMod val="85000"/>
                  <a:lumOff val="15000"/>
                </a:schemeClr>
              </a:solidFill>
            </a:endParaRPr>
          </a:p>
        </p:txBody>
      </p:sp>
      <p:pic>
        <p:nvPicPr>
          <p:cNvPr id="3" name="Picture 2">
            <a:extLst>
              <a:ext uri="{FF2B5EF4-FFF2-40B4-BE49-F238E27FC236}">
                <a16:creationId xmlns:a16="http://schemas.microsoft.com/office/drawing/2014/main" id="{B6F912DD-5AF6-49F2-B7DA-C219FCF83E5F}"/>
              </a:ext>
            </a:extLst>
          </p:cNvPr>
          <p:cNvPicPr>
            <a:picLocks noChangeAspect="1"/>
          </p:cNvPicPr>
          <p:nvPr/>
        </p:nvPicPr>
        <p:blipFill rotWithShape="1">
          <a:blip r:embed="rId2"/>
          <a:srcRect l="42858" r="12357" b="-1"/>
          <a:stretch/>
        </p:blipFill>
        <p:spPr>
          <a:xfrm>
            <a:off x="7736638" y="114310"/>
            <a:ext cx="4455362" cy="6857990"/>
          </a:xfrm>
          <a:custGeom>
            <a:avLst/>
            <a:gdLst/>
            <a:ahLst/>
            <a:cxnLst/>
            <a:rect l="l" t="t" r="r" b="b"/>
            <a:pathLst>
              <a:path w="4601192" h="6858000">
                <a:moveTo>
                  <a:pt x="738252" y="0"/>
                </a:moveTo>
                <a:lnTo>
                  <a:pt x="4601192" y="0"/>
                </a:lnTo>
                <a:lnTo>
                  <a:pt x="4601192" y="6858000"/>
                </a:lnTo>
                <a:lnTo>
                  <a:pt x="26600" y="6858000"/>
                </a:lnTo>
                <a:cubicBezTo>
                  <a:pt x="26892" y="6848886"/>
                  <a:pt x="27183" y="6839772"/>
                  <a:pt x="27474" y="6830658"/>
                </a:cubicBezTo>
                <a:cubicBezTo>
                  <a:pt x="26407" y="6820509"/>
                  <a:pt x="23746" y="6812097"/>
                  <a:pt x="18997" y="6807120"/>
                </a:cubicBezTo>
                <a:cubicBezTo>
                  <a:pt x="17525" y="6790325"/>
                  <a:pt x="29162" y="6774261"/>
                  <a:pt x="7137" y="6760865"/>
                </a:cubicBezTo>
                <a:cubicBezTo>
                  <a:pt x="-18690" y="6741525"/>
                  <a:pt x="36582" y="6698874"/>
                  <a:pt x="1509" y="6697766"/>
                </a:cubicBezTo>
                <a:cubicBezTo>
                  <a:pt x="39664" y="6667189"/>
                  <a:pt x="16022" y="6652694"/>
                  <a:pt x="8215" y="6616463"/>
                </a:cubicBezTo>
                <a:cubicBezTo>
                  <a:pt x="-6748" y="6590470"/>
                  <a:pt x="28879" y="6504828"/>
                  <a:pt x="36391" y="6432223"/>
                </a:cubicBezTo>
                <a:cubicBezTo>
                  <a:pt x="48645" y="6390313"/>
                  <a:pt x="62897" y="6411448"/>
                  <a:pt x="63226" y="6361482"/>
                </a:cubicBezTo>
                <a:cubicBezTo>
                  <a:pt x="58956" y="6358292"/>
                  <a:pt x="79553" y="6313235"/>
                  <a:pt x="84789" y="6290409"/>
                </a:cubicBezTo>
                <a:cubicBezTo>
                  <a:pt x="90026" y="6267583"/>
                  <a:pt x="70411" y="6240753"/>
                  <a:pt x="94648" y="6224529"/>
                </a:cubicBezTo>
                <a:cubicBezTo>
                  <a:pt x="175790" y="6142756"/>
                  <a:pt x="124488" y="6086153"/>
                  <a:pt x="150795" y="6009109"/>
                </a:cubicBezTo>
                <a:cubicBezTo>
                  <a:pt x="170315" y="5931813"/>
                  <a:pt x="154171" y="5972490"/>
                  <a:pt x="162963" y="5933293"/>
                </a:cubicBezTo>
                <a:lnTo>
                  <a:pt x="160072" y="5876809"/>
                </a:lnTo>
                <a:lnTo>
                  <a:pt x="145227" y="5835476"/>
                </a:lnTo>
                <a:cubicBezTo>
                  <a:pt x="134911" y="5801040"/>
                  <a:pt x="143825" y="5789510"/>
                  <a:pt x="148142" y="5777976"/>
                </a:cubicBezTo>
                <a:cubicBezTo>
                  <a:pt x="148142" y="5777862"/>
                  <a:pt x="148143" y="5777748"/>
                  <a:pt x="148143" y="5777634"/>
                </a:cubicBezTo>
                <a:lnTo>
                  <a:pt x="140074" y="5767522"/>
                </a:lnTo>
                <a:cubicBezTo>
                  <a:pt x="132636" y="5758605"/>
                  <a:pt x="127887" y="5750074"/>
                  <a:pt x="135915" y="5738405"/>
                </a:cubicBezTo>
                <a:lnTo>
                  <a:pt x="136567" y="5737743"/>
                </a:lnTo>
                <a:lnTo>
                  <a:pt x="123490" y="5720450"/>
                </a:lnTo>
                <a:cubicBezTo>
                  <a:pt x="137298" y="5702285"/>
                  <a:pt x="135593" y="5690529"/>
                  <a:pt x="123832" y="5675478"/>
                </a:cubicBezTo>
                <a:cubicBezTo>
                  <a:pt x="121625" y="5666952"/>
                  <a:pt x="122504" y="5659387"/>
                  <a:pt x="124569" y="5652490"/>
                </a:cubicBezTo>
                <a:lnTo>
                  <a:pt x="127524" y="5645356"/>
                </a:lnTo>
                <a:lnTo>
                  <a:pt x="115687" y="5603540"/>
                </a:lnTo>
                <a:cubicBezTo>
                  <a:pt x="116187" y="5593593"/>
                  <a:pt x="116685" y="5583645"/>
                  <a:pt x="117185" y="5573698"/>
                </a:cubicBezTo>
                <a:lnTo>
                  <a:pt x="128187" y="5578724"/>
                </a:lnTo>
                <a:lnTo>
                  <a:pt x="132990" y="5580535"/>
                </a:lnTo>
                <a:lnTo>
                  <a:pt x="133470" y="5580018"/>
                </a:lnTo>
                <a:lnTo>
                  <a:pt x="132923" y="5578485"/>
                </a:lnTo>
                <a:lnTo>
                  <a:pt x="132746" y="5563711"/>
                </a:lnTo>
                <a:cubicBezTo>
                  <a:pt x="132951" y="5549489"/>
                  <a:pt x="135516" y="5507940"/>
                  <a:pt x="134153" y="5493153"/>
                </a:cubicBezTo>
                <a:lnTo>
                  <a:pt x="124566" y="5474991"/>
                </a:lnTo>
                <a:cubicBezTo>
                  <a:pt x="119073" y="5461062"/>
                  <a:pt x="126245" y="5443046"/>
                  <a:pt x="123118" y="5430764"/>
                </a:cubicBezTo>
                <a:lnTo>
                  <a:pt x="127731" y="5390706"/>
                </a:lnTo>
                <a:lnTo>
                  <a:pt x="122359" y="5329235"/>
                </a:lnTo>
                <a:cubicBezTo>
                  <a:pt x="102663" y="5299213"/>
                  <a:pt x="95991" y="5269553"/>
                  <a:pt x="85293" y="5241830"/>
                </a:cubicBezTo>
                <a:cubicBezTo>
                  <a:pt x="72658" y="5199576"/>
                  <a:pt x="114666" y="5223439"/>
                  <a:pt x="73923" y="5173808"/>
                </a:cubicBezTo>
                <a:cubicBezTo>
                  <a:pt x="85313" y="5166518"/>
                  <a:pt x="84547" y="5159670"/>
                  <a:pt x="76238" y="5148983"/>
                </a:cubicBezTo>
                <a:cubicBezTo>
                  <a:pt x="80247" y="5132464"/>
                  <a:pt x="94902" y="5092755"/>
                  <a:pt x="97978" y="5074694"/>
                </a:cubicBezTo>
                <a:cubicBezTo>
                  <a:pt x="110731" y="5059292"/>
                  <a:pt x="83944" y="5055678"/>
                  <a:pt x="94694" y="5040617"/>
                </a:cubicBezTo>
                <a:cubicBezTo>
                  <a:pt x="94802" y="5025081"/>
                  <a:pt x="78298" y="5051506"/>
                  <a:pt x="73697" y="5034877"/>
                </a:cubicBezTo>
                <a:cubicBezTo>
                  <a:pt x="71814" y="5019478"/>
                  <a:pt x="53847" y="5017763"/>
                  <a:pt x="60452" y="5009251"/>
                </a:cubicBezTo>
                <a:cubicBezTo>
                  <a:pt x="62654" y="5006415"/>
                  <a:pt x="67586" y="5002823"/>
                  <a:pt x="76752" y="4997718"/>
                </a:cubicBezTo>
                <a:cubicBezTo>
                  <a:pt x="63037" y="4977564"/>
                  <a:pt x="80093" y="4971299"/>
                  <a:pt x="83605" y="4941112"/>
                </a:cubicBezTo>
                <a:cubicBezTo>
                  <a:pt x="71413" y="4930089"/>
                  <a:pt x="74481" y="4919724"/>
                  <a:pt x="82334" y="4909026"/>
                </a:cubicBezTo>
                <a:cubicBezTo>
                  <a:pt x="74598" y="4880945"/>
                  <a:pt x="84463" y="4853361"/>
                  <a:pt x="84533" y="4820775"/>
                </a:cubicBezTo>
                <a:cubicBezTo>
                  <a:pt x="66992" y="4787591"/>
                  <a:pt x="91097" y="4766727"/>
                  <a:pt x="91061" y="4731916"/>
                </a:cubicBezTo>
                <a:cubicBezTo>
                  <a:pt x="97317" y="4695770"/>
                  <a:pt x="116230" y="4627327"/>
                  <a:pt x="122071" y="4603897"/>
                </a:cubicBezTo>
                <a:cubicBezTo>
                  <a:pt x="117440" y="4600264"/>
                  <a:pt x="120402" y="4591022"/>
                  <a:pt x="126106" y="4591335"/>
                </a:cubicBezTo>
                <a:cubicBezTo>
                  <a:pt x="123756" y="4586933"/>
                  <a:pt x="111571" y="4577124"/>
                  <a:pt x="120368" y="4575090"/>
                </a:cubicBezTo>
                <a:lnTo>
                  <a:pt x="116699" y="4558891"/>
                </a:lnTo>
                <a:lnTo>
                  <a:pt x="117721" y="4555518"/>
                </a:lnTo>
                <a:cubicBezTo>
                  <a:pt x="123273" y="4548594"/>
                  <a:pt x="135291" y="4542181"/>
                  <a:pt x="121288" y="4532201"/>
                </a:cubicBezTo>
                <a:cubicBezTo>
                  <a:pt x="136928" y="4512310"/>
                  <a:pt x="128725" y="4502391"/>
                  <a:pt x="147711" y="4486617"/>
                </a:cubicBezTo>
                <a:cubicBezTo>
                  <a:pt x="158484" y="4463542"/>
                  <a:pt x="122280" y="4473495"/>
                  <a:pt x="144056" y="4443395"/>
                </a:cubicBezTo>
                <a:cubicBezTo>
                  <a:pt x="140912" y="4425979"/>
                  <a:pt x="142547" y="4407926"/>
                  <a:pt x="148799" y="4390977"/>
                </a:cubicBezTo>
                <a:cubicBezTo>
                  <a:pt x="155595" y="4391868"/>
                  <a:pt x="150366" y="4381694"/>
                  <a:pt x="150189" y="4377953"/>
                </a:cubicBezTo>
                <a:cubicBezTo>
                  <a:pt x="154054" y="4379688"/>
                  <a:pt x="159180" y="4373931"/>
                  <a:pt x="157161" y="4370129"/>
                </a:cubicBezTo>
                <a:cubicBezTo>
                  <a:pt x="168992" y="4355089"/>
                  <a:pt x="204839" y="4311648"/>
                  <a:pt x="221172" y="4287716"/>
                </a:cubicBezTo>
                <a:cubicBezTo>
                  <a:pt x="232682" y="4263059"/>
                  <a:pt x="256375" y="4254679"/>
                  <a:pt x="255165" y="4226534"/>
                </a:cubicBezTo>
                <a:cubicBezTo>
                  <a:pt x="266015" y="4203483"/>
                  <a:pt x="282023" y="4186568"/>
                  <a:pt x="285944" y="4164636"/>
                </a:cubicBezTo>
                <a:cubicBezTo>
                  <a:pt x="294955" y="4159143"/>
                  <a:pt x="300526" y="4152620"/>
                  <a:pt x="295693" y="4141582"/>
                </a:cubicBezTo>
                <a:cubicBezTo>
                  <a:pt x="308142" y="4121141"/>
                  <a:pt x="322089" y="4121228"/>
                  <a:pt x="319223" y="4103323"/>
                </a:cubicBezTo>
                <a:cubicBezTo>
                  <a:pt x="351512" y="4098587"/>
                  <a:pt x="328609" y="4093027"/>
                  <a:pt x="333663" y="4077824"/>
                </a:cubicBezTo>
                <a:cubicBezTo>
                  <a:pt x="335974" y="4064831"/>
                  <a:pt x="315731" y="4079163"/>
                  <a:pt x="320953" y="4068192"/>
                </a:cubicBezTo>
                <a:cubicBezTo>
                  <a:pt x="333427" y="4060380"/>
                  <a:pt x="315984" y="4050720"/>
                  <a:pt x="329962" y="4043196"/>
                </a:cubicBezTo>
                <a:cubicBezTo>
                  <a:pt x="341100" y="4053666"/>
                  <a:pt x="341751" y="4018950"/>
                  <a:pt x="353517" y="4024856"/>
                </a:cubicBezTo>
                <a:cubicBezTo>
                  <a:pt x="343556" y="4005479"/>
                  <a:pt x="366490" y="4012360"/>
                  <a:pt x="369715" y="3996365"/>
                </a:cubicBezTo>
                <a:cubicBezTo>
                  <a:pt x="367475" y="3986595"/>
                  <a:pt x="369211" y="3981543"/>
                  <a:pt x="379555" y="3979401"/>
                </a:cubicBezTo>
                <a:cubicBezTo>
                  <a:pt x="367646" y="3933458"/>
                  <a:pt x="388974" y="3961494"/>
                  <a:pt x="394185" y="3928228"/>
                </a:cubicBezTo>
                <a:cubicBezTo>
                  <a:pt x="396507" y="3898275"/>
                  <a:pt x="404954" y="3867782"/>
                  <a:pt x="390160" y="3828676"/>
                </a:cubicBezTo>
                <a:cubicBezTo>
                  <a:pt x="384585" y="3819798"/>
                  <a:pt x="387756" y="3808027"/>
                  <a:pt x="397237" y="3802385"/>
                </a:cubicBezTo>
                <a:cubicBezTo>
                  <a:pt x="398869" y="3801415"/>
                  <a:pt x="400632" y="3800665"/>
                  <a:pt x="402468" y="3800163"/>
                </a:cubicBezTo>
                <a:cubicBezTo>
                  <a:pt x="406187" y="3784407"/>
                  <a:pt x="412833" y="3729161"/>
                  <a:pt x="419553" y="3707849"/>
                </a:cubicBezTo>
                <a:cubicBezTo>
                  <a:pt x="427191" y="3696536"/>
                  <a:pt x="450857" y="3687984"/>
                  <a:pt x="442791" y="3672289"/>
                </a:cubicBezTo>
                <a:cubicBezTo>
                  <a:pt x="454321" y="3676732"/>
                  <a:pt x="442406" y="3654553"/>
                  <a:pt x="453506" y="3651490"/>
                </a:cubicBezTo>
                <a:cubicBezTo>
                  <a:pt x="462536" y="3649938"/>
                  <a:pt x="461024" y="3642848"/>
                  <a:pt x="463867" y="3637308"/>
                </a:cubicBezTo>
                <a:cubicBezTo>
                  <a:pt x="472833" y="3633114"/>
                  <a:pt x="478706" y="3605537"/>
                  <a:pt x="476438" y="3596088"/>
                </a:cubicBezTo>
                <a:cubicBezTo>
                  <a:pt x="464530" y="3569650"/>
                  <a:pt x="500049" y="3546790"/>
                  <a:pt x="491497" y="3525619"/>
                </a:cubicBezTo>
                <a:cubicBezTo>
                  <a:pt x="491833" y="3519984"/>
                  <a:pt x="493497" y="3515264"/>
                  <a:pt x="495979" y="3511139"/>
                </a:cubicBezTo>
                <a:lnTo>
                  <a:pt x="504897" y="3500760"/>
                </a:lnTo>
                <a:lnTo>
                  <a:pt x="511383" y="3500156"/>
                </a:lnTo>
                <a:lnTo>
                  <a:pt x="514661" y="3492522"/>
                </a:lnTo>
                <a:lnTo>
                  <a:pt x="516591" y="3490924"/>
                </a:lnTo>
                <a:cubicBezTo>
                  <a:pt x="520304" y="3487883"/>
                  <a:pt x="523811" y="3484792"/>
                  <a:pt x="526604" y="3481328"/>
                </a:cubicBezTo>
                <a:cubicBezTo>
                  <a:pt x="501233" y="3472978"/>
                  <a:pt x="546190" y="3450491"/>
                  <a:pt x="521677" y="3450102"/>
                </a:cubicBezTo>
                <a:cubicBezTo>
                  <a:pt x="532617" y="3429618"/>
                  <a:pt x="506415" y="3434623"/>
                  <a:pt x="537252" y="3420520"/>
                </a:cubicBezTo>
                <a:cubicBezTo>
                  <a:pt x="538177" y="3379165"/>
                  <a:pt x="597072" y="3324511"/>
                  <a:pt x="584418" y="3284165"/>
                </a:cubicBezTo>
                <a:cubicBezTo>
                  <a:pt x="595839" y="3253336"/>
                  <a:pt x="600583" y="3260142"/>
                  <a:pt x="605777" y="3235544"/>
                </a:cubicBezTo>
                <a:cubicBezTo>
                  <a:pt x="616179" y="3195982"/>
                  <a:pt x="622759" y="3088699"/>
                  <a:pt x="624913" y="3057384"/>
                </a:cubicBezTo>
                <a:cubicBezTo>
                  <a:pt x="621988" y="3054365"/>
                  <a:pt x="620005" y="3051091"/>
                  <a:pt x="618697" y="3047652"/>
                </a:cubicBezTo>
                <a:lnTo>
                  <a:pt x="616644" y="3037529"/>
                </a:lnTo>
                <a:lnTo>
                  <a:pt x="617876" y="3036541"/>
                </a:lnTo>
                <a:cubicBezTo>
                  <a:pt x="621043" y="3031669"/>
                  <a:pt x="621147" y="3028266"/>
                  <a:pt x="619896" y="3025524"/>
                </a:cubicBezTo>
                <a:lnTo>
                  <a:pt x="617374" y="3022606"/>
                </a:lnTo>
                <a:cubicBezTo>
                  <a:pt x="617526" y="3020033"/>
                  <a:pt x="617679" y="3017460"/>
                  <a:pt x="617831" y="3014887"/>
                </a:cubicBezTo>
                <a:lnTo>
                  <a:pt x="616227" y="2999257"/>
                </a:lnTo>
                <a:lnTo>
                  <a:pt x="618274" y="2996732"/>
                </a:lnTo>
                <a:cubicBezTo>
                  <a:pt x="618686" y="2989081"/>
                  <a:pt x="619099" y="2981431"/>
                  <a:pt x="619511" y="2973780"/>
                </a:cubicBezTo>
                <a:lnTo>
                  <a:pt x="620642" y="2973655"/>
                </a:lnTo>
                <a:cubicBezTo>
                  <a:pt x="623208" y="2972846"/>
                  <a:pt x="625154" y="2971263"/>
                  <a:pt x="625859" y="2968014"/>
                </a:cubicBezTo>
                <a:cubicBezTo>
                  <a:pt x="641104" y="2975784"/>
                  <a:pt x="632553" y="2967071"/>
                  <a:pt x="633290" y="2956801"/>
                </a:cubicBezTo>
                <a:cubicBezTo>
                  <a:pt x="657130" y="2966578"/>
                  <a:pt x="649356" y="2935726"/>
                  <a:pt x="664209" y="2933298"/>
                </a:cubicBezTo>
                <a:cubicBezTo>
                  <a:pt x="664212" y="2925534"/>
                  <a:pt x="664649" y="2917501"/>
                  <a:pt x="665622" y="2909390"/>
                </a:cubicBezTo>
                <a:lnTo>
                  <a:pt x="666516" y="2904671"/>
                </a:lnTo>
                <a:lnTo>
                  <a:pt x="666785" y="2904615"/>
                </a:lnTo>
                <a:cubicBezTo>
                  <a:pt x="667515" y="2903671"/>
                  <a:pt x="668011" y="2902150"/>
                  <a:pt x="668228" y="2899714"/>
                </a:cubicBezTo>
                <a:cubicBezTo>
                  <a:pt x="668200" y="2898499"/>
                  <a:pt x="668172" y="2897282"/>
                  <a:pt x="668144" y="2896066"/>
                </a:cubicBezTo>
                <a:lnTo>
                  <a:pt x="669877" y="2886912"/>
                </a:lnTo>
                <a:lnTo>
                  <a:pt x="672144" y="2884014"/>
                </a:lnTo>
                <a:lnTo>
                  <a:pt x="675452" y="2883229"/>
                </a:lnTo>
                <a:cubicBezTo>
                  <a:pt x="675391" y="2882933"/>
                  <a:pt x="675329" y="2882639"/>
                  <a:pt x="675268" y="2882343"/>
                </a:cubicBezTo>
                <a:cubicBezTo>
                  <a:pt x="671128" y="2875325"/>
                  <a:pt x="663714" y="2872524"/>
                  <a:pt x="687009" y="2866529"/>
                </a:cubicBezTo>
                <a:cubicBezTo>
                  <a:pt x="681161" y="2850828"/>
                  <a:pt x="694937" y="2849285"/>
                  <a:pt x="703772" y="2829536"/>
                </a:cubicBezTo>
                <a:cubicBezTo>
                  <a:pt x="697142" y="2820214"/>
                  <a:pt x="701540" y="2813723"/>
                  <a:pt x="709503" y="2807759"/>
                </a:cubicBezTo>
                <a:cubicBezTo>
                  <a:pt x="709675" y="2787664"/>
                  <a:pt x="722617" y="2770658"/>
                  <a:pt x="729434" y="2748755"/>
                </a:cubicBezTo>
                <a:cubicBezTo>
                  <a:pt x="723495" y="2723695"/>
                  <a:pt x="745457" y="2713438"/>
                  <a:pt x="752657" y="2690022"/>
                </a:cubicBezTo>
                <a:cubicBezTo>
                  <a:pt x="738132" y="2667595"/>
                  <a:pt x="772440" y="2674802"/>
                  <a:pt x="782299" y="2663439"/>
                </a:cubicBezTo>
                <a:lnTo>
                  <a:pt x="783672" y="2660083"/>
                </a:lnTo>
                <a:cubicBezTo>
                  <a:pt x="783367" y="2657010"/>
                  <a:pt x="783060" y="2653937"/>
                  <a:pt x="782755" y="2650864"/>
                </a:cubicBezTo>
                <a:lnTo>
                  <a:pt x="781641" y="2647388"/>
                </a:lnTo>
                <a:cubicBezTo>
                  <a:pt x="781160" y="2644997"/>
                  <a:pt x="781208" y="2643412"/>
                  <a:pt x="781648" y="2642321"/>
                </a:cubicBezTo>
                <a:lnTo>
                  <a:pt x="781893" y="2642199"/>
                </a:lnTo>
                <a:cubicBezTo>
                  <a:pt x="781736" y="2640614"/>
                  <a:pt x="781577" y="2639031"/>
                  <a:pt x="781420" y="2637446"/>
                </a:cubicBezTo>
                <a:cubicBezTo>
                  <a:pt x="780062" y="2629421"/>
                  <a:pt x="778210" y="2621608"/>
                  <a:pt x="776013" y="2614161"/>
                </a:cubicBezTo>
                <a:cubicBezTo>
                  <a:pt x="789698" y="2608058"/>
                  <a:pt x="773433" y="2580448"/>
                  <a:pt x="799274" y="2583767"/>
                </a:cubicBezTo>
                <a:cubicBezTo>
                  <a:pt x="797076" y="2573730"/>
                  <a:pt x="786332" y="2567549"/>
                  <a:pt x="803286" y="2571126"/>
                </a:cubicBezTo>
                <a:lnTo>
                  <a:pt x="804150" y="2569441"/>
                </a:lnTo>
                <a:lnTo>
                  <a:pt x="800301" y="2563632"/>
                </a:lnTo>
                <a:cubicBezTo>
                  <a:pt x="798670" y="2557453"/>
                  <a:pt x="797071" y="2551799"/>
                  <a:pt x="793576" y="2556344"/>
                </a:cubicBezTo>
                <a:cubicBezTo>
                  <a:pt x="785387" y="2548895"/>
                  <a:pt x="796146" y="2540807"/>
                  <a:pt x="788869" y="2533157"/>
                </a:cubicBezTo>
                <a:cubicBezTo>
                  <a:pt x="786041" y="2522927"/>
                  <a:pt x="797801" y="2536851"/>
                  <a:pt x="796781" y="2524899"/>
                </a:cubicBezTo>
                <a:cubicBezTo>
                  <a:pt x="796934" y="2523879"/>
                  <a:pt x="797088" y="2522860"/>
                  <a:pt x="797241" y="2521840"/>
                </a:cubicBezTo>
                <a:lnTo>
                  <a:pt x="796029" y="2516618"/>
                </a:lnTo>
                <a:lnTo>
                  <a:pt x="792761" y="2514462"/>
                </a:lnTo>
                <a:cubicBezTo>
                  <a:pt x="790774" y="2512148"/>
                  <a:pt x="789910" y="2508859"/>
                  <a:pt x="791595" y="2503381"/>
                </a:cubicBezTo>
                <a:lnTo>
                  <a:pt x="792181" y="2502571"/>
                </a:lnTo>
                <a:lnTo>
                  <a:pt x="788824" y="2501027"/>
                </a:lnTo>
                <a:lnTo>
                  <a:pt x="787270" y="2492600"/>
                </a:lnTo>
                <a:lnTo>
                  <a:pt x="778877" y="2485183"/>
                </a:lnTo>
                <a:lnTo>
                  <a:pt x="780557" y="2480669"/>
                </a:lnTo>
                <a:lnTo>
                  <a:pt x="783964" y="2480825"/>
                </a:lnTo>
                <a:lnTo>
                  <a:pt x="775765" y="2465130"/>
                </a:lnTo>
                <a:cubicBezTo>
                  <a:pt x="778982" y="2455259"/>
                  <a:pt x="775818" y="2449073"/>
                  <a:pt x="770558" y="2443685"/>
                </a:cubicBezTo>
                <a:cubicBezTo>
                  <a:pt x="768821" y="2423506"/>
                  <a:pt x="759680" y="2407402"/>
                  <a:pt x="753813" y="2385914"/>
                </a:cubicBezTo>
                <a:cubicBezTo>
                  <a:pt x="755336" y="2360280"/>
                  <a:pt x="741334" y="2351643"/>
                  <a:pt x="735113" y="2328662"/>
                </a:cubicBezTo>
                <a:cubicBezTo>
                  <a:pt x="742984" y="2301647"/>
                  <a:pt x="715756" y="2318371"/>
                  <a:pt x="713172" y="2298217"/>
                </a:cubicBezTo>
                <a:cubicBezTo>
                  <a:pt x="718425" y="2262517"/>
                  <a:pt x="703833" y="2301922"/>
                  <a:pt x="698974" y="2250782"/>
                </a:cubicBezTo>
                <a:cubicBezTo>
                  <a:pt x="700296" y="2247398"/>
                  <a:pt x="697378" y="2241930"/>
                  <a:pt x="695006" y="2243352"/>
                </a:cubicBezTo>
                <a:cubicBezTo>
                  <a:pt x="695218" y="2239945"/>
                  <a:pt x="698649" y="2230878"/>
                  <a:pt x="694540" y="2231409"/>
                </a:cubicBezTo>
                <a:cubicBezTo>
                  <a:pt x="691262" y="2215680"/>
                  <a:pt x="690791" y="2199138"/>
                  <a:pt x="693174" y="2183375"/>
                </a:cubicBezTo>
                <a:cubicBezTo>
                  <a:pt x="680938" y="2154998"/>
                  <a:pt x="702415" y="2165592"/>
                  <a:pt x="696594" y="2144085"/>
                </a:cubicBezTo>
                <a:cubicBezTo>
                  <a:pt x="685630" y="2128897"/>
                  <a:pt x="690840" y="2120189"/>
                  <a:pt x="682003" y="2101383"/>
                </a:cubicBezTo>
                <a:cubicBezTo>
                  <a:pt x="690702" y="2092860"/>
                  <a:pt x="683661" y="2086506"/>
                  <a:pt x="680520" y="2079956"/>
                </a:cubicBezTo>
                <a:lnTo>
                  <a:pt x="680002" y="2076836"/>
                </a:lnTo>
                <a:lnTo>
                  <a:pt x="682664" y="2062205"/>
                </a:lnTo>
                <a:cubicBezTo>
                  <a:pt x="677435" y="2059982"/>
                  <a:pt x="685036" y="2051541"/>
                  <a:pt x="686574" y="2047621"/>
                </a:cubicBezTo>
                <a:cubicBezTo>
                  <a:pt x="683137" y="2047669"/>
                  <a:pt x="681618" y="2039112"/>
                  <a:pt x="684505" y="2035989"/>
                </a:cubicBezTo>
                <a:cubicBezTo>
                  <a:pt x="697744" y="1971545"/>
                  <a:pt x="665102" y="2008454"/>
                  <a:pt x="684926" y="1969476"/>
                </a:cubicBezTo>
                <a:cubicBezTo>
                  <a:pt x="689323" y="1943615"/>
                  <a:pt x="649725" y="1944656"/>
                  <a:pt x="669491" y="1917869"/>
                </a:cubicBezTo>
                <a:cubicBezTo>
                  <a:pt x="670499" y="1886102"/>
                  <a:pt x="656602" y="1866056"/>
                  <a:pt x="668084" y="1836507"/>
                </a:cubicBezTo>
                <a:cubicBezTo>
                  <a:pt x="668964" y="1806766"/>
                  <a:pt x="663816" y="1781182"/>
                  <a:pt x="669261" y="1755879"/>
                </a:cubicBezTo>
                <a:cubicBezTo>
                  <a:pt x="664845" y="1745788"/>
                  <a:pt x="663293" y="1736202"/>
                  <a:pt x="670934" y="1726651"/>
                </a:cubicBezTo>
                <a:cubicBezTo>
                  <a:pt x="669678" y="1698957"/>
                  <a:pt x="659604" y="1692528"/>
                  <a:pt x="668418" y="1674709"/>
                </a:cubicBezTo>
                <a:cubicBezTo>
                  <a:pt x="663052" y="1669668"/>
                  <a:pt x="660191" y="1666183"/>
                  <a:pt x="658947" y="1663502"/>
                </a:cubicBezTo>
                <a:cubicBezTo>
                  <a:pt x="655218" y="1655460"/>
                  <a:pt x="666065" y="1654644"/>
                  <a:pt x="667634" y="1640672"/>
                </a:cubicBezTo>
                <a:cubicBezTo>
                  <a:pt x="670870" y="1625689"/>
                  <a:pt x="680041" y="1650492"/>
                  <a:pt x="680416" y="1636309"/>
                </a:cubicBezTo>
                <a:cubicBezTo>
                  <a:pt x="674381" y="1622116"/>
                  <a:pt x="690581" y="1619938"/>
                  <a:pt x="683355" y="1605349"/>
                </a:cubicBezTo>
                <a:cubicBezTo>
                  <a:pt x="671388" y="1611345"/>
                  <a:pt x="684009" y="1573894"/>
                  <a:pt x="673311" y="1574712"/>
                </a:cubicBezTo>
                <a:cubicBezTo>
                  <a:pt x="687788" y="1558635"/>
                  <a:pt x="668681" y="1555273"/>
                  <a:pt x="672392" y="1536647"/>
                </a:cubicBezTo>
                <a:cubicBezTo>
                  <a:pt x="677688" y="1527242"/>
                  <a:pt x="678342" y="1521025"/>
                  <a:pt x="671702" y="1513896"/>
                </a:cubicBezTo>
                <a:cubicBezTo>
                  <a:pt x="697596" y="1470305"/>
                  <a:pt x="671673" y="1490329"/>
                  <a:pt x="680462" y="1452296"/>
                </a:cubicBezTo>
                <a:cubicBezTo>
                  <a:pt x="690082" y="1419160"/>
                  <a:pt x="695497" y="1382582"/>
                  <a:pt x="720892" y="1347657"/>
                </a:cubicBezTo>
                <a:cubicBezTo>
                  <a:pt x="728252" y="1340763"/>
                  <a:pt x="730408" y="1326684"/>
                  <a:pt x="725707" y="1316214"/>
                </a:cubicBezTo>
                <a:cubicBezTo>
                  <a:pt x="724898" y="1314411"/>
                  <a:pt x="723913" y="1312787"/>
                  <a:pt x="722781" y="1311390"/>
                </a:cubicBezTo>
                <a:cubicBezTo>
                  <a:pt x="740925" y="1290091"/>
                  <a:pt x="731077" y="1279232"/>
                  <a:pt x="743580" y="1268952"/>
                </a:cubicBezTo>
                <a:cubicBezTo>
                  <a:pt x="747716" y="1237645"/>
                  <a:pt x="734341" y="1214150"/>
                  <a:pt x="745282" y="1204622"/>
                </a:cubicBezTo>
                <a:cubicBezTo>
                  <a:pt x="744051" y="1188944"/>
                  <a:pt x="730234" y="1168727"/>
                  <a:pt x="741960" y="1155703"/>
                </a:cubicBezTo>
                <a:cubicBezTo>
                  <a:pt x="731985" y="1155066"/>
                  <a:pt x="748925" y="1136907"/>
                  <a:pt x="742087" y="1128440"/>
                </a:cubicBezTo>
                <a:cubicBezTo>
                  <a:pt x="736171" y="1122556"/>
                  <a:pt x="739932" y="1115674"/>
                  <a:pt x="739973" y="1108417"/>
                </a:cubicBezTo>
                <a:cubicBezTo>
                  <a:pt x="735099" y="1099737"/>
                  <a:pt x="741268" y="1067483"/>
                  <a:pt x="746465" y="1058433"/>
                </a:cubicBezTo>
                <a:cubicBezTo>
                  <a:pt x="765005" y="1035713"/>
                  <a:pt x="748052" y="994640"/>
                  <a:pt x="762191" y="975987"/>
                </a:cubicBezTo>
                <a:cubicBezTo>
                  <a:pt x="764072" y="969800"/>
                  <a:pt x="764654" y="963971"/>
                  <a:pt x="764423" y="958395"/>
                </a:cubicBezTo>
                <a:lnTo>
                  <a:pt x="761915" y="943118"/>
                </a:lnTo>
                <a:lnTo>
                  <a:pt x="757474" y="939439"/>
                </a:lnTo>
                <a:cubicBezTo>
                  <a:pt x="757647" y="936206"/>
                  <a:pt x="757819" y="932972"/>
                  <a:pt x="757991" y="929739"/>
                </a:cubicBezTo>
                <a:lnTo>
                  <a:pt x="757204" y="927127"/>
                </a:lnTo>
                <a:cubicBezTo>
                  <a:pt x="755678" y="922138"/>
                  <a:pt x="754319" y="917190"/>
                  <a:pt x="753613" y="912177"/>
                </a:cubicBezTo>
                <a:cubicBezTo>
                  <a:pt x="775028" y="915106"/>
                  <a:pt x="751138" y="870019"/>
                  <a:pt x="768933" y="881067"/>
                </a:cubicBezTo>
                <a:cubicBezTo>
                  <a:pt x="768780" y="854032"/>
                  <a:pt x="782103" y="846928"/>
                  <a:pt x="765219" y="817416"/>
                </a:cubicBezTo>
                <a:cubicBezTo>
                  <a:pt x="780144" y="772732"/>
                  <a:pt x="762831" y="740070"/>
                  <a:pt x="787152" y="702815"/>
                </a:cubicBezTo>
                <a:cubicBezTo>
                  <a:pt x="777404" y="708645"/>
                  <a:pt x="779667" y="685431"/>
                  <a:pt x="783947" y="672401"/>
                </a:cubicBezTo>
                <a:cubicBezTo>
                  <a:pt x="745609" y="693593"/>
                  <a:pt x="816557" y="618072"/>
                  <a:pt x="789277" y="612154"/>
                </a:cubicBezTo>
                <a:cubicBezTo>
                  <a:pt x="814029" y="607196"/>
                  <a:pt x="790950" y="545243"/>
                  <a:pt x="816705" y="516197"/>
                </a:cubicBezTo>
                <a:cubicBezTo>
                  <a:pt x="818115" y="496236"/>
                  <a:pt x="819907" y="464307"/>
                  <a:pt x="823696" y="446558"/>
                </a:cubicBezTo>
                <a:lnTo>
                  <a:pt x="819138" y="402046"/>
                </a:lnTo>
                <a:cubicBezTo>
                  <a:pt x="813660" y="377878"/>
                  <a:pt x="816214" y="373884"/>
                  <a:pt x="809089" y="322733"/>
                </a:cubicBezTo>
                <a:cubicBezTo>
                  <a:pt x="809391" y="257376"/>
                  <a:pt x="793760" y="267420"/>
                  <a:pt x="798307" y="204587"/>
                </a:cubicBezTo>
                <a:cubicBezTo>
                  <a:pt x="791298" y="201120"/>
                  <a:pt x="789378" y="133016"/>
                  <a:pt x="784841" y="127724"/>
                </a:cubicBezTo>
                <a:lnTo>
                  <a:pt x="774543" y="110945"/>
                </a:lnTo>
                <a:lnTo>
                  <a:pt x="775980" y="108356"/>
                </a:lnTo>
                <a:cubicBezTo>
                  <a:pt x="778096" y="97517"/>
                  <a:pt x="775985" y="91347"/>
                  <a:pt x="772015" y="87265"/>
                </a:cubicBezTo>
                <a:lnTo>
                  <a:pt x="765760" y="83713"/>
                </a:lnTo>
                <a:lnTo>
                  <a:pt x="761352" y="69573"/>
                </a:lnTo>
                <a:lnTo>
                  <a:pt x="748123" y="42623"/>
                </a:lnTo>
                <a:lnTo>
                  <a:pt x="749910" y="36737"/>
                </a:lnTo>
                <a:close/>
              </a:path>
            </a:pathLst>
          </a:custGeom>
        </p:spPr>
      </p:pic>
      <p:sp>
        <p:nvSpPr>
          <p:cNvPr id="24" name="Freeform: Shape 20">
            <a:extLst>
              <a:ext uri="{FF2B5EF4-FFF2-40B4-BE49-F238E27FC236}">
                <a16:creationId xmlns:a16="http://schemas.microsoft.com/office/drawing/2014/main" id="{588716B6-19BA-4C13-A3E6-380170A88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364" y="2259463"/>
            <a:ext cx="2311233" cy="295642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2259797D-181C-4B5D-8EF8-508280AE255D}"/>
              </a:ext>
            </a:extLst>
          </p:cNvPr>
          <p:cNvPicPr>
            <a:picLocks noChangeAspect="1"/>
          </p:cNvPicPr>
          <p:nvPr/>
        </p:nvPicPr>
        <p:blipFill rotWithShape="1">
          <a:blip r:embed="rId3"/>
          <a:srcRect t="11022" r="4" b="4678"/>
          <a:stretch/>
        </p:blipFill>
        <p:spPr>
          <a:xfrm>
            <a:off x="6742223" y="2259463"/>
            <a:ext cx="2645374" cy="3481513"/>
          </a:xfrm>
          <a:prstGeom prst="rect">
            <a:avLst/>
          </a:prstGeom>
        </p:spPr>
      </p:pic>
      <p:sp>
        <p:nvSpPr>
          <p:cNvPr id="6" name="TextBox 5">
            <a:extLst>
              <a:ext uri="{FF2B5EF4-FFF2-40B4-BE49-F238E27FC236}">
                <a16:creationId xmlns:a16="http://schemas.microsoft.com/office/drawing/2014/main" id="{C1EE2304-5825-4FEF-AE38-08C6B15CB3DB}"/>
              </a:ext>
            </a:extLst>
          </p:cNvPr>
          <p:cNvSpPr txBox="1"/>
          <p:nvPr/>
        </p:nvSpPr>
        <p:spPr>
          <a:xfrm>
            <a:off x="1243013" y="114310"/>
            <a:ext cx="5499210" cy="523220"/>
          </a:xfrm>
          <a:prstGeom prst="rect">
            <a:avLst/>
          </a:prstGeom>
          <a:noFill/>
        </p:spPr>
        <p:txBody>
          <a:bodyPr wrap="square" rtlCol="0">
            <a:spAutoFit/>
          </a:bodyPr>
          <a:lstStyle/>
          <a:p>
            <a:r>
              <a:rPr lang="en-GB" sz="2800" dirty="0">
                <a:solidFill>
                  <a:schemeClr val="accent1">
                    <a:lumMod val="50000"/>
                  </a:schemeClr>
                </a:solidFill>
                <a:latin typeface="Bodoni MT Black" panose="02070A03080606020203" pitchFamily="18" charset="0"/>
              </a:rPr>
              <a:t>THOMAS SOWELL</a:t>
            </a:r>
          </a:p>
        </p:txBody>
      </p:sp>
    </p:spTree>
    <p:extLst>
      <p:ext uri="{BB962C8B-B14F-4D97-AF65-F5344CB8AC3E}">
        <p14:creationId xmlns:p14="http://schemas.microsoft.com/office/powerpoint/2010/main" val="15224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90B7-E893-4CC3-A84D-C2F025BA8EFF}"/>
              </a:ext>
            </a:extLst>
          </p:cNvPr>
          <p:cNvSpPr>
            <a:spLocks noGrp="1"/>
          </p:cNvSpPr>
          <p:nvPr>
            <p:ph type="title"/>
          </p:nvPr>
        </p:nvSpPr>
        <p:spPr>
          <a:xfrm>
            <a:off x="3103332" y="166817"/>
            <a:ext cx="6269268" cy="1325563"/>
          </a:xfrm>
        </p:spPr>
        <p:txBody>
          <a:bodyPr/>
          <a:lstStyle/>
          <a:p>
            <a:r>
              <a:rPr lang="en-US" b="1" i="1" dirty="0">
                <a:solidFill>
                  <a:srgbClr val="FF0000"/>
                </a:solidFill>
                <a:latin typeface="Colonna MT" panose="04020805060202030203" pitchFamily="82" charset="0"/>
              </a:rPr>
              <a:t>Oyinkan Braithwaite </a:t>
            </a:r>
          </a:p>
        </p:txBody>
      </p:sp>
      <p:pic>
        <p:nvPicPr>
          <p:cNvPr id="3" name="Picture 2">
            <a:extLst>
              <a:ext uri="{FF2B5EF4-FFF2-40B4-BE49-F238E27FC236}">
                <a16:creationId xmlns:a16="http://schemas.microsoft.com/office/drawing/2014/main" id="{6CADB4A6-91BC-41FE-BA60-E69A5EFD202E}"/>
              </a:ext>
            </a:extLst>
          </p:cNvPr>
          <p:cNvPicPr>
            <a:picLocks noChangeAspect="1"/>
          </p:cNvPicPr>
          <p:nvPr/>
        </p:nvPicPr>
        <p:blipFill rotWithShape="1">
          <a:blip r:embed="rId2"/>
          <a:srcRect l="1" r="-1014" b="-1014"/>
          <a:stretch/>
        </p:blipFill>
        <p:spPr>
          <a:xfrm>
            <a:off x="7967790" y="1071563"/>
            <a:ext cx="3901404" cy="5492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106E18A8-C377-4370-981A-9E47D60BF9C3}"/>
              </a:ext>
            </a:extLst>
          </p:cNvPr>
          <p:cNvPicPr>
            <a:picLocks noChangeAspect="1"/>
          </p:cNvPicPr>
          <p:nvPr/>
        </p:nvPicPr>
        <p:blipFill>
          <a:blip r:embed="rId3"/>
          <a:stretch>
            <a:fillRect/>
          </a:stretch>
        </p:blipFill>
        <p:spPr>
          <a:xfrm>
            <a:off x="322806" y="701010"/>
            <a:ext cx="2642227" cy="4252578"/>
          </a:xfrm>
          <a:prstGeom prst="rect">
            <a:avLst/>
          </a:prstGeom>
        </p:spPr>
      </p:pic>
      <p:sp>
        <p:nvSpPr>
          <p:cNvPr id="5" name="TextBox 4">
            <a:extLst>
              <a:ext uri="{FF2B5EF4-FFF2-40B4-BE49-F238E27FC236}">
                <a16:creationId xmlns:a16="http://schemas.microsoft.com/office/drawing/2014/main" id="{6BB16F9D-7A99-423D-B09B-C675D426AAB7}"/>
              </a:ext>
            </a:extLst>
          </p:cNvPr>
          <p:cNvSpPr txBox="1"/>
          <p:nvPr/>
        </p:nvSpPr>
        <p:spPr>
          <a:xfrm>
            <a:off x="203930" y="5213855"/>
            <a:ext cx="6982683" cy="1477328"/>
          </a:xfrm>
          <a:prstGeom prst="rect">
            <a:avLst/>
          </a:prstGeom>
          <a:noFill/>
        </p:spPr>
        <p:txBody>
          <a:bodyPr wrap="square" rtlCol="0">
            <a:spAutoFit/>
          </a:bodyPr>
          <a:lstStyle/>
          <a:p>
            <a:r>
              <a:rPr lang="en-US" b="0" i="0" dirty="0">
                <a:solidFill>
                  <a:srgbClr val="202124"/>
                </a:solidFill>
                <a:effectLst/>
                <a:latin typeface="arial" panose="020B0604020202020204" pitchFamily="34" charset="0"/>
              </a:rPr>
              <a:t>In Lagos, Nigeria, Korede is a nurse with a close relationship with her younger sister, Ayoola. Ayoola is the more beautiful, favored sister, and possibly sociopathic. For the third time in a row, Ayoola has </a:t>
            </a:r>
            <a:r>
              <a:rPr lang="en-US" b="1" i="0" dirty="0">
                <a:solidFill>
                  <a:srgbClr val="202124"/>
                </a:solidFill>
                <a:effectLst/>
                <a:latin typeface="arial" panose="020B0604020202020204" pitchFamily="34" charset="0"/>
              </a:rPr>
              <a:t>stabbed her boyfriend to death</a:t>
            </a:r>
            <a:r>
              <a:rPr lang="en-US" b="0" i="0" dirty="0">
                <a:solidFill>
                  <a:srgbClr val="202124"/>
                </a:solidFill>
                <a:effectLst/>
                <a:latin typeface="arial" panose="020B0604020202020204" pitchFamily="34" charset="0"/>
              </a:rPr>
              <a:t>, supposedly in self-defense. (If not, this officially makes her a serial killer.)</a:t>
            </a:r>
            <a:endParaRPr lang="en-GB" dirty="0"/>
          </a:p>
        </p:txBody>
      </p:sp>
      <p:sp>
        <p:nvSpPr>
          <p:cNvPr id="6" name="TextBox 5">
            <a:extLst>
              <a:ext uri="{FF2B5EF4-FFF2-40B4-BE49-F238E27FC236}">
                <a16:creationId xmlns:a16="http://schemas.microsoft.com/office/drawing/2014/main" id="{D15B118A-15AD-4B0F-9FFC-1DBD016A7F48}"/>
              </a:ext>
            </a:extLst>
          </p:cNvPr>
          <p:cNvSpPr txBox="1"/>
          <p:nvPr/>
        </p:nvSpPr>
        <p:spPr>
          <a:xfrm flipH="1">
            <a:off x="3295648" y="1314450"/>
            <a:ext cx="4133851" cy="2308324"/>
          </a:xfrm>
          <a:prstGeom prst="rect">
            <a:avLst/>
          </a:prstGeom>
          <a:noFill/>
        </p:spPr>
        <p:txBody>
          <a:bodyPr wrap="square" rtlCol="0">
            <a:spAutoFit/>
          </a:bodyPr>
          <a:lstStyle/>
          <a:p>
            <a:r>
              <a:rPr lang="en-US" b="1" i="0" dirty="0">
                <a:solidFill>
                  <a:srgbClr val="202122"/>
                </a:solidFill>
                <a:effectLst/>
                <a:latin typeface="Arial" panose="020B0604020202020204" pitchFamily="34" charset="0"/>
              </a:rPr>
              <a:t>Oyinkan Braithwaite</a:t>
            </a:r>
            <a:r>
              <a:rPr lang="en-US" b="0" i="0" dirty="0">
                <a:solidFill>
                  <a:srgbClr val="202122"/>
                </a:solidFill>
                <a:effectLst/>
                <a:latin typeface="Arial" panose="020B0604020202020204" pitchFamily="34" charset="0"/>
              </a:rPr>
              <a:t> (born 1988) is a Nigerian-British novelist and writer.</a:t>
            </a:r>
            <a:r>
              <a:rPr lang="en-US" b="0" i="0"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She was born in Lagos and spent her childhood in both Nigeria and the UK. Braithwaite's debut book, </a:t>
            </a:r>
            <a:r>
              <a:rPr lang="en-US" b="0" i="1" dirty="0">
                <a:solidFill>
                  <a:srgbClr val="202122"/>
                </a:solidFill>
                <a:effectLst/>
                <a:latin typeface="Arial" panose="020B0604020202020204" pitchFamily="34" charset="0"/>
              </a:rPr>
              <a:t>My sister the serial killer </a:t>
            </a:r>
            <a:r>
              <a:rPr lang="en-US" b="0" i="0" dirty="0">
                <a:solidFill>
                  <a:srgbClr val="202122"/>
                </a:solidFill>
                <a:effectLst/>
                <a:latin typeface="Arial" panose="020B0604020202020204" pitchFamily="34" charset="0"/>
              </a:rPr>
              <a:t>was published by Doubleday Books in 2018 to wide acclaim.</a:t>
            </a:r>
            <a:endParaRPr lang="en-GB" dirty="0"/>
          </a:p>
        </p:txBody>
      </p:sp>
    </p:spTree>
    <p:extLst>
      <p:ext uri="{BB962C8B-B14F-4D97-AF65-F5344CB8AC3E}">
        <p14:creationId xmlns:p14="http://schemas.microsoft.com/office/powerpoint/2010/main" val="344627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793-CBEB-4831-A55F-F58B58BE5364}"/>
              </a:ext>
            </a:extLst>
          </p:cNvPr>
          <p:cNvSpPr>
            <a:spLocks noGrp="1"/>
          </p:cNvSpPr>
          <p:nvPr>
            <p:ph type="title"/>
          </p:nvPr>
        </p:nvSpPr>
        <p:spPr>
          <a:xfrm>
            <a:off x="1012150" y="40553"/>
            <a:ext cx="4200525" cy="1325563"/>
          </a:xfrm>
        </p:spPr>
        <p:txBody>
          <a:bodyPr/>
          <a:lstStyle/>
          <a:p>
            <a:r>
              <a:rPr lang="en-GB" dirty="0">
                <a:solidFill>
                  <a:srgbClr val="00B050"/>
                </a:solidFill>
                <a:latin typeface="Britannic Bold" panose="020B0903060703020204" pitchFamily="34" charset="0"/>
              </a:rPr>
              <a:t>CARYL PHILIPS </a:t>
            </a:r>
          </a:p>
        </p:txBody>
      </p:sp>
      <p:pic>
        <p:nvPicPr>
          <p:cNvPr id="3" name="Picture 2">
            <a:extLst>
              <a:ext uri="{FF2B5EF4-FFF2-40B4-BE49-F238E27FC236}">
                <a16:creationId xmlns:a16="http://schemas.microsoft.com/office/drawing/2014/main" id="{B6EFEBEB-69B7-4BDB-8828-F152F2F5F512}"/>
              </a:ext>
            </a:extLst>
          </p:cNvPr>
          <p:cNvPicPr>
            <a:picLocks noChangeAspect="1"/>
          </p:cNvPicPr>
          <p:nvPr/>
        </p:nvPicPr>
        <p:blipFill>
          <a:blip r:embed="rId2"/>
          <a:stretch>
            <a:fillRect/>
          </a:stretch>
        </p:blipFill>
        <p:spPr>
          <a:xfrm>
            <a:off x="4857086" y="1253959"/>
            <a:ext cx="3956935" cy="5282712"/>
          </a:xfrm>
          <a:prstGeom prst="rect">
            <a:avLst/>
          </a:prstGeom>
        </p:spPr>
      </p:pic>
      <p:sp>
        <p:nvSpPr>
          <p:cNvPr id="4" name="TextBox 3">
            <a:extLst>
              <a:ext uri="{FF2B5EF4-FFF2-40B4-BE49-F238E27FC236}">
                <a16:creationId xmlns:a16="http://schemas.microsoft.com/office/drawing/2014/main" id="{76AE4DF5-53A3-406D-BEA6-FA954A3B2BD1}"/>
              </a:ext>
            </a:extLst>
          </p:cNvPr>
          <p:cNvSpPr txBox="1"/>
          <p:nvPr/>
        </p:nvSpPr>
        <p:spPr>
          <a:xfrm>
            <a:off x="9169610" y="996784"/>
            <a:ext cx="2884432" cy="4247317"/>
          </a:xfrm>
          <a:prstGeom prst="rect">
            <a:avLst/>
          </a:prstGeom>
          <a:noFill/>
        </p:spPr>
        <p:txBody>
          <a:bodyPr wrap="square" rtlCol="0">
            <a:spAutoFit/>
          </a:bodyPr>
          <a:lstStyle/>
          <a:p>
            <a:r>
              <a:rPr lang="en-US" b="1" i="0" dirty="0">
                <a:solidFill>
                  <a:srgbClr val="202122"/>
                </a:solidFill>
                <a:effectLst/>
                <a:latin typeface="Arial" panose="020B0604020202020204" pitchFamily="34" charset="0"/>
              </a:rPr>
              <a:t>Caryl Phillips</a:t>
            </a:r>
            <a:r>
              <a:rPr lang="en-US" b="0" i="0" dirty="0">
                <a:solidFill>
                  <a:srgbClr val="202122"/>
                </a:solidFill>
                <a:effectLst/>
                <a:latin typeface="Arial" panose="020B0604020202020204" pitchFamily="34" charset="0"/>
              </a:rPr>
              <a:t> (born 13 March 1958) is a Kittitian-British novelist, playwright and essayist. Best known for his novels Phillips is often described as a Black Atlantic writer, since much of his fictional output is defined by its interest in, and searching exploration of, the experiences of peoples of the </a:t>
            </a:r>
            <a:r>
              <a:rPr lang="en-US" dirty="0">
                <a:solidFill>
                  <a:srgbClr val="202122"/>
                </a:solidFill>
                <a:latin typeface="Arial" panose="020B0604020202020204" pitchFamily="34" charset="0"/>
              </a:rPr>
              <a:t>African Diaspora </a:t>
            </a:r>
            <a:r>
              <a:rPr lang="en-US" b="0" i="0" dirty="0">
                <a:solidFill>
                  <a:srgbClr val="202122"/>
                </a:solidFill>
                <a:effectLst/>
                <a:latin typeface="Arial" panose="020B0604020202020204" pitchFamily="34" charset="0"/>
              </a:rPr>
              <a:t>in England, the Caribbean and the United States. </a:t>
            </a:r>
            <a:endParaRPr lang="en-GB" dirty="0"/>
          </a:p>
        </p:txBody>
      </p:sp>
      <p:sp>
        <p:nvSpPr>
          <p:cNvPr id="5" name="TextBox 4">
            <a:extLst>
              <a:ext uri="{FF2B5EF4-FFF2-40B4-BE49-F238E27FC236}">
                <a16:creationId xmlns:a16="http://schemas.microsoft.com/office/drawing/2014/main" id="{191CD417-7667-4C8A-B6FF-78DFB5C13FF4}"/>
              </a:ext>
            </a:extLst>
          </p:cNvPr>
          <p:cNvSpPr txBox="1"/>
          <p:nvPr/>
        </p:nvSpPr>
        <p:spPr>
          <a:xfrm>
            <a:off x="333844" y="1366116"/>
            <a:ext cx="3956935" cy="1200329"/>
          </a:xfrm>
          <a:prstGeom prst="rect">
            <a:avLst/>
          </a:prstGeom>
          <a:noFill/>
        </p:spPr>
        <p:txBody>
          <a:bodyPr wrap="square" rtlCol="0">
            <a:spAutoFit/>
          </a:bodyPr>
          <a:lstStyle/>
          <a:p>
            <a:r>
              <a:rPr lang="en-US" b="1" i="1" dirty="0">
                <a:solidFill>
                  <a:srgbClr val="202122"/>
                </a:solidFill>
                <a:effectLst/>
                <a:latin typeface="Arial" panose="020B0604020202020204" pitchFamily="34" charset="0"/>
              </a:rPr>
              <a:t>Crossing the River</a:t>
            </a:r>
            <a:r>
              <a:rPr lang="en-US" b="0" i="0" dirty="0">
                <a:solidFill>
                  <a:srgbClr val="202122"/>
                </a:solidFill>
                <a:effectLst/>
                <a:latin typeface="Arial" panose="020B0604020202020204" pitchFamily="34" charset="0"/>
              </a:rPr>
              <a:t> is a novel, published in 1993. “A fearless reimagining of the geography and meaning of the African diaspora”</a:t>
            </a:r>
            <a:endParaRPr lang="en-GB" dirty="0"/>
          </a:p>
        </p:txBody>
      </p:sp>
      <p:pic>
        <p:nvPicPr>
          <p:cNvPr id="6" name="Picture 5">
            <a:extLst>
              <a:ext uri="{FF2B5EF4-FFF2-40B4-BE49-F238E27FC236}">
                <a16:creationId xmlns:a16="http://schemas.microsoft.com/office/drawing/2014/main" id="{56AF4BD4-35F0-423D-BA23-28D601475886}"/>
              </a:ext>
            </a:extLst>
          </p:cNvPr>
          <p:cNvPicPr>
            <a:picLocks noChangeAspect="1"/>
          </p:cNvPicPr>
          <p:nvPr/>
        </p:nvPicPr>
        <p:blipFill>
          <a:blip r:embed="rId3"/>
          <a:stretch>
            <a:fillRect/>
          </a:stretch>
        </p:blipFill>
        <p:spPr>
          <a:xfrm>
            <a:off x="630489" y="2566445"/>
            <a:ext cx="2747492" cy="4183681"/>
          </a:xfrm>
          <a:prstGeom prst="rect">
            <a:avLst/>
          </a:prstGeom>
        </p:spPr>
      </p:pic>
    </p:spTree>
    <p:extLst>
      <p:ext uri="{BB962C8B-B14F-4D97-AF65-F5344CB8AC3E}">
        <p14:creationId xmlns:p14="http://schemas.microsoft.com/office/powerpoint/2010/main" val="1578548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496</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Amasis MT Pro Black</vt:lpstr>
      <vt:lpstr>Arial</vt:lpstr>
      <vt:lpstr>Arial</vt:lpstr>
      <vt:lpstr>Bodoni MT Black</vt:lpstr>
      <vt:lpstr>Britannic Bold</vt:lpstr>
      <vt:lpstr>Calibri</vt:lpstr>
      <vt:lpstr>Calibri Light</vt:lpstr>
      <vt:lpstr>Colonna MT</vt:lpstr>
      <vt:lpstr>Office Theme</vt:lpstr>
      <vt:lpstr>PowerPoint Presentation</vt:lpstr>
      <vt:lpstr>Thomas Sowell  born June 30, 1930, is an American economist, social theorist.  Sowell has written more than thirty books, and his work has been widely anthologized. He is a National Humanities medal  recipient for innovative scholarship which incorporated history, economics and political science.  </vt:lpstr>
      <vt:lpstr>Oyinkan Braithwaite </vt:lpstr>
      <vt:lpstr>CARYL PHILIPS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Onwubiko</dc:creator>
  <cp:lastModifiedBy>Kirsten Scott</cp:lastModifiedBy>
  <cp:revision>62</cp:revision>
  <dcterms:created xsi:type="dcterms:W3CDTF">2021-09-30T12:52:28Z</dcterms:created>
  <dcterms:modified xsi:type="dcterms:W3CDTF">2021-10-21T08:57:20Z</dcterms:modified>
</cp:coreProperties>
</file>