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8" r:id="rId1"/>
  </p:sldMasterIdLst>
  <p:sldIdLst>
    <p:sldId id="256" r:id="rId2"/>
    <p:sldId id="257" r:id="rId3"/>
    <p:sldId id="264" r:id="rId4"/>
    <p:sldId id="270" r:id="rId5"/>
    <p:sldId id="259" r:id="rId6"/>
    <p:sldId id="263" r:id="rId7"/>
    <p:sldId id="266" r:id="rId8"/>
    <p:sldId id="267" r:id="rId9"/>
    <p:sldId id="260" r:id="rId10"/>
    <p:sldId id="262" r:id="rId11"/>
    <p:sldId id="265" r:id="rId12"/>
    <p:sldId id="268" r:id="rId13"/>
    <p:sldId id="269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F901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" y="0"/>
            <a:ext cx="12192000" cy="6858000"/>
          </a:xfrm>
          <a:prstGeom prst="rect">
            <a:avLst/>
          </a:prstGeom>
          <a:blipFill dpi="0" rotWithShape="1">
            <a:blip r:embed="rId2">
              <a:alphaModFix amt="40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133350" ty="330200" sx="85000" sy="85000" flip="xy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2">
                    <a:lumMod val="7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A76EB9D5-7E1A-4433-8B21-2237CC26FA2C}" type="datetimeFigureOut">
              <a:rPr lang="en-US" dirty="0"/>
              <a:t>8/25/2016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98A19-B9D6-4696-A74D-9FEF900C8B6A}" type="datetimeFigureOut">
              <a:rPr lang="en-US" dirty="0"/>
              <a:t>8/25/2016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05100-39B0-4914-BBD6-34F267582565}" type="datetimeFigureOut">
              <a:rPr lang="en-US" dirty="0"/>
              <a:t>8/25/2016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EF837-FEDB-44F2-8FB5-4F56FC548A33}" type="datetimeFigureOut">
              <a:rPr lang="en-US" dirty="0"/>
              <a:t>8/25/2016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1784" y="0"/>
            <a:ext cx="12192000" cy="6858000"/>
          </a:xfrm>
          <a:prstGeom prst="rect">
            <a:avLst/>
          </a:prstGeom>
          <a:blipFill dpi="0" rotWithShape="1">
            <a:blip r:embed="rId2">
              <a:alphaModFix amt="40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133350" ty="330200" sx="85000" sy="85000" flip="xy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2">
                  <a:lumMod val="5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2">
                  <a:lumMod val="5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2">
                  <a:lumMod val="5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600">
                <a:solidFill>
                  <a:schemeClr val="tx2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4EC2AB55-62C0-407E-B706-C907B44B0BFC}" type="datetimeFigureOut">
              <a:rPr lang="en-US" dirty="0"/>
              <a:t>8/25/2016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2080"/>
            <a:ext cx="2112264" cy="228600"/>
          </a:xfr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BB33F-FEF5-4E73-A5F9-307689FE77C6}" type="datetimeFigureOut">
              <a:rPr lang="en-US" dirty="0"/>
              <a:t>8/25/2016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B5FA4-F0B8-4D71-BC92-932E3A1502F8}" type="datetimeFigureOut">
              <a:rPr lang="en-US" dirty="0"/>
              <a:t>8/25/2016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89F80-C2CE-4D6A-80E4-D3515AD92BC6}" type="datetimeFigureOut">
              <a:rPr lang="en-US" dirty="0"/>
              <a:t>8/25/2016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4220E-EF40-477E-B84C-637FC7CE78DB}" type="datetimeFigureOut">
              <a:rPr lang="en-US" dirty="0"/>
              <a:t>8/25/2016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B8D63-E026-4E54-B301-C824E1BD14F3}" type="datetimeFigureOut">
              <a:rPr lang="en-US" dirty="0"/>
              <a:t>8/25/2016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56032"/>
          </a:xfrm>
        </p:spPr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6C423185-9573-406A-8068-0AB4F2335019}" type="datetimeFigureOut">
              <a:rPr lang="en-US" dirty="0"/>
              <a:t>8/25/2016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56032"/>
          </a:xfrm>
        </p:spPr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9464" y="6214535"/>
            <a:ext cx="274320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6C5516DA-9D86-4E1E-A623-C11F9F74EB59}" type="datetimeFigureOut">
              <a:rPr lang="en-US" dirty="0"/>
              <a:t>8/25/2016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214535"/>
            <a:ext cx="521208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48535" y="6214535"/>
            <a:ext cx="146304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S1 LIBRARY INDUCTION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b="1" dirty="0" smtClean="0">
                <a:latin typeface="Arial" panose="020B0604020202020204" pitchFamily="34" charset="0"/>
                <a:cs typeface="Arial" panose="020B0604020202020204" pitchFamily="34" charset="0"/>
              </a:rPr>
              <a:t>Welcome to your School Library</a:t>
            </a:r>
            <a:endParaRPr lang="en-GB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0653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008406"/>
          </a:xfrm>
        </p:spPr>
        <p:txBody>
          <a:bodyPr/>
          <a:lstStyle/>
          <a:p>
            <a:pPr algn="ctr"/>
            <a:r>
              <a:rPr lang="en-GB" b="1" dirty="0" smtClean="0">
                <a:latin typeface="Arial" panose="020B0604020202020204" pitchFamily="34" charset="0"/>
                <a:cs typeface="Arial" panose="020B0604020202020204" pitchFamily="34" charset="0"/>
              </a:rPr>
              <a:t>Reading Expectations</a:t>
            </a:r>
            <a:endParaRPr lang="en-GB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765300"/>
            <a:ext cx="10058400" cy="4597400"/>
          </a:xfrm>
        </p:spPr>
        <p:txBody>
          <a:bodyPr>
            <a:normAutofit/>
          </a:bodyPr>
          <a:lstStyle/>
          <a:p>
            <a:pPr algn="ctr"/>
            <a:r>
              <a:rPr lang="en-GB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R……relax</a:t>
            </a:r>
          </a:p>
          <a:p>
            <a:pPr algn="ctr"/>
            <a:endParaRPr lang="en-GB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E……enjoy</a:t>
            </a:r>
          </a:p>
          <a:p>
            <a:pPr algn="ctr"/>
            <a:endParaRPr lang="en-GB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A……activate</a:t>
            </a:r>
          </a:p>
          <a:p>
            <a:pPr algn="ctr"/>
            <a:endParaRPr lang="en-GB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D……don’t give up</a:t>
            </a:r>
          </a:p>
          <a:p>
            <a:pPr algn="ctr"/>
            <a:endParaRPr lang="en-GB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en-GB" sz="2400" b="1" dirty="0"/>
          </a:p>
        </p:txBody>
      </p:sp>
    </p:spTree>
    <p:extLst>
      <p:ext uri="{BB962C8B-B14F-4D97-AF65-F5344CB8AC3E}">
        <p14:creationId xmlns:p14="http://schemas.microsoft.com/office/powerpoint/2010/main" val="23334396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Reading Expectations Cont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sz="2800" b="1" dirty="0">
                <a:latin typeface="Arial" panose="020B0604020202020204" pitchFamily="34" charset="0"/>
                <a:cs typeface="Arial" panose="020B0604020202020204" pitchFamily="34" charset="0"/>
              </a:rPr>
              <a:t>This same period next week (or before if you would like to visit at interval or lunchtime) you will borrow your first book.  </a:t>
            </a:r>
            <a:endParaRPr lang="en-GB" sz="2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You will keep your book in class.  Each class has a plastic storage box which will be used to store your books in your classroom.</a:t>
            </a:r>
          </a:p>
          <a:p>
            <a:r>
              <a:rPr lang="en-GB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If you would like to take your book home you must get permission from me to do so.  Without permission your book must stay in class.</a:t>
            </a:r>
            <a:endParaRPr lang="en-GB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42571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 smtClean="0">
                <a:latin typeface="Arial" panose="020B0604020202020204" pitchFamily="34" charset="0"/>
                <a:cs typeface="Arial" panose="020B0604020202020204" pitchFamily="34" charset="0"/>
              </a:rPr>
              <a:t>Top Readers</a:t>
            </a:r>
            <a:endParaRPr lang="en-GB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2103120"/>
            <a:ext cx="10058400" cy="4297680"/>
          </a:xfrm>
        </p:spPr>
        <p:txBody>
          <a:bodyPr>
            <a:noAutofit/>
          </a:bodyPr>
          <a:lstStyle/>
          <a:p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As you read you will earn points.</a:t>
            </a:r>
          </a:p>
          <a:p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For every book you finish you will earn 1 point.  </a:t>
            </a:r>
          </a:p>
          <a:p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I will total up the scores for each English class every month and post the top ten readers on the school website, library twitter and notice board.</a:t>
            </a:r>
          </a:p>
          <a:p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At the end of the year the top ten pupils will receive a certificate of reading excellence and the best reader will be awarded the library trophy at the school prize giving next June.</a:t>
            </a:r>
            <a:endParaRPr lang="en-GB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1088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8800" dirty="0" smtClean="0">
                <a:latin typeface="Arial" panose="020B0604020202020204" pitchFamily="34" charset="0"/>
                <a:cs typeface="Arial" panose="020B0604020202020204" pitchFamily="34" charset="0"/>
              </a:rPr>
              <a:t>Questions?</a:t>
            </a:r>
            <a:endParaRPr lang="en-GB" sz="8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9493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 smtClean="0">
                <a:latin typeface="Arial" panose="020B0604020202020204" pitchFamily="34" charset="0"/>
                <a:cs typeface="Arial" panose="020B0604020202020204" pitchFamily="34" charset="0"/>
              </a:rPr>
              <a:t>Contents</a:t>
            </a:r>
            <a:endParaRPr lang="en-GB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Welcome</a:t>
            </a:r>
          </a:p>
          <a:p>
            <a:r>
              <a:rPr lang="en-GB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Library collections</a:t>
            </a:r>
          </a:p>
          <a:p>
            <a:r>
              <a:rPr lang="en-GB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How to pick a book – top tips</a:t>
            </a:r>
          </a:p>
          <a:p>
            <a:r>
              <a:rPr lang="en-GB" sz="3600" b="1" dirty="0">
                <a:latin typeface="Arial" panose="020B0604020202020204" pitchFamily="34" charset="0"/>
                <a:cs typeface="Arial" panose="020B0604020202020204" pitchFamily="34" charset="0"/>
              </a:rPr>
              <a:t>Reading </a:t>
            </a:r>
            <a:r>
              <a:rPr lang="en-GB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Expectations</a:t>
            </a:r>
          </a:p>
          <a:p>
            <a:r>
              <a:rPr lang="en-GB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Top Readers</a:t>
            </a:r>
            <a:endParaRPr lang="en-GB" sz="36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Library </a:t>
            </a:r>
            <a:r>
              <a:rPr lang="en-GB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Tour</a:t>
            </a:r>
            <a:endParaRPr lang="en-GB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6958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Welcome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Do you remember me? </a:t>
            </a:r>
          </a:p>
          <a:p>
            <a:r>
              <a:rPr lang="en-GB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I’m Mrs Scott, the school librarian.  I look after the school library.  </a:t>
            </a:r>
          </a:p>
          <a:p>
            <a:r>
              <a:rPr lang="en-GB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You will visits the library for lots of different reasons. </a:t>
            </a:r>
          </a:p>
          <a:p>
            <a:r>
              <a:rPr lang="en-GB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With English you will have a reading period every week as part of your S1 course. </a:t>
            </a:r>
          </a:p>
          <a:p>
            <a:r>
              <a:rPr lang="en-GB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Please make sure you have a note of this period on your timetable.</a:t>
            </a:r>
          </a:p>
          <a:p>
            <a:endParaRPr lang="en-GB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7044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Welcome Cont.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The library opening times are on the school website and the library main door </a:t>
            </a:r>
            <a:endParaRPr lang="en-GB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= the </a:t>
            </a: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library is open every lunchtime and Tuesday and Thursday interval.  </a:t>
            </a:r>
          </a:p>
          <a:p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On a Thursday lunchtime we run a film club.  We are starting next week with ‘The Martian’.</a:t>
            </a:r>
          </a:p>
          <a:p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Please check out the library’s twitter @librarybhs1 and the library area on the school website to keep up to date with library news</a:t>
            </a:r>
            <a:r>
              <a:rPr lang="en-GB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  You can check the library catalogue through the school website as well.</a:t>
            </a:r>
            <a:endParaRPr lang="en-GB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Most importantly, this is your school library.  All are welcome.  It would be lovely to see you.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229415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 smtClean="0">
                <a:latin typeface="Arial" panose="020B0604020202020204" pitchFamily="34" charset="0"/>
                <a:cs typeface="Arial" panose="020B0604020202020204" pitchFamily="34" charset="0"/>
              </a:rPr>
              <a:t>Library Collections</a:t>
            </a:r>
            <a:endParaRPr lang="en-GB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In S1 you can borrow books from the Junior Fiction and Non Fiction collections.  This is the ‘Reading for Pleasure’ element of your English course.</a:t>
            </a:r>
            <a:endParaRPr lang="en-GB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The Junior Fiction books are organised by genre and by reading level.  The Non Fiction books are organised by Dewey Decimal Number.</a:t>
            </a:r>
            <a:endParaRPr lang="en-GB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All the shelves are clearly labelled</a:t>
            </a:r>
            <a:r>
              <a:rPr lang="en-GB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and signposted.  Use your eyes to find the books you enjoy reading. But as a rule: Junior Fiction = left side and Non Fiction = right side.</a:t>
            </a:r>
          </a:p>
          <a:p>
            <a:r>
              <a:rPr lang="en-GB" sz="28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There is a book for everyone.</a:t>
            </a:r>
          </a:p>
          <a:p>
            <a:r>
              <a:rPr lang="en-GB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You cannot borrow from Teen or </a:t>
            </a:r>
            <a:r>
              <a:rPr lang="en-GB" sz="2800" b="1" smtClean="0">
                <a:latin typeface="Arial" panose="020B0604020202020204" pitchFamily="34" charset="0"/>
                <a:cs typeface="Arial" panose="020B0604020202020204" pitchFamily="34" charset="0"/>
              </a:rPr>
              <a:t>Senior Fiction.</a:t>
            </a:r>
            <a:endParaRPr lang="en-GB" sz="2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181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Genre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200" b="1" dirty="0">
                <a:latin typeface="Arial" panose="020B0604020202020204" pitchFamily="34" charset="0"/>
                <a:cs typeface="Arial" panose="020B0604020202020204" pitchFamily="34" charset="0"/>
              </a:rPr>
              <a:t>Genre is </a:t>
            </a:r>
            <a:r>
              <a:rPr lang="en-GB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 fancy word for a “kind of story”.</a:t>
            </a:r>
            <a:endParaRPr lang="en-GB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3200" b="1" dirty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GB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Junior Fiction collection </a:t>
            </a:r>
            <a:r>
              <a:rPr lang="en-GB" sz="3200" b="1" dirty="0">
                <a:latin typeface="Arial" panose="020B0604020202020204" pitchFamily="34" charset="0"/>
                <a:cs typeface="Arial" panose="020B0604020202020204" pitchFamily="34" charset="0"/>
              </a:rPr>
              <a:t>has </a:t>
            </a:r>
            <a:r>
              <a:rPr lang="en-GB" sz="3200" b="1" u="sng" dirty="0">
                <a:latin typeface="Arial" panose="020B0604020202020204" pitchFamily="34" charset="0"/>
                <a:cs typeface="Arial" panose="020B0604020202020204" pitchFamily="34" charset="0"/>
              </a:rPr>
              <a:t>16</a:t>
            </a:r>
            <a:r>
              <a:rPr lang="en-GB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genres that you can borrow from: </a:t>
            </a:r>
          </a:p>
          <a:p>
            <a:r>
              <a:rPr lang="en-GB" b="1" dirty="0" smtClean="0">
                <a:latin typeface="Arial" panose="020B0604020202020204" pitchFamily="34" charset="0"/>
                <a:cs typeface="Arial" panose="020B0604020202020204" pitchFamily="34" charset="0"/>
              </a:rPr>
              <a:t>Adventure		Family/School		Poetry			War/History</a:t>
            </a:r>
          </a:p>
          <a:p>
            <a:r>
              <a:rPr lang="en-GB" b="1" dirty="0" smtClean="0">
                <a:latin typeface="Arial" panose="020B0604020202020204" pitchFamily="34" charset="0"/>
                <a:cs typeface="Arial" panose="020B0604020202020204" pitchFamily="34" charset="0"/>
              </a:rPr>
              <a:t>Animal Story		Fantasy			Romance</a:t>
            </a:r>
          </a:p>
          <a:p>
            <a:r>
              <a:rPr lang="en-GB" b="1" dirty="0" smtClean="0">
                <a:latin typeface="Arial" panose="020B0604020202020204" pitchFamily="34" charset="0"/>
                <a:cs typeface="Arial" panose="020B0604020202020204" pitchFamily="34" charset="0"/>
              </a:rPr>
              <a:t>Biography		Graphic Novels/Manga	Science Fiction</a:t>
            </a:r>
          </a:p>
          <a:p>
            <a:r>
              <a:rPr lang="en-GB" b="1" dirty="0" smtClean="0">
                <a:latin typeface="Arial" panose="020B0604020202020204" pitchFamily="34" charset="0"/>
                <a:cs typeface="Arial" panose="020B0604020202020204" pitchFamily="34" charset="0"/>
              </a:rPr>
              <a:t>Comedy		Horror			Short Stories</a:t>
            </a:r>
          </a:p>
          <a:p>
            <a:r>
              <a:rPr lang="en-GB" b="1" dirty="0" smtClean="0">
                <a:latin typeface="Arial" panose="020B0604020202020204" pitchFamily="34" charset="0"/>
                <a:cs typeface="Arial" panose="020B0604020202020204" pitchFamily="34" charset="0"/>
              </a:rPr>
              <a:t>Crime/Mystery		Multicultural/Scottish	Sport</a:t>
            </a:r>
            <a:endParaRPr lang="en-GB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7103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Reading Levels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Each book also has a reading level sticker which tells you how hard/easy the book is to read.</a:t>
            </a:r>
          </a:p>
          <a:p>
            <a:pPr algn="ctr"/>
            <a:r>
              <a:rPr lang="en-GB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 </a:t>
            </a:r>
            <a:r>
              <a:rPr lang="en-GB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= Confident Reader</a:t>
            </a:r>
          </a:p>
          <a:p>
            <a:pPr algn="ctr"/>
            <a:r>
              <a:rPr lang="en-GB" sz="2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BLUE </a:t>
            </a:r>
            <a:r>
              <a:rPr lang="en-GB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= Capable Reader</a:t>
            </a:r>
          </a:p>
          <a:p>
            <a:pPr algn="ctr"/>
            <a:r>
              <a:rPr lang="en-GB" sz="24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GREEN </a:t>
            </a:r>
            <a:r>
              <a:rPr lang="en-GB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= Average Reader</a:t>
            </a:r>
          </a:p>
          <a:p>
            <a:pPr algn="ctr"/>
            <a:r>
              <a:rPr lang="en-GB" sz="2400" b="1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ORANGE </a:t>
            </a:r>
            <a:r>
              <a:rPr lang="en-GB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= Unsure Reader</a:t>
            </a:r>
          </a:p>
          <a:p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Please judge for yourself which colour you are and </a:t>
            </a:r>
            <a:r>
              <a:rPr lang="en-GB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remember that </a:t>
            </a: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this is a starting point.  You can easily move up a </a:t>
            </a:r>
            <a:r>
              <a:rPr lang="en-GB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level/colour</a:t>
            </a: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if you put in a little effort.</a:t>
            </a:r>
            <a:endParaRPr lang="en-GB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solidFill>
                <a:srgbClr val="EF901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2896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latin typeface="Arial" panose="020B0604020202020204" pitchFamily="34" charset="0"/>
                <a:cs typeface="Arial" panose="020B0604020202020204" pitchFamily="34" charset="0"/>
              </a:rPr>
              <a:t>Non Fiction</a:t>
            </a:r>
            <a:endParaRPr lang="en-GB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You can also borrow from the Non Fiction Collection if you prefer factual books.</a:t>
            </a:r>
          </a:p>
          <a:p>
            <a:r>
              <a:rPr lang="en-GB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The school library has non fiction books on lots of different topics: Animals, Sport, Cars, Geography, History, Music to name a few.  </a:t>
            </a:r>
            <a:endParaRPr lang="en-GB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These are organised by Dewey Decimal number and not genre or author surname.</a:t>
            </a:r>
          </a:p>
          <a:p>
            <a:r>
              <a:rPr lang="en-GB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If you are stuck and can’t find a particular book please just as Mrs Scott.</a:t>
            </a:r>
            <a:endParaRPr lang="en-GB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2530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 smtClean="0">
                <a:latin typeface="Arial" panose="020B0604020202020204" pitchFamily="34" charset="0"/>
                <a:cs typeface="Arial" panose="020B0604020202020204" pitchFamily="34" charset="0"/>
              </a:rPr>
              <a:t>How to Pick a Book</a:t>
            </a:r>
            <a:endParaRPr lang="en-GB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sz="22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Top Tips:</a:t>
            </a:r>
          </a:p>
          <a:p>
            <a:pPr marL="0" indent="0">
              <a:buNone/>
            </a:pPr>
            <a:r>
              <a:rPr lang="en-GB" sz="2200" b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endParaRPr lang="en-GB" sz="2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en-GB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Read the blurb at the back or inside cover of each book.</a:t>
            </a:r>
          </a:p>
          <a:p>
            <a:pPr marL="0" indent="0" algn="ctr">
              <a:buNone/>
            </a:pPr>
            <a:r>
              <a:rPr lang="en-GB" sz="2200" b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GB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Check out the ‘Spotlight’ and ‘Similar Titles’ poster on the literacy display.</a:t>
            </a:r>
          </a:p>
          <a:p>
            <a:pPr marL="0" indent="0" algn="ctr">
              <a:buNone/>
            </a:pPr>
            <a:r>
              <a:rPr lang="en-GB" sz="2200" b="1" dirty="0">
                <a:latin typeface="Arial" panose="020B0604020202020204" pitchFamily="34" charset="0"/>
                <a:cs typeface="Arial" panose="020B0604020202020204" pitchFamily="34" charset="0"/>
              </a:rPr>
              <a:t>	L</a:t>
            </a:r>
            <a:r>
              <a:rPr lang="en-GB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ook at the ‘Reading Recommendations’ for some of the genres on the shelves.</a:t>
            </a:r>
          </a:p>
          <a:p>
            <a:pPr marL="0" indent="0" algn="ctr">
              <a:buNone/>
            </a:pPr>
            <a:r>
              <a:rPr lang="en-GB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Check out the ‘Book Display’ to see which collection of books Mrs Scott is highlighting this month.</a:t>
            </a:r>
          </a:p>
          <a:p>
            <a:pPr marL="0" indent="0" algn="ctr">
              <a:buNone/>
            </a:pPr>
            <a:r>
              <a:rPr lang="en-GB" sz="2200" b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GB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Think of your favourite films and TV shows – what type of genre do they belong 	to?</a:t>
            </a:r>
          </a:p>
          <a:p>
            <a:pPr marL="0" indent="0" algn="ctr">
              <a:buNone/>
            </a:pPr>
            <a:r>
              <a:rPr lang="en-GB" sz="2200" b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GB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If all else fails ask Mrs Scott.</a:t>
            </a:r>
            <a:endParaRPr lang="en-GB" sz="2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4558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736059"/>
      </a:dk2>
      <a:lt2>
        <a:srgbClr val="E7E0C7"/>
      </a:lt2>
      <a:accent1>
        <a:srgbClr val="92B0C8"/>
      </a:accent1>
      <a:accent2>
        <a:srgbClr val="E37C3D"/>
      </a:accent2>
      <a:accent3>
        <a:srgbClr val="A5AB81"/>
      </a:accent3>
      <a:accent4>
        <a:srgbClr val="E9B635"/>
      </a:accent4>
      <a:accent5>
        <a:srgbClr val="7BA79D"/>
      </a:accent5>
      <a:accent6>
        <a:srgbClr val="968C8C"/>
      </a:accent6>
      <a:hlink>
        <a:srgbClr val="F7A115"/>
      </a:hlink>
      <a:folHlink>
        <a:srgbClr val="969696"/>
      </a:folHlink>
    </a:clrScheme>
    <a:fontScheme name="Savon">
      <a:majorFont>
        <a:latin typeface="Garamond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aramond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3F20CFC1-E34F-405B-AA49-5BE0E194F1B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450</TotalTime>
  <Words>674</Words>
  <Application>Microsoft Office PowerPoint</Application>
  <PresentationFormat>Widescreen</PresentationFormat>
  <Paragraphs>74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Arial</vt:lpstr>
      <vt:lpstr>Garamond</vt:lpstr>
      <vt:lpstr>Savon</vt:lpstr>
      <vt:lpstr>S1 LIBRARY INDUCTION</vt:lpstr>
      <vt:lpstr>Contents</vt:lpstr>
      <vt:lpstr>Welcome</vt:lpstr>
      <vt:lpstr>Welcome Cont.</vt:lpstr>
      <vt:lpstr>Library Collections</vt:lpstr>
      <vt:lpstr>Genre</vt:lpstr>
      <vt:lpstr>Reading Levels</vt:lpstr>
      <vt:lpstr>Non Fiction</vt:lpstr>
      <vt:lpstr>How to Pick a Book</vt:lpstr>
      <vt:lpstr>Reading Expectations</vt:lpstr>
      <vt:lpstr>Reading Expectations Cont.</vt:lpstr>
      <vt:lpstr>Top Readers</vt:lpstr>
      <vt:lpstr>PowerPoint Presentation</vt:lpstr>
    </vt:vector>
  </TitlesOfParts>
  <Company>North Lanarkshire Council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LIBRARY INDUCTION</dc:title>
  <dc:creator>Kirsten Scott</dc:creator>
  <cp:lastModifiedBy>Kirsten Scott</cp:lastModifiedBy>
  <cp:revision>33</cp:revision>
  <dcterms:created xsi:type="dcterms:W3CDTF">2015-08-03T11:26:47Z</dcterms:created>
  <dcterms:modified xsi:type="dcterms:W3CDTF">2016-08-25T09:36:53Z</dcterms:modified>
</cp:coreProperties>
</file>