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8" r:id="rId9"/>
    <p:sldId id="263" r:id="rId10"/>
    <p:sldId id="262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Word choice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Preparation for </a:t>
            </a:r>
            <a:r>
              <a:rPr lang="en-GB" dirty="0" smtClean="0"/>
              <a:t>N5 </a:t>
            </a:r>
            <a:r>
              <a:rPr lang="en-GB" dirty="0" smtClean="0"/>
              <a:t>Reading for Understanding, Analysis and Evaluation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76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70673"/>
            <a:ext cx="8610600" cy="962827"/>
          </a:xfrm>
        </p:spPr>
        <p:txBody>
          <a:bodyPr/>
          <a:lstStyle/>
          <a:p>
            <a:r>
              <a:rPr lang="en-GB" b="1" u="sng" dirty="0" smtClean="0">
                <a:solidFill>
                  <a:schemeClr val="accent1"/>
                </a:solidFill>
              </a:rPr>
              <a:t>LOOK AT THE MARKS AVAILABLE!</a:t>
            </a:r>
            <a:endParaRPr lang="en-GB" b="1" u="sng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11696700" cy="469468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chemeClr val="accent5"/>
                </a:solidFill>
              </a:rPr>
              <a:t>For 2 marks = </a:t>
            </a:r>
            <a:r>
              <a:rPr lang="en-GB" sz="5400" b="1" dirty="0" smtClean="0">
                <a:solidFill>
                  <a:schemeClr val="accent3"/>
                </a:solidFill>
              </a:rPr>
              <a:t>quote &amp; analyse 2 words.</a:t>
            </a:r>
          </a:p>
          <a:p>
            <a:r>
              <a:rPr lang="en-GB" sz="5400" b="1" dirty="0" smtClean="0">
                <a:solidFill>
                  <a:schemeClr val="accent5"/>
                </a:solidFill>
              </a:rPr>
              <a:t>For 3 marks = </a:t>
            </a:r>
            <a:r>
              <a:rPr lang="en-GB" sz="5400" b="1" dirty="0" smtClean="0">
                <a:solidFill>
                  <a:schemeClr val="accent3"/>
                </a:solidFill>
              </a:rPr>
              <a:t>quote &amp; analyse 3 words.</a:t>
            </a:r>
          </a:p>
          <a:p>
            <a:r>
              <a:rPr lang="en-GB" sz="5400" b="1" dirty="0" smtClean="0">
                <a:solidFill>
                  <a:schemeClr val="accent3"/>
                </a:solidFill>
              </a:rPr>
              <a:t>1 mark per quote AND analysis.</a:t>
            </a:r>
            <a:endParaRPr lang="en-GB" sz="5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54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08300" y="307173"/>
            <a:ext cx="8610600" cy="873927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WORD CHOICE - PRACTICE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485900"/>
            <a:ext cx="11760200" cy="4176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 smtClean="0"/>
              <a:t>It is a diverse cultural heritage enriched now by a large and vibrant Asian population and a smaller but significant Chinese one.</a:t>
            </a:r>
          </a:p>
          <a:p>
            <a:pPr marL="0" indent="0">
              <a:buNone/>
            </a:pPr>
            <a:endParaRPr lang="en-GB" sz="3600" b="1" dirty="0" smtClean="0"/>
          </a:p>
          <a:p>
            <a:pPr marL="0" indent="0">
              <a:buNone/>
            </a:pPr>
            <a:r>
              <a:rPr lang="en-GB" sz="3600" b="1" i="1" dirty="0" smtClean="0">
                <a:solidFill>
                  <a:srgbClr val="FF0000"/>
                </a:solidFill>
              </a:rPr>
              <a:t>Analyse how the writer’s word choice makes clear her positive attitude to immigrants in Scotland (2 marks)</a:t>
            </a:r>
            <a:endParaRPr lang="en-GB" sz="3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9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08300" y="307173"/>
            <a:ext cx="8610600" cy="873927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WORD CHOICE - PRACTICE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485900"/>
            <a:ext cx="11760200" cy="4176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 smtClean="0"/>
              <a:t>It is a </a:t>
            </a:r>
            <a:r>
              <a:rPr lang="en-GB" sz="3600" b="1" u="sng" dirty="0" smtClean="0">
                <a:solidFill>
                  <a:srgbClr val="FF0000"/>
                </a:solidFill>
              </a:rPr>
              <a:t>diverse</a:t>
            </a:r>
            <a:r>
              <a:rPr lang="en-GB" sz="3600" b="1" dirty="0" smtClean="0"/>
              <a:t> cultural heritage </a:t>
            </a:r>
            <a:r>
              <a:rPr lang="en-GB" sz="3600" b="1" u="sng" dirty="0" smtClean="0">
                <a:solidFill>
                  <a:srgbClr val="FF0000"/>
                </a:solidFill>
              </a:rPr>
              <a:t>enriched</a:t>
            </a:r>
            <a:r>
              <a:rPr lang="en-GB" sz="3600" b="1" dirty="0" smtClean="0"/>
              <a:t> now by a large and </a:t>
            </a:r>
            <a:r>
              <a:rPr lang="en-GB" sz="3600" b="1" u="sng" dirty="0" smtClean="0">
                <a:solidFill>
                  <a:srgbClr val="FF0000"/>
                </a:solidFill>
              </a:rPr>
              <a:t>vibrant</a:t>
            </a:r>
            <a:r>
              <a:rPr lang="en-GB" sz="3600" b="1" dirty="0" smtClean="0"/>
              <a:t> Asian population and a smaller but </a:t>
            </a:r>
            <a:r>
              <a:rPr lang="en-GB" sz="3600" b="1" u="sng" dirty="0" smtClean="0">
                <a:solidFill>
                  <a:srgbClr val="FF0000"/>
                </a:solidFill>
              </a:rPr>
              <a:t>significant </a:t>
            </a:r>
            <a:r>
              <a:rPr lang="en-GB" sz="3600" b="1" dirty="0" smtClean="0"/>
              <a:t>Chinese one.</a:t>
            </a:r>
          </a:p>
          <a:p>
            <a:pPr marL="0" indent="0">
              <a:buNone/>
            </a:pPr>
            <a:endParaRPr lang="en-GB" sz="3600" b="1" dirty="0" smtClean="0"/>
          </a:p>
          <a:p>
            <a:r>
              <a:rPr lang="en-GB" sz="3600" b="1" dirty="0" smtClean="0"/>
              <a:t>“Diverse” has connotations of variety and difference, suggesting immigrants help make Scotland a more interesting place. (1 mark)</a:t>
            </a:r>
          </a:p>
          <a:p>
            <a:pPr marL="0" indent="0">
              <a:buNone/>
            </a:pPr>
            <a:endParaRPr lang="en-GB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213712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27200" y="307173"/>
            <a:ext cx="9791700" cy="873927"/>
          </a:xfrm>
        </p:spPr>
        <p:txBody>
          <a:bodyPr>
            <a:normAutofit fontScale="90000"/>
          </a:bodyPr>
          <a:lstStyle/>
          <a:p>
            <a:r>
              <a:rPr lang="en-GB" b="1" u="sng" dirty="0" smtClean="0"/>
              <a:t>Word choice – formula and summary</a:t>
            </a:r>
            <a:endParaRPr lang="en-GB" b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485900"/>
            <a:ext cx="11760200" cy="4176525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GB" sz="3600" b="1" i="1" dirty="0" smtClean="0">
                <a:solidFill>
                  <a:srgbClr val="FF0000"/>
                </a:solidFill>
              </a:rPr>
              <a:t>Quote a WORD (not a phrase or sentence)</a:t>
            </a:r>
          </a:p>
          <a:p>
            <a:pPr marL="742950" indent="-742950">
              <a:buAutoNum type="arabicPeriod"/>
            </a:pPr>
            <a:r>
              <a:rPr lang="en-GB" sz="3600" b="1" i="1" dirty="0" smtClean="0">
                <a:solidFill>
                  <a:srgbClr val="FF0000"/>
                </a:solidFill>
              </a:rPr>
              <a:t>Analyse its connotations</a:t>
            </a:r>
          </a:p>
          <a:p>
            <a:pPr marL="742950" indent="-742950">
              <a:buAutoNum type="arabicPeriod"/>
            </a:pPr>
            <a:r>
              <a:rPr lang="en-GB" sz="3600" b="1" i="1" dirty="0" smtClean="0">
                <a:solidFill>
                  <a:srgbClr val="FF0000"/>
                </a:solidFill>
              </a:rPr>
              <a:t>Do this for the amount of marks the question is worth!</a:t>
            </a:r>
            <a:endParaRPr lang="en-GB" sz="3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9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29373"/>
            <a:ext cx="8610600" cy="1293028"/>
          </a:xfrm>
        </p:spPr>
        <p:txBody>
          <a:bodyPr/>
          <a:lstStyle/>
          <a:p>
            <a:r>
              <a:rPr lang="en-GB" dirty="0" smtClean="0"/>
              <a:t>Learning intentions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22401"/>
            <a:ext cx="10820400" cy="4024125"/>
          </a:xfrm>
        </p:spPr>
        <p:txBody>
          <a:bodyPr/>
          <a:lstStyle/>
          <a:p>
            <a:r>
              <a:rPr lang="en-GB" sz="4000" dirty="0" smtClean="0"/>
              <a:t>You are developing confidence and strategies in answering Reading for UAE questions on word choice.</a:t>
            </a:r>
          </a:p>
          <a:p>
            <a:r>
              <a:rPr lang="en-GB" sz="4000" dirty="0" smtClean="0"/>
              <a:t>You are recapping / developing an understanding of the word ‘connotations.’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040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57973"/>
            <a:ext cx="8610600" cy="810427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Starter task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68400"/>
            <a:ext cx="11684000" cy="523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Look at these three very similar sentences…</a:t>
            </a:r>
          </a:p>
          <a:p>
            <a:pPr marL="0" indent="0">
              <a:buNone/>
            </a:pPr>
            <a:endParaRPr lang="en-GB" dirty="0"/>
          </a:p>
          <a:p>
            <a:pPr marL="457200" indent="-457200">
              <a:buAutoNum type="arabicPeriod"/>
            </a:pPr>
            <a:r>
              <a:rPr lang="en-GB" sz="2800" dirty="0" smtClean="0"/>
              <a:t>The man </a:t>
            </a:r>
            <a:r>
              <a:rPr lang="en-GB" sz="2800" b="1" u="sng" dirty="0" smtClean="0"/>
              <a:t>walked</a:t>
            </a:r>
            <a:r>
              <a:rPr lang="en-GB" sz="2800" dirty="0" smtClean="0"/>
              <a:t> down the street.</a:t>
            </a:r>
          </a:p>
          <a:p>
            <a:pPr marL="457200" indent="-457200">
              <a:buAutoNum type="arabicPeriod"/>
            </a:pPr>
            <a:r>
              <a:rPr lang="en-GB" sz="2800" dirty="0" smtClean="0"/>
              <a:t>The man </a:t>
            </a:r>
            <a:r>
              <a:rPr lang="en-GB" sz="2800" b="1" u="sng" dirty="0" smtClean="0"/>
              <a:t>sauntered</a:t>
            </a:r>
            <a:r>
              <a:rPr lang="en-GB" sz="2800" dirty="0" smtClean="0"/>
              <a:t> down the street.</a:t>
            </a:r>
          </a:p>
          <a:p>
            <a:pPr marL="457200" indent="-457200">
              <a:buAutoNum type="arabicPeriod"/>
            </a:pPr>
            <a:r>
              <a:rPr lang="en-GB" sz="2800" dirty="0" smtClean="0"/>
              <a:t>The man </a:t>
            </a:r>
            <a:r>
              <a:rPr lang="en-GB" sz="2800" b="1" u="sng" dirty="0" smtClean="0"/>
              <a:t>rushed</a:t>
            </a:r>
            <a:r>
              <a:rPr lang="en-GB" sz="2800" dirty="0" smtClean="0"/>
              <a:t> down the street.</a:t>
            </a:r>
          </a:p>
          <a:p>
            <a:pPr marL="457200" indent="-457200">
              <a:buAutoNum type="arabicPeriod"/>
            </a:pPr>
            <a:endParaRPr lang="en-GB" dirty="0"/>
          </a:p>
          <a:p>
            <a:pPr marL="0" indent="0">
              <a:buNone/>
            </a:pPr>
            <a:r>
              <a:rPr lang="en-GB" sz="2400" dirty="0" smtClean="0"/>
              <a:t>Whilst they all have very similar meanings, the word choice in each sentence suggests something quite different about a) how the man is walking; and b) his attitude or emotions.</a:t>
            </a:r>
          </a:p>
          <a:p>
            <a:pPr marL="0" indent="0">
              <a:buNone/>
            </a:pPr>
            <a:r>
              <a:rPr lang="en-GB" sz="2400" dirty="0" smtClean="0"/>
              <a:t>‘Walked’ is very neutral, but ‘sauntered’ and ‘rushed’ both suggest quite different things about his movement and attitude / emotions.  </a:t>
            </a:r>
          </a:p>
          <a:p>
            <a:pPr marL="0" indent="0">
              <a:buNone/>
            </a:pPr>
            <a:r>
              <a:rPr lang="en-GB" sz="2400" dirty="0" smtClean="0"/>
              <a:t>Jot down what each word brings to mind!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6890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" y="1534160"/>
            <a:ext cx="11366500" cy="4879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b="1" dirty="0" smtClean="0">
                <a:solidFill>
                  <a:srgbClr val="FF0000"/>
                </a:solidFill>
              </a:rPr>
              <a:t>SAUNTERED</a:t>
            </a:r>
            <a:r>
              <a:rPr lang="en-GB" sz="4400" dirty="0" smtClean="0"/>
              <a:t> – relaxed, casual, not particularly fast, carefree – the man seems comfortable and unworried.</a:t>
            </a:r>
          </a:p>
          <a:p>
            <a:pPr marL="0" indent="0">
              <a:buNone/>
            </a:pPr>
            <a:endParaRPr lang="en-GB" sz="4400" dirty="0"/>
          </a:p>
          <a:p>
            <a:pPr marL="0" indent="0">
              <a:buNone/>
            </a:pPr>
            <a:r>
              <a:rPr lang="en-GB" sz="4400" b="1" dirty="0" smtClean="0">
                <a:solidFill>
                  <a:srgbClr val="FF0000"/>
                </a:solidFill>
              </a:rPr>
              <a:t>RUSHED</a:t>
            </a:r>
            <a:r>
              <a:rPr lang="en-GB" sz="4400" dirty="0" smtClean="0"/>
              <a:t> – fast, hectic, frantic, in a hurry – the man might be in a panic, late, or facing an emergency.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42139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873927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connotations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638300"/>
            <a:ext cx="11760200" cy="4024125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Connotations</a:t>
            </a:r>
            <a:r>
              <a:rPr lang="en-GB" sz="3600" dirty="0" smtClean="0"/>
              <a:t> are the associations attached to a particular word – what the word makes you think of, rather than what it literally means.</a:t>
            </a:r>
          </a:p>
          <a:p>
            <a:r>
              <a:rPr lang="en-GB" sz="3600" dirty="0" smtClean="0"/>
              <a:t>Example – ‘rush’ has connotations of speed, panic or being in a hurry, suggesting the man is perhaps running late or facing an emergency.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7981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873927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connotations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638300"/>
            <a:ext cx="117602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 smtClean="0"/>
              <a:t>1.	The girl was </a:t>
            </a:r>
            <a:r>
              <a:rPr lang="en-GB" sz="3600" b="1" u="sng" dirty="0" smtClean="0"/>
              <a:t>slim.</a:t>
            </a:r>
          </a:p>
          <a:p>
            <a:pPr marL="742950" indent="-742950">
              <a:buAutoNum type="arabicPeriod" startAt="2"/>
            </a:pPr>
            <a:r>
              <a:rPr lang="en-GB" sz="3600" dirty="0" smtClean="0"/>
              <a:t>The girl was </a:t>
            </a:r>
            <a:r>
              <a:rPr lang="en-GB" sz="3600" b="1" u="sng" dirty="0" smtClean="0"/>
              <a:t>scrawny.</a:t>
            </a:r>
          </a:p>
          <a:p>
            <a:pPr marL="742950" indent="-742950">
              <a:buAutoNum type="arabicPeriod" startAt="2"/>
            </a:pPr>
            <a:endParaRPr lang="en-GB" sz="3600" b="1" u="sng" dirty="0"/>
          </a:p>
          <a:p>
            <a:pPr marL="0" indent="0">
              <a:buNone/>
            </a:pPr>
            <a:r>
              <a:rPr lang="en-GB" sz="3600" dirty="0" smtClean="0"/>
              <a:t>With a partner, discuss and write down the different connotations of each word.  Which is the more flattering word to use?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56143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70673"/>
            <a:ext cx="8610600" cy="962827"/>
          </a:xfrm>
        </p:spPr>
        <p:txBody>
          <a:bodyPr/>
          <a:lstStyle/>
          <a:p>
            <a:r>
              <a:rPr lang="en-GB" b="1" dirty="0" smtClean="0">
                <a:solidFill>
                  <a:schemeClr val="accent5"/>
                </a:solidFill>
              </a:rPr>
              <a:t>WORD CHOICE QUESTIONS</a:t>
            </a:r>
            <a:endParaRPr lang="en-GB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11696700" cy="4694685"/>
          </a:xfrm>
        </p:spPr>
        <p:txBody>
          <a:bodyPr>
            <a:normAutofit lnSpcReduction="10000"/>
          </a:bodyPr>
          <a:lstStyle/>
          <a:p>
            <a:r>
              <a:rPr lang="en-GB" sz="5400" b="1" dirty="0" smtClean="0">
                <a:solidFill>
                  <a:schemeClr val="accent3"/>
                </a:solidFill>
              </a:rPr>
              <a:t>Quote</a:t>
            </a:r>
            <a:r>
              <a:rPr lang="en-GB" sz="5400" dirty="0" smtClean="0"/>
              <a:t> an appropriate word.</a:t>
            </a:r>
          </a:p>
          <a:p>
            <a:r>
              <a:rPr lang="en-GB" sz="5400" b="1" dirty="0" smtClean="0">
                <a:solidFill>
                  <a:schemeClr val="accent3"/>
                </a:solidFill>
              </a:rPr>
              <a:t>Analyse</a:t>
            </a:r>
            <a:r>
              <a:rPr lang="en-GB" sz="5400" dirty="0" smtClean="0"/>
              <a:t> the word’s connotations, making sure you answer the question.</a:t>
            </a:r>
          </a:p>
          <a:p>
            <a:pPr marL="0" indent="0">
              <a:buNone/>
            </a:pPr>
            <a:r>
              <a:rPr lang="en-GB" sz="5400" b="1" dirty="0" smtClean="0">
                <a:solidFill>
                  <a:schemeClr val="accent3"/>
                </a:solidFill>
              </a:rPr>
              <a:t>BOTH</a:t>
            </a:r>
            <a:r>
              <a:rPr lang="en-GB" sz="5400" dirty="0" smtClean="0"/>
              <a:t> steps are needed for 2 </a:t>
            </a:r>
            <a:r>
              <a:rPr lang="en-GB" sz="5400" dirty="0" err="1" smtClean="0"/>
              <a:t>markS</a:t>
            </a:r>
            <a:r>
              <a:rPr lang="en-GB" sz="5400" dirty="0" smtClean="0"/>
              <a:t>!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413027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70673"/>
            <a:ext cx="8610600" cy="962827"/>
          </a:xfrm>
        </p:spPr>
        <p:txBody>
          <a:bodyPr/>
          <a:lstStyle/>
          <a:p>
            <a:r>
              <a:rPr lang="en-GB" b="1" dirty="0" smtClean="0">
                <a:solidFill>
                  <a:schemeClr val="accent5"/>
                </a:solidFill>
              </a:rPr>
              <a:t>WORD CHOICE QUESTIONS</a:t>
            </a:r>
            <a:endParaRPr lang="en-GB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11696700" cy="469468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chemeClr val="accent3"/>
                </a:solidFill>
              </a:rPr>
              <a:t>YOU MUST USE WORDS – NOT PHRASES OR WHOLE SENTENCES!</a:t>
            </a:r>
          </a:p>
          <a:p>
            <a:r>
              <a:rPr lang="en-GB" sz="5400" b="1" dirty="0" smtClean="0">
                <a:solidFill>
                  <a:schemeClr val="accent3"/>
                </a:solidFill>
              </a:rPr>
              <a:t>IT’S </a:t>
            </a:r>
            <a:r>
              <a:rPr lang="en-GB" sz="5400" b="1" u="sng" dirty="0" smtClean="0">
                <a:solidFill>
                  <a:schemeClr val="accent3"/>
                </a:solidFill>
              </a:rPr>
              <a:t>WORD</a:t>
            </a:r>
            <a:r>
              <a:rPr lang="en-GB" sz="5400" b="1" dirty="0" smtClean="0">
                <a:solidFill>
                  <a:schemeClr val="accent3"/>
                </a:solidFill>
              </a:rPr>
              <a:t> CHOICE!!!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98022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70673"/>
            <a:ext cx="8610600" cy="962827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7030A0"/>
                </a:solidFill>
              </a:rPr>
              <a:t>WORD CHOICE answer</a:t>
            </a:r>
            <a:endParaRPr lang="en-GB" sz="54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12039600" cy="4694685"/>
          </a:xfrm>
        </p:spPr>
        <p:txBody>
          <a:bodyPr>
            <a:normAutofit/>
          </a:bodyPr>
          <a:lstStyle/>
          <a:p>
            <a:r>
              <a:rPr lang="en-GB" sz="5400" dirty="0" smtClean="0">
                <a:solidFill>
                  <a:schemeClr val="accent5"/>
                </a:solidFill>
              </a:rPr>
              <a:t>The writer uses the word “ _______”.</a:t>
            </a:r>
          </a:p>
          <a:p>
            <a:r>
              <a:rPr lang="en-GB" sz="5400" dirty="0" smtClean="0">
                <a:solidFill>
                  <a:schemeClr val="accent5"/>
                </a:solidFill>
              </a:rPr>
              <a:t>This has connotations of _________</a:t>
            </a:r>
          </a:p>
          <a:p>
            <a:pPr marL="0" indent="0">
              <a:buNone/>
            </a:pPr>
            <a:r>
              <a:rPr lang="en-GB" sz="5400" dirty="0" smtClean="0">
                <a:solidFill>
                  <a:schemeClr val="accent5"/>
                </a:solidFill>
              </a:rPr>
              <a:t>___________, which suggests / shows _______________.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20423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TC104033937[[fn=Vapor Trail]]</Template>
  <TotalTime>71</TotalTime>
  <Words>479</Words>
  <Application>Microsoft Office PowerPoint</Application>
  <PresentationFormat>Widescreen</PresentationFormat>
  <Paragraphs>53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Century Gothic</vt:lpstr>
      <vt:lpstr>Vapor Trail</vt:lpstr>
      <vt:lpstr>Word choice questions</vt:lpstr>
      <vt:lpstr>Learning intentions</vt:lpstr>
      <vt:lpstr>Starter task</vt:lpstr>
      <vt:lpstr>PowerPoint Presentation</vt:lpstr>
      <vt:lpstr>connotations</vt:lpstr>
      <vt:lpstr>connotations</vt:lpstr>
      <vt:lpstr>WORD CHOICE QUESTIONS</vt:lpstr>
      <vt:lpstr>WORD CHOICE QUESTIONS</vt:lpstr>
      <vt:lpstr>WORD CHOICE answer</vt:lpstr>
      <vt:lpstr>LOOK AT THE MARKS AVAILABLE!</vt:lpstr>
      <vt:lpstr>WORD CHOICE - PRACTICE</vt:lpstr>
      <vt:lpstr>WORD CHOICE - PRACTICE</vt:lpstr>
      <vt:lpstr>Word choice – formula and summary</vt:lpstr>
    </vt:vector>
  </TitlesOfParts>
  <Company>North Lanarkshire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choice questions</dc:title>
  <dc:creator>Leigh Goodman</dc:creator>
  <cp:lastModifiedBy>Neil Mitchell</cp:lastModifiedBy>
  <cp:revision>13</cp:revision>
  <dcterms:created xsi:type="dcterms:W3CDTF">2014-08-29T12:01:04Z</dcterms:created>
  <dcterms:modified xsi:type="dcterms:W3CDTF">2018-02-09T09:30:31Z</dcterms:modified>
</cp:coreProperties>
</file>