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31"/>
  </p:handout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6" r:id="rId9"/>
    <p:sldId id="265" r:id="rId10"/>
    <p:sldId id="262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2" r:id="rId24"/>
    <p:sldId id="278" r:id="rId25"/>
    <p:sldId id="279" r:id="rId26"/>
    <p:sldId id="281" r:id="rId27"/>
    <p:sldId id="283" r:id="rId28"/>
    <p:sldId id="280" r:id="rId29"/>
    <p:sldId id="284" r:id="rId30"/>
  </p:sldIdLst>
  <p:sldSz cx="12192000" cy="6858000"/>
  <p:notesSz cx="666273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0" y="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63684-AB50-4351-91DB-446F2FCF2FAD}" type="datetimeFigureOut">
              <a:rPr lang="en-GB" smtClean="0"/>
              <a:t>13/12/2017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0CD35-A8C8-48E7-9694-F74FD908C5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128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i="1" dirty="0" smtClean="0"/>
              <a:t>Men Should Weep</a:t>
            </a:r>
            <a:endParaRPr lang="en-GB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Preparing for the Scottish Text paper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06339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Some Basics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4007"/>
            <a:ext cx="8596668" cy="465584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The marking of Scottish Text is MUCH more lenient than RUAE in one way…</a:t>
            </a:r>
          </a:p>
          <a:p>
            <a:r>
              <a:rPr lang="en-GB" sz="3600" dirty="0" smtClean="0"/>
              <a:t>Unless a particular technique is specified in the question, you have much more flexibility about what and how much you quote.  You are not restricted to single words, etc.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896288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BUT!!!!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4007"/>
            <a:ext cx="8596668" cy="465584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That doesn’t mean it’s a good idea to quote full sentences.  Your responses will be better if you select short examples.</a:t>
            </a:r>
          </a:p>
          <a:p>
            <a:r>
              <a:rPr lang="en-GB" sz="3600" dirty="0" smtClean="0"/>
              <a:t>As is the case in all of Higher, just quoting will NEVER get you marks.  It is the analysis and discussion that gains you credit.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852621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Question Instructions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4007"/>
            <a:ext cx="8596668" cy="465584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“Analyse” – quote example(s) and discuss their effects.  </a:t>
            </a:r>
          </a:p>
          <a:p>
            <a:pPr marL="0" indent="0">
              <a:buNone/>
            </a:pPr>
            <a:endParaRPr lang="en-GB" sz="3600" dirty="0"/>
          </a:p>
          <a:p>
            <a:r>
              <a:rPr lang="en-GB" sz="3600" dirty="0" smtClean="0"/>
              <a:t>“Explain” – no need to quote; simply outline or summarise.  Bullet points are good here.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419302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2015 Past Paper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4007"/>
            <a:ext cx="8596668" cy="5223884"/>
          </a:xfrm>
        </p:spPr>
        <p:txBody>
          <a:bodyPr>
            <a:normAutofit/>
          </a:bodyPr>
          <a:lstStyle/>
          <a:p>
            <a:r>
              <a:rPr lang="en-GB" sz="3600" dirty="0" smtClean="0"/>
              <a:t>Attempt Question 9.</a:t>
            </a:r>
          </a:p>
          <a:p>
            <a:r>
              <a:rPr lang="en-GB" sz="3600" dirty="0" smtClean="0"/>
              <a:t>It asks you to </a:t>
            </a:r>
            <a:r>
              <a:rPr lang="en-GB" sz="3600" b="1" dirty="0" smtClean="0">
                <a:solidFill>
                  <a:schemeClr val="accent2"/>
                </a:solidFill>
              </a:rPr>
              <a:t>‘explain’ </a:t>
            </a:r>
            <a:r>
              <a:rPr lang="en-GB" sz="3600" dirty="0" smtClean="0"/>
              <a:t>– briefly summarise two points and use bullet points or numbers.</a:t>
            </a: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3394548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Question 9 – Any Two!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4007"/>
            <a:ext cx="8596668" cy="5223884"/>
          </a:xfrm>
        </p:spPr>
        <p:txBody>
          <a:bodyPr>
            <a:normAutofit/>
          </a:bodyPr>
          <a:lstStyle/>
          <a:p>
            <a:r>
              <a:rPr lang="en-GB" sz="2400" dirty="0" smtClean="0"/>
              <a:t>She wants to help with Bertie as the hospital won’t let him return to the unsanitary Morrison home</a:t>
            </a:r>
          </a:p>
          <a:p>
            <a:r>
              <a:rPr lang="en-GB" sz="2400" dirty="0" smtClean="0"/>
              <a:t>She wants to ensure her family get a council house from the Corporation</a:t>
            </a:r>
          </a:p>
          <a:p>
            <a:r>
              <a:rPr lang="en-GB" sz="2400" dirty="0" smtClean="0"/>
              <a:t>She remembers the love and kindness John showed her as a baby</a:t>
            </a:r>
          </a:p>
          <a:p>
            <a:r>
              <a:rPr lang="en-GB" sz="2400" dirty="0" smtClean="0"/>
              <a:t>She has experienced suicidal thoughts due to the remorse she feels at leaving her family home</a:t>
            </a:r>
          </a:p>
          <a:p>
            <a:r>
              <a:rPr lang="en-GB" sz="2400" dirty="0" smtClean="0"/>
              <a:t>She regrets how she treated her parents</a:t>
            </a:r>
          </a:p>
          <a:p>
            <a:r>
              <a:rPr lang="en-GB" sz="2400" dirty="0" smtClean="0"/>
              <a:t>She wants to make amends for the hurtful things she and Isa said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99661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2015 Past Paper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4007"/>
            <a:ext cx="8596668" cy="5223884"/>
          </a:xfrm>
        </p:spPr>
        <p:txBody>
          <a:bodyPr>
            <a:normAutofit fontScale="92500"/>
          </a:bodyPr>
          <a:lstStyle/>
          <a:p>
            <a:r>
              <a:rPr lang="en-GB" sz="3600" dirty="0" smtClean="0"/>
              <a:t>Attempt Question 10</a:t>
            </a:r>
          </a:p>
          <a:p>
            <a:r>
              <a:rPr lang="en-GB" sz="3600" dirty="0" smtClean="0"/>
              <a:t>It asks you to </a:t>
            </a:r>
            <a:r>
              <a:rPr lang="en-GB" sz="3600" b="1" u="sng" dirty="0" smtClean="0">
                <a:solidFill>
                  <a:schemeClr val="accent2"/>
                </a:solidFill>
              </a:rPr>
              <a:t>‘analyse’ </a:t>
            </a:r>
            <a:r>
              <a:rPr lang="en-GB" sz="3600" dirty="0" smtClean="0"/>
              <a:t>– this means you will need to quote and comment on how aspects of language are used to convey the women’s differing attitudes.</a:t>
            </a:r>
          </a:p>
          <a:p>
            <a:r>
              <a:rPr lang="en-GB" sz="3600" b="1" u="sng" dirty="0" smtClean="0">
                <a:solidFill>
                  <a:schemeClr val="accent2"/>
                </a:solidFill>
              </a:rPr>
              <a:t>TOP TIP</a:t>
            </a:r>
            <a:r>
              <a:rPr lang="en-GB" sz="3600" dirty="0" smtClean="0"/>
              <a:t>: Use subheadings to show which character you are looking at, and generally for contrast-type questions.</a:t>
            </a: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390521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Question 10 – Half Answer!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4007"/>
            <a:ext cx="8596668" cy="52238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b="1" u="sng" dirty="0" smtClean="0"/>
              <a:t>Lily</a:t>
            </a:r>
          </a:p>
          <a:p>
            <a:pPr marL="0" indent="0">
              <a:buNone/>
            </a:pPr>
            <a:r>
              <a:rPr lang="en-GB" sz="2800" dirty="0" smtClean="0"/>
              <a:t>“Living in sin” implies she feels that unmarried couples who cohabit are acting in an immoral, shameful way. (1)</a:t>
            </a:r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r>
              <a:rPr lang="en-GB" sz="2800" b="1" u="sng" dirty="0" smtClean="0"/>
              <a:t>Jenny</a:t>
            </a:r>
          </a:p>
          <a:p>
            <a:pPr marL="0" indent="0">
              <a:buNone/>
            </a:pPr>
            <a:r>
              <a:rPr lang="en-GB" sz="2800" dirty="0" smtClean="0"/>
              <a:t>“Aye, if ye want </a:t>
            </a:r>
            <a:r>
              <a:rPr lang="en-GB" sz="2800" dirty="0" err="1" smtClean="0"/>
              <a:t>tae</a:t>
            </a:r>
            <a:r>
              <a:rPr lang="en-GB" sz="2800" dirty="0" smtClean="0"/>
              <a:t> ca it sin.  I don’t.”  This reflects how Jenny does not conform to society’s expectations.  She bluntly rejects the idea that what she is doing is wrong or inappropriate. (1)</a:t>
            </a:r>
          </a:p>
          <a:p>
            <a:pPr marL="0" indent="0">
              <a:buNone/>
            </a:pP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1790497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2015 Past Paper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4007"/>
            <a:ext cx="8596668" cy="5223884"/>
          </a:xfrm>
        </p:spPr>
        <p:txBody>
          <a:bodyPr>
            <a:normAutofit/>
          </a:bodyPr>
          <a:lstStyle/>
          <a:p>
            <a:r>
              <a:rPr lang="en-GB" sz="3600" dirty="0" smtClean="0"/>
              <a:t>Attempt Question 10</a:t>
            </a:r>
          </a:p>
          <a:p>
            <a:r>
              <a:rPr lang="en-GB" sz="3600" dirty="0" smtClean="0"/>
              <a:t>It asks you to </a:t>
            </a:r>
            <a:r>
              <a:rPr lang="en-GB" sz="3600" b="1" u="sng" dirty="0" smtClean="0">
                <a:solidFill>
                  <a:schemeClr val="accent2"/>
                </a:solidFill>
              </a:rPr>
              <a:t>‘analyse’ </a:t>
            </a:r>
            <a:r>
              <a:rPr lang="en-GB" sz="3600" dirty="0" smtClean="0"/>
              <a:t>– this means you will need to quote and comment.</a:t>
            </a:r>
          </a:p>
          <a:p>
            <a:r>
              <a:rPr lang="en-GB" sz="3600" b="1" dirty="0" smtClean="0">
                <a:solidFill>
                  <a:schemeClr val="accent2"/>
                </a:solidFill>
              </a:rPr>
              <a:t>‘Stage directions’ </a:t>
            </a:r>
            <a:r>
              <a:rPr lang="en-GB" sz="3600" dirty="0" smtClean="0"/>
              <a:t>= information in italics.</a:t>
            </a:r>
          </a:p>
          <a:p>
            <a:r>
              <a:rPr lang="en-GB" sz="3600" b="1" dirty="0" smtClean="0">
                <a:solidFill>
                  <a:schemeClr val="accent2"/>
                </a:solidFill>
              </a:rPr>
              <a:t>4 marks </a:t>
            </a:r>
            <a:r>
              <a:rPr lang="en-GB" sz="3600" dirty="0" smtClean="0"/>
              <a:t>– look at </a:t>
            </a:r>
            <a:r>
              <a:rPr lang="en-GB" sz="3600" b="1" dirty="0" smtClean="0">
                <a:solidFill>
                  <a:schemeClr val="accent2"/>
                </a:solidFill>
              </a:rPr>
              <a:t>4 examples </a:t>
            </a:r>
            <a:r>
              <a:rPr lang="en-GB" sz="3600" dirty="0" smtClean="0"/>
              <a:t>despite what the question says!!</a:t>
            </a: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38116865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Question 11 – Stage Directions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4007"/>
            <a:ext cx="8596668" cy="522388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“Her hands to her head”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“She draws a couple of chairs together, deliberately excluding Lily”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(Lily) “moves off a little, but keeps within ear-shot”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“She doesn’t even look at Lily”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“Maggie nods”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“Maggie’s eyes bulge”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“She gasps”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“At first his face lights up”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400" dirty="0" smtClean="0"/>
              <a:t>“Then his lips tighten”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1207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2015 Past Paper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4007"/>
            <a:ext cx="8596668" cy="5223884"/>
          </a:xfrm>
        </p:spPr>
        <p:txBody>
          <a:bodyPr>
            <a:normAutofit/>
          </a:bodyPr>
          <a:lstStyle/>
          <a:p>
            <a:r>
              <a:rPr lang="en-GB" sz="3600" dirty="0" smtClean="0"/>
              <a:t>Look at the final question.</a:t>
            </a:r>
          </a:p>
          <a:p>
            <a:r>
              <a:rPr lang="en-GB" sz="3600" dirty="0" smtClean="0"/>
              <a:t>Can you recall how to approach the comparison question from National 5?</a:t>
            </a:r>
          </a:p>
          <a:p>
            <a:r>
              <a:rPr lang="en-GB" sz="3600" dirty="0" smtClean="0"/>
              <a:t>Discuss and write down any strategies you remember.</a:t>
            </a:r>
          </a:p>
          <a:p>
            <a:r>
              <a:rPr lang="en-GB" sz="3600" dirty="0" smtClean="0"/>
              <a:t>Get ready to share them with </a:t>
            </a:r>
            <a:r>
              <a:rPr lang="en-GB" sz="3600" smtClean="0"/>
              <a:t>the class!</a:t>
            </a:r>
            <a:endParaRPr lang="en-GB" sz="3400" dirty="0" smtClean="0"/>
          </a:p>
          <a:p>
            <a:pPr marL="457200" lvl="1" indent="0">
              <a:buNone/>
            </a:pP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118726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Learning Intentions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4007"/>
            <a:ext cx="8596668" cy="465584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You are gaining a better understanding of how to approach individual questions in the Scottish Text paper.</a:t>
            </a:r>
          </a:p>
          <a:p>
            <a:r>
              <a:rPr lang="en-GB" sz="3600" dirty="0" smtClean="0"/>
              <a:t>You are gaining a better understanding of how to approach the 10-mark comparison question in the Scottish Text paper.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7445552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10 Mark Question - Formula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1454007"/>
            <a:ext cx="9587345" cy="5223884"/>
          </a:xfrm>
        </p:spPr>
        <p:txBody>
          <a:bodyPr>
            <a:normAutofit/>
          </a:bodyPr>
          <a:lstStyle/>
          <a:p>
            <a:pPr lvl="1"/>
            <a:r>
              <a:rPr lang="en-GB" sz="6000" dirty="0" smtClean="0"/>
              <a:t>Commonality (2 marks)</a:t>
            </a:r>
          </a:p>
          <a:p>
            <a:pPr lvl="1"/>
            <a:r>
              <a:rPr lang="en-GB" sz="6000" dirty="0" smtClean="0"/>
              <a:t>Extract (2 marks)</a:t>
            </a:r>
          </a:p>
          <a:p>
            <a:pPr lvl="1"/>
            <a:r>
              <a:rPr lang="en-GB" sz="6000" dirty="0" smtClean="0"/>
              <a:t>Elsewhere (6 marks)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85021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Commonality – 2 marks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1454007"/>
            <a:ext cx="9587345" cy="522388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sz="2800" dirty="0" smtClean="0"/>
              <a:t>BRIEFLY identify how Jenny’s maturity is made clear </a:t>
            </a:r>
            <a:r>
              <a:rPr lang="en-GB" sz="2800" b="1" u="sng" dirty="0" smtClean="0">
                <a:solidFill>
                  <a:schemeClr val="accent2"/>
                </a:solidFill>
              </a:rPr>
              <a:t>in the extract </a:t>
            </a:r>
            <a:r>
              <a:rPr lang="en-GB" sz="2800" dirty="0" smtClean="0"/>
              <a:t>(1 mark)</a:t>
            </a:r>
          </a:p>
          <a:p>
            <a:pPr marL="457200" lvl="1" indent="0">
              <a:buNone/>
            </a:pPr>
            <a:r>
              <a:rPr lang="en-GB" sz="2800" dirty="0" smtClean="0"/>
              <a:t>BRIEFLY identify how her maturity (or immaturity) is made clear </a:t>
            </a:r>
            <a:r>
              <a:rPr lang="en-GB" sz="2800" b="1" u="sng" dirty="0" smtClean="0">
                <a:solidFill>
                  <a:schemeClr val="accent2"/>
                </a:solidFill>
              </a:rPr>
              <a:t>elsewhere in the play. </a:t>
            </a:r>
            <a:r>
              <a:rPr lang="en-GB" sz="2800" dirty="0" smtClean="0"/>
              <a:t>(1 mark)</a:t>
            </a:r>
          </a:p>
          <a:p>
            <a:pPr marL="457200" lvl="1" indent="0">
              <a:buNone/>
            </a:pPr>
            <a:endParaRPr lang="en-GB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800" dirty="0" smtClean="0"/>
              <a:t>NO QUOTING at this stage!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800" dirty="0" smtClean="0"/>
              <a:t>Keep it basic and brief!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800" dirty="0" smtClean="0"/>
              <a:t>General comments rather than specific ones are needed here.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7850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Extract – 2 marks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1454007"/>
            <a:ext cx="9587345" cy="522388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sz="2800" dirty="0" smtClean="0"/>
              <a:t>Show, by quoting and commenting, how Jenny’s maturity is made clear </a:t>
            </a:r>
            <a:r>
              <a:rPr lang="en-GB" sz="2800" b="1" u="sng" dirty="0" smtClean="0">
                <a:solidFill>
                  <a:schemeClr val="accent2"/>
                </a:solidFill>
              </a:rPr>
              <a:t>in the extract.</a:t>
            </a:r>
          </a:p>
          <a:p>
            <a:pPr marL="457200" lvl="1" indent="0">
              <a:buNone/>
            </a:pPr>
            <a:r>
              <a:rPr lang="en-GB" sz="2800" dirty="0" smtClean="0"/>
              <a:t>Do this twice for 2 marks.</a:t>
            </a:r>
          </a:p>
          <a:p>
            <a:pPr marL="457200" lvl="1" indent="0">
              <a:buNone/>
            </a:pPr>
            <a:endParaRPr lang="en-GB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800" dirty="0" smtClean="0"/>
              <a:t>No credit for quotation alone!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800" dirty="0" smtClean="0"/>
              <a:t>Marks awarded for combination of quote + comment.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800" dirty="0" smtClean="0"/>
              <a:t>Choose brief quotes and make analysis equally straightforward.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800" dirty="0" smtClean="0"/>
              <a:t>You can focus on techniques </a:t>
            </a:r>
            <a:r>
              <a:rPr lang="en-GB" sz="2800" b="1" u="sng" dirty="0" smtClean="0"/>
              <a:t>or </a:t>
            </a:r>
            <a:r>
              <a:rPr lang="en-GB" sz="2800" dirty="0" smtClean="0"/>
              <a:t>general points about character / attitude etc.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7027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144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Extract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/>
              <a:t>“I was that ashamed o </a:t>
            </a:r>
            <a:r>
              <a:rPr lang="en-GB" sz="2800" dirty="0" err="1" smtClean="0"/>
              <a:t>masel</a:t>
            </a:r>
            <a:r>
              <a:rPr lang="en-GB" sz="2800" dirty="0" smtClean="0"/>
              <a:t>.”  This shows that Jenny is expressing remorse and guilt for her previous actions, a sign of maturity. (1 mark)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1389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Elsewhere – 6 marks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1454007"/>
            <a:ext cx="9587345" cy="522388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sz="3600" dirty="0" smtClean="0"/>
              <a:t>Show, by quoting / referring and commenting, how Jenny’s maturity is made clear </a:t>
            </a:r>
            <a:r>
              <a:rPr lang="en-GB" sz="3600" b="1" u="sng" dirty="0" smtClean="0">
                <a:solidFill>
                  <a:schemeClr val="accent2"/>
                </a:solidFill>
              </a:rPr>
              <a:t>elsewhere in the text.</a:t>
            </a:r>
          </a:p>
          <a:p>
            <a:pPr marL="457200" lvl="1" indent="0">
              <a:buNone/>
            </a:pPr>
            <a:r>
              <a:rPr lang="en-GB" sz="3600" dirty="0" smtClean="0"/>
              <a:t>You will get 1 mark for a basic reference + comment.</a:t>
            </a:r>
          </a:p>
          <a:p>
            <a:pPr marL="457200" lvl="1" indent="0">
              <a:buNone/>
            </a:pPr>
            <a:r>
              <a:rPr lang="en-GB" sz="3600" dirty="0" smtClean="0"/>
              <a:t>You will get 2 marks for a developed / detailed reference and comment.</a:t>
            </a:r>
          </a:p>
          <a:p>
            <a:pPr marL="457200" lvl="1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67994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Elsewhere – 6 marks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1454007"/>
            <a:ext cx="9587345" cy="522388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sz="3600" dirty="0" smtClean="0"/>
              <a:t>You can make up the 6 marks in a number of ways.  There is no set formula.</a:t>
            </a:r>
          </a:p>
          <a:p>
            <a:pPr marL="457200" lvl="1" indent="0">
              <a:buNone/>
            </a:pPr>
            <a:r>
              <a:rPr lang="en-GB" sz="3600" dirty="0" smtClean="0"/>
              <a:t>However, to get 6 marks you need to deal with AT LEAST THREE other points from the play.</a:t>
            </a:r>
          </a:p>
          <a:p>
            <a:pPr marL="457200" lvl="1" indent="0">
              <a:buNone/>
            </a:pPr>
            <a:r>
              <a:rPr lang="en-GB" sz="3600" dirty="0" smtClean="0"/>
              <a:t>You will need to refer + comment between 3 and 6 times.  Marks are awarded on depth and quality of comment.</a:t>
            </a:r>
          </a:p>
          <a:p>
            <a:pPr marL="457200" lvl="1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6577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Group Task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1454007"/>
            <a:ext cx="9587345" cy="5223884"/>
          </a:xfrm>
        </p:spPr>
        <p:txBody>
          <a:bodyPr>
            <a:normAutofit lnSpcReduction="10000"/>
          </a:bodyPr>
          <a:lstStyle/>
          <a:p>
            <a:pPr lvl="1"/>
            <a:r>
              <a:rPr lang="en-GB" sz="3600" dirty="0" smtClean="0"/>
              <a:t>Working together, pick out 4 events / points / parts of the text you could use for this.</a:t>
            </a:r>
          </a:p>
          <a:p>
            <a:pPr lvl="1"/>
            <a:r>
              <a:rPr lang="en-GB" sz="3600" dirty="0" smtClean="0"/>
              <a:t>They need to show Jenny’s maturity or lack thereof.</a:t>
            </a:r>
          </a:p>
          <a:p>
            <a:pPr lvl="1"/>
            <a:r>
              <a:rPr lang="en-GB" sz="3600" dirty="0" smtClean="0"/>
              <a:t>They can come from anywhere, except the extract!  Something from right before or right after the extract is perfectly acceptable.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23536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Possible points…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1108364"/>
            <a:ext cx="9587345" cy="5569527"/>
          </a:xfrm>
        </p:spPr>
        <p:txBody>
          <a:bodyPr>
            <a:normAutofit lnSpcReduction="10000"/>
          </a:bodyPr>
          <a:lstStyle/>
          <a:p>
            <a:pPr lvl="1"/>
            <a:r>
              <a:rPr lang="en-GB" sz="2400" dirty="0" smtClean="0"/>
              <a:t>Confrontation with John</a:t>
            </a:r>
          </a:p>
          <a:p>
            <a:pPr lvl="1"/>
            <a:r>
              <a:rPr lang="en-GB" sz="2400" dirty="0" smtClean="0"/>
              <a:t>Childish actions</a:t>
            </a:r>
          </a:p>
          <a:p>
            <a:pPr lvl="1"/>
            <a:r>
              <a:rPr lang="en-GB" sz="2400" dirty="0" smtClean="0"/>
              <a:t>Tries to appear grown up (make up, drinking </a:t>
            </a:r>
            <a:r>
              <a:rPr lang="en-GB" sz="2400" dirty="0" err="1" smtClean="0"/>
              <a:t>etc</a:t>
            </a:r>
            <a:r>
              <a:rPr lang="en-GB" sz="2400" dirty="0" smtClean="0"/>
              <a:t>) but doesn’t manage</a:t>
            </a:r>
          </a:p>
          <a:p>
            <a:pPr lvl="1"/>
            <a:r>
              <a:rPr lang="en-GB" sz="2400" dirty="0" smtClean="0"/>
              <a:t>Stopping work at the shop – mature / immature</a:t>
            </a:r>
          </a:p>
          <a:p>
            <a:pPr lvl="1"/>
            <a:r>
              <a:rPr lang="en-GB" sz="2400" dirty="0" smtClean="0"/>
              <a:t>Wants to escape poverty - mature</a:t>
            </a:r>
          </a:p>
          <a:p>
            <a:pPr lvl="1"/>
            <a:r>
              <a:rPr lang="en-GB" sz="2400" dirty="0" smtClean="0"/>
              <a:t>Gets a new job (jewellers) on her own - mature</a:t>
            </a:r>
          </a:p>
          <a:p>
            <a:pPr lvl="1"/>
            <a:r>
              <a:rPr lang="en-GB" sz="2400" dirty="0" smtClean="0"/>
              <a:t>Rude to parents</a:t>
            </a:r>
          </a:p>
          <a:p>
            <a:pPr lvl="1"/>
            <a:r>
              <a:rPr lang="en-GB" sz="2400" dirty="0" smtClean="0"/>
              <a:t>Rude to Granny and her pals (with Isa)</a:t>
            </a:r>
          </a:p>
          <a:p>
            <a:pPr lvl="1"/>
            <a:r>
              <a:rPr lang="en-GB" sz="2400" dirty="0" smtClean="0"/>
              <a:t>Jenny’s affectionate response to Maggie when she comes home</a:t>
            </a:r>
          </a:p>
          <a:p>
            <a:pPr lvl="1"/>
            <a:r>
              <a:rPr lang="en-GB" sz="2400" dirty="0" smtClean="0"/>
              <a:t>She drives the attempt to make amends with John</a:t>
            </a:r>
          </a:p>
          <a:p>
            <a:pPr lvl="1"/>
            <a:r>
              <a:rPr lang="en-GB" sz="2400" dirty="0" smtClean="0"/>
              <a:t>Instantly forgives John when she learns he’s a hypocrite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7943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Summary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1454007"/>
            <a:ext cx="9587345" cy="522388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sz="3600" dirty="0" smtClean="0"/>
              <a:t>You should now have a full answer to the 10-mark question.  </a:t>
            </a:r>
          </a:p>
          <a:p>
            <a:pPr marL="457200" lvl="1" indent="0">
              <a:buNone/>
            </a:pPr>
            <a:endParaRPr lang="en-GB" sz="3600" dirty="0"/>
          </a:p>
          <a:p>
            <a:pPr marL="457200" lvl="1" indent="0">
              <a:buNone/>
            </a:pPr>
            <a:r>
              <a:rPr lang="en-GB" sz="3600" dirty="0" smtClean="0"/>
              <a:t>Read over the model answer you have been given and mark your own response, using this as a guide.</a:t>
            </a:r>
          </a:p>
          <a:p>
            <a:pPr marL="457200" lvl="1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1686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HOMEWORK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1454007"/>
            <a:ext cx="9587345" cy="5223884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sz="3600" dirty="0" smtClean="0"/>
              <a:t>Revise the formula / structure for the 10-mark question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600" dirty="0" smtClean="0"/>
              <a:t>Produce an A4 revision page on John’s character and role in the play.  You can include short quotes, words to describe him, and any general comments you wish.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3600" smtClean="0"/>
              <a:t>WEDNESDAY 13</a:t>
            </a:r>
            <a:r>
              <a:rPr lang="en-GB" sz="3600" baseline="30000" smtClean="0"/>
              <a:t>TH</a:t>
            </a:r>
            <a:r>
              <a:rPr lang="en-GB" sz="3600" smtClean="0"/>
              <a:t> DECEMBER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49472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The Paper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4007"/>
            <a:ext cx="8596668" cy="465584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You will be given an extract from the play, of around 1.5-2 pages long.</a:t>
            </a:r>
          </a:p>
          <a:p>
            <a:r>
              <a:rPr lang="en-GB" sz="3600" dirty="0" smtClean="0"/>
              <a:t>It should be familiar to you </a:t>
            </a:r>
            <a:r>
              <a:rPr lang="en-GB" sz="3600" b="1" u="sng" dirty="0" smtClean="0">
                <a:solidFill>
                  <a:schemeClr val="accent2"/>
                </a:solidFill>
              </a:rPr>
              <a:t>if you know the text well.</a:t>
            </a:r>
          </a:p>
          <a:p>
            <a:r>
              <a:rPr lang="en-GB" sz="3600" dirty="0" smtClean="0"/>
              <a:t>They can select ANY extract so it is vital that you are confident with all of the text.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902959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The Paper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4007"/>
            <a:ext cx="8596668" cy="465584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The examiner is testing your RUAE skills AND your understanding of the play as a whole.</a:t>
            </a:r>
          </a:p>
          <a:p>
            <a:r>
              <a:rPr lang="en-GB" sz="3600" dirty="0" smtClean="0"/>
              <a:t>The paper is therefore a sort of cross between RUAE and Critical Essay!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297309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The Paper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4007"/>
            <a:ext cx="8596668" cy="465584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You have around </a:t>
            </a:r>
            <a:r>
              <a:rPr lang="en-GB" sz="3600" b="1" dirty="0" smtClean="0">
                <a:solidFill>
                  <a:schemeClr val="accent2"/>
                </a:solidFill>
              </a:rPr>
              <a:t>45 minutes </a:t>
            </a:r>
            <a:r>
              <a:rPr lang="en-GB" sz="3600" dirty="0" smtClean="0"/>
              <a:t>for the Scottish Text paper.</a:t>
            </a:r>
          </a:p>
          <a:p>
            <a:r>
              <a:rPr lang="en-GB" sz="3600" dirty="0" smtClean="0"/>
              <a:t>It is in the same paper as the Critical Essay.</a:t>
            </a:r>
          </a:p>
          <a:p>
            <a:r>
              <a:rPr lang="en-GB" sz="3600" dirty="0" smtClean="0"/>
              <a:t>You have 90 minutes to do both.  There is no break and </a:t>
            </a:r>
            <a:r>
              <a:rPr lang="en-GB" sz="3600" b="1" u="sng" dirty="0" smtClean="0">
                <a:solidFill>
                  <a:schemeClr val="accent2"/>
                </a:solidFill>
              </a:rPr>
              <a:t>you need to manage your time by yourself</a:t>
            </a:r>
            <a:r>
              <a:rPr lang="en-GB" sz="3600" dirty="0" smtClean="0"/>
              <a:t>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913015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The Paper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4007"/>
            <a:ext cx="8596668" cy="465584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Scottish Text is worth 20 marks.</a:t>
            </a:r>
          </a:p>
          <a:p>
            <a:r>
              <a:rPr lang="en-GB" sz="3600" dirty="0" smtClean="0"/>
              <a:t>You will have 10 marks worth of individual questions (usually 4, 4, 2)</a:t>
            </a:r>
          </a:p>
          <a:p>
            <a:r>
              <a:rPr lang="en-GB" sz="3600" dirty="0" smtClean="0"/>
              <a:t>You will need to then answer a 10-mark question which asks you to link the extract to other parts of the play. 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822409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2015 Past Paper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4007"/>
            <a:ext cx="8596668" cy="5223884"/>
          </a:xfrm>
        </p:spPr>
        <p:txBody>
          <a:bodyPr>
            <a:normAutofit fontScale="92500" lnSpcReduction="10000"/>
          </a:bodyPr>
          <a:lstStyle/>
          <a:p>
            <a:r>
              <a:rPr lang="en-GB" sz="3600" dirty="0" smtClean="0"/>
              <a:t>Read over the extract. It is from the end of the play so it should be very familiar to you!</a:t>
            </a:r>
          </a:p>
          <a:p>
            <a:r>
              <a:rPr lang="en-GB" sz="3600" dirty="0" smtClean="0"/>
              <a:t>Once you have finished, discuss with your partner:</a:t>
            </a:r>
          </a:p>
          <a:p>
            <a:pPr lvl="1"/>
            <a:r>
              <a:rPr lang="en-GB" sz="3400" dirty="0" smtClean="0"/>
              <a:t>What happens.</a:t>
            </a:r>
          </a:p>
          <a:p>
            <a:pPr lvl="1"/>
            <a:r>
              <a:rPr lang="en-GB" sz="3400" dirty="0" smtClean="0"/>
              <a:t>How each character is developed / presented.</a:t>
            </a:r>
          </a:p>
          <a:p>
            <a:pPr lvl="1"/>
            <a:r>
              <a:rPr lang="en-GB" sz="3400" dirty="0" smtClean="0"/>
              <a:t>How the scene is a turning point for the Morrisons.</a:t>
            </a:r>
          </a:p>
          <a:p>
            <a:pPr marL="457200" lvl="1" indent="0">
              <a:buNone/>
            </a:pP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1716198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Some Basics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4007"/>
            <a:ext cx="8596668" cy="465584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Where it is possible, use the exact same strategies you do for RUAE questions.  This is a different paper but we are largely asking you to use the same skills.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07900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3207"/>
            <a:ext cx="8596668" cy="13208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Some Basics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4007"/>
            <a:ext cx="8596668" cy="4655848"/>
          </a:xfrm>
        </p:spPr>
        <p:txBody>
          <a:bodyPr>
            <a:normAutofit/>
          </a:bodyPr>
          <a:lstStyle/>
          <a:p>
            <a:r>
              <a:rPr lang="en-GB" sz="3600" dirty="0" smtClean="0"/>
              <a:t>Use the marks available to help you craft your answers, e.g.:</a:t>
            </a:r>
          </a:p>
          <a:p>
            <a:pPr marL="0" indent="0">
              <a:buNone/>
            </a:pPr>
            <a:endParaRPr lang="en-GB" sz="3600" dirty="0" smtClean="0"/>
          </a:p>
          <a:p>
            <a:pPr lvl="1"/>
            <a:r>
              <a:rPr lang="en-GB" sz="3400" dirty="0" smtClean="0"/>
              <a:t>4 marks = 4 short quotes &amp; analysis</a:t>
            </a:r>
          </a:p>
          <a:p>
            <a:pPr lvl="1"/>
            <a:r>
              <a:rPr lang="en-GB" sz="3400" dirty="0" smtClean="0"/>
              <a:t>2 marks = 2 short quotes &amp; analysis</a:t>
            </a:r>
          </a:p>
          <a:p>
            <a:pPr marL="457200" lvl="1" indent="0">
              <a:buNone/>
            </a:pPr>
            <a:endParaRPr lang="en-GB" sz="3400" dirty="0"/>
          </a:p>
        </p:txBody>
      </p:sp>
    </p:spTree>
    <p:extLst>
      <p:ext uri="{BB962C8B-B14F-4D97-AF65-F5344CB8AC3E}">
        <p14:creationId xmlns:p14="http://schemas.microsoft.com/office/powerpoint/2010/main" val="386428575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165</TotalTime>
  <Words>1411</Words>
  <Application>Microsoft Office PowerPoint</Application>
  <PresentationFormat>Widescreen</PresentationFormat>
  <Paragraphs>136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Trebuchet MS</vt:lpstr>
      <vt:lpstr>Wingdings 3</vt:lpstr>
      <vt:lpstr>Facet</vt:lpstr>
      <vt:lpstr>Men Should Weep</vt:lpstr>
      <vt:lpstr>Learning Intentions</vt:lpstr>
      <vt:lpstr>The Paper</vt:lpstr>
      <vt:lpstr>The Paper</vt:lpstr>
      <vt:lpstr>The Paper</vt:lpstr>
      <vt:lpstr>The Paper</vt:lpstr>
      <vt:lpstr>2015 Past Paper</vt:lpstr>
      <vt:lpstr>Some Basics</vt:lpstr>
      <vt:lpstr>Some Basics</vt:lpstr>
      <vt:lpstr>Some Basics</vt:lpstr>
      <vt:lpstr>BUT!!!!</vt:lpstr>
      <vt:lpstr>Question Instructions</vt:lpstr>
      <vt:lpstr>2015 Past Paper</vt:lpstr>
      <vt:lpstr>Question 9 – Any Two!</vt:lpstr>
      <vt:lpstr>2015 Past Paper</vt:lpstr>
      <vt:lpstr>Question 10 – Half Answer!</vt:lpstr>
      <vt:lpstr>2015 Past Paper</vt:lpstr>
      <vt:lpstr>Question 11 – Stage Directions</vt:lpstr>
      <vt:lpstr>2015 Past Paper</vt:lpstr>
      <vt:lpstr>10 Mark Question - Formula</vt:lpstr>
      <vt:lpstr>Commonality – 2 marks</vt:lpstr>
      <vt:lpstr>Extract – 2 marks</vt:lpstr>
      <vt:lpstr>Extract</vt:lpstr>
      <vt:lpstr>Elsewhere – 6 marks</vt:lpstr>
      <vt:lpstr>Elsewhere – 6 marks</vt:lpstr>
      <vt:lpstr>Group Task</vt:lpstr>
      <vt:lpstr>Possible points…</vt:lpstr>
      <vt:lpstr>Summary</vt:lpstr>
      <vt:lpstr>HOMEWORK</vt:lpstr>
    </vt:vector>
  </TitlesOfParts>
  <Company>North Lanarkshire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 Should Weep</dc:title>
  <dc:creator>Leigh Paterson</dc:creator>
  <cp:lastModifiedBy>Leigh Paterson</cp:lastModifiedBy>
  <cp:revision>19</cp:revision>
  <cp:lastPrinted>2017-12-13T11:10:24Z</cp:lastPrinted>
  <dcterms:created xsi:type="dcterms:W3CDTF">2017-11-29T08:38:47Z</dcterms:created>
  <dcterms:modified xsi:type="dcterms:W3CDTF">2017-12-13T11:37:43Z</dcterms:modified>
</cp:coreProperties>
</file>