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9" d="100"/>
          <a:sy n="69" d="100"/>
        </p:scale>
        <p:origin x="60"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2/5/2018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2/5/2018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2/5/2018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2/5/2018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2/5/2018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2/5/2018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2/5/2018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00"/>
                </a:solidFill>
              </a:rPr>
              <a:t>HIGHER REFLECTIVE WRITING</a:t>
            </a:r>
            <a:endParaRPr lang="en-GB" b="1" dirty="0">
              <a:solidFill>
                <a:srgbClr val="FF0000"/>
              </a:solidFill>
            </a:endParaRPr>
          </a:p>
        </p:txBody>
      </p:sp>
      <p:sp>
        <p:nvSpPr>
          <p:cNvPr id="3" name="Subtitle 2"/>
          <p:cNvSpPr>
            <a:spLocks noGrp="1"/>
          </p:cNvSpPr>
          <p:nvPr>
            <p:ph type="subTitle" idx="1"/>
          </p:nvPr>
        </p:nvSpPr>
        <p:spPr/>
        <p:txBody>
          <a:bodyPr>
            <a:normAutofit/>
          </a:bodyPr>
          <a:lstStyle/>
          <a:p>
            <a:r>
              <a:rPr lang="en-GB" sz="3200" b="1" dirty="0" smtClean="0"/>
              <a:t>Guidelines for your Folio Piece</a:t>
            </a:r>
            <a:endParaRPr lang="en-GB" sz="3200" b="1" dirty="0"/>
          </a:p>
        </p:txBody>
      </p:sp>
    </p:spTree>
    <p:extLst>
      <p:ext uri="{BB962C8B-B14F-4D97-AF65-F5344CB8AC3E}">
        <p14:creationId xmlns:p14="http://schemas.microsoft.com/office/powerpoint/2010/main" val="10710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900" y="205572"/>
            <a:ext cx="10477500" cy="1293028"/>
          </a:xfrm>
        </p:spPr>
        <p:txBody>
          <a:bodyPr/>
          <a:lstStyle/>
          <a:p>
            <a:r>
              <a:rPr lang="en-GB" b="1" dirty="0" smtClean="0">
                <a:solidFill>
                  <a:schemeClr val="accent6"/>
                </a:solidFill>
              </a:rPr>
              <a:t>A ‘Just’ Pass </a:t>
            </a:r>
            <a:r>
              <a:rPr lang="en-GB" b="1" dirty="0" smtClean="0">
                <a:solidFill>
                  <a:srgbClr val="FF0000"/>
                </a:solidFill>
              </a:rPr>
              <a:t>vs. </a:t>
            </a:r>
            <a:r>
              <a:rPr lang="en-GB" b="1" dirty="0" smtClean="0">
                <a:solidFill>
                  <a:schemeClr val="accent3"/>
                </a:solidFill>
              </a:rPr>
              <a:t>AN OUTSTANDING PASS!</a:t>
            </a:r>
            <a:endParaRPr lang="en-GB" b="1" dirty="0">
              <a:solidFill>
                <a:schemeClr val="accent3"/>
              </a:solidFill>
            </a:endParaRPr>
          </a:p>
        </p:txBody>
      </p:sp>
      <p:sp>
        <p:nvSpPr>
          <p:cNvPr id="3" name="Content Placeholder 2"/>
          <p:cNvSpPr>
            <a:spLocks noGrp="1"/>
          </p:cNvSpPr>
          <p:nvPr>
            <p:ph idx="1"/>
          </p:nvPr>
        </p:nvSpPr>
        <p:spPr>
          <a:xfrm>
            <a:off x="177800" y="1498600"/>
            <a:ext cx="11658600" cy="4720085"/>
          </a:xfrm>
        </p:spPr>
        <p:txBody>
          <a:bodyPr>
            <a:normAutofit/>
          </a:bodyPr>
          <a:lstStyle/>
          <a:p>
            <a:r>
              <a:rPr lang="en-GB" sz="4000" dirty="0" smtClean="0"/>
              <a:t>You are going to consider two example essays – ‘My Dream’ </a:t>
            </a:r>
            <a:r>
              <a:rPr lang="en-GB" sz="4000" b="1" dirty="0" smtClean="0">
                <a:solidFill>
                  <a:schemeClr val="accent6"/>
                </a:solidFill>
              </a:rPr>
              <a:t>(9/15) </a:t>
            </a:r>
            <a:r>
              <a:rPr lang="en-GB" sz="4000" dirty="0" smtClean="0"/>
              <a:t>and ‘A Dainty Princess’ </a:t>
            </a:r>
            <a:r>
              <a:rPr lang="en-GB" sz="4000" b="1" dirty="0" smtClean="0">
                <a:solidFill>
                  <a:srgbClr val="FFFF00"/>
                </a:solidFill>
              </a:rPr>
              <a:t>(15/15) </a:t>
            </a:r>
            <a:r>
              <a:rPr lang="en-GB" sz="4000" dirty="0" smtClean="0"/>
              <a:t>to deepen your understanding of the difference between </a:t>
            </a:r>
            <a:r>
              <a:rPr lang="en-GB" sz="4000" b="1" dirty="0" smtClean="0">
                <a:solidFill>
                  <a:schemeClr val="accent6"/>
                </a:solidFill>
              </a:rPr>
              <a:t>adequate writing </a:t>
            </a:r>
            <a:r>
              <a:rPr lang="en-GB" sz="4000" dirty="0" smtClean="0"/>
              <a:t>at Higher and </a:t>
            </a:r>
            <a:r>
              <a:rPr lang="en-GB" sz="4000" b="1" dirty="0" smtClean="0">
                <a:solidFill>
                  <a:srgbClr val="FFFF00"/>
                </a:solidFill>
              </a:rPr>
              <a:t>outstanding writing</a:t>
            </a:r>
            <a:r>
              <a:rPr lang="en-GB" sz="4000" dirty="0" smtClean="0"/>
              <a:t> at Higher.</a:t>
            </a:r>
          </a:p>
        </p:txBody>
      </p:sp>
    </p:spTree>
    <p:extLst>
      <p:ext uri="{BB962C8B-B14F-4D97-AF65-F5344CB8AC3E}">
        <p14:creationId xmlns:p14="http://schemas.microsoft.com/office/powerpoint/2010/main" val="554478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900" y="205572"/>
            <a:ext cx="10477500" cy="1293028"/>
          </a:xfrm>
        </p:spPr>
        <p:txBody>
          <a:bodyPr/>
          <a:lstStyle/>
          <a:p>
            <a:r>
              <a:rPr lang="en-GB" b="1" dirty="0" smtClean="0">
                <a:solidFill>
                  <a:schemeClr val="accent6"/>
                </a:solidFill>
              </a:rPr>
              <a:t>A ‘Just’ Pass </a:t>
            </a:r>
            <a:r>
              <a:rPr lang="en-GB" b="1" dirty="0" smtClean="0">
                <a:solidFill>
                  <a:srgbClr val="FF0000"/>
                </a:solidFill>
              </a:rPr>
              <a:t>vs. </a:t>
            </a:r>
            <a:r>
              <a:rPr lang="en-GB" b="1" dirty="0" smtClean="0">
                <a:solidFill>
                  <a:schemeClr val="accent3"/>
                </a:solidFill>
              </a:rPr>
              <a:t>AN OUTSTANDING PASS!</a:t>
            </a:r>
            <a:endParaRPr lang="en-GB" b="1" dirty="0">
              <a:solidFill>
                <a:schemeClr val="accent3"/>
              </a:solidFill>
            </a:endParaRPr>
          </a:p>
        </p:txBody>
      </p:sp>
      <p:sp>
        <p:nvSpPr>
          <p:cNvPr id="3" name="Content Placeholder 2"/>
          <p:cNvSpPr>
            <a:spLocks noGrp="1"/>
          </p:cNvSpPr>
          <p:nvPr>
            <p:ph idx="1"/>
          </p:nvPr>
        </p:nvSpPr>
        <p:spPr>
          <a:xfrm>
            <a:off x="177800" y="1473200"/>
            <a:ext cx="11658600" cy="5016500"/>
          </a:xfrm>
        </p:spPr>
        <p:txBody>
          <a:bodyPr>
            <a:normAutofit/>
          </a:bodyPr>
          <a:lstStyle/>
          <a:p>
            <a:pPr marL="0" indent="0">
              <a:buNone/>
            </a:pPr>
            <a:r>
              <a:rPr lang="en-GB" sz="2800" b="1" u="sng" dirty="0" smtClean="0"/>
              <a:t>Discuss and make notes on how both essays differ in terms of:</a:t>
            </a:r>
          </a:p>
          <a:p>
            <a:pPr marL="514350" indent="-514350">
              <a:buAutoNum type="arabicPeriod"/>
            </a:pPr>
            <a:r>
              <a:rPr lang="en-GB" sz="3200" b="1" dirty="0" smtClean="0">
                <a:solidFill>
                  <a:schemeClr val="accent5"/>
                </a:solidFill>
              </a:rPr>
              <a:t>Topic choice</a:t>
            </a:r>
          </a:p>
          <a:p>
            <a:pPr marL="514350" indent="-514350">
              <a:buAutoNum type="arabicPeriod"/>
            </a:pPr>
            <a:r>
              <a:rPr lang="en-GB" sz="3200" b="1" dirty="0" smtClean="0">
                <a:solidFill>
                  <a:schemeClr val="accent1">
                    <a:lumMod val="40000"/>
                    <a:lumOff val="60000"/>
                  </a:schemeClr>
                </a:solidFill>
              </a:rPr>
              <a:t>Word choice / sophistication of language</a:t>
            </a:r>
          </a:p>
          <a:p>
            <a:pPr marL="514350" indent="-514350">
              <a:buAutoNum type="arabicPeriod"/>
            </a:pPr>
            <a:r>
              <a:rPr lang="en-GB" sz="3200" b="1" dirty="0" smtClean="0">
                <a:solidFill>
                  <a:srgbClr val="FF0000"/>
                </a:solidFill>
              </a:rPr>
              <a:t>Use of imagery and sentence structure</a:t>
            </a:r>
          </a:p>
          <a:p>
            <a:pPr marL="514350" indent="-514350">
              <a:buAutoNum type="arabicPeriod"/>
            </a:pPr>
            <a:r>
              <a:rPr lang="en-GB" sz="3200" b="1" dirty="0" smtClean="0">
                <a:solidFill>
                  <a:srgbClr val="7030A0"/>
                </a:solidFill>
              </a:rPr>
              <a:t>Sense of maturity</a:t>
            </a:r>
          </a:p>
          <a:p>
            <a:pPr marL="514350" indent="-514350">
              <a:buAutoNum type="arabicPeriod"/>
            </a:pPr>
            <a:r>
              <a:rPr lang="en-GB" sz="3200" b="1" dirty="0" smtClean="0">
                <a:solidFill>
                  <a:srgbClr val="00B050"/>
                </a:solidFill>
              </a:rPr>
              <a:t>Evidence of reflection (analysing own personality in depth)</a:t>
            </a:r>
          </a:p>
          <a:p>
            <a:pPr marL="514350" indent="-514350">
              <a:buAutoNum type="arabicPeriod"/>
            </a:pPr>
            <a:r>
              <a:rPr lang="en-GB" sz="3200" b="1" dirty="0" smtClean="0">
                <a:solidFill>
                  <a:schemeClr val="accent2"/>
                </a:solidFill>
              </a:rPr>
              <a:t>Structure of essay as a whole.</a:t>
            </a:r>
          </a:p>
          <a:p>
            <a:pPr marL="0" indent="0" algn="ctr">
              <a:buNone/>
            </a:pPr>
            <a:r>
              <a:rPr lang="en-GB" sz="2800" b="1" u="sng" dirty="0" smtClean="0">
                <a:solidFill>
                  <a:srgbClr val="FFFF00"/>
                </a:solidFill>
              </a:rPr>
              <a:t>QUOTE BRIEFLY from the essays in support of your answers!</a:t>
            </a:r>
          </a:p>
        </p:txBody>
      </p:sp>
    </p:spTree>
    <p:extLst>
      <p:ext uri="{BB962C8B-B14F-4D97-AF65-F5344CB8AC3E}">
        <p14:creationId xmlns:p14="http://schemas.microsoft.com/office/powerpoint/2010/main" val="2027855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84973"/>
            <a:ext cx="8610600" cy="835827"/>
          </a:xfrm>
        </p:spPr>
        <p:txBody>
          <a:bodyPr>
            <a:normAutofit fontScale="90000"/>
          </a:bodyPr>
          <a:lstStyle/>
          <a:p>
            <a:r>
              <a:rPr lang="en-GB" sz="4400" b="1" u="sng" dirty="0" smtClean="0">
                <a:solidFill>
                  <a:srgbClr val="FF0000"/>
                </a:solidFill>
              </a:rPr>
              <a:t>New</a:t>
            </a:r>
            <a:r>
              <a:rPr lang="en-GB" sz="4400" b="1" dirty="0" smtClean="0">
                <a:solidFill>
                  <a:srgbClr val="00B0F0"/>
                </a:solidFill>
              </a:rPr>
              <a:t> Higher folio – the basics</a:t>
            </a:r>
            <a:endParaRPr lang="en-GB" sz="4400" b="1" dirty="0">
              <a:solidFill>
                <a:srgbClr val="00B0F0"/>
              </a:solidFill>
            </a:endParaRPr>
          </a:p>
        </p:txBody>
      </p:sp>
      <p:sp>
        <p:nvSpPr>
          <p:cNvPr id="3" name="Content Placeholder 2"/>
          <p:cNvSpPr>
            <a:spLocks noGrp="1"/>
          </p:cNvSpPr>
          <p:nvPr>
            <p:ph idx="1"/>
          </p:nvPr>
        </p:nvSpPr>
        <p:spPr>
          <a:xfrm>
            <a:off x="152400" y="1231900"/>
            <a:ext cx="11938000" cy="4897885"/>
          </a:xfrm>
        </p:spPr>
        <p:txBody>
          <a:bodyPr>
            <a:normAutofit/>
          </a:bodyPr>
          <a:lstStyle/>
          <a:p>
            <a:r>
              <a:rPr lang="en-GB" sz="3200" dirty="0" smtClean="0"/>
              <a:t>Contains two pieces – one persuasive or argumentative piece </a:t>
            </a:r>
            <a:r>
              <a:rPr lang="en-GB" sz="3200" b="1" u="sng" dirty="0" smtClean="0">
                <a:solidFill>
                  <a:srgbClr val="FF0000"/>
                </a:solidFill>
              </a:rPr>
              <a:t>AND</a:t>
            </a:r>
            <a:r>
              <a:rPr lang="en-GB" sz="3200" dirty="0" smtClean="0"/>
              <a:t> one reflective or imaginative piece.</a:t>
            </a:r>
          </a:p>
          <a:p>
            <a:r>
              <a:rPr lang="en-GB" sz="3200" dirty="0" smtClean="0"/>
              <a:t>The Folio is worth </a:t>
            </a:r>
            <a:r>
              <a:rPr lang="en-GB" sz="3200" b="1" dirty="0">
                <a:solidFill>
                  <a:srgbClr val="FF0000"/>
                </a:solidFill>
              </a:rPr>
              <a:t>3</a:t>
            </a:r>
            <a:r>
              <a:rPr lang="en-GB" sz="3200" b="1" dirty="0" smtClean="0">
                <a:solidFill>
                  <a:srgbClr val="FF0000"/>
                </a:solidFill>
              </a:rPr>
              <a:t>0% of the Higher mark overall</a:t>
            </a:r>
            <a:r>
              <a:rPr lang="en-GB" sz="3200" dirty="0" smtClean="0"/>
              <a:t>.  It has a significant impact on the grade you achieve in August so it MUST be taken seriously.</a:t>
            </a:r>
          </a:p>
          <a:p>
            <a:r>
              <a:rPr lang="en-GB" sz="3200" dirty="0" smtClean="0"/>
              <a:t>Each essay will receive a </a:t>
            </a:r>
            <a:r>
              <a:rPr lang="en-GB" sz="3200" b="1" dirty="0" smtClean="0">
                <a:solidFill>
                  <a:srgbClr val="FF0000"/>
                </a:solidFill>
              </a:rPr>
              <a:t>mark from 0-15</a:t>
            </a:r>
          </a:p>
          <a:p>
            <a:r>
              <a:rPr lang="en-GB" sz="3200" dirty="0" smtClean="0"/>
              <a:t>A Folio piece </a:t>
            </a:r>
            <a:r>
              <a:rPr lang="en-GB" sz="3200" b="1" dirty="0" smtClean="0">
                <a:solidFill>
                  <a:srgbClr val="FF0000"/>
                </a:solidFill>
              </a:rPr>
              <a:t>must not be longer than 1300 words</a:t>
            </a:r>
            <a:r>
              <a:rPr lang="en-GB" sz="3200" dirty="0" smtClean="0"/>
              <a:t>. Work under 650 words will receive a maximum of 6 (automatic fail!)</a:t>
            </a:r>
            <a:endParaRPr lang="en-GB" sz="3200" b="1" dirty="0" smtClean="0">
              <a:solidFill>
                <a:srgbClr val="FF0000"/>
              </a:solidFill>
            </a:endParaRPr>
          </a:p>
        </p:txBody>
      </p:sp>
    </p:spTree>
    <p:extLst>
      <p:ext uri="{BB962C8B-B14F-4D97-AF65-F5344CB8AC3E}">
        <p14:creationId xmlns:p14="http://schemas.microsoft.com/office/powerpoint/2010/main" val="2059256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484973"/>
            <a:ext cx="8610600" cy="835827"/>
          </a:xfrm>
        </p:spPr>
        <p:txBody>
          <a:bodyPr>
            <a:normAutofit/>
          </a:bodyPr>
          <a:lstStyle/>
          <a:p>
            <a:r>
              <a:rPr lang="en-GB" sz="4400" b="1" dirty="0" smtClean="0">
                <a:solidFill>
                  <a:srgbClr val="00B0F0"/>
                </a:solidFill>
              </a:rPr>
              <a:t>Reflective writing</a:t>
            </a:r>
            <a:endParaRPr lang="en-GB" sz="4400" b="1" dirty="0">
              <a:solidFill>
                <a:srgbClr val="00B0F0"/>
              </a:solidFill>
            </a:endParaRPr>
          </a:p>
        </p:txBody>
      </p:sp>
      <p:sp>
        <p:nvSpPr>
          <p:cNvPr id="3" name="Content Placeholder 2"/>
          <p:cNvSpPr>
            <a:spLocks noGrp="1"/>
          </p:cNvSpPr>
          <p:nvPr>
            <p:ph idx="1"/>
          </p:nvPr>
        </p:nvSpPr>
        <p:spPr>
          <a:xfrm>
            <a:off x="215900" y="1320800"/>
            <a:ext cx="11772900" cy="4897885"/>
          </a:xfrm>
        </p:spPr>
        <p:txBody>
          <a:bodyPr>
            <a:normAutofit/>
          </a:bodyPr>
          <a:lstStyle/>
          <a:p>
            <a:r>
              <a:rPr lang="en-GB" sz="3200" dirty="0" smtClean="0"/>
              <a:t>You could write </a:t>
            </a:r>
            <a:r>
              <a:rPr lang="en-GB" sz="3200" dirty="0" smtClean="0"/>
              <a:t>about a memory, incident or experience which has had a genuinely significant impact upon your </a:t>
            </a:r>
            <a:r>
              <a:rPr lang="en-GB" sz="3200" dirty="0" smtClean="0"/>
              <a:t>life…</a:t>
            </a:r>
          </a:p>
          <a:p>
            <a:r>
              <a:rPr lang="en-GB" sz="3200" dirty="0" smtClean="0"/>
              <a:t>Better essays tend to reflect more on an aspect of the writer’s life or personality.</a:t>
            </a:r>
            <a:endParaRPr lang="en-GB" sz="3200" dirty="0" smtClean="0"/>
          </a:p>
          <a:p>
            <a:r>
              <a:rPr lang="en-GB" sz="3200" dirty="0" smtClean="0"/>
              <a:t>Simply giving a blow-by-blow account of </a:t>
            </a:r>
            <a:r>
              <a:rPr lang="en-GB" sz="3200" dirty="0" smtClean="0"/>
              <a:t>something that happened </a:t>
            </a:r>
            <a:r>
              <a:rPr lang="en-GB" sz="3200" dirty="0" smtClean="0"/>
              <a:t>is not acceptable.  You must REFLECT on the experience: consider how it has affected / changed you, or made you re-evaluate your views on something.</a:t>
            </a:r>
          </a:p>
        </p:txBody>
      </p:sp>
    </p:spTree>
    <p:extLst>
      <p:ext uri="{BB962C8B-B14F-4D97-AF65-F5344CB8AC3E}">
        <p14:creationId xmlns:p14="http://schemas.microsoft.com/office/powerpoint/2010/main" val="29567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19873"/>
            <a:ext cx="9677400" cy="1293028"/>
          </a:xfrm>
        </p:spPr>
        <p:txBody>
          <a:bodyPr/>
          <a:lstStyle/>
          <a:p>
            <a:r>
              <a:rPr lang="en-GB" dirty="0" smtClean="0"/>
              <a:t>What do we mean by </a:t>
            </a:r>
            <a:r>
              <a:rPr lang="en-GB" b="1" dirty="0" smtClean="0">
                <a:solidFill>
                  <a:srgbClr val="FFFF00"/>
                </a:solidFill>
              </a:rPr>
              <a:t>reflection?</a:t>
            </a:r>
            <a:endParaRPr lang="en-GB" b="1" dirty="0">
              <a:solidFill>
                <a:srgbClr val="FFFF00"/>
              </a:solidFill>
            </a:endParaRPr>
          </a:p>
        </p:txBody>
      </p:sp>
      <p:sp>
        <p:nvSpPr>
          <p:cNvPr id="3" name="Content Placeholder 2"/>
          <p:cNvSpPr>
            <a:spLocks noGrp="1"/>
          </p:cNvSpPr>
          <p:nvPr>
            <p:ph idx="1"/>
          </p:nvPr>
        </p:nvSpPr>
        <p:spPr>
          <a:xfrm>
            <a:off x="215900" y="1435100"/>
            <a:ext cx="11976100" cy="4783585"/>
          </a:xfrm>
        </p:spPr>
        <p:txBody>
          <a:bodyPr/>
          <a:lstStyle/>
          <a:p>
            <a:pPr>
              <a:lnSpc>
                <a:spcPct val="80000"/>
              </a:lnSpc>
              <a:defRPr/>
            </a:pPr>
            <a:r>
              <a:rPr lang="en-GB" sz="3200" dirty="0"/>
              <a:t>When we reflect on something, either positive or negative that has happened to us, we are probably trying to work out the answers to some of these questions:</a:t>
            </a:r>
          </a:p>
          <a:p>
            <a:pPr>
              <a:lnSpc>
                <a:spcPct val="80000"/>
              </a:lnSpc>
              <a:defRPr/>
            </a:pPr>
            <a:r>
              <a:rPr lang="en-GB" sz="3200" b="1" dirty="0">
                <a:solidFill>
                  <a:srgbClr val="FFFF00"/>
                </a:solidFill>
              </a:rPr>
              <a:t>Why did that happen?</a:t>
            </a:r>
          </a:p>
          <a:p>
            <a:pPr>
              <a:lnSpc>
                <a:spcPct val="80000"/>
              </a:lnSpc>
              <a:defRPr/>
            </a:pPr>
            <a:r>
              <a:rPr lang="en-GB" sz="3200" b="1" dirty="0">
                <a:solidFill>
                  <a:schemeClr val="accent1"/>
                </a:solidFill>
              </a:rPr>
              <a:t>How did my behaviour affect what was happening at the time or the people around me?</a:t>
            </a:r>
          </a:p>
          <a:p>
            <a:pPr>
              <a:lnSpc>
                <a:spcPct val="80000"/>
              </a:lnSpc>
              <a:defRPr/>
            </a:pPr>
            <a:r>
              <a:rPr lang="en-GB" sz="3200" b="1" dirty="0">
                <a:solidFill>
                  <a:srgbClr val="00B050"/>
                </a:solidFill>
              </a:rPr>
              <a:t>Am I pleased or disappointed by the way I behaved?</a:t>
            </a:r>
          </a:p>
          <a:p>
            <a:pPr>
              <a:lnSpc>
                <a:spcPct val="80000"/>
              </a:lnSpc>
              <a:defRPr/>
            </a:pPr>
            <a:r>
              <a:rPr lang="en-GB" sz="3200" b="1" dirty="0">
                <a:solidFill>
                  <a:schemeClr val="accent2">
                    <a:lumMod val="40000"/>
                    <a:lumOff val="60000"/>
                  </a:schemeClr>
                </a:solidFill>
              </a:rPr>
              <a:t>If this were to happen again, what would I change about my behaviour? What would I be happy to do again?</a:t>
            </a:r>
          </a:p>
          <a:p>
            <a:endParaRPr lang="en-GB" dirty="0"/>
          </a:p>
        </p:txBody>
      </p:sp>
    </p:spTree>
    <p:extLst>
      <p:ext uri="{BB962C8B-B14F-4D97-AF65-F5344CB8AC3E}">
        <p14:creationId xmlns:p14="http://schemas.microsoft.com/office/powerpoint/2010/main" val="2137935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4400" y="484973"/>
            <a:ext cx="9321800" cy="835827"/>
          </a:xfrm>
        </p:spPr>
        <p:txBody>
          <a:bodyPr>
            <a:noAutofit/>
          </a:bodyPr>
          <a:lstStyle/>
          <a:p>
            <a:r>
              <a:rPr lang="en-GB" sz="3600" b="1" dirty="0" smtClean="0">
                <a:solidFill>
                  <a:srgbClr val="00B0F0"/>
                </a:solidFill>
              </a:rPr>
              <a:t>Reflective writing: topics to avoid!</a:t>
            </a:r>
            <a:endParaRPr lang="en-GB" sz="3600" b="1" dirty="0">
              <a:solidFill>
                <a:srgbClr val="00B0F0"/>
              </a:solidFill>
            </a:endParaRPr>
          </a:p>
        </p:txBody>
      </p:sp>
      <p:sp>
        <p:nvSpPr>
          <p:cNvPr id="3" name="Content Placeholder 2"/>
          <p:cNvSpPr>
            <a:spLocks noGrp="1"/>
          </p:cNvSpPr>
          <p:nvPr>
            <p:ph idx="1"/>
          </p:nvPr>
        </p:nvSpPr>
        <p:spPr>
          <a:xfrm>
            <a:off x="317500" y="1320800"/>
            <a:ext cx="11671300" cy="5245100"/>
          </a:xfrm>
        </p:spPr>
        <p:txBody>
          <a:bodyPr>
            <a:normAutofit fontScale="85000" lnSpcReduction="10000"/>
          </a:bodyPr>
          <a:lstStyle/>
          <a:p>
            <a:r>
              <a:rPr lang="en-GB" sz="3200" b="1" dirty="0" smtClean="0">
                <a:solidFill>
                  <a:srgbClr val="FF0000"/>
                </a:solidFill>
              </a:rPr>
              <a:t>My favourite holiday / trip / Outward Bound</a:t>
            </a:r>
          </a:p>
          <a:p>
            <a:r>
              <a:rPr lang="en-GB" sz="3200" b="1" dirty="0" smtClean="0">
                <a:solidFill>
                  <a:srgbClr val="FF0000"/>
                </a:solidFill>
              </a:rPr>
              <a:t>Starting High School</a:t>
            </a:r>
          </a:p>
          <a:p>
            <a:r>
              <a:rPr lang="en-GB" sz="3200" b="1" dirty="0" smtClean="0">
                <a:solidFill>
                  <a:srgbClr val="FF0000"/>
                </a:solidFill>
              </a:rPr>
              <a:t>Moving house</a:t>
            </a:r>
          </a:p>
          <a:p>
            <a:r>
              <a:rPr lang="en-GB" sz="3200" b="1" dirty="0" smtClean="0">
                <a:solidFill>
                  <a:srgbClr val="FF0000"/>
                </a:solidFill>
              </a:rPr>
              <a:t>A time I got into trouble</a:t>
            </a:r>
          </a:p>
          <a:p>
            <a:r>
              <a:rPr lang="en-GB" sz="3200" b="1" dirty="0" smtClean="0">
                <a:solidFill>
                  <a:srgbClr val="FF0000"/>
                </a:solidFill>
              </a:rPr>
              <a:t>Work experience</a:t>
            </a:r>
          </a:p>
          <a:p>
            <a:r>
              <a:rPr lang="en-GB" sz="3200" b="1" dirty="0" smtClean="0">
                <a:solidFill>
                  <a:srgbClr val="FF0000"/>
                </a:solidFill>
              </a:rPr>
              <a:t>Friendship</a:t>
            </a:r>
          </a:p>
          <a:p>
            <a:r>
              <a:rPr lang="en-GB" sz="3200" b="1" dirty="0" smtClean="0">
                <a:solidFill>
                  <a:srgbClr val="FF0000"/>
                </a:solidFill>
              </a:rPr>
              <a:t>Scoring a goal / winning a game</a:t>
            </a:r>
          </a:p>
          <a:p>
            <a:r>
              <a:rPr lang="en-GB" sz="3200" b="1" dirty="0" smtClean="0">
                <a:solidFill>
                  <a:srgbClr val="FF0000"/>
                </a:solidFill>
              </a:rPr>
              <a:t>Illness / death </a:t>
            </a:r>
          </a:p>
          <a:p>
            <a:r>
              <a:rPr lang="en-GB" sz="3200" dirty="0" smtClean="0"/>
              <a:t>…anything you think LOADS of other people will be writing about.  Originality and maturity are rewarded in this part of the Higher course.  These ‘done to death’ topics will all too often encourage you to write something clichéd, childish or unoriginal.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1412" y="1803654"/>
            <a:ext cx="2333157" cy="2361946"/>
          </a:xfrm>
          <a:prstGeom prst="rect">
            <a:avLst/>
          </a:prstGeom>
        </p:spPr>
      </p:pic>
    </p:spTree>
    <p:extLst>
      <p:ext uri="{BB962C8B-B14F-4D97-AF65-F5344CB8AC3E}">
        <p14:creationId xmlns:p14="http://schemas.microsoft.com/office/powerpoint/2010/main" val="477471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9073"/>
            <a:ext cx="8610600" cy="1102527"/>
          </a:xfrm>
        </p:spPr>
        <p:txBody>
          <a:bodyPr/>
          <a:lstStyle/>
          <a:p>
            <a:r>
              <a:rPr lang="en-GB" sz="4400" b="1" dirty="0" smtClean="0">
                <a:solidFill>
                  <a:srgbClr val="FF0000"/>
                </a:solidFill>
              </a:rPr>
              <a:t>WHAT THE SQA SAY</a:t>
            </a:r>
            <a:r>
              <a:rPr lang="en-GB" b="1" dirty="0" smtClean="0">
                <a:solidFill>
                  <a:srgbClr val="FF0000"/>
                </a:solidFill>
              </a:rPr>
              <a:t>!</a:t>
            </a:r>
            <a:endParaRPr lang="en-GB" b="1" dirty="0">
              <a:solidFill>
                <a:srgbClr val="FF0000"/>
              </a:solidFill>
            </a:endParaRPr>
          </a:p>
        </p:txBody>
      </p:sp>
      <p:sp>
        <p:nvSpPr>
          <p:cNvPr id="3" name="Content Placeholder 2"/>
          <p:cNvSpPr>
            <a:spLocks noGrp="1"/>
          </p:cNvSpPr>
          <p:nvPr>
            <p:ph idx="1"/>
          </p:nvPr>
        </p:nvSpPr>
        <p:spPr>
          <a:xfrm>
            <a:off x="190500" y="1168400"/>
            <a:ext cx="11785600" cy="5050285"/>
          </a:xfrm>
        </p:spPr>
        <p:txBody>
          <a:bodyPr>
            <a:normAutofit/>
          </a:bodyPr>
          <a:lstStyle/>
          <a:p>
            <a:r>
              <a:rPr lang="en-GB" sz="2800" dirty="0"/>
              <a:t>Choose a memory or an incident which will allow some honest and interesting reflection. </a:t>
            </a:r>
            <a:r>
              <a:rPr lang="en-GB" sz="2800" b="1" dirty="0">
                <a:solidFill>
                  <a:schemeClr val="accent5"/>
                </a:solidFill>
              </a:rPr>
              <a:t>Aim to convince the reader that the incident genuinely means something to you, that you have learned something from it. </a:t>
            </a:r>
            <a:r>
              <a:rPr lang="en-GB" sz="2800" dirty="0"/>
              <a:t>It’s your attempts to explore your thoughts, feelings and reactions that matter in this type of writing. </a:t>
            </a:r>
          </a:p>
          <a:p>
            <a:r>
              <a:rPr lang="en-GB" sz="2800" dirty="0"/>
              <a:t>Try to use some of the techniques you see in the literature you read yourself or study in class, for example creation of mood and atmosphere, appropriate tone, effective word choice and sentence structures, etc. </a:t>
            </a:r>
            <a:r>
              <a:rPr lang="en-GB" sz="2800" b="1" dirty="0" smtClean="0">
                <a:solidFill>
                  <a:schemeClr val="accent5"/>
                </a:solidFill>
              </a:rPr>
              <a:t>If your </a:t>
            </a:r>
            <a:r>
              <a:rPr lang="en-GB" sz="2800" b="1" dirty="0">
                <a:solidFill>
                  <a:schemeClr val="accent5"/>
                </a:solidFill>
              </a:rPr>
              <a:t>reflections are going to sound mature, then the vocabulary and the language need to be fairly adult as well. </a:t>
            </a:r>
          </a:p>
        </p:txBody>
      </p:sp>
    </p:spTree>
    <p:extLst>
      <p:ext uri="{BB962C8B-B14F-4D97-AF65-F5344CB8AC3E}">
        <p14:creationId xmlns:p14="http://schemas.microsoft.com/office/powerpoint/2010/main" val="1502769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9073"/>
            <a:ext cx="8610600" cy="899327"/>
          </a:xfrm>
        </p:spPr>
        <p:txBody>
          <a:bodyPr/>
          <a:lstStyle/>
          <a:p>
            <a:r>
              <a:rPr lang="en-GB" sz="4400" b="1" dirty="0" smtClean="0">
                <a:solidFill>
                  <a:srgbClr val="FF0000"/>
                </a:solidFill>
              </a:rPr>
              <a:t>What could I write about?</a:t>
            </a:r>
            <a:endParaRPr lang="en-GB" b="1" dirty="0">
              <a:solidFill>
                <a:srgbClr val="FF0000"/>
              </a:solidFill>
            </a:endParaRPr>
          </a:p>
        </p:txBody>
      </p:sp>
      <p:sp>
        <p:nvSpPr>
          <p:cNvPr id="3" name="Content Placeholder 2"/>
          <p:cNvSpPr>
            <a:spLocks noGrp="1"/>
          </p:cNvSpPr>
          <p:nvPr>
            <p:ph idx="1"/>
          </p:nvPr>
        </p:nvSpPr>
        <p:spPr>
          <a:xfrm>
            <a:off x="190500" y="1168400"/>
            <a:ext cx="11785600" cy="5486400"/>
          </a:xfrm>
        </p:spPr>
        <p:txBody>
          <a:bodyPr>
            <a:normAutofit lnSpcReduction="10000"/>
          </a:bodyPr>
          <a:lstStyle/>
          <a:p>
            <a:r>
              <a:rPr lang="en-GB" sz="2800" b="1" dirty="0" smtClean="0">
                <a:solidFill>
                  <a:schemeClr val="accent5"/>
                </a:solidFill>
              </a:rPr>
              <a:t>What a piece of music / film/ book / toy / colour means to you</a:t>
            </a:r>
          </a:p>
          <a:p>
            <a:r>
              <a:rPr lang="en-GB" sz="2800" b="1" dirty="0" smtClean="0">
                <a:solidFill>
                  <a:schemeClr val="accent5"/>
                </a:solidFill>
              </a:rPr>
              <a:t>Teenage life / pressures / stereotypes about teenagers</a:t>
            </a:r>
          </a:p>
          <a:p>
            <a:r>
              <a:rPr lang="en-GB" sz="2800" b="1" dirty="0" smtClean="0">
                <a:solidFill>
                  <a:schemeClr val="accent5"/>
                </a:solidFill>
              </a:rPr>
              <a:t>Sexuality – coming out; experiences with the opposite sex</a:t>
            </a:r>
          </a:p>
          <a:p>
            <a:r>
              <a:rPr lang="en-GB" sz="2800" b="1" dirty="0" smtClean="0">
                <a:solidFill>
                  <a:schemeClr val="accent5"/>
                </a:solidFill>
              </a:rPr>
              <a:t>Your relationship with social networking</a:t>
            </a:r>
          </a:p>
          <a:p>
            <a:r>
              <a:rPr lang="en-GB" sz="2800" b="1" dirty="0" smtClean="0">
                <a:solidFill>
                  <a:schemeClr val="accent5"/>
                </a:solidFill>
              </a:rPr>
              <a:t>Your definition of happiness / success / love / fear</a:t>
            </a:r>
          </a:p>
          <a:p>
            <a:r>
              <a:rPr lang="en-GB" sz="2800" b="1" dirty="0" smtClean="0">
                <a:solidFill>
                  <a:schemeClr val="accent5"/>
                </a:solidFill>
              </a:rPr>
              <a:t>Prejudice you have suffered </a:t>
            </a:r>
            <a:r>
              <a:rPr lang="en-GB" sz="2800" b="1" dirty="0" smtClean="0">
                <a:solidFill>
                  <a:srgbClr val="FF0000"/>
                </a:solidFill>
              </a:rPr>
              <a:t>or</a:t>
            </a:r>
            <a:r>
              <a:rPr lang="en-GB" sz="2800" b="1" dirty="0" smtClean="0">
                <a:solidFill>
                  <a:schemeClr val="accent5"/>
                </a:solidFill>
              </a:rPr>
              <a:t> how you have changed your prejudiced views</a:t>
            </a:r>
          </a:p>
          <a:p>
            <a:r>
              <a:rPr lang="en-GB" sz="2800" b="1" dirty="0" smtClean="0">
                <a:solidFill>
                  <a:schemeClr val="accent5"/>
                </a:solidFill>
              </a:rPr>
              <a:t>Identity – your own? National identity? ‘Split’ identity?</a:t>
            </a:r>
          </a:p>
          <a:p>
            <a:r>
              <a:rPr lang="en-GB" sz="2800" b="1" dirty="0" smtClean="0">
                <a:solidFill>
                  <a:schemeClr val="accent5"/>
                </a:solidFill>
              </a:rPr>
              <a:t>Loneliness / isolation / depression </a:t>
            </a:r>
          </a:p>
          <a:p>
            <a:r>
              <a:rPr lang="en-GB" sz="2800" b="1" dirty="0" smtClean="0">
                <a:solidFill>
                  <a:schemeClr val="accent5"/>
                </a:solidFill>
              </a:rPr>
              <a:t>Your own body image / self esteem / eating disorders</a:t>
            </a:r>
          </a:p>
          <a:p>
            <a:r>
              <a:rPr lang="en-GB" sz="2800" b="1" dirty="0" smtClean="0">
                <a:solidFill>
                  <a:schemeClr val="accent5"/>
                </a:solidFill>
              </a:rPr>
              <a:t>Family conflict / separation</a:t>
            </a:r>
          </a:p>
          <a:p>
            <a:r>
              <a:rPr lang="en-GB" sz="2800" b="1" dirty="0" smtClean="0">
                <a:solidFill>
                  <a:schemeClr val="accent5"/>
                </a:solidFill>
              </a:rPr>
              <a:t>The future – university, Highers, pressures…</a:t>
            </a:r>
          </a:p>
          <a:p>
            <a:endParaRPr lang="en-GB" sz="2800" b="1" dirty="0" smtClean="0">
              <a:solidFill>
                <a:schemeClr val="accent5"/>
              </a:solidFill>
            </a:endParaRPr>
          </a:p>
          <a:p>
            <a:endParaRPr lang="en-GB" sz="2800" b="1" dirty="0">
              <a:solidFill>
                <a:schemeClr val="accent5"/>
              </a:solidFill>
            </a:endParaRPr>
          </a:p>
        </p:txBody>
      </p:sp>
    </p:spTree>
    <p:extLst>
      <p:ext uri="{BB962C8B-B14F-4D97-AF65-F5344CB8AC3E}">
        <p14:creationId xmlns:p14="http://schemas.microsoft.com/office/powerpoint/2010/main" val="2299745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9073"/>
            <a:ext cx="8610600" cy="899327"/>
          </a:xfrm>
        </p:spPr>
        <p:txBody>
          <a:bodyPr/>
          <a:lstStyle/>
          <a:p>
            <a:r>
              <a:rPr lang="en-GB" sz="4400" b="1" dirty="0" smtClean="0">
                <a:solidFill>
                  <a:srgbClr val="FF0000"/>
                </a:solidFill>
              </a:rPr>
              <a:t>What could I write about?</a:t>
            </a:r>
            <a:endParaRPr lang="en-GB" b="1" dirty="0">
              <a:solidFill>
                <a:srgbClr val="FF0000"/>
              </a:solidFill>
            </a:endParaRPr>
          </a:p>
        </p:txBody>
      </p:sp>
      <p:sp>
        <p:nvSpPr>
          <p:cNvPr id="3" name="Content Placeholder 2"/>
          <p:cNvSpPr>
            <a:spLocks noGrp="1"/>
          </p:cNvSpPr>
          <p:nvPr>
            <p:ph idx="1"/>
          </p:nvPr>
        </p:nvSpPr>
        <p:spPr>
          <a:xfrm>
            <a:off x="190500" y="1168400"/>
            <a:ext cx="11785600" cy="5486400"/>
          </a:xfrm>
        </p:spPr>
        <p:txBody>
          <a:bodyPr>
            <a:normAutofit/>
          </a:bodyPr>
          <a:lstStyle/>
          <a:p>
            <a:endParaRPr lang="en-GB" sz="2800" b="1" dirty="0" smtClean="0">
              <a:solidFill>
                <a:schemeClr val="accent5"/>
              </a:solidFill>
            </a:endParaRPr>
          </a:p>
          <a:p>
            <a:endParaRPr lang="en-GB" sz="2800" b="1" dirty="0">
              <a:solidFill>
                <a:schemeClr val="accent5"/>
              </a:solidFill>
            </a:endParaRPr>
          </a:p>
        </p:txBody>
      </p:sp>
      <p:sp>
        <p:nvSpPr>
          <p:cNvPr id="4" name="Rectangle 3"/>
          <p:cNvSpPr/>
          <p:nvPr/>
        </p:nvSpPr>
        <p:spPr>
          <a:xfrm>
            <a:off x="190500" y="1064667"/>
            <a:ext cx="11626850" cy="5693866"/>
          </a:xfrm>
          <a:prstGeom prst="rect">
            <a:avLst/>
          </a:prstGeom>
        </p:spPr>
        <p:txBody>
          <a:bodyPr wrap="square">
            <a:spAutoFit/>
          </a:bodyPr>
          <a:lstStyle/>
          <a:p>
            <a:pPr marL="285750" indent="-285750">
              <a:buFont typeface="Arial" panose="020B0604020202020204" pitchFamily="34" charset="0"/>
              <a:buChar char="•"/>
            </a:pPr>
            <a:r>
              <a:rPr lang="en-GB" sz="2800" b="1" dirty="0">
                <a:solidFill>
                  <a:schemeClr val="accent5"/>
                </a:solidFill>
              </a:rPr>
              <a:t>Envy, resentment or jealousy</a:t>
            </a:r>
          </a:p>
          <a:p>
            <a:pPr marL="285750" indent="-285750">
              <a:buFont typeface="Arial" panose="020B0604020202020204" pitchFamily="34" charset="0"/>
              <a:buChar char="•"/>
            </a:pPr>
            <a:r>
              <a:rPr lang="en-GB" sz="2800" b="1" dirty="0">
                <a:solidFill>
                  <a:schemeClr val="accent5"/>
                </a:solidFill>
              </a:rPr>
              <a:t>An argument, conflict or a difficult time</a:t>
            </a:r>
          </a:p>
          <a:p>
            <a:pPr marL="285750" indent="-285750">
              <a:buFont typeface="Arial" panose="020B0604020202020204" pitchFamily="34" charset="0"/>
              <a:buChar char="•"/>
            </a:pPr>
            <a:r>
              <a:rPr lang="en-GB" sz="2800" b="1" dirty="0">
                <a:solidFill>
                  <a:schemeClr val="accent5"/>
                </a:solidFill>
              </a:rPr>
              <a:t>An </a:t>
            </a:r>
            <a:r>
              <a:rPr lang="en-GB" sz="2800" b="1" dirty="0">
                <a:solidFill>
                  <a:srgbClr val="FF0000"/>
                </a:solidFill>
              </a:rPr>
              <a:t>unusual</a:t>
            </a:r>
            <a:r>
              <a:rPr lang="en-GB" sz="2800" b="1" dirty="0">
                <a:solidFill>
                  <a:schemeClr val="accent5"/>
                </a:solidFill>
              </a:rPr>
              <a:t> hobby or ambition</a:t>
            </a:r>
          </a:p>
          <a:p>
            <a:pPr marL="285750" indent="-285750">
              <a:buFont typeface="Arial" panose="020B0604020202020204" pitchFamily="34" charset="0"/>
              <a:buChar char="•"/>
            </a:pPr>
            <a:r>
              <a:rPr lang="en-GB" sz="2800" b="1" dirty="0">
                <a:solidFill>
                  <a:schemeClr val="accent5"/>
                </a:solidFill>
              </a:rPr>
              <a:t>A person who genuinely inspires you, or who has had a genuine impact on your </a:t>
            </a:r>
            <a:r>
              <a:rPr lang="en-GB" sz="2800" b="1" dirty="0" smtClean="0">
                <a:solidFill>
                  <a:schemeClr val="accent5"/>
                </a:solidFill>
              </a:rPr>
              <a:t>life</a:t>
            </a:r>
          </a:p>
          <a:p>
            <a:pPr marL="285750" indent="-285750">
              <a:buFont typeface="Arial" panose="020B0604020202020204" pitchFamily="34" charset="0"/>
              <a:buChar char="•"/>
            </a:pPr>
            <a:r>
              <a:rPr lang="en-GB" sz="2800" b="1" dirty="0" smtClean="0">
                <a:solidFill>
                  <a:schemeClr val="accent5"/>
                </a:solidFill>
              </a:rPr>
              <a:t>What it means to be a boy / girl in 2014</a:t>
            </a:r>
            <a:endParaRPr lang="en-GB" sz="2800" b="1" dirty="0">
              <a:solidFill>
                <a:schemeClr val="accent5"/>
              </a:solidFill>
            </a:endParaRPr>
          </a:p>
          <a:p>
            <a:pPr marL="285750" indent="-285750">
              <a:buFont typeface="Arial" panose="020B0604020202020204" pitchFamily="34" charset="0"/>
              <a:buChar char="•"/>
            </a:pPr>
            <a:r>
              <a:rPr lang="en-GB" sz="2800" b="1" dirty="0">
                <a:solidFill>
                  <a:schemeClr val="accent5"/>
                </a:solidFill>
              </a:rPr>
              <a:t>Sibling rivalry </a:t>
            </a:r>
            <a:r>
              <a:rPr lang="en-GB" sz="2800" b="1" dirty="0">
                <a:solidFill>
                  <a:srgbClr val="FF0000"/>
                </a:solidFill>
              </a:rPr>
              <a:t>or </a:t>
            </a:r>
            <a:r>
              <a:rPr lang="en-GB" sz="2800" b="1" dirty="0">
                <a:solidFill>
                  <a:schemeClr val="accent5"/>
                </a:solidFill>
              </a:rPr>
              <a:t>your relationship with your parents</a:t>
            </a:r>
          </a:p>
          <a:p>
            <a:pPr marL="285750" indent="-285750">
              <a:buFont typeface="Arial" panose="020B0604020202020204" pitchFamily="34" charset="0"/>
              <a:buChar char="•"/>
            </a:pPr>
            <a:r>
              <a:rPr lang="en-GB" sz="2800" b="1" dirty="0">
                <a:solidFill>
                  <a:schemeClr val="accent5"/>
                </a:solidFill>
              </a:rPr>
              <a:t>Bullying – your experience as a bully </a:t>
            </a:r>
            <a:r>
              <a:rPr lang="en-GB" sz="2800" b="1" dirty="0">
                <a:solidFill>
                  <a:srgbClr val="FF0000"/>
                </a:solidFill>
              </a:rPr>
              <a:t>or </a:t>
            </a:r>
            <a:r>
              <a:rPr lang="en-GB" sz="2800" b="1" dirty="0">
                <a:solidFill>
                  <a:schemeClr val="accent5"/>
                </a:solidFill>
              </a:rPr>
              <a:t>victim</a:t>
            </a:r>
          </a:p>
          <a:p>
            <a:pPr marL="285750" indent="-285750">
              <a:buFont typeface="Arial" panose="020B0604020202020204" pitchFamily="34" charset="0"/>
              <a:buChar char="•"/>
            </a:pPr>
            <a:r>
              <a:rPr lang="en-GB" sz="2800" b="1" dirty="0">
                <a:solidFill>
                  <a:schemeClr val="accent5"/>
                </a:solidFill>
              </a:rPr>
              <a:t>An incident which forced you to become more grown up</a:t>
            </a:r>
          </a:p>
          <a:p>
            <a:pPr marL="285750" indent="-285750">
              <a:buFont typeface="Arial" panose="020B0604020202020204" pitchFamily="34" charset="0"/>
              <a:buChar char="•"/>
            </a:pPr>
            <a:r>
              <a:rPr lang="en-GB" sz="2800" b="1" dirty="0">
                <a:solidFill>
                  <a:schemeClr val="accent5"/>
                </a:solidFill>
              </a:rPr>
              <a:t>A brush with the </a:t>
            </a:r>
            <a:r>
              <a:rPr lang="en-GB" sz="2800" b="1" dirty="0" smtClean="0">
                <a:solidFill>
                  <a:schemeClr val="accent5"/>
                </a:solidFill>
              </a:rPr>
              <a:t>law</a:t>
            </a:r>
          </a:p>
          <a:p>
            <a:pPr marL="285750" indent="-285750">
              <a:buFont typeface="Arial" panose="020B0604020202020204" pitchFamily="34" charset="0"/>
              <a:buChar char="•"/>
            </a:pPr>
            <a:r>
              <a:rPr lang="en-GB" sz="2800" b="1" dirty="0" smtClean="0">
                <a:solidFill>
                  <a:schemeClr val="accent5"/>
                </a:solidFill>
              </a:rPr>
              <a:t>Addiction – your own </a:t>
            </a:r>
            <a:r>
              <a:rPr lang="en-GB" sz="2800" b="1" dirty="0" smtClean="0">
                <a:solidFill>
                  <a:srgbClr val="FF0000"/>
                </a:solidFill>
              </a:rPr>
              <a:t>or</a:t>
            </a:r>
            <a:r>
              <a:rPr lang="en-GB" sz="2800" b="1" dirty="0" smtClean="0">
                <a:solidFill>
                  <a:schemeClr val="accent5"/>
                </a:solidFill>
              </a:rPr>
              <a:t> that of someone close to you.</a:t>
            </a:r>
            <a:endParaRPr lang="en-GB" sz="2800" b="1" dirty="0">
              <a:solidFill>
                <a:schemeClr val="accent5"/>
              </a:solidFill>
            </a:endParaRPr>
          </a:p>
          <a:p>
            <a:pPr marL="285750" indent="-285750">
              <a:buFont typeface="Arial" panose="020B0604020202020204" pitchFamily="34" charset="0"/>
              <a:buChar char="•"/>
            </a:pPr>
            <a:r>
              <a:rPr lang="en-GB" sz="2800" b="1" dirty="0">
                <a:solidFill>
                  <a:schemeClr val="accent5"/>
                </a:solidFill>
              </a:rPr>
              <a:t>A place that is important to you / where something very significant occurred</a:t>
            </a:r>
          </a:p>
        </p:txBody>
      </p:sp>
    </p:spTree>
    <p:extLst>
      <p:ext uri="{BB962C8B-B14F-4D97-AF65-F5344CB8AC3E}">
        <p14:creationId xmlns:p14="http://schemas.microsoft.com/office/powerpoint/2010/main" val="1458979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05572"/>
            <a:ext cx="8610600" cy="1293028"/>
          </a:xfrm>
        </p:spPr>
        <p:txBody>
          <a:bodyPr/>
          <a:lstStyle/>
          <a:p>
            <a:r>
              <a:rPr lang="en-GB" b="1" dirty="0" smtClean="0">
                <a:solidFill>
                  <a:srgbClr val="FF0000"/>
                </a:solidFill>
              </a:rPr>
              <a:t>General points</a:t>
            </a:r>
            <a:endParaRPr lang="en-GB" b="1" dirty="0">
              <a:solidFill>
                <a:srgbClr val="FF0000"/>
              </a:solidFill>
            </a:endParaRPr>
          </a:p>
        </p:txBody>
      </p:sp>
      <p:sp>
        <p:nvSpPr>
          <p:cNvPr id="3" name="Content Placeholder 2"/>
          <p:cNvSpPr>
            <a:spLocks noGrp="1"/>
          </p:cNvSpPr>
          <p:nvPr>
            <p:ph idx="1"/>
          </p:nvPr>
        </p:nvSpPr>
        <p:spPr>
          <a:xfrm>
            <a:off x="177800" y="1498600"/>
            <a:ext cx="11328400" cy="4720085"/>
          </a:xfrm>
        </p:spPr>
        <p:txBody>
          <a:bodyPr>
            <a:normAutofit/>
          </a:bodyPr>
          <a:lstStyle/>
          <a:p>
            <a:r>
              <a:rPr lang="en-GB" sz="2800" dirty="0" smtClean="0"/>
              <a:t>Can be about serious OR light-hearted topics.</a:t>
            </a:r>
          </a:p>
          <a:p>
            <a:r>
              <a:rPr lang="en-GB" sz="2800" dirty="0" smtClean="0"/>
              <a:t>You may use a colloquial, chatty style to give a sense of your personality – if you go for a less serious topic, use a self-deprecating approach to add humour.  </a:t>
            </a:r>
          </a:p>
          <a:p>
            <a:r>
              <a:rPr lang="en-GB" sz="2800" dirty="0" smtClean="0"/>
              <a:t>Ensure you make use of techniques such as imagery, varied and sophisticated word choice, anecdote, unusual sentence structures / patterns, tone, contrast, exaggeration…</a:t>
            </a:r>
          </a:p>
          <a:p>
            <a:r>
              <a:rPr lang="en-GB" sz="2800" dirty="0" smtClean="0"/>
              <a:t>Although you are not producing an argumentative or persuasive piece you may include the odd statistic or </a:t>
            </a:r>
            <a:r>
              <a:rPr lang="en-GB" sz="2800" smtClean="0"/>
              <a:t>expert view if </a:t>
            </a:r>
            <a:r>
              <a:rPr lang="en-GB" sz="2800" dirty="0" smtClean="0"/>
              <a:t>it will add to your writing.</a:t>
            </a:r>
            <a:endParaRPr lang="en-GB" sz="2800" dirty="0"/>
          </a:p>
        </p:txBody>
      </p:sp>
    </p:spTree>
    <p:extLst>
      <p:ext uri="{BB962C8B-B14F-4D97-AF65-F5344CB8AC3E}">
        <p14:creationId xmlns:p14="http://schemas.microsoft.com/office/powerpoint/2010/main" val="3893802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 Trail]]</Template>
  <TotalTime>465</TotalTime>
  <Words>917</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Century Gothic</vt:lpstr>
      <vt:lpstr>Vapor Trail</vt:lpstr>
      <vt:lpstr>HIGHER REFLECTIVE WRITING</vt:lpstr>
      <vt:lpstr>New Higher folio – the basics</vt:lpstr>
      <vt:lpstr>Reflective writing</vt:lpstr>
      <vt:lpstr>What do we mean by reflection?</vt:lpstr>
      <vt:lpstr>Reflective writing: topics to avoid!</vt:lpstr>
      <vt:lpstr>WHAT THE SQA SAY!</vt:lpstr>
      <vt:lpstr>What could I write about?</vt:lpstr>
      <vt:lpstr>What could I write about?</vt:lpstr>
      <vt:lpstr>General points</vt:lpstr>
      <vt:lpstr>A ‘Just’ Pass vs. AN OUTSTANDING PASS!</vt:lpstr>
      <vt:lpstr>A ‘Just’ Pass vs. AN OUTSTANDING PASS!</vt:lpstr>
    </vt:vector>
  </TitlesOfParts>
  <Company>North Lanarkshire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REFLECTIVE WRITING</dc:title>
  <dc:creator>Leigh Goodman</dc:creator>
  <cp:lastModifiedBy>Leigh Paterson</cp:lastModifiedBy>
  <cp:revision>30</cp:revision>
  <dcterms:created xsi:type="dcterms:W3CDTF">2014-02-03T08:40:12Z</dcterms:created>
  <dcterms:modified xsi:type="dcterms:W3CDTF">2018-02-05T15:43:21Z</dcterms:modified>
</cp:coreProperties>
</file>