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5" autoAdjust="0"/>
    <p:restoredTop sz="94660"/>
  </p:normalViewPr>
  <p:slideViewPr>
    <p:cSldViewPr snapToGrid="0">
      <p:cViewPr varScale="1">
        <p:scale>
          <a:sx n="72" d="100"/>
          <a:sy n="72" d="100"/>
        </p:scale>
        <p:origin x="6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184DA70-C731-4C70-880D-CCD4705E623C}" type="datetime1">
              <a:rPr lang="en-US" smtClean="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7881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96779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051503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79074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7669AF7-7BEB-44E4-9852-375E34362B5B}" type="datetime1">
              <a:rPr lang="en-US" smtClean="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38660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2D6E202-B606-4609-B914-27C9371A1F6D}" type="datetime1">
              <a:rPr lang="en-US" smtClean="0"/>
              <a:t>3/30/2020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59578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2D6E202-B606-4609-B914-27C9371A1F6D}" type="datetime1">
              <a:rPr lang="en-US" smtClean="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4620103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588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799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2D6E202-B606-4609-B914-27C9371A1F6D}" type="datetime1">
              <a:rPr lang="en-US" smtClean="0"/>
              <a:t>3/30/2020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557612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907D986-8816-4272-A432-0437A28A9828}" type="datetime1">
              <a:rPr lang="en-US" smtClean="0"/>
              <a:t>3/30/2020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lgn="l"/>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322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2D6E202-B606-4609-B914-27C9371A1F6D}" type="datetime1">
              <a:rPr lang="en-US" smtClean="0"/>
              <a:t>3/30/2020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53433013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z8wP2RYy64&amp;feature=emb_logo"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CB692E-2F6E-48C8-A9E9-1B42C8F20110}"/>
              </a:ext>
            </a:extLst>
          </p:cNvPr>
          <p:cNvPicPr>
            <a:picLocks noChangeAspect="1"/>
          </p:cNvPicPr>
          <p:nvPr/>
        </p:nvPicPr>
        <p:blipFill rotWithShape="1">
          <a:blip r:embed="rId2"/>
          <a:srcRect t="13945" b="34597"/>
          <a:stretch/>
        </p:blipFill>
        <p:spPr>
          <a:xfrm>
            <a:off x="20" y="-1"/>
            <a:ext cx="12191980" cy="4187739"/>
          </a:xfrm>
          <a:prstGeom prst="rect">
            <a:avLst/>
          </a:prstGeom>
        </p:spPr>
      </p:pic>
      <p:sp>
        <p:nvSpPr>
          <p:cNvPr id="2" name="Title 1">
            <a:extLst>
              <a:ext uri="{FF2B5EF4-FFF2-40B4-BE49-F238E27FC236}">
                <a16:creationId xmlns:a16="http://schemas.microsoft.com/office/drawing/2014/main" id="{39110CD3-EA4F-4818-A0EA-B148F37999A2}"/>
              </a:ext>
            </a:extLst>
          </p:cNvPr>
          <p:cNvSpPr>
            <a:spLocks noGrp="1"/>
          </p:cNvSpPr>
          <p:nvPr>
            <p:ph type="ctrTitle"/>
          </p:nvPr>
        </p:nvSpPr>
        <p:spPr>
          <a:xfrm>
            <a:off x="1146048" y="4364737"/>
            <a:ext cx="9899904" cy="1116711"/>
          </a:xfrm>
        </p:spPr>
        <p:txBody>
          <a:bodyPr>
            <a:normAutofit/>
          </a:bodyPr>
          <a:lstStyle/>
          <a:p>
            <a:r>
              <a:rPr lang="en-GB" dirty="0" err="1"/>
              <a:t>Bothwellpark</a:t>
            </a:r>
            <a:r>
              <a:rPr lang="en-GB" dirty="0"/>
              <a:t> High</a:t>
            </a:r>
          </a:p>
        </p:txBody>
      </p:sp>
      <p:sp>
        <p:nvSpPr>
          <p:cNvPr id="3" name="Subtitle 2">
            <a:extLst>
              <a:ext uri="{FF2B5EF4-FFF2-40B4-BE49-F238E27FC236}">
                <a16:creationId xmlns:a16="http://schemas.microsoft.com/office/drawing/2014/main" id="{451A7B43-76B8-4ECB-A6D3-C3758D575969}"/>
              </a:ext>
            </a:extLst>
          </p:cNvPr>
          <p:cNvSpPr>
            <a:spLocks noGrp="1"/>
          </p:cNvSpPr>
          <p:nvPr>
            <p:ph type="subTitle" idx="1"/>
          </p:nvPr>
        </p:nvSpPr>
        <p:spPr>
          <a:xfrm>
            <a:off x="1751012" y="5658447"/>
            <a:ext cx="8689976" cy="535939"/>
          </a:xfrm>
        </p:spPr>
        <p:txBody>
          <a:bodyPr>
            <a:normAutofit/>
          </a:bodyPr>
          <a:lstStyle/>
          <a:p>
            <a:r>
              <a:rPr lang="en-GB" dirty="0">
                <a:solidFill>
                  <a:schemeClr val="tx1">
                    <a:lumMod val="50000"/>
                    <a:lumOff val="50000"/>
                  </a:schemeClr>
                </a:solidFill>
              </a:rPr>
              <a:t>At Home Sensory Ideas</a:t>
            </a:r>
          </a:p>
        </p:txBody>
      </p:sp>
    </p:spTree>
    <p:extLst>
      <p:ext uri="{BB962C8B-B14F-4D97-AF65-F5344CB8AC3E}">
        <p14:creationId xmlns:p14="http://schemas.microsoft.com/office/powerpoint/2010/main" val="175041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DDEE-C274-4ADF-92E8-85EF261CF4AB}"/>
              </a:ext>
            </a:extLst>
          </p:cNvPr>
          <p:cNvSpPr>
            <a:spLocks noGrp="1"/>
          </p:cNvSpPr>
          <p:nvPr>
            <p:ph type="title"/>
          </p:nvPr>
        </p:nvSpPr>
        <p:spPr>
          <a:xfrm>
            <a:off x="6879787" y="655201"/>
            <a:ext cx="4476806" cy="1188720"/>
          </a:xfrm>
        </p:spPr>
        <p:txBody>
          <a:bodyPr>
            <a:normAutofit/>
          </a:bodyPr>
          <a:lstStyle/>
          <a:p>
            <a:r>
              <a:rPr lang="en-GB"/>
              <a:t>Taste Testing</a:t>
            </a:r>
          </a:p>
        </p:txBody>
      </p:sp>
      <p:sp>
        <p:nvSpPr>
          <p:cNvPr id="12" name="Rectangle 11">
            <a:extLst>
              <a:ext uri="{FF2B5EF4-FFF2-40B4-BE49-F238E27FC236}">
                <a16:creationId xmlns:a16="http://schemas.microsoft.com/office/drawing/2014/main" id="{DE6656AB-B8B3-4895-AD32-B928A43C4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760"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88BDAE2-5EE0-4B2F-9C9B-7E86A0B4C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1853"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1869FCD-C308-4520-8526-E274A2B66BD8}"/>
              </a:ext>
            </a:extLst>
          </p:cNvPr>
          <p:cNvPicPr>
            <a:picLocks noChangeAspect="1"/>
          </p:cNvPicPr>
          <p:nvPr/>
        </p:nvPicPr>
        <p:blipFill rotWithShape="1">
          <a:blip r:embed="rId2"/>
          <a:srcRect l="22710" r="10726"/>
          <a:stretch/>
        </p:blipFill>
        <p:spPr>
          <a:xfrm flipH="1">
            <a:off x="1646077" y="1293275"/>
            <a:ext cx="3798045" cy="4279392"/>
          </a:xfrm>
          <a:prstGeom prst="rect">
            <a:avLst/>
          </a:prstGeom>
        </p:spPr>
      </p:pic>
      <p:sp>
        <p:nvSpPr>
          <p:cNvPr id="6" name="Content Placeholder 5">
            <a:extLst>
              <a:ext uri="{FF2B5EF4-FFF2-40B4-BE49-F238E27FC236}">
                <a16:creationId xmlns:a16="http://schemas.microsoft.com/office/drawing/2014/main" id="{A0CA2811-9EE5-431C-A2B1-3466EB35DC85}"/>
              </a:ext>
            </a:extLst>
          </p:cNvPr>
          <p:cNvSpPr>
            <a:spLocks noGrp="1"/>
          </p:cNvSpPr>
          <p:nvPr>
            <p:ph idx="1"/>
          </p:nvPr>
        </p:nvSpPr>
        <p:spPr>
          <a:xfrm>
            <a:off x="6878359" y="2236763"/>
            <a:ext cx="4492932" cy="4234375"/>
          </a:xfrm>
        </p:spPr>
        <p:txBody>
          <a:bodyPr>
            <a:normAutofit/>
          </a:bodyPr>
          <a:lstStyle/>
          <a:p>
            <a:pPr>
              <a:lnSpc>
                <a:spcPct val="90000"/>
              </a:lnSpc>
            </a:pPr>
            <a:r>
              <a:rPr lang="en-GB" dirty="0"/>
              <a:t>Set up samples of different food in an ice-cube tray.  </a:t>
            </a:r>
          </a:p>
          <a:p>
            <a:pPr>
              <a:lnSpc>
                <a:spcPct val="90000"/>
              </a:lnSpc>
            </a:pPr>
            <a:r>
              <a:rPr lang="en-GB" dirty="0"/>
              <a:t>You could just use a plate and maybe cocktail sticks as well.</a:t>
            </a:r>
          </a:p>
          <a:p>
            <a:pPr>
              <a:lnSpc>
                <a:spcPct val="90000"/>
              </a:lnSpc>
            </a:pPr>
            <a:endParaRPr lang="en-GB" dirty="0"/>
          </a:p>
          <a:p>
            <a:pPr>
              <a:lnSpc>
                <a:spcPct val="90000"/>
              </a:lnSpc>
            </a:pPr>
            <a:r>
              <a:rPr lang="en-GB" dirty="0"/>
              <a:t>For each one your child could decide if they like it or not and create a record of likes and dislikes by drawing a picture under like/dislike headings.</a:t>
            </a:r>
          </a:p>
          <a:p>
            <a:pPr>
              <a:lnSpc>
                <a:spcPct val="90000"/>
              </a:lnSpc>
            </a:pPr>
            <a:endParaRPr lang="en-GB" dirty="0"/>
          </a:p>
          <a:p>
            <a:pPr>
              <a:lnSpc>
                <a:spcPct val="90000"/>
              </a:lnSpc>
            </a:pPr>
            <a:r>
              <a:rPr lang="en-GB" dirty="0"/>
              <a:t>To make it more complicated you could try "sweet", "sour", “salty" and "spicy</a:t>
            </a:r>
          </a:p>
        </p:txBody>
      </p:sp>
    </p:spTree>
    <p:extLst>
      <p:ext uri="{BB962C8B-B14F-4D97-AF65-F5344CB8AC3E}">
        <p14:creationId xmlns:p14="http://schemas.microsoft.com/office/powerpoint/2010/main" val="265947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E5FC-5F1F-4425-B2EB-915581A39644}"/>
              </a:ext>
            </a:extLst>
          </p:cNvPr>
          <p:cNvSpPr>
            <a:spLocks noGrp="1"/>
          </p:cNvSpPr>
          <p:nvPr>
            <p:ph type="title"/>
          </p:nvPr>
        </p:nvSpPr>
        <p:spPr>
          <a:xfrm>
            <a:off x="5445496" y="261327"/>
            <a:ext cx="5925310" cy="1174991"/>
          </a:xfrm>
        </p:spPr>
        <p:txBody>
          <a:bodyPr>
            <a:normAutofit/>
          </a:bodyPr>
          <a:lstStyle/>
          <a:p>
            <a:r>
              <a:rPr lang="en-GB" sz="2400"/>
              <a:t>Mystery Bag</a:t>
            </a:r>
          </a:p>
        </p:txBody>
      </p:sp>
      <p:pic>
        <p:nvPicPr>
          <p:cNvPr id="4" name="Picture 3">
            <a:extLst>
              <a:ext uri="{FF2B5EF4-FFF2-40B4-BE49-F238E27FC236}">
                <a16:creationId xmlns:a16="http://schemas.microsoft.com/office/drawing/2014/main" id="{8C1FEA60-C6BE-4DFB-9C87-090749EBC6A4}"/>
              </a:ext>
            </a:extLst>
          </p:cNvPr>
          <p:cNvPicPr>
            <a:picLocks noChangeAspect="1"/>
          </p:cNvPicPr>
          <p:nvPr/>
        </p:nvPicPr>
        <p:blipFill rotWithShape="1">
          <a:blip r:embed="rId2"/>
          <a:srcRect l="17411" r="31656"/>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6FC8E8E8-B37E-4CA4-9A8D-EF4A7D7EEC0B}"/>
              </a:ext>
            </a:extLst>
          </p:cNvPr>
          <p:cNvSpPr>
            <a:spLocks noGrp="1"/>
          </p:cNvSpPr>
          <p:nvPr>
            <p:ph idx="1"/>
          </p:nvPr>
        </p:nvSpPr>
        <p:spPr>
          <a:xfrm>
            <a:off x="5445496" y="1899137"/>
            <a:ext cx="5925310" cy="4697535"/>
          </a:xfrm>
        </p:spPr>
        <p:txBody>
          <a:bodyPr>
            <a:noAutofit/>
          </a:bodyPr>
          <a:lstStyle/>
          <a:p>
            <a:pPr marL="0" indent="0">
              <a:lnSpc>
                <a:spcPct val="90000"/>
              </a:lnSpc>
              <a:buNone/>
            </a:pPr>
            <a:r>
              <a:rPr lang="en-GB" b="1" dirty="0"/>
              <a:t>What you need to play the Mystery Bag Game</a:t>
            </a:r>
          </a:p>
          <a:p>
            <a:pPr>
              <a:lnSpc>
                <a:spcPct val="90000"/>
              </a:lnSpc>
            </a:pPr>
            <a:r>
              <a:rPr lang="en-GB" dirty="0"/>
              <a:t>A bag</a:t>
            </a:r>
          </a:p>
          <a:p>
            <a:pPr>
              <a:lnSpc>
                <a:spcPct val="90000"/>
              </a:lnSpc>
            </a:pPr>
            <a:r>
              <a:rPr lang="en-GB" dirty="0"/>
              <a:t>Several objects of different shapes, sized and textures.</a:t>
            </a:r>
          </a:p>
          <a:p>
            <a:pPr marL="0" indent="0">
              <a:lnSpc>
                <a:spcPct val="90000"/>
              </a:lnSpc>
              <a:buNone/>
            </a:pPr>
            <a:r>
              <a:rPr lang="en-GB" dirty="0"/>
              <a:t>To play, one of you puts a secret object into the bag. The guesser then puts their hand into the bag without looking and feels the object and tries to guess what is inside.</a:t>
            </a:r>
            <a:br>
              <a:rPr lang="en-GB" dirty="0"/>
            </a:br>
            <a:br>
              <a:rPr lang="en-GB" dirty="0"/>
            </a:br>
            <a:r>
              <a:rPr lang="en-GB" dirty="0"/>
              <a:t>Model descriptive vocabulary...</a:t>
            </a:r>
            <a:br>
              <a:rPr lang="en-GB" dirty="0"/>
            </a:br>
            <a:br>
              <a:rPr lang="en-GB" dirty="0"/>
            </a:br>
            <a:r>
              <a:rPr lang="en-GB" dirty="0"/>
              <a:t>"It's smooth, one end is spikey, it's cold... it feels like a hedgehog..."</a:t>
            </a:r>
            <a:br>
              <a:rPr lang="en-GB" dirty="0"/>
            </a:br>
            <a:br>
              <a:rPr lang="en-GB" dirty="0"/>
            </a:br>
            <a:r>
              <a:rPr lang="en-GB" dirty="0"/>
              <a:t>This will help your child to learn how to describe things too.</a:t>
            </a:r>
            <a:br>
              <a:rPr lang="en-GB" dirty="0"/>
            </a:br>
            <a:br>
              <a:rPr lang="en-GB" dirty="0"/>
            </a:br>
            <a:r>
              <a:rPr lang="en-GB" dirty="0"/>
              <a:t>Take it in turns and the great thing is this can be played with any age, get the grandparents and big brothers and sister playing too!</a:t>
            </a:r>
          </a:p>
        </p:txBody>
      </p:sp>
    </p:spTree>
    <p:extLst>
      <p:ext uri="{BB962C8B-B14F-4D97-AF65-F5344CB8AC3E}">
        <p14:creationId xmlns:p14="http://schemas.microsoft.com/office/powerpoint/2010/main" val="31466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0AFC-5898-4460-8C06-7AB2FFF098CF}"/>
              </a:ext>
            </a:extLst>
          </p:cNvPr>
          <p:cNvSpPr>
            <a:spLocks noGrp="1"/>
          </p:cNvSpPr>
          <p:nvPr>
            <p:ph type="title"/>
          </p:nvPr>
        </p:nvSpPr>
        <p:spPr>
          <a:xfrm>
            <a:off x="5381807" y="964692"/>
            <a:ext cx="5894832" cy="1188720"/>
          </a:xfrm>
        </p:spPr>
        <p:txBody>
          <a:bodyPr>
            <a:normAutofit/>
          </a:bodyPr>
          <a:lstStyle/>
          <a:p>
            <a:r>
              <a:rPr lang="en-GB" dirty="0"/>
              <a:t>Shadow Play</a:t>
            </a:r>
          </a:p>
        </p:txBody>
      </p:sp>
      <p:sp>
        <p:nvSpPr>
          <p:cNvPr id="10" name="Rectangle 9">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CF310B-88A6-42B5-A90A-D0F979540AC9}"/>
              </a:ext>
            </a:extLst>
          </p:cNvPr>
          <p:cNvPicPr>
            <a:picLocks noChangeAspect="1"/>
          </p:cNvPicPr>
          <p:nvPr/>
        </p:nvPicPr>
        <p:blipFill>
          <a:blip r:embed="rId2"/>
          <a:stretch>
            <a:fillRect/>
          </a:stretch>
        </p:blipFill>
        <p:spPr>
          <a:xfrm>
            <a:off x="1127499" y="1963733"/>
            <a:ext cx="3328416" cy="2938476"/>
          </a:xfrm>
          <a:prstGeom prst="rect">
            <a:avLst/>
          </a:prstGeom>
        </p:spPr>
      </p:pic>
      <p:sp>
        <p:nvSpPr>
          <p:cNvPr id="3" name="Content Placeholder 2">
            <a:extLst>
              <a:ext uri="{FF2B5EF4-FFF2-40B4-BE49-F238E27FC236}">
                <a16:creationId xmlns:a16="http://schemas.microsoft.com/office/drawing/2014/main" id="{3BBA6BC5-D95B-4603-9DA1-CFFAF99EC141}"/>
              </a:ext>
            </a:extLst>
          </p:cNvPr>
          <p:cNvSpPr>
            <a:spLocks noGrp="1"/>
          </p:cNvSpPr>
          <p:nvPr>
            <p:ph idx="1"/>
          </p:nvPr>
        </p:nvSpPr>
        <p:spPr>
          <a:xfrm>
            <a:off x="5380378" y="2638044"/>
            <a:ext cx="5963317" cy="3263206"/>
          </a:xfrm>
        </p:spPr>
        <p:txBody>
          <a:bodyPr>
            <a:normAutofit/>
          </a:bodyPr>
          <a:lstStyle/>
          <a:p>
            <a:r>
              <a:rPr lang="en-GB" dirty="0"/>
              <a:t>Use your hands to make shadows.  Here is a quick video to learn some basics:</a:t>
            </a:r>
            <a:endParaRPr lang="en-GB" dirty="0">
              <a:hlinkClick r:id="rId3"/>
            </a:endParaRPr>
          </a:p>
          <a:p>
            <a:endParaRPr lang="en-GB" dirty="0">
              <a:hlinkClick r:id="rId3"/>
            </a:endParaRPr>
          </a:p>
          <a:p>
            <a:r>
              <a:rPr lang="en-GB" dirty="0">
                <a:hlinkClick r:id="rId3"/>
              </a:rPr>
              <a:t>https://www.youtube.com/watch?v=Kz8wP2RYy64&amp;feature=emb_logo</a:t>
            </a:r>
            <a:endParaRPr lang="en-GB" dirty="0"/>
          </a:p>
          <a:p>
            <a:endParaRPr lang="en-GB" dirty="0"/>
          </a:p>
          <a:p>
            <a:endParaRPr lang="en-GB" dirty="0"/>
          </a:p>
        </p:txBody>
      </p:sp>
      <p:sp>
        <p:nvSpPr>
          <p:cNvPr id="4" name="AutoShape 2" descr="Ashley's Shadows">
            <a:extLst>
              <a:ext uri="{FF2B5EF4-FFF2-40B4-BE49-F238E27FC236}">
                <a16:creationId xmlns:a16="http://schemas.microsoft.com/office/drawing/2014/main" id="{07FC4049-7365-4283-871F-474ABEC44E3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10976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58D4-80A9-431C-B4DA-8B6A40BBC85B}"/>
              </a:ext>
            </a:extLst>
          </p:cNvPr>
          <p:cNvSpPr>
            <a:spLocks noGrp="1"/>
          </p:cNvSpPr>
          <p:nvPr>
            <p:ph type="title"/>
          </p:nvPr>
        </p:nvSpPr>
        <p:spPr>
          <a:xfrm>
            <a:off x="5381807" y="964692"/>
            <a:ext cx="5894832" cy="1188720"/>
          </a:xfrm>
        </p:spPr>
        <p:txBody>
          <a:bodyPr>
            <a:normAutofit/>
          </a:bodyPr>
          <a:lstStyle/>
          <a:p>
            <a:r>
              <a:rPr lang="en-GB" b="1" dirty="0"/>
              <a:t>Make shakers</a:t>
            </a:r>
            <a:r>
              <a:rPr lang="en-GB" dirty="0"/>
              <a:t> </a:t>
            </a:r>
          </a:p>
        </p:txBody>
      </p:sp>
      <p:sp>
        <p:nvSpPr>
          <p:cNvPr id="71" name="Rectangle 70">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DIY How to Make Plastic Bottle Shaker Instruments for Kids - YouTube">
            <a:extLst>
              <a:ext uri="{FF2B5EF4-FFF2-40B4-BE49-F238E27FC236}">
                <a16:creationId xmlns:a16="http://schemas.microsoft.com/office/drawing/2014/main" id="{8BF8F012-AC85-4053-9316-ACB7E3BFCA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7499" y="2501015"/>
            <a:ext cx="3328416" cy="18639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DC1FD81-5938-4648-9A2E-78FCA70BD602}"/>
              </a:ext>
            </a:extLst>
          </p:cNvPr>
          <p:cNvSpPr>
            <a:spLocks noGrp="1"/>
          </p:cNvSpPr>
          <p:nvPr>
            <p:ph idx="1"/>
          </p:nvPr>
        </p:nvSpPr>
        <p:spPr>
          <a:xfrm>
            <a:off x="5380378" y="2638044"/>
            <a:ext cx="5963317" cy="3263206"/>
          </a:xfrm>
        </p:spPr>
        <p:txBody>
          <a:bodyPr>
            <a:normAutofit/>
          </a:bodyPr>
          <a:lstStyle/>
          <a:p>
            <a:r>
              <a:rPr lang="en-GB" dirty="0"/>
              <a:t>Get out the recycling bin and make some maracas, put some rice or dried beans inside a tube or a couple of containers and tape them shut, now time to get your groove on (OK I know this isn’t the quietest of activities but it is a great way to burn off some energy if you can’t leave the house).</a:t>
            </a:r>
          </a:p>
          <a:p>
            <a:r>
              <a:rPr lang="en-GB" dirty="0"/>
              <a:t>You could even decorate your bottle or container.</a:t>
            </a:r>
          </a:p>
          <a:p>
            <a:endParaRPr lang="en-GB" dirty="0"/>
          </a:p>
        </p:txBody>
      </p:sp>
    </p:spTree>
    <p:extLst>
      <p:ext uri="{BB962C8B-B14F-4D97-AF65-F5344CB8AC3E}">
        <p14:creationId xmlns:p14="http://schemas.microsoft.com/office/powerpoint/2010/main" val="363957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8508F-B16D-4000-AFF6-732770891B70}"/>
              </a:ext>
            </a:extLst>
          </p:cNvPr>
          <p:cNvSpPr>
            <a:spLocks noGrp="1"/>
          </p:cNvSpPr>
          <p:nvPr>
            <p:ph type="title"/>
          </p:nvPr>
        </p:nvSpPr>
        <p:spPr>
          <a:xfrm>
            <a:off x="5381807" y="472321"/>
            <a:ext cx="5894832" cy="1188720"/>
          </a:xfrm>
        </p:spPr>
        <p:txBody>
          <a:bodyPr>
            <a:normAutofit/>
          </a:bodyPr>
          <a:lstStyle/>
          <a:p>
            <a:r>
              <a:rPr lang="en-GB" dirty="0"/>
              <a:t>Cleaning</a:t>
            </a:r>
          </a:p>
        </p:txBody>
      </p:sp>
      <p:sp>
        <p:nvSpPr>
          <p:cNvPr id="9" name="Rectangle 8">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56DD55-3112-465D-8B88-0EDC74F2F9B2}"/>
              </a:ext>
            </a:extLst>
          </p:cNvPr>
          <p:cNvPicPr>
            <a:picLocks noChangeAspect="1"/>
          </p:cNvPicPr>
          <p:nvPr/>
        </p:nvPicPr>
        <p:blipFill>
          <a:blip r:embed="rId2"/>
          <a:stretch>
            <a:fillRect/>
          </a:stretch>
        </p:blipFill>
        <p:spPr>
          <a:xfrm>
            <a:off x="1127499" y="2325516"/>
            <a:ext cx="3328416" cy="2214909"/>
          </a:xfrm>
          <a:prstGeom prst="rect">
            <a:avLst/>
          </a:prstGeom>
        </p:spPr>
      </p:pic>
      <p:sp>
        <p:nvSpPr>
          <p:cNvPr id="3" name="Content Placeholder 2">
            <a:extLst>
              <a:ext uri="{FF2B5EF4-FFF2-40B4-BE49-F238E27FC236}">
                <a16:creationId xmlns:a16="http://schemas.microsoft.com/office/drawing/2014/main" id="{4FAB89C8-6A55-46DE-8538-3CC444CC8535}"/>
              </a:ext>
            </a:extLst>
          </p:cNvPr>
          <p:cNvSpPr>
            <a:spLocks noGrp="1"/>
          </p:cNvSpPr>
          <p:nvPr>
            <p:ph idx="1"/>
          </p:nvPr>
        </p:nvSpPr>
        <p:spPr>
          <a:xfrm>
            <a:off x="5380378" y="2110154"/>
            <a:ext cx="5963317" cy="4586068"/>
          </a:xfrm>
        </p:spPr>
        <p:txBody>
          <a:bodyPr>
            <a:normAutofit/>
          </a:bodyPr>
          <a:lstStyle/>
          <a:p>
            <a:pPr>
              <a:lnSpc>
                <a:spcPct val="90000"/>
              </a:lnSpc>
            </a:pPr>
            <a:r>
              <a:rPr lang="en-GB" dirty="0"/>
              <a:t>Give your child a cloth to hold, or a duster, maybe with some polish sprayed onto it for them to smell.</a:t>
            </a:r>
          </a:p>
          <a:p>
            <a:pPr>
              <a:lnSpc>
                <a:spcPct val="90000"/>
              </a:lnSpc>
            </a:pPr>
            <a:endParaRPr lang="en-GB" dirty="0"/>
          </a:p>
          <a:p>
            <a:pPr marL="0" indent="0">
              <a:lnSpc>
                <a:spcPct val="90000"/>
              </a:lnSpc>
              <a:buNone/>
            </a:pPr>
            <a:r>
              <a:rPr lang="en-GB" dirty="0"/>
              <a:t>Hoovering</a:t>
            </a:r>
          </a:p>
          <a:p>
            <a:pPr>
              <a:lnSpc>
                <a:spcPct val="90000"/>
              </a:lnSpc>
            </a:pPr>
            <a:r>
              <a:rPr lang="en-GB" dirty="0"/>
              <a:t>Let them hold the tube to the hoover whilst you turn it on and off. Encourage them to help turn it on and off.  Let them feel the suction on their hand or clothes. </a:t>
            </a:r>
          </a:p>
          <a:p>
            <a:pPr>
              <a:lnSpc>
                <a:spcPct val="90000"/>
              </a:lnSpc>
            </a:pPr>
            <a:endParaRPr lang="en-GB" dirty="0"/>
          </a:p>
          <a:p>
            <a:pPr marL="0" indent="0">
              <a:lnSpc>
                <a:spcPct val="90000"/>
              </a:lnSpc>
              <a:buNone/>
            </a:pPr>
            <a:r>
              <a:rPr lang="en-GB" dirty="0"/>
              <a:t>Making the beds</a:t>
            </a:r>
          </a:p>
          <a:p>
            <a:pPr>
              <a:lnSpc>
                <a:spcPct val="90000"/>
              </a:lnSpc>
            </a:pPr>
            <a:r>
              <a:rPr lang="en-GB" dirty="0"/>
              <a:t>Waft a sheet over their heads like a parachute, ask them to make choices about colours of duvet to put on the bed. Turn the lights off and close the curtains, make the room dark. Maybe read a book by torchlight whilst you’re there.</a:t>
            </a:r>
          </a:p>
          <a:p>
            <a:pPr>
              <a:lnSpc>
                <a:spcPct val="90000"/>
              </a:lnSpc>
            </a:pPr>
            <a:endParaRPr lang="en-GB" sz="1300" dirty="0"/>
          </a:p>
        </p:txBody>
      </p:sp>
    </p:spTree>
    <p:extLst>
      <p:ext uri="{BB962C8B-B14F-4D97-AF65-F5344CB8AC3E}">
        <p14:creationId xmlns:p14="http://schemas.microsoft.com/office/powerpoint/2010/main" val="1545057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77BB-097F-49EA-9B4F-63752E676EA6}"/>
              </a:ext>
            </a:extLst>
          </p:cNvPr>
          <p:cNvSpPr>
            <a:spLocks noGrp="1"/>
          </p:cNvSpPr>
          <p:nvPr>
            <p:ph type="title"/>
          </p:nvPr>
        </p:nvSpPr>
        <p:spPr>
          <a:xfrm>
            <a:off x="6879787" y="964692"/>
            <a:ext cx="4476806" cy="1188720"/>
          </a:xfrm>
        </p:spPr>
        <p:txBody>
          <a:bodyPr>
            <a:normAutofit/>
          </a:bodyPr>
          <a:lstStyle/>
          <a:p>
            <a:r>
              <a:rPr lang="en-GB" dirty="0"/>
              <a:t>Torch</a:t>
            </a:r>
          </a:p>
        </p:txBody>
      </p:sp>
      <p:sp>
        <p:nvSpPr>
          <p:cNvPr id="9" name="Rectangle 8">
            <a:extLst>
              <a:ext uri="{FF2B5EF4-FFF2-40B4-BE49-F238E27FC236}">
                <a16:creationId xmlns:a16="http://schemas.microsoft.com/office/drawing/2014/main" id="{DE6656AB-B8B3-4895-AD32-B928A43C4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760"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88BDAE2-5EE0-4B2F-9C9B-7E86A0B4C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1853"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68C8D1-E634-4480-B8B6-D1BA12EA158A}"/>
              </a:ext>
            </a:extLst>
          </p:cNvPr>
          <p:cNvPicPr>
            <a:picLocks noChangeAspect="1"/>
          </p:cNvPicPr>
          <p:nvPr/>
        </p:nvPicPr>
        <p:blipFill>
          <a:blip r:embed="rId2"/>
          <a:stretch>
            <a:fillRect/>
          </a:stretch>
        </p:blipFill>
        <p:spPr>
          <a:xfrm>
            <a:off x="1153944" y="2029289"/>
            <a:ext cx="4782312" cy="2807364"/>
          </a:xfrm>
          <a:prstGeom prst="rect">
            <a:avLst/>
          </a:prstGeom>
        </p:spPr>
      </p:pic>
      <p:sp>
        <p:nvSpPr>
          <p:cNvPr id="3" name="Content Placeholder 2">
            <a:extLst>
              <a:ext uri="{FF2B5EF4-FFF2-40B4-BE49-F238E27FC236}">
                <a16:creationId xmlns:a16="http://schemas.microsoft.com/office/drawing/2014/main" id="{1F1C467A-B5A2-4C92-9F25-986B560708F0}"/>
              </a:ext>
            </a:extLst>
          </p:cNvPr>
          <p:cNvSpPr>
            <a:spLocks noGrp="1"/>
          </p:cNvSpPr>
          <p:nvPr>
            <p:ph idx="1"/>
          </p:nvPr>
        </p:nvSpPr>
        <p:spPr>
          <a:xfrm>
            <a:off x="6878359" y="2638044"/>
            <a:ext cx="4492932" cy="3263206"/>
          </a:xfrm>
        </p:spPr>
        <p:txBody>
          <a:bodyPr>
            <a:normAutofit/>
          </a:bodyPr>
          <a:lstStyle/>
          <a:p>
            <a:r>
              <a:rPr lang="en-GB" dirty="0"/>
              <a:t>Torches are fun to use and are interesting for children to hold and investigate, whether it be to shine on themselves or to track across other surfaces or walls in a darkened room.</a:t>
            </a:r>
          </a:p>
        </p:txBody>
      </p:sp>
    </p:spTree>
    <p:extLst>
      <p:ext uri="{BB962C8B-B14F-4D97-AF65-F5344CB8AC3E}">
        <p14:creationId xmlns:p14="http://schemas.microsoft.com/office/powerpoint/2010/main" val="3871748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C8EE-5C11-40DC-8BCC-DB4C5E1FBEAF}"/>
              </a:ext>
            </a:extLst>
          </p:cNvPr>
          <p:cNvSpPr>
            <a:spLocks noGrp="1"/>
          </p:cNvSpPr>
          <p:nvPr>
            <p:ph type="title"/>
          </p:nvPr>
        </p:nvSpPr>
        <p:spPr>
          <a:xfrm>
            <a:off x="5381807" y="964692"/>
            <a:ext cx="5894832" cy="1188720"/>
          </a:xfrm>
        </p:spPr>
        <p:txBody>
          <a:bodyPr>
            <a:normAutofit/>
          </a:bodyPr>
          <a:lstStyle/>
          <a:p>
            <a:r>
              <a:rPr lang="en-GB" dirty="0"/>
              <a:t>Music</a:t>
            </a:r>
          </a:p>
        </p:txBody>
      </p:sp>
      <p:sp>
        <p:nvSpPr>
          <p:cNvPr id="9" name="Rectangle 8">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D97978-BC94-428A-9564-EEDA620646AF}"/>
              </a:ext>
            </a:extLst>
          </p:cNvPr>
          <p:cNvPicPr>
            <a:picLocks noChangeAspect="1"/>
          </p:cNvPicPr>
          <p:nvPr/>
        </p:nvPicPr>
        <p:blipFill>
          <a:blip r:embed="rId2"/>
          <a:stretch>
            <a:fillRect/>
          </a:stretch>
        </p:blipFill>
        <p:spPr>
          <a:xfrm>
            <a:off x="1127499" y="1768763"/>
            <a:ext cx="3328416" cy="3328416"/>
          </a:xfrm>
          <a:prstGeom prst="rect">
            <a:avLst/>
          </a:prstGeom>
        </p:spPr>
      </p:pic>
      <p:sp>
        <p:nvSpPr>
          <p:cNvPr id="3" name="Content Placeholder 2">
            <a:extLst>
              <a:ext uri="{FF2B5EF4-FFF2-40B4-BE49-F238E27FC236}">
                <a16:creationId xmlns:a16="http://schemas.microsoft.com/office/drawing/2014/main" id="{AB3E616E-CCB1-4EE6-89C0-02289DCB5039}"/>
              </a:ext>
            </a:extLst>
          </p:cNvPr>
          <p:cNvSpPr>
            <a:spLocks noGrp="1"/>
          </p:cNvSpPr>
          <p:nvPr>
            <p:ph idx="1"/>
          </p:nvPr>
        </p:nvSpPr>
        <p:spPr>
          <a:xfrm>
            <a:off x="5380378" y="2638044"/>
            <a:ext cx="5963317" cy="3263206"/>
          </a:xfrm>
        </p:spPr>
        <p:txBody>
          <a:bodyPr>
            <a:normAutofit/>
          </a:bodyPr>
          <a:lstStyle/>
          <a:p>
            <a:pPr>
              <a:lnSpc>
                <a:spcPct val="90000"/>
              </a:lnSpc>
            </a:pPr>
            <a:r>
              <a:rPr lang="en-GB" dirty="0"/>
              <a:t>Listen to music on the radio, TV, on a CD, on a computer or a tablet.  </a:t>
            </a:r>
          </a:p>
          <a:p>
            <a:pPr>
              <a:lnSpc>
                <a:spcPct val="90000"/>
              </a:lnSpc>
            </a:pPr>
            <a:r>
              <a:rPr lang="en-GB" dirty="0"/>
              <a:t>It could be a song that you always sing together. Your child may have favourite songs or theme tunes from the TV that they love to listen to repeatedly. </a:t>
            </a:r>
          </a:p>
          <a:p>
            <a:pPr>
              <a:lnSpc>
                <a:spcPct val="90000"/>
              </a:lnSpc>
            </a:pPr>
            <a:endParaRPr lang="en-GB" dirty="0"/>
          </a:p>
          <a:p>
            <a:pPr>
              <a:lnSpc>
                <a:spcPct val="90000"/>
              </a:lnSpc>
            </a:pPr>
            <a:r>
              <a:rPr lang="en-GB" dirty="0"/>
              <a:t>Find a different radio station that you don’t usually listen to, maybe classical music, jazz music, opera or rock music. Dance to it, move in different ways. Practise standing up and sitting down when the music starts and stops.</a:t>
            </a:r>
          </a:p>
          <a:p>
            <a:pPr>
              <a:lnSpc>
                <a:spcPct val="90000"/>
              </a:lnSpc>
            </a:pPr>
            <a:endParaRPr lang="en-GB" dirty="0"/>
          </a:p>
        </p:txBody>
      </p:sp>
    </p:spTree>
    <p:extLst>
      <p:ext uri="{BB962C8B-B14F-4D97-AF65-F5344CB8AC3E}">
        <p14:creationId xmlns:p14="http://schemas.microsoft.com/office/powerpoint/2010/main" val="598259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1ABA-528A-4AAC-86F3-00640DB1B057}"/>
              </a:ext>
            </a:extLst>
          </p:cNvPr>
          <p:cNvSpPr>
            <a:spLocks noGrp="1"/>
          </p:cNvSpPr>
          <p:nvPr>
            <p:ph type="title"/>
          </p:nvPr>
        </p:nvSpPr>
        <p:spPr>
          <a:xfrm>
            <a:off x="6900672" y="978776"/>
            <a:ext cx="4486656" cy="1174991"/>
          </a:xfrm>
        </p:spPr>
        <p:txBody>
          <a:bodyPr>
            <a:normAutofit/>
          </a:bodyPr>
          <a:lstStyle/>
          <a:p>
            <a:r>
              <a:rPr lang="en-GB" sz="2400" b="1"/>
              <a:t>Play with bubbles in the sink</a:t>
            </a:r>
            <a:r>
              <a:rPr lang="en-GB" sz="2400"/>
              <a:t> </a:t>
            </a:r>
          </a:p>
        </p:txBody>
      </p:sp>
      <p:pic>
        <p:nvPicPr>
          <p:cNvPr id="2050" name="Picture 2" descr="Fill the Sink With Bubbles | 30 Ways For Kids to Use Up Energy ...">
            <a:extLst>
              <a:ext uri="{FF2B5EF4-FFF2-40B4-BE49-F238E27FC236}">
                <a16:creationId xmlns:a16="http://schemas.microsoft.com/office/drawing/2014/main" id="{53ECA005-F13C-4FBE-8A16-10EB71ABDE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25" r="3823"/>
          <a:stretch/>
        </p:blipFill>
        <p:spPr bwMode="auto">
          <a:xfrm>
            <a:off x="20" y="10"/>
            <a:ext cx="6086621"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A91878D-6E9F-4FCC-A1C8-6F63533FF638}"/>
              </a:ext>
            </a:extLst>
          </p:cNvPr>
          <p:cNvSpPr>
            <a:spLocks noGrp="1"/>
          </p:cNvSpPr>
          <p:nvPr>
            <p:ph idx="1"/>
          </p:nvPr>
        </p:nvSpPr>
        <p:spPr>
          <a:xfrm>
            <a:off x="6900672" y="2640692"/>
            <a:ext cx="4486656" cy="3255252"/>
          </a:xfrm>
        </p:spPr>
        <p:txBody>
          <a:bodyPr>
            <a:normAutofit/>
          </a:bodyPr>
          <a:lstStyle/>
          <a:p>
            <a:pPr marL="0" indent="0">
              <a:lnSpc>
                <a:spcPct val="90000"/>
              </a:lnSpc>
              <a:buNone/>
            </a:pPr>
            <a:r>
              <a:rPr lang="en-GB" dirty="0"/>
              <a:t>(add a hand whisk for extra points!)</a:t>
            </a:r>
          </a:p>
          <a:p>
            <a:pPr marL="0" indent="0">
              <a:lnSpc>
                <a:spcPct val="90000"/>
              </a:lnSpc>
              <a:buNone/>
            </a:pPr>
            <a:r>
              <a:rPr lang="en-GB" dirty="0"/>
              <a:t>You can also do this in the bath or garden.</a:t>
            </a:r>
          </a:p>
          <a:p>
            <a:pPr>
              <a:lnSpc>
                <a:spcPct val="90000"/>
              </a:lnSpc>
            </a:pPr>
            <a:endParaRPr lang="en-GB" dirty="0"/>
          </a:p>
          <a:p>
            <a:pPr>
              <a:lnSpc>
                <a:spcPct val="90000"/>
              </a:lnSpc>
            </a:pPr>
            <a:r>
              <a:rPr lang="en-GB" dirty="0"/>
              <a:t>You could hide different bottle tops in the bubbles and play search for the ‘red’ bottle tops. Continue with other colours.</a:t>
            </a:r>
          </a:p>
          <a:p>
            <a:pPr>
              <a:lnSpc>
                <a:spcPct val="90000"/>
              </a:lnSpc>
            </a:pPr>
            <a:endParaRPr lang="en-GB" dirty="0"/>
          </a:p>
          <a:p>
            <a:pPr>
              <a:lnSpc>
                <a:spcPct val="90000"/>
              </a:lnSpc>
            </a:pPr>
            <a:r>
              <a:rPr lang="en-GB" dirty="0"/>
              <a:t>It could lead onto doing dishes! </a:t>
            </a:r>
          </a:p>
        </p:txBody>
      </p:sp>
    </p:spTree>
    <p:extLst>
      <p:ext uri="{BB962C8B-B14F-4D97-AF65-F5344CB8AC3E}">
        <p14:creationId xmlns:p14="http://schemas.microsoft.com/office/powerpoint/2010/main" val="133746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000C2-6BB1-40C1-A7CB-B5AF0253519C}"/>
              </a:ext>
            </a:extLst>
          </p:cNvPr>
          <p:cNvSpPr>
            <a:spLocks noGrp="1"/>
          </p:cNvSpPr>
          <p:nvPr>
            <p:ph type="title"/>
          </p:nvPr>
        </p:nvSpPr>
        <p:spPr>
          <a:xfrm>
            <a:off x="5458692" y="964692"/>
            <a:ext cx="5928637" cy="1188720"/>
          </a:xfrm>
        </p:spPr>
        <p:txBody>
          <a:bodyPr>
            <a:normAutofit/>
          </a:bodyPr>
          <a:lstStyle/>
          <a:p>
            <a:r>
              <a:rPr lang="en-GB" b="1" dirty="0"/>
              <a:t>Ripping paper</a:t>
            </a:r>
            <a:endParaRPr lang="en-GB" dirty="0"/>
          </a:p>
        </p:txBody>
      </p:sp>
      <p:pic>
        <p:nvPicPr>
          <p:cNvPr id="4" name="Picture 3">
            <a:extLst>
              <a:ext uri="{FF2B5EF4-FFF2-40B4-BE49-F238E27FC236}">
                <a16:creationId xmlns:a16="http://schemas.microsoft.com/office/drawing/2014/main" id="{BA68387C-0A96-4350-83EC-B2CE41CC8F6E}"/>
              </a:ext>
            </a:extLst>
          </p:cNvPr>
          <p:cNvPicPr>
            <a:picLocks noChangeAspect="1"/>
          </p:cNvPicPr>
          <p:nvPr/>
        </p:nvPicPr>
        <p:blipFill rotWithShape="1">
          <a:blip r:embed="rId2"/>
          <a:srcRect l="5257" r="2630" b="-2"/>
          <a:stretch/>
        </p:blipFill>
        <p:spPr>
          <a:xfrm>
            <a:off x="-274" y="-1"/>
            <a:ext cx="4654296" cy="3410712"/>
          </a:xfrm>
          <a:prstGeom prst="rect">
            <a:avLst/>
          </a:prstGeom>
        </p:spPr>
      </p:pic>
      <p:pic>
        <p:nvPicPr>
          <p:cNvPr id="3074" name="Picture 2" descr="Amazon.com: Ripping Paper for Baby: Appstore for Android">
            <a:extLst>
              <a:ext uri="{FF2B5EF4-FFF2-40B4-BE49-F238E27FC236}">
                <a16:creationId xmlns:a16="http://schemas.microsoft.com/office/drawing/2014/main" id="{83834E7F-949F-41BE-B985-C7753D669A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2" r="-2" b="19211"/>
          <a:stretch/>
        </p:blipFill>
        <p:spPr bwMode="auto">
          <a:xfrm>
            <a:off x="20" y="3447288"/>
            <a:ext cx="4654000" cy="34107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AD8EBEC-D9EC-4100-8FB4-9731092888BC}"/>
              </a:ext>
            </a:extLst>
          </p:cNvPr>
          <p:cNvSpPr>
            <a:spLocks noGrp="1"/>
          </p:cNvSpPr>
          <p:nvPr>
            <p:ph idx="1"/>
          </p:nvPr>
        </p:nvSpPr>
        <p:spPr>
          <a:xfrm>
            <a:off x="5462017" y="2638044"/>
            <a:ext cx="5925312" cy="3101983"/>
          </a:xfrm>
        </p:spPr>
        <p:txBody>
          <a:bodyPr>
            <a:normAutofit/>
          </a:bodyPr>
          <a:lstStyle/>
          <a:p>
            <a:r>
              <a:rPr lang="en-GB" dirty="0"/>
              <a:t>Give them a nice pile of paper to rip to their hearts content. Try mixing up the types of paper.  </a:t>
            </a:r>
          </a:p>
          <a:p>
            <a:pPr marL="0" indent="0">
              <a:buNone/>
            </a:pPr>
            <a:endParaRPr lang="en-GB" dirty="0"/>
          </a:p>
          <a:p>
            <a:r>
              <a:rPr lang="en-GB" dirty="0"/>
              <a:t>You can introduce sticking too by using a glue stick to turn the ripped up paper into a picture.</a:t>
            </a:r>
          </a:p>
        </p:txBody>
      </p:sp>
    </p:spTree>
    <p:extLst>
      <p:ext uri="{BB962C8B-B14F-4D97-AF65-F5344CB8AC3E}">
        <p14:creationId xmlns:p14="http://schemas.microsoft.com/office/powerpoint/2010/main" val="53336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6ACB9-A0CF-4EE0-9E28-9142038D5228}"/>
              </a:ext>
            </a:extLst>
          </p:cNvPr>
          <p:cNvSpPr>
            <a:spLocks noGrp="1"/>
          </p:cNvSpPr>
          <p:nvPr>
            <p:ph type="title"/>
          </p:nvPr>
        </p:nvSpPr>
        <p:spPr>
          <a:xfrm>
            <a:off x="6879787" y="964692"/>
            <a:ext cx="4476806" cy="1188720"/>
          </a:xfrm>
        </p:spPr>
        <p:txBody>
          <a:bodyPr>
            <a:normAutofit/>
          </a:bodyPr>
          <a:lstStyle/>
          <a:p>
            <a:r>
              <a:rPr lang="en-GB" b="1" dirty="0"/>
              <a:t>Baking!</a:t>
            </a:r>
            <a:r>
              <a:rPr lang="en-GB" dirty="0"/>
              <a:t> </a:t>
            </a:r>
          </a:p>
        </p:txBody>
      </p:sp>
      <p:sp>
        <p:nvSpPr>
          <p:cNvPr id="135" name="Rectangle 134">
            <a:extLst>
              <a:ext uri="{FF2B5EF4-FFF2-40B4-BE49-F238E27FC236}">
                <a16:creationId xmlns:a16="http://schemas.microsoft.com/office/drawing/2014/main" id="{DE6656AB-B8B3-4895-AD32-B928A43C4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760"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188BDAE2-5EE0-4B2F-9C9B-7E86A0B4C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1853"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asic fairy cakes | Recipe in 2020 | Iced fairy cakes, Dessert ...">
            <a:extLst>
              <a:ext uri="{FF2B5EF4-FFF2-40B4-BE49-F238E27FC236}">
                <a16:creationId xmlns:a16="http://schemas.microsoft.com/office/drawing/2014/main" id="{313D6FEE-25D3-4999-9907-38D39B9510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3944" y="1861887"/>
            <a:ext cx="4782312" cy="31421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6C3A6D1-CD23-4157-93F7-DA6599F92718}"/>
              </a:ext>
            </a:extLst>
          </p:cNvPr>
          <p:cNvSpPr>
            <a:spLocks noGrp="1"/>
          </p:cNvSpPr>
          <p:nvPr>
            <p:ph idx="1"/>
          </p:nvPr>
        </p:nvSpPr>
        <p:spPr>
          <a:xfrm>
            <a:off x="6878359" y="2638044"/>
            <a:ext cx="4492932" cy="3263206"/>
          </a:xfrm>
        </p:spPr>
        <p:txBody>
          <a:bodyPr>
            <a:normAutofit/>
          </a:bodyPr>
          <a:lstStyle/>
          <a:p>
            <a:r>
              <a:rPr lang="en-GB" dirty="0"/>
              <a:t>Any kind of cooking or baking is a sensory experience as well as a practical life one. So, dust off the old cook book and get your aprons on, the best bit about this – you get to eat your had work at the end!</a:t>
            </a:r>
          </a:p>
        </p:txBody>
      </p:sp>
    </p:spTree>
    <p:extLst>
      <p:ext uri="{BB962C8B-B14F-4D97-AF65-F5344CB8AC3E}">
        <p14:creationId xmlns:p14="http://schemas.microsoft.com/office/powerpoint/2010/main" val="429060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C22D-1E1A-4724-BB42-CF1BB245A250}"/>
              </a:ext>
            </a:extLst>
          </p:cNvPr>
          <p:cNvSpPr>
            <a:spLocks noGrp="1"/>
          </p:cNvSpPr>
          <p:nvPr>
            <p:ph type="title"/>
          </p:nvPr>
        </p:nvSpPr>
        <p:spPr>
          <a:xfrm>
            <a:off x="5445496" y="978776"/>
            <a:ext cx="5925310" cy="1174991"/>
          </a:xfrm>
        </p:spPr>
        <p:txBody>
          <a:bodyPr>
            <a:normAutofit/>
          </a:bodyPr>
          <a:lstStyle/>
          <a:p>
            <a:r>
              <a:rPr lang="en-GB" sz="2400"/>
              <a:t>Bubble Snakes</a:t>
            </a:r>
          </a:p>
        </p:txBody>
      </p:sp>
      <p:pic>
        <p:nvPicPr>
          <p:cNvPr id="5" name="Picture 4">
            <a:extLst>
              <a:ext uri="{FF2B5EF4-FFF2-40B4-BE49-F238E27FC236}">
                <a16:creationId xmlns:a16="http://schemas.microsoft.com/office/drawing/2014/main" id="{150B9C47-690E-48D9-A655-374370136C09}"/>
              </a:ext>
            </a:extLst>
          </p:cNvPr>
          <p:cNvPicPr>
            <a:picLocks noChangeAspect="1"/>
          </p:cNvPicPr>
          <p:nvPr/>
        </p:nvPicPr>
        <p:blipFill rotWithShape="1">
          <a:blip r:embed="rId2"/>
          <a:srcRect l="11740" r="11740" b="22872"/>
          <a:stretch/>
        </p:blipFill>
        <p:spPr>
          <a:xfrm>
            <a:off x="140697" y="182890"/>
            <a:ext cx="4657325" cy="5289442"/>
          </a:xfrm>
          <a:prstGeom prst="rect">
            <a:avLst/>
          </a:prstGeom>
        </p:spPr>
      </p:pic>
      <p:sp>
        <p:nvSpPr>
          <p:cNvPr id="3" name="Content Placeholder 2">
            <a:extLst>
              <a:ext uri="{FF2B5EF4-FFF2-40B4-BE49-F238E27FC236}">
                <a16:creationId xmlns:a16="http://schemas.microsoft.com/office/drawing/2014/main" id="{586AD413-665C-4E1F-B3B7-0347C4F81E4D}"/>
              </a:ext>
            </a:extLst>
          </p:cNvPr>
          <p:cNvSpPr>
            <a:spLocks noGrp="1"/>
          </p:cNvSpPr>
          <p:nvPr>
            <p:ph idx="1"/>
          </p:nvPr>
        </p:nvSpPr>
        <p:spPr>
          <a:xfrm>
            <a:off x="5445496" y="2640692"/>
            <a:ext cx="5925310" cy="3255252"/>
          </a:xfrm>
        </p:spPr>
        <p:txBody>
          <a:bodyPr>
            <a:normAutofit/>
          </a:bodyPr>
          <a:lstStyle/>
          <a:p>
            <a:pPr marL="0" indent="0">
              <a:buNone/>
            </a:pPr>
            <a:r>
              <a:rPr lang="en-GB" dirty="0"/>
              <a:t>This is incredibly easy to make.</a:t>
            </a:r>
          </a:p>
          <a:p>
            <a:r>
              <a:rPr lang="en-GB" dirty="0"/>
              <a:t> Cut the bottom off a small bottle then either pull a sock or cut a piece of sock to cover the bottom, hold it in place with tape. </a:t>
            </a:r>
          </a:p>
          <a:p>
            <a:pPr marL="0" indent="0">
              <a:buNone/>
            </a:pPr>
            <a:endParaRPr lang="en-GB" dirty="0"/>
          </a:p>
          <a:p>
            <a:r>
              <a:rPr lang="en-GB" dirty="0"/>
              <a:t>To make the snakes use washing up liquid and a bit of water in a bowl, dip in the blower and blow... and then collapse into a fit of giggles.</a:t>
            </a:r>
          </a:p>
          <a:p>
            <a:endParaRPr lang="en-GB" dirty="0"/>
          </a:p>
        </p:txBody>
      </p:sp>
      <p:sp>
        <p:nvSpPr>
          <p:cNvPr id="4" name="AutoShape 2">
            <a:extLst>
              <a:ext uri="{FF2B5EF4-FFF2-40B4-BE49-F238E27FC236}">
                <a16:creationId xmlns:a16="http://schemas.microsoft.com/office/drawing/2014/main" id="{73618C43-B664-4F51-AD65-9BC8285FDB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9337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0C38-8CC5-447F-8160-D871D3E5D7CB}"/>
              </a:ext>
            </a:extLst>
          </p:cNvPr>
          <p:cNvSpPr>
            <a:spLocks noGrp="1"/>
          </p:cNvSpPr>
          <p:nvPr>
            <p:ph type="title"/>
          </p:nvPr>
        </p:nvSpPr>
        <p:spPr>
          <a:xfrm>
            <a:off x="6879787" y="964692"/>
            <a:ext cx="4476806" cy="1188720"/>
          </a:xfrm>
        </p:spPr>
        <p:txBody>
          <a:bodyPr>
            <a:normAutofit/>
          </a:bodyPr>
          <a:lstStyle/>
          <a:p>
            <a:r>
              <a:rPr lang="en-GB" b="1" dirty="0"/>
              <a:t>Pouring water</a:t>
            </a:r>
            <a:r>
              <a:rPr lang="en-GB" dirty="0"/>
              <a:t> </a:t>
            </a:r>
          </a:p>
        </p:txBody>
      </p:sp>
      <p:sp>
        <p:nvSpPr>
          <p:cNvPr id="24" name="Rectangle 23">
            <a:extLst>
              <a:ext uri="{FF2B5EF4-FFF2-40B4-BE49-F238E27FC236}">
                <a16:creationId xmlns:a16="http://schemas.microsoft.com/office/drawing/2014/main" id="{DE6656AB-B8B3-4895-AD32-B928A43C4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760"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88BDAE2-5EE0-4B2F-9C9B-7E86A0B4C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1853"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55F154-7F38-467C-AD97-4BDE98A0AD19}"/>
              </a:ext>
            </a:extLst>
          </p:cNvPr>
          <p:cNvPicPr>
            <a:picLocks noChangeAspect="1"/>
          </p:cNvPicPr>
          <p:nvPr/>
        </p:nvPicPr>
        <p:blipFill>
          <a:blip r:embed="rId2"/>
          <a:stretch>
            <a:fillRect/>
          </a:stretch>
        </p:blipFill>
        <p:spPr>
          <a:xfrm>
            <a:off x="1153944" y="1947937"/>
            <a:ext cx="4782312" cy="2970067"/>
          </a:xfrm>
          <a:prstGeom prst="rect">
            <a:avLst/>
          </a:prstGeom>
        </p:spPr>
      </p:pic>
      <p:sp>
        <p:nvSpPr>
          <p:cNvPr id="3" name="Content Placeholder 2">
            <a:extLst>
              <a:ext uri="{FF2B5EF4-FFF2-40B4-BE49-F238E27FC236}">
                <a16:creationId xmlns:a16="http://schemas.microsoft.com/office/drawing/2014/main" id="{1C9680AA-F802-4BC0-AF58-CCEAABCCF2AC}"/>
              </a:ext>
            </a:extLst>
          </p:cNvPr>
          <p:cNvSpPr>
            <a:spLocks noGrp="1"/>
          </p:cNvSpPr>
          <p:nvPr>
            <p:ph idx="1"/>
          </p:nvPr>
        </p:nvSpPr>
        <p:spPr>
          <a:xfrm>
            <a:off x="6878359" y="2638044"/>
            <a:ext cx="4492932" cy="3263206"/>
          </a:xfrm>
        </p:spPr>
        <p:txBody>
          <a:bodyPr>
            <a:normAutofit/>
          </a:bodyPr>
          <a:lstStyle/>
          <a:p>
            <a:pPr fontAlgn="base"/>
            <a:r>
              <a:rPr lang="en-GB" dirty="0"/>
              <a:t>You could do this in a basin, sink, outside or in the bath. The best idea is to start off with a small amount of liquid.</a:t>
            </a:r>
          </a:p>
          <a:p>
            <a:pPr fontAlgn="base"/>
            <a:r>
              <a:rPr lang="en-GB" dirty="0"/>
              <a:t>Use two small jugs or bottles and show the child how to pour from one to another.</a:t>
            </a:r>
          </a:p>
          <a:p>
            <a:pPr fontAlgn="base"/>
            <a:r>
              <a:rPr lang="en-GB" dirty="0"/>
              <a:t>When they have mastered that use a clear glass and get them to practice pouring until the line. </a:t>
            </a:r>
          </a:p>
          <a:p>
            <a:pPr fontAlgn="base"/>
            <a:r>
              <a:rPr lang="en-GB" dirty="0"/>
              <a:t>Add a few drops of food colour to make it easier.</a:t>
            </a:r>
          </a:p>
          <a:p>
            <a:endParaRPr lang="en-GB" dirty="0"/>
          </a:p>
        </p:txBody>
      </p:sp>
    </p:spTree>
    <p:extLst>
      <p:ext uri="{BB962C8B-B14F-4D97-AF65-F5344CB8AC3E}">
        <p14:creationId xmlns:p14="http://schemas.microsoft.com/office/powerpoint/2010/main" val="29023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9303-0E1F-4DC9-9F07-DC83EB67E149}"/>
              </a:ext>
            </a:extLst>
          </p:cNvPr>
          <p:cNvSpPr>
            <a:spLocks noGrp="1"/>
          </p:cNvSpPr>
          <p:nvPr>
            <p:ph type="title"/>
          </p:nvPr>
        </p:nvSpPr>
        <p:spPr>
          <a:xfrm>
            <a:off x="5445496" y="331669"/>
            <a:ext cx="5925310" cy="1174991"/>
          </a:xfrm>
        </p:spPr>
        <p:txBody>
          <a:bodyPr>
            <a:normAutofit/>
          </a:bodyPr>
          <a:lstStyle/>
          <a:p>
            <a:r>
              <a:rPr lang="en-GB" sz="2400"/>
              <a:t>Ice Treasure</a:t>
            </a:r>
          </a:p>
        </p:txBody>
      </p:sp>
      <p:pic>
        <p:nvPicPr>
          <p:cNvPr id="6" name="Picture 5" descr="A person cutting a cake&#10;&#10;Description automatically generated">
            <a:extLst>
              <a:ext uri="{FF2B5EF4-FFF2-40B4-BE49-F238E27FC236}">
                <a16:creationId xmlns:a16="http://schemas.microsoft.com/office/drawing/2014/main" id="{E56C4114-E4DB-423D-AB8D-3E309EB8EE68}"/>
              </a:ext>
            </a:extLst>
          </p:cNvPr>
          <p:cNvPicPr>
            <a:picLocks noChangeAspect="1"/>
          </p:cNvPicPr>
          <p:nvPr/>
        </p:nvPicPr>
        <p:blipFill rotWithShape="1">
          <a:blip r:embed="rId2">
            <a:extLst>
              <a:ext uri="{28A0092B-C50C-407E-A947-70E740481C1C}">
                <a14:useLocalDpi xmlns:a14="http://schemas.microsoft.com/office/drawing/2010/main" val="0"/>
              </a:ext>
            </a:extLst>
          </a:blip>
          <a:srcRect l="20941" r="28126"/>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2BB9C353-CBB1-48B5-89C1-10E75B51E25B}"/>
              </a:ext>
            </a:extLst>
          </p:cNvPr>
          <p:cNvSpPr>
            <a:spLocks noGrp="1"/>
          </p:cNvSpPr>
          <p:nvPr>
            <p:ph idx="1"/>
          </p:nvPr>
        </p:nvSpPr>
        <p:spPr>
          <a:xfrm>
            <a:off x="5445496" y="2082019"/>
            <a:ext cx="5925310" cy="4276578"/>
          </a:xfrm>
        </p:spPr>
        <p:txBody>
          <a:bodyPr>
            <a:normAutofit lnSpcReduction="10000"/>
          </a:bodyPr>
          <a:lstStyle/>
          <a:p>
            <a:pPr>
              <a:lnSpc>
                <a:spcPct val="90000"/>
              </a:lnSpc>
            </a:pPr>
            <a:r>
              <a:rPr lang="en-GB" sz="1900" dirty="0"/>
              <a:t>Get a plastic </a:t>
            </a:r>
            <a:r>
              <a:rPr lang="en-GB" sz="1900" dirty="0" err="1"/>
              <a:t>tupperware</a:t>
            </a:r>
            <a:r>
              <a:rPr lang="en-GB" sz="1900" dirty="0"/>
              <a:t> style box or similar and search the house for 'treasure' ours included plastic animals, beads, buttons, coins and other plastic toys.</a:t>
            </a:r>
          </a:p>
          <a:p>
            <a:pPr>
              <a:lnSpc>
                <a:spcPct val="90000"/>
              </a:lnSpc>
            </a:pPr>
            <a:r>
              <a:rPr lang="en-GB" sz="1900" dirty="0"/>
              <a:t>Put a few bits of treasure in the box and fill with water about 1/3 of the box.</a:t>
            </a:r>
            <a:br>
              <a:rPr lang="en-GB" sz="1900" dirty="0"/>
            </a:br>
            <a:endParaRPr lang="en-GB" sz="1900" dirty="0"/>
          </a:p>
          <a:p>
            <a:pPr>
              <a:lnSpc>
                <a:spcPct val="90000"/>
              </a:lnSpc>
            </a:pPr>
            <a:r>
              <a:rPr lang="en-GB" sz="1900" dirty="0"/>
              <a:t>Pop into the freezer.</a:t>
            </a:r>
          </a:p>
          <a:p>
            <a:pPr>
              <a:lnSpc>
                <a:spcPct val="90000"/>
              </a:lnSpc>
            </a:pPr>
            <a:r>
              <a:rPr lang="en-GB" sz="1900" dirty="0"/>
              <a:t>When that layer has frozen, add another layer of treasure and freeze again.</a:t>
            </a:r>
          </a:p>
          <a:p>
            <a:pPr>
              <a:lnSpc>
                <a:spcPct val="90000"/>
              </a:lnSpc>
            </a:pPr>
            <a:r>
              <a:rPr lang="en-GB" sz="1900" dirty="0"/>
              <a:t>Add a final layer and freeze.</a:t>
            </a:r>
            <a:br>
              <a:rPr lang="en-GB" sz="1900" dirty="0"/>
            </a:br>
            <a:br>
              <a:rPr lang="en-GB" sz="1900" dirty="0"/>
            </a:br>
            <a:r>
              <a:rPr lang="en-GB" sz="1900" dirty="0"/>
              <a:t>Then when you get it out give your child the block and tell them to get the treasure. This usually involves several experiments of the best way to get the treasure out.</a:t>
            </a:r>
          </a:p>
          <a:p>
            <a:pPr>
              <a:lnSpc>
                <a:spcPct val="90000"/>
              </a:lnSpc>
            </a:pPr>
            <a:endParaRPr lang="en-GB" sz="1400" dirty="0"/>
          </a:p>
        </p:txBody>
      </p:sp>
      <p:sp>
        <p:nvSpPr>
          <p:cNvPr id="4" name="AutoShape 2">
            <a:extLst>
              <a:ext uri="{FF2B5EF4-FFF2-40B4-BE49-F238E27FC236}">
                <a16:creationId xmlns:a16="http://schemas.microsoft.com/office/drawing/2014/main" id="{448A6DA0-589E-4E13-B442-BDBC7E4B6E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9026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8E9F-2041-4643-8B99-C286938CD788}"/>
              </a:ext>
            </a:extLst>
          </p:cNvPr>
          <p:cNvSpPr>
            <a:spLocks noGrp="1"/>
          </p:cNvSpPr>
          <p:nvPr>
            <p:ph type="title"/>
          </p:nvPr>
        </p:nvSpPr>
        <p:spPr>
          <a:xfrm>
            <a:off x="6900672" y="978776"/>
            <a:ext cx="4486656" cy="1174991"/>
          </a:xfrm>
        </p:spPr>
        <p:txBody>
          <a:bodyPr>
            <a:normAutofit/>
          </a:bodyPr>
          <a:lstStyle/>
          <a:p>
            <a:r>
              <a:rPr lang="en-GB" sz="2400"/>
              <a:t>Blow Painting</a:t>
            </a:r>
          </a:p>
        </p:txBody>
      </p:sp>
      <p:pic>
        <p:nvPicPr>
          <p:cNvPr id="5" name="Picture 4">
            <a:extLst>
              <a:ext uri="{FF2B5EF4-FFF2-40B4-BE49-F238E27FC236}">
                <a16:creationId xmlns:a16="http://schemas.microsoft.com/office/drawing/2014/main" id="{81A90BA0-A31C-4356-BE6B-64C758BF2552}"/>
              </a:ext>
            </a:extLst>
          </p:cNvPr>
          <p:cNvPicPr>
            <a:picLocks noChangeAspect="1"/>
          </p:cNvPicPr>
          <p:nvPr/>
        </p:nvPicPr>
        <p:blipFill rotWithShape="1">
          <a:blip r:embed="rId2"/>
          <a:srcRect l="10615" r="633"/>
          <a:stretch/>
        </p:blipFill>
        <p:spPr>
          <a:xfrm>
            <a:off x="20" y="10"/>
            <a:ext cx="6086621" cy="6857990"/>
          </a:xfrm>
          <a:prstGeom prst="rect">
            <a:avLst/>
          </a:prstGeom>
        </p:spPr>
      </p:pic>
      <p:sp>
        <p:nvSpPr>
          <p:cNvPr id="3" name="Content Placeholder 2">
            <a:extLst>
              <a:ext uri="{FF2B5EF4-FFF2-40B4-BE49-F238E27FC236}">
                <a16:creationId xmlns:a16="http://schemas.microsoft.com/office/drawing/2014/main" id="{B5315D8C-CD88-48D1-B185-F33B7A4120A9}"/>
              </a:ext>
            </a:extLst>
          </p:cNvPr>
          <p:cNvSpPr>
            <a:spLocks noGrp="1"/>
          </p:cNvSpPr>
          <p:nvPr>
            <p:ph idx="1"/>
          </p:nvPr>
        </p:nvSpPr>
        <p:spPr>
          <a:xfrm>
            <a:off x="6900672" y="2640692"/>
            <a:ext cx="4486656" cy="3255252"/>
          </a:xfrm>
        </p:spPr>
        <p:txBody>
          <a:bodyPr>
            <a:normAutofit/>
          </a:bodyPr>
          <a:lstStyle/>
          <a:p>
            <a:r>
              <a:rPr lang="en-GB" dirty="0"/>
              <a:t>Use a straw to move paint on a paper.</a:t>
            </a:r>
          </a:p>
          <a:p>
            <a:endParaRPr lang="en-GB" dirty="0"/>
          </a:p>
        </p:txBody>
      </p:sp>
      <p:sp>
        <p:nvSpPr>
          <p:cNvPr id="4" name="AutoShape 2" descr="communityplaythings.com - Collaborative Painting with Straws">
            <a:extLst>
              <a:ext uri="{FF2B5EF4-FFF2-40B4-BE49-F238E27FC236}">
                <a16:creationId xmlns:a16="http://schemas.microsoft.com/office/drawing/2014/main" id="{8C857261-53B8-4E10-93B8-13B3B4CDC9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8177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5D3C8-6931-435D-B9A0-078752E674D6}"/>
              </a:ext>
            </a:extLst>
          </p:cNvPr>
          <p:cNvSpPr>
            <a:spLocks noGrp="1"/>
          </p:cNvSpPr>
          <p:nvPr>
            <p:ph type="title"/>
          </p:nvPr>
        </p:nvSpPr>
        <p:spPr>
          <a:xfrm>
            <a:off x="5445496" y="978776"/>
            <a:ext cx="5925310" cy="1174991"/>
          </a:xfrm>
        </p:spPr>
        <p:txBody>
          <a:bodyPr>
            <a:normAutofit/>
          </a:bodyPr>
          <a:lstStyle/>
          <a:p>
            <a:r>
              <a:rPr lang="en-GB" sz="2400" b="1"/>
              <a:t>Shaving foam fun....</a:t>
            </a:r>
            <a:endParaRPr lang="en-GB" sz="2400"/>
          </a:p>
        </p:txBody>
      </p:sp>
      <p:pic>
        <p:nvPicPr>
          <p:cNvPr id="4" name="Picture 3">
            <a:extLst>
              <a:ext uri="{FF2B5EF4-FFF2-40B4-BE49-F238E27FC236}">
                <a16:creationId xmlns:a16="http://schemas.microsoft.com/office/drawing/2014/main" id="{AB13BB6E-3AC1-4BF2-AA0C-EA22917C29D2}"/>
              </a:ext>
            </a:extLst>
          </p:cNvPr>
          <p:cNvPicPr>
            <a:picLocks noChangeAspect="1"/>
          </p:cNvPicPr>
          <p:nvPr/>
        </p:nvPicPr>
        <p:blipFill rotWithShape="1">
          <a:blip r:embed="rId2"/>
          <a:srcRect l="5020"/>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F6C3500A-8C5B-4B14-92FF-1265C5A6149B}"/>
              </a:ext>
            </a:extLst>
          </p:cNvPr>
          <p:cNvSpPr>
            <a:spLocks noGrp="1"/>
          </p:cNvSpPr>
          <p:nvPr>
            <p:ph idx="1"/>
          </p:nvPr>
        </p:nvSpPr>
        <p:spPr>
          <a:xfrm>
            <a:off x="5445496" y="2640692"/>
            <a:ext cx="5925310" cy="3255252"/>
          </a:xfrm>
        </p:spPr>
        <p:txBody>
          <a:bodyPr>
            <a:normAutofit/>
          </a:bodyPr>
          <a:lstStyle/>
          <a:p>
            <a:r>
              <a:rPr lang="en-GB" dirty="0"/>
              <a:t>There are lots of ways you can use shaving cream, from just playing to writing letters in it, you could add some food colouring for colour.</a:t>
            </a:r>
          </a:p>
        </p:txBody>
      </p:sp>
    </p:spTree>
    <p:extLst>
      <p:ext uri="{BB962C8B-B14F-4D97-AF65-F5344CB8AC3E}">
        <p14:creationId xmlns:p14="http://schemas.microsoft.com/office/powerpoint/2010/main" val="361268711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11</TotalTime>
  <Words>1043</Words>
  <Application>Microsoft Office PowerPoint</Application>
  <PresentationFormat>Widescreen</PresentationFormat>
  <Paragraphs>69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Gill Sans MT</vt:lpstr>
      <vt:lpstr>Parcel</vt:lpstr>
      <vt:lpstr>Bothwellpark High</vt:lpstr>
      <vt:lpstr>Play with bubbles in the sink </vt:lpstr>
      <vt:lpstr>Ripping paper</vt:lpstr>
      <vt:lpstr>Baking! </vt:lpstr>
      <vt:lpstr>Bubble Snakes</vt:lpstr>
      <vt:lpstr>Pouring water </vt:lpstr>
      <vt:lpstr>Ice Treasure</vt:lpstr>
      <vt:lpstr>Blow Painting</vt:lpstr>
      <vt:lpstr>Shaving foam fun....</vt:lpstr>
      <vt:lpstr>Taste Testing</vt:lpstr>
      <vt:lpstr>Mystery Bag</vt:lpstr>
      <vt:lpstr>Shadow Play</vt:lpstr>
      <vt:lpstr>Make shakers </vt:lpstr>
      <vt:lpstr>Cleaning</vt:lpstr>
      <vt:lpstr>Torch</vt:lpstr>
      <vt:lpstr>Music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Bothwellpark High</dc:title>
  <dc:creator>Susan Miller</dc:creator>
  <cp:lastModifiedBy>Susan Miller</cp:lastModifiedBy>
  <cp:revision>7</cp:revision>
  <dcterms:created xsi:type="dcterms:W3CDTF">2020-03-30T13:57:20Z</dcterms:created>
  <dcterms:modified xsi:type="dcterms:W3CDTF">2020-03-30T14:24:09Z</dcterms:modified>
</cp:coreProperties>
</file>