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58" r:id="rId4"/>
    <p:sldId id="259" r:id="rId5"/>
    <p:sldId id="264" r:id="rId6"/>
    <p:sldId id="262" r:id="rId7"/>
    <p:sldId id="263" r:id="rId8"/>
    <p:sldId id="265" r:id="rId9"/>
    <p:sldId id="266" r:id="rId10"/>
    <p:sldId id="269" r:id="rId11"/>
    <p:sldId id="268"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94660"/>
  </p:normalViewPr>
  <p:slideViewPr>
    <p:cSldViewPr snapToGrid="0">
      <p:cViewPr varScale="1">
        <p:scale>
          <a:sx n="83" d="100"/>
          <a:sy n="83" d="100"/>
        </p:scale>
        <p:origin x="85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BB1806-B046-431D-997A-B6E399E08B6B}" type="datetimeFigureOut">
              <a:rPr lang="en-GB" smtClean="0"/>
              <a:t>15/09/2025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B0CD0C-6FC4-439F-BB75-7E63F5ABE4F5}" type="slidenum">
              <a:rPr lang="en-GB" smtClean="0"/>
              <a:t>‹#›</a:t>
            </a:fld>
            <a:endParaRPr lang="en-GB"/>
          </a:p>
        </p:txBody>
      </p:sp>
    </p:spTree>
    <p:extLst>
      <p:ext uri="{BB962C8B-B14F-4D97-AF65-F5344CB8AC3E}">
        <p14:creationId xmlns:p14="http://schemas.microsoft.com/office/powerpoint/2010/main" val="14320720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18CEB6B-D145-46F2-9A6B-EEC22D694C0C}" type="slidenum">
              <a:rPr lang="en-GB" smtClean="0"/>
              <a:t>11</a:t>
            </a:fld>
            <a:endParaRPr lang="en-GB"/>
          </a:p>
        </p:txBody>
      </p:sp>
    </p:spTree>
    <p:extLst>
      <p:ext uri="{BB962C8B-B14F-4D97-AF65-F5344CB8AC3E}">
        <p14:creationId xmlns:p14="http://schemas.microsoft.com/office/powerpoint/2010/main" val="1989430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2301923" y="1122363"/>
            <a:ext cx="7588155" cy="2621154"/>
          </a:xfrm>
        </p:spPr>
        <p:txBody>
          <a:bodyPr anchor="b">
            <a:normAutofit/>
          </a:bodyPr>
          <a:lstStyle>
            <a:lvl1pPr algn="ctr">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2301923" y="3843708"/>
            <a:ext cx="7588155" cy="1414091"/>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C128FA71-3A18-48C0-980F-4B68F7F63042}" type="datetime1">
              <a:rPr lang="en-US" smtClean="0"/>
              <a:t>9/15/2025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1508230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E956D-CB73-C986-F100-46487310D11E}"/>
              </a:ext>
            </a:extLst>
          </p:cNvPr>
          <p:cNvSpPr>
            <a:spLocks noGrp="1"/>
          </p:cNvSpPr>
          <p:nvPr>
            <p:ph type="title"/>
          </p:nvPr>
        </p:nvSpPr>
        <p:spPr>
          <a:xfrm>
            <a:off x="612648" y="548640"/>
            <a:ext cx="10515600" cy="1132258"/>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423E6A-A07C-BF0D-EA30-9A8A854E48F1}"/>
              </a:ext>
            </a:extLst>
          </p:cNvPr>
          <p:cNvSpPr>
            <a:spLocks noGrp="1"/>
          </p:cNvSpPr>
          <p:nvPr>
            <p:ph type="body" orient="vert" idx="1"/>
          </p:nvPr>
        </p:nvSpPr>
        <p:spPr>
          <a:xfrm>
            <a:off x="612648" y="1680898"/>
            <a:ext cx="10515600" cy="44960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DC9908-8F95-8DFC-72CC-158552B56735}"/>
              </a:ext>
            </a:extLst>
          </p:cNvPr>
          <p:cNvSpPr>
            <a:spLocks noGrp="1"/>
          </p:cNvSpPr>
          <p:nvPr>
            <p:ph type="dt" sz="half" idx="10"/>
          </p:nvPr>
        </p:nvSpPr>
        <p:spPr/>
        <p:txBody>
          <a:bodyPr/>
          <a:lstStyle/>
          <a:p>
            <a:fld id="{7104EDB3-C0E8-45F8-9E1D-1B6C8D1880C0}" type="datetime1">
              <a:rPr lang="en-US" smtClean="0"/>
              <a:t>9/15/2025</a:t>
            </a:fld>
            <a:endParaRPr lang="en-US"/>
          </a:p>
        </p:txBody>
      </p:sp>
      <p:sp>
        <p:nvSpPr>
          <p:cNvPr id="5" name="Footer Placeholder 4">
            <a:extLst>
              <a:ext uri="{FF2B5EF4-FFF2-40B4-BE49-F238E27FC236}">
                <a16:creationId xmlns:a16="http://schemas.microsoft.com/office/drawing/2014/main" id="{2C26C9BE-9060-50CB-2BB7-07307FF89A7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84A835B-97D3-BC22-F0B8-4986D463627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42554133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5B0252-346C-F6F4-3642-19F571550D45}"/>
              </a:ext>
            </a:extLst>
          </p:cNvPr>
          <p:cNvSpPr>
            <a:spLocks noGrp="1"/>
          </p:cNvSpPr>
          <p:nvPr>
            <p:ph type="title" orient="vert"/>
          </p:nvPr>
        </p:nvSpPr>
        <p:spPr>
          <a:xfrm>
            <a:off x="9634888" y="578497"/>
            <a:ext cx="2047037" cy="559846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798DA36-7351-9D6A-518B-678AB8A507D3}"/>
              </a:ext>
            </a:extLst>
          </p:cNvPr>
          <p:cNvSpPr>
            <a:spLocks noGrp="1"/>
          </p:cNvSpPr>
          <p:nvPr>
            <p:ph type="body" orient="vert" idx="1"/>
          </p:nvPr>
        </p:nvSpPr>
        <p:spPr>
          <a:xfrm>
            <a:off x="838200" y="578497"/>
            <a:ext cx="8796688" cy="55984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846BDFF-D746-836C-04B8-CA89AD5D1466}"/>
              </a:ext>
            </a:extLst>
          </p:cNvPr>
          <p:cNvSpPr>
            <a:spLocks noGrp="1"/>
          </p:cNvSpPr>
          <p:nvPr>
            <p:ph type="dt" sz="half" idx="10"/>
          </p:nvPr>
        </p:nvSpPr>
        <p:spPr/>
        <p:txBody>
          <a:bodyPr/>
          <a:lstStyle/>
          <a:p>
            <a:fld id="{9CF0EC4B-54ED-4041-B552-9BA760FA3DBA}" type="datetime1">
              <a:rPr lang="en-US" smtClean="0"/>
              <a:t>9/15/2025</a:t>
            </a:fld>
            <a:endParaRPr lang="en-US"/>
          </a:p>
        </p:txBody>
      </p:sp>
      <p:sp>
        <p:nvSpPr>
          <p:cNvPr id="5" name="Footer Placeholder 4">
            <a:extLst>
              <a:ext uri="{FF2B5EF4-FFF2-40B4-BE49-F238E27FC236}">
                <a16:creationId xmlns:a16="http://schemas.microsoft.com/office/drawing/2014/main" id="{919AA929-A9E6-FF9C-0C59-177F892D6A6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316D893-7E81-90DC-4139-7687B39C3AC8}"/>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234436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51C1210E-201E-4473-82AC-2466F5386C38}" type="datetime1">
              <a:rPr lang="en-US" smtClean="0"/>
              <a:t>9/15/2025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976299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D06AF-EF87-8489-2C82-DEB90B7EFE0C}"/>
              </a:ext>
            </a:extLst>
          </p:cNvPr>
          <p:cNvSpPr>
            <a:spLocks noGrp="1"/>
          </p:cNvSpPr>
          <p:nvPr>
            <p:ph type="title"/>
          </p:nvPr>
        </p:nvSpPr>
        <p:spPr>
          <a:xfrm>
            <a:off x="603381" y="553616"/>
            <a:ext cx="8273140" cy="4008859"/>
          </a:xfrm>
        </p:spPr>
        <p:txBody>
          <a:bodyPr anchor="t">
            <a:normAutofit/>
          </a:bodyPr>
          <a:lstStyle>
            <a:lvl1pPr>
              <a:defRPr sz="5400" cap="all"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08E5678-CA38-1318-9EA2-5E0A4F9A59BA}"/>
              </a:ext>
            </a:extLst>
          </p:cNvPr>
          <p:cNvSpPr>
            <a:spLocks noGrp="1"/>
          </p:cNvSpPr>
          <p:nvPr>
            <p:ph type="body" idx="1"/>
          </p:nvPr>
        </p:nvSpPr>
        <p:spPr>
          <a:xfrm>
            <a:off x="603380" y="4589463"/>
            <a:ext cx="8273140" cy="1384617"/>
          </a:xfrm>
        </p:spPr>
        <p:txBody>
          <a:bodyPr anchor="b">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E99186-7E5A-60AF-DE69-5C7DA71611AB}"/>
              </a:ext>
            </a:extLst>
          </p:cNvPr>
          <p:cNvSpPr>
            <a:spLocks noGrp="1"/>
          </p:cNvSpPr>
          <p:nvPr>
            <p:ph type="dt" sz="half" idx="10"/>
          </p:nvPr>
        </p:nvSpPr>
        <p:spPr/>
        <p:txBody>
          <a:bodyPr/>
          <a:lstStyle/>
          <a:p>
            <a:fld id="{B01EA198-6CAB-4B8F-B93F-1F9C8C4B6CE7}" type="datetime1">
              <a:rPr lang="en-US" smtClean="0"/>
              <a:t>9/15/2025</a:t>
            </a:fld>
            <a:endParaRPr lang="en-US"/>
          </a:p>
        </p:txBody>
      </p:sp>
      <p:sp>
        <p:nvSpPr>
          <p:cNvPr id="5" name="Footer Placeholder 4">
            <a:extLst>
              <a:ext uri="{FF2B5EF4-FFF2-40B4-BE49-F238E27FC236}">
                <a16:creationId xmlns:a16="http://schemas.microsoft.com/office/drawing/2014/main" id="{82FA13D1-1FBA-E820-323B-77B41F1A665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B39BE85-85F6-4636-C651-D87CC969A49E}"/>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87451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48640"/>
            <a:ext cx="10741152" cy="1132258"/>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2E861E-DFBA-B4AA-9356-CDE3D3F57C04}"/>
              </a:ext>
            </a:extLst>
          </p:cNvPr>
          <p:cNvSpPr>
            <a:spLocks noGrp="1"/>
          </p:cNvSpPr>
          <p:nvPr>
            <p:ph sz="half" idx="1"/>
          </p:nvPr>
        </p:nvSpPr>
        <p:spPr>
          <a:xfrm>
            <a:off x="612648"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451D7538-EC5A-3EE7-176F-A58920C5079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CA06041F-4525-44D5-AA4F-332294BF1F56}" type="datetime1">
              <a:rPr lang="en-US" smtClean="0"/>
              <a:t>9/15/2025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9053390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609600" y="547396"/>
            <a:ext cx="10745788" cy="1143292"/>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609600" y="1685735"/>
            <a:ext cx="5157787"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DA52B0-7419-A946-4523-6D34BCAD26D1}"/>
              </a:ext>
            </a:extLst>
          </p:cNvPr>
          <p:cNvSpPr>
            <a:spLocks noGrp="1"/>
          </p:cNvSpPr>
          <p:nvPr>
            <p:ph sz="half" idx="2"/>
          </p:nvPr>
        </p:nvSpPr>
        <p:spPr>
          <a:xfrm>
            <a:off x="609600" y="2386894"/>
            <a:ext cx="5157787"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172200" y="1685735"/>
            <a:ext cx="5183188"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BAE980-E611-98B5-04E9-DE4584B0E33F}"/>
              </a:ext>
            </a:extLst>
          </p:cNvPr>
          <p:cNvSpPr>
            <a:spLocks noGrp="1"/>
          </p:cNvSpPr>
          <p:nvPr>
            <p:ph sz="quarter" idx="4"/>
          </p:nvPr>
        </p:nvSpPr>
        <p:spPr>
          <a:xfrm>
            <a:off x="6172199" y="2386894"/>
            <a:ext cx="5183189"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F9557091-BBDF-4EB9-BA6B-2BB67AC4FC0F}" type="datetime1">
              <a:rPr lang="en-US" smtClean="0"/>
              <a:t>9/15/2025</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3661835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2D6B226B-77A6-410C-9796-083F278E0125}" type="datetime1">
              <a:rPr lang="en-US" smtClean="0"/>
              <a:t>9/15/2025</a:t>
            </a:fld>
            <a:endParaRPr lang="en-US"/>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3728853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A23A578B-D289-4C40-8593-3D356C49DA58}" type="datetime1">
              <a:rPr lang="en-US" smtClean="0"/>
              <a:t>9/15/2025</a:t>
            </a:fld>
            <a:endParaRPr lang="en-US"/>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5648407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597160" y="553616"/>
            <a:ext cx="3595634" cy="1757505"/>
          </a:xfrm>
        </p:spPr>
        <p:txBody>
          <a:bodyPr anchor="t">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4708" y="553616"/>
            <a:ext cx="6279741" cy="548640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597160" y="2311121"/>
            <a:ext cx="3595634" cy="3728895"/>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713DFAE3-14DB-48A7-A80F-80DDB072CE3D}" type="datetime1">
              <a:rPr lang="en-US" smtClean="0"/>
              <a:t>9/15/2025</a:t>
            </a:fld>
            <a:endParaRPr lang="en-US"/>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40187489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594360" y="557784"/>
            <a:ext cx="3595634" cy="2212313"/>
          </a:xfrm>
        </p:spPr>
        <p:txBody>
          <a:bodyPr anchor="t">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571C769-CEC8-962A-01E6-15B0E056791E}"/>
              </a:ext>
            </a:extLst>
          </p:cNvPr>
          <p:cNvSpPr>
            <a:spLocks noGrp="1"/>
          </p:cNvSpPr>
          <p:nvPr>
            <p:ph type="pic" idx="1"/>
          </p:nvPr>
        </p:nvSpPr>
        <p:spPr>
          <a:xfrm>
            <a:off x="5063319" y="657103"/>
            <a:ext cx="6483687" cy="555590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609601" y="2826137"/>
            <a:ext cx="3585586"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92C5EAEF-6478-4102-8F5D-A5FE9FC97ACB}" type="datetime1">
              <a:rPr lang="en-US" smtClean="0"/>
              <a:t>9/15/2025</a:t>
            </a:fld>
            <a:endParaRPr lang="en-US"/>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565282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612648" y="548640"/>
            <a:ext cx="10653578" cy="1132258"/>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612647" y="1715532"/>
            <a:ext cx="10653579" cy="4593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137160" y="6453002"/>
            <a:ext cx="3494314" cy="365125"/>
          </a:xfrm>
          <a:prstGeom prst="rect">
            <a:avLst/>
          </a:prstGeom>
        </p:spPr>
        <p:txBody>
          <a:bodyPr vert="horz" lIns="91440" tIns="45720" rIns="91440" bIns="45720" rtlCol="0" anchor="ctr"/>
          <a:lstStyle>
            <a:lvl1pPr algn="l">
              <a:defRPr sz="900">
                <a:solidFill>
                  <a:schemeClr val="tx1"/>
                </a:solidFill>
              </a:defRPr>
            </a:lvl1pPr>
          </a:lstStyle>
          <a:p>
            <a:fld id="{67F45AC6-C491-4585-A584-9CE2AF7D5500}" type="datetime1">
              <a:rPr lang="en-US" smtClean="0"/>
              <a:t>9/15/2025</a:t>
            </a:fld>
            <a:endParaRPr lang="en-US"/>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76521" y="6453002"/>
            <a:ext cx="2805405" cy="365125"/>
          </a:xfrm>
          <a:prstGeom prst="rect">
            <a:avLst/>
          </a:prstGeom>
        </p:spPr>
        <p:txBody>
          <a:bodyPr vert="horz" lIns="91440" tIns="45720" rIns="91440" bIns="45720" rtlCol="0" anchor="ctr"/>
          <a:lstStyle>
            <a:lvl1pPr algn="r">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632162" y="6453002"/>
            <a:ext cx="429207" cy="365125"/>
          </a:xfrm>
          <a:prstGeom prst="rect">
            <a:avLst/>
          </a:prstGeom>
        </p:spPr>
        <p:txBody>
          <a:bodyPr vert="horz" lIns="91440" tIns="45720" rIns="91440" bIns="45720" rtlCol="0" anchor="ctr"/>
          <a:lstStyle>
            <a:lvl1pPr algn="r">
              <a:defRPr sz="900">
                <a:solidFill>
                  <a:schemeClr val="tx1"/>
                </a:solidFill>
              </a:defRPr>
            </a:lvl1pPr>
          </a:lstStyle>
          <a:p>
            <a:fld id="{CC057153-B650-4DEB-B370-79DDCFDCE934}" type="slidenum">
              <a:rPr lang="en-US" smtClean="0"/>
              <a:t>‹#›</a:t>
            </a:fld>
            <a:endParaRPr lang="en-US"/>
          </a:p>
        </p:txBody>
      </p:sp>
    </p:spTree>
    <p:extLst>
      <p:ext uri="{BB962C8B-B14F-4D97-AF65-F5344CB8AC3E}">
        <p14:creationId xmlns:p14="http://schemas.microsoft.com/office/powerpoint/2010/main" val="3859160457"/>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hf sldNum="0" hdr="0" ftr="0" dt="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orms.office.com/e/3cZ8aZpCZY" TargetMode="External"/><Relationship Id="rId7"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hyperlink" Target="iframe%20width=%22640px%22%20height=%22480px%22%20src=%22https:/forms.office.com/Pages/ResponsePage.aspx?id=oyzTzM4Wj0KVQTctawUZKUkvrKqZkgVJiQu6rW1Or69UQ1lWMVlMMDI3Tk4zMVAyU1NISzcxOUZFWS4u&amp;embed=true%22%20frameborder=%220%22%20marginwidth=%220%22%20marginheight=%220%22%20style=%22border:%20none;%20max-width:100%25;%20max-height:100vh%22%20allowfullscreen%20webkitallowfullscreen%20mozallowfullscreen%20msallowfullscreen%3e%20%3c\iframe" TargetMode="External"/><Relationship Id="rId5" Type="http://schemas.openxmlformats.org/officeDocument/2006/relationships/image" Target="../media/image2.png"/><Relationship Id="rId4" Type="http://schemas.openxmlformats.org/officeDocument/2006/relationships/hyperlink" Target="https://sway.cloud.microsoft/KjF350tPryTLXk2F?ref=Link&amp;loc=mysways"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microsoft.com/office/2007/relationships/hdphoto" Target="../media/hdphoto2.wdp"/><Relationship Id="rId5" Type="http://schemas.openxmlformats.org/officeDocument/2006/relationships/image" Target="../media/image6.png"/><Relationship Id="rId4" Type="http://schemas.microsoft.com/office/2007/relationships/hdphoto" Target="../media/hdphoto1.wdp"/></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forms.office.com/e/3cZ8aZpCZY" TargetMode="Externa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hyperlink" Target="iframe%20width=%22640px%22%20height=%22480px%22%20src=%22https:/forms.office.com/Pages/ResponsePage.aspx?id=oyzTzM4Wj0KVQTctawUZKUkvrKqZkgVJiQu6rW1Or69UQ1lWMVlMMDI3Tk4zMVAyU1NISzcxOUZFWS4u&amp;embed=true%22%20frameborder=%220%22%20marginwidth=%220%22%20marginheight=%220%22%20style=%22border:%20none;%20max-width:100%25;%20max-height:100vh%22%20allowfullscreen%20webkitallowfullscreen%20mozallowfullscreen%20msallowfullscreen%3e%20%3c\iframe"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youtube.com/watch?v=hWEwrXzExHc"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E5473D2-DD46-DFAF-84EC-264D6CE58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EA9458A-17A3-37F2-3ECC-064CBC88532C}"/>
              </a:ext>
            </a:extLst>
          </p:cNvPr>
          <p:cNvSpPr>
            <a:spLocks noGrp="1"/>
          </p:cNvSpPr>
          <p:nvPr>
            <p:ph type="ctrTitle"/>
          </p:nvPr>
        </p:nvSpPr>
        <p:spPr>
          <a:xfrm>
            <a:off x="2094419" y="387771"/>
            <a:ext cx="5427666" cy="2625190"/>
          </a:xfrm>
        </p:spPr>
        <p:txBody>
          <a:bodyPr>
            <a:normAutofit fontScale="90000"/>
          </a:bodyPr>
          <a:lstStyle/>
          <a:p>
            <a:r>
              <a:rPr lang="en-GB" b="0" dirty="0">
                <a:solidFill>
                  <a:srgbClr val="7030A0"/>
                </a:solidFill>
                <a:latin typeface="Aptos" panose="020B0004020202020204" pitchFamily="34" charset="0"/>
              </a:rPr>
              <a:t>2024-2025 Bellshill Academy </a:t>
            </a:r>
            <a:br>
              <a:rPr lang="en-GB" b="0" dirty="0">
                <a:solidFill>
                  <a:srgbClr val="7030A0"/>
                </a:solidFill>
                <a:latin typeface="Aptos" panose="020B0004020202020204" pitchFamily="34" charset="0"/>
              </a:rPr>
            </a:br>
            <a:r>
              <a:rPr lang="en-GB" b="0" dirty="0">
                <a:solidFill>
                  <a:srgbClr val="7030A0"/>
                </a:solidFill>
                <a:latin typeface="Aptos" panose="020B0004020202020204" pitchFamily="34" charset="0"/>
              </a:rPr>
              <a:t>PEF Evaluation</a:t>
            </a:r>
            <a:br>
              <a:rPr lang="en-GB" b="0" dirty="0">
                <a:latin typeface="Aptos" panose="020B0004020202020204" pitchFamily="34" charset="0"/>
              </a:rPr>
            </a:br>
            <a:br>
              <a:rPr lang="en-GB" sz="4400" dirty="0"/>
            </a:br>
            <a:endParaRPr lang="en-GB" sz="4400" dirty="0"/>
          </a:p>
        </p:txBody>
      </p:sp>
      <p:pic>
        <p:nvPicPr>
          <p:cNvPr id="4" name="Picture 3" descr="A splash of colours on a white surface">
            <a:extLst>
              <a:ext uri="{FF2B5EF4-FFF2-40B4-BE49-F238E27FC236}">
                <a16:creationId xmlns:a16="http://schemas.microsoft.com/office/drawing/2014/main" id="{53FCA0B0-A2A4-52D9-CE4D-E5F941AC4177}"/>
              </a:ext>
            </a:extLst>
          </p:cNvPr>
          <p:cNvPicPr>
            <a:picLocks noChangeAspect="1"/>
          </p:cNvPicPr>
          <p:nvPr/>
        </p:nvPicPr>
        <p:blipFill>
          <a:blip r:embed="rId2"/>
          <a:srcRect r="19425"/>
          <a:stretch>
            <a:fillRect/>
          </a:stretch>
        </p:blipFill>
        <p:spPr>
          <a:xfrm flipH="1">
            <a:off x="7630645" y="0"/>
            <a:ext cx="4561355" cy="4245763"/>
          </a:xfrm>
          <a:prstGeom prst="rect">
            <a:avLst/>
          </a:prstGeom>
        </p:spPr>
      </p:pic>
      <p:sp>
        <p:nvSpPr>
          <p:cNvPr id="5" name="Rectangle 3">
            <a:extLst>
              <a:ext uri="{FF2B5EF4-FFF2-40B4-BE49-F238E27FC236}">
                <a16:creationId xmlns:a16="http://schemas.microsoft.com/office/drawing/2014/main" id="{0DFE1BE6-BAC6-A61D-BD7B-41DF212C45A7}"/>
              </a:ext>
            </a:extLst>
          </p:cNvPr>
          <p:cNvSpPr>
            <a:spLocks noChangeArrowheads="1"/>
          </p:cNvSpPr>
          <p:nvPr/>
        </p:nvSpPr>
        <p:spPr bwMode="auto">
          <a:xfrm>
            <a:off x="0" y="125531563"/>
            <a:ext cx="9456738" cy="0"/>
          </a:xfrm>
          <a:prstGeom prst="rect">
            <a:avLst/>
          </a:prstGeom>
          <a:solidFill>
            <a:srgbClr val="EAEAE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5600" b="0" i="0" u="none" strike="noStrike" cap="none" normalizeH="0" baseline="0">
                <a:ln>
                  <a:noFill/>
                </a:ln>
                <a:solidFill>
                  <a:srgbClr val="FFFFFF"/>
                </a:solidFill>
                <a:effectLst/>
                <a:latin typeface="DaytonaThin"/>
                <a:cs typeface="Times New Roman" panose="02020603050405020304" pitchFamily="18"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 name="AutoShape 2">
            <a:extLst>
              <a:ext uri="{FF2B5EF4-FFF2-40B4-BE49-F238E27FC236}">
                <a16:creationId xmlns:a16="http://schemas.microsoft.com/office/drawing/2014/main" id="{7FFAF8E2-B12A-C3C6-0DA0-782A070BA655}"/>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7" name="Rectangle 6">
            <a:extLst>
              <a:ext uri="{FF2B5EF4-FFF2-40B4-BE49-F238E27FC236}">
                <a16:creationId xmlns:a16="http://schemas.microsoft.com/office/drawing/2014/main" id="{1521B165-026F-65E7-3189-3A659400E7C0}"/>
              </a:ext>
            </a:extLst>
          </p:cNvPr>
          <p:cNvSpPr>
            <a:spLocks noChangeArrowheads="1"/>
          </p:cNvSpPr>
          <p:nvPr/>
        </p:nvSpPr>
        <p:spPr bwMode="auto">
          <a:xfrm>
            <a:off x="152400" y="125683963"/>
            <a:ext cx="9456738" cy="0"/>
          </a:xfrm>
          <a:prstGeom prst="rect">
            <a:avLst/>
          </a:prstGeom>
          <a:solidFill>
            <a:srgbClr val="EAEAE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5600" b="0" i="0" u="none" strike="noStrike" cap="none" normalizeH="0" baseline="0">
                <a:ln>
                  <a:noFill/>
                </a:ln>
                <a:solidFill>
                  <a:srgbClr val="FFFFFF"/>
                </a:solidFill>
                <a:effectLst/>
                <a:latin typeface="DaytonaThin"/>
                <a:cs typeface="Times New Roman" panose="02020603050405020304" pitchFamily="18"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 name="AutoShape 5">
            <a:extLst>
              <a:ext uri="{FF2B5EF4-FFF2-40B4-BE49-F238E27FC236}">
                <a16:creationId xmlns:a16="http://schemas.microsoft.com/office/drawing/2014/main" id="{3E29B7AB-6EE5-956E-AA0C-56D99C3A705A}"/>
              </a:ext>
            </a:extLst>
          </p:cNvPr>
          <p:cNvSpPr>
            <a:spLocks noChangeAspect="1" noChangeArrowheads="1"/>
          </p:cNvSpPr>
          <p:nvPr/>
        </p:nvSpPr>
        <p:spPr bwMode="auto">
          <a:xfrm>
            <a:off x="6096000" y="3429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 name="Subtitle 2">
            <a:extLst>
              <a:ext uri="{FF2B5EF4-FFF2-40B4-BE49-F238E27FC236}">
                <a16:creationId xmlns:a16="http://schemas.microsoft.com/office/drawing/2014/main" id="{369ADF48-B766-839D-4824-A0470CF869C0}"/>
              </a:ext>
            </a:extLst>
          </p:cNvPr>
          <p:cNvSpPr>
            <a:spLocks noGrp="1"/>
          </p:cNvSpPr>
          <p:nvPr>
            <p:ph type="subTitle" idx="1"/>
          </p:nvPr>
        </p:nvSpPr>
        <p:spPr>
          <a:xfrm>
            <a:off x="487024" y="2216740"/>
            <a:ext cx="10193168" cy="4159676"/>
          </a:xfrm>
        </p:spPr>
        <p:txBody>
          <a:bodyPr>
            <a:normAutofit fontScale="25000" lnSpcReduction="20000"/>
          </a:bodyPr>
          <a:lstStyle/>
          <a:p>
            <a:pPr algn="l"/>
            <a:r>
              <a:rPr lang="en-GB" sz="6200" b="1" dirty="0">
                <a:latin typeface="Aptos" panose="020B0004020202020204" pitchFamily="34" charset="0"/>
              </a:rPr>
              <a:t>In this presentation we will tell you:</a:t>
            </a:r>
          </a:p>
          <a:p>
            <a:pPr marL="457200" indent="-457200" algn="l">
              <a:buFont typeface="Arial" panose="020B0604020202020204" pitchFamily="34" charset="0"/>
              <a:buChar char="•"/>
            </a:pPr>
            <a:r>
              <a:rPr lang="en-GB" sz="4500" dirty="0">
                <a:latin typeface="Aptos" panose="020B0004020202020204" pitchFamily="34" charset="0"/>
              </a:rPr>
              <a:t>How we spent the Pupil Equity Fund (PEF) session 24/25.</a:t>
            </a:r>
          </a:p>
          <a:p>
            <a:pPr marL="457200" indent="-457200" algn="l">
              <a:buFont typeface="Arial" panose="020B0604020202020204" pitchFamily="34" charset="0"/>
              <a:buChar char="•"/>
            </a:pPr>
            <a:r>
              <a:rPr lang="en-GB" sz="4500" dirty="0">
                <a:latin typeface="Aptos" panose="020B0004020202020204" pitchFamily="34" charset="0"/>
              </a:rPr>
              <a:t>The impact of these spends.</a:t>
            </a:r>
          </a:p>
          <a:p>
            <a:pPr marL="457200" indent="-457200" algn="l">
              <a:buFont typeface="Arial" panose="020B0604020202020204" pitchFamily="34" charset="0"/>
              <a:buChar char="•"/>
            </a:pPr>
            <a:r>
              <a:rPr lang="en-GB" sz="4500" dirty="0">
                <a:latin typeface="Aptos" panose="020B0004020202020204" pitchFamily="34" charset="0"/>
              </a:rPr>
              <a:t>Plan for 2025/2026</a:t>
            </a:r>
          </a:p>
          <a:p>
            <a:pPr algn="l"/>
            <a:endParaRPr lang="en-GB" sz="4500" dirty="0">
              <a:latin typeface="Aptos" panose="020B0004020202020204" pitchFamily="34" charset="0"/>
            </a:endParaRPr>
          </a:p>
          <a:p>
            <a:pPr algn="l"/>
            <a:r>
              <a:rPr lang="en-GB" sz="7200" dirty="0">
                <a:latin typeface="Aptos" panose="020B0004020202020204" pitchFamily="34" charset="0"/>
              </a:rPr>
              <a:t>Please use the QR  code or link </a:t>
            </a:r>
            <a:r>
              <a:rPr lang="en-GB" sz="7200" dirty="0">
                <a:latin typeface="Aptos" panose="020B0004020202020204" pitchFamily="34" charset="0"/>
                <a:hlinkClick r:id="rId3"/>
              </a:rPr>
              <a:t>here</a:t>
            </a:r>
            <a:r>
              <a:rPr lang="en-GB" sz="7200" dirty="0">
                <a:latin typeface="Aptos" panose="020B0004020202020204" pitchFamily="34" charset="0"/>
              </a:rPr>
              <a:t> to access a consultation on spends for 20204/25 and 2025/26</a:t>
            </a:r>
          </a:p>
          <a:p>
            <a:pPr algn="l"/>
            <a:r>
              <a:rPr lang="en-GB" sz="4500" dirty="0">
                <a:latin typeface="Aptos" panose="020B0004020202020204" pitchFamily="34" charset="0"/>
              </a:rPr>
              <a:t>Many thanks,</a:t>
            </a:r>
          </a:p>
          <a:p>
            <a:pPr algn="l"/>
            <a:r>
              <a:rPr lang="en-GB" sz="4500" dirty="0">
                <a:latin typeface="Aptos" panose="020B0004020202020204" pitchFamily="34" charset="0"/>
              </a:rPr>
              <a:t>Mrs McGraw</a:t>
            </a:r>
          </a:p>
          <a:p>
            <a:pPr algn="l"/>
            <a:r>
              <a:rPr lang="en-GB" sz="4500" i="1" dirty="0">
                <a:latin typeface="Aptos" panose="020B0004020202020204" pitchFamily="34" charset="0"/>
              </a:rPr>
              <a:t>Head Teacher</a:t>
            </a:r>
          </a:p>
          <a:p>
            <a:pPr algn="l"/>
            <a:endParaRPr lang="en-GB" sz="4500" i="1" dirty="0">
              <a:latin typeface="Aptos" panose="020B0004020202020204" pitchFamily="34" charset="0"/>
            </a:endParaRPr>
          </a:p>
          <a:p>
            <a:pPr algn="l"/>
            <a:r>
              <a:rPr lang="en-GB" sz="4500" b="1" i="1" dirty="0">
                <a:latin typeface="Aptos" panose="020B0004020202020204" pitchFamily="34" charset="0"/>
              </a:rPr>
              <a:t>This </a:t>
            </a:r>
            <a:r>
              <a:rPr lang="en-GB" sz="4500" b="1" i="1" dirty="0">
                <a:latin typeface="Aptos" panose="020B0004020202020204" pitchFamily="34" charset="0"/>
                <a:hlinkClick r:id="rId4"/>
              </a:rPr>
              <a:t>link </a:t>
            </a:r>
            <a:r>
              <a:rPr lang="en-GB" sz="4500" b="1" i="1" dirty="0">
                <a:latin typeface="Aptos" panose="020B0004020202020204" pitchFamily="34" charset="0"/>
              </a:rPr>
              <a:t>will also take you to our 2023/2024 Evaluation </a:t>
            </a:r>
          </a:p>
          <a:p>
            <a:pPr algn="l"/>
            <a:endParaRPr lang="en-GB" sz="4500" i="1" dirty="0">
              <a:latin typeface="Aptos" panose="020B0004020202020204" pitchFamily="34" charset="0"/>
            </a:endParaRPr>
          </a:p>
          <a:p>
            <a:pPr algn="l"/>
            <a:endParaRPr lang="en-GB" dirty="0"/>
          </a:p>
        </p:txBody>
      </p:sp>
      <p:pic>
        <p:nvPicPr>
          <p:cNvPr id="18" name="Picture 17">
            <a:extLst>
              <a:ext uri="{FF2B5EF4-FFF2-40B4-BE49-F238E27FC236}">
                <a16:creationId xmlns:a16="http://schemas.microsoft.com/office/drawing/2014/main" id="{0BF26D1D-EC5D-E131-3326-43116A1B5245}"/>
              </a:ext>
            </a:extLst>
          </p:cNvPr>
          <p:cNvPicPr>
            <a:picLocks noChangeAspect="1"/>
          </p:cNvPicPr>
          <p:nvPr/>
        </p:nvPicPr>
        <p:blipFill>
          <a:blip r:embed="rId5"/>
          <a:stretch>
            <a:fillRect/>
          </a:stretch>
        </p:blipFill>
        <p:spPr>
          <a:xfrm>
            <a:off x="-54281" y="64091"/>
            <a:ext cx="2181225" cy="2000250"/>
          </a:xfrm>
          <a:prstGeom prst="rect">
            <a:avLst/>
          </a:prstGeom>
        </p:spPr>
      </p:pic>
      <p:pic>
        <p:nvPicPr>
          <p:cNvPr id="17" name="Picture 16">
            <a:hlinkClick r:id="rId6" action="ppaction://hlinkfile"/>
            <a:extLst>
              <a:ext uri="{FF2B5EF4-FFF2-40B4-BE49-F238E27FC236}">
                <a16:creationId xmlns:a16="http://schemas.microsoft.com/office/drawing/2014/main" id="{9685928E-993B-86FF-2545-7F0541D78E41}"/>
              </a:ext>
            </a:extLst>
          </p:cNvPr>
          <p:cNvPicPr>
            <a:picLocks noChangeAspect="1"/>
          </p:cNvPicPr>
          <p:nvPr/>
        </p:nvPicPr>
        <p:blipFill>
          <a:blip r:embed="rId7"/>
          <a:stretch>
            <a:fillRect/>
          </a:stretch>
        </p:blipFill>
        <p:spPr>
          <a:xfrm>
            <a:off x="8380670" y="4106948"/>
            <a:ext cx="2456935" cy="2408283"/>
          </a:xfrm>
          <a:prstGeom prst="rect">
            <a:avLst/>
          </a:prstGeom>
        </p:spPr>
      </p:pic>
    </p:spTree>
    <p:extLst>
      <p:ext uri="{BB962C8B-B14F-4D97-AF65-F5344CB8AC3E}">
        <p14:creationId xmlns:p14="http://schemas.microsoft.com/office/powerpoint/2010/main" val="1321963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7CD3C0-1781-8F85-E95D-5663E75A83AC}"/>
              </a:ext>
            </a:extLst>
          </p:cNvPr>
          <p:cNvSpPr>
            <a:spLocks noGrp="1"/>
          </p:cNvSpPr>
          <p:nvPr>
            <p:ph type="title"/>
          </p:nvPr>
        </p:nvSpPr>
        <p:spPr/>
        <p:txBody>
          <a:bodyPr/>
          <a:lstStyle/>
          <a:p>
            <a:r>
              <a:rPr lang="en-GB" dirty="0"/>
              <a:t>Planning for 25/26</a:t>
            </a:r>
          </a:p>
        </p:txBody>
      </p:sp>
      <p:sp>
        <p:nvSpPr>
          <p:cNvPr id="6" name="Text Placeholder 5">
            <a:extLst>
              <a:ext uri="{FF2B5EF4-FFF2-40B4-BE49-F238E27FC236}">
                <a16:creationId xmlns:a16="http://schemas.microsoft.com/office/drawing/2014/main" id="{C34EF3D3-AAD6-54EE-D8F7-876E8F849D59}"/>
              </a:ext>
            </a:extLst>
          </p:cNvPr>
          <p:cNvSpPr>
            <a:spLocks noGrp="1"/>
          </p:cNvSpPr>
          <p:nvPr>
            <p:ph type="body" idx="1"/>
          </p:nvPr>
        </p:nvSpPr>
        <p:spPr>
          <a:xfrm>
            <a:off x="354957" y="1961291"/>
            <a:ext cx="5157787" cy="559834"/>
          </a:xfrm>
          <a:solidFill>
            <a:srgbClr val="FFFF00"/>
          </a:solidFill>
        </p:spPr>
        <p:txBody>
          <a:bodyPr/>
          <a:lstStyle/>
          <a:p>
            <a:r>
              <a:rPr lang="en-GB" dirty="0"/>
              <a:t>Rankings for 25/26</a:t>
            </a:r>
          </a:p>
        </p:txBody>
      </p:sp>
      <p:pic>
        <p:nvPicPr>
          <p:cNvPr id="5" name="Content Placeholder 4">
            <a:extLst>
              <a:ext uri="{FF2B5EF4-FFF2-40B4-BE49-F238E27FC236}">
                <a16:creationId xmlns:a16="http://schemas.microsoft.com/office/drawing/2014/main" id="{A56E4BC9-A052-7002-B49B-E190BC5E5921}"/>
              </a:ext>
            </a:extLst>
          </p:cNvPr>
          <p:cNvPicPr>
            <a:picLocks noGrp="1" noChangeAspect="1"/>
          </p:cNvPicPr>
          <p:nvPr>
            <p:ph sz="half" idx="2"/>
          </p:nvPr>
        </p:nvPicPr>
        <p:blipFill>
          <a:blip r:embed="rId2"/>
          <a:stretch>
            <a:fillRect/>
          </a:stretch>
        </p:blipFill>
        <p:spPr>
          <a:xfrm>
            <a:off x="354957" y="2721953"/>
            <a:ext cx="6523299" cy="2748623"/>
          </a:xfrm>
        </p:spPr>
      </p:pic>
      <p:sp>
        <p:nvSpPr>
          <p:cNvPr id="7" name="Text Placeholder 6">
            <a:extLst>
              <a:ext uri="{FF2B5EF4-FFF2-40B4-BE49-F238E27FC236}">
                <a16:creationId xmlns:a16="http://schemas.microsoft.com/office/drawing/2014/main" id="{30431F90-A92A-8F24-909E-E6C627371287}"/>
              </a:ext>
            </a:extLst>
          </p:cNvPr>
          <p:cNvSpPr>
            <a:spLocks noGrp="1"/>
          </p:cNvSpPr>
          <p:nvPr>
            <p:ph type="body" sz="quarter" idx="3"/>
          </p:nvPr>
        </p:nvSpPr>
        <p:spPr>
          <a:xfrm>
            <a:off x="6679258" y="1891515"/>
            <a:ext cx="5183188" cy="629609"/>
          </a:xfrm>
          <a:solidFill>
            <a:srgbClr val="FFFF00"/>
          </a:solidFill>
        </p:spPr>
        <p:txBody>
          <a:bodyPr/>
          <a:lstStyle/>
          <a:p>
            <a:r>
              <a:rPr lang="en-GB" dirty="0"/>
              <a:t>Other suggestions?</a:t>
            </a:r>
          </a:p>
        </p:txBody>
      </p:sp>
      <p:sp>
        <p:nvSpPr>
          <p:cNvPr id="8" name="Content Placeholder 7">
            <a:extLst>
              <a:ext uri="{FF2B5EF4-FFF2-40B4-BE49-F238E27FC236}">
                <a16:creationId xmlns:a16="http://schemas.microsoft.com/office/drawing/2014/main" id="{408E990A-40C3-8C53-1497-3F36C8722239}"/>
              </a:ext>
            </a:extLst>
          </p:cNvPr>
          <p:cNvSpPr>
            <a:spLocks noGrp="1"/>
          </p:cNvSpPr>
          <p:nvPr>
            <p:ph sz="quarter" idx="4"/>
          </p:nvPr>
        </p:nvSpPr>
        <p:spPr>
          <a:xfrm>
            <a:off x="6878256" y="2721951"/>
            <a:ext cx="5183189" cy="3765089"/>
          </a:xfrm>
        </p:spPr>
        <p:txBody>
          <a:bodyPr>
            <a:normAutofit/>
          </a:bodyPr>
          <a:lstStyle/>
          <a:p>
            <a:r>
              <a:rPr lang="en-GB" sz="1800" dirty="0"/>
              <a:t>School uniform is an expense which should be revised</a:t>
            </a:r>
          </a:p>
          <a:p>
            <a:r>
              <a:rPr lang="en-GB" sz="1800" dirty="0"/>
              <a:t>Inclusivity and safety</a:t>
            </a:r>
          </a:p>
          <a:p>
            <a:r>
              <a:rPr lang="en-GB" sz="1800" dirty="0"/>
              <a:t>Peer support from older pupils</a:t>
            </a:r>
          </a:p>
          <a:p>
            <a:r>
              <a:rPr lang="en-GB" sz="1800" dirty="0"/>
              <a:t>Healthy and positive relationships and parenting skills</a:t>
            </a:r>
          </a:p>
        </p:txBody>
      </p:sp>
      <p:pic>
        <p:nvPicPr>
          <p:cNvPr id="9" name="Picture 8" descr="A splash of colours on a white surface">
            <a:extLst>
              <a:ext uri="{FF2B5EF4-FFF2-40B4-BE49-F238E27FC236}">
                <a16:creationId xmlns:a16="http://schemas.microsoft.com/office/drawing/2014/main" id="{5F96F9AA-763C-0EF1-2C70-97009E229BE7}"/>
              </a:ext>
            </a:extLst>
          </p:cNvPr>
          <p:cNvPicPr>
            <a:picLocks noChangeAspect="1"/>
          </p:cNvPicPr>
          <p:nvPr/>
        </p:nvPicPr>
        <p:blipFill>
          <a:blip r:embed="rId3">
            <a:alphaModFix amt="20000"/>
          </a:blip>
          <a:srcRect r="19425"/>
          <a:stretch>
            <a:fillRect/>
          </a:stretch>
        </p:blipFill>
        <p:spPr>
          <a:xfrm flipH="1" flipV="1">
            <a:off x="5875118" y="2040539"/>
            <a:ext cx="6316882" cy="4779264"/>
          </a:xfrm>
          <a:prstGeom prst="rect">
            <a:avLst/>
          </a:prstGeom>
        </p:spPr>
      </p:pic>
    </p:spTree>
    <p:extLst>
      <p:ext uri="{BB962C8B-B14F-4D97-AF65-F5344CB8AC3E}">
        <p14:creationId xmlns:p14="http://schemas.microsoft.com/office/powerpoint/2010/main" val="23772564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Bellshill Academy 2022/2023">
            <a:extLst>
              <a:ext uri="{FF2B5EF4-FFF2-40B4-BE49-F238E27FC236}">
                <a16:creationId xmlns:a16="http://schemas.microsoft.com/office/drawing/2014/main" id="{F1528ECB-67D5-A92C-0B4B-12BCFCBB5718}"/>
              </a:ext>
            </a:extLst>
          </p:cNvPr>
          <p:cNvPicPr>
            <a:picLocks noChangeAspect="1" noChangeArrowheads="1"/>
          </p:cNvPicPr>
          <p:nvPr/>
        </p:nvPicPr>
        <p:blipFill>
          <a:blip r:embed="rId3">
            <a:alphaModFix amt="15000"/>
            <a:extLst>
              <a:ext uri="{BEBA8EAE-BF5A-486C-A8C5-ECC9F3942E4B}">
                <a14:imgProps xmlns:a14="http://schemas.microsoft.com/office/drawing/2010/main">
                  <a14:imgLayer r:embed="rId4">
                    <a14:imgEffect>
                      <a14:brightnessContrast contrast="40000"/>
                    </a14:imgEffect>
                  </a14:imgLayer>
                </a14:imgProps>
              </a:ext>
              <a:ext uri="{28A0092B-C50C-407E-A947-70E740481C1C}">
                <a14:useLocalDpi xmlns:a14="http://schemas.microsoft.com/office/drawing/2010/main" val="0"/>
              </a:ext>
            </a:extLst>
          </a:blip>
          <a:srcRect/>
          <a:stretch>
            <a:fillRect/>
          </a:stretch>
        </p:blipFill>
        <p:spPr bwMode="auto">
          <a:xfrm>
            <a:off x="3778296" y="1655180"/>
            <a:ext cx="5077456" cy="4675535"/>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E3E1735F-154C-A668-6952-F1CFF4E73C63}"/>
              </a:ext>
            </a:extLst>
          </p:cNvPr>
          <p:cNvSpPr>
            <a:spLocks noGrp="1"/>
          </p:cNvSpPr>
          <p:nvPr>
            <p:ph type="ctrTitle"/>
          </p:nvPr>
        </p:nvSpPr>
        <p:spPr>
          <a:xfrm>
            <a:off x="433393" y="355116"/>
            <a:ext cx="3353967" cy="1889453"/>
          </a:xfrm>
          <a:custGeom>
            <a:avLst/>
            <a:gdLst>
              <a:gd name="connsiteX0" fmla="*/ 0 w 3353967"/>
              <a:gd name="connsiteY0" fmla="*/ 0 h 1889453"/>
              <a:gd name="connsiteX1" fmla="*/ 525455 w 3353967"/>
              <a:gd name="connsiteY1" fmla="*/ 0 h 1889453"/>
              <a:gd name="connsiteX2" fmla="*/ 983830 w 3353967"/>
              <a:gd name="connsiteY2" fmla="*/ 0 h 1889453"/>
              <a:gd name="connsiteX3" fmla="*/ 1609904 w 3353967"/>
              <a:gd name="connsiteY3" fmla="*/ 0 h 1889453"/>
              <a:gd name="connsiteX4" fmla="*/ 2135359 w 3353967"/>
              <a:gd name="connsiteY4" fmla="*/ 0 h 1889453"/>
              <a:gd name="connsiteX5" fmla="*/ 2727893 w 3353967"/>
              <a:gd name="connsiteY5" fmla="*/ 0 h 1889453"/>
              <a:gd name="connsiteX6" fmla="*/ 3353967 w 3353967"/>
              <a:gd name="connsiteY6" fmla="*/ 0 h 1889453"/>
              <a:gd name="connsiteX7" fmla="*/ 3353967 w 3353967"/>
              <a:gd name="connsiteY7" fmla="*/ 472363 h 1889453"/>
              <a:gd name="connsiteX8" fmla="*/ 3353967 w 3353967"/>
              <a:gd name="connsiteY8" fmla="*/ 944727 h 1889453"/>
              <a:gd name="connsiteX9" fmla="*/ 3353967 w 3353967"/>
              <a:gd name="connsiteY9" fmla="*/ 1379301 h 1889453"/>
              <a:gd name="connsiteX10" fmla="*/ 3353967 w 3353967"/>
              <a:gd name="connsiteY10" fmla="*/ 1889453 h 1889453"/>
              <a:gd name="connsiteX11" fmla="*/ 2794973 w 3353967"/>
              <a:gd name="connsiteY11" fmla="*/ 1889453 h 1889453"/>
              <a:gd name="connsiteX12" fmla="*/ 2336597 w 3353967"/>
              <a:gd name="connsiteY12" fmla="*/ 1889453 h 1889453"/>
              <a:gd name="connsiteX13" fmla="*/ 1710523 w 3353967"/>
              <a:gd name="connsiteY13" fmla="*/ 1889453 h 1889453"/>
              <a:gd name="connsiteX14" fmla="*/ 1084449 w 3353967"/>
              <a:gd name="connsiteY14" fmla="*/ 1889453 h 1889453"/>
              <a:gd name="connsiteX15" fmla="*/ 0 w 3353967"/>
              <a:gd name="connsiteY15" fmla="*/ 1889453 h 1889453"/>
              <a:gd name="connsiteX16" fmla="*/ 0 w 3353967"/>
              <a:gd name="connsiteY16" fmla="*/ 1473773 h 1889453"/>
              <a:gd name="connsiteX17" fmla="*/ 0 w 3353967"/>
              <a:gd name="connsiteY17" fmla="*/ 963621 h 1889453"/>
              <a:gd name="connsiteX18" fmla="*/ 0 w 3353967"/>
              <a:gd name="connsiteY18" fmla="*/ 453469 h 1889453"/>
              <a:gd name="connsiteX19" fmla="*/ 0 w 3353967"/>
              <a:gd name="connsiteY19" fmla="*/ 0 h 1889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3353967" h="1889453" fill="none" extrusionOk="0">
                <a:moveTo>
                  <a:pt x="0" y="0"/>
                </a:moveTo>
                <a:cubicBezTo>
                  <a:pt x="133362" y="-5262"/>
                  <a:pt x="300372" y="35883"/>
                  <a:pt x="525455" y="0"/>
                </a:cubicBezTo>
                <a:cubicBezTo>
                  <a:pt x="750539" y="-35883"/>
                  <a:pt x="830334" y="32681"/>
                  <a:pt x="983830" y="0"/>
                </a:cubicBezTo>
                <a:cubicBezTo>
                  <a:pt x="1137327" y="-32681"/>
                  <a:pt x="1422115" y="54078"/>
                  <a:pt x="1609904" y="0"/>
                </a:cubicBezTo>
                <a:cubicBezTo>
                  <a:pt x="1797693" y="-54078"/>
                  <a:pt x="1949481" y="31493"/>
                  <a:pt x="2135359" y="0"/>
                </a:cubicBezTo>
                <a:cubicBezTo>
                  <a:pt x="2321238" y="-31493"/>
                  <a:pt x="2506578" y="39071"/>
                  <a:pt x="2727893" y="0"/>
                </a:cubicBezTo>
                <a:cubicBezTo>
                  <a:pt x="2949208" y="-39071"/>
                  <a:pt x="3109376" y="42666"/>
                  <a:pt x="3353967" y="0"/>
                </a:cubicBezTo>
                <a:cubicBezTo>
                  <a:pt x="3387307" y="214987"/>
                  <a:pt x="3322878" y="372269"/>
                  <a:pt x="3353967" y="472363"/>
                </a:cubicBezTo>
                <a:cubicBezTo>
                  <a:pt x="3385056" y="572457"/>
                  <a:pt x="3326676" y="726310"/>
                  <a:pt x="3353967" y="944727"/>
                </a:cubicBezTo>
                <a:cubicBezTo>
                  <a:pt x="3381258" y="1163144"/>
                  <a:pt x="3336395" y="1175102"/>
                  <a:pt x="3353967" y="1379301"/>
                </a:cubicBezTo>
                <a:cubicBezTo>
                  <a:pt x="3371539" y="1583500"/>
                  <a:pt x="3324068" y="1769210"/>
                  <a:pt x="3353967" y="1889453"/>
                </a:cubicBezTo>
                <a:cubicBezTo>
                  <a:pt x="3139467" y="1905439"/>
                  <a:pt x="2999750" y="1867505"/>
                  <a:pt x="2794973" y="1889453"/>
                </a:cubicBezTo>
                <a:cubicBezTo>
                  <a:pt x="2590196" y="1911401"/>
                  <a:pt x="2526871" y="1839211"/>
                  <a:pt x="2336597" y="1889453"/>
                </a:cubicBezTo>
                <a:cubicBezTo>
                  <a:pt x="2146323" y="1939695"/>
                  <a:pt x="1966593" y="1841134"/>
                  <a:pt x="1710523" y="1889453"/>
                </a:cubicBezTo>
                <a:cubicBezTo>
                  <a:pt x="1454453" y="1937772"/>
                  <a:pt x="1216672" y="1830763"/>
                  <a:pt x="1084449" y="1889453"/>
                </a:cubicBezTo>
                <a:cubicBezTo>
                  <a:pt x="952226" y="1948143"/>
                  <a:pt x="260908" y="1826818"/>
                  <a:pt x="0" y="1889453"/>
                </a:cubicBezTo>
                <a:cubicBezTo>
                  <a:pt x="-9300" y="1777297"/>
                  <a:pt x="33019" y="1628694"/>
                  <a:pt x="0" y="1473773"/>
                </a:cubicBezTo>
                <a:cubicBezTo>
                  <a:pt x="-33019" y="1318852"/>
                  <a:pt x="28332" y="1216727"/>
                  <a:pt x="0" y="963621"/>
                </a:cubicBezTo>
                <a:cubicBezTo>
                  <a:pt x="-28332" y="710515"/>
                  <a:pt x="56606" y="671717"/>
                  <a:pt x="0" y="453469"/>
                </a:cubicBezTo>
                <a:cubicBezTo>
                  <a:pt x="-56606" y="235221"/>
                  <a:pt x="3204" y="113902"/>
                  <a:pt x="0" y="0"/>
                </a:cubicBezTo>
                <a:close/>
              </a:path>
              <a:path w="3353967" h="1889453" stroke="0" extrusionOk="0">
                <a:moveTo>
                  <a:pt x="0" y="0"/>
                </a:moveTo>
                <a:cubicBezTo>
                  <a:pt x="147620" y="-65139"/>
                  <a:pt x="423527" y="20019"/>
                  <a:pt x="592534" y="0"/>
                </a:cubicBezTo>
                <a:cubicBezTo>
                  <a:pt x="761541" y="-20019"/>
                  <a:pt x="981741" y="24332"/>
                  <a:pt x="1218608" y="0"/>
                </a:cubicBezTo>
                <a:cubicBezTo>
                  <a:pt x="1455475" y="-24332"/>
                  <a:pt x="1687692" y="54648"/>
                  <a:pt x="1811142" y="0"/>
                </a:cubicBezTo>
                <a:cubicBezTo>
                  <a:pt x="1934592" y="-54648"/>
                  <a:pt x="2122244" y="21039"/>
                  <a:pt x="2370137" y="0"/>
                </a:cubicBezTo>
                <a:cubicBezTo>
                  <a:pt x="2618030" y="-21039"/>
                  <a:pt x="2942021" y="82290"/>
                  <a:pt x="3353967" y="0"/>
                </a:cubicBezTo>
                <a:cubicBezTo>
                  <a:pt x="3391573" y="141568"/>
                  <a:pt x="3352672" y="291948"/>
                  <a:pt x="3353967" y="453469"/>
                </a:cubicBezTo>
                <a:cubicBezTo>
                  <a:pt x="3355262" y="614990"/>
                  <a:pt x="3328597" y="774327"/>
                  <a:pt x="3353967" y="963621"/>
                </a:cubicBezTo>
                <a:cubicBezTo>
                  <a:pt x="3379337" y="1152915"/>
                  <a:pt x="3311507" y="1265415"/>
                  <a:pt x="3353967" y="1417090"/>
                </a:cubicBezTo>
                <a:cubicBezTo>
                  <a:pt x="3396427" y="1568765"/>
                  <a:pt x="3323560" y="1680046"/>
                  <a:pt x="3353967" y="1889453"/>
                </a:cubicBezTo>
                <a:cubicBezTo>
                  <a:pt x="3235342" y="1904859"/>
                  <a:pt x="2988482" y="1878038"/>
                  <a:pt x="2862052" y="1889453"/>
                </a:cubicBezTo>
                <a:cubicBezTo>
                  <a:pt x="2735622" y="1900868"/>
                  <a:pt x="2499502" y="1833677"/>
                  <a:pt x="2370137" y="1889453"/>
                </a:cubicBezTo>
                <a:cubicBezTo>
                  <a:pt x="2240773" y="1945229"/>
                  <a:pt x="2011667" y="1882142"/>
                  <a:pt x="1878222" y="1889453"/>
                </a:cubicBezTo>
                <a:cubicBezTo>
                  <a:pt x="1744778" y="1896764"/>
                  <a:pt x="1636704" y="1886232"/>
                  <a:pt x="1419846" y="1889453"/>
                </a:cubicBezTo>
                <a:cubicBezTo>
                  <a:pt x="1202988" y="1892674"/>
                  <a:pt x="1011469" y="1847940"/>
                  <a:pt x="894391" y="1889453"/>
                </a:cubicBezTo>
                <a:cubicBezTo>
                  <a:pt x="777314" y="1930966"/>
                  <a:pt x="258356" y="1805856"/>
                  <a:pt x="0" y="1889453"/>
                </a:cubicBezTo>
                <a:cubicBezTo>
                  <a:pt x="-38506" y="1708203"/>
                  <a:pt x="3653" y="1661124"/>
                  <a:pt x="0" y="1473773"/>
                </a:cubicBezTo>
                <a:cubicBezTo>
                  <a:pt x="-3653" y="1286422"/>
                  <a:pt x="48817" y="1156909"/>
                  <a:pt x="0" y="963621"/>
                </a:cubicBezTo>
                <a:cubicBezTo>
                  <a:pt x="-48817" y="770333"/>
                  <a:pt x="55414" y="577671"/>
                  <a:pt x="0" y="472363"/>
                </a:cubicBezTo>
                <a:cubicBezTo>
                  <a:pt x="-55414" y="367055"/>
                  <a:pt x="35684" y="217831"/>
                  <a:pt x="0" y="0"/>
                </a:cubicBezTo>
                <a:close/>
              </a:path>
            </a:pathLst>
          </a:custGeom>
          <a:ln>
            <a:solidFill>
              <a:schemeClr val="tx1"/>
            </a:solidFill>
            <a:extLst>
              <a:ext uri="{C807C97D-BFC1-408E-A445-0C87EB9F89A2}">
                <ask:lineSketchStyleProps xmlns:ask="http://schemas.microsoft.com/office/drawing/2018/sketchyshapes" sd="29491234">
                  <ask:type>
                    <ask:lineSketchScribble/>
                  </ask:type>
                </ask:lineSketchStyleProps>
              </a:ext>
            </a:extLst>
          </a:ln>
        </p:spPr>
        <p:txBody>
          <a:bodyPr>
            <a:normAutofit fontScale="90000"/>
          </a:bodyPr>
          <a:lstStyle/>
          <a:p>
            <a:pPr algn="l"/>
            <a:r>
              <a:rPr lang="en-GB" sz="1800" b="1" i="0" dirty="0">
                <a:solidFill>
                  <a:schemeClr val="accent2"/>
                </a:solidFill>
                <a:effectLst/>
                <a:latin typeface="Wandohope"/>
                <a:ea typeface="Wandohope"/>
              </a:rPr>
              <a:t>Our Profile</a:t>
            </a:r>
            <a:br>
              <a:rPr lang="en-GB" sz="1800" b="0" i="0" dirty="0">
                <a:effectLst/>
                <a:latin typeface="Wandohope" panose="020B0503020000020004" pitchFamily="18" charset="-128"/>
                <a:ea typeface="Wandohope" panose="020B0503020000020004" pitchFamily="18" charset="-128"/>
              </a:rPr>
            </a:br>
            <a:r>
              <a:rPr lang="en-GB" sz="1800" b="0" i="0" dirty="0">
                <a:solidFill>
                  <a:srgbClr val="C00000"/>
                </a:solidFill>
                <a:effectLst/>
                <a:latin typeface="Wandohope"/>
                <a:ea typeface="Wandohope"/>
                <a:cs typeface="Calibri"/>
              </a:rPr>
              <a:t>Bellshill Academy </a:t>
            </a:r>
            <a:r>
              <a:rPr lang="en-GB" sz="1300" b="0" i="0" dirty="0">
                <a:solidFill>
                  <a:srgbClr val="212121"/>
                </a:solidFill>
                <a:effectLst/>
                <a:latin typeface="Wandohope"/>
                <a:ea typeface="Wandohope"/>
                <a:cs typeface="Calibri"/>
              </a:rPr>
              <a:t>is situated in the</a:t>
            </a:r>
            <a:r>
              <a:rPr lang="en-GB" sz="1300" b="0" i="0" dirty="0">
                <a:solidFill>
                  <a:srgbClr val="C00000"/>
                </a:solidFill>
                <a:effectLst/>
                <a:latin typeface="Wandohope"/>
                <a:ea typeface="Wandohope"/>
                <a:cs typeface="Calibri"/>
              </a:rPr>
              <a:t> </a:t>
            </a:r>
            <a:r>
              <a:rPr lang="en-GB" sz="1800" b="0" i="0" dirty="0">
                <a:solidFill>
                  <a:srgbClr val="C00000"/>
                </a:solidFill>
                <a:effectLst/>
                <a:latin typeface="Wandohope"/>
                <a:ea typeface="Wandohope"/>
                <a:cs typeface="Calibri"/>
              </a:rPr>
              <a:t>heart</a:t>
            </a:r>
            <a:r>
              <a:rPr lang="en-GB" sz="1300" b="0" i="0" dirty="0">
                <a:solidFill>
                  <a:srgbClr val="C00000"/>
                </a:solidFill>
                <a:effectLst/>
                <a:latin typeface="Wandohope"/>
                <a:ea typeface="Wandohope"/>
                <a:cs typeface="Calibri"/>
              </a:rPr>
              <a:t> </a:t>
            </a:r>
            <a:r>
              <a:rPr lang="en-GB" sz="1300" b="0" i="0" dirty="0">
                <a:solidFill>
                  <a:srgbClr val="212121"/>
                </a:solidFill>
                <a:effectLst/>
                <a:latin typeface="Wandohope"/>
                <a:ea typeface="Wandohope"/>
                <a:cs typeface="Calibri"/>
              </a:rPr>
              <a:t>of </a:t>
            </a:r>
            <a:r>
              <a:rPr lang="en-GB" sz="1300" b="0" i="0" dirty="0">
                <a:effectLst/>
                <a:latin typeface="Wandohope"/>
                <a:ea typeface="Wandohope"/>
                <a:cs typeface="Calibri"/>
              </a:rPr>
              <a:t>Bellshill</a:t>
            </a:r>
            <a:r>
              <a:rPr lang="en-GB" sz="1300" b="0" i="0" dirty="0">
                <a:solidFill>
                  <a:srgbClr val="212121"/>
                </a:solidFill>
                <a:effectLst/>
                <a:latin typeface="Wandohope"/>
                <a:ea typeface="Wandohope"/>
                <a:cs typeface="Calibri"/>
              </a:rPr>
              <a:t>, directly on the main street. The school has a roll of </a:t>
            </a:r>
            <a:r>
              <a:rPr lang="en-GB" sz="1300" dirty="0">
                <a:solidFill>
                  <a:srgbClr val="212121"/>
                </a:solidFill>
                <a:latin typeface="Wandohope"/>
                <a:ea typeface="Wandohope"/>
                <a:cs typeface="Calibri"/>
              </a:rPr>
              <a:t>707</a:t>
            </a:r>
            <a:r>
              <a:rPr lang="en-GB" sz="1300" b="0" i="0" dirty="0">
                <a:solidFill>
                  <a:srgbClr val="212121"/>
                </a:solidFill>
                <a:effectLst/>
                <a:latin typeface="Wandohope"/>
                <a:ea typeface="Wandohope"/>
                <a:cs typeface="Calibri"/>
              </a:rPr>
              <a:t> pupils. The </a:t>
            </a:r>
            <a:r>
              <a:rPr lang="en-GB" sz="1300" dirty="0">
                <a:solidFill>
                  <a:srgbClr val="212121"/>
                </a:solidFill>
                <a:latin typeface="Wandohope"/>
                <a:ea typeface="Wandohope"/>
                <a:cs typeface="Calibri"/>
              </a:rPr>
              <a:t>Av</a:t>
            </a:r>
            <a:r>
              <a:rPr lang="en-GB" sz="1300" b="0" i="0" dirty="0">
                <a:solidFill>
                  <a:srgbClr val="212121"/>
                </a:solidFill>
                <a:effectLst/>
                <a:latin typeface="Wandohope"/>
                <a:ea typeface="Wandohope"/>
                <a:cs typeface="Calibri"/>
              </a:rPr>
              <a:t>erage</a:t>
            </a:r>
            <a:r>
              <a:rPr lang="en-GB" sz="1800" b="0" i="0" dirty="0">
                <a:solidFill>
                  <a:srgbClr val="CC0066"/>
                </a:solidFill>
                <a:effectLst/>
                <a:latin typeface="Wandohope"/>
                <a:ea typeface="Wandohope"/>
                <a:cs typeface="Calibri"/>
              </a:rPr>
              <a:t> </a:t>
            </a:r>
            <a:r>
              <a:rPr lang="en-GB" sz="1800" b="0" i="0" dirty="0">
                <a:solidFill>
                  <a:srgbClr val="C00000"/>
                </a:solidFill>
                <a:effectLst/>
                <a:latin typeface="Wandohope"/>
                <a:ea typeface="Wandohope"/>
                <a:cs typeface="Calibri"/>
              </a:rPr>
              <a:t>attendance </a:t>
            </a:r>
            <a:r>
              <a:rPr lang="en-GB" sz="1300" b="0" i="0" dirty="0">
                <a:solidFill>
                  <a:srgbClr val="212121"/>
                </a:solidFill>
                <a:effectLst/>
                <a:latin typeface="Wandohope"/>
                <a:ea typeface="Wandohope"/>
                <a:cs typeface="Calibri"/>
              </a:rPr>
              <a:t>for the school </a:t>
            </a:r>
            <a:r>
              <a:rPr lang="en-GB" sz="1300" dirty="0">
                <a:solidFill>
                  <a:srgbClr val="212121"/>
                </a:solidFill>
                <a:latin typeface="Wandohope"/>
                <a:ea typeface="Wandohope"/>
                <a:cs typeface="Calibri"/>
              </a:rPr>
              <a:t>2024 was </a:t>
            </a:r>
            <a:r>
              <a:rPr lang="en-GB" sz="1800" dirty="0">
                <a:solidFill>
                  <a:srgbClr val="C00000"/>
                </a:solidFill>
                <a:latin typeface="Wandohope"/>
                <a:ea typeface="Wandohope"/>
                <a:cs typeface="Calibri"/>
              </a:rPr>
              <a:t>86</a:t>
            </a:r>
            <a:r>
              <a:rPr lang="en-GB" sz="1800" b="0" i="0" dirty="0">
                <a:solidFill>
                  <a:srgbClr val="C00000"/>
                </a:solidFill>
                <a:effectLst/>
                <a:latin typeface="Wandohope"/>
                <a:ea typeface="Wandohope"/>
                <a:cs typeface="Calibri"/>
              </a:rPr>
              <a:t>%.</a:t>
            </a:r>
            <a:r>
              <a:rPr lang="en-GB" sz="1300" b="0" i="0" dirty="0">
                <a:solidFill>
                  <a:srgbClr val="C00000"/>
                </a:solidFill>
                <a:effectLst/>
                <a:latin typeface="Wandohope"/>
                <a:ea typeface="Wandohope"/>
                <a:cs typeface="Calibri"/>
              </a:rPr>
              <a:t> </a:t>
            </a:r>
            <a:r>
              <a:rPr lang="en-GB" sz="1300" dirty="0">
                <a:latin typeface="Wandohope"/>
                <a:ea typeface="Wandohope"/>
                <a:cs typeface="Calibri"/>
              </a:rPr>
              <a:t>Our </a:t>
            </a:r>
            <a:r>
              <a:rPr lang="en-GB" sz="1300" dirty="0">
                <a:solidFill>
                  <a:srgbClr val="C00000"/>
                </a:solidFill>
                <a:latin typeface="Wandohope"/>
                <a:ea typeface="Wandohope"/>
                <a:cs typeface="Calibri"/>
              </a:rPr>
              <a:t>SIMD </a:t>
            </a:r>
            <a:r>
              <a:rPr lang="en-GB" sz="1300" dirty="0">
                <a:latin typeface="Wandohope"/>
                <a:ea typeface="Wandohope"/>
                <a:cs typeface="Calibri"/>
              </a:rPr>
              <a:t>profile is </a:t>
            </a:r>
            <a:r>
              <a:rPr lang="en-GB" sz="1300" dirty="0">
                <a:solidFill>
                  <a:srgbClr val="C00000"/>
                </a:solidFill>
                <a:latin typeface="Wandohope"/>
                <a:ea typeface="Wandohope"/>
                <a:cs typeface="Calibri"/>
              </a:rPr>
              <a:t>44.6% Q1</a:t>
            </a:r>
            <a:r>
              <a:rPr lang="en-GB" sz="1300" dirty="0">
                <a:latin typeface="Wandohope"/>
                <a:ea typeface="Wandohope"/>
                <a:cs typeface="Calibri"/>
              </a:rPr>
              <a:t>;</a:t>
            </a:r>
            <a:r>
              <a:rPr lang="en-GB" sz="1300" dirty="0">
                <a:solidFill>
                  <a:srgbClr val="C00000"/>
                </a:solidFill>
                <a:latin typeface="Wandohope"/>
                <a:ea typeface="Wandohope"/>
                <a:cs typeface="Calibri"/>
              </a:rPr>
              <a:t> </a:t>
            </a:r>
            <a:r>
              <a:rPr lang="en-GB" sz="1300" dirty="0">
                <a:latin typeface="Wandohope"/>
                <a:ea typeface="Wandohope"/>
                <a:cs typeface="Calibri"/>
              </a:rPr>
              <a:t>0.457% Q5</a:t>
            </a:r>
            <a:r>
              <a:rPr lang="en-GB" sz="2000" dirty="0">
                <a:solidFill>
                  <a:srgbClr val="C00000"/>
                </a:solidFill>
                <a:latin typeface="Wandohope"/>
                <a:ea typeface="Wandohope"/>
                <a:cs typeface="Calibri"/>
              </a:rPr>
              <a:t> 23</a:t>
            </a:r>
            <a:r>
              <a:rPr lang="en-GB" sz="2200" b="0" i="0" dirty="0">
                <a:solidFill>
                  <a:srgbClr val="C00000"/>
                </a:solidFill>
                <a:effectLst/>
                <a:latin typeface="Wandohope"/>
                <a:ea typeface="Wandohope"/>
                <a:cs typeface="Calibri"/>
              </a:rPr>
              <a:t>% </a:t>
            </a:r>
            <a:r>
              <a:rPr lang="en-GB" sz="1300" b="0" i="0" dirty="0">
                <a:effectLst/>
                <a:latin typeface="Wandohope"/>
                <a:ea typeface="Wandohope"/>
                <a:cs typeface="Calibri"/>
              </a:rPr>
              <a:t>of</a:t>
            </a:r>
            <a:r>
              <a:rPr lang="en-GB" sz="2200" b="0" i="0" dirty="0">
                <a:solidFill>
                  <a:srgbClr val="C00000"/>
                </a:solidFill>
                <a:effectLst/>
                <a:latin typeface="Wandohope"/>
                <a:ea typeface="Wandohope"/>
                <a:cs typeface="Calibri"/>
              </a:rPr>
              <a:t> </a:t>
            </a:r>
            <a:r>
              <a:rPr lang="en-GB" sz="1200" b="0" i="0" dirty="0">
                <a:effectLst/>
                <a:latin typeface="Wandohope"/>
                <a:ea typeface="Wandohope"/>
                <a:cs typeface="Calibri"/>
              </a:rPr>
              <a:t>children are </a:t>
            </a:r>
            <a:r>
              <a:rPr lang="en-GB" sz="1800" dirty="0">
                <a:solidFill>
                  <a:srgbClr val="C00000"/>
                </a:solidFill>
                <a:latin typeface="Wandohope"/>
                <a:ea typeface="Wandohope"/>
                <a:cs typeface="Calibri"/>
              </a:rPr>
              <a:t>*F</a:t>
            </a:r>
            <a:r>
              <a:rPr lang="en-GB" sz="1800" b="0" i="0" dirty="0">
                <a:solidFill>
                  <a:srgbClr val="C00000"/>
                </a:solidFill>
                <a:effectLst/>
                <a:latin typeface="Wandohope"/>
                <a:ea typeface="Wandohope"/>
                <a:cs typeface="Calibri"/>
              </a:rPr>
              <a:t>ME. </a:t>
            </a:r>
            <a:r>
              <a:rPr lang="en-GB" sz="2200" dirty="0">
                <a:solidFill>
                  <a:srgbClr val="C00000"/>
                </a:solidFill>
                <a:latin typeface="Wandohope"/>
                <a:ea typeface="Wandohope"/>
                <a:cs typeface="Calibri"/>
              </a:rPr>
              <a:t>26% </a:t>
            </a:r>
            <a:r>
              <a:rPr lang="en-GB" sz="1300" b="0" i="0" dirty="0">
                <a:effectLst/>
                <a:latin typeface="Wandohope"/>
                <a:ea typeface="Wandohope"/>
                <a:cs typeface="Calibri"/>
              </a:rPr>
              <a:t>are</a:t>
            </a:r>
            <a:r>
              <a:rPr lang="en-GB" sz="2200" b="0" i="0" dirty="0">
                <a:solidFill>
                  <a:srgbClr val="C00000"/>
                </a:solidFill>
                <a:effectLst/>
                <a:latin typeface="Wandohope"/>
                <a:ea typeface="Wandohope"/>
                <a:cs typeface="Calibri"/>
              </a:rPr>
              <a:t> *CGE.</a:t>
            </a:r>
            <a:endParaRPr lang="en-GB" sz="2200" dirty="0">
              <a:solidFill>
                <a:srgbClr val="C00000"/>
              </a:solidFill>
              <a:latin typeface="Wandohope"/>
              <a:ea typeface="Wandohope"/>
              <a:cs typeface="Calibri"/>
            </a:endParaRPr>
          </a:p>
        </p:txBody>
      </p:sp>
      <p:sp>
        <p:nvSpPr>
          <p:cNvPr id="3" name="Subtitle 2">
            <a:extLst>
              <a:ext uri="{FF2B5EF4-FFF2-40B4-BE49-F238E27FC236}">
                <a16:creationId xmlns:a16="http://schemas.microsoft.com/office/drawing/2014/main" id="{EB8DCEEA-7F0A-6CF2-0D5C-E2FAC8D531DD}"/>
              </a:ext>
            </a:extLst>
          </p:cNvPr>
          <p:cNvSpPr>
            <a:spLocks noGrp="1"/>
          </p:cNvSpPr>
          <p:nvPr>
            <p:ph type="subTitle" idx="1"/>
          </p:nvPr>
        </p:nvSpPr>
        <p:spPr>
          <a:xfrm>
            <a:off x="8253865" y="355870"/>
            <a:ext cx="3735916" cy="2180267"/>
          </a:xfrm>
          <a:custGeom>
            <a:avLst/>
            <a:gdLst>
              <a:gd name="connsiteX0" fmla="*/ 0 w 3735916"/>
              <a:gd name="connsiteY0" fmla="*/ 0 h 2180267"/>
              <a:gd name="connsiteX1" fmla="*/ 421625 w 3735916"/>
              <a:gd name="connsiteY1" fmla="*/ 0 h 2180267"/>
              <a:gd name="connsiteX2" fmla="*/ 880609 w 3735916"/>
              <a:gd name="connsiteY2" fmla="*/ 0 h 2180267"/>
              <a:gd name="connsiteX3" fmla="*/ 1414311 w 3735916"/>
              <a:gd name="connsiteY3" fmla="*/ 0 h 2180267"/>
              <a:gd name="connsiteX4" fmla="*/ 2022732 w 3735916"/>
              <a:gd name="connsiteY4" fmla="*/ 0 h 2180267"/>
              <a:gd name="connsiteX5" fmla="*/ 2593793 w 3735916"/>
              <a:gd name="connsiteY5" fmla="*/ 0 h 2180267"/>
              <a:gd name="connsiteX6" fmla="*/ 3090136 w 3735916"/>
              <a:gd name="connsiteY6" fmla="*/ 0 h 2180267"/>
              <a:gd name="connsiteX7" fmla="*/ 3735916 w 3735916"/>
              <a:gd name="connsiteY7" fmla="*/ 0 h 2180267"/>
              <a:gd name="connsiteX8" fmla="*/ 3735916 w 3735916"/>
              <a:gd name="connsiteY8" fmla="*/ 545067 h 2180267"/>
              <a:gd name="connsiteX9" fmla="*/ 3735916 w 3735916"/>
              <a:gd name="connsiteY9" fmla="*/ 1090134 h 2180267"/>
              <a:gd name="connsiteX10" fmla="*/ 3735916 w 3735916"/>
              <a:gd name="connsiteY10" fmla="*/ 1613398 h 2180267"/>
              <a:gd name="connsiteX11" fmla="*/ 3735916 w 3735916"/>
              <a:gd name="connsiteY11" fmla="*/ 2180267 h 2180267"/>
              <a:gd name="connsiteX12" fmla="*/ 3239573 w 3735916"/>
              <a:gd name="connsiteY12" fmla="*/ 2180267 h 2180267"/>
              <a:gd name="connsiteX13" fmla="*/ 2668511 w 3735916"/>
              <a:gd name="connsiteY13" fmla="*/ 2180267 h 2180267"/>
              <a:gd name="connsiteX14" fmla="*/ 2172168 w 3735916"/>
              <a:gd name="connsiteY14" fmla="*/ 2180267 h 2180267"/>
              <a:gd name="connsiteX15" fmla="*/ 1750543 w 3735916"/>
              <a:gd name="connsiteY15" fmla="*/ 2180267 h 2180267"/>
              <a:gd name="connsiteX16" fmla="*/ 1216841 w 3735916"/>
              <a:gd name="connsiteY16" fmla="*/ 2180267 h 2180267"/>
              <a:gd name="connsiteX17" fmla="*/ 683139 w 3735916"/>
              <a:gd name="connsiteY17" fmla="*/ 2180267 h 2180267"/>
              <a:gd name="connsiteX18" fmla="*/ 0 w 3735916"/>
              <a:gd name="connsiteY18" fmla="*/ 2180267 h 2180267"/>
              <a:gd name="connsiteX19" fmla="*/ 0 w 3735916"/>
              <a:gd name="connsiteY19" fmla="*/ 1591595 h 2180267"/>
              <a:gd name="connsiteX20" fmla="*/ 0 w 3735916"/>
              <a:gd name="connsiteY20" fmla="*/ 1046528 h 2180267"/>
              <a:gd name="connsiteX21" fmla="*/ 0 w 3735916"/>
              <a:gd name="connsiteY21" fmla="*/ 479659 h 2180267"/>
              <a:gd name="connsiteX22" fmla="*/ 0 w 3735916"/>
              <a:gd name="connsiteY22" fmla="*/ 0 h 21802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735916" h="2180267" fill="none" extrusionOk="0">
                <a:moveTo>
                  <a:pt x="0" y="0"/>
                </a:moveTo>
                <a:cubicBezTo>
                  <a:pt x="85359" y="-49524"/>
                  <a:pt x="259772" y="5089"/>
                  <a:pt x="421625" y="0"/>
                </a:cubicBezTo>
                <a:cubicBezTo>
                  <a:pt x="583478" y="-5089"/>
                  <a:pt x="767179" y="3981"/>
                  <a:pt x="880609" y="0"/>
                </a:cubicBezTo>
                <a:cubicBezTo>
                  <a:pt x="994039" y="-3981"/>
                  <a:pt x="1246281" y="464"/>
                  <a:pt x="1414311" y="0"/>
                </a:cubicBezTo>
                <a:cubicBezTo>
                  <a:pt x="1582341" y="-464"/>
                  <a:pt x="1754059" y="63667"/>
                  <a:pt x="2022732" y="0"/>
                </a:cubicBezTo>
                <a:cubicBezTo>
                  <a:pt x="2291405" y="-63667"/>
                  <a:pt x="2434030" y="60197"/>
                  <a:pt x="2593793" y="0"/>
                </a:cubicBezTo>
                <a:cubicBezTo>
                  <a:pt x="2753556" y="-60197"/>
                  <a:pt x="2866945" y="56177"/>
                  <a:pt x="3090136" y="0"/>
                </a:cubicBezTo>
                <a:cubicBezTo>
                  <a:pt x="3313327" y="-56177"/>
                  <a:pt x="3597979" y="74666"/>
                  <a:pt x="3735916" y="0"/>
                </a:cubicBezTo>
                <a:cubicBezTo>
                  <a:pt x="3789234" y="231004"/>
                  <a:pt x="3718527" y="387667"/>
                  <a:pt x="3735916" y="545067"/>
                </a:cubicBezTo>
                <a:cubicBezTo>
                  <a:pt x="3753305" y="702467"/>
                  <a:pt x="3717437" y="889086"/>
                  <a:pt x="3735916" y="1090134"/>
                </a:cubicBezTo>
                <a:cubicBezTo>
                  <a:pt x="3754395" y="1291182"/>
                  <a:pt x="3697381" y="1407981"/>
                  <a:pt x="3735916" y="1613398"/>
                </a:cubicBezTo>
                <a:cubicBezTo>
                  <a:pt x="3774451" y="1818815"/>
                  <a:pt x="3735040" y="1996449"/>
                  <a:pt x="3735916" y="2180267"/>
                </a:cubicBezTo>
                <a:cubicBezTo>
                  <a:pt x="3514232" y="2232154"/>
                  <a:pt x="3422426" y="2173112"/>
                  <a:pt x="3239573" y="2180267"/>
                </a:cubicBezTo>
                <a:cubicBezTo>
                  <a:pt x="3056720" y="2187422"/>
                  <a:pt x="2954005" y="2171223"/>
                  <a:pt x="2668511" y="2180267"/>
                </a:cubicBezTo>
                <a:cubicBezTo>
                  <a:pt x="2383017" y="2189311"/>
                  <a:pt x="2395836" y="2151001"/>
                  <a:pt x="2172168" y="2180267"/>
                </a:cubicBezTo>
                <a:cubicBezTo>
                  <a:pt x="1948500" y="2209533"/>
                  <a:pt x="1857893" y="2163086"/>
                  <a:pt x="1750543" y="2180267"/>
                </a:cubicBezTo>
                <a:cubicBezTo>
                  <a:pt x="1643193" y="2197448"/>
                  <a:pt x="1390727" y="2159498"/>
                  <a:pt x="1216841" y="2180267"/>
                </a:cubicBezTo>
                <a:cubicBezTo>
                  <a:pt x="1042955" y="2201036"/>
                  <a:pt x="804765" y="2131452"/>
                  <a:pt x="683139" y="2180267"/>
                </a:cubicBezTo>
                <a:cubicBezTo>
                  <a:pt x="561513" y="2229082"/>
                  <a:pt x="264988" y="2173370"/>
                  <a:pt x="0" y="2180267"/>
                </a:cubicBezTo>
                <a:cubicBezTo>
                  <a:pt x="-57871" y="1977876"/>
                  <a:pt x="16536" y="1727576"/>
                  <a:pt x="0" y="1591595"/>
                </a:cubicBezTo>
                <a:cubicBezTo>
                  <a:pt x="-16536" y="1455614"/>
                  <a:pt x="63311" y="1184696"/>
                  <a:pt x="0" y="1046528"/>
                </a:cubicBezTo>
                <a:cubicBezTo>
                  <a:pt x="-63311" y="908360"/>
                  <a:pt x="21709" y="678095"/>
                  <a:pt x="0" y="479659"/>
                </a:cubicBezTo>
                <a:cubicBezTo>
                  <a:pt x="-21709" y="281223"/>
                  <a:pt x="15439" y="125276"/>
                  <a:pt x="0" y="0"/>
                </a:cubicBezTo>
                <a:close/>
              </a:path>
              <a:path w="3735916" h="2180267" stroke="0" extrusionOk="0">
                <a:moveTo>
                  <a:pt x="0" y="0"/>
                </a:moveTo>
                <a:cubicBezTo>
                  <a:pt x="208370" y="-57871"/>
                  <a:pt x="351063" y="24198"/>
                  <a:pt x="608421" y="0"/>
                </a:cubicBezTo>
                <a:cubicBezTo>
                  <a:pt x="865779" y="-24198"/>
                  <a:pt x="925487" y="23742"/>
                  <a:pt x="1179482" y="0"/>
                </a:cubicBezTo>
                <a:cubicBezTo>
                  <a:pt x="1433477" y="-23742"/>
                  <a:pt x="1508379" y="45260"/>
                  <a:pt x="1750543" y="0"/>
                </a:cubicBezTo>
                <a:cubicBezTo>
                  <a:pt x="1992707" y="-45260"/>
                  <a:pt x="1975310" y="24447"/>
                  <a:pt x="2172168" y="0"/>
                </a:cubicBezTo>
                <a:cubicBezTo>
                  <a:pt x="2369026" y="-24447"/>
                  <a:pt x="2520527" y="17506"/>
                  <a:pt x="2705871" y="0"/>
                </a:cubicBezTo>
                <a:cubicBezTo>
                  <a:pt x="2891215" y="-17506"/>
                  <a:pt x="2969724" y="28776"/>
                  <a:pt x="3202214" y="0"/>
                </a:cubicBezTo>
                <a:cubicBezTo>
                  <a:pt x="3434704" y="-28776"/>
                  <a:pt x="3578620" y="29785"/>
                  <a:pt x="3735916" y="0"/>
                </a:cubicBezTo>
                <a:cubicBezTo>
                  <a:pt x="3751473" y="125316"/>
                  <a:pt x="3730780" y="250255"/>
                  <a:pt x="3735916" y="479659"/>
                </a:cubicBezTo>
                <a:cubicBezTo>
                  <a:pt x="3741052" y="709063"/>
                  <a:pt x="3728758" y="776220"/>
                  <a:pt x="3735916" y="1068331"/>
                </a:cubicBezTo>
                <a:cubicBezTo>
                  <a:pt x="3743074" y="1360442"/>
                  <a:pt x="3727811" y="1410911"/>
                  <a:pt x="3735916" y="1591595"/>
                </a:cubicBezTo>
                <a:cubicBezTo>
                  <a:pt x="3744021" y="1772279"/>
                  <a:pt x="3673493" y="1983618"/>
                  <a:pt x="3735916" y="2180267"/>
                </a:cubicBezTo>
                <a:cubicBezTo>
                  <a:pt x="3550426" y="2199097"/>
                  <a:pt x="3433258" y="2161895"/>
                  <a:pt x="3276932" y="2180267"/>
                </a:cubicBezTo>
                <a:cubicBezTo>
                  <a:pt x="3120606" y="2198639"/>
                  <a:pt x="2953184" y="2162530"/>
                  <a:pt x="2855307" y="2180267"/>
                </a:cubicBezTo>
                <a:cubicBezTo>
                  <a:pt x="2757431" y="2198004"/>
                  <a:pt x="2530875" y="2176807"/>
                  <a:pt x="2358964" y="2180267"/>
                </a:cubicBezTo>
                <a:cubicBezTo>
                  <a:pt x="2187053" y="2183727"/>
                  <a:pt x="2016578" y="2173497"/>
                  <a:pt x="1825262" y="2180267"/>
                </a:cubicBezTo>
                <a:cubicBezTo>
                  <a:pt x="1633946" y="2187037"/>
                  <a:pt x="1524476" y="2118494"/>
                  <a:pt x="1291560" y="2180267"/>
                </a:cubicBezTo>
                <a:cubicBezTo>
                  <a:pt x="1058644" y="2242040"/>
                  <a:pt x="1015548" y="2132395"/>
                  <a:pt x="795216" y="2180267"/>
                </a:cubicBezTo>
                <a:cubicBezTo>
                  <a:pt x="574884" y="2228139"/>
                  <a:pt x="218362" y="2158662"/>
                  <a:pt x="0" y="2180267"/>
                </a:cubicBezTo>
                <a:cubicBezTo>
                  <a:pt x="-38654" y="1909958"/>
                  <a:pt x="36599" y="1879540"/>
                  <a:pt x="0" y="1591595"/>
                </a:cubicBezTo>
                <a:cubicBezTo>
                  <a:pt x="-36599" y="1303650"/>
                  <a:pt x="56379" y="1216060"/>
                  <a:pt x="0" y="1002923"/>
                </a:cubicBezTo>
                <a:cubicBezTo>
                  <a:pt x="-56379" y="789786"/>
                  <a:pt x="48772" y="653027"/>
                  <a:pt x="0" y="523264"/>
                </a:cubicBezTo>
                <a:cubicBezTo>
                  <a:pt x="-48772" y="393501"/>
                  <a:pt x="57761" y="165662"/>
                  <a:pt x="0" y="0"/>
                </a:cubicBezTo>
                <a:close/>
              </a:path>
            </a:pathLst>
          </a:custGeom>
          <a:ln>
            <a:solidFill>
              <a:schemeClr val="tx1"/>
            </a:solidFill>
            <a:extLst>
              <a:ext uri="{C807C97D-BFC1-408E-A445-0C87EB9F89A2}">
                <ask:lineSketchStyleProps xmlns:ask="http://schemas.microsoft.com/office/drawing/2018/sketchyshapes" sd="158030179">
                  <ask:type>
                    <ask:lineSketchScribble/>
                  </ask:type>
                </ask:lineSketchStyleProps>
              </a:ext>
            </a:extLst>
          </a:ln>
        </p:spPr>
        <p:txBody>
          <a:bodyPr vert="horz" lIns="91440" tIns="45720" rIns="91440" bIns="45720" rtlCol="0" anchor="t">
            <a:normAutofit fontScale="92500" lnSpcReduction="10000"/>
          </a:bodyPr>
          <a:lstStyle/>
          <a:p>
            <a:pPr algn="l">
              <a:lnSpc>
                <a:spcPct val="110000"/>
              </a:lnSpc>
              <a:spcBef>
                <a:spcPts val="0"/>
              </a:spcBef>
            </a:pPr>
            <a:r>
              <a:rPr lang="en-GB" sz="1700" b="1" i="0">
                <a:solidFill>
                  <a:schemeClr val="accent2">
                    <a:lumMod val="75000"/>
                  </a:schemeClr>
                </a:solidFill>
                <a:effectLst/>
                <a:latin typeface="Wandohope"/>
                <a:ea typeface="Wandohope"/>
              </a:rPr>
              <a:t>Our funding </a:t>
            </a:r>
            <a:endParaRPr lang="en-GB" sz="1200">
              <a:solidFill>
                <a:schemeClr val="accent2">
                  <a:lumMod val="75000"/>
                </a:schemeClr>
              </a:solidFill>
              <a:latin typeface="Wandohope"/>
              <a:ea typeface="Wandohope"/>
            </a:endParaRPr>
          </a:p>
          <a:p>
            <a:pPr algn="l">
              <a:lnSpc>
                <a:spcPct val="110000"/>
              </a:lnSpc>
              <a:spcBef>
                <a:spcPts val="0"/>
              </a:spcBef>
            </a:pPr>
            <a:r>
              <a:rPr lang="en-GB" sz="1200" b="0" i="0">
                <a:solidFill>
                  <a:srgbClr val="212121"/>
                </a:solidFill>
                <a:effectLst/>
                <a:latin typeface="Wandohope"/>
                <a:ea typeface="Wandohope"/>
              </a:rPr>
              <a:t>Pupil Equity Fund (PEF) is </a:t>
            </a:r>
            <a:r>
              <a:rPr lang="en-GB" sz="1800" b="0" i="0">
                <a:solidFill>
                  <a:srgbClr val="C00000"/>
                </a:solidFill>
                <a:effectLst/>
                <a:latin typeface="Wandohope"/>
                <a:ea typeface="Wandohope"/>
              </a:rPr>
              <a:t>additional</a:t>
            </a:r>
            <a:r>
              <a:rPr lang="en-GB" sz="1800" b="0" i="0">
                <a:solidFill>
                  <a:srgbClr val="212121"/>
                </a:solidFill>
                <a:effectLst/>
                <a:latin typeface="Wandohope"/>
                <a:ea typeface="Wandohope"/>
              </a:rPr>
              <a:t> </a:t>
            </a:r>
            <a:r>
              <a:rPr lang="en-GB" sz="1200" b="0" i="0">
                <a:solidFill>
                  <a:srgbClr val="212121"/>
                </a:solidFill>
                <a:effectLst/>
                <a:latin typeface="Wandohope"/>
                <a:ea typeface="Wandohope"/>
              </a:rPr>
              <a:t>funding for schools to target any </a:t>
            </a:r>
            <a:r>
              <a:rPr lang="en-GB" sz="2000" b="0" i="0">
                <a:solidFill>
                  <a:srgbClr val="C00000"/>
                </a:solidFill>
                <a:effectLst/>
                <a:latin typeface="Wandohope"/>
                <a:ea typeface="Wandohope"/>
              </a:rPr>
              <a:t>attainment gaps </a:t>
            </a:r>
            <a:r>
              <a:rPr lang="en-GB" sz="1200" b="0" i="0">
                <a:solidFill>
                  <a:srgbClr val="212121"/>
                </a:solidFill>
                <a:effectLst/>
                <a:latin typeface="Wandohope"/>
                <a:ea typeface="Wandohope"/>
              </a:rPr>
              <a:t>which may be caused by </a:t>
            </a:r>
            <a:r>
              <a:rPr lang="en-GB" sz="2200" b="0" i="0">
                <a:solidFill>
                  <a:srgbClr val="C00000"/>
                </a:solidFill>
                <a:effectLst/>
                <a:latin typeface="Wandohope"/>
                <a:ea typeface="Wandohope"/>
              </a:rPr>
              <a:t>poverty. </a:t>
            </a:r>
            <a:r>
              <a:rPr lang="en-GB" sz="1200" b="0" i="0">
                <a:solidFill>
                  <a:srgbClr val="212121"/>
                </a:solidFill>
                <a:effectLst/>
                <a:latin typeface="Wandohope"/>
                <a:ea typeface="Wandohope"/>
              </a:rPr>
              <a:t>This is based </a:t>
            </a:r>
            <a:r>
              <a:rPr lang="en-GB" sz="1200">
                <a:solidFill>
                  <a:srgbClr val="212121"/>
                </a:solidFill>
                <a:latin typeface="Wandohope"/>
                <a:ea typeface="Wandohope"/>
              </a:rPr>
              <a:t>on </a:t>
            </a:r>
            <a:r>
              <a:rPr lang="en-GB" sz="1700">
                <a:solidFill>
                  <a:srgbClr val="C00000"/>
                </a:solidFill>
                <a:latin typeface="Wandohope"/>
                <a:ea typeface="Wandohope"/>
              </a:rPr>
              <a:t>FME</a:t>
            </a:r>
            <a:r>
              <a:rPr lang="en-GB" sz="1200" b="0" i="0">
                <a:solidFill>
                  <a:srgbClr val="212121"/>
                </a:solidFill>
                <a:effectLst/>
                <a:latin typeface="Wandohope"/>
                <a:ea typeface="Wandohope"/>
              </a:rPr>
              <a:t> uptake but headteachers can use their professional judgement to identify children in their school who may </a:t>
            </a:r>
            <a:r>
              <a:rPr lang="en-GB" sz="2000" b="0" i="0">
                <a:solidFill>
                  <a:srgbClr val="C00000"/>
                </a:solidFill>
                <a:effectLst/>
                <a:latin typeface="Wandohope"/>
                <a:ea typeface="Wandohope"/>
              </a:rPr>
              <a:t>benefit </a:t>
            </a:r>
            <a:r>
              <a:rPr lang="en-GB" sz="1200" b="0" i="0">
                <a:solidFill>
                  <a:srgbClr val="212121"/>
                </a:solidFill>
                <a:effectLst/>
                <a:latin typeface="Wandohope"/>
                <a:ea typeface="Wandohope"/>
              </a:rPr>
              <a:t>from the targeted approaches, with the aim of closing the attainment gap. B</a:t>
            </a:r>
            <a:r>
              <a:rPr lang="en-GB" sz="1200">
                <a:solidFill>
                  <a:srgbClr val="212121"/>
                </a:solidFill>
                <a:latin typeface="Wandohope"/>
                <a:ea typeface="Wandohope"/>
              </a:rPr>
              <a:t>ellshill Academy received </a:t>
            </a:r>
            <a:r>
              <a:rPr lang="en-GB" sz="1200" b="1">
                <a:solidFill>
                  <a:srgbClr val="212121"/>
                </a:solidFill>
                <a:latin typeface="Wandohope"/>
                <a:ea typeface="Wandohope"/>
              </a:rPr>
              <a:t>£102,900. </a:t>
            </a:r>
            <a:endParaRPr lang="en-GB" sz="1200" b="0" i="0">
              <a:solidFill>
                <a:srgbClr val="212121"/>
              </a:solidFill>
              <a:effectLst/>
              <a:latin typeface="Wandohope"/>
              <a:ea typeface="Wandohope"/>
            </a:endParaRPr>
          </a:p>
        </p:txBody>
      </p:sp>
      <p:sp>
        <p:nvSpPr>
          <p:cNvPr id="4" name="TextBox 3">
            <a:extLst>
              <a:ext uri="{FF2B5EF4-FFF2-40B4-BE49-F238E27FC236}">
                <a16:creationId xmlns:a16="http://schemas.microsoft.com/office/drawing/2014/main" id="{5A7B4E03-80BD-0862-082C-C42718A7E543}"/>
              </a:ext>
            </a:extLst>
          </p:cNvPr>
          <p:cNvSpPr txBox="1"/>
          <p:nvPr/>
        </p:nvSpPr>
        <p:spPr>
          <a:xfrm>
            <a:off x="1308151" y="4259103"/>
            <a:ext cx="4698698" cy="2062103"/>
          </a:xfrm>
          <a:prstGeom prst="rect">
            <a:avLst/>
          </a:prstGeom>
          <a:noFill/>
        </p:spPr>
        <p:txBody>
          <a:bodyPr wrap="square" lIns="91440" tIns="45720" rIns="91440" bIns="45720" rtlCol="0" anchor="t">
            <a:spAutoFit/>
          </a:bodyPr>
          <a:lstStyle/>
          <a:p>
            <a:r>
              <a:rPr lang="en-GB" sz="3200" dirty="0">
                <a:solidFill>
                  <a:srgbClr val="FF0000"/>
                </a:solidFill>
                <a:latin typeface="Wandohope"/>
                <a:ea typeface="Wandohope"/>
              </a:rPr>
              <a:t>C</a:t>
            </a:r>
            <a:r>
              <a:rPr lang="en-GB" sz="1600" dirty="0">
                <a:latin typeface="Wandohope"/>
                <a:ea typeface="Wandohope"/>
              </a:rPr>
              <a:t>ommunity</a:t>
            </a:r>
            <a:endParaRPr lang="en-GB" sz="1200" dirty="0">
              <a:latin typeface="Wandohope"/>
              <a:ea typeface="Wandohope"/>
            </a:endParaRPr>
          </a:p>
          <a:p>
            <a:pPr marL="171450" indent="-171450">
              <a:buFont typeface="Arial" panose="020B0604020202020204" pitchFamily="34" charset="0"/>
              <a:buChar char="•"/>
            </a:pPr>
            <a:r>
              <a:rPr lang="en-GB" sz="1200" dirty="0">
                <a:solidFill>
                  <a:schemeClr val="accent2">
                    <a:lumMod val="75000"/>
                  </a:schemeClr>
                </a:solidFill>
                <a:latin typeface="Wandohope"/>
                <a:ea typeface="Wandohope"/>
              </a:rPr>
              <a:t>Sports Leadership </a:t>
            </a:r>
          </a:p>
          <a:p>
            <a:pPr marL="171450" indent="-171450">
              <a:buFont typeface="Arial" panose="020B0604020202020204" pitchFamily="34" charset="0"/>
              <a:buChar char="•"/>
            </a:pPr>
            <a:r>
              <a:rPr lang="en-GB" sz="1200" b="0" i="0" dirty="0">
                <a:solidFill>
                  <a:schemeClr val="accent2">
                    <a:lumMod val="75000"/>
                  </a:schemeClr>
                </a:solidFill>
                <a:effectLst/>
                <a:latin typeface="Wandohope"/>
                <a:ea typeface="Wandohope"/>
              </a:rPr>
              <a:t>Digital Schools </a:t>
            </a:r>
          </a:p>
          <a:p>
            <a:pPr marL="171450" indent="-171450">
              <a:buFont typeface="Arial" panose="020B0604020202020204" pitchFamily="34" charset="0"/>
              <a:buChar char="•"/>
            </a:pPr>
            <a:r>
              <a:rPr lang="en-GB" sz="1200" dirty="0">
                <a:solidFill>
                  <a:srgbClr val="C00000"/>
                </a:solidFill>
                <a:latin typeface="Wandohope"/>
                <a:ea typeface="Wandohope"/>
              </a:rPr>
              <a:t>Participatory Budgeting </a:t>
            </a:r>
            <a:endParaRPr lang="en-GB" sz="1200" dirty="0">
              <a:solidFill>
                <a:schemeClr val="accent2">
                  <a:lumMod val="75000"/>
                </a:schemeClr>
              </a:solidFill>
              <a:latin typeface="Wandohope"/>
              <a:ea typeface="Wandohope"/>
            </a:endParaRPr>
          </a:p>
          <a:p>
            <a:pPr marL="171450" indent="-171450">
              <a:buFont typeface="Arial" panose="020B0604020202020204" pitchFamily="34" charset="0"/>
              <a:buChar char="•"/>
            </a:pPr>
            <a:r>
              <a:rPr lang="en-GB" sz="1200" dirty="0">
                <a:solidFill>
                  <a:srgbClr val="C00000"/>
                </a:solidFill>
                <a:latin typeface="Wandohope"/>
                <a:ea typeface="Wandohope"/>
              </a:rPr>
              <a:t>Sustainability </a:t>
            </a:r>
            <a:endParaRPr lang="en-GB" sz="1200" b="0" i="0" dirty="0">
              <a:solidFill>
                <a:srgbClr val="C00000"/>
              </a:solidFill>
              <a:effectLst/>
              <a:latin typeface="Wandohope"/>
              <a:ea typeface="Wandohope"/>
            </a:endParaRPr>
          </a:p>
          <a:p>
            <a:pPr marL="171450" indent="-171450" algn="l" rtl="0">
              <a:buFont typeface="Arial" panose="020B0604020202020204" pitchFamily="34" charset="0"/>
              <a:buChar char="•"/>
            </a:pPr>
            <a:r>
              <a:rPr lang="en-GB" sz="1200" dirty="0">
                <a:solidFill>
                  <a:srgbClr val="C00000"/>
                </a:solidFill>
                <a:latin typeface="Wandohope"/>
                <a:ea typeface="Wandohope"/>
              </a:rPr>
              <a:t>Community</a:t>
            </a:r>
            <a:r>
              <a:rPr lang="en-GB" sz="1200" b="0" i="0" dirty="0">
                <a:solidFill>
                  <a:srgbClr val="C00000"/>
                </a:solidFill>
                <a:effectLst/>
                <a:latin typeface="Wandohope"/>
                <a:ea typeface="Wandohope"/>
              </a:rPr>
              <a:t> Zone </a:t>
            </a:r>
          </a:p>
          <a:p>
            <a:pPr marL="171450" indent="-171450" algn="l" rtl="0">
              <a:buFont typeface="Arial" panose="020B0604020202020204" pitchFamily="34" charset="0"/>
              <a:buChar char="•"/>
            </a:pPr>
            <a:r>
              <a:rPr lang="en-GB" sz="1200" dirty="0">
                <a:solidFill>
                  <a:srgbClr val="C00000"/>
                </a:solidFill>
                <a:latin typeface="Wandohope"/>
                <a:ea typeface="Wandohope"/>
              </a:rPr>
              <a:t>Breakfast Club </a:t>
            </a:r>
          </a:p>
          <a:p>
            <a:pPr marL="171450" indent="-171450">
              <a:buFont typeface="Arial" panose="020B0604020202020204" pitchFamily="34" charset="0"/>
              <a:buChar char="•"/>
            </a:pPr>
            <a:r>
              <a:rPr lang="en-GB" sz="1200" dirty="0">
                <a:solidFill>
                  <a:srgbClr val="C00000"/>
                </a:solidFill>
                <a:latin typeface="Wandohope"/>
                <a:ea typeface="Wandohope"/>
              </a:rPr>
              <a:t>DYW Teacher</a:t>
            </a:r>
            <a:endParaRPr lang="en-GB" sz="1200" dirty="0">
              <a:solidFill>
                <a:srgbClr val="C00000"/>
              </a:solidFill>
              <a:latin typeface="Wandohope" panose="02030603000000000000" pitchFamily="18" charset="-128"/>
              <a:ea typeface="Wandohope" panose="02030603000000000000" pitchFamily="18" charset="-128"/>
            </a:endParaRPr>
          </a:p>
          <a:p>
            <a:endParaRPr lang="en-GB" sz="1200" dirty="0">
              <a:solidFill>
                <a:srgbClr val="C00000"/>
              </a:solidFill>
              <a:latin typeface="Wandohope" panose="02030603000000000000" pitchFamily="18" charset="-128"/>
              <a:ea typeface="Wandohope" panose="02030603000000000000" pitchFamily="18" charset="-128"/>
            </a:endParaRPr>
          </a:p>
        </p:txBody>
      </p:sp>
      <p:sp>
        <p:nvSpPr>
          <p:cNvPr id="6" name="TextBox 5">
            <a:extLst>
              <a:ext uri="{FF2B5EF4-FFF2-40B4-BE49-F238E27FC236}">
                <a16:creationId xmlns:a16="http://schemas.microsoft.com/office/drawing/2014/main" id="{5755E370-DD70-0B62-E630-9EC166D5F911}"/>
              </a:ext>
            </a:extLst>
          </p:cNvPr>
          <p:cNvSpPr txBox="1"/>
          <p:nvPr/>
        </p:nvSpPr>
        <p:spPr>
          <a:xfrm>
            <a:off x="1143900" y="2764368"/>
            <a:ext cx="9416842" cy="2231380"/>
          </a:xfrm>
          <a:prstGeom prst="rect">
            <a:avLst/>
          </a:prstGeom>
          <a:noFill/>
        </p:spPr>
        <p:txBody>
          <a:bodyPr wrap="square" lIns="91440" tIns="45720" rIns="91440" bIns="45720" anchor="t">
            <a:spAutoFit/>
          </a:bodyPr>
          <a:lstStyle/>
          <a:p>
            <a:pPr marL="285750" indent="-285750" algn="ctr">
              <a:buFont typeface="Arial"/>
              <a:buChar char="•"/>
            </a:pPr>
            <a:endParaRPr lang="en-GB" sz="1100" dirty="0">
              <a:solidFill>
                <a:srgbClr val="333333"/>
              </a:solidFill>
              <a:latin typeface="Roboto"/>
              <a:ea typeface="Roboto"/>
              <a:cs typeface="Roboto"/>
            </a:endParaRPr>
          </a:p>
          <a:p>
            <a:pPr algn="ctr"/>
            <a:endParaRPr lang="en-GB" sz="1200" b="1" i="0" dirty="0">
              <a:solidFill>
                <a:srgbClr val="333333"/>
              </a:solidFill>
              <a:effectLst/>
              <a:latin typeface="Roboto"/>
              <a:ea typeface="Roboto"/>
              <a:cs typeface="Roboto"/>
            </a:endParaRPr>
          </a:p>
          <a:p>
            <a:pPr algn="ctr" rtl="0"/>
            <a:r>
              <a:rPr lang="en-GB" sz="2000" b="1" i="0" dirty="0">
                <a:effectLst/>
                <a:latin typeface="Wandohope"/>
                <a:ea typeface="Wandohope"/>
              </a:rPr>
              <a:t>Our </a:t>
            </a:r>
            <a:r>
              <a:rPr lang="en-GB" sz="2000" b="1" dirty="0">
                <a:latin typeface="Wandohope"/>
                <a:ea typeface="Wandohope"/>
              </a:rPr>
              <a:t>Aim</a:t>
            </a:r>
            <a:r>
              <a:rPr lang="en-GB" sz="1200" b="0" i="0" dirty="0">
                <a:solidFill>
                  <a:srgbClr val="212121"/>
                </a:solidFill>
                <a:effectLst/>
                <a:latin typeface="Wandohope"/>
                <a:ea typeface="Wandohope"/>
              </a:rPr>
              <a:t> </a:t>
            </a:r>
          </a:p>
          <a:p>
            <a:pPr algn="ctr"/>
            <a:r>
              <a:rPr lang="en-GB" sz="1200" b="1" dirty="0">
                <a:solidFill>
                  <a:srgbClr val="212121"/>
                </a:solidFill>
                <a:latin typeface="Wandohope"/>
                <a:ea typeface="Wandohope"/>
              </a:rPr>
              <a:t>With our whole school priorities, PEF provides the staffing</a:t>
            </a:r>
            <a:r>
              <a:rPr lang="en-GB" sz="1200" b="1" i="0" dirty="0">
                <a:solidFill>
                  <a:srgbClr val="212121"/>
                </a:solidFill>
                <a:effectLst/>
                <a:latin typeface="Wandohope"/>
                <a:ea typeface="Wandohope"/>
              </a:rPr>
              <a:t> and resources </a:t>
            </a:r>
            <a:r>
              <a:rPr lang="en-GB" sz="1200" b="1" dirty="0">
                <a:solidFill>
                  <a:srgbClr val="212121"/>
                </a:solidFill>
                <a:latin typeface="Wandohope"/>
                <a:ea typeface="Wandohope"/>
              </a:rPr>
              <a:t>to improve attainment, attendance, wellbeing of targeted pupils Spending plotted as of April 25 </a:t>
            </a:r>
            <a:r>
              <a:rPr lang="en-GB" sz="1000" dirty="0">
                <a:solidFill>
                  <a:srgbClr val="212121"/>
                </a:solidFill>
                <a:latin typeface="Wandohope"/>
                <a:ea typeface="Wandohope"/>
              </a:rPr>
              <a:t>(subject to amendments at various checkpoints)</a:t>
            </a:r>
          </a:p>
          <a:p>
            <a:pPr algn="ctr"/>
            <a:endParaRPr lang="en-GB" sz="1200" b="1" i="0" dirty="0">
              <a:solidFill>
                <a:srgbClr val="212121"/>
              </a:solidFill>
              <a:effectLst/>
              <a:latin typeface="Wandohope"/>
              <a:ea typeface="Wandohope"/>
            </a:endParaRPr>
          </a:p>
          <a:p>
            <a:pPr algn="ctr"/>
            <a:endParaRPr lang="en-GB" sz="1200" b="1" dirty="0">
              <a:solidFill>
                <a:srgbClr val="212121"/>
              </a:solidFill>
              <a:latin typeface="Wandohope"/>
              <a:ea typeface="Wandohope"/>
            </a:endParaRPr>
          </a:p>
          <a:p>
            <a:pPr algn="ctr"/>
            <a:endParaRPr lang="en-GB" sz="1200" b="1" dirty="0">
              <a:solidFill>
                <a:srgbClr val="212121"/>
              </a:solidFill>
              <a:latin typeface="Wandohope"/>
              <a:ea typeface="Wandohope"/>
            </a:endParaRPr>
          </a:p>
          <a:p>
            <a:r>
              <a:rPr lang="en-GB" b="1" i="0" dirty="0">
                <a:solidFill>
                  <a:srgbClr val="212121"/>
                </a:solidFill>
                <a:effectLst/>
                <a:latin typeface="Wandohope"/>
                <a:ea typeface="Wandohope"/>
              </a:rPr>
              <a:t>                                                         </a:t>
            </a:r>
          </a:p>
          <a:p>
            <a:pPr algn="ctr"/>
            <a:r>
              <a:rPr lang="en-GB" dirty="0">
                <a:solidFill>
                  <a:srgbClr val="212121"/>
                </a:solidFill>
                <a:latin typeface="Wandohope"/>
                <a:ea typeface="Wandohope"/>
              </a:rPr>
              <a:t> </a:t>
            </a:r>
            <a:endParaRPr lang="en-GB" b="0" i="0" dirty="0">
              <a:solidFill>
                <a:srgbClr val="212121"/>
              </a:solidFill>
              <a:effectLst/>
              <a:latin typeface="Wandohope"/>
              <a:ea typeface="Wandohope"/>
            </a:endParaRPr>
          </a:p>
        </p:txBody>
      </p:sp>
      <p:sp>
        <p:nvSpPr>
          <p:cNvPr id="8" name="TextBox 7">
            <a:extLst>
              <a:ext uri="{FF2B5EF4-FFF2-40B4-BE49-F238E27FC236}">
                <a16:creationId xmlns:a16="http://schemas.microsoft.com/office/drawing/2014/main" id="{7907F9AC-20CB-A83F-86B9-82F538486F88}"/>
              </a:ext>
            </a:extLst>
          </p:cNvPr>
          <p:cNvSpPr txBox="1"/>
          <p:nvPr/>
        </p:nvSpPr>
        <p:spPr>
          <a:xfrm>
            <a:off x="6159296" y="4249384"/>
            <a:ext cx="1992493" cy="4031873"/>
          </a:xfrm>
          <a:prstGeom prst="rect">
            <a:avLst/>
          </a:prstGeom>
          <a:noFill/>
        </p:spPr>
        <p:txBody>
          <a:bodyPr wrap="square" lIns="91440" tIns="45720" rIns="91440" bIns="45720" rtlCol="0" anchor="t">
            <a:spAutoFit/>
          </a:bodyPr>
          <a:lstStyle/>
          <a:p>
            <a:r>
              <a:rPr lang="en-GB" sz="2800" dirty="0">
                <a:solidFill>
                  <a:schemeClr val="accent1"/>
                </a:solidFill>
                <a:latin typeface="Wandohope"/>
                <a:ea typeface="Wandohope"/>
              </a:rPr>
              <a:t>R</a:t>
            </a:r>
            <a:r>
              <a:rPr lang="en-GB" sz="1600" dirty="0">
                <a:latin typeface="Wandohope"/>
                <a:ea typeface="Wandohope"/>
              </a:rPr>
              <a:t>espect </a:t>
            </a:r>
            <a:endParaRPr lang="en-GB" dirty="0">
              <a:solidFill>
                <a:schemeClr val="accent2">
                  <a:lumMod val="75000"/>
                </a:schemeClr>
              </a:solidFill>
              <a:latin typeface="Wandohope"/>
              <a:ea typeface="Wandohope"/>
            </a:endParaRPr>
          </a:p>
          <a:p>
            <a:pPr marL="171450" indent="-171450" algn="l" rtl="0">
              <a:buFont typeface="Arial" panose="020B0604020202020204" pitchFamily="34" charset="0"/>
              <a:buChar char="•"/>
            </a:pPr>
            <a:r>
              <a:rPr lang="en-GB" sz="1200" dirty="0">
                <a:solidFill>
                  <a:schemeClr val="accent2">
                    <a:lumMod val="75000"/>
                  </a:schemeClr>
                </a:solidFill>
                <a:latin typeface="Wandohope"/>
                <a:ea typeface="Wandohope"/>
              </a:rPr>
              <a:t>Nurture </a:t>
            </a:r>
          </a:p>
          <a:p>
            <a:pPr marL="171450" indent="-171450">
              <a:buFont typeface="Arial" panose="020B0604020202020204" pitchFamily="34" charset="0"/>
              <a:buChar char="•"/>
            </a:pPr>
            <a:r>
              <a:rPr lang="en-GB" sz="1200" dirty="0">
                <a:solidFill>
                  <a:schemeClr val="accent2">
                    <a:lumMod val="75000"/>
                  </a:schemeClr>
                </a:solidFill>
                <a:latin typeface="Wandohope"/>
                <a:ea typeface="Wandohope"/>
              </a:rPr>
              <a:t>Living Life to the Full</a:t>
            </a:r>
          </a:p>
          <a:p>
            <a:pPr marL="171450" indent="-171450">
              <a:buFont typeface="Arial" panose="020B0604020202020204" pitchFamily="34" charset="0"/>
              <a:buChar char="•"/>
            </a:pPr>
            <a:r>
              <a:rPr lang="en-GB" sz="1200" dirty="0">
                <a:solidFill>
                  <a:srgbClr val="C00000"/>
                </a:solidFill>
                <a:latin typeface="Wandohope"/>
                <a:ea typeface="Wandohope"/>
              </a:rPr>
              <a:t>Cost of the School Day</a:t>
            </a:r>
            <a:endParaRPr lang="en-GB" sz="1200" b="0" i="0" dirty="0">
              <a:solidFill>
                <a:srgbClr val="C00000"/>
              </a:solidFill>
              <a:effectLst/>
              <a:latin typeface="Wandohope"/>
              <a:ea typeface="Wandohope"/>
            </a:endParaRPr>
          </a:p>
          <a:p>
            <a:pPr marL="171450" indent="-171450" algn="l" rtl="0">
              <a:buFont typeface="Arial" panose="020B0604020202020204" pitchFamily="34" charset="0"/>
              <a:buChar char="•"/>
            </a:pPr>
            <a:r>
              <a:rPr lang="en-GB" sz="1200" b="0" i="0" dirty="0">
                <a:solidFill>
                  <a:srgbClr val="C00000"/>
                </a:solidFill>
                <a:effectLst/>
                <a:latin typeface="Wandohope"/>
                <a:ea typeface="Wandohope"/>
              </a:rPr>
              <a:t>Trips for Pupils</a:t>
            </a:r>
          </a:p>
          <a:p>
            <a:pPr marL="171450" indent="-171450" algn="l" rtl="0">
              <a:buFont typeface="Arial" panose="020B0604020202020204" pitchFamily="34" charset="0"/>
              <a:buChar char="•"/>
            </a:pPr>
            <a:r>
              <a:rPr lang="en-GB" sz="1200" dirty="0">
                <a:solidFill>
                  <a:srgbClr val="C00000"/>
                </a:solidFill>
                <a:latin typeface="Wandohope"/>
                <a:ea typeface="Wandohope"/>
              </a:rPr>
              <a:t>Uniform </a:t>
            </a:r>
          </a:p>
          <a:p>
            <a:pPr marL="171450" indent="-171450">
              <a:buFont typeface="Arial" panose="020B0604020202020204" pitchFamily="34" charset="0"/>
              <a:buChar char="•"/>
            </a:pPr>
            <a:r>
              <a:rPr lang="en-GB" sz="1200" dirty="0">
                <a:solidFill>
                  <a:srgbClr val="C00000"/>
                </a:solidFill>
                <a:latin typeface="Wandohope"/>
                <a:ea typeface="Wandohope"/>
              </a:rPr>
              <a:t>Staff Training </a:t>
            </a:r>
          </a:p>
          <a:p>
            <a:pPr marL="171450" indent="-171450">
              <a:buFont typeface="Arial" panose="020B0604020202020204" pitchFamily="34" charset="0"/>
              <a:buChar char="•"/>
            </a:pPr>
            <a:r>
              <a:rPr lang="en-GB" sz="1200" dirty="0">
                <a:solidFill>
                  <a:srgbClr val="C00000"/>
                </a:solidFill>
                <a:latin typeface="Wandohope"/>
                <a:ea typeface="Wandohope"/>
              </a:rPr>
              <a:t>Healthy Habits</a:t>
            </a:r>
          </a:p>
          <a:p>
            <a:pPr marL="171450" indent="-171450">
              <a:buFont typeface="Arial" panose="020B0604020202020204" pitchFamily="34" charset="0"/>
              <a:buChar char="•"/>
            </a:pPr>
            <a:r>
              <a:rPr lang="en-GB" sz="1200" b="0" i="0" dirty="0">
                <a:solidFill>
                  <a:srgbClr val="C00000"/>
                </a:solidFill>
                <a:effectLst/>
                <a:latin typeface="Wandohope"/>
                <a:ea typeface="Wandohope"/>
              </a:rPr>
              <a:t>Positive Behaviour </a:t>
            </a:r>
            <a:endParaRPr lang="en-GB" sz="1200" b="0" i="0" dirty="0">
              <a:solidFill>
                <a:srgbClr val="C00000"/>
              </a:solidFill>
              <a:effectLst/>
              <a:latin typeface="Wandohope" panose="02030603000000000000" pitchFamily="18" charset="-128"/>
              <a:ea typeface="Wandohope" panose="02030603000000000000" pitchFamily="18" charset="-128"/>
            </a:endParaRPr>
          </a:p>
          <a:p>
            <a:pPr algn="l" rtl="0"/>
            <a:endParaRPr lang="en-GB" sz="1200" b="0" i="0" dirty="0">
              <a:solidFill>
                <a:schemeClr val="accent5"/>
              </a:solidFill>
              <a:effectLst/>
              <a:latin typeface="Wandohope" panose="02030603000000000000" pitchFamily="18" charset="-128"/>
              <a:ea typeface="Wandohope" panose="02030603000000000000" pitchFamily="18" charset="-128"/>
            </a:endParaRPr>
          </a:p>
          <a:p>
            <a:pPr marL="171450" indent="-171450">
              <a:buFont typeface="Arial" panose="020B0604020202020204" pitchFamily="34" charset="0"/>
              <a:buChar char="•"/>
            </a:pPr>
            <a:endParaRPr lang="en-GB" sz="1200" dirty="0">
              <a:solidFill>
                <a:schemeClr val="accent5"/>
              </a:solidFill>
              <a:latin typeface="Wandohope" panose="02030603000000000000" pitchFamily="18" charset="-128"/>
              <a:ea typeface="Wandohope" panose="02030603000000000000" pitchFamily="18" charset="-128"/>
            </a:endParaRPr>
          </a:p>
          <a:p>
            <a:r>
              <a:rPr lang="en-GB" dirty="0">
                <a:solidFill>
                  <a:schemeClr val="accent5"/>
                </a:solidFill>
              </a:rPr>
              <a:t> </a:t>
            </a:r>
          </a:p>
          <a:p>
            <a:endParaRPr lang="en-GB" dirty="0"/>
          </a:p>
          <a:p>
            <a:endParaRPr lang="en-GB" dirty="0"/>
          </a:p>
          <a:p>
            <a:endParaRPr lang="en-GB" dirty="0"/>
          </a:p>
          <a:p>
            <a:endParaRPr lang="en-GB" dirty="0"/>
          </a:p>
          <a:p>
            <a:endParaRPr lang="en-GB" dirty="0"/>
          </a:p>
        </p:txBody>
      </p:sp>
      <p:sp>
        <p:nvSpPr>
          <p:cNvPr id="9" name="TextBox 8">
            <a:extLst>
              <a:ext uri="{FF2B5EF4-FFF2-40B4-BE49-F238E27FC236}">
                <a16:creationId xmlns:a16="http://schemas.microsoft.com/office/drawing/2014/main" id="{D0CBEC8D-2DAF-1818-D473-8B7E0A52692C}"/>
              </a:ext>
            </a:extLst>
          </p:cNvPr>
          <p:cNvSpPr txBox="1"/>
          <p:nvPr/>
        </p:nvSpPr>
        <p:spPr>
          <a:xfrm>
            <a:off x="8229635" y="4249384"/>
            <a:ext cx="4551732" cy="2620474"/>
          </a:xfrm>
          <a:prstGeom prst="rect">
            <a:avLst/>
          </a:prstGeom>
          <a:noFill/>
        </p:spPr>
        <p:txBody>
          <a:bodyPr wrap="square" lIns="91440" tIns="45720" rIns="91440" bIns="45720" rtlCol="0" anchor="t">
            <a:spAutoFit/>
          </a:bodyPr>
          <a:lstStyle/>
          <a:p>
            <a:r>
              <a:rPr lang="en-GB" sz="2800" dirty="0">
                <a:solidFill>
                  <a:srgbClr val="FFC000"/>
                </a:solidFill>
                <a:latin typeface="Wandohope"/>
                <a:ea typeface="Wandohope"/>
              </a:rPr>
              <a:t>E</a:t>
            </a:r>
            <a:r>
              <a:rPr lang="en-GB" sz="1600" dirty="0">
                <a:latin typeface="Wandohope"/>
                <a:ea typeface="Wandohope"/>
              </a:rPr>
              <a:t>ndeavour</a:t>
            </a:r>
            <a:endParaRPr lang="en-GB" dirty="0">
              <a:latin typeface="Wandohope"/>
              <a:ea typeface="Wandohope"/>
            </a:endParaRPr>
          </a:p>
          <a:p>
            <a:pPr marL="171450" indent="-171450" algn="l" rtl="0">
              <a:buFont typeface="Arial" panose="020B0604020202020204" pitchFamily="34" charset="0"/>
              <a:buChar char="•"/>
            </a:pPr>
            <a:r>
              <a:rPr lang="en-GB" sz="1200" dirty="0">
                <a:solidFill>
                  <a:schemeClr val="accent2">
                    <a:lumMod val="75000"/>
                  </a:schemeClr>
                </a:solidFill>
                <a:latin typeface="Wandohope"/>
                <a:ea typeface="Wandohope"/>
              </a:rPr>
              <a:t>Pathways </a:t>
            </a:r>
          </a:p>
          <a:p>
            <a:pPr marL="171450" indent="-171450">
              <a:buFont typeface="Arial" panose="020B0604020202020204" pitchFamily="34" charset="0"/>
              <a:buChar char="•"/>
            </a:pPr>
            <a:r>
              <a:rPr lang="en-GB" sz="1200" b="0" i="0" dirty="0">
                <a:solidFill>
                  <a:schemeClr val="accent2">
                    <a:lumMod val="75000"/>
                  </a:schemeClr>
                </a:solidFill>
                <a:effectLst/>
                <a:latin typeface="Wandohope"/>
                <a:ea typeface="Wandohope"/>
              </a:rPr>
              <a:t>Barista Training </a:t>
            </a:r>
          </a:p>
          <a:p>
            <a:pPr marL="171450" indent="-171450">
              <a:buFont typeface="Arial" panose="020B0604020202020204" pitchFamily="34" charset="0"/>
              <a:buChar char="•"/>
            </a:pPr>
            <a:r>
              <a:rPr lang="en-GB" sz="1200" dirty="0">
                <a:solidFill>
                  <a:schemeClr val="accent2">
                    <a:lumMod val="75000"/>
                  </a:schemeClr>
                </a:solidFill>
                <a:latin typeface="Wandohope"/>
                <a:ea typeface="Wandohope"/>
              </a:rPr>
              <a:t>Car </a:t>
            </a:r>
            <a:r>
              <a:rPr lang="en-GB" sz="1200" b="0" i="0" dirty="0">
                <a:solidFill>
                  <a:schemeClr val="accent2">
                    <a:lumMod val="75000"/>
                  </a:schemeClr>
                </a:solidFill>
                <a:effectLst/>
                <a:latin typeface="Wandohope"/>
                <a:ea typeface="Wandohope"/>
              </a:rPr>
              <a:t>valeting </a:t>
            </a:r>
            <a:r>
              <a:rPr lang="en-GB" sz="1200" dirty="0">
                <a:solidFill>
                  <a:schemeClr val="accent2">
                    <a:lumMod val="75000"/>
                  </a:schemeClr>
                </a:solidFill>
                <a:latin typeface="Wandohope"/>
                <a:ea typeface="Wandohope"/>
              </a:rPr>
              <a:t>Tr</a:t>
            </a:r>
            <a:r>
              <a:rPr lang="en-GB" sz="1200" b="0" i="0" dirty="0">
                <a:solidFill>
                  <a:schemeClr val="accent2">
                    <a:lumMod val="75000"/>
                  </a:schemeClr>
                </a:solidFill>
                <a:effectLst/>
                <a:latin typeface="Wandohope"/>
                <a:ea typeface="Wandohope"/>
              </a:rPr>
              <a:t>aining</a:t>
            </a:r>
          </a:p>
          <a:p>
            <a:pPr marL="171450" indent="-171450" algn="l" rtl="0">
              <a:buFont typeface="Arial" panose="020B0604020202020204" pitchFamily="34" charset="0"/>
              <a:buChar char="•"/>
            </a:pPr>
            <a:r>
              <a:rPr lang="en-GB" sz="1200" b="0" i="0" dirty="0">
                <a:solidFill>
                  <a:srgbClr val="C00000"/>
                </a:solidFill>
                <a:effectLst/>
                <a:latin typeface="Wandohope"/>
                <a:ea typeface="Wandohope"/>
              </a:rPr>
              <a:t>Active Schools Awards</a:t>
            </a:r>
          </a:p>
          <a:p>
            <a:pPr marL="171450" indent="-171450">
              <a:buFont typeface="Arial" panose="020B0604020202020204" pitchFamily="34" charset="0"/>
              <a:buChar char="•"/>
            </a:pPr>
            <a:r>
              <a:rPr lang="en-GB" sz="1200" dirty="0">
                <a:solidFill>
                  <a:srgbClr val="C00000"/>
                </a:solidFill>
                <a:latin typeface="Wandohope"/>
                <a:ea typeface="Wandohope"/>
              </a:rPr>
              <a:t>Staff Training </a:t>
            </a:r>
          </a:p>
          <a:p>
            <a:pPr marL="171450" indent="-171450">
              <a:buFont typeface="Arial" panose="020B0604020202020204" pitchFamily="34" charset="0"/>
              <a:buChar char="•"/>
            </a:pPr>
            <a:r>
              <a:rPr lang="en-GB" sz="1200" dirty="0">
                <a:solidFill>
                  <a:srgbClr val="C00000"/>
                </a:solidFill>
                <a:latin typeface="Wandohope"/>
                <a:ea typeface="Wandohope"/>
              </a:rPr>
              <a:t>Outdoor Learning </a:t>
            </a:r>
            <a:endParaRPr lang="en-GB" sz="1200" dirty="0">
              <a:latin typeface="Wandohope"/>
              <a:ea typeface="Wandohope"/>
            </a:endParaRPr>
          </a:p>
          <a:p>
            <a:pPr marL="171450" indent="-171450">
              <a:buFont typeface="Arial" panose="020B0604020202020204" pitchFamily="34" charset="0"/>
              <a:buChar char="•"/>
            </a:pPr>
            <a:r>
              <a:rPr lang="en-GB" sz="1200" b="0" i="0" dirty="0">
                <a:solidFill>
                  <a:srgbClr val="C00000"/>
                </a:solidFill>
                <a:effectLst/>
                <a:latin typeface="Wandohope"/>
                <a:ea typeface="Wandohope"/>
              </a:rPr>
              <a:t>CREST Award </a:t>
            </a:r>
          </a:p>
          <a:p>
            <a:pPr marL="171450" indent="-171450">
              <a:buFont typeface="Arial" panose="020B0604020202020204" pitchFamily="34" charset="0"/>
              <a:buChar char="•"/>
            </a:pPr>
            <a:endParaRPr lang="en-GB" sz="1200" dirty="0">
              <a:solidFill>
                <a:srgbClr val="C00000"/>
              </a:solidFill>
              <a:latin typeface="Wandohope"/>
              <a:ea typeface="Wandohope"/>
            </a:endParaRPr>
          </a:p>
          <a:p>
            <a:r>
              <a:rPr lang="en-GB" sz="900" dirty="0">
                <a:latin typeface="Wandohope"/>
                <a:ea typeface="Wandohope"/>
              </a:rPr>
              <a:t>                                   *SIMD: Scottish Index of Multiple Deprivation</a:t>
            </a:r>
          </a:p>
          <a:p>
            <a:r>
              <a:rPr lang="en-GB" sz="900" dirty="0">
                <a:latin typeface="Wandohope"/>
                <a:ea typeface="Wandohope"/>
              </a:rPr>
              <a:t>                                    *FME: Free School Meal Entitled - % indicates</a:t>
            </a:r>
            <a:r>
              <a:rPr lang="en-GB" sz="900" b="1" dirty="0">
                <a:latin typeface="Wandohope"/>
                <a:ea typeface="Wandohope"/>
              </a:rPr>
              <a:t> uptake</a:t>
            </a:r>
          </a:p>
          <a:p>
            <a:r>
              <a:rPr lang="en-GB" sz="900" dirty="0">
                <a:latin typeface="Wandohope"/>
                <a:ea typeface="Wandohope"/>
              </a:rPr>
              <a:t>                                    *CGE: Clothing Grant Entitled - % indicates </a:t>
            </a:r>
            <a:r>
              <a:rPr lang="en-GB" sz="900" b="1" dirty="0">
                <a:latin typeface="Wandohope"/>
                <a:ea typeface="Wandohope"/>
              </a:rPr>
              <a:t>uptake</a:t>
            </a:r>
          </a:p>
          <a:p>
            <a:endParaRPr lang="en-GB" sz="900" dirty="0">
              <a:latin typeface="Wandohope"/>
              <a:ea typeface="Wandohope"/>
            </a:endParaRPr>
          </a:p>
        </p:txBody>
      </p:sp>
      <p:sp>
        <p:nvSpPr>
          <p:cNvPr id="14" name="TextBox 13">
            <a:extLst>
              <a:ext uri="{FF2B5EF4-FFF2-40B4-BE49-F238E27FC236}">
                <a16:creationId xmlns:a16="http://schemas.microsoft.com/office/drawing/2014/main" id="{62891FCD-DA31-8DF4-12C9-4BF261F66CBD}"/>
              </a:ext>
            </a:extLst>
          </p:cNvPr>
          <p:cNvSpPr txBox="1"/>
          <p:nvPr/>
        </p:nvSpPr>
        <p:spPr>
          <a:xfrm>
            <a:off x="1605442" y="3850357"/>
            <a:ext cx="9033146" cy="276999"/>
          </a:xfrm>
          <a:prstGeom prst="rect">
            <a:avLst/>
          </a:prstGeom>
          <a:noFill/>
        </p:spPr>
        <p:txBody>
          <a:bodyPr wrap="square" lIns="91440" tIns="45720" rIns="91440" bIns="45720" rtlCol="0" anchor="t">
            <a:spAutoFit/>
          </a:bodyPr>
          <a:lstStyle/>
          <a:p>
            <a:pPr algn="ctr"/>
            <a:r>
              <a:rPr lang="en-GB" sz="1200" b="1" i="0" dirty="0">
                <a:solidFill>
                  <a:srgbClr val="212121"/>
                </a:solidFill>
                <a:effectLst/>
                <a:latin typeface="Wandohope"/>
                <a:ea typeface="Wandohope"/>
              </a:rPr>
              <a:t>Staffing</a:t>
            </a:r>
            <a:r>
              <a:rPr lang="en-GB" sz="1200" i="0" dirty="0">
                <a:solidFill>
                  <a:srgbClr val="212121"/>
                </a:solidFill>
                <a:effectLst/>
                <a:latin typeface="Wandohope"/>
                <a:ea typeface="Wandohope"/>
              </a:rPr>
              <a:t>: </a:t>
            </a:r>
            <a:r>
              <a:rPr lang="en-GB" sz="1200" dirty="0">
                <a:solidFill>
                  <a:srgbClr val="212121"/>
                </a:solidFill>
                <a:latin typeface="Wandohope"/>
                <a:ea typeface="Wandohope"/>
              </a:rPr>
              <a:t>£78266        </a:t>
            </a:r>
            <a:r>
              <a:rPr lang="en-GB" sz="1200" b="1" dirty="0">
                <a:solidFill>
                  <a:srgbClr val="212121"/>
                </a:solidFill>
                <a:latin typeface="Wandohope"/>
                <a:ea typeface="Wandohope"/>
              </a:rPr>
              <a:t>Skills &amp; Wellbeing</a:t>
            </a:r>
            <a:r>
              <a:rPr lang="en-GB" sz="1200" i="0" dirty="0">
                <a:solidFill>
                  <a:srgbClr val="212121"/>
                </a:solidFill>
                <a:effectLst/>
                <a:latin typeface="Wandohope"/>
                <a:ea typeface="Wandohope"/>
              </a:rPr>
              <a:t>:</a:t>
            </a:r>
            <a:r>
              <a:rPr lang="en-GB" sz="1200" dirty="0">
                <a:solidFill>
                  <a:srgbClr val="212121"/>
                </a:solidFill>
                <a:latin typeface="Wandohope"/>
                <a:ea typeface="Wandohope"/>
              </a:rPr>
              <a:t> £8200       </a:t>
            </a:r>
            <a:r>
              <a:rPr lang="en-GB" sz="1200" b="1" dirty="0">
                <a:solidFill>
                  <a:srgbClr val="212121"/>
                </a:solidFill>
                <a:latin typeface="Wandohope"/>
                <a:ea typeface="Wandohope"/>
              </a:rPr>
              <a:t>Participatory Budget </a:t>
            </a:r>
            <a:r>
              <a:rPr lang="en-GB" sz="1200" dirty="0">
                <a:solidFill>
                  <a:srgbClr val="212121"/>
                </a:solidFill>
                <a:latin typeface="Wandohope"/>
                <a:ea typeface="Wandohope"/>
              </a:rPr>
              <a:t>£1361       </a:t>
            </a:r>
            <a:r>
              <a:rPr lang="en-GB" sz="1200" b="1" i="0" dirty="0">
                <a:solidFill>
                  <a:srgbClr val="212121"/>
                </a:solidFill>
                <a:effectLst/>
                <a:latin typeface="Wandohope"/>
                <a:ea typeface="Wandohope"/>
              </a:rPr>
              <a:t>Training/admin </a:t>
            </a:r>
            <a:r>
              <a:rPr lang="en-GB" sz="1200" i="0" dirty="0">
                <a:solidFill>
                  <a:srgbClr val="212121"/>
                </a:solidFill>
                <a:effectLst/>
                <a:latin typeface="Wandohope"/>
                <a:ea typeface="Wandohope"/>
              </a:rPr>
              <a:t>: £</a:t>
            </a:r>
            <a:r>
              <a:rPr lang="en-GB" sz="1200" dirty="0">
                <a:solidFill>
                  <a:srgbClr val="212121"/>
                </a:solidFill>
                <a:latin typeface="Wandohope"/>
                <a:ea typeface="Wandohope"/>
              </a:rPr>
              <a:t>10,174   </a:t>
            </a:r>
          </a:p>
        </p:txBody>
      </p:sp>
      <p:sp>
        <p:nvSpPr>
          <p:cNvPr id="15" name="Left Brace 14">
            <a:extLst>
              <a:ext uri="{FF2B5EF4-FFF2-40B4-BE49-F238E27FC236}">
                <a16:creationId xmlns:a16="http://schemas.microsoft.com/office/drawing/2014/main" id="{C4B49B37-F2CA-AAE0-1B1A-1E2A99533B85}"/>
              </a:ext>
            </a:extLst>
          </p:cNvPr>
          <p:cNvSpPr/>
          <p:nvPr/>
        </p:nvSpPr>
        <p:spPr>
          <a:xfrm rot="16200000">
            <a:off x="5476301" y="-829237"/>
            <a:ext cx="765985" cy="10126468"/>
          </a:xfrm>
          <a:prstGeom prst="leftBrace">
            <a:avLst/>
          </a:prstGeom>
          <a:ln>
            <a:extLst>
              <a:ext uri="{C807C97D-BFC1-408E-A445-0C87EB9F89A2}">
                <ask:lineSketchStyleProps xmlns:ask="http://schemas.microsoft.com/office/drawing/2018/sketchyshapes" sd="215317175">
                  <a:custGeom>
                    <a:avLst/>
                    <a:gdLst>
                      <a:gd name="connsiteX0" fmla="*/ 765985 w 765985"/>
                      <a:gd name="connsiteY0" fmla="*/ 10126468 h 10126468"/>
                      <a:gd name="connsiteX1" fmla="*/ 382992 w 765985"/>
                      <a:gd name="connsiteY1" fmla="*/ 10062638 h 10126468"/>
                      <a:gd name="connsiteX2" fmla="*/ 382993 w 765985"/>
                      <a:gd name="connsiteY2" fmla="*/ 5127064 h 10126468"/>
                      <a:gd name="connsiteX3" fmla="*/ 0 w 765985"/>
                      <a:gd name="connsiteY3" fmla="*/ 5063234 h 10126468"/>
                      <a:gd name="connsiteX4" fmla="*/ 382993 w 765985"/>
                      <a:gd name="connsiteY4" fmla="*/ 4999404 h 10126468"/>
                      <a:gd name="connsiteX5" fmla="*/ 382993 w 765985"/>
                      <a:gd name="connsiteY5" fmla="*/ 4401651 h 10126468"/>
                      <a:gd name="connsiteX6" fmla="*/ 382993 w 765985"/>
                      <a:gd name="connsiteY6" fmla="*/ 4001321 h 10126468"/>
                      <a:gd name="connsiteX7" fmla="*/ 382993 w 765985"/>
                      <a:gd name="connsiteY7" fmla="*/ 3403568 h 10126468"/>
                      <a:gd name="connsiteX8" fmla="*/ 382993 w 765985"/>
                      <a:gd name="connsiteY8" fmla="*/ 2904527 h 10126468"/>
                      <a:gd name="connsiteX9" fmla="*/ 382993 w 765985"/>
                      <a:gd name="connsiteY9" fmla="*/ 2504197 h 10126468"/>
                      <a:gd name="connsiteX10" fmla="*/ 382993 w 765985"/>
                      <a:gd name="connsiteY10" fmla="*/ 2005156 h 10126468"/>
                      <a:gd name="connsiteX11" fmla="*/ 382993 w 765985"/>
                      <a:gd name="connsiteY11" fmla="*/ 1358047 h 10126468"/>
                      <a:gd name="connsiteX12" fmla="*/ 382993 w 765985"/>
                      <a:gd name="connsiteY12" fmla="*/ 859006 h 10126468"/>
                      <a:gd name="connsiteX13" fmla="*/ 382993 w 765985"/>
                      <a:gd name="connsiteY13" fmla="*/ 63830 h 10126468"/>
                      <a:gd name="connsiteX14" fmla="*/ 765986 w 765985"/>
                      <a:gd name="connsiteY14" fmla="*/ 0 h 10126468"/>
                      <a:gd name="connsiteX15" fmla="*/ 765985 w 765985"/>
                      <a:gd name="connsiteY15" fmla="*/ 10126468 h 10126468"/>
                      <a:gd name="connsiteX0" fmla="*/ 765985 w 765985"/>
                      <a:gd name="connsiteY0" fmla="*/ 10126468 h 10126468"/>
                      <a:gd name="connsiteX1" fmla="*/ 382992 w 765985"/>
                      <a:gd name="connsiteY1" fmla="*/ 10062638 h 10126468"/>
                      <a:gd name="connsiteX2" fmla="*/ 382993 w 765985"/>
                      <a:gd name="connsiteY2" fmla="*/ 5127064 h 10126468"/>
                      <a:gd name="connsiteX3" fmla="*/ 0 w 765985"/>
                      <a:gd name="connsiteY3" fmla="*/ 5063234 h 10126468"/>
                      <a:gd name="connsiteX4" fmla="*/ 382993 w 765985"/>
                      <a:gd name="connsiteY4" fmla="*/ 4999404 h 10126468"/>
                      <a:gd name="connsiteX5" fmla="*/ 382993 w 765985"/>
                      <a:gd name="connsiteY5" fmla="*/ 4352295 h 10126468"/>
                      <a:gd name="connsiteX6" fmla="*/ 382993 w 765985"/>
                      <a:gd name="connsiteY6" fmla="*/ 3951966 h 10126468"/>
                      <a:gd name="connsiteX7" fmla="*/ 382993 w 765985"/>
                      <a:gd name="connsiteY7" fmla="*/ 3403568 h 10126468"/>
                      <a:gd name="connsiteX8" fmla="*/ 382993 w 765985"/>
                      <a:gd name="connsiteY8" fmla="*/ 2756460 h 10126468"/>
                      <a:gd name="connsiteX9" fmla="*/ 382993 w 765985"/>
                      <a:gd name="connsiteY9" fmla="*/ 2158707 h 10126468"/>
                      <a:gd name="connsiteX10" fmla="*/ 382993 w 765985"/>
                      <a:gd name="connsiteY10" fmla="*/ 1511598 h 10126468"/>
                      <a:gd name="connsiteX11" fmla="*/ 382993 w 765985"/>
                      <a:gd name="connsiteY11" fmla="*/ 1111268 h 10126468"/>
                      <a:gd name="connsiteX12" fmla="*/ 382993 w 765985"/>
                      <a:gd name="connsiteY12" fmla="*/ 63830 h 10126468"/>
                      <a:gd name="connsiteX13" fmla="*/ 765986 w 765985"/>
                      <a:gd name="connsiteY13" fmla="*/ 0 h 10126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65985" h="10126468" stroke="0" extrusionOk="0">
                        <a:moveTo>
                          <a:pt x="765985" y="10126468"/>
                        </a:moveTo>
                        <a:cubicBezTo>
                          <a:pt x="557049" y="10126359"/>
                          <a:pt x="385901" y="10101128"/>
                          <a:pt x="382992" y="10062638"/>
                        </a:cubicBezTo>
                        <a:cubicBezTo>
                          <a:pt x="510228" y="8403131"/>
                          <a:pt x="318608" y="6739415"/>
                          <a:pt x="382993" y="5127064"/>
                        </a:cubicBezTo>
                        <a:cubicBezTo>
                          <a:pt x="376821" y="5078686"/>
                          <a:pt x="238422" y="5060356"/>
                          <a:pt x="0" y="5063234"/>
                        </a:cubicBezTo>
                        <a:cubicBezTo>
                          <a:pt x="205041" y="5060090"/>
                          <a:pt x="384873" y="5032330"/>
                          <a:pt x="382993" y="4999404"/>
                        </a:cubicBezTo>
                        <a:cubicBezTo>
                          <a:pt x="317990" y="4828528"/>
                          <a:pt x="452592" y="4683336"/>
                          <a:pt x="382993" y="4401651"/>
                        </a:cubicBezTo>
                        <a:cubicBezTo>
                          <a:pt x="313394" y="4119966"/>
                          <a:pt x="408278" y="4195889"/>
                          <a:pt x="382993" y="4001321"/>
                        </a:cubicBezTo>
                        <a:cubicBezTo>
                          <a:pt x="357708" y="3806753"/>
                          <a:pt x="408196" y="3651715"/>
                          <a:pt x="382993" y="3403568"/>
                        </a:cubicBezTo>
                        <a:cubicBezTo>
                          <a:pt x="357790" y="3155421"/>
                          <a:pt x="401862" y="3136347"/>
                          <a:pt x="382993" y="2904527"/>
                        </a:cubicBezTo>
                        <a:cubicBezTo>
                          <a:pt x="364124" y="2672707"/>
                          <a:pt x="387784" y="2642006"/>
                          <a:pt x="382993" y="2504197"/>
                        </a:cubicBezTo>
                        <a:cubicBezTo>
                          <a:pt x="378202" y="2366388"/>
                          <a:pt x="417882" y="2132757"/>
                          <a:pt x="382993" y="2005156"/>
                        </a:cubicBezTo>
                        <a:cubicBezTo>
                          <a:pt x="348104" y="1877555"/>
                          <a:pt x="427575" y="1500781"/>
                          <a:pt x="382993" y="1358047"/>
                        </a:cubicBezTo>
                        <a:cubicBezTo>
                          <a:pt x="338411" y="1215313"/>
                          <a:pt x="432233" y="1051613"/>
                          <a:pt x="382993" y="859006"/>
                        </a:cubicBezTo>
                        <a:cubicBezTo>
                          <a:pt x="333753" y="666399"/>
                          <a:pt x="388975" y="330242"/>
                          <a:pt x="382993" y="63830"/>
                        </a:cubicBezTo>
                        <a:cubicBezTo>
                          <a:pt x="394967" y="17625"/>
                          <a:pt x="536014" y="2849"/>
                          <a:pt x="765986" y="0"/>
                        </a:cubicBezTo>
                        <a:cubicBezTo>
                          <a:pt x="910798" y="3182341"/>
                          <a:pt x="366034" y="6678870"/>
                          <a:pt x="765985" y="10126468"/>
                        </a:cubicBezTo>
                        <a:close/>
                      </a:path>
                      <a:path w="765985" h="10126468" fill="none" extrusionOk="0">
                        <a:moveTo>
                          <a:pt x="765985" y="10126468"/>
                        </a:moveTo>
                        <a:cubicBezTo>
                          <a:pt x="559142" y="10119636"/>
                          <a:pt x="391030" y="10103356"/>
                          <a:pt x="382992" y="10062638"/>
                        </a:cubicBezTo>
                        <a:cubicBezTo>
                          <a:pt x="134389" y="8686543"/>
                          <a:pt x="453701" y="6623700"/>
                          <a:pt x="382993" y="5127064"/>
                        </a:cubicBezTo>
                        <a:cubicBezTo>
                          <a:pt x="402439" y="5091353"/>
                          <a:pt x="215200" y="5089931"/>
                          <a:pt x="0" y="5063234"/>
                        </a:cubicBezTo>
                        <a:cubicBezTo>
                          <a:pt x="215420" y="5064404"/>
                          <a:pt x="377088" y="5032621"/>
                          <a:pt x="382993" y="4999404"/>
                        </a:cubicBezTo>
                        <a:cubicBezTo>
                          <a:pt x="369595" y="4827502"/>
                          <a:pt x="388444" y="4558025"/>
                          <a:pt x="382993" y="4352295"/>
                        </a:cubicBezTo>
                        <a:cubicBezTo>
                          <a:pt x="377542" y="4146565"/>
                          <a:pt x="388327" y="4124523"/>
                          <a:pt x="382993" y="3951966"/>
                        </a:cubicBezTo>
                        <a:cubicBezTo>
                          <a:pt x="377659" y="3779409"/>
                          <a:pt x="406032" y="3664230"/>
                          <a:pt x="382993" y="3403568"/>
                        </a:cubicBezTo>
                        <a:cubicBezTo>
                          <a:pt x="359954" y="3142906"/>
                          <a:pt x="408768" y="2945330"/>
                          <a:pt x="382993" y="2756460"/>
                        </a:cubicBezTo>
                        <a:cubicBezTo>
                          <a:pt x="357218" y="2567590"/>
                          <a:pt x="396193" y="2429069"/>
                          <a:pt x="382993" y="2158707"/>
                        </a:cubicBezTo>
                        <a:cubicBezTo>
                          <a:pt x="369793" y="1888345"/>
                          <a:pt x="419402" y="1641373"/>
                          <a:pt x="382993" y="1511598"/>
                        </a:cubicBezTo>
                        <a:cubicBezTo>
                          <a:pt x="346584" y="1381823"/>
                          <a:pt x="403548" y="1284561"/>
                          <a:pt x="382993" y="1111268"/>
                        </a:cubicBezTo>
                        <a:cubicBezTo>
                          <a:pt x="362438" y="937975"/>
                          <a:pt x="411582" y="538334"/>
                          <a:pt x="382993" y="63830"/>
                        </a:cubicBezTo>
                        <a:cubicBezTo>
                          <a:pt x="358501" y="6360"/>
                          <a:pt x="549222" y="9093"/>
                          <a:pt x="765986" y="0"/>
                        </a:cubicBezTo>
                      </a:path>
                    </a:pathLst>
                  </a:custGeom>
                  <ask:type>
                    <ask:lineSketchNone/>
                  </ask:type>
                </ask:lineSketchStyleProps>
              </a:ext>
            </a:extLst>
          </a:ln>
        </p:spPr>
        <p:style>
          <a:lnRef idx="2">
            <a:schemeClr val="accent2"/>
          </a:lnRef>
          <a:fillRef idx="0">
            <a:schemeClr val="accent2"/>
          </a:fillRef>
          <a:effectRef idx="1">
            <a:schemeClr val="accent2"/>
          </a:effectRef>
          <a:fontRef idx="minor">
            <a:schemeClr val="tx1"/>
          </a:fontRef>
        </p:style>
        <p:txBody>
          <a:bodyPr rtlCol="0" anchor="ctr"/>
          <a:lstStyle/>
          <a:p>
            <a:pPr algn="ctr"/>
            <a:endParaRPr lang="en-GB"/>
          </a:p>
        </p:txBody>
      </p:sp>
      <p:sp>
        <p:nvSpPr>
          <p:cNvPr id="5" name="TextBox 4">
            <a:extLst>
              <a:ext uri="{FF2B5EF4-FFF2-40B4-BE49-F238E27FC236}">
                <a16:creationId xmlns:a16="http://schemas.microsoft.com/office/drawing/2014/main" id="{BB3C8C49-5A5D-BB33-A450-BB3C3E64EA92}"/>
              </a:ext>
            </a:extLst>
          </p:cNvPr>
          <p:cNvSpPr txBox="1"/>
          <p:nvPr/>
        </p:nvSpPr>
        <p:spPr>
          <a:xfrm>
            <a:off x="3776843" y="4233997"/>
            <a:ext cx="1992493" cy="3847207"/>
          </a:xfrm>
          <a:prstGeom prst="rect">
            <a:avLst/>
          </a:prstGeom>
          <a:noFill/>
        </p:spPr>
        <p:txBody>
          <a:bodyPr wrap="square" lIns="91440" tIns="45720" rIns="91440" bIns="45720" rtlCol="0" anchor="t">
            <a:spAutoFit/>
          </a:bodyPr>
          <a:lstStyle/>
          <a:p>
            <a:r>
              <a:rPr lang="en-GB" sz="2800" dirty="0">
                <a:solidFill>
                  <a:schemeClr val="accent6"/>
                </a:solidFill>
                <a:latin typeface="Wandohope"/>
                <a:ea typeface="Wandohope"/>
              </a:rPr>
              <a:t>A</a:t>
            </a:r>
            <a:r>
              <a:rPr lang="en-GB" sz="1600" dirty="0">
                <a:latin typeface="Wandohope"/>
                <a:ea typeface="Wandohope"/>
              </a:rPr>
              <a:t>spiration</a:t>
            </a:r>
            <a:r>
              <a:rPr lang="en-GB" sz="1600" dirty="0">
                <a:solidFill>
                  <a:srgbClr val="FFC000"/>
                </a:solidFill>
                <a:latin typeface="Wandohope"/>
                <a:ea typeface="Wandohope"/>
              </a:rPr>
              <a:t> </a:t>
            </a:r>
            <a:endParaRPr lang="en-GB" dirty="0">
              <a:solidFill>
                <a:schemeClr val="accent2">
                  <a:lumMod val="75000"/>
                </a:schemeClr>
              </a:solidFill>
              <a:latin typeface="Wandohope"/>
              <a:ea typeface="Wandohope"/>
            </a:endParaRPr>
          </a:p>
          <a:p>
            <a:pPr marL="171450" indent="-171450" algn="l" rtl="0">
              <a:buFont typeface="Arial" panose="020B0604020202020204" pitchFamily="34" charset="0"/>
              <a:buChar char="•"/>
            </a:pPr>
            <a:r>
              <a:rPr lang="en-GB" sz="1200" dirty="0">
                <a:solidFill>
                  <a:schemeClr val="accent2">
                    <a:lumMod val="75000"/>
                  </a:schemeClr>
                </a:solidFill>
                <a:latin typeface="Wandohope"/>
                <a:ea typeface="Wandohope"/>
              </a:rPr>
              <a:t>Attendance</a:t>
            </a:r>
          </a:p>
          <a:p>
            <a:pPr marL="171450" indent="-171450" algn="l" rtl="0">
              <a:buFont typeface="Arial" panose="020B0604020202020204" pitchFamily="34" charset="0"/>
              <a:buChar char="•"/>
            </a:pPr>
            <a:r>
              <a:rPr lang="en-GB" sz="1200" dirty="0">
                <a:solidFill>
                  <a:srgbClr val="C00000"/>
                </a:solidFill>
                <a:latin typeface="Wandohope"/>
                <a:ea typeface="Wandohope"/>
              </a:rPr>
              <a:t>Excellence </a:t>
            </a:r>
            <a:endParaRPr lang="en-GB" sz="1200" b="0" i="0" dirty="0">
              <a:solidFill>
                <a:srgbClr val="C00000"/>
              </a:solidFill>
              <a:effectLst/>
              <a:latin typeface="Wandohope"/>
              <a:ea typeface="Wandohope"/>
            </a:endParaRPr>
          </a:p>
          <a:p>
            <a:pPr marL="171450" indent="-171450" algn="l" rtl="0">
              <a:buFont typeface="Arial" panose="020B0604020202020204" pitchFamily="34" charset="0"/>
              <a:buChar char="•"/>
            </a:pPr>
            <a:r>
              <a:rPr lang="en-GB" sz="1200" dirty="0">
                <a:solidFill>
                  <a:srgbClr val="C00000"/>
                </a:solidFill>
                <a:latin typeface="Wandohope"/>
                <a:ea typeface="Wandohope"/>
              </a:rPr>
              <a:t>Wider Achievement</a:t>
            </a:r>
          </a:p>
          <a:p>
            <a:pPr marL="171450" indent="-171450" algn="l" rtl="0">
              <a:buFont typeface="Arial" panose="020B0604020202020204" pitchFamily="34" charset="0"/>
              <a:buChar char="•"/>
            </a:pPr>
            <a:r>
              <a:rPr lang="en-GB" sz="1200" dirty="0">
                <a:solidFill>
                  <a:srgbClr val="C00000"/>
                </a:solidFill>
                <a:latin typeface="Wandohope"/>
                <a:ea typeface="Wandohope"/>
              </a:rPr>
              <a:t>STEM Teacher</a:t>
            </a:r>
            <a:endParaRPr lang="en-GB" sz="1200" b="0" i="0" dirty="0">
              <a:solidFill>
                <a:schemeClr val="accent5"/>
              </a:solidFill>
              <a:effectLst/>
              <a:latin typeface="Wandohope"/>
              <a:ea typeface="Wandohope"/>
            </a:endParaRPr>
          </a:p>
          <a:p>
            <a:pPr marL="171450" indent="-171450">
              <a:buFont typeface="Arial" panose="020B0604020202020204" pitchFamily="34" charset="0"/>
              <a:buChar char="•"/>
            </a:pPr>
            <a:r>
              <a:rPr lang="en-GB" sz="1200" dirty="0">
                <a:solidFill>
                  <a:srgbClr val="C00000"/>
                </a:solidFill>
                <a:latin typeface="Wandohope"/>
                <a:ea typeface="Wandohope"/>
              </a:rPr>
              <a:t>ICT</a:t>
            </a:r>
          </a:p>
          <a:p>
            <a:pPr marL="171450" indent="-171450">
              <a:buFont typeface="Arial" panose="020B0604020202020204" pitchFamily="34" charset="0"/>
              <a:buChar char="•"/>
            </a:pPr>
            <a:r>
              <a:rPr lang="en-GB" sz="1200" dirty="0">
                <a:solidFill>
                  <a:srgbClr val="C00000"/>
                </a:solidFill>
                <a:latin typeface="Wandohope"/>
                <a:ea typeface="Wandohope"/>
              </a:rPr>
              <a:t>Primary Teacher</a:t>
            </a:r>
          </a:p>
          <a:p>
            <a:pPr marL="171450" indent="-171450">
              <a:buFont typeface="Arial" panose="020B0604020202020204" pitchFamily="34" charset="0"/>
              <a:buChar char="•"/>
            </a:pPr>
            <a:r>
              <a:rPr lang="en-GB" sz="1200" dirty="0">
                <a:solidFill>
                  <a:srgbClr val="C00000"/>
                </a:solidFill>
                <a:latin typeface="Wandohope"/>
                <a:ea typeface="Wandohope"/>
              </a:rPr>
              <a:t>Staff Training </a:t>
            </a:r>
            <a:endParaRPr lang="en-GB" sz="1200" b="0" i="0" dirty="0">
              <a:solidFill>
                <a:srgbClr val="C00000"/>
              </a:solidFill>
              <a:effectLst/>
              <a:latin typeface="Wandohope" panose="02030603000000000000" pitchFamily="18" charset="-128"/>
              <a:ea typeface="Wandohope" panose="02030603000000000000" pitchFamily="18" charset="-128"/>
            </a:endParaRPr>
          </a:p>
          <a:p>
            <a:pPr marL="171450" indent="-171450">
              <a:buFont typeface="Arial" panose="020B0604020202020204" pitchFamily="34" charset="0"/>
              <a:buChar char="•"/>
            </a:pPr>
            <a:r>
              <a:rPr lang="en-GB" sz="1200" dirty="0">
                <a:solidFill>
                  <a:srgbClr val="C00000"/>
                </a:solidFill>
                <a:latin typeface="Wandohope"/>
                <a:ea typeface="Wandohope"/>
              </a:rPr>
              <a:t>Awards</a:t>
            </a:r>
            <a:endParaRPr lang="en-GB" sz="1200" dirty="0">
              <a:solidFill>
                <a:srgbClr val="C00000"/>
              </a:solidFill>
              <a:latin typeface="Wandohope" panose="02030603000000000000" pitchFamily="18" charset="-128"/>
              <a:ea typeface="Wandohope" panose="02030603000000000000" pitchFamily="18" charset="-128"/>
            </a:endParaRPr>
          </a:p>
          <a:p>
            <a:endParaRPr lang="en-GB" sz="1200" dirty="0">
              <a:solidFill>
                <a:schemeClr val="accent5"/>
              </a:solidFill>
              <a:latin typeface="Wandohope" panose="02030603000000000000" pitchFamily="18" charset="-128"/>
              <a:ea typeface="Wandohope" panose="02030603000000000000" pitchFamily="18" charset="-128"/>
            </a:endParaRPr>
          </a:p>
          <a:p>
            <a:r>
              <a:rPr lang="en-GB" dirty="0">
                <a:solidFill>
                  <a:schemeClr val="accent5"/>
                </a:solidFill>
                <a:latin typeface="Wandohope"/>
                <a:ea typeface="Wandohope"/>
              </a:rPr>
              <a:t> </a:t>
            </a:r>
          </a:p>
          <a:p>
            <a:endParaRPr lang="en-GB" dirty="0"/>
          </a:p>
          <a:p>
            <a:endParaRPr lang="en-GB" dirty="0"/>
          </a:p>
          <a:p>
            <a:endParaRPr lang="en-GB" dirty="0"/>
          </a:p>
          <a:p>
            <a:endParaRPr lang="en-GB" dirty="0"/>
          </a:p>
          <a:p>
            <a:endParaRPr lang="en-GB" dirty="0"/>
          </a:p>
        </p:txBody>
      </p:sp>
      <p:sp>
        <p:nvSpPr>
          <p:cNvPr id="10" name="Rectangle 9">
            <a:extLst>
              <a:ext uri="{FF2B5EF4-FFF2-40B4-BE49-F238E27FC236}">
                <a16:creationId xmlns:a16="http://schemas.microsoft.com/office/drawing/2014/main" id="{785FFF1C-D3DE-1622-42CA-D37B8A1E2AD5}"/>
              </a:ext>
            </a:extLst>
          </p:cNvPr>
          <p:cNvSpPr/>
          <p:nvPr/>
        </p:nvSpPr>
        <p:spPr>
          <a:xfrm>
            <a:off x="4084643" y="442298"/>
            <a:ext cx="3871939" cy="1200329"/>
          </a:xfrm>
          <a:custGeom>
            <a:avLst/>
            <a:gdLst>
              <a:gd name="connsiteX0" fmla="*/ 0 w 3871939"/>
              <a:gd name="connsiteY0" fmla="*/ 0 h 1200329"/>
              <a:gd name="connsiteX1" fmla="*/ 436976 w 3871939"/>
              <a:gd name="connsiteY1" fmla="*/ 0 h 1200329"/>
              <a:gd name="connsiteX2" fmla="*/ 951391 w 3871939"/>
              <a:gd name="connsiteY2" fmla="*/ 0 h 1200329"/>
              <a:gd name="connsiteX3" fmla="*/ 1465805 w 3871939"/>
              <a:gd name="connsiteY3" fmla="*/ 0 h 1200329"/>
              <a:gd name="connsiteX4" fmla="*/ 2057659 w 3871939"/>
              <a:gd name="connsiteY4" fmla="*/ 0 h 1200329"/>
              <a:gd name="connsiteX5" fmla="*/ 2572074 w 3871939"/>
              <a:gd name="connsiteY5" fmla="*/ 0 h 1200329"/>
              <a:gd name="connsiteX6" fmla="*/ 3047769 w 3871939"/>
              <a:gd name="connsiteY6" fmla="*/ 0 h 1200329"/>
              <a:gd name="connsiteX7" fmla="*/ 3871939 w 3871939"/>
              <a:gd name="connsiteY7" fmla="*/ 0 h 1200329"/>
              <a:gd name="connsiteX8" fmla="*/ 3871939 w 3871939"/>
              <a:gd name="connsiteY8" fmla="*/ 388106 h 1200329"/>
              <a:gd name="connsiteX9" fmla="*/ 3871939 w 3871939"/>
              <a:gd name="connsiteY9" fmla="*/ 812223 h 1200329"/>
              <a:gd name="connsiteX10" fmla="*/ 3871939 w 3871939"/>
              <a:gd name="connsiteY10" fmla="*/ 1200329 h 1200329"/>
              <a:gd name="connsiteX11" fmla="*/ 3241366 w 3871939"/>
              <a:gd name="connsiteY11" fmla="*/ 1200329 h 1200329"/>
              <a:gd name="connsiteX12" fmla="*/ 2688232 w 3871939"/>
              <a:gd name="connsiteY12" fmla="*/ 1200329 h 1200329"/>
              <a:gd name="connsiteX13" fmla="*/ 2135098 w 3871939"/>
              <a:gd name="connsiteY13" fmla="*/ 1200329 h 1200329"/>
              <a:gd name="connsiteX14" fmla="*/ 1581964 w 3871939"/>
              <a:gd name="connsiteY14" fmla="*/ 1200329 h 1200329"/>
              <a:gd name="connsiteX15" fmla="*/ 1106268 w 3871939"/>
              <a:gd name="connsiteY15" fmla="*/ 1200329 h 1200329"/>
              <a:gd name="connsiteX16" fmla="*/ 514415 w 3871939"/>
              <a:gd name="connsiteY16" fmla="*/ 1200329 h 1200329"/>
              <a:gd name="connsiteX17" fmla="*/ 0 w 3871939"/>
              <a:gd name="connsiteY17" fmla="*/ 1200329 h 1200329"/>
              <a:gd name="connsiteX18" fmla="*/ 0 w 3871939"/>
              <a:gd name="connsiteY18" fmla="*/ 788216 h 1200329"/>
              <a:gd name="connsiteX19" fmla="*/ 0 w 3871939"/>
              <a:gd name="connsiteY19" fmla="*/ 364100 h 1200329"/>
              <a:gd name="connsiteX20" fmla="*/ 0 w 3871939"/>
              <a:gd name="connsiteY20" fmla="*/ 0 h 1200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3871939" h="1200329" fill="none" extrusionOk="0">
                <a:moveTo>
                  <a:pt x="0" y="0"/>
                </a:moveTo>
                <a:cubicBezTo>
                  <a:pt x="106813" y="-40261"/>
                  <a:pt x="249159" y="7195"/>
                  <a:pt x="436976" y="0"/>
                </a:cubicBezTo>
                <a:cubicBezTo>
                  <a:pt x="624793" y="-7195"/>
                  <a:pt x="766562" y="1664"/>
                  <a:pt x="951391" y="0"/>
                </a:cubicBezTo>
                <a:cubicBezTo>
                  <a:pt x="1136221" y="-1664"/>
                  <a:pt x="1225574" y="27370"/>
                  <a:pt x="1465805" y="0"/>
                </a:cubicBezTo>
                <a:cubicBezTo>
                  <a:pt x="1706036" y="-27370"/>
                  <a:pt x="1865815" y="2722"/>
                  <a:pt x="2057659" y="0"/>
                </a:cubicBezTo>
                <a:cubicBezTo>
                  <a:pt x="2249503" y="-2722"/>
                  <a:pt x="2352939" y="56617"/>
                  <a:pt x="2572074" y="0"/>
                </a:cubicBezTo>
                <a:cubicBezTo>
                  <a:pt x="2791210" y="-56617"/>
                  <a:pt x="2863718" y="15145"/>
                  <a:pt x="3047769" y="0"/>
                </a:cubicBezTo>
                <a:cubicBezTo>
                  <a:pt x="3231820" y="-15145"/>
                  <a:pt x="3601271" y="79607"/>
                  <a:pt x="3871939" y="0"/>
                </a:cubicBezTo>
                <a:cubicBezTo>
                  <a:pt x="3912928" y="112246"/>
                  <a:pt x="3853557" y="273916"/>
                  <a:pt x="3871939" y="388106"/>
                </a:cubicBezTo>
                <a:cubicBezTo>
                  <a:pt x="3890321" y="502296"/>
                  <a:pt x="3842673" y="675840"/>
                  <a:pt x="3871939" y="812223"/>
                </a:cubicBezTo>
                <a:cubicBezTo>
                  <a:pt x="3901205" y="948606"/>
                  <a:pt x="3831346" y="1073627"/>
                  <a:pt x="3871939" y="1200329"/>
                </a:cubicBezTo>
                <a:cubicBezTo>
                  <a:pt x="3679127" y="1200822"/>
                  <a:pt x="3375471" y="1167422"/>
                  <a:pt x="3241366" y="1200329"/>
                </a:cubicBezTo>
                <a:cubicBezTo>
                  <a:pt x="3107261" y="1233236"/>
                  <a:pt x="2936413" y="1191602"/>
                  <a:pt x="2688232" y="1200329"/>
                </a:cubicBezTo>
                <a:cubicBezTo>
                  <a:pt x="2440051" y="1209056"/>
                  <a:pt x="2317616" y="1151072"/>
                  <a:pt x="2135098" y="1200329"/>
                </a:cubicBezTo>
                <a:cubicBezTo>
                  <a:pt x="1952580" y="1249586"/>
                  <a:pt x="1856519" y="1155463"/>
                  <a:pt x="1581964" y="1200329"/>
                </a:cubicBezTo>
                <a:cubicBezTo>
                  <a:pt x="1307409" y="1245195"/>
                  <a:pt x="1255890" y="1168907"/>
                  <a:pt x="1106268" y="1200329"/>
                </a:cubicBezTo>
                <a:cubicBezTo>
                  <a:pt x="956646" y="1231751"/>
                  <a:pt x="809176" y="1195614"/>
                  <a:pt x="514415" y="1200329"/>
                </a:cubicBezTo>
                <a:cubicBezTo>
                  <a:pt x="219654" y="1205044"/>
                  <a:pt x="253297" y="1152203"/>
                  <a:pt x="0" y="1200329"/>
                </a:cubicBezTo>
                <a:cubicBezTo>
                  <a:pt x="-34600" y="1116817"/>
                  <a:pt x="49404" y="927685"/>
                  <a:pt x="0" y="788216"/>
                </a:cubicBezTo>
                <a:cubicBezTo>
                  <a:pt x="-49404" y="648747"/>
                  <a:pt x="48018" y="573316"/>
                  <a:pt x="0" y="364100"/>
                </a:cubicBezTo>
                <a:cubicBezTo>
                  <a:pt x="-48018" y="154884"/>
                  <a:pt x="15920" y="124325"/>
                  <a:pt x="0" y="0"/>
                </a:cubicBezTo>
                <a:close/>
              </a:path>
              <a:path w="3871939" h="1200329" stroke="0" extrusionOk="0">
                <a:moveTo>
                  <a:pt x="0" y="0"/>
                </a:moveTo>
                <a:cubicBezTo>
                  <a:pt x="280315" y="-51890"/>
                  <a:pt x="460225" y="18121"/>
                  <a:pt x="630573" y="0"/>
                </a:cubicBezTo>
                <a:cubicBezTo>
                  <a:pt x="800921" y="-18121"/>
                  <a:pt x="954555" y="16622"/>
                  <a:pt x="1106268" y="0"/>
                </a:cubicBezTo>
                <a:cubicBezTo>
                  <a:pt x="1257981" y="-16622"/>
                  <a:pt x="1418053" y="16277"/>
                  <a:pt x="1620683" y="0"/>
                </a:cubicBezTo>
                <a:cubicBezTo>
                  <a:pt x="1823313" y="-16277"/>
                  <a:pt x="1987106" y="49750"/>
                  <a:pt x="2096378" y="0"/>
                </a:cubicBezTo>
                <a:cubicBezTo>
                  <a:pt x="2205651" y="-49750"/>
                  <a:pt x="2398678" y="16154"/>
                  <a:pt x="2533354" y="0"/>
                </a:cubicBezTo>
                <a:cubicBezTo>
                  <a:pt x="2668030" y="-16154"/>
                  <a:pt x="2862066" y="37911"/>
                  <a:pt x="2970330" y="0"/>
                </a:cubicBezTo>
                <a:cubicBezTo>
                  <a:pt x="3078594" y="-37911"/>
                  <a:pt x="3640797" y="107993"/>
                  <a:pt x="3871939" y="0"/>
                </a:cubicBezTo>
                <a:cubicBezTo>
                  <a:pt x="3913282" y="84457"/>
                  <a:pt x="3826559" y="257228"/>
                  <a:pt x="3871939" y="400110"/>
                </a:cubicBezTo>
                <a:cubicBezTo>
                  <a:pt x="3917319" y="542992"/>
                  <a:pt x="3860957" y="652802"/>
                  <a:pt x="3871939" y="800219"/>
                </a:cubicBezTo>
                <a:cubicBezTo>
                  <a:pt x="3882921" y="947636"/>
                  <a:pt x="3870275" y="1004658"/>
                  <a:pt x="3871939" y="1200329"/>
                </a:cubicBezTo>
                <a:cubicBezTo>
                  <a:pt x="3651532" y="1228788"/>
                  <a:pt x="3549352" y="1157707"/>
                  <a:pt x="3318805" y="1200329"/>
                </a:cubicBezTo>
                <a:cubicBezTo>
                  <a:pt x="3088258" y="1242951"/>
                  <a:pt x="3041924" y="1159484"/>
                  <a:pt x="2765671" y="1200329"/>
                </a:cubicBezTo>
                <a:cubicBezTo>
                  <a:pt x="2489418" y="1241174"/>
                  <a:pt x="2446060" y="1196879"/>
                  <a:pt x="2328695" y="1200329"/>
                </a:cubicBezTo>
                <a:cubicBezTo>
                  <a:pt x="2211330" y="1203779"/>
                  <a:pt x="1884753" y="1157152"/>
                  <a:pt x="1736841" y="1200329"/>
                </a:cubicBezTo>
                <a:cubicBezTo>
                  <a:pt x="1588929" y="1243506"/>
                  <a:pt x="1275748" y="1176752"/>
                  <a:pt x="1106268" y="1200329"/>
                </a:cubicBezTo>
                <a:cubicBezTo>
                  <a:pt x="936788" y="1223906"/>
                  <a:pt x="855608" y="1173865"/>
                  <a:pt x="669292" y="1200329"/>
                </a:cubicBezTo>
                <a:cubicBezTo>
                  <a:pt x="482976" y="1226793"/>
                  <a:pt x="223052" y="1185865"/>
                  <a:pt x="0" y="1200329"/>
                </a:cubicBezTo>
                <a:cubicBezTo>
                  <a:pt x="-2533" y="1073536"/>
                  <a:pt x="30973" y="948512"/>
                  <a:pt x="0" y="800219"/>
                </a:cubicBezTo>
                <a:cubicBezTo>
                  <a:pt x="-30973" y="651926"/>
                  <a:pt x="23004" y="489472"/>
                  <a:pt x="0" y="376103"/>
                </a:cubicBezTo>
                <a:cubicBezTo>
                  <a:pt x="-23004" y="262734"/>
                  <a:pt x="27695" y="92737"/>
                  <a:pt x="0" y="0"/>
                </a:cubicBezTo>
                <a:close/>
              </a:path>
            </a:pathLst>
          </a:custGeom>
          <a:solidFill>
            <a:schemeClr val="accent2">
              <a:lumMod val="60000"/>
              <a:lumOff val="40000"/>
            </a:schemeClr>
          </a:solidFill>
          <a:ln>
            <a:solidFill>
              <a:schemeClr val="tx1"/>
            </a:solidFill>
            <a:extLst>
              <a:ext uri="{C807C97D-BFC1-408E-A445-0C87EB9F89A2}">
                <ask:lineSketchStyleProps xmlns:ask="http://schemas.microsoft.com/office/drawing/2018/sketchyshapes" sd="3273543333">
                  <a:prstGeom prst="rect">
                    <a:avLst/>
                  </a:prstGeom>
                  <ask:type>
                    <ask:lineSketchScribble/>
                  </ask:type>
                </ask:lineSketchStyleProps>
              </a:ext>
            </a:extLst>
          </a:ln>
        </p:spPr>
        <p:txBody>
          <a:bodyPr wrap="square" lIns="91440" tIns="45720" rIns="91440" bIns="45720" anchor="t">
            <a:spAutoFit/>
          </a:bodyPr>
          <a:lstStyle/>
          <a:p>
            <a:pPr algn="ctr"/>
            <a:r>
              <a:rPr lang="en-GB" sz="3600" b="1" cap="none" spc="0" dirty="0">
                <a:ln w="22225">
                  <a:solidFill>
                    <a:schemeClr val="tx1"/>
                  </a:solidFill>
                  <a:prstDash val="solid"/>
                </a:ln>
                <a:solidFill>
                  <a:schemeClr val="accent2">
                    <a:lumMod val="75000"/>
                  </a:schemeClr>
                </a:solidFill>
                <a:effectLst/>
                <a:latin typeface="Wandohope"/>
                <a:ea typeface="Wandohope"/>
              </a:rPr>
              <a:t>      Pupil </a:t>
            </a:r>
            <a:r>
              <a:rPr lang="en-GB" sz="3600" b="1" dirty="0">
                <a:ln w="22225">
                  <a:solidFill>
                    <a:schemeClr val="tx1"/>
                  </a:solidFill>
                  <a:prstDash val="solid"/>
                </a:ln>
                <a:solidFill>
                  <a:schemeClr val="accent2">
                    <a:lumMod val="75000"/>
                  </a:schemeClr>
                </a:solidFill>
                <a:latin typeface="Wandohope"/>
                <a:ea typeface="Wandohope"/>
              </a:rPr>
              <a:t>Equity</a:t>
            </a:r>
          </a:p>
          <a:p>
            <a:pPr algn="ctr"/>
            <a:r>
              <a:rPr lang="en-GB" sz="3600" b="1" dirty="0">
                <a:ln w="22225">
                  <a:solidFill>
                    <a:schemeClr val="tx1"/>
                  </a:solidFill>
                  <a:prstDash val="solid"/>
                </a:ln>
                <a:solidFill>
                  <a:schemeClr val="accent2">
                    <a:lumMod val="75000"/>
                  </a:schemeClr>
                </a:solidFill>
                <a:latin typeface="Wandohope"/>
                <a:ea typeface="Wandohope"/>
              </a:rPr>
              <a:t>   Plan for  25</a:t>
            </a:r>
            <a:endParaRPr lang="en-GB" sz="3600" b="1" cap="none" spc="0" dirty="0">
              <a:ln w="22225">
                <a:solidFill>
                  <a:schemeClr val="tx1"/>
                </a:solidFill>
                <a:prstDash val="solid"/>
              </a:ln>
              <a:solidFill>
                <a:schemeClr val="accent2">
                  <a:lumMod val="75000"/>
                </a:schemeClr>
              </a:solidFill>
              <a:effectLst/>
              <a:latin typeface="Wandohope" panose="02030603000000000000" pitchFamily="18" charset="-128"/>
              <a:ea typeface="Wandohope" panose="02030603000000000000" pitchFamily="18" charset="-128"/>
            </a:endParaRPr>
          </a:p>
        </p:txBody>
      </p:sp>
      <p:sp>
        <p:nvSpPr>
          <p:cNvPr id="27" name="TextBox 26">
            <a:extLst>
              <a:ext uri="{FF2B5EF4-FFF2-40B4-BE49-F238E27FC236}">
                <a16:creationId xmlns:a16="http://schemas.microsoft.com/office/drawing/2014/main" id="{797C9448-5DB1-5068-8729-43DF9A6B5FCF}"/>
              </a:ext>
            </a:extLst>
          </p:cNvPr>
          <p:cNvSpPr txBox="1"/>
          <p:nvPr/>
        </p:nvSpPr>
        <p:spPr>
          <a:xfrm>
            <a:off x="450434" y="2259977"/>
            <a:ext cx="1789586" cy="1015663"/>
          </a:xfrm>
          <a:prstGeom prst="rect">
            <a:avLst/>
          </a:prstGeom>
          <a:noFill/>
        </p:spPr>
        <p:txBody>
          <a:bodyPr wrap="square" lIns="91440" tIns="45720" rIns="91440" bIns="45720" rtlCol="0" anchor="t">
            <a:spAutoFit/>
          </a:bodyPr>
          <a:lstStyle/>
          <a:p>
            <a:r>
              <a:rPr lang="en-GB" sz="1000" i="1">
                <a:effectLst/>
                <a:latin typeface="Wandohope"/>
                <a:ea typeface="Wandohope"/>
              </a:rPr>
              <a:t>“The pupils in </a:t>
            </a:r>
            <a:r>
              <a:rPr lang="en-GB" sz="1000" i="1">
                <a:latin typeface="Wandohope"/>
                <a:ea typeface="Wandohope"/>
              </a:rPr>
              <a:t>Bellshill</a:t>
            </a:r>
            <a:r>
              <a:rPr lang="en-GB" sz="1000" i="1">
                <a:effectLst/>
                <a:latin typeface="Wandohope"/>
                <a:ea typeface="Wandohope"/>
              </a:rPr>
              <a:t> Academy are brilliant. They are kind, friendly, caring and funny. I wouldn't work anywhere else!”  </a:t>
            </a:r>
          </a:p>
          <a:p>
            <a:r>
              <a:rPr lang="en-GB" sz="1000" i="1">
                <a:latin typeface="Wandohope" panose="02030603000000000000" pitchFamily="18" charset="-128"/>
                <a:ea typeface="Wandohope" panose="02030603000000000000" pitchFamily="18" charset="-128"/>
              </a:rPr>
              <a:t>BA </a:t>
            </a:r>
            <a:r>
              <a:rPr lang="en-GB" sz="1000" i="1">
                <a:effectLst/>
                <a:latin typeface="Wandohope" panose="02030603000000000000" pitchFamily="18" charset="-128"/>
                <a:ea typeface="Wandohope" panose="02030603000000000000" pitchFamily="18" charset="-128"/>
              </a:rPr>
              <a:t>Teacher </a:t>
            </a:r>
            <a:endParaRPr lang="en-GB" sz="1000" i="1">
              <a:latin typeface="Wandohope" panose="02030603000000000000" pitchFamily="18" charset="-128"/>
              <a:ea typeface="Wandohope" panose="02030603000000000000" pitchFamily="18" charset="-128"/>
            </a:endParaRPr>
          </a:p>
        </p:txBody>
      </p:sp>
      <p:sp>
        <p:nvSpPr>
          <p:cNvPr id="11" name="TextBox 10">
            <a:extLst>
              <a:ext uri="{FF2B5EF4-FFF2-40B4-BE49-F238E27FC236}">
                <a16:creationId xmlns:a16="http://schemas.microsoft.com/office/drawing/2014/main" id="{D14DB75B-38CA-CA3B-B481-073BFB3CD074}"/>
              </a:ext>
            </a:extLst>
          </p:cNvPr>
          <p:cNvSpPr txBox="1"/>
          <p:nvPr/>
        </p:nvSpPr>
        <p:spPr>
          <a:xfrm>
            <a:off x="332641" y="5976294"/>
            <a:ext cx="8523111" cy="707886"/>
          </a:xfrm>
          <a:prstGeom prst="rect">
            <a:avLst/>
          </a:prstGeom>
          <a:noFill/>
        </p:spPr>
        <p:txBody>
          <a:bodyPr wrap="square" lIns="91440" tIns="45720" rIns="91440" bIns="45720" anchor="t">
            <a:spAutoFit/>
          </a:bodyPr>
          <a:lstStyle/>
          <a:p>
            <a:r>
              <a:rPr lang="en-GB" sz="1000" dirty="0">
                <a:solidFill>
                  <a:srgbClr val="0070C0"/>
                </a:solidFill>
                <a:latin typeface="Wandohope"/>
                <a:ea typeface="Wandohope"/>
              </a:rPr>
              <a:t>UNCRC</a:t>
            </a:r>
          </a:p>
          <a:p>
            <a:r>
              <a:rPr lang="en-GB" sz="1000" dirty="0">
                <a:latin typeface="Wandohope"/>
                <a:ea typeface="Wandohope"/>
              </a:rPr>
              <a:t>Article 2 (non-discrimination)</a:t>
            </a:r>
          </a:p>
          <a:p>
            <a:r>
              <a:rPr lang="en-GB" sz="1000" dirty="0">
                <a:latin typeface="Wandohope"/>
                <a:ea typeface="Wandohope"/>
              </a:rPr>
              <a:t>Article 6 (life, survival and development)</a:t>
            </a:r>
          </a:p>
          <a:p>
            <a:r>
              <a:rPr lang="en-GB" sz="1000" dirty="0">
                <a:latin typeface="Wandohope"/>
                <a:ea typeface="Wandohope"/>
              </a:rPr>
              <a:t>Article 29 (goals of education) </a:t>
            </a:r>
            <a:r>
              <a:rPr lang="en-GB" sz="1000" dirty="0"/>
              <a:t>                                                                                         </a:t>
            </a:r>
            <a:r>
              <a:rPr lang="en-GB" sz="1000" dirty="0">
                <a:latin typeface="Wandohope"/>
                <a:ea typeface="Wandohope"/>
              </a:rPr>
              <a:t>              "Rewarding Futures in Life and Work"</a:t>
            </a:r>
          </a:p>
        </p:txBody>
      </p:sp>
      <p:sp>
        <p:nvSpPr>
          <p:cNvPr id="7" name="TextBox 6">
            <a:extLst>
              <a:ext uri="{FF2B5EF4-FFF2-40B4-BE49-F238E27FC236}">
                <a16:creationId xmlns:a16="http://schemas.microsoft.com/office/drawing/2014/main" id="{C592949C-1803-FD10-85CC-C59859380FEA}"/>
              </a:ext>
            </a:extLst>
          </p:cNvPr>
          <p:cNvSpPr txBox="1"/>
          <p:nvPr/>
        </p:nvSpPr>
        <p:spPr>
          <a:xfrm>
            <a:off x="3776843" y="1757494"/>
            <a:ext cx="4460013" cy="1015663"/>
          </a:xfrm>
          <a:custGeom>
            <a:avLst/>
            <a:gdLst>
              <a:gd name="connsiteX0" fmla="*/ 0 w 4460013"/>
              <a:gd name="connsiteY0" fmla="*/ 0 h 1015663"/>
              <a:gd name="connsiteX1" fmla="*/ 503344 w 4460013"/>
              <a:gd name="connsiteY1" fmla="*/ 0 h 1015663"/>
              <a:gd name="connsiteX2" fmla="*/ 1006689 w 4460013"/>
              <a:gd name="connsiteY2" fmla="*/ 0 h 1015663"/>
              <a:gd name="connsiteX3" fmla="*/ 1688433 w 4460013"/>
              <a:gd name="connsiteY3" fmla="*/ 0 h 1015663"/>
              <a:gd name="connsiteX4" fmla="*/ 2414778 w 4460013"/>
              <a:gd name="connsiteY4" fmla="*/ 0 h 1015663"/>
              <a:gd name="connsiteX5" fmla="*/ 3141123 w 4460013"/>
              <a:gd name="connsiteY5" fmla="*/ 0 h 1015663"/>
              <a:gd name="connsiteX6" fmla="*/ 3822868 w 4460013"/>
              <a:gd name="connsiteY6" fmla="*/ 0 h 1015663"/>
              <a:gd name="connsiteX7" fmla="*/ 4460013 w 4460013"/>
              <a:gd name="connsiteY7" fmla="*/ 0 h 1015663"/>
              <a:gd name="connsiteX8" fmla="*/ 4460013 w 4460013"/>
              <a:gd name="connsiteY8" fmla="*/ 507832 h 1015663"/>
              <a:gd name="connsiteX9" fmla="*/ 4460013 w 4460013"/>
              <a:gd name="connsiteY9" fmla="*/ 1015663 h 1015663"/>
              <a:gd name="connsiteX10" fmla="*/ 3733668 w 4460013"/>
              <a:gd name="connsiteY10" fmla="*/ 1015663 h 1015663"/>
              <a:gd name="connsiteX11" fmla="*/ 3230324 w 4460013"/>
              <a:gd name="connsiteY11" fmla="*/ 1015663 h 1015663"/>
              <a:gd name="connsiteX12" fmla="*/ 2726979 w 4460013"/>
              <a:gd name="connsiteY12" fmla="*/ 1015663 h 1015663"/>
              <a:gd name="connsiteX13" fmla="*/ 2179035 w 4460013"/>
              <a:gd name="connsiteY13" fmla="*/ 1015663 h 1015663"/>
              <a:gd name="connsiteX14" fmla="*/ 1541890 w 4460013"/>
              <a:gd name="connsiteY14" fmla="*/ 1015663 h 1015663"/>
              <a:gd name="connsiteX15" fmla="*/ 904745 w 4460013"/>
              <a:gd name="connsiteY15" fmla="*/ 1015663 h 1015663"/>
              <a:gd name="connsiteX16" fmla="*/ 0 w 4460013"/>
              <a:gd name="connsiteY16" fmla="*/ 1015663 h 1015663"/>
              <a:gd name="connsiteX17" fmla="*/ 0 w 4460013"/>
              <a:gd name="connsiteY17" fmla="*/ 507832 h 1015663"/>
              <a:gd name="connsiteX18" fmla="*/ 0 w 4460013"/>
              <a:gd name="connsiteY18" fmla="*/ 0 h 10156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4460013" h="1015663" extrusionOk="0">
                <a:moveTo>
                  <a:pt x="0" y="0"/>
                </a:moveTo>
                <a:cubicBezTo>
                  <a:pt x="175826" y="24821"/>
                  <a:pt x="386540" y="-15846"/>
                  <a:pt x="503344" y="0"/>
                </a:cubicBezTo>
                <a:cubicBezTo>
                  <a:pt x="620148" y="15846"/>
                  <a:pt x="785790" y="22213"/>
                  <a:pt x="1006689" y="0"/>
                </a:cubicBezTo>
                <a:cubicBezTo>
                  <a:pt x="1227588" y="-22213"/>
                  <a:pt x="1547293" y="20495"/>
                  <a:pt x="1688433" y="0"/>
                </a:cubicBezTo>
                <a:cubicBezTo>
                  <a:pt x="1829573" y="-20495"/>
                  <a:pt x="2186479" y="7259"/>
                  <a:pt x="2414778" y="0"/>
                </a:cubicBezTo>
                <a:cubicBezTo>
                  <a:pt x="2643077" y="-7259"/>
                  <a:pt x="2976270" y="-23085"/>
                  <a:pt x="3141123" y="0"/>
                </a:cubicBezTo>
                <a:cubicBezTo>
                  <a:pt x="3305976" y="23085"/>
                  <a:pt x="3651852" y="21227"/>
                  <a:pt x="3822868" y="0"/>
                </a:cubicBezTo>
                <a:cubicBezTo>
                  <a:pt x="3993884" y="-21227"/>
                  <a:pt x="4253144" y="4536"/>
                  <a:pt x="4460013" y="0"/>
                </a:cubicBezTo>
                <a:cubicBezTo>
                  <a:pt x="4478109" y="182530"/>
                  <a:pt x="4459740" y="386750"/>
                  <a:pt x="4460013" y="507832"/>
                </a:cubicBezTo>
                <a:cubicBezTo>
                  <a:pt x="4460286" y="628914"/>
                  <a:pt x="4441239" y="767309"/>
                  <a:pt x="4460013" y="1015663"/>
                </a:cubicBezTo>
                <a:cubicBezTo>
                  <a:pt x="4203336" y="1038561"/>
                  <a:pt x="3916868" y="1045450"/>
                  <a:pt x="3733668" y="1015663"/>
                </a:cubicBezTo>
                <a:cubicBezTo>
                  <a:pt x="3550469" y="985876"/>
                  <a:pt x="3451575" y="1033208"/>
                  <a:pt x="3230324" y="1015663"/>
                </a:cubicBezTo>
                <a:cubicBezTo>
                  <a:pt x="3009073" y="998118"/>
                  <a:pt x="2888410" y="1009546"/>
                  <a:pt x="2726979" y="1015663"/>
                </a:cubicBezTo>
                <a:cubicBezTo>
                  <a:pt x="2565548" y="1021780"/>
                  <a:pt x="2335601" y="991724"/>
                  <a:pt x="2179035" y="1015663"/>
                </a:cubicBezTo>
                <a:cubicBezTo>
                  <a:pt x="2022469" y="1039602"/>
                  <a:pt x="1705922" y="1038374"/>
                  <a:pt x="1541890" y="1015663"/>
                </a:cubicBezTo>
                <a:cubicBezTo>
                  <a:pt x="1377859" y="992952"/>
                  <a:pt x="1068514" y="1011530"/>
                  <a:pt x="904745" y="1015663"/>
                </a:cubicBezTo>
                <a:cubicBezTo>
                  <a:pt x="740976" y="1019796"/>
                  <a:pt x="345791" y="1033697"/>
                  <a:pt x="0" y="1015663"/>
                </a:cubicBezTo>
                <a:cubicBezTo>
                  <a:pt x="-16391" y="771414"/>
                  <a:pt x="-19338" y="677251"/>
                  <a:pt x="0" y="507832"/>
                </a:cubicBezTo>
                <a:cubicBezTo>
                  <a:pt x="19338" y="338413"/>
                  <a:pt x="-16540" y="207625"/>
                  <a:pt x="0" y="0"/>
                </a:cubicBezTo>
                <a:close/>
              </a:path>
            </a:pathLst>
          </a:custGeom>
          <a:noFill/>
          <a:ln>
            <a:noFill/>
            <a:extLst>
              <a:ext uri="{C807C97D-BFC1-408E-A445-0C87EB9F89A2}">
                <ask:lineSketchStyleProps xmlns:ask="http://schemas.microsoft.com/office/drawing/2018/sketchyshapes" sd="2869288067">
                  <a:prstGeom prst="rect">
                    <a:avLst/>
                  </a:prstGeom>
                  <ask:type>
                    <ask:lineSketchFreehand/>
                  </ask:type>
                </ask:lineSketchStyleProps>
              </a:ext>
            </a:extLst>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b="1" dirty="0">
                <a:solidFill>
                  <a:srgbClr val="C00000"/>
                </a:solidFill>
                <a:latin typeface="Wandohope"/>
                <a:ea typeface="Roboto"/>
                <a:cs typeface="Roboto"/>
              </a:rPr>
              <a:t>NIF Vision: </a:t>
            </a:r>
            <a:endParaRPr lang="en-US" sz="1200" dirty="0">
              <a:solidFill>
                <a:srgbClr val="C00000"/>
              </a:solidFill>
              <a:latin typeface="Wandohope"/>
              <a:ea typeface="Wandohope"/>
              <a:cs typeface="Roboto"/>
            </a:endParaRPr>
          </a:p>
          <a:p>
            <a:r>
              <a:rPr lang="en-US" sz="1200" b="1" dirty="0">
                <a:latin typeface="Wandohope"/>
                <a:ea typeface="Roboto"/>
                <a:cs typeface="Roboto"/>
              </a:rPr>
              <a:t>Achieving equity</a:t>
            </a:r>
            <a:r>
              <a:rPr lang="en-US" sz="1200" dirty="0">
                <a:latin typeface="Wandohope"/>
                <a:ea typeface="Roboto"/>
                <a:cs typeface="Roboto"/>
              </a:rPr>
              <a:t>: ensuring every child and young person has the same opportunity to succeed, no matter their background or shared protected characteristics, with a particular focus on closing the poverty-related attainment gap.</a:t>
            </a:r>
            <a:endParaRPr lang="en-US" sz="1200" dirty="0">
              <a:latin typeface="Wandohope"/>
              <a:ea typeface="Wandohope"/>
            </a:endParaRPr>
          </a:p>
        </p:txBody>
      </p:sp>
      <p:pic>
        <p:nvPicPr>
          <p:cNvPr id="17" name="Picture 16" descr="A yellow and red shield with lions and text&#10;&#10;Description automatically generated">
            <a:extLst>
              <a:ext uri="{FF2B5EF4-FFF2-40B4-BE49-F238E27FC236}">
                <a16:creationId xmlns:a16="http://schemas.microsoft.com/office/drawing/2014/main" id="{026F211A-5056-5F23-D5AB-926703303B97}"/>
              </a:ext>
            </a:extLst>
          </p:cNvPr>
          <p:cNvPicPr>
            <a:picLocks noChangeAspect="1"/>
          </p:cNvPicPr>
          <p:nvPr/>
        </p:nvPicPr>
        <p:blipFill>
          <a:blip r:embed="rId5">
            <a:extLst>
              <a:ext uri="{BEBA8EAE-BF5A-486C-A8C5-ECC9F3942E4B}">
                <a14:imgProps xmlns:a14="http://schemas.microsoft.com/office/drawing/2010/main">
                  <a14:imgLayer r:embed="rId6">
                    <a14:imgEffect>
                      <a14:backgroundRemoval t="10000" b="90000" l="10000" r="90000"/>
                    </a14:imgEffect>
                  </a14:imgLayer>
                </a14:imgProps>
              </a:ext>
            </a:extLst>
          </a:blip>
          <a:stretch>
            <a:fillRect/>
          </a:stretch>
        </p:blipFill>
        <p:spPr>
          <a:xfrm>
            <a:off x="4287213" y="623755"/>
            <a:ext cx="838200" cy="771525"/>
          </a:xfrm>
          <a:prstGeom prst="rect">
            <a:avLst/>
          </a:prstGeom>
        </p:spPr>
      </p:pic>
    </p:spTree>
    <p:extLst>
      <p:ext uri="{BB962C8B-B14F-4D97-AF65-F5344CB8AC3E}">
        <p14:creationId xmlns:p14="http://schemas.microsoft.com/office/powerpoint/2010/main" val="41902661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CBB0869A-0BE5-B3E9-F73D-2F3691E4D9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F916AC5-25B8-4E21-CA02-3AC404DFD19F}"/>
              </a:ext>
            </a:extLst>
          </p:cNvPr>
          <p:cNvSpPr>
            <a:spLocks noGrp="1"/>
          </p:cNvSpPr>
          <p:nvPr>
            <p:ph type="title"/>
          </p:nvPr>
        </p:nvSpPr>
        <p:spPr>
          <a:xfrm>
            <a:off x="612648" y="1114923"/>
            <a:ext cx="4621553" cy="1360728"/>
          </a:xfrm>
        </p:spPr>
        <p:txBody>
          <a:bodyPr anchor="b">
            <a:normAutofit fontScale="90000"/>
          </a:bodyPr>
          <a:lstStyle/>
          <a:p>
            <a:r>
              <a:rPr lang="en-GB" dirty="0">
                <a:solidFill>
                  <a:srgbClr val="7030A0"/>
                </a:solidFill>
              </a:rPr>
              <a:t>Please send us your views using this </a:t>
            </a:r>
            <a:r>
              <a:rPr lang="en-GB" dirty="0">
                <a:solidFill>
                  <a:srgbClr val="7030A0"/>
                </a:solidFill>
                <a:hlinkClick r:id="rId2"/>
              </a:rPr>
              <a:t>link</a:t>
            </a:r>
            <a:r>
              <a:rPr lang="en-GB" dirty="0">
                <a:solidFill>
                  <a:srgbClr val="7030A0"/>
                </a:solidFill>
              </a:rPr>
              <a:t> or QR code.</a:t>
            </a:r>
          </a:p>
        </p:txBody>
      </p:sp>
      <p:sp>
        <p:nvSpPr>
          <p:cNvPr id="3" name="Content Placeholder 2">
            <a:extLst>
              <a:ext uri="{FF2B5EF4-FFF2-40B4-BE49-F238E27FC236}">
                <a16:creationId xmlns:a16="http://schemas.microsoft.com/office/drawing/2014/main" id="{0C2C80E4-A0AE-01AC-86B5-96FE984AAC43}"/>
              </a:ext>
            </a:extLst>
          </p:cNvPr>
          <p:cNvSpPr>
            <a:spLocks noGrp="1"/>
          </p:cNvSpPr>
          <p:nvPr>
            <p:ph idx="1"/>
          </p:nvPr>
        </p:nvSpPr>
        <p:spPr>
          <a:xfrm>
            <a:off x="612648" y="2676935"/>
            <a:ext cx="4621553" cy="3159018"/>
          </a:xfrm>
        </p:spPr>
        <p:txBody>
          <a:bodyPr>
            <a:normAutofit/>
          </a:bodyPr>
          <a:lstStyle/>
          <a:p>
            <a:pPr marL="0" indent="0">
              <a:buNone/>
            </a:pPr>
            <a:endParaRPr lang="en-GB" sz="1800" dirty="0"/>
          </a:p>
        </p:txBody>
      </p:sp>
      <p:pic>
        <p:nvPicPr>
          <p:cNvPr id="5" name="Picture 4" descr="A qr code on a screen&#10;&#10;AI-generated content may be incorrect.">
            <a:extLst>
              <a:ext uri="{FF2B5EF4-FFF2-40B4-BE49-F238E27FC236}">
                <a16:creationId xmlns:a16="http://schemas.microsoft.com/office/drawing/2014/main" id="{E59421CD-4986-BC8D-5236-EC65FF51D65E}"/>
              </a:ext>
            </a:extLst>
          </p:cNvPr>
          <p:cNvPicPr>
            <a:picLocks noChangeAspect="1"/>
          </p:cNvPicPr>
          <p:nvPr/>
        </p:nvPicPr>
        <p:blipFill>
          <a:blip r:embed="rId3"/>
          <a:stretch>
            <a:fillRect/>
          </a:stretch>
        </p:blipFill>
        <p:spPr>
          <a:xfrm>
            <a:off x="6200845" y="1114923"/>
            <a:ext cx="4818611" cy="4628153"/>
          </a:xfrm>
          <a:prstGeom prst="rect">
            <a:avLst/>
          </a:prstGeom>
        </p:spPr>
      </p:pic>
      <p:pic>
        <p:nvPicPr>
          <p:cNvPr id="8" name="Picture 7">
            <a:hlinkClick r:id="rId4" action="ppaction://hlinkfile"/>
            <a:extLst>
              <a:ext uri="{FF2B5EF4-FFF2-40B4-BE49-F238E27FC236}">
                <a16:creationId xmlns:a16="http://schemas.microsoft.com/office/drawing/2014/main" id="{7BA61AC1-8C70-0925-576C-5379B4DD5270}"/>
              </a:ext>
            </a:extLst>
          </p:cNvPr>
          <p:cNvPicPr>
            <a:picLocks noChangeAspect="1"/>
          </p:cNvPicPr>
          <p:nvPr/>
        </p:nvPicPr>
        <p:blipFill>
          <a:blip r:embed="rId5"/>
          <a:stretch>
            <a:fillRect/>
          </a:stretch>
        </p:blipFill>
        <p:spPr>
          <a:xfrm>
            <a:off x="2181628" y="3590574"/>
            <a:ext cx="2181225" cy="2000250"/>
          </a:xfrm>
          <a:prstGeom prst="rect">
            <a:avLst/>
          </a:prstGeom>
        </p:spPr>
      </p:pic>
    </p:spTree>
    <p:extLst>
      <p:ext uri="{BB962C8B-B14F-4D97-AF65-F5344CB8AC3E}">
        <p14:creationId xmlns:p14="http://schemas.microsoft.com/office/powerpoint/2010/main" val="11358315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splash of colours on a white surface">
            <a:extLst>
              <a:ext uri="{FF2B5EF4-FFF2-40B4-BE49-F238E27FC236}">
                <a16:creationId xmlns:a16="http://schemas.microsoft.com/office/drawing/2014/main" id="{796A5AB2-EB66-7C38-139B-CA910DE74B37}"/>
              </a:ext>
            </a:extLst>
          </p:cNvPr>
          <p:cNvPicPr>
            <a:picLocks noChangeAspect="1"/>
          </p:cNvPicPr>
          <p:nvPr/>
        </p:nvPicPr>
        <p:blipFill>
          <a:blip r:embed="rId2">
            <a:alphaModFix amt="20000"/>
          </a:blip>
          <a:srcRect r="19425"/>
          <a:stretch>
            <a:fillRect/>
          </a:stretch>
        </p:blipFill>
        <p:spPr>
          <a:xfrm rot="5400000" flipH="1">
            <a:off x="6857840" y="1523838"/>
            <a:ext cx="5525304" cy="5143019"/>
          </a:xfrm>
          <a:prstGeom prst="rect">
            <a:avLst/>
          </a:prstGeom>
        </p:spPr>
      </p:pic>
      <p:sp>
        <p:nvSpPr>
          <p:cNvPr id="2" name="Title 1">
            <a:extLst>
              <a:ext uri="{FF2B5EF4-FFF2-40B4-BE49-F238E27FC236}">
                <a16:creationId xmlns:a16="http://schemas.microsoft.com/office/drawing/2014/main" id="{A1967633-5FF6-C4F1-5C5A-6AA9DEC2CD70}"/>
              </a:ext>
            </a:extLst>
          </p:cNvPr>
          <p:cNvSpPr>
            <a:spLocks noGrp="1"/>
          </p:cNvSpPr>
          <p:nvPr>
            <p:ph type="title"/>
          </p:nvPr>
        </p:nvSpPr>
        <p:spPr>
          <a:xfrm>
            <a:off x="612648" y="548640"/>
            <a:ext cx="10741152" cy="655128"/>
          </a:xfrm>
        </p:spPr>
        <p:txBody>
          <a:bodyPr/>
          <a:lstStyle/>
          <a:p>
            <a:r>
              <a:rPr lang="en-GB" dirty="0">
                <a:solidFill>
                  <a:srgbClr val="7030A0"/>
                </a:solidFill>
                <a:latin typeface="Aptos" panose="020B0004020202020204" pitchFamily="34" charset="0"/>
              </a:rPr>
              <a:t>What is the Pupil Equity Fund?</a:t>
            </a:r>
          </a:p>
        </p:txBody>
      </p:sp>
      <p:sp>
        <p:nvSpPr>
          <p:cNvPr id="3" name="Content Placeholder 2">
            <a:extLst>
              <a:ext uri="{FF2B5EF4-FFF2-40B4-BE49-F238E27FC236}">
                <a16:creationId xmlns:a16="http://schemas.microsoft.com/office/drawing/2014/main" id="{4AC98F6F-CD77-6250-7215-26BA2CAB58FA}"/>
              </a:ext>
            </a:extLst>
          </p:cNvPr>
          <p:cNvSpPr>
            <a:spLocks noGrp="1"/>
          </p:cNvSpPr>
          <p:nvPr>
            <p:ph sz="half" idx="1"/>
          </p:nvPr>
        </p:nvSpPr>
        <p:spPr>
          <a:xfrm>
            <a:off x="612648" y="1412110"/>
            <a:ext cx="5408422" cy="5023413"/>
          </a:xfrm>
        </p:spPr>
        <p:txBody>
          <a:bodyPr>
            <a:normAutofit fontScale="32500" lnSpcReduction="20000"/>
          </a:bodyPr>
          <a:lstStyle/>
          <a:p>
            <a:pPr marL="0" indent="0">
              <a:buNone/>
            </a:pPr>
            <a:r>
              <a:rPr lang="en-GB" sz="4900" dirty="0">
                <a:solidFill>
                  <a:schemeClr val="accent6"/>
                </a:solidFill>
              </a:rPr>
              <a:t>The Pupil Equity Fund (PEF) is additional funding for schools to target any attainment </a:t>
            </a:r>
            <a:r>
              <a:rPr lang="en-GB" sz="4900" dirty="0">
                <a:solidFill>
                  <a:schemeClr val="accent6"/>
                </a:solidFill>
                <a:latin typeface="Aptos" panose="020B0004020202020204" pitchFamily="34" charset="0"/>
              </a:rPr>
              <a:t>gaps which may be caused by poverty. This is based on Free Meal Entitlement </a:t>
            </a:r>
            <a:r>
              <a:rPr lang="en-GB" sz="4900" i="1" dirty="0">
                <a:solidFill>
                  <a:schemeClr val="accent6"/>
                </a:solidFill>
                <a:latin typeface="Aptos" panose="020B0004020202020204" pitchFamily="34" charset="0"/>
              </a:rPr>
              <a:t>uptake</a:t>
            </a:r>
            <a:r>
              <a:rPr lang="en-GB" sz="4900" dirty="0">
                <a:solidFill>
                  <a:schemeClr val="accent6"/>
                </a:solidFill>
                <a:latin typeface="Aptos" panose="020B0004020202020204" pitchFamily="34" charset="0"/>
              </a:rPr>
              <a:t> but headteachers can use their professional judgement to identify children in their school who may benefit from the targeted interventions and approaches, with the aim of closing the poverty-related attainment gap</a:t>
            </a:r>
            <a:r>
              <a:rPr lang="en-GB" sz="4900" dirty="0">
                <a:latin typeface="Aptos" panose="020B0004020202020204" pitchFamily="34" charset="0"/>
              </a:rPr>
              <a:t>. </a:t>
            </a:r>
          </a:p>
          <a:p>
            <a:pPr marL="0" indent="0">
              <a:buNone/>
            </a:pPr>
            <a:endParaRPr lang="en-GB" sz="4900" dirty="0">
              <a:latin typeface="Aptos" panose="020B0004020202020204" pitchFamily="34" charset="0"/>
            </a:endParaRPr>
          </a:p>
          <a:p>
            <a:pPr marL="0" indent="0">
              <a:buNone/>
            </a:pPr>
            <a:r>
              <a:rPr lang="en-GB" sz="3700" dirty="0">
                <a:latin typeface="Aptos" panose="020B0004020202020204" pitchFamily="34" charset="0"/>
              </a:rPr>
              <a:t>Bellshill Academy received </a:t>
            </a:r>
            <a:r>
              <a:rPr lang="en-GB" sz="3700" b="1" dirty="0">
                <a:latin typeface="Aptos" panose="020B0004020202020204" pitchFamily="34" charset="0"/>
              </a:rPr>
              <a:t>£102,900. </a:t>
            </a:r>
          </a:p>
          <a:p>
            <a:pPr marL="0" indent="0">
              <a:buNone/>
            </a:pPr>
            <a:endParaRPr lang="en-GB" sz="3700" dirty="0">
              <a:latin typeface="Aptos" panose="020B0004020202020204" pitchFamily="34" charset="0"/>
            </a:endParaRPr>
          </a:p>
          <a:p>
            <a:pPr marL="0" indent="0">
              <a:buNone/>
            </a:pPr>
            <a:r>
              <a:rPr lang="en-GB" sz="3700" b="1" dirty="0">
                <a:latin typeface="Aptos" panose="020B0004020202020204" pitchFamily="34" charset="0"/>
              </a:rPr>
              <a:t>In Bellshill Academy, expenditure was as spread across these following areas:</a:t>
            </a:r>
          </a:p>
          <a:p>
            <a:r>
              <a:rPr lang="en-GB" sz="3700" b="1" dirty="0">
                <a:latin typeface="Aptos" panose="020B0004020202020204" pitchFamily="34" charset="0"/>
              </a:rPr>
              <a:t>Staffing:* £89614</a:t>
            </a:r>
            <a:endParaRPr lang="en-GB" sz="3700" dirty="0">
              <a:latin typeface="Aptos" panose="020B0004020202020204" pitchFamily="34" charset="0"/>
            </a:endParaRPr>
          </a:p>
          <a:p>
            <a:r>
              <a:rPr lang="en-GB" sz="3700" dirty="0">
                <a:latin typeface="Aptos" panose="020B0004020202020204" pitchFamily="34" charset="0"/>
              </a:rPr>
              <a:t>Pathways Teacher (Attendance and Attainment)</a:t>
            </a:r>
          </a:p>
          <a:p>
            <a:r>
              <a:rPr lang="en-GB" sz="3700" dirty="0">
                <a:latin typeface="Aptos" panose="020B0004020202020204" pitchFamily="34" charset="0"/>
              </a:rPr>
              <a:t>STEM Teacher (Science, Numeracy and Skills)</a:t>
            </a:r>
          </a:p>
          <a:p>
            <a:r>
              <a:rPr lang="en-GB" sz="3700" dirty="0">
                <a:latin typeface="Aptos" panose="020B0004020202020204" pitchFamily="34" charset="0"/>
              </a:rPr>
              <a:t>Home School Partnership Officer  (Nurture, Wellbeing, Attendance)</a:t>
            </a:r>
          </a:p>
          <a:p>
            <a:endParaRPr lang="en-GB" dirty="0"/>
          </a:p>
        </p:txBody>
      </p:sp>
      <p:sp>
        <p:nvSpPr>
          <p:cNvPr id="4" name="Content Placeholder 3">
            <a:extLst>
              <a:ext uri="{FF2B5EF4-FFF2-40B4-BE49-F238E27FC236}">
                <a16:creationId xmlns:a16="http://schemas.microsoft.com/office/drawing/2014/main" id="{98B7E8BD-92B5-16ED-246E-6AB3060F7599}"/>
              </a:ext>
            </a:extLst>
          </p:cNvPr>
          <p:cNvSpPr>
            <a:spLocks noGrp="1"/>
          </p:cNvSpPr>
          <p:nvPr>
            <p:ph sz="half" idx="2"/>
          </p:nvPr>
        </p:nvSpPr>
        <p:spPr>
          <a:xfrm>
            <a:off x="6981464" y="911160"/>
            <a:ext cx="6335210" cy="3890576"/>
          </a:xfrm>
        </p:spPr>
        <p:txBody>
          <a:bodyPr>
            <a:normAutofit fontScale="32500" lnSpcReduction="20000"/>
          </a:bodyPr>
          <a:lstStyle/>
          <a:p>
            <a:pPr marL="0" indent="0">
              <a:buNone/>
            </a:pPr>
            <a:r>
              <a:rPr lang="en-GB" sz="3700" b="1" dirty="0">
                <a:latin typeface="Aptos" panose="020B0004020202020204" pitchFamily="34" charset="0"/>
              </a:rPr>
              <a:t>Skills for Work and Wellbeing : *£7210</a:t>
            </a:r>
            <a:endParaRPr lang="en-GB" sz="3700" dirty="0">
              <a:latin typeface="Aptos" panose="020B0004020202020204" pitchFamily="34" charset="0"/>
            </a:endParaRPr>
          </a:p>
          <a:p>
            <a:r>
              <a:rPr lang="en-GB" sz="3700" dirty="0">
                <a:latin typeface="Aptos" panose="020B0004020202020204" pitchFamily="34" charset="0"/>
              </a:rPr>
              <a:t>ICT provision </a:t>
            </a:r>
          </a:p>
          <a:p>
            <a:r>
              <a:rPr lang="en-GB" sz="3700" dirty="0">
                <a:latin typeface="Aptos" panose="020B0004020202020204" pitchFamily="34" charset="0"/>
              </a:rPr>
              <a:t>Participatory budgeting - Makaton and Mental Health</a:t>
            </a:r>
          </a:p>
          <a:p>
            <a:r>
              <a:rPr lang="en-GB" sz="3700" dirty="0">
                <a:latin typeface="Aptos" panose="020B0004020202020204" pitchFamily="34" charset="0"/>
              </a:rPr>
              <a:t>STEM resources </a:t>
            </a:r>
          </a:p>
          <a:p>
            <a:r>
              <a:rPr lang="en-GB" sz="3700" dirty="0">
                <a:latin typeface="Aptos" panose="020B0004020202020204" pitchFamily="34" charset="0"/>
              </a:rPr>
              <a:t>CREST Award </a:t>
            </a:r>
          </a:p>
          <a:p>
            <a:r>
              <a:rPr lang="en-GB" sz="3700" dirty="0">
                <a:latin typeface="Aptos" panose="020B0004020202020204" pitchFamily="34" charset="0"/>
              </a:rPr>
              <a:t>Barista training and resources and car valeting training</a:t>
            </a:r>
          </a:p>
          <a:p>
            <a:r>
              <a:rPr lang="en-GB" sz="3700" dirty="0">
                <a:latin typeface="Aptos" panose="020B0004020202020204" pitchFamily="34" charset="0"/>
              </a:rPr>
              <a:t>The Brilliant Club's Scholars Programme, University of Strathclyde</a:t>
            </a:r>
          </a:p>
          <a:p>
            <a:r>
              <a:rPr lang="en-GB" sz="3700" dirty="0">
                <a:latin typeface="Aptos" panose="020B0004020202020204" pitchFamily="34" charset="0"/>
              </a:rPr>
              <a:t>School Community Zone Development </a:t>
            </a:r>
          </a:p>
          <a:p>
            <a:r>
              <a:rPr lang="en-GB" sz="3700" dirty="0">
                <a:latin typeface="Aptos" panose="020B0004020202020204" pitchFamily="34" charset="0"/>
              </a:rPr>
              <a:t>Poverty Proofing (resources and financial support)</a:t>
            </a:r>
          </a:p>
          <a:p>
            <a:r>
              <a:rPr lang="en-GB" sz="3700" dirty="0">
                <a:latin typeface="Aptos" panose="020B0004020202020204" pitchFamily="34" charset="0"/>
              </a:rPr>
              <a:t>Trips for Pupils</a:t>
            </a:r>
          </a:p>
          <a:p>
            <a:r>
              <a:rPr lang="en-GB" sz="3700" dirty="0">
                <a:latin typeface="Aptos" panose="020B0004020202020204" pitchFamily="34" charset="0"/>
              </a:rPr>
              <a:t>Active Schools Awards</a:t>
            </a:r>
          </a:p>
          <a:p>
            <a:r>
              <a:rPr lang="en-GB" sz="3700" dirty="0">
                <a:latin typeface="Aptos" panose="020B0004020202020204" pitchFamily="34" charset="0"/>
              </a:rPr>
              <a:t>Strength training, yoga and rowing </a:t>
            </a:r>
          </a:p>
          <a:p>
            <a:endParaRPr lang="en-GB" sz="3000" dirty="0">
              <a:latin typeface="Aptos" panose="020B0004020202020204" pitchFamily="34" charset="0"/>
            </a:endParaRPr>
          </a:p>
          <a:p>
            <a:endParaRPr lang="en-GB" dirty="0"/>
          </a:p>
        </p:txBody>
      </p:sp>
      <p:sp>
        <p:nvSpPr>
          <p:cNvPr id="9" name="TextBox 8">
            <a:extLst>
              <a:ext uri="{FF2B5EF4-FFF2-40B4-BE49-F238E27FC236}">
                <a16:creationId xmlns:a16="http://schemas.microsoft.com/office/drawing/2014/main" id="{A1DABC0E-4DF7-F590-0D4A-AC6233765F3F}"/>
              </a:ext>
            </a:extLst>
          </p:cNvPr>
          <p:cNvSpPr txBox="1"/>
          <p:nvPr/>
        </p:nvSpPr>
        <p:spPr>
          <a:xfrm>
            <a:off x="6518168" y="4801736"/>
            <a:ext cx="5278056" cy="1384995"/>
          </a:xfrm>
          <a:prstGeom prst="rect">
            <a:avLst/>
          </a:prstGeom>
          <a:noFill/>
        </p:spPr>
        <p:txBody>
          <a:bodyPr wrap="square" rtlCol="0">
            <a:spAutoFit/>
          </a:bodyPr>
          <a:lstStyle/>
          <a:p>
            <a:r>
              <a:rPr lang="en-GB" sz="1200" b="1" dirty="0">
                <a:latin typeface="Aptos" panose="020B0004020202020204" pitchFamily="34" charset="0"/>
              </a:rPr>
              <a:t>Other : *£6,174.00 </a:t>
            </a:r>
            <a:endParaRPr lang="en-GB" sz="1200" dirty="0">
              <a:latin typeface="Aptos" panose="020B0004020202020204" pitchFamily="34" charset="0"/>
            </a:endParaRPr>
          </a:p>
          <a:p>
            <a:r>
              <a:rPr lang="en-GB" sz="1200" dirty="0">
                <a:latin typeface="Aptos" panose="020B0004020202020204" pitchFamily="34" charset="0"/>
              </a:rPr>
              <a:t>Administration</a:t>
            </a:r>
          </a:p>
          <a:p>
            <a:r>
              <a:rPr lang="en-GB" sz="1200" dirty="0">
                <a:latin typeface="Aptos" panose="020B0004020202020204" pitchFamily="34" charset="0"/>
              </a:rPr>
              <a:t>Training for Staff: literacy , Solihull, Learning and Teaching </a:t>
            </a:r>
          </a:p>
          <a:p>
            <a:r>
              <a:rPr lang="en-GB" sz="1200" dirty="0">
                <a:latin typeface="Aptos" panose="020B0004020202020204" pitchFamily="34" charset="0"/>
              </a:rPr>
              <a:t>Counselling </a:t>
            </a:r>
          </a:p>
          <a:p>
            <a:endParaRPr lang="en-GB" sz="1200" dirty="0">
              <a:latin typeface="Aptos" panose="020B0004020202020204" pitchFamily="34" charset="0"/>
            </a:endParaRPr>
          </a:p>
          <a:p>
            <a:endParaRPr lang="en-GB" sz="1200" dirty="0">
              <a:latin typeface="Aptos" panose="020B0004020202020204" pitchFamily="34" charset="0"/>
            </a:endParaRPr>
          </a:p>
          <a:p>
            <a:r>
              <a:rPr lang="en-GB" sz="1200" dirty="0">
                <a:latin typeface="Aptos" panose="020B0004020202020204" pitchFamily="34" charset="0"/>
              </a:rPr>
              <a:t>*notional costs</a:t>
            </a:r>
          </a:p>
        </p:txBody>
      </p:sp>
    </p:spTree>
    <p:extLst>
      <p:ext uri="{BB962C8B-B14F-4D97-AF65-F5344CB8AC3E}">
        <p14:creationId xmlns:p14="http://schemas.microsoft.com/office/powerpoint/2010/main" val="12620160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66606D-5964-DF8B-2F7E-871BF93BC481}"/>
              </a:ext>
            </a:extLst>
          </p:cNvPr>
          <p:cNvSpPr>
            <a:spLocks noGrp="1"/>
          </p:cNvSpPr>
          <p:nvPr>
            <p:ph type="title"/>
          </p:nvPr>
        </p:nvSpPr>
        <p:spPr>
          <a:xfrm>
            <a:off x="612648" y="548640"/>
            <a:ext cx="10966704" cy="1328324"/>
          </a:xfrm>
        </p:spPr>
        <p:txBody>
          <a:bodyPr>
            <a:normAutofit fontScale="90000"/>
          </a:bodyPr>
          <a:lstStyle/>
          <a:p>
            <a:r>
              <a:rPr lang="en-GB" sz="1800" dirty="0">
                <a:solidFill>
                  <a:srgbClr val="7030A0"/>
                </a:solidFill>
                <a:latin typeface="Aptos" panose="020B0004020202020204" pitchFamily="34" charset="0"/>
              </a:rPr>
              <a:t>‘Healthy Habits’: A Focus on Attendance/Achievement:</a:t>
            </a:r>
            <a:br>
              <a:rPr lang="en-GB" sz="1800" dirty="0">
                <a:solidFill>
                  <a:schemeClr val="accent6"/>
                </a:solidFill>
                <a:latin typeface="Aptos" panose="020B0004020202020204" pitchFamily="34" charset="0"/>
              </a:rPr>
            </a:br>
            <a:br>
              <a:rPr lang="en-GB" sz="1800" dirty="0">
                <a:solidFill>
                  <a:schemeClr val="accent6"/>
                </a:solidFill>
                <a:latin typeface="Aptos" panose="020B0004020202020204" pitchFamily="34" charset="0"/>
              </a:rPr>
            </a:br>
            <a:r>
              <a:rPr lang="en-GB" sz="1800" dirty="0">
                <a:solidFill>
                  <a:schemeClr val="accent6"/>
                </a:solidFill>
                <a:latin typeface="Aptos" panose="020B0004020202020204" pitchFamily="34" charset="0"/>
              </a:rPr>
              <a:t>Outcome: Improved engagement for almost all targeted pupils</a:t>
            </a:r>
            <a:br>
              <a:rPr lang="en-GB" sz="1800" dirty="0">
                <a:solidFill>
                  <a:schemeClr val="accent6"/>
                </a:solidFill>
                <a:latin typeface="Aptos" panose="020B0004020202020204" pitchFamily="34" charset="0"/>
              </a:rPr>
            </a:br>
            <a:r>
              <a:rPr lang="en-GB" sz="1800" dirty="0">
                <a:solidFill>
                  <a:schemeClr val="accent6"/>
                </a:solidFill>
                <a:latin typeface="Aptos" panose="020B0004020202020204" pitchFamily="34" charset="0"/>
              </a:rPr>
              <a:t>12 learners: 8% in SIMD 1, 50% in SIMD 2, 17% in SIMD3, 17% in SIMD 4.</a:t>
            </a:r>
            <a:br>
              <a:rPr lang="en-GB" sz="1800" dirty="0">
                <a:solidFill>
                  <a:schemeClr val="accent6"/>
                </a:solidFill>
                <a:latin typeface="Aptos" panose="020B0004020202020204" pitchFamily="34" charset="0"/>
              </a:rPr>
            </a:br>
            <a:br>
              <a:rPr lang="en-GB" sz="1600" dirty="0">
                <a:solidFill>
                  <a:schemeClr val="accent6"/>
                </a:solidFill>
                <a:latin typeface="Aptos" panose="020B0004020202020204" pitchFamily="34" charset="0"/>
              </a:rPr>
            </a:br>
            <a:endParaRPr lang="en-GB" sz="1600" dirty="0">
              <a:solidFill>
                <a:schemeClr val="accent6"/>
              </a:solidFill>
              <a:latin typeface="Aptos" panose="020B0004020202020204" pitchFamily="34" charset="0"/>
            </a:endParaRPr>
          </a:p>
        </p:txBody>
      </p:sp>
      <p:sp>
        <p:nvSpPr>
          <p:cNvPr id="3" name="Content Placeholder 2">
            <a:extLst>
              <a:ext uri="{FF2B5EF4-FFF2-40B4-BE49-F238E27FC236}">
                <a16:creationId xmlns:a16="http://schemas.microsoft.com/office/drawing/2014/main" id="{A5E3853D-5487-8F40-010D-FB3971F2167E}"/>
              </a:ext>
            </a:extLst>
          </p:cNvPr>
          <p:cNvSpPr>
            <a:spLocks noGrp="1"/>
          </p:cNvSpPr>
          <p:nvPr>
            <p:ph sz="half" idx="1"/>
          </p:nvPr>
        </p:nvSpPr>
        <p:spPr>
          <a:xfrm>
            <a:off x="612648" y="2060292"/>
            <a:ext cx="5181600" cy="4614381"/>
          </a:xfrm>
        </p:spPr>
        <p:txBody>
          <a:bodyPr>
            <a:normAutofit fontScale="62500" lnSpcReduction="20000"/>
          </a:bodyPr>
          <a:lstStyle/>
          <a:p>
            <a:pPr lvl="0"/>
            <a:r>
              <a:rPr lang="en-GB" dirty="0">
                <a:latin typeface="Aptos" panose="020B0004020202020204" pitchFamily="34" charset="0"/>
              </a:rPr>
              <a:t>All 12 pupils achieved a Saltire volunteering award.</a:t>
            </a:r>
          </a:p>
          <a:p>
            <a:pPr lvl="0"/>
            <a:r>
              <a:rPr lang="en-GB" dirty="0">
                <a:latin typeface="Aptos" panose="020B0004020202020204" pitchFamily="34" charset="0"/>
              </a:rPr>
              <a:t>10 pupils achieved a level 4 improving wellbeing and a level 4 exploring wellbeing.</a:t>
            </a:r>
          </a:p>
          <a:p>
            <a:pPr lvl="0"/>
            <a:r>
              <a:rPr lang="en-GB" dirty="0">
                <a:latin typeface="Aptos" panose="020B0004020202020204" pitchFamily="34" charset="0"/>
              </a:rPr>
              <a:t>From pupil feedback almost all pupils said that they enjoyed working in a small group or learning a new skill.</a:t>
            </a:r>
          </a:p>
          <a:p>
            <a:pPr lvl="0"/>
            <a:r>
              <a:rPr lang="en-GB" dirty="0">
                <a:latin typeface="Aptos" panose="020B0004020202020204" pitchFamily="34" charset="0"/>
              </a:rPr>
              <a:t>3 pupils benefited from a rowing initiative where they learned a new skill. The pupils commented that they enjoyed this as they had never been on any excursions in the school before. We are now seeing improved attendance, behaviour and presentation.</a:t>
            </a:r>
          </a:p>
          <a:p>
            <a:pPr lvl="0"/>
            <a:r>
              <a:rPr lang="en-GB" dirty="0">
                <a:latin typeface="Aptos" panose="020B0004020202020204" pitchFamily="34" charset="0"/>
              </a:rPr>
              <a:t>1 pupil has been fully integrated into class with 28% of staff stating there has been a marked improvement in behaviour. For the remaining 2 pupils they will follow a full timetable with the new timetable change June 2025. From parental feedback they welcome the change back to a full timetable and are fully supportive and understanding of the measures put in place. </a:t>
            </a:r>
          </a:p>
          <a:p>
            <a:pPr lvl="0"/>
            <a:r>
              <a:rPr lang="en-GB" dirty="0">
                <a:latin typeface="Aptos" panose="020B0004020202020204" pitchFamily="34" charset="0"/>
              </a:rPr>
              <a:t>2 pupils have managed to improve their attendance by &gt;2% since December. Whilst 3 others have managed to maintain their attendance above 90%.</a:t>
            </a:r>
          </a:p>
          <a:p>
            <a:endParaRPr lang="en-GB" dirty="0"/>
          </a:p>
        </p:txBody>
      </p:sp>
      <p:sp>
        <p:nvSpPr>
          <p:cNvPr id="4" name="Content Placeholder 3">
            <a:extLst>
              <a:ext uri="{FF2B5EF4-FFF2-40B4-BE49-F238E27FC236}">
                <a16:creationId xmlns:a16="http://schemas.microsoft.com/office/drawing/2014/main" id="{3861A4B7-56D0-1A59-C55E-D1F0345492C5}"/>
              </a:ext>
            </a:extLst>
          </p:cNvPr>
          <p:cNvSpPr>
            <a:spLocks noGrp="1"/>
          </p:cNvSpPr>
          <p:nvPr>
            <p:ph sz="half" idx="2"/>
          </p:nvPr>
        </p:nvSpPr>
        <p:spPr>
          <a:xfrm>
            <a:off x="6397752" y="2060293"/>
            <a:ext cx="5181600" cy="4614381"/>
          </a:xfrm>
        </p:spPr>
        <p:txBody>
          <a:bodyPr>
            <a:normAutofit fontScale="62500" lnSpcReduction="20000"/>
          </a:bodyPr>
          <a:lstStyle/>
          <a:p>
            <a:pPr lvl="0"/>
            <a:r>
              <a:rPr lang="en-GB" dirty="0">
                <a:latin typeface="Aptos" panose="020B0004020202020204" pitchFamily="34" charset="0"/>
              </a:rPr>
              <a:t>A comparison was made for behaviour between August to December and January to May. 7 pupils have had a lower referral rate after Christmas. Whilst 7 pupils have managed to reduce the number of demerits they received from January to May. </a:t>
            </a:r>
          </a:p>
          <a:p>
            <a:pPr lvl="0"/>
            <a:r>
              <a:rPr lang="en-GB" dirty="0">
                <a:latin typeface="Aptos" panose="020B0004020202020204" pitchFamily="34" charset="0"/>
              </a:rPr>
              <a:t>4 pupils have seen a reduction in all demerits and referrals since January. From staff feedback 14% said that they had seen an improvement in behaviour and effort. A further 57% said that they had seen a slight improvement.</a:t>
            </a:r>
          </a:p>
          <a:p>
            <a:pPr lvl="0"/>
            <a:r>
              <a:rPr lang="en-GB" dirty="0">
                <a:latin typeface="Aptos" panose="020B0004020202020204" pitchFamily="34" charset="0"/>
              </a:rPr>
              <a:t>From staff feedback 14% said that they had seen an improvement in behaviour and effort. A further 57% said that they had seen a slight improvement.</a:t>
            </a:r>
          </a:p>
          <a:p>
            <a:pPr lvl="0"/>
            <a:r>
              <a:rPr lang="en-GB" dirty="0">
                <a:latin typeface="Aptos" panose="020B0004020202020204" pitchFamily="34" charset="0"/>
              </a:rPr>
              <a:t>From the feedback it’s clear staff thought the initiative was ‘worthwhile’ but they also said that even though a pupil ‘worked well towards a set target they often found other issues would arise’.</a:t>
            </a:r>
          </a:p>
          <a:p>
            <a:pPr lvl="0"/>
            <a:r>
              <a:rPr lang="en-GB" dirty="0">
                <a:latin typeface="Aptos" panose="020B0004020202020204" pitchFamily="34" charset="0"/>
              </a:rPr>
              <a:t>It was also said that few staff thought that the change in behaviour and effort may only be in ‘small increments’ and that there is hope that this will improve in the future and with time.</a:t>
            </a:r>
          </a:p>
          <a:p>
            <a:endParaRPr lang="en-GB" dirty="0"/>
          </a:p>
        </p:txBody>
      </p:sp>
      <p:pic>
        <p:nvPicPr>
          <p:cNvPr id="5" name="Picture 4" descr="A splash of colours on a white surface">
            <a:extLst>
              <a:ext uri="{FF2B5EF4-FFF2-40B4-BE49-F238E27FC236}">
                <a16:creationId xmlns:a16="http://schemas.microsoft.com/office/drawing/2014/main" id="{4DE65920-DF5A-53FB-88A8-5FF75F3D385C}"/>
              </a:ext>
            </a:extLst>
          </p:cNvPr>
          <p:cNvPicPr>
            <a:picLocks noChangeAspect="1"/>
          </p:cNvPicPr>
          <p:nvPr/>
        </p:nvPicPr>
        <p:blipFill>
          <a:blip r:embed="rId2">
            <a:alphaModFix amt="20000"/>
          </a:blip>
          <a:srcRect r="19425"/>
          <a:stretch>
            <a:fillRect/>
          </a:stretch>
        </p:blipFill>
        <p:spPr>
          <a:xfrm rot="5400000" flipH="1" flipV="1">
            <a:off x="-211646" y="951608"/>
            <a:ext cx="6118040" cy="5694745"/>
          </a:xfrm>
          <a:prstGeom prst="rect">
            <a:avLst/>
          </a:prstGeom>
        </p:spPr>
      </p:pic>
    </p:spTree>
    <p:extLst>
      <p:ext uri="{BB962C8B-B14F-4D97-AF65-F5344CB8AC3E}">
        <p14:creationId xmlns:p14="http://schemas.microsoft.com/office/powerpoint/2010/main" val="24460714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BD3ED-6EBA-6783-D65E-81D023578FE3}"/>
              </a:ext>
            </a:extLst>
          </p:cNvPr>
          <p:cNvSpPr>
            <a:spLocks noGrp="1"/>
          </p:cNvSpPr>
          <p:nvPr>
            <p:ph type="title"/>
          </p:nvPr>
        </p:nvSpPr>
        <p:spPr>
          <a:xfrm>
            <a:off x="612648" y="583364"/>
            <a:ext cx="10741152" cy="1132258"/>
          </a:xfrm>
        </p:spPr>
        <p:txBody>
          <a:bodyPr>
            <a:normAutofit fontScale="90000"/>
          </a:bodyPr>
          <a:lstStyle/>
          <a:p>
            <a:pPr fontAlgn="base"/>
            <a:r>
              <a:rPr lang="en-GB" sz="2000" dirty="0">
                <a:solidFill>
                  <a:srgbClr val="7030A0"/>
                </a:solidFill>
                <a:latin typeface="Aptos" panose="020B0004020202020204" pitchFamily="34" charset="0"/>
              </a:rPr>
              <a:t>‘</a:t>
            </a:r>
            <a:r>
              <a:rPr lang="en-GB" sz="3100" dirty="0">
                <a:solidFill>
                  <a:srgbClr val="7030A0"/>
                </a:solidFill>
                <a:latin typeface="Aptos" panose="020B0004020202020204" pitchFamily="34" charset="0"/>
              </a:rPr>
              <a:t>Pathways’ : focus on learners at risk of leaving school with no qualifications.</a:t>
            </a:r>
            <a:br>
              <a:rPr lang="en-GB" sz="3100" dirty="0">
                <a:solidFill>
                  <a:srgbClr val="7030A0"/>
                </a:solidFill>
                <a:latin typeface="Aptos" panose="020B0004020202020204" pitchFamily="34" charset="0"/>
              </a:rPr>
            </a:br>
            <a:r>
              <a:rPr lang="en-GB" sz="3100" dirty="0">
                <a:solidFill>
                  <a:schemeClr val="accent6"/>
                </a:solidFill>
                <a:latin typeface="Aptos" panose="020B0004020202020204" pitchFamily="34" charset="0"/>
              </a:rPr>
              <a:t>Outcome: for all learners to achieve national  qualifications </a:t>
            </a:r>
            <a:br>
              <a:rPr lang="en-GB" dirty="0">
                <a:solidFill>
                  <a:srgbClr val="7030A0"/>
                </a:solidFill>
              </a:rPr>
            </a:br>
            <a:endParaRPr lang="en-GB" dirty="0">
              <a:solidFill>
                <a:srgbClr val="7030A0"/>
              </a:solidFill>
              <a:latin typeface="Aptos" panose="020B0004020202020204" pitchFamily="34" charset="0"/>
            </a:endParaRPr>
          </a:p>
        </p:txBody>
      </p:sp>
      <p:sp>
        <p:nvSpPr>
          <p:cNvPr id="6" name="Content Placeholder 5">
            <a:extLst>
              <a:ext uri="{FF2B5EF4-FFF2-40B4-BE49-F238E27FC236}">
                <a16:creationId xmlns:a16="http://schemas.microsoft.com/office/drawing/2014/main" id="{A833B907-DAE2-ED4C-DFFE-191E6193E4AB}"/>
              </a:ext>
            </a:extLst>
          </p:cNvPr>
          <p:cNvSpPr>
            <a:spLocks noGrp="1"/>
          </p:cNvSpPr>
          <p:nvPr>
            <p:ph sz="half" idx="1"/>
          </p:nvPr>
        </p:nvSpPr>
        <p:spPr>
          <a:xfrm>
            <a:off x="810228" y="2111668"/>
            <a:ext cx="9688010" cy="4162968"/>
          </a:xfrm>
        </p:spPr>
        <p:txBody>
          <a:bodyPr>
            <a:normAutofit fontScale="70000" lnSpcReduction="20000"/>
          </a:bodyPr>
          <a:lstStyle/>
          <a:p>
            <a:r>
              <a:rPr lang="en-GB" dirty="0"/>
              <a:t>Of the 8 pupils all pupils have passed national 3 Maths apps a</a:t>
            </a:r>
          </a:p>
          <a:p>
            <a:r>
              <a:rPr lang="en-GB" dirty="0"/>
              <a:t>7 have passed level 4 numeracy. </a:t>
            </a:r>
          </a:p>
          <a:p>
            <a:r>
              <a:rPr lang="en-GB" dirty="0"/>
              <a:t>7 pupils have passed national 4 English.</a:t>
            </a:r>
          </a:p>
          <a:p>
            <a:r>
              <a:rPr lang="en-GB" dirty="0"/>
              <a:t>3 pupils achieved 2+ national 4s</a:t>
            </a:r>
          </a:p>
          <a:p>
            <a:r>
              <a:rPr lang="en-GB" dirty="0"/>
              <a:t>7 out of the 8 pupils achieved at least 1 national 4.</a:t>
            </a:r>
          </a:p>
          <a:p>
            <a:r>
              <a:rPr lang="en-GB" dirty="0"/>
              <a:t>1 pupil achieved 3+ national 4s</a:t>
            </a:r>
          </a:p>
          <a:p>
            <a:r>
              <a:rPr lang="en-GB" dirty="0"/>
              <a:t>2 pupils have achieved 2+ national 4s</a:t>
            </a:r>
          </a:p>
          <a:p>
            <a:r>
              <a:rPr lang="en-GB" dirty="0"/>
              <a:t>7 pupils have achieved one national 4 and 1+ national 3 award(s).</a:t>
            </a:r>
          </a:p>
          <a:p>
            <a:r>
              <a:rPr lang="en-GB" dirty="0"/>
              <a:t>3 pupils have since started college courses</a:t>
            </a:r>
          </a:p>
          <a:p>
            <a:r>
              <a:rPr lang="en-GB" dirty="0"/>
              <a:t>3 pupils are now working with  NLC Pathways</a:t>
            </a:r>
          </a:p>
          <a:p>
            <a:r>
              <a:rPr lang="en-GB" dirty="0"/>
              <a:t>1 pupil is currently going to further training at LAMH.</a:t>
            </a:r>
          </a:p>
          <a:p>
            <a:r>
              <a:rPr lang="en-GB" dirty="0"/>
              <a:t> pupil is now back for his fifth year and currently working on a fulltime timetable.</a:t>
            </a:r>
          </a:p>
        </p:txBody>
      </p:sp>
      <p:pic>
        <p:nvPicPr>
          <p:cNvPr id="7" name="Picture 6" descr="A splash of colours on a white surface">
            <a:extLst>
              <a:ext uri="{FF2B5EF4-FFF2-40B4-BE49-F238E27FC236}">
                <a16:creationId xmlns:a16="http://schemas.microsoft.com/office/drawing/2014/main" id="{323A962F-84DE-E6E7-4ACE-50F74F1C5965}"/>
              </a:ext>
            </a:extLst>
          </p:cNvPr>
          <p:cNvPicPr>
            <a:picLocks noChangeAspect="1"/>
          </p:cNvPicPr>
          <p:nvPr/>
        </p:nvPicPr>
        <p:blipFill>
          <a:blip r:embed="rId2">
            <a:alphaModFix amt="20000"/>
          </a:blip>
          <a:srcRect r="19425"/>
          <a:stretch>
            <a:fillRect/>
          </a:stretch>
        </p:blipFill>
        <p:spPr>
          <a:xfrm rot="16200000" flipH="1">
            <a:off x="-230605" y="230606"/>
            <a:ext cx="6666054" cy="6204843"/>
          </a:xfrm>
          <a:prstGeom prst="rect">
            <a:avLst/>
          </a:prstGeom>
        </p:spPr>
      </p:pic>
    </p:spTree>
    <p:extLst>
      <p:ext uri="{BB962C8B-B14F-4D97-AF65-F5344CB8AC3E}">
        <p14:creationId xmlns:p14="http://schemas.microsoft.com/office/powerpoint/2010/main" val="8423696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EF53A4-CF60-955F-3DBF-3394AAAB136E}"/>
              </a:ext>
            </a:extLst>
          </p:cNvPr>
          <p:cNvSpPr>
            <a:spLocks noGrp="1"/>
          </p:cNvSpPr>
          <p:nvPr>
            <p:ph type="title"/>
          </p:nvPr>
        </p:nvSpPr>
        <p:spPr/>
        <p:txBody>
          <a:bodyPr/>
          <a:lstStyle/>
          <a:p>
            <a:r>
              <a:rPr lang="en-GB" dirty="0">
                <a:solidFill>
                  <a:srgbClr val="7030A0"/>
                </a:solidFill>
                <a:latin typeface="Aptos" panose="020B0004020202020204" pitchFamily="34" charset="0"/>
              </a:rPr>
              <a:t>Wellbeing and Attendance</a:t>
            </a:r>
          </a:p>
        </p:txBody>
      </p:sp>
      <p:sp>
        <p:nvSpPr>
          <p:cNvPr id="3" name="Text Placeholder 2">
            <a:extLst>
              <a:ext uri="{FF2B5EF4-FFF2-40B4-BE49-F238E27FC236}">
                <a16:creationId xmlns:a16="http://schemas.microsoft.com/office/drawing/2014/main" id="{4458CC52-6FA3-5F73-D58A-80EC26A0A42A}"/>
              </a:ext>
            </a:extLst>
          </p:cNvPr>
          <p:cNvSpPr>
            <a:spLocks noGrp="1"/>
          </p:cNvSpPr>
          <p:nvPr>
            <p:ph type="body" idx="1"/>
          </p:nvPr>
        </p:nvSpPr>
        <p:spPr>
          <a:xfrm>
            <a:off x="609600" y="1405818"/>
            <a:ext cx="5157787" cy="559834"/>
          </a:xfrm>
        </p:spPr>
        <p:txBody>
          <a:bodyPr>
            <a:normAutofit/>
          </a:bodyPr>
          <a:lstStyle/>
          <a:p>
            <a:r>
              <a:rPr lang="en-GB" dirty="0">
                <a:solidFill>
                  <a:schemeClr val="accent6">
                    <a:lumMod val="60000"/>
                    <a:lumOff val="40000"/>
                  </a:schemeClr>
                </a:solidFill>
                <a:latin typeface="Aptos" panose="020B0004020202020204" pitchFamily="34" charset="0"/>
              </a:rPr>
              <a:t>Nurture Groups </a:t>
            </a:r>
          </a:p>
        </p:txBody>
      </p:sp>
      <p:sp>
        <p:nvSpPr>
          <p:cNvPr id="4" name="Content Placeholder 3">
            <a:extLst>
              <a:ext uri="{FF2B5EF4-FFF2-40B4-BE49-F238E27FC236}">
                <a16:creationId xmlns:a16="http://schemas.microsoft.com/office/drawing/2014/main" id="{81E31A5A-0E18-4414-E235-6DB533C2DF8D}"/>
              </a:ext>
            </a:extLst>
          </p:cNvPr>
          <p:cNvSpPr>
            <a:spLocks noGrp="1"/>
          </p:cNvSpPr>
          <p:nvPr>
            <p:ph sz="half" idx="2"/>
          </p:nvPr>
        </p:nvSpPr>
        <p:spPr>
          <a:xfrm>
            <a:off x="609599" y="2156895"/>
            <a:ext cx="5410203" cy="4267054"/>
          </a:xfrm>
        </p:spPr>
        <p:txBody>
          <a:bodyPr>
            <a:normAutofit fontScale="47500" lnSpcReduction="20000"/>
          </a:bodyPr>
          <a:lstStyle/>
          <a:p>
            <a:r>
              <a:rPr lang="en-GB" dirty="0"/>
              <a:t>S1 Nurture Group: total of 9 pupils S1 and 8 Pupils 8 Pupils – </a:t>
            </a:r>
            <a:r>
              <a:rPr lang="en-GB" b="1" dirty="0"/>
              <a:t>Data To Be Added</a:t>
            </a:r>
          </a:p>
          <a:p>
            <a:pPr lvl="0"/>
            <a:r>
              <a:rPr lang="en-GB" dirty="0"/>
              <a:t>Pupil feedback – pupils enjoy the soft start to the day as the groups run P1.</a:t>
            </a:r>
          </a:p>
          <a:p>
            <a:pPr lvl="0"/>
            <a:r>
              <a:rPr lang="en-GB" dirty="0"/>
              <a:t>Parent feedback – parents who were apprehensive about sending their child to secondary school feel reassured that their child is part of the group and has improved willingness to engage. All pupils completed the Letterbox Club initiative. </a:t>
            </a:r>
          </a:p>
          <a:p>
            <a:pPr marL="0" indent="0" fontAlgn="base">
              <a:buNone/>
            </a:pPr>
            <a:endParaRPr lang="en-GB" sz="4200" b="1" dirty="0">
              <a:solidFill>
                <a:schemeClr val="accent6">
                  <a:lumMod val="60000"/>
                  <a:lumOff val="40000"/>
                </a:schemeClr>
              </a:solidFill>
              <a:latin typeface="Aptos" panose="020B0004020202020204" pitchFamily="34" charset="0"/>
            </a:endParaRPr>
          </a:p>
          <a:p>
            <a:pPr marL="0" indent="0" fontAlgn="base">
              <a:buNone/>
            </a:pPr>
            <a:r>
              <a:rPr lang="en-GB" sz="4200" b="1" dirty="0">
                <a:solidFill>
                  <a:schemeClr val="accent6">
                    <a:lumMod val="60000"/>
                    <a:lumOff val="40000"/>
                  </a:schemeClr>
                </a:solidFill>
                <a:latin typeface="Aptos" panose="020B0004020202020204" pitchFamily="34" charset="0"/>
              </a:rPr>
              <a:t>BEFIT Programme </a:t>
            </a:r>
          </a:p>
          <a:p>
            <a:pPr fontAlgn="base"/>
            <a:r>
              <a:rPr lang="en-GB" dirty="0"/>
              <a:t>A pupil’s HWB was supported in a variety of ways from Yoga to boxercise. </a:t>
            </a:r>
          </a:p>
          <a:p>
            <a:pPr fontAlgn="base"/>
            <a:r>
              <a:rPr lang="en-GB" dirty="0"/>
              <a:t>The pupil was able to build positive relationships with an adult; this has then meant that the pupil's relationships with staff have strengthened. Staff have made comment that the pupil works more positively with staff after the intervention. </a:t>
            </a:r>
          </a:p>
          <a:p>
            <a:pPr fontAlgn="base"/>
            <a:r>
              <a:rPr lang="en-GB" dirty="0"/>
              <a:t>100% attendance at all the sessions</a:t>
            </a:r>
          </a:p>
          <a:p>
            <a:pPr fontAlgn="base"/>
            <a:r>
              <a:rPr lang="en-GB" dirty="0"/>
              <a:t>The pupil is successfully attending a bespoke timetable and on track to achieve literacy and numeracy L5 and two online courses with NCL.</a:t>
            </a:r>
          </a:p>
          <a:p>
            <a:endParaRPr lang="en-GB" dirty="0"/>
          </a:p>
          <a:p>
            <a:endParaRPr lang="en-GB" dirty="0"/>
          </a:p>
        </p:txBody>
      </p:sp>
      <p:sp>
        <p:nvSpPr>
          <p:cNvPr id="5" name="Text Placeholder 4">
            <a:extLst>
              <a:ext uri="{FF2B5EF4-FFF2-40B4-BE49-F238E27FC236}">
                <a16:creationId xmlns:a16="http://schemas.microsoft.com/office/drawing/2014/main" id="{941F37A0-E27A-AE58-B41D-B1A53F15FF5B}"/>
              </a:ext>
            </a:extLst>
          </p:cNvPr>
          <p:cNvSpPr>
            <a:spLocks noGrp="1"/>
          </p:cNvSpPr>
          <p:nvPr>
            <p:ph type="body" sz="quarter" idx="3"/>
          </p:nvPr>
        </p:nvSpPr>
        <p:spPr>
          <a:xfrm>
            <a:off x="6184900" y="1259772"/>
            <a:ext cx="5183188" cy="559834"/>
          </a:xfrm>
        </p:spPr>
        <p:txBody>
          <a:bodyPr>
            <a:normAutofit/>
          </a:bodyPr>
          <a:lstStyle/>
          <a:p>
            <a:r>
              <a:rPr lang="en-GB" dirty="0">
                <a:solidFill>
                  <a:schemeClr val="accent6">
                    <a:lumMod val="60000"/>
                    <a:lumOff val="40000"/>
                  </a:schemeClr>
                </a:solidFill>
                <a:latin typeface="Aptos" panose="020B0004020202020204" pitchFamily="34" charset="0"/>
              </a:rPr>
              <a:t>Positive relationships Groups: </a:t>
            </a:r>
          </a:p>
        </p:txBody>
      </p:sp>
      <p:sp>
        <p:nvSpPr>
          <p:cNvPr id="6" name="Content Placeholder 5">
            <a:extLst>
              <a:ext uri="{FF2B5EF4-FFF2-40B4-BE49-F238E27FC236}">
                <a16:creationId xmlns:a16="http://schemas.microsoft.com/office/drawing/2014/main" id="{A0B1DC04-2A8E-364C-845C-00F367743D07}"/>
              </a:ext>
            </a:extLst>
          </p:cNvPr>
          <p:cNvSpPr>
            <a:spLocks noGrp="1"/>
          </p:cNvSpPr>
          <p:nvPr>
            <p:ph sz="quarter" idx="4"/>
          </p:nvPr>
        </p:nvSpPr>
        <p:spPr>
          <a:xfrm>
            <a:off x="6184900" y="1948523"/>
            <a:ext cx="5562599" cy="4290589"/>
          </a:xfrm>
        </p:spPr>
        <p:txBody>
          <a:bodyPr>
            <a:normAutofit fontScale="47500" lnSpcReduction="20000"/>
          </a:bodyPr>
          <a:lstStyle/>
          <a:p>
            <a:r>
              <a:rPr lang="en-GB" dirty="0"/>
              <a:t>11% in SIMD 1, 56% in SIMD 2, 11% in SIMD 3, 22% in SIMD 5</a:t>
            </a:r>
          </a:p>
          <a:p>
            <a:r>
              <a:rPr lang="en-GB" dirty="0"/>
              <a:t>20 pupils have engaged well with the initiative with 9 pupils improving their attendance across the 6 weeks they were working with the forest school.</a:t>
            </a:r>
          </a:p>
          <a:p>
            <a:r>
              <a:rPr lang="en-GB" dirty="0"/>
              <a:t>Most Pupils stated that they enjoyed working in small groups and learning new skills.</a:t>
            </a:r>
          </a:p>
          <a:p>
            <a:r>
              <a:rPr lang="en-GB" dirty="0"/>
              <a:t>By the end of the initiative 50% of pupils have said that they can get on well with others and have good peer relationships</a:t>
            </a:r>
          </a:p>
          <a:p>
            <a:endParaRPr lang="en-GB" dirty="0"/>
          </a:p>
          <a:p>
            <a:pPr marL="0" indent="0">
              <a:buNone/>
            </a:pPr>
            <a:r>
              <a:rPr lang="en-GB" sz="3800" b="1" dirty="0">
                <a:solidFill>
                  <a:schemeClr val="accent6">
                    <a:lumMod val="60000"/>
                    <a:lumOff val="40000"/>
                  </a:schemeClr>
                </a:solidFill>
                <a:latin typeface="Aptos" panose="020B0004020202020204" pitchFamily="34" charset="0"/>
              </a:rPr>
              <a:t>Attendance Group </a:t>
            </a:r>
          </a:p>
          <a:p>
            <a:pPr lvl="0"/>
            <a:r>
              <a:rPr lang="en-GB" dirty="0">
                <a:solidFill>
                  <a:srgbClr val="000000"/>
                </a:solidFill>
                <a:latin typeface="Aptos" panose="020B0004020202020204" pitchFamily="34" charset="0"/>
              </a:rPr>
              <a:t>7 pupils from S1-S4 whose attendance is below 50%, 28% in SIMD 1, 28% in SIMD 2, 28% in SIMD 3, 16% in SIMD 4.</a:t>
            </a:r>
            <a:endParaRPr lang="en-GB" dirty="0">
              <a:solidFill>
                <a:schemeClr val="tx1">
                  <a:lumMod val="75000"/>
                  <a:lumOff val="25000"/>
                </a:schemeClr>
              </a:solidFill>
              <a:latin typeface="Aptos" panose="020B0004020202020204" pitchFamily="34" charset="0"/>
            </a:endParaRPr>
          </a:p>
          <a:p>
            <a:pPr lvl="0"/>
            <a:r>
              <a:rPr lang="en-GB" dirty="0"/>
              <a:t>2/7 pupils achieved national qualifications. </a:t>
            </a:r>
          </a:p>
          <a:p>
            <a:pPr lvl="0"/>
            <a:r>
              <a:rPr lang="en-GB" dirty="0"/>
              <a:t>Pupil A achieved national 3 Maths apps and level 4 numeracy, National 3 English, national 3 Geography and national 3 History. </a:t>
            </a:r>
          </a:p>
          <a:p>
            <a:pPr lvl="0"/>
            <a:r>
              <a:rPr lang="en-GB" dirty="0"/>
              <a:t>Pupil B achieved Level 5 English, Level 5 Travel and tourism, Modern studies N5 units and National 4 Biology.</a:t>
            </a:r>
          </a:p>
          <a:p>
            <a:pPr lvl="0"/>
            <a:r>
              <a:rPr lang="en-GB" dirty="0"/>
              <a:t>Pupil A improved their attendance by 19%; Pupil B has maintained their attendance &gt;97%</a:t>
            </a:r>
          </a:p>
          <a:p>
            <a:endParaRPr lang="en-GB" dirty="0"/>
          </a:p>
        </p:txBody>
      </p:sp>
      <p:pic>
        <p:nvPicPr>
          <p:cNvPr id="7" name="Picture 6" descr="A splash of colours on a white surface">
            <a:extLst>
              <a:ext uri="{FF2B5EF4-FFF2-40B4-BE49-F238E27FC236}">
                <a16:creationId xmlns:a16="http://schemas.microsoft.com/office/drawing/2014/main" id="{5B8C29B5-9AD0-3879-31F3-EF7C01DFDFC8}"/>
              </a:ext>
            </a:extLst>
          </p:cNvPr>
          <p:cNvPicPr>
            <a:picLocks noChangeAspect="1"/>
          </p:cNvPicPr>
          <p:nvPr/>
        </p:nvPicPr>
        <p:blipFill>
          <a:blip r:embed="rId2">
            <a:alphaModFix amt="20000"/>
          </a:blip>
          <a:srcRect r="19425"/>
          <a:stretch>
            <a:fillRect/>
          </a:stretch>
        </p:blipFill>
        <p:spPr>
          <a:xfrm flipH="1">
            <a:off x="7299651" y="0"/>
            <a:ext cx="4892349" cy="4553857"/>
          </a:xfrm>
          <a:prstGeom prst="rect">
            <a:avLst/>
          </a:prstGeom>
        </p:spPr>
      </p:pic>
    </p:spTree>
    <p:extLst>
      <p:ext uri="{BB962C8B-B14F-4D97-AF65-F5344CB8AC3E}">
        <p14:creationId xmlns:p14="http://schemas.microsoft.com/office/powerpoint/2010/main" val="21402394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FDCA8-391C-CCB8-2350-C3E65850349C}"/>
              </a:ext>
            </a:extLst>
          </p:cNvPr>
          <p:cNvSpPr>
            <a:spLocks noGrp="1"/>
          </p:cNvSpPr>
          <p:nvPr>
            <p:ph type="title"/>
          </p:nvPr>
        </p:nvSpPr>
        <p:spPr>
          <a:xfrm>
            <a:off x="769211" y="615774"/>
            <a:ext cx="10653578" cy="608828"/>
          </a:xfrm>
        </p:spPr>
        <p:txBody>
          <a:bodyPr>
            <a:noAutofit/>
          </a:bodyPr>
          <a:lstStyle/>
          <a:p>
            <a:r>
              <a:rPr lang="en-GB" sz="1800" dirty="0">
                <a:solidFill>
                  <a:srgbClr val="7030A0"/>
                </a:solidFill>
                <a:latin typeface="Aptos" panose="020B0004020202020204" pitchFamily="34" charset="0"/>
              </a:rPr>
              <a:t>Skills for Work:   focus on supporting participation and attendance &lt;80%. </a:t>
            </a:r>
            <a:br>
              <a:rPr lang="en-GB" sz="1800" dirty="0">
                <a:solidFill>
                  <a:srgbClr val="7030A0"/>
                </a:solidFill>
                <a:latin typeface="Aptos" panose="020B0004020202020204" pitchFamily="34" charset="0"/>
              </a:rPr>
            </a:br>
            <a:r>
              <a:rPr lang="en-GB" sz="1800" dirty="0">
                <a:solidFill>
                  <a:srgbClr val="7030A0"/>
                </a:solidFill>
                <a:latin typeface="Aptos" panose="020B0004020202020204" pitchFamily="34" charset="0"/>
              </a:rPr>
              <a:t>Outcome: to improve attendance and skills </a:t>
            </a:r>
            <a:r>
              <a:rPr lang="en-GB" sz="1800" dirty="0" err="1">
                <a:solidFill>
                  <a:srgbClr val="7030A0"/>
                </a:solidFill>
                <a:latin typeface="Aptos" panose="020B0004020202020204" pitchFamily="34" charset="0"/>
              </a:rPr>
              <a:t>fof</a:t>
            </a:r>
            <a:r>
              <a:rPr lang="en-GB" sz="1800" dirty="0">
                <a:solidFill>
                  <a:srgbClr val="7030A0"/>
                </a:solidFill>
                <a:latin typeface="Aptos" panose="020B0004020202020204" pitchFamily="34" charset="0"/>
              </a:rPr>
              <a:t> work</a:t>
            </a:r>
            <a:br>
              <a:rPr lang="en-GB" sz="1800" dirty="0">
                <a:solidFill>
                  <a:srgbClr val="7030A0"/>
                </a:solidFill>
                <a:latin typeface="Aptos" panose="020B0004020202020204" pitchFamily="34" charset="0"/>
              </a:rPr>
            </a:br>
            <a:r>
              <a:rPr lang="en-GB" sz="1800" dirty="0">
                <a:solidFill>
                  <a:schemeClr val="accent6"/>
                </a:solidFill>
                <a:latin typeface="Aptos" panose="020B0004020202020204" pitchFamily="34" charset="0"/>
              </a:rPr>
              <a:t>7 pupils, 2 from S2 and 2 S3 pupils and 3 from S4</a:t>
            </a:r>
            <a:br>
              <a:rPr lang="en-GB" sz="1800" dirty="0">
                <a:solidFill>
                  <a:schemeClr val="accent6"/>
                </a:solidFill>
                <a:latin typeface="Aptos" panose="020B0004020202020204" pitchFamily="34" charset="0"/>
              </a:rPr>
            </a:br>
            <a:br>
              <a:rPr lang="en-GB" sz="1800" dirty="0">
                <a:solidFill>
                  <a:schemeClr val="accent6"/>
                </a:solidFill>
                <a:latin typeface="Aptos" panose="020B0004020202020204" pitchFamily="34" charset="0"/>
              </a:rPr>
            </a:br>
            <a:br>
              <a:rPr lang="en-GB" sz="1800" dirty="0">
                <a:solidFill>
                  <a:schemeClr val="accent6"/>
                </a:solidFill>
                <a:latin typeface="Aptos" panose="020B0004020202020204" pitchFamily="34" charset="0"/>
              </a:rPr>
            </a:br>
            <a:br>
              <a:rPr lang="en-GB" sz="1800" dirty="0">
                <a:solidFill>
                  <a:srgbClr val="7030A0"/>
                </a:solidFill>
                <a:latin typeface="Aptos" panose="020B0004020202020204" pitchFamily="34" charset="0"/>
              </a:rPr>
            </a:br>
            <a:r>
              <a:rPr lang="en-GB" sz="1800" dirty="0">
                <a:solidFill>
                  <a:srgbClr val="7030A0"/>
                </a:solidFill>
                <a:latin typeface="Aptos" panose="020B0004020202020204" pitchFamily="34" charset="0"/>
              </a:rPr>
              <a:t> </a:t>
            </a:r>
            <a:br>
              <a:rPr lang="en-GB" sz="1800" dirty="0">
                <a:solidFill>
                  <a:srgbClr val="7030A0"/>
                </a:solidFill>
                <a:latin typeface="Aptos" panose="020B0004020202020204" pitchFamily="34" charset="0"/>
              </a:rPr>
            </a:br>
            <a:endParaRPr lang="en-GB" sz="1800" b="0" dirty="0">
              <a:solidFill>
                <a:srgbClr val="7030A0"/>
              </a:solidFill>
              <a:latin typeface="Aptos" panose="020B0004020202020204" pitchFamily="34" charset="0"/>
            </a:endParaRPr>
          </a:p>
        </p:txBody>
      </p:sp>
      <p:sp>
        <p:nvSpPr>
          <p:cNvPr id="3" name="Content Placeholder 2">
            <a:extLst>
              <a:ext uri="{FF2B5EF4-FFF2-40B4-BE49-F238E27FC236}">
                <a16:creationId xmlns:a16="http://schemas.microsoft.com/office/drawing/2014/main" id="{FD6CED23-F5E1-5B0B-0DE2-187169A08437}"/>
              </a:ext>
            </a:extLst>
          </p:cNvPr>
          <p:cNvSpPr>
            <a:spLocks noGrp="1"/>
          </p:cNvSpPr>
          <p:nvPr>
            <p:ph idx="1"/>
          </p:nvPr>
        </p:nvSpPr>
        <p:spPr>
          <a:xfrm>
            <a:off x="612647" y="1331089"/>
            <a:ext cx="10966705" cy="5116010"/>
          </a:xfrm>
        </p:spPr>
        <p:txBody>
          <a:bodyPr>
            <a:normAutofit fontScale="77500" lnSpcReduction="20000"/>
          </a:bodyPr>
          <a:lstStyle/>
          <a:p>
            <a:endParaRPr lang="en-GB" sz="1800" dirty="0">
              <a:latin typeface="Aptos" panose="020B0004020202020204" pitchFamily="34" charset="0"/>
            </a:endParaRPr>
          </a:p>
          <a:p>
            <a:r>
              <a:rPr lang="en-GB" sz="1800" dirty="0" err="1">
                <a:latin typeface="Aptos" panose="020B0004020202020204" pitchFamily="34" charset="0"/>
              </a:rPr>
              <a:t>BariSTARS</a:t>
            </a:r>
            <a:r>
              <a:rPr lang="en-GB" sz="1800" dirty="0">
                <a:latin typeface="Aptos" panose="020B0004020202020204" pitchFamily="34" charset="0"/>
              </a:rPr>
              <a:t> Rota developed for 4 pupils in S3-S4 as well as during the weekly S5/6 Barista timetabled period to support course development and consistency of opening hours for whole school enterprise initiative.</a:t>
            </a:r>
          </a:p>
          <a:p>
            <a:pPr lvl="0"/>
            <a:r>
              <a:rPr lang="en-GB" sz="1800" dirty="0">
                <a:latin typeface="Aptos" panose="020B0004020202020204" pitchFamily="34" charset="0"/>
              </a:rPr>
              <a:t>Improved attendance and engagement for 100% of S3&amp;S4 targeted group. Two S4 Pupils have returned to school as S5 pupils and are preparing for post school apprenticeship and employment pathway. One S4 Pupil secured a positive destination and has left school to take up an apprenticeship. The S3 Pupil was awarded the DYW Champion award and engagement has improved and now working towards a range of qualifications in S4. The school has now been awarded the Enterprising School Award two years in a row (2024&amp;2025).</a:t>
            </a:r>
          </a:p>
          <a:p>
            <a:r>
              <a:rPr lang="en-GB" sz="1800" dirty="0" err="1">
                <a:latin typeface="Aptos" panose="020B0004020202020204" pitchFamily="34" charset="0"/>
              </a:rPr>
              <a:t>CarValetSTARS</a:t>
            </a:r>
            <a:r>
              <a:rPr lang="en-GB" sz="1800" dirty="0">
                <a:latin typeface="Aptos" panose="020B0004020202020204" pitchFamily="34" charset="0"/>
              </a:rPr>
              <a:t> Programme developed for targeted BGE group. Across 6 week programme up to 10 pupils participated in skills development block.</a:t>
            </a:r>
          </a:p>
          <a:p>
            <a:pPr lvl="0"/>
            <a:r>
              <a:rPr lang="en-GB" sz="1800" dirty="0">
                <a:latin typeface="Aptos" panose="020B0004020202020204" pitchFamily="34" charset="0"/>
              </a:rPr>
              <a:t>Improved engagement for most of the targeted group involved who are now in S3.</a:t>
            </a:r>
          </a:p>
          <a:p>
            <a:pPr lvl="0"/>
            <a:r>
              <a:rPr lang="en-GB" sz="1800" dirty="0">
                <a:latin typeface="Aptos" panose="020B0004020202020204" pitchFamily="34" charset="0"/>
              </a:rPr>
              <a:t>Pupils’ attendance increased and they are more engaged within the curriculum.</a:t>
            </a:r>
          </a:p>
          <a:p>
            <a:pPr lvl="0"/>
            <a:r>
              <a:rPr lang="en-GB" sz="1800" dirty="0">
                <a:latin typeface="Aptos" panose="020B0004020202020204" pitchFamily="34" charset="0"/>
              </a:rPr>
              <a:t>From learner conversations- they see this intervention as a relevant pathway.</a:t>
            </a:r>
          </a:p>
          <a:p>
            <a:pPr lvl="0"/>
            <a:r>
              <a:rPr lang="en-GB" sz="1800" dirty="0">
                <a:latin typeface="Aptos" panose="020B0004020202020204" pitchFamily="34" charset="0"/>
              </a:rPr>
              <a:t>Parents are behind the project. They are happy with improved attendance.</a:t>
            </a:r>
          </a:p>
          <a:p>
            <a:pPr lvl="0"/>
            <a:r>
              <a:rPr lang="en-GB" sz="1800" dirty="0">
                <a:latin typeface="Aptos" panose="020B0004020202020204" pitchFamily="34" charset="0"/>
              </a:rPr>
              <a:t>3 pupils in S4 completed Barista training. Two have returned for S5 and one has a positive destination at college. One has been awarded delighted to launch the new DYW Champion Award for or school. The school was awarded NLC Enterprising School Award 2025.</a:t>
            </a:r>
          </a:p>
          <a:p>
            <a:pPr marL="0" lvl="0" indent="0">
              <a:buNone/>
            </a:pPr>
            <a:r>
              <a:rPr lang="en-GB" dirty="0">
                <a:hlinkClick r:id="rId2"/>
              </a:rPr>
              <a:t>Click below our pupils tell you more about barista training</a:t>
            </a:r>
            <a:endParaRPr lang="en-GB" dirty="0"/>
          </a:p>
          <a:p>
            <a:pPr marL="0" lvl="0" indent="0">
              <a:buNone/>
            </a:pPr>
            <a:r>
              <a:rPr lang="en-GB" sz="1800" dirty="0">
                <a:latin typeface="Aptos" panose="020B0004020202020204" pitchFamily="34" charset="0"/>
                <a:hlinkClick r:id="rId2"/>
              </a:rPr>
              <a:t>https://</a:t>
            </a:r>
            <a:r>
              <a:rPr lang="en-GB" sz="1800" dirty="0" err="1">
                <a:latin typeface="Aptos" panose="020B0004020202020204" pitchFamily="34" charset="0"/>
                <a:hlinkClick r:id="rId2"/>
              </a:rPr>
              <a:t>www.youtube.com</a:t>
            </a:r>
            <a:r>
              <a:rPr lang="en-GB" sz="1800" dirty="0">
                <a:latin typeface="Aptos" panose="020B0004020202020204" pitchFamily="34" charset="0"/>
                <a:hlinkClick r:id="rId2"/>
              </a:rPr>
              <a:t>/</a:t>
            </a:r>
            <a:r>
              <a:rPr lang="en-GB" sz="1800" dirty="0" err="1">
                <a:latin typeface="Aptos" panose="020B0004020202020204" pitchFamily="34" charset="0"/>
                <a:hlinkClick r:id="rId2"/>
              </a:rPr>
              <a:t>watch?v</a:t>
            </a:r>
            <a:r>
              <a:rPr lang="en-GB" sz="1800" dirty="0">
                <a:latin typeface="Aptos" panose="020B0004020202020204" pitchFamily="34" charset="0"/>
                <a:hlinkClick r:id="rId2"/>
              </a:rPr>
              <a:t>=</a:t>
            </a:r>
            <a:r>
              <a:rPr lang="en-GB" sz="1800" dirty="0" err="1">
                <a:latin typeface="Aptos" panose="020B0004020202020204" pitchFamily="34" charset="0"/>
                <a:hlinkClick r:id="rId2"/>
              </a:rPr>
              <a:t>hWEwrXzExHc</a:t>
            </a:r>
            <a:endParaRPr lang="en-GB" sz="1800" dirty="0">
              <a:latin typeface="Aptos" panose="020B0004020202020204" pitchFamily="34" charset="0"/>
            </a:endParaRPr>
          </a:p>
          <a:p>
            <a:endParaRPr lang="en-GB" dirty="0"/>
          </a:p>
        </p:txBody>
      </p:sp>
      <p:pic>
        <p:nvPicPr>
          <p:cNvPr id="4" name="Picture 3" descr="A splash of colours on a white surface">
            <a:extLst>
              <a:ext uri="{FF2B5EF4-FFF2-40B4-BE49-F238E27FC236}">
                <a16:creationId xmlns:a16="http://schemas.microsoft.com/office/drawing/2014/main" id="{8DF6026A-DBC7-13DC-3E14-6B4C477F0DA7}"/>
              </a:ext>
            </a:extLst>
          </p:cNvPr>
          <p:cNvPicPr>
            <a:picLocks noChangeAspect="1"/>
          </p:cNvPicPr>
          <p:nvPr/>
        </p:nvPicPr>
        <p:blipFill>
          <a:blip r:embed="rId3">
            <a:alphaModFix amt="20000"/>
          </a:blip>
          <a:srcRect r="19425"/>
          <a:stretch>
            <a:fillRect/>
          </a:stretch>
        </p:blipFill>
        <p:spPr>
          <a:xfrm flipH="1" flipV="1">
            <a:off x="5875118" y="2040539"/>
            <a:ext cx="6316882" cy="4779264"/>
          </a:xfrm>
          <a:prstGeom prst="rect">
            <a:avLst/>
          </a:prstGeom>
        </p:spPr>
      </p:pic>
    </p:spTree>
    <p:extLst>
      <p:ext uri="{BB962C8B-B14F-4D97-AF65-F5344CB8AC3E}">
        <p14:creationId xmlns:p14="http://schemas.microsoft.com/office/powerpoint/2010/main" val="30063505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B10D69-6D23-B103-846B-EBC479CFCD35}"/>
              </a:ext>
            </a:extLst>
          </p:cNvPr>
          <p:cNvSpPr>
            <a:spLocks noGrp="1"/>
          </p:cNvSpPr>
          <p:nvPr>
            <p:ph type="title"/>
          </p:nvPr>
        </p:nvSpPr>
        <p:spPr/>
        <p:txBody>
          <a:bodyPr>
            <a:normAutofit fontScale="90000"/>
          </a:bodyPr>
          <a:lstStyle/>
          <a:p>
            <a:r>
              <a:rPr lang="en-GB" dirty="0">
                <a:solidFill>
                  <a:srgbClr val="7030A0"/>
                </a:solidFill>
                <a:latin typeface="Aptos" panose="020B0004020202020204" pitchFamily="34" charset="0"/>
              </a:rPr>
              <a:t>Scholars Programme: The Brilliant Club</a:t>
            </a:r>
            <a:br>
              <a:rPr lang="en-GB" dirty="0">
                <a:solidFill>
                  <a:srgbClr val="7030A0"/>
                </a:solidFill>
              </a:rPr>
            </a:br>
            <a:r>
              <a:rPr lang="en-GB" sz="1600" dirty="0">
                <a:solidFill>
                  <a:schemeClr val="accent6"/>
                </a:solidFill>
                <a:latin typeface="Aptos" panose="020B0004020202020204" pitchFamily="34" charset="0"/>
              </a:rPr>
              <a:t>Over the course of Session 22/23 and 23/24,  27 young people have completed the Scholar Programme with The Brilliant Club. The majority  of these young people are in SIMD Deciles 1-3. All 27 of them have now embarked upon at least 1 diet of SQA exams (only 26 at Bellshill Academy. Two young people from the 22/23 cohort have already achieved the necessary grades to attend University after S5. Their work with the programme highlighted  increases in their knowledge of higher  education and their motivation to attend upon completing their school careers. </a:t>
            </a:r>
            <a:br>
              <a:rPr lang="en-GB" sz="1600" dirty="0">
                <a:solidFill>
                  <a:schemeClr val="accent6"/>
                </a:solidFill>
                <a:latin typeface="Aptos" panose="020B0004020202020204" pitchFamily="34" charset="0"/>
              </a:rPr>
            </a:br>
            <a:endParaRPr lang="en-GB" sz="1600" dirty="0">
              <a:solidFill>
                <a:schemeClr val="accent6"/>
              </a:solidFill>
              <a:latin typeface="Aptos" panose="020B0004020202020204" pitchFamily="34" charset="0"/>
            </a:endParaRPr>
          </a:p>
        </p:txBody>
      </p:sp>
      <p:sp>
        <p:nvSpPr>
          <p:cNvPr id="6" name="Content Placeholder 5">
            <a:extLst>
              <a:ext uri="{FF2B5EF4-FFF2-40B4-BE49-F238E27FC236}">
                <a16:creationId xmlns:a16="http://schemas.microsoft.com/office/drawing/2014/main" id="{80C0BB0F-DB0D-3158-8859-BE1636FE9F9B}"/>
              </a:ext>
            </a:extLst>
          </p:cNvPr>
          <p:cNvSpPr>
            <a:spLocks noGrp="1"/>
          </p:cNvSpPr>
          <p:nvPr>
            <p:ph sz="half" idx="1"/>
          </p:nvPr>
        </p:nvSpPr>
        <p:spPr>
          <a:xfrm>
            <a:off x="759376" y="2172865"/>
            <a:ext cx="5407153" cy="4351338"/>
          </a:xfrm>
        </p:spPr>
        <p:txBody>
          <a:bodyPr>
            <a:normAutofit fontScale="92500" lnSpcReduction="20000"/>
          </a:bodyPr>
          <a:lstStyle/>
          <a:p>
            <a:pPr marL="0" indent="0">
              <a:buNone/>
            </a:pPr>
            <a:r>
              <a:rPr lang="en-GB" b="1" dirty="0"/>
              <a:t>Highlights:  2022/23: 14 learners</a:t>
            </a:r>
          </a:p>
          <a:p>
            <a:pPr marL="0" indent="0">
              <a:buNone/>
            </a:pPr>
            <a:r>
              <a:rPr lang="en-GB" dirty="0"/>
              <a:t>These pupils are now is S6 or at University</a:t>
            </a:r>
          </a:p>
          <a:p>
            <a:r>
              <a:rPr lang="en-GB" dirty="0"/>
              <a:t>All achieved at least 1 Higher</a:t>
            </a:r>
          </a:p>
          <a:p>
            <a:r>
              <a:rPr lang="en-GB" dirty="0"/>
              <a:t>10 achieved at least 3 Highers</a:t>
            </a:r>
          </a:p>
          <a:p>
            <a:r>
              <a:rPr lang="en-GB" dirty="0"/>
              <a:t>2 Achieved at least  5 Highers</a:t>
            </a:r>
          </a:p>
          <a:p>
            <a:r>
              <a:rPr lang="en-GB" dirty="0"/>
              <a:t>4 learners are now S6 Sports Ambassadors. </a:t>
            </a:r>
          </a:p>
          <a:p>
            <a:r>
              <a:rPr lang="en-GB" dirty="0"/>
              <a:t>2 are School Captains.  </a:t>
            </a:r>
          </a:p>
          <a:p>
            <a:r>
              <a:rPr lang="en-GB" dirty="0"/>
              <a:t>1 was MSYP 2024/25. </a:t>
            </a:r>
          </a:p>
          <a:p>
            <a:r>
              <a:rPr lang="en-GB" dirty="0"/>
              <a:t>1 is  studying Chemistry at  University in S5</a:t>
            </a:r>
          </a:p>
          <a:p>
            <a:r>
              <a:rPr lang="en-GB" dirty="0"/>
              <a:t>1 is studying primary teaching at University</a:t>
            </a:r>
          </a:p>
        </p:txBody>
      </p:sp>
      <p:sp>
        <p:nvSpPr>
          <p:cNvPr id="11" name="Content Placeholder 10">
            <a:extLst>
              <a:ext uri="{FF2B5EF4-FFF2-40B4-BE49-F238E27FC236}">
                <a16:creationId xmlns:a16="http://schemas.microsoft.com/office/drawing/2014/main" id="{D7038475-A17A-6731-B5C6-B1340A388FD0}"/>
              </a:ext>
            </a:extLst>
          </p:cNvPr>
          <p:cNvSpPr>
            <a:spLocks noGrp="1"/>
          </p:cNvSpPr>
          <p:nvPr>
            <p:ph sz="half" idx="2"/>
          </p:nvPr>
        </p:nvSpPr>
        <p:spPr>
          <a:xfrm>
            <a:off x="6771191" y="2172865"/>
            <a:ext cx="4756230" cy="4351338"/>
          </a:xfrm>
        </p:spPr>
        <p:txBody>
          <a:bodyPr>
            <a:normAutofit fontScale="92500" lnSpcReduction="20000"/>
          </a:bodyPr>
          <a:lstStyle/>
          <a:p>
            <a:pPr marL="0" indent="0">
              <a:buNone/>
            </a:pPr>
            <a:r>
              <a:rPr lang="en-GB" b="1" dirty="0"/>
              <a:t>Highlights 2023/24 cohort: 12 learners</a:t>
            </a:r>
          </a:p>
          <a:p>
            <a:pPr marL="0" indent="0">
              <a:buNone/>
            </a:pPr>
            <a:r>
              <a:rPr lang="en-GB" dirty="0"/>
              <a:t>These pupils are now in S5</a:t>
            </a:r>
          </a:p>
          <a:p>
            <a:r>
              <a:rPr lang="en-GB" dirty="0"/>
              <a:t>3 achieved 8 N5s ( with 5+ As)</a:t>
            </a:r>
          </a:p>
          <a:p>
            <a:r>
              <a:rPr lang="en-GB" dirty="0"/>
              <a:t>3 achieved 7 N5 (with 3+ As)</a:t>
            </a:r>
          </a:p>
          <a:p>
            <a:r>
              <a:rPr lang="en-GB" dirty="0"/>
              <a:t>2 achieved 6 N5 (with 3+ As)</a:t>
            </a:r>
          </a:p>
          <a:p>
            <a:r>
              <a:rPr lang="en-GB" dirty="0"/>
              <a:t>8 achieved at least 5 N5s</a:t>
            </a:r>
          </a:p>
          <a:p>
            <a:pPr marL="0" indent="0">
              <a:buNone/>
            </a:pPr>
            <a:endParaRPr lang="en-GB" dirty="0"/>
          </a:p>
        </p:txBody>
      </p:sp>
      <p:pic>
        <p:nvPicPr>
          <p:cNvPr id="12" name="Picture 11" descr="A splash of colours on a white surface">
            <a:extLst>
              <a:ext uri="{FF2B5EF4-FFF2-40B4-BE49-F238E27FC236}">
                <a16:creationId xmlns:a16="http://schemas.microsoft.com/office/drawing/2014/main" id="{A6EF3FAB-7A33-AACD-9653-00854A7D6141}"/>
              </a:ext>
            </a:extLst>
          </p:cNvPr>
          <p:cNvPicPr>
            <a:picLocks noChangeAspect="1"/>
          </p:cNvPicPr>
          <p:nvPr/>
        </p:nvPicPr>
        <p:blipFill>
          <a:blip r:embed="rId2">
            <a:alphaModFix amt="20000"/>
          </a:blip>
          <a:srcRect r="19425"/>
          <a:stretch>
            <a:fillRect/>
          </a:stretch>
        </p:blipFill>
        <p:spPr>
          <a:xfrm rot="5400000" flipH="1" flipV="1">
            <a:off x="-768809" y="1317449"/>
            <a:ext cx="6316882" cy="4779264"/>
          </a:xfrm>
          <a:prstGeom prst="rect">
            <a:avLst/>
          </a:prstGeom>
        </p:spPr>
      </p:pic>
    </p:spTree>
    <p:extLst>
      <p:ext uri="{BB962C8B-B14F-4D97-AF65-F5344CB8AC3E}">
        <p14:creationId xmlns:p14="http://schemas.microsoft.com/office/powerpoint/2010/main" val="41708806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14E649-E806-794D-24A3-8B4A65830442}"/>
              </a:ext>
            </a:extLst>
          </p:cNvPr>
          <p:cNvSpPr>
            <a:spLocks noGrp="1"/>
          </p:cNvSpPr>
          <p:nvPr>
            <p:ph type="title"/>
          </p:nvPr>
        </p:nvSpPr>
        <p:spPr/>
        <p:txBody>
          <a:bodyPr/>
          <a:lstStyle/>
          <a:p>
            <a:r>
              <a:rPr lang="en-GB" dirty="0">
                <a:solidFill>
                  <a:srgbClr val="7030A0"/>
                </a:solidFill>
                <a:latin typeface="Aptos" panose="020B0004020202020204" pitchFamily="34" charset="0"/>
              </a:rPr>
              <a:t>STARS S1/S2</a:t>
            </a:r>
            <a:br>
              <a:rPr lang="en-GB" dirty="0">
                <a:latin typeface="Aptos" panose="020B0004020202020204" pitchFamily="34" charset="0"/>
              </a:rPr>
            </a:br>
            <a:endParaRPr lang="en-GB" dirty="0">
              <a:latin typeface="Aptos" panose="020B0004020202020204" pitchFamily="34" charset="0"/>
            </a:endParaRPr>
          </a:p>
        </p:txBody>
      </p:sp>
      <p:sp>
        <p:nvSpPr>
          <p:cNvPr id="3" name="Content Placeholder 2">
            <a:extLst>
              <a:ext uri="{FF2B5EF4-FFF2-40B4-BE49-F238E27FC236}">
                <a16:creationId xmlns:a16="http://schemas.microsoft.com/office/drawing/2014/main" id="{F573F375-372B-461F-06F1-FA79A04CB800}"/>
              </a:ext>
            </a:extLst>
          </p:cNvPr>
          <p:cNvSpPr>
            <a:spLocks noGrp="1"/>
          </p:cNvSpPr>
          <p:nvPr>
            <p:ph idx="1"/>
          </p:nvPr>
        </p:nvSpPr>
        <p:spPr>
          <a:xfrm>
            <a:off x="612647" y="1715531"/>
            <a:ext cx="10869439" cy="4779263"/>
          </a:xfrm>
        </p:spPr>
        <p:txBody>
          <a:bodyPr>
            <a:normAutofit fontScale="77500" lnSpcReduction="20000"/>
          </a:bodyPr>
          <a:lstStyle/>
          <a:p>
            <a:pPr marL="0" indent="0">
              <a:buNone/>
            </a:pPr>
            <a:r>
              <a:rPr lang="en-GB" dirty="0">
                <a:solidFill>
                  <a:schemeClr val="accent6"/>
                </a:solidFill>
              </a:rPr>
              <a:t>Universal </a:t>
            </a:r>
          </a:p>
          <a:p>
            <a:r>
              <a:rPr lang="en-GB" dirty="0"/>
              <a:t>All pupils (35% SIMD 1-2) received a </a:t>
            </a:r>
            <a:r>
              <a:rPr lang="en-GB" dirty="0" err="1"/>
              <a:t>SuperStar</a:t>
            </a:r>
            <a:r>
              <a:rPr lang="en-GB" dirty="0"/>
              <a:t> Award following the completion of 6 CREST challenges</a:t>
            </a:r>
          </a:p>
          <a:p>
            <a:pPr lvl="0"/>
            <a:r>
              <a:rPr lang="en-GB" dirty="0"/>
              <a:t>Almost all S2 pupils (52% SIMD 1-2) have achieved their YSL Award at L2 following the completion of their sustainable school models.</a:t>
            </a:r>
          </a:p>
          <a:p>
            <a:pPr lvl="0"/>
            <a:r>
              <a:rPr lang="en-GB" dirty="0"/>
              <a:t>The school achieved a Digital Wellbeing Award and a Digital Schools Scotland Award</a:t>
            </a:r>
          </a:p>
          <a:p>
            <a:pPr lvl="0"/>
            <a:endParaRPr lang="en-GB" dirty="0"/>
          </a:p>
          <a:p>
            <a:pPr marL="0" lvl="0" indent="0">
              <a:buNone/>
            </a:pPr>
            <a:r>
              <a:rPr lang="en-GB" dirty="0">
                <a:solidFill>
                  <a:schemeClr val="accent6"/>
                </a:solidFill>
              </a:rPr>
              <a:t>Targeted </a:t>
            </a:r>
          </a:p>
          <a:p>
            <a:pPr marL="0" indent="0">
              <a:buNone/>
            </a:pPr>
            <a:r>
              <a:rPr lang="en-GB" dirty="0"/>
              <a:t>A group of pupils identified as inconsistent/not on track for Literacy and/or Numeracy at Level 2 are targeted to achieve L3 by S3:</a:t>
            </a:r>
          </a:p>
          <a:p>
            <a:r>
              <a:rPr lang="en-GB" dirty="0"/>
              <a:t>S1 Group 7 pupils (Almost all pupils are in Quintile 1)</a:t>
            </a:r>
          </a:p>
          <a:p>
            <a:pPr lvl="0"/>
            <a:r>
              <a:rPr lang="en-GB" dirty="0"/>
              <a:t>S2 Group 9 pupils (Almost all are in Quintile 1)</a:t>
            </a:r>
          </a:p>
          <a:p>
            <a:pPr lvl="0"/>
            <a:r>
              <a:rPr lang="en-GB" dirty="0"/>
              <a:t>Using SNSA Numeracy data, areas have been identified that require more focus; S3 pupils who are inconsistent in numeracy will work in both Science and Maths towards achieving an SQA Numeracy Award.</a:t>
            </a:r>
          </a:p>
          <a:p>
            <a:endParaRPr lang="en-GB" dirty="0"/>
          </a:p>
          <a:p>
            <a:endParaRPr lang="en-GB" dirty="0"/>
          </a:p>
        </p:txBody>
      </p:sp>
      <p:pic>
        <p:nvPicPr>
          <p:cNvPr id="4" name="Picture 3" descr="A splash of colours on a white surface">
            <a:extLst>
              <a:ext uri="{FF2B5EF4-FFF2-40B4-BE49-F238E27FC236}">
                <a16:creationId xmlns:a16="http://schemas.microsoft.com/office/drawing/2014/main" id="{BACA40FF-EE26-C0CF-ED33-8AFAEFDA0CFB}"/>
              </a:ext>
            </a:extLst>
          </p:cNvPr>
          <p:cNvPicPr>
            <a:picLocks noChangeAspect="1"/>
          </p:cNvPicPr>
          <p:nvPr/>
        </p:nvPicPr>
        <p:blipFill>
          <a:blip r:embed="rId2">
            <a:alphaModFix amt="20000"/>
          </a:blip>
          <a:srcRect r="19425"/>
          <a:stretch>
            <a:fillRect/>
          </a:stretch>
        </p:blipFill>
        <p:spPr>
          <a:xfrm rot="10800000" flipH="1" flipV="1">
            <a:off x="0" y="0"/>
            <a:ext cx="5173884" cy="3914488"/>
          </a:xfrm>
          <a:prstGeom prst="rect">
            <a:avLst/>
          </a:prstGeom>
        </p:spPr>
      </p:pic>
    </p:spTree>
    <p:extLst>
      <p:ext uri="{BB962C8B-B14F-4D97-AF65-F5344CB8AC3E}">
        <p14:creationId xmlns:p14="http://schemas.microsoft.com/office/powerpoint/2010/main" val="36101674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BD373F-B564-B6D9-D064-B5E663809792}"/>
              </a:ext>
            </a:extLst>
          </p:cNvPr>
          <p:cNvSpPr>
            <a:spLocks noGrp="1"/>
          </p:cNvSpPr>
          <p:nvPr>
            <p:ph type="title"/>
          </p:nvPr>
        </p:nvSpPr>
        <p:spPr>
          <a:xfrm>
            <a:off x="609600" y="547396"/>
            <a:ext cx="4761053" cy="931561"/>
          </a:xfrm>
        </p:spPr>
        <p:txBody>
          <a:bodyPr>
            <a:normAutofit fontScale="90000"/>
          </a:bodyPr>
          <a:lstStyle/>
          <a:p>
            <a:br>
              <a:rPr lang="en-GB" i="1" dirty="0"/>
            </a:br>
            <a:br>
              <a:rPr lang="en-GB" dirty="0"/>
            </a:br>
            <a:endParaRPr lang="en-GB" dirty="0"/>
          </a:p>
        </p:txBody>
      </p:sp>
      <p:sp>
        <p:nvSpPr>
          <p:cNvPr id="4" name="Text Placeholder 3">
            <a:extLst>
              <a:ext uri="{FF2B5EF4-FFF2-40B4-BE49-F238E27FC236}">
                <a16:creationId xmlns:a16="http://schemas.microsoft.com/office/drawing/2014/main" id="{82EA105D-DA7A-9B56-64CD-9D2A280595BB}"/>
              </a:ext>
            </a:extLst>
          </p:cNvPr>
          <p:cNvSpPr>
            <a:spLocks noGrp="1"/>
          </p:cNvSpPr>
          <p:nvPr>
            <p:ph type="body" idx="1"/>
          </p:nvPr>
        </p:nvSpPr>
        <p:spPr>
          <a:xfrm>
            <a:off x="6897848" y="4757195"/>
            <a:ext cx="5096719" cy="1678368"/>
          </a:xfrm>
        </p:spPr>
        <p:txBody>
          <a:bodyPr>
            <a:normAutofit/>
          </a:bodyPr>
          <a:lstStyle/>
          <a:p>
            <a:r>
              <a:rPr lang="en-GB" i="1" dirty="0">
                <a:solidFill>
                  <a:srgbClr val="7030A0"/>
                </a:solidFill>
                <a:latin typeface="Aptos" panose="020B0004020202020204" pitchFamily="34" charset="0"/>
              </a:rPr>
              <a:t>2023 Authority inspection said:</a:t>
            </a:r>
          </a:p>
          <a:p>
            <a:r>
              <a:rPr lang="en-GB" i="1" dirty="0">
                <a:solidFill>
                  <a:srgbClr val="7030A0"/>
                </a:solidFill>
                <a:latin typeface="Aptos" panose="020B0004020202020204" pitchFamily="34" charset="0"/>
              </a:rPr>
              <a:t> </a:t>
            </a:r>
            <a:r>
              <a:rPr lang="en-GB" cap="none" dirty="0">
                <a:solidFill>
                  <a:schemeClr val="accent1"/>
                </a:solidFill>
                <a:latin typeface="Aptos" panose="020B0004020202020204" pitchFamily="34" charset="0"/>
              </a:rPr>
              <a:t>“PEF spending over the last 3 years has led to a sustainable and embedded practice which supports young people and their families.”</a:t>
            </a:r>
          </a:p>
          <a:p>
            <a:endParaRPr lang="en-GB" dirty="0"/>
          </a:p>
        </p:txBody>
      </p:sp>
      <p:sp>
        <p:nvSpPr>
          <p:cNvPr id="3" name="Content Placeholder 2">
            <a:extLst>
              <a:ext uri="{FF2B5EF4-FFF2-40B4-BE49-F238E27FC236}">
                <a16:creationId xmlns:a16="http://schemas.microsoft.com/office/drawing/2014/main" id="{2090F150-3474-4A6E-6456-FA5A4F15A47C}"/>
              </a:ext>
            </a:extLst>
          </p:cNvPr>
          <p:cNvSpPr>
            <a:spLocks noGrp="1"/>
          </p:cNvSpPr>
          <p:nvPr>
            <p:ph sz="half" idx="2"/>
          </p:nvPr>
        </p:nvSpPr>
        <p:spPr>
          <a:xfrm>
            <a:off x="447554" y="1275725"/>
            <a:ext cx="5157787" cy="3765089"/>
          </a:xfrm>
        </p:spPr>
        <p:txBody>
          <a:bodyPr>
            <a:normAutofit fontScale="47500" lnSpcReduction="20000"/>
          </a:bodyPr>
          <a:lstStyle/>
          <a:p>
            <a:endParaRPr lang="en-GB" dirty="0"/>
          </a:p>
          <a:p>
            <a:endParaRPr lang="en-GB" dirty="0"/>
          </a:p>
        </p:txBody>
      </p:sp>
      <p:sp>
        <p:nvSpPr>
          <p:cNvPr id="6" name="Content Placeholder 5">
            <a:extLst>
              <a:ext uri="{FF2B5EF4-FFF2-40B4-BE49-F238E27FC236}">
                <a16:creationId xmlns:a16="http://schemas.microsoft.com/office/drawing/2014/main" id="{EEB57B48-BB6A-72BA-629D-8AB84C0DAC8F}"/>
              </a:ext>
            </a:extLst>
          </p:cNvPr>
          <p:cNvSpPr>
            <a:spLocks noGrp="1"/>
          </p:cNvSpPr>
          <p:nvPr>
            <p:ph sz="quarter" idx="4"/>
          </p:nvPr>
        </p:nvSpPr>
        <p:spPr>
          <a:xfrm>
            <a:off x="347241" y="277793"/>
            <a:ext cx="11647326" cy="6423949"/>
          </a:xfrm>
        </p:spPr>
        <p:txBody>
          <a:bodyPr>
            <a:normAutofit fontScale="47500" lnSpcReduction="20000"/>
          </a:bodyPr>
          <a:lstStyle/>
          <a:p>
            <a:pPr marL="0" indent="0">
              <a:buNone/>
            </a:pPr>
            <a:r>
              <a:rPr lang="en-GB" sz="3400" b="1" dirty="0">
                <a:solidFill>
                  <a:srgbClr val="7030A0"/>
                </a:solidFill>
              </a:rPr>
              <a:t>Our plan for sustainability is as follows</a:t>
            </a:r>
            <a:endParaRPr lang="en-GB" sz="3400" dirty="0">
              <a:solidFill>
                <a:srgbClr val="7030A0"/>
              </a:solidFill>
            </a:endParaRPr>
          </a:p>
          <a:p>
            <a:r>
              <a:rPr lang="en-GB" sz="2500" dirty="0">
                <a:latin typeface="Aptos" panose="020B0004020202020204" pitchFamily="34" charset="0"/>
              </a:rPr>
              <a:t>ICT - provision is part of a rolling programme of upgrades and maintenance and we have planned our future requirements. Digital learning is a feature of Improvement Planning. Digital Diamonds is embedded, and pupils will continue to promote digital learning. Their new ICT suite will support ICT provision in the future and we will continue to promote success of Digital School Award and Digital Wellbeing Award. Our Digital Champion, Mr Ramsay, continued beyond his temporary role as PT in 2022 was is part of his own professional learning and development. For 2024/25 A new faculty of Technology and Digital learning was developed and is currently led by Mr Ramsay. </a:t>
            </a:r>
          </a:p>
          <a:p>
            <a:r>
              <a:rPr lang="en-GB" sz="2500" dirty="0">
                <a:latin typeface="Aptos" panose="020B0004020202020204" pitchFamily="34" charset="0"/>
              </a:rPr>
              <a:t>PT Pathways- additional staff have volunteered nurture and DYW initiatives. Staff members have volunteered to support attendance and wellbeing mentoring and a PT Pathways was established  in 2024 as part of our management restructure. Additional staff have taken the opportunity to be trained in ASSIST, Living Life to the Full and Nurture programmes such as LIAM and MVP. Mr Alexander who previously had a PT Nurture role has continued to work closely with the Pupil Support Team. He is supported voluntarily by Mrs Higgins and Mr Buchanan to support these programmes. The Breakfast club continues to be run by volunteers and via donations. STEM , STEM leaders will continue to promote STEM learning, Curriculum development in the BGE for 25/26 continue to see this  IDL approach to STEM as well as a template for new IDL in Expressive Arts. Equity and excellence is the responsibility of all and is a throughline of our improvement planning.</a:t>
            </a:r>
          </a:p>
          <a:p>
            <a:r>
              <a:rPr lang="en-GB" sz="2500" dirty="0">
                <a:latin typeface="Aptos" panose="020B0004020202020204" pitchFamily="34" charset="0"/>
              </a:rPr>
              <a:t>Strategic change: The decision was made to cease promoted posts using PEF monies. All new management posts for 2025/26 are aligned with a key area to improve the attainment gap and support attainment, achievement and attendance. To date, these are:</a:t>
            </a:r>
          </a:p>
          <a:p>
            <a:pPr marL="0" indent="0">
              <a:buNone/>
            </a:pPr>
            <a:endParaRPr lang="en-GB" sz="2500" dirty="0">
              <a:latin typeface="Aptos" panose="020B0004020202020204" pitchFamily="34" charset="0"/>
            </a:endParaRPr>
          </a:p>
          <a:p>
            <a:pPr marL="0" indent="0">
              <a:buNone/>
            </a:pPr>
            <a:r>
              <a:rPr lang="en-GB" sz="2500" dirty="0">
                <a:latin typeface="Aptos" panose="020B0004020202020204" pitchFamily="34" charset="0"/>
              </a:rPr>
              <a:t>Faculty Head Expressive Arts &amp;  DYW                 PT Science &amp; STEM</a:t>
            </a:r>
          </a:p>
          <a:p>
            <a:pPr marL="0" indent="0">
              <a:buNone/>
            </a:pPr>
            <a:r>
              <a:rPr lang="en-GB" sz="2500" dirty="0">
                <a:latin typeface="Aptos" panose="020B0004020202020204" pitchFamily="34" charset="0"/>
              </a:rPr>
              <a:t>PT English &amp; Literacy                                                   PT Maths &amp; Numeracy</a:t>
            </a:r>
          </a:p>
          <a:p>
            <a:pPr marL="0" indent="0">
              <a:buNone/>
            </a:pPr>
            <a:r>
              <a:rPr lang="en-GB" sz="2500" dirty="0">
                <a:latin typeface="Aptos" panose="020B0004020202020204" pitchFamily="34" charset="0"/>
              </a:rPr>
              <a:t>PT Business &amp; Communications                           PT Wellbeing</a:t>
            </a:r>
          </a:p>
          <a:p>
            <a:pPr marL="0" indent="0">
              <a:buNone/>
            </a:pPr>
            <a:r>
              <a:rPr lang="en-GB" sz="2500" dirty="0">
                <a:latin typeface="Aptos" panose="020B0004020202020204" pitchFamily="34" charset="0"/>
              </a:rPr>
              <a:t>PT RE and Citizenship                                                 PT Pathways  (acting) </a:t>
            </a:r>
          </a:p>
          <a:p>
            <a:pPr marL="0" indent="0">
              <a:buNone/>
            </a:pPr>
            <a:r>
              <a:rPr lang="en-GB" sz="2500" dirty="0">
                <a:latin typeface="Aptos" panose="020B0004020202020204" pitchFamily="34" charset="0"/>
              </a:rPr>
              <a:t>DHT Achievement  (acting)</a:t>
            </a:r>
          </a:p>
          <a:p>
            <a:pPr marL="0" indent="0">
              <a:buNone/>
            </a:pPr>
            <a:r>
              <a:rPr lang="en-GB" sz="2500" dirty="0">
                <a:latin typeface="Aptos" panose="020B0004020202020204" pitchFamily="34" charset="0"/>
              </a:rPr>
              <a:t>PT Technology  and Digital Learning (acting)</a:t>
            </a:r>
          </a:p>
          <a:p>
            <a:pPr marL="0" indent="0">
              <a:buNone/>
            </a:pPr>
            <a:r>
              <a:rPr lang="en-GB" sz="2500" dirty="0">
                <a:latin typeface="Aptos" panose="020B0004020202020204" pitchFamily="34" charset="0"/>
              </a:rPr>
              <a:t>Faculty Head  Social Studies and </a:t>
            </a:r>
            <a:r>
              <a:rPr lang="en-GB" sz="2500" dirty="0" err="1">
                <a:latin typeface="Aptos" panose="020B0004020202020204" pitchFamily="34" charset="0"/>
              </a:rPr>
              <a:t>Sustainabilit</a:t>
            </a:r>
            <a:endParaRPr lang="en-GB" sz="2500" dirty="0">
              <a:latin typeface="Aptos" panose="020B0004020202020204" pitchFamily="34" charset="0"/>
            </a:endParaRPr>
          </a:p>
          <a:p>
            <a:pPr marL="0" indent="0">
              <a:buNone/>
            </a:pPr>
            <a:br>
              <a:rPr lang="en-GB" sz="2500" dirty="0">
                <a:latin typeface="Aptos" panose="020B0004020202020204" pitchFamily="34" charset="0"/>
              </a:rPr>
            </a:br>
            <a:br>
              <a:rPr lang="en-GB" sz="2500" dirty="0">
                <a:latin typeface="Aptos" panose="020B0004020202020204" pitchFamily="34" charset="0"/>
              </a:rPr>
            </a:br>
            <a:endParaRPr lang="en-GB" sz="2500" dirty="0">
              <a:latin typeface="Aptos" panose="020B0004020202020204" pitchFamily="34" charset="0"/>
            </a:endParaRPr>
          </a:p>
        </p:txBody>
      </p:sp>
      <p:pic>
        <p:nvPicPr>
          <p:cNvPr id="11" name="Picture 10" descr="A splash of colours on a white surface">
            <a:extLst>
              <a:ext uri="{FF2B5EF4-FFF2-40B4-BE49-F238E27FC236}">
                <a16:creationId xmlns:a16="http://schemas.microsoft.com/office/drawing/2014/main" id="{3ADC47EF-1A4F-2C37-7301-699BC73BFC9F}"/>
              </a:ext>
            </a:extLst>
          </p:cNvPr>
          <p:cNvPicPr>
            <a:picLocks noChangeAspect="1"/>
          </p:cNvPicPr>
          <p:nvPr/>
        </p:nvPicPr>
        <p:blipFill>
          <a:blip r:embed="rId2">
            <a:alphaModFix amt="20000"/>
          </a:blip>
          <a:srcRect r="19425"/>
          <a:stretch>
            <a:fillRect/>
          </a:stretch>
        </p:blipFill>
        <p:spPr>
          <a:xfrm rot="16200000" flipH="1" flipV="1">
            <a:off x="6708853" y="809361"/>
            <a:ext cx="6316882" cy="4779264"/>
          </a:xfrm>
          <a:prstGeom prst="rect">
            <a:avLst/>
          </a:prstGeom>
        </p:spPr>
      </p:pic>
    </p:spTree>
    <p:extLst>
      <p:ext uri="{BB962C8B-B14F-4D97-AF65-F5344CB8AC3E}">
        <p14:creationId xmlns:p14="http://schemas.microsoft.com/office/powerpoint/2010/main" val="1172582125"/>
      </p:ext>
    </p:extLst>
  </p:cSld>
  <p:clrMapOvr>
    <a:masterClrMapping/>
  </p:clrMapOvr>
</p:sld>
</file>

<file path=ppt/theme/theme1.xml><?xml version="1.0" encoding="utf-8"?>
<a:theme xmlns:a="http://schemas.openxmlformats.org/drawingml/2006/main" name="VanillaVTI">
  <a:themeElements>
    <a:clrScheme name="Vanilla">
      <a:dk1>
        <a:sysClr val="windowText" lastClr="000000"/>
      </a:dk1>
      <a:lt1>
        <a:sysClr val="window" lastClr="FFFFFF"/>
      </a:lt1>
      <a:dk2>
        <a:srgbClr val="2C3932"/>
      </a:dk2>
      <a:lt2>
        <a:srgbClr val="FDF6EA"/>
      </a:lt2>
      <a:accent1>
        <a:srgbClr val="169C9A"/>
      </a:accent1>
      <a:accent2>
        <a:srgbClr val="FA9A42"/>
      </a:accent2>
      <a:accent3>
        <a:srgbClr val="E15C3D"/>
      </a:accent3>
      <a:accent4>
        <a:srgbClr val="E78A67"/>
      </a:accent4>
      <a:accent5>
        <a:srgbClr val="A74B40"/>
      </a:accent5>
      <a:accent6>
        <a:srgbClr val="3D9072"/>
      </a:accent6>
      <a:hlink>
        <a:srgbClr val="169C9A"/>
      </a:hlink>
      <a:folHlink>
        <a:srgbClr val="E15C3D"/>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nillaVTI" id="{54D376C6-1C9B-4C6B-8F3C-483BB307BB05}" vid="{7690D8A9-C071-45EF-BA7A-F7FA9779B11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523</TotalTime>
  <Words>2775</Words>
  <Application>Microsoft Office PowerPoint</Application>
  <PresentationFormat>Widescreen</PresentationFormat>
  <Paragraphs>228</Paragraphs>
  <Slides>12</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Wandohope</vt:lpstr>
      <vt:lpstr>Aptos</vt:lpstr>
      <vt:lpstr>Arial</vt:lpstr>
      <vt:lpstr>DaytonaThin</vt:lpstr>
      <vt:lpstr>Neue Haas Grotesk Text Pro</vt:lpstr>
      <vt:lpstr>Roboto</vt:lpstr>
      <vt:lpstr>VanillaVTI</vt:lpstr>
      <vt:lpstr>2024-2025 Bellshill Academy  PEF Evaluation  </vt:lpstr>
      <vt:lpstr>What is the Pupil Equity Fund?</vt:lpstr>
      <vt:lpstr>‘Healthy Habits’: A Focus on Attendance/Achievement:  Outcome: Improved engagement for almost all targeted pupils 12 learners: 8% in SIMD 1, 50% in SIMD 2, 17% in SIMD3, 17% in SIMD 4.  </vt:lpstr>
      <vt:lpstr>‘Pathways’ : focus on learners at risk of leaving school with no qualifications. Outcome: for all learners to achieve national  qualifications  </vt:lpstr>
      <vt:lpstr>Wellbeing and Attendance</vt:lpstr>
      <vt:lpstr>Skills for Work:   focus on supporting participation and attendance &lt;80%.  Outcome: to improve attendance and skills fof work 7 pupils, 2 from S2 and 2 S3 pupils and 3 from S4      </vt:lpstr>
      <vt:lpstr>Scholars Programme: The Brilliant Club Over the course of Session 22/23 and 23/24,  27 young people have completed the Scholar Programme with The Brilliant Club. The majority  of these young people are in SIMD Deciles 1-3. All 27 of them have now embarked upon at least 1 diet of SQA exams (only 26 at Bellshill Academy. Two young people from the 22/23 cohort have already achieved the necessary grades to attend University after S5. Their work with the programme highlighted  increases in their knowledge of higher  education and their motivation to attend upon completing their school careers.  </vt:lpstr>
      <vt:lpstr>STARS S1/S2 </vt:lpstr>
      <vt:lpstr>  </vt:lpstr>
      <vt:lpstr>Planning for 25/26</vt:lpstr>
      <vt:lpstr>Our Profile Bellshill Academy is situated in the heart of Bellshill, directly on the main street. The school has a roll of 707 pupils. The Average attendance for the school 2024 was 86%. Our SIMD profile is 44.6% Q1; 0.457% Q5 23% of children are *FME. 26% are *CGE.</vt:lpstr>
      <vt:lpstr>Please send us your views using this link or QR code.</vt:lpstr>
    </vt:vector>
  </TitlesOfParts>
  <Company>North Lanarkshire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Jodie McGraw</dc:creator>
  <cp:lastModifiedBy>Jodie McGraw</cp:lastModifiedBy>
  <cp:revision>8</cp:revision>
  <dcterms:created xsi:type="dcterms:W3CDTF">2025-09-08T15:38:59Z</dcterms:created>
  <dcterms:modified xsi:type="dcterms:W3CDTF">2025-09-15T13:52:02Z</dcterms:modified>
</cp:coreProperties>
</file>