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89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385F1-D363-BFDB-EE9B-FEBE127A7C2F}" v="1589" dt="2024-09-23T15:14:24.288"/>
    <p1510:client id="{ECA808A9-2008-D05B-BCC4-98F91AF7C404}" v="451" dt="2024-09-24T15:17:41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8BBD-73B3-4220-BCDE-C8D2B8E25D5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CEB6B-D145-46F2-9A6B-EEC22D69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75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CEB6B-D145-46F2-9A6B-EEC22D694C0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CEB6B-D145-46F2-9A6B-EEC22D694C0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8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2D67-D5B2-8506-FF6D-6FC166CAC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285D3-127E-1D4A-D399-D19440055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4C5F0-8483-5DFC-9321-7024507E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2E35-2A0A-4871-9C12-BB4F4CCB77AA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103AC-E236-76C6-B1D1-70068443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F6F85-0D18-DDFC-92D2-085B600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7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5D941-40F4-BBE3-ED8C-E425CD1C6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8EB97-F77A-A600-CEC1-4DEA29FD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D8A79-686D-BC12-4235-77EA6858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9B48-B288-4F9A-BCD7-B1E71BFB8A16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BCDC3-6237-498E-29FF-883748D1C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0C267-D7A8-60D9-49AB-C5B9C8A0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96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4C5D94-63E0-FEF1-A0B0-B161E999A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C5B4F-6804-B111-2A78-CB02D009F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F9373-746E-4FE6-044A-B5CA682F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3F7C-1CE7-4780-A1A0-8428AEFEE7D0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F4B3C-40A9-5A5D-87B9-4B61AD34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4EA36-EFC6-1DA0-B2AE-E6AE40C6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3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AD1E-6DB3-86F2-713E-81B8F51D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2FA51-C3A1-EADA-5AFF-43A076456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7F3F3-C87B-2E13-B560-1B1049EA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751B-644F-4709-B0BC-C6B2695E829E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0EA95-F598-57A5-4CAF-833ED3C6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DE477-2A63-8B59-B081-60FE9864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5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3278-14CA-036B-F30B-CE483C9C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40340-693F-A64D-35D5-4744557E2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C845F-F776-4FF7-704D-FBBDC43D4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69FE-06C7-43C1-A75D-CA19C8F562CD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F3B70-8D4C-61DF-6DED-0AF9447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D678F-21F4-7DA6-7BA1-B3F71F20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9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D4AD-190D-16D4-2FAB-254418EE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10D37-C855-D021-B4C3-E495C9B29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643E2-3018-0CFD-BD6F-C1BC1F91F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E94A8-48A8-8429-7F3B-AD94008B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01FE-B320-46AB-901B-63DADB870AA9}" type="datetime1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5C5B7-8A93-93F9-1D55-5CD5FFD3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D7F83-2AE7-35EA-1807-ABF61B6ED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20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F42C-F565-1F9D-8ACF-7070F784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64BFA-1291-CDA0-88B8-78AB5E913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7CD6-9D8A-0F94-6F8A-7DD0C5ED0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E8EA00-BCBA-0094-7C16-07E2805F4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2867F-995C-EDFF-C398-A92DBA0B6C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2A215-EF3B-D0D4-4627-78B13187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C5AA-4BDB-49D8-8CC4-0DEDE9178E33}" type="datetime1">
              <a:rPr lang="en-GB" smtClean="0"/>
              <a:t>26/09/2024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4FE59D-B7AD-F5C4-CCF9-854887E8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3C964F-977E-74D9-EB9B-8431EA3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75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9517-9B20-1B56-3D0B-B828C4361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675A2-594D-06AF-9243-EE8477B30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8201-88AD-45C7-A0E7-DD6230775BA6}" type="datetime1">
              <a:rPr lang="en-GB" smtClean="0"/>
              <a:t>26/09/2024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6DCD4-A97F-9D1A-8F60-C58305FC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F09D78-9679-8BFD-ECB9-6FA6CDA1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47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ED7215-C5FC-D437-B814-8BDAD4BE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107-B7AF-49BE-9146-AA04A114C893}" type="datetime1">
              <a:rPr lang="en-GB" smtClean="0"/>
              <a:t>26/09/2024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FBC93-4AE3-12E6-EF88-73463FBE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3CC53-4EB0-84AC-53AB-9704A2F9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5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83DE-FF1B-A06D-F621-FE78318E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4D5BC-ED4C-E916-9D7E-DF5439FE6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0EEE7-A568-CB96-4BB1-96FA34160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6D859-6029-BE44-03E3-0B2B89AAE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F045-CB90-4DFC-947E-D4BF3A3F74C4}" type="datetime1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36532-B960-DD23-5250-D0C3E3C7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1D7E6-AA5C-AB4F-5ADA-2515E7A7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09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813AA-D75B-C2BB-25E3-9A4CEF0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E90D6C-5AC4-ACC8-1A7D-4C6811B2F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F6697-77AB-CBAD-AF5A-2F8F0EFB8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6C2CA-5E73-C6DB-83C5-985C5EEB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F75C-7DF7-4A25-B1F6-9DCF3602EF74}" type="datetime1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7BF03-E9CD-9CB6-4979-A50BDA65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8C1DE-8B04-F434-751C-13C9B158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6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76F99-9AE5-448E-C014-C046A352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13256-F10D-F6CD-76D9-7B48F3A5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4EA41-87DF-8B81-2EB6-AB7E84D0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1D7E65-9152-4FC6-8559-A16D39A45B14}" type="datetime1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1DD20-471A-43A8-EE99-622F3139E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https://blogs.glowscotland.org.uk/nl/bellshillacademy/pupil-equity-funding/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98446-6C82-DC9E-2DBC-DA805EE1F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41E10C-0775-40D3-A9D1-F702490BB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50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glowscotland.org.uk/nl/bellshillacademy/pupil-equity-fund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>
            <a:extLst>
              <a:ext uri="{FF2B5EF4-FFF2-40B4-BE49-F238E27FC236}">
                <a16:creationId xmlns:a16="http://schemas.microsoft.com/office/drawing/2014/main" id="{BD8172B8-FA94-F375-4A13-7661E695B8D5}"/>
              </a:ext>
            </a:extLst>
          </p:cNvPr>
          <p:cNvSpPr txBox="1"/>
          <p:nvPr/>
        </p:nvSpPr>
        <p:spPr>
          <a:xfrm>
            <a:off x="388257" y="233036"/>
            <a:ext cx="11173580" cy="627864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Wandohope"/>
                <a:ea typeface="Wandohope"/>
                <a:cs typeface="Calibri"/>
              </a:rPr>
              <a:t>Our Annual Improvement Plan 2024</a:t>
            </a:r>
          </a:p>
          <a:p>
            <a:pPr algn="ctr"/>
            <a:r>
              <a:rPr lang="en-GB" sz="1200" b="1" dirty="0">
                <a:solidFill>
                  <a:srgbClr val="CB2613"/>
                </a:solidFill>
                <a:latin typeface="Wandohope"/>
                <a:ea typeface="Wandohope"/>
                <a:cs typeface="Segoe UI"/>
              </a:rPr>
              <a:t>C</a:t>
            </a:r>
            <a:r>
              <a:rPr lang="en-GB" sz="1200" dirty="0">
                <a:latin typeface="Wandohope"/>
                <a:ea typeface="Wandohope"/>
                <a:cs typeface="Segoe UI"/>
              </a:rPr>
              <a:t>ommunity</a:t>
            </a:r>
            <a:r>
              <a:rPr lang="en-GB" sz="1200" dirty="0">
                <a:solidFill>
                  <a:srgbClr val="CB2613"/>
                </a:solidFill>
                <a:latin typeface="Wandohope"/>
                <a:ea typeface="Wandohope"/>
                <a:cs typeface="Segoe UI"/>
              </a:rPr>
              <a:t> </a:t>
            </a:r>
            <a:r>
              <a:rPr lang="en-GB" sz="1200" b="1" dirty="0">
                <a:solidFill>
                  <a:srgbClr val="CB2613"/>
                </a:solidFill>
                <a:latin typeface="Wandohope"/>
                <a:ea typeface="Wandohope"/>
                <a:cs typeface="Segoe UI"/>
              </a:rPr>
              <a:t>      </a:t>
            </a:r>
            <a:r>
              <a:rPr lang="en-GB" sz="1200" b="1" dirty="0">
                <a:solidFill>
                  <a:srgbClr val="0C882A"/>
                </a:solidFill>
                <a:latin typeface="Wandohope"/>
                <a:ea typeface="Wandohope"/>
                <a:cs typeface="Segoe UI"/>
              </a:rPr>
              <a:t>  A</a:t>
            </a:r>
            <a:r>
              <a:rPr lang="en-GB" sz="1200" dirty="0">
                <a:latin typeface="Wandohope"/>
                <a:ea typeface="Wandohope"/>
                <a:cs typeface="Segoe UI"/>
              </a:rPr>
              <a:t>spiration</a:t>
            </a:r>
            <a:r>
              <a:rPr lang="en-GB" sz="1200" b="1" dirty="0">
                <a:latin typeface="Wandohope"/>
                <a:ea typeface="Wandohope"/>
                <a:cs typeface="Segoe UI"/>
              </a:rPr>
              <a:t> </a:t>
            </a:r>
            <a:r>
              <a:rPr lang="en-GB" sz="1200" b="1" dirty="0">
                <a:solidFill>
                  <a:srgbClr val="0C64C0"/>
                </a:solidFill>
                <a:latin typeface="Wandohope"/>
                <a:ea typeface="Wandohope"/>
                <a:cs typeface="Segoe UI"/>
              </a:rPr>
              <a:t>        R</a:t>
            </a:r>
            <a:r>
              <a:rPr lang="en-GB" sz="1200" dirty="0">
                <a:latin typeface="Wandohope"/>
                <a:ea typeface="Wandohope"/>
                <a:cs typeface="Segoe UI"/>
              </a:rPr>
              <a:t>espect </a:t>
            </a:r>
            <a:r>
              <a:rPr lang="en-GB" sz="1200" b="1" dirty="0">
                <a:solidFill>
                  <a:srgbClr val="0C64C0"/>
                </a:solidFill>
                <a:latin typeface="Wandohope"/>
                <a:ea typeface="Wandohope"/>
                <a:cs typeface="Segoe UI"/>
              </a:rPr>
              <a:t>          </a:t>
            </a:r>
            <a:r>
              <a:rPr lang="en-GB" sz="1200" b="1" dirty="0">
                <a:solidFill>
                  <a:schemeClr val="accent2"/>
                </a:solidFill>
                <a:latin typeface="Wandohope"/>
                <a:ea typeface="Wandohope"/>
                <a:cs typeface="Segoe UI"/>
              </a:rPr>
              <a:t>E</a:t>
            </a:r>
            <a:r>
              <a:rPr lang="en-GB" sz="1200" dirty="0">
                <a:latin typeface="Wandohope"/>
                <a:ea typeface="Wandohope"/>
                <a:cs typeface="Segoe UI"/>
              </a:rPr>
              <a:t>ndeavour</a:t>
            </a:r>
            <a:endParaRPr lang="en-US" sz="1200" dirty="0">
              <a:latin typeface="Wandohope"/>
              <a:ea typeface="Wandohope"/>
              <a:cs typeface="Calibri"/>
            </a:endParaRPr>
          </a:p>
          <a:p>
            <a:r>
              <a:rPr lang="en-GB" sz="1000" dirty="0">
                <a:latin typeface="Wandohope"/>
                <a:ea typeface="Wandohope"/>
              </a:rPr>
              <a:t>"Rewarding Futures in life &amp; work“</a:t>
            </a:r>
          </a:p>
          <a:p>
            <a:endParaRPr lang="en-US" sz="800" b="1" dirty="0">
              <a:latin typeface="Aptos"/>
              <a:cs typeface="Calibri"/>
            </a:endParaRPr>
          </a:p>
          <a:p>
            <a:r>
              <a:rPr lang="en-US" sz="1600" b="1" dirty="0">
                <a:latin typeface="Aptos"/>
                <a:cs typeface="Calibri"/>
              </a:rPr>
              <a:t>N</a:t>
            </a:r>
            <a:r>
              <a:rPr lang="en-US" sz="1600" b="1" dirty="0">
                <a:latin typeface="Wandohope"/>
                <a:ea typeface="Wandohope"/>
                <a:cs typeface="Calibri"/>
              </a:rPr>
              <a:t>ational Improvement Framework Vision: </a:t>
            </a:r>
            <a:endParaRPr lang="en-US" sz="1600" b="1" dirty="0">
              <a:solidFill>
                <a:srgbClr val="C00000"/>
              </a:solidFill>
              <a:latin typeface="Wandohope"/>
              <a:ea typeface="Wandohope"/>
              <a:cs typeface="Calibri"/>
            </a:endParaRPr>
          </a:p>
          <a:p>
            <a:r>
              <a:rPr lang="en-US" sz="1600" dirty="0">
                <a:latin typeface="Wandohope"/>
                <a:ea typeface="Wandohope"/>
                <a:cs typeface="Calibri"/>
              </a:rPr>
              <a:t>Excellence through raising achievement and improving outcomes: ensuring that every child and young person achieves the highest standards in literacy and numeracy, as well as the values, attitudes, knowledge and skills necessary to shape a sustainable future as successful learners, confident individuals, responsible citizens, and effective contributors.</a:t>
            </a:r>
            <a:r>
              <a:rPr lang="en-US" sz="1600" dirty="0">
                <a:latin typeface="Wandohope"/>
                <a:ea typeface="Wandohope"/>
              </a:rPr>
              <a:t> </a:t>
            </a:r>
          </a:p>
          <a:p>
            <a:endParaRPr lang="en-US" sz="1600" dirty="0">
              <a:latin typeface="Wandohope"/>
              <a:ea typeface="Wandohope"/>
            </a:endParaRPr>
          </a:p>
          <a:p>
            <a:pPr algn="ctr"/>
            <a:r>
              <a:rPr lang="en-US" b="1" dirty="0">
                <a:latin typeface="Wandohope"/>
                <a:ea typeface="Wandohope"/>
                <a:cs typeface="Calibri"/>
              </a:rPr>
              <a:t>Our 3 priorities to achieve this: </a:t>
            </a:r>
          </a:p>
          <a:p>
            <a:br>
              <a:rPr lang="en-US" sz="1600" dirty="0">
                <a:latin typeface="Wandohope"/>
              </a:rPr>
            </a:br>
            <a:r>
              <a:rPr lang="en-GB" sz="1600" b="1" dirty="0">
                <a:solidFill>
                  <a:srgbClr val="CB2613"/>
                </a:solidFill>
                <a:latin typeface="Wandohope"/>
                <a:ea typeface="Wandohope"/>
                <a:cs typeface="Segoe UI"/>
              </a:rPr>
              <a:t>Priority 1:</a:t>
            </a:r>
            <a:r>
              <a:rPr lang="en-GB" sz="1600" b="1" dirty="0">
                <a:latin typeface="Wandohope"/>
                <a:ea typeface="Wandohope"/>
                <a:cs typeface="Segoe UI"/>
              </a:rPr>
              <a:t> </a:t>
            </a:r>
            <a:r>
              <a:rPr lang="en-GB" sz="1600" b="1" dirty="0">
                <a:solidFill>
                  <a:srgbClr val="CB2613"/>
                </a:solidFill>
                <a:latin typeface="Wandohope"/>
                <a:ea typeface="Wandohope"/>
                <a:cs typeface="Segoe UI"/>
              </a:rPr>
              <a:t> (Community) Attendance &amp; Well-being.</a:t>
            </a:r>
            <a:r>
              <a:rPr lang="en-US" sz="1600" b="1" dirty="0">
                <a:solidFill>
                  <a:srgbClr val="CB2613"/>
                </a:solidFill>
                <a:latin typeface="Wandohope"/>
                <a:ea typeface="Wandohope"/>
              </a:rPr>
              <a:t> </a:t>
            </a:r>
            <a:br>
              <a:rPr lang="en-US" sz="1600" dirty="0">
                <a:latin typeface="Wandohope"/>
              </a:rPr>
            </a:br>
            <a:r>
              <a:rPr lang="en-GB" sz="1600" dirty="0">
                <a:latin typeface="Wandohope"/>
                <a:ea typeface="Wandohope"/>
                <a:cs typeface="Segoe UI"/>
              </a:rPr>
              <a:t>Our community approach to understanding non-attendance and well-being will help learners attend school so they can access well-being support and gain appropriate qualifications.</a:t>
            </a:r>
            <a:r>
              <a:rPr lang="en-US" sz="1600" dirty="0">
                <a:latin typeface="Wandohope"/>
                <a:ea typeface="Wandohope"/>
                <a:cs typeface="Segoe UI"/>
              </a:rPr>
              <a:t> </a:t>
            </a:r>
            <a:endParaRPr lang="en-US" sz="1600" dirty="0">
              <a:latin typeface="Wandohope"/>
              <a:ea typeface="Wandohope"/>
            </a:endParaRPr>
          </a:p>
          <a:p>
            <a:r>
              <a:rPr lang="en-GB" sz="1100" dirty="0">
                <a:latin typeface="Wandohope"/>
                <a:ea typeface="Wandohope"/>
                <a:cs typeface="Arial"/>
              </a:rPr>
              <a:t>NIF Driver: 'Parent/Carer Involvement &amp; Engagement’  ‘Performance Information’  </a:t>
            </a:r>
          </a:p>
          <a:p>
            <a:br>
              <a:rPr lang="en-US" sz="1600" dirty="0">
                <a:latin typeface="Wandohope"/>
              </a:rPr>
            </a:br>
            <a:r>
              <a:rPr lang="en-GB" sz="1600" b="1" dirty="0">
                <a:solidFill>
                  <a:srgbClr val="0C882A"/>
                </a:solidFill>
                <a:latin typeface="Wandohope"/>
                <a:ea typeface="Wandohope"/>
                <a:cs typeface="Segoe UI"/>
              </a:rPr>
              <a:t>Priority 2: (Aspiration) Attainment</a:t>
            </a:r>
            <a:r>
              <a:rPr lang="en-US" sz="1600" b="1" dirty="0">
                <a:solidFill>
                  <a:srgbClr val="0C882A"/>
                </a:solidFill>
                <a:latin typeface="Wandohope"/>
                <a:ea typeface="Wandohope"/>
              </a:rPr>
              <a:t> </a:t>
            </a:r>
            <a:br>
              <a:rPr lang="en-US" sz="1600" dirty="0">
                <a:latin typeface="Wandohope"/>
              </a:rPr>
            </a:br>
            <a:r>
              <a:rPr lang="en-GB" sz="1600" dirty="0">
                <a:latin typeface="Wandohope"/>
                <a:ea typeface="Wandohope"/>
                <a:cs typeface="Segoe UI"/>
              </a:rPr>
              <a:t>We will use assessment data to plan appropriate lessons and courses for learners so that they can achieve their full potential.  </a:t>
            </a:r>
            <a:r>
              <a:rPr lang="en-US" sz="1600" dirty="0">
                <a:latin typeface="Wandohope"/>
                <a:ea typeface="Wandohope"/>
              </a:rPr>
              <a:t> </a:t>
            </a:r>
            <a:endParaRPr lang="en-GB" sz="1600" dirty="0">
              <a:latin typeface="Wandohope"/>
              <a:ea typeface="Wandohope"/>
            </a:endParaRPr>
          </a:p>
          <a:p>
            <a:r>
              <a:rPr lang="en-GB" sz="1100" dirty="0">
                <a:latin typeface="Wandohope"/>
                <a:ea typeface="Wandohope"/>
                <a:cs typeface="Arial"/>
              </a:rPr>
              <a:t>NIF Driver: 'Curriculum &amp; Assessment’    ‘Performance Information’</a:t>
            </a:r>
            <a:br>
              <a:rPr lang="en-US" sz="1100" dirty="0">
                <a:latin typeface="Wandohope"/>
              </a:rPr>
            </a:br>
            <a:r>
              <a:rPr lang="en-US" sz="1100" dirty="0">
                <a:latin typeface="Wandohope"/>
                <a:ea typeface="Wandohope"/>
              </a:rPr>
              <a:t> </a:t>
            </a:r>
            <a:br>
              <a:rPr lang="en-US" sz="1600" dirty="0">
                <a:latin typeface="Wandohope"/>
              </a:rPr>
            </a:br>
            <a:r>
              <a:rPr lang="en-GB" sz="1600" b="1" dirty="0">
                <a:solidFill>
                  <a:srgbClr val="0C64C0"/>
                </a:solidFill>
                <a:latin typeface="Wandohope"/>
                <a:ea typeface="Wandohope"/>
                <a:cs typeface="Segoe UI"/>
              </a:rPr>
              <a:t>Priority 3: (Respect </a:t>
            </a:r>
            <a:r>
              <a:rPr lang="en-GB" sz="1600" b="1" dirty="0">
                <a:latin typeface="Wandohope"/>
                <a:ea typeface="Wandohope"/>
                <a:cs typeface="Segoe UI"/>
              </a:rPr>
              <a:t>&amp;</a:t>
            </a:r>
            <a:r>
              <a:rPr lang="en-GB" sz="1600" b="1" dirty="0">
                <a:solidFill>
                  <a:srgbClr val="F5D427"/>
                </a:solidFill>
                <a:latin typeface="Wandohope"/>
                <a:ea typeface="Wandohope"/>
                <a:cs typeface="Segoe UI"/>
              </a:rPr>
              <a:t> </a:t>
            </a:r>
            <a:r>
              <a:rPr lang="en-GB" sz="1600" b="1" dirty="0">
                <a:solidFill>
                  <a:srgbClr val="DE6A19"/>
                </a:solidFill>
                <a:latin typeface="Wandohope"/>
                <a:ea typeface="Wandohope"/>
                <a:cs typeface="Segoe UI"/>
              </a:rPr>
              <a:t>Endeavour)  Learning &amp; Teaching</a:t>
            </a:r>
            <a:r>
              <a:rPr lang="en-US" sz="1600" b="1" dirty="0">
                <a:solidFill>
                  <a:srgbClr val="DE6A19"/>
                </a:solidFill>
                <a:latin typeface="Wandohope"/>
                <a:ea typeface="Wandohope"/>
              </a:rPr>
              <a:t> </a:t>
            </a:r>
            <a:br>
              <a:rPr lang="en-US" sz="1600" dirty="0">
                <a:latin typeface="Wandohope"/>
              </a:rPr>
            </a:br>
            <a:r>
              <a:rPr lang="en-GB" sz="1600" dirty="0">
                <a:latin typeface="Wandohope"/>
                <a:ea typeface="Wandohope"/>
                <a:cs typeface="Segoe UI"/>
              </a:rPr>
              <a:t>Knowing our learners will ensure that they are appropriately supported and encouraged to be active participants who understand the purpose of their learning and next steps. </a:t>
            </a:r>
            <a:endParaRPr lang="en-GB" sz="1600" dirty="0">
              <a:latin typeface="Wandohope"/>
              <a:ea typeface="Wandohope"/>
            </a:endParaRPr>
          </a:p>
          <a:p>
            <a:r>
              <a:rPr lang="en-GB" sz="1100" dirty="0">
                <a:latin typeface="Wandohope"/>
                <a:ea typeface="Wandohope"/>
                <a:cs typeface="Calibri"/>
              </a:rPr>
              <a:t>NIF Driver: ‘School Leadership’ ‘Teacher &amp; Practitioner Professionalism’</a:t>
            </a:r>
            <a:endParaRPr lang="en-US" sz="1100" dirty="0">
              <a:latin typeface="Wandohope"/>
              <a:ea typeface="Wandohope"/>
              <a:cs typeface="Calibri"/>
            </a:endParaRPr>
          </a:p>
          <a:p>
            <a:endParaRPr lang="en-US" sz="1600" dirty="0">
              <a:latin typeface="Wandohope"/>
              <a:ea typeface="Wandohope"/>
            </a:endParaRPr>
          </a:p>
          <a:p>
            <a:br>
              <a:rPr lang="en-US" sz="1600" dirty="0">
                <a:latin typeface="WordVisiCarriageReturn_MSFontSe"/>
              </a:rPr>
            </a:br>
            <a:r>
              <a:rPr lang="en-US" sz="1200" dirty="0">
                <a:solidFill>
                  <a:srgbClr val="333333"/>
                </a:solidFill>
                <a:latin typeface="Wandohope"/>
                <a:ea typeface="Roboto"/>
                <a:cs typeface="Roboto"/>
              </a:rPr>
              <a:t>*When asked, </a:t>
            </a:r>
            <a:r>
              <a:rPr lang="en-US" sz="1200" dirty="0">
                <a:solidFill>
                  <a:srgbClr val="FF0000"/>
                </a:solidFill>
                <a:latin typeface="Wandohope"/>
                <a:ea typeface="Roboto"/>
                <a:cs typeface="Roboto"/>
              </a:rPr>
              <a:t>almost all</a:t>
            </a:r>
            <a:r>
              <a:rPr lang="en-US" sz="1200" dirty="0">
                <a:solidFill>
                  <a:srgbClr val="333333"/>
                </a:solidFill>
                <a:latin typeface="Wandohope"/>
                <a:ea typeface="Roboto"/>
                <a:cs typeface="Roboto"/>
              </a:rPr>
              <a:t> (</a:t>
            </a:r>
            <a:r>
              <a:rPr lang="en-US" sz="1200" dirty="0">
                <a:solidFill>
                  <a:srgbClr val="333333"/>
                </a:solidFill>
                <a:latin typeface="Segoe UI"/>
                <a:ea typeface="Roboto"/>
                <a:cs typeface="Roboto"/>
              </a:rPr>
              <a:t> &gt;</a:t>
            </a:r>
            <a:r>
              <a:rPr lang="en-US" sz="1200" dirty="0">
                <a:solidFill>
                  <a:srgbClr val="333333"/>
                </a:solidFill>
                <a:latin typeface="Wandohope"/>
                <a:ea typeface="Roboto"/>
                <a:cs typeface="Roboto"/>
              </a:rPr>
              <a:t>90%) parents agreed with these 3 priorities </a:t>
            </a:r>
          </a:p>
        </p:txBody>
      </p:sp>
      <p:pic>
        <p:nvPicPr>
          <p:cNvPr id="12" name="Picture 11" descr="A blue and white stick figure with a megaphone and text&#10;&#10;Description automatically generated">
            <a:extLst>
              <a:ext uri="{FF2B5EF4-FFF2-40B4-BE49-F238E27FC236}">
                <a16:creationId xmlns:a16="http://schemas.microsoft.com/office/drawing/2014/main" id="{AE56B321-0400-C73A-EA30-DC737664D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5273" y="5613340"/>
            <a:ext cx="4227135" cy="1011624"/>
          </a:xfrm>
          <a:prstGeom prst="rect">
            <a:avLst/>
          </a:prstGeom>
        </p:spPr>
      </p:pic>
      <p:pic>
        <p:nvPicPr>
          <p:cNvPr id="5" name="Picture 4" descr="A yellow and red shield with lions and text&#10;&#10;Description automatically generated">
            <a:extLst>
              <a:ext uri="{FF2B5EF4-FFF2-40B4-BE49-F238E27FC236}">
                <a16:creationId xmlns:a16="http://schemas.microsoft.com/office/drawing/2014/main" id="{AAC1AECC-A4FE-4888-D040-5DA4FA861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7477" y="233036"/>
            <a:ext cx="642132" cy="59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7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llshill Academy 2022/2023">
            <a:extLst>
              <a:ext uri="{FF2B5EF4-FFF2-40B4-BE49-F238E27FC236}">
                <a16:creationId xmlns:a16="http://schemas.microsoft.com/office/drawing/2014/main" id="{F1528ECB-67D5-A92C-0B4B-12BCFCBB5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96" y="1655180"/>
            <a:ext cx="5077456" cy="46755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1735F-154C-A668-6952-F1CFF4E73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822" y="355116"/>
            <a:ext cx="3341872" cy="1853168"/>
          </a:xfrm>
          <a:custGeom>
            <a:avLst/>
            <a:gdLst>
              <a:gd name="connsiteX0" fmla="*/ 0 w 3341872"/>
              <a:gd name="connsiteY0" fmla="*/ 0 h 1853168"/>
              <a:gd name="connsiteX1" fmla="*/ 523560 w 3341872"/>
              <a:gd name="connsiteY1" fmla="*/ 0 h 1853168"/>
              <a:gd name="connsiteX2" fmla="*/ 980282 w 3341872"/>
              <a:gd name="connsiteY2" fmla="*/ 0 h 1853168"/>
              <a:gd name="connsiteX3" fmla="*/ 1604099 w 3341872"/>
              <a:gd name="connsiteY3" fmla="*/ 0 h 1853168"/>
              <a:gd name="connsiteX4" fmla="*/ 2127659 w 3341872"/>
              <a:gd name="connsiteY4" fmla="*/ 0 h 1853168"/>
              <a:gd name="connsiteX5" fmla="*/ 2718056 w 3341872"/>
              <a:gd name="connsiteY5" fmla="*/ 0 h 1853168"/>
              <a:gd name="connsiteX6" fmla="*/ 3341872 w 3341872"/>
              <a:gd name="connsiteY6" fmla="*/ 0 h 1853168"/>
              <a:gd name="connsiteX7" fmla="*/ 3341872 w 3341872"/>
              <a:gd name="connsiteY7" fmla="*/ 463292 h 1853168"/>
              <a:gd name="connsiteX8" fmla="*/ 3341872 w 3341872"/>
              <a:gd name="connsiteY8" fmla="*/ 926584 h 1853168"/>
              <a:gd name="connsiteX9" fmla="*/ 3341872 w 3341872"/>
              <a:gd name="connsiteY9" fmla="*/ 1352813 h 1853168"/>
              <a:gd name="connsiteX10" fmla="*/ 3341872 w 3341872"/>
              <a:gd name="connsiteY10" fmla="*/ 1853168 h 1853168"/>
              <a:gd name="connsiteX11" fmla="*/ 2784893 w 3341872"/>
              <a:gd name="connsiteY11" fmla="*/ 1853168 h 1853168"/>
              <a:gd name="connsiteX12" fmla="*/ 2328171 w 3341872"/>
              <a:gd name="connsiteY12" fmla="*/ 1853168 h 1853168"/>
              <a:gd name="connsiteX13" fmla="*/ 1704355 w 3341872"/>
              <a:gd name="connsiteY13" fmla="*/ 1853168 h 1853168"/>
              <a:gd name="connsiteX14" fmla="*/ 1080539 w 3341872"/>
              <a:gd name="connsiteY14" fmla="*/ 1853168 h 1853168"/>
              <a:gd name="connsiteX15" fmla="*/ 0 w 3341872"/>
              <a:gd name="connsiteY15" fmla="*/ 1853168 h 1853168"/>
              <a:gd name="connsiteX16" fmla="*/ 0 w 3341872"/>
              <a:gd name="connsiteY16" fmla="*/ 1445471 h 1853168"/>
              <a:gd name="connsiteX17" fmla="*/ 0 w 3341872"/>
              <a:gd name="connsiteY17" fmla="*/ 945116 h 1853168"/>
              <a:gd name="connsiteX18" fmla="*/ 0 w 3341872"/>
              <a:gd name="connsiteY18" fmla="*/ 444760 h 1853168"/>
              <a:gd name="connsiteX19" fmla="*/ 0 w 3341872"/>
              <a:gd name="connsiteY19" fmla="*/ 0 h 18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341872" h="1853168" fill="none" extrusionOk="0">
                <a:moveTo>
                  <a:pt x="0" y="0"/>
                </a:moveTo>
                <a:cubicBezTo>
                  <a:pt x="121112" y="-31481"/>
                  <a:pt x="312730" y="8188"/>
                  <a:pt x="523560" y="0"/>
                </a:cubicBezTo>
                <a:cubicBezTo>
                  <a:pt x="734390" y="-8188"/>
                  <a:pt x="853602" y="34220"/>
                  <a:pt x="980282" y="0"/>
                </a:cubicBezTo>
                <a:cubicBezTo>
                  <a:pt x="1106962" y="-34220"/>
                  <a:pt x="1441303" y="24908"/>
                  <a:pt x="1604099" y="0"/>
                </a:cubicBezTo>
                <a:cubicBezTo>
                  <a:pt x="1766895" y="-24908"/>
                  <a:pt x="1978913" y="44198"/>
                  <a:pt x="2127659" y="0"/>
                </a:cubicBezTo>
                <a:cubicBezTo>
                  <a:pt x="2276405" y="-44198"/>
                  <a:pt x="2561613" y="354"/>
                  <a:pt x="2718056" y="0"/>
                </a:cubicBezTo>
                <a:cubicBezTo>
                  <a:pt x="2874499" y="-354"/>
                  <a:pt x="3033592" y="10827"/>
                  <a:pt x="3341872" y="0"/>
                </a:cubicBezTo>
                <a:cubicBezTo>
                  <a:pt x="3376020" y="135373"/>
                  <a:pt x="3290589" y="344633"/>
                  <a:pt x="3341872" y="463292"/>
                </a:cubicBezTo>
                <a:cubicBezTo>
                  <a:pt x="3393155" y="581951"/>
                  <a:pt x="3303241" y="705097"/>
                  <a:pt x="3341872" y="926584"/>
                </a:cubicBezTo>
                <a:cubicBezTo>
                  <a:pt x="3380503" y="1148071"/>
                  <a:pt x="3299952" y="1236345"/>
                  <a:pt x="3341872" y="1352813"/>
                </a:cubicBezTo>
                <a:cubicBezTo>
                  <a:pt x="3383792" y="1469281"/>
                  <a:pt x="3325724" y="1738542"/>
                  <a:pt x="3341872" y="1853168"/>
                </a:cubicBezTo>
                <a:cubicBezTo>
                  <a:pt x="3142378" y="1902642"/>
                  <a:pt x="2962303" y="1804630"/>
                  <a:pt x="2784893" y="1853168"/>
                </a:cubicBezTo>
                <a:cubicBezTo>
                  <a:pt x="2607483" y="1901706"/>
                  <a:pt x="2540465" y="1801357"/>
                  <a:pt x="2328171" y="1853168"/>
                </a:cubicBezTo>
                <a:cubicBezTo>
                  <a:pt x="2115877" y="1904979"/>
                  <a:pt x="1868353" y="1797003"/>
                  <a:pt x="1704355" y="1853168"/>
                </a:cubicBezTo>
                <a:cubicBezTo>
                  <a:pt x="1540357" y="1909333"/>
                  <a:pt x="1345560" y="1814353"/>
                  <a:pt x="1080539" y="1853168"/>
                </a:cubicBezTo>
                <a:cubicBezTo>
                  <a:pt x="815518" y="1891983"/>
                  <a:pt x="320672" y="1816940"/>
                  <a:pt x="0" y="1853168"/>
                </a:cubicBezTo>
                <a:cubicBezTo>
                  <a:pt x="-47920" y="1738416"/>
                  <a:pt x="43787" y="1572439"/>
                  <a:pt x="0" y="1445471"/>
                </a:cubicBezTo>
                <a:cubicBezTo>
                  <a:pt x="-43787" y="1318503"/>
                  <a:pt x="39513" y="1082046"/>
                  <a:pt x="0" y="945116"/>
                </a:cubicBezTo>
                <a:cubicBezTo>
                  <a:pt x="-39513" y="808187"/>
                  <a:pt x="55435" y="568763"/>
                  <a:pt x="0" y="444760"/>
                </a:cubicBezTo>
                <a:cubicBezTo>
                  <a:pt x="-55435" y="320757"/>
                  <a:pt x="30589" y="122281"/>
                  <a:pt x="0" y="0"/>
                </a:cubicBezTo>
                <a:close/>
              </a:path>
              <a:path w="3341872" h="1853168" stroke="0" extrusionOk="0">
                <a:moveTo>
                  <a:pt x="0" y="0"/>
                </a:moveTo>
                <a:cubicBezTo>
                  <a:pt x="234234" y="-25568"/>
                  <a:pt x="456911" y="22801"/>
                  <a:pt x="590397" y="0"/>
                </a:cubicBezTo>
                <a:cubicBezTo>
                  <a:pt x="723883" y="-22801"/>
                  <a:pt x="932229" y="8823"/>
                  <a:pt x="1214213" y="0"/>
                </a:cubicBezTo>
                <a:cubicBezTo>
                  <a:pt x="1496197" y="-8823"/>
                  <a:pt x="1592297" y="21496"/>
                  <a:pt x="1804611" y="0"/>
                </a:cubicBezTo>
                <a:cubicBezTo>
                  <a:pt x="2016925" y="-21496"/>
                  <a:pt x="2155518" y="18254"/>
                  <a:pt x="2361590" y="0"/>
                </a:cubicBezTo>
                <a:cubicBezTo>
                  <a:pt x="2567662" y="-18254"/>
                  <a:pt x="2864444" y="64078"/>
                  <a:pt x="3341872" y="0"/>
                </a:cubicBezTo>
                <a:cubicBezTo>
                  <a:pt x="3383335" y="197174"/>
                  <a:pt x="3296646" y="329851"/>
                  <a:pt x="3341872" y="444760"/>
                </a:cubicBezTo>
                <a:cubicBezTo>
                  <a:pt x="3387098" y="559669"/>
                  <a:pt x="3340888" y="843158"/>
                  <a:pt x="3341872" y="945116"/>
                </a:cubicBezTo>
                <a:cubicBezTo>
                  <a:pt x="3342856" y="1047074"/>
                  <a:pt x="3328444" y="1182250"/>
                  <a:pt x="3341872" y="1389876"/>
                </a:cubicBezTo>
                <a:cubicBezTo>
                  <a:pt x="3355300" y="1597502"/>
                  <a:pt x="3309240" y="1679699"/>
                  <a:pt x="3341872" y="1853168"/>
                </a:cubicBezTo>
                <a:cubicBezTo>
                  <a:pt x="3200483" y="1872165"/>
                  <a:pt x="3031337" y="1832916"/>
                  <a:pt x="2851731" y="1853168"/>
                </a:cubicBezTo>
                <a:cubicBezTo>
                  <a:pt x="2672125" y="1873420"/>
                  <a:pt x="2513754" y="1833671"/>
                  <a:pt x="2361590" y="1853168"/>
                </a:cubicBezTo>
                <a:cubicBezTo>
                  <a:pt x="2209426" y="1872665"/>
                  <a:pt x="2072536" y="1798256"/>
                  <a:pt x="1871448" y="1853168"/>
                </a:cubicBezTo>
                <a:cubicBezTo>
                  <a:pt x="1670360" y="1908080"/>
                  <a:pt x="1617500" y="1835228"/>
                  <a:pt x="1414726" y="1853168"/>
                </a:cubicBezTo>
                <a:cubicBezTo>
                  <a:pt x="1211952" y="1871108"/>
                  <a:pt x="1133233" y="1798690"/>
                  <a:pt x="891166" y="1853168"/>
                </a:cubicBezTo>
                <a:cubicBezTo>
                  <a:pt x="649099" y="1907646"/>
                  <a:pt x="408626" y="1831957"/>
                  <a:pt x="0" y="1853168"/>
                </a:cubicBezTo>
                <a:cubicBezTo>
                  <a:pt x="-21465" y="1693136"/>
                  <a:pt x="22741" y="1557021"/>
                  <a:pt x="0" y="1445471"/>
                </a:cubicBezTo>
                <a:cubicBezTo>
                  <a:pt x="-22741" y="1333921"/>
                  <a:pt x="21385" y="1176253"/>
                  <a:pt x="0" y="945116"/>
                </a:cubicBezTo>
                <a:cubicBezTo>
                  <a:pt x="-21385" y="713979"/>
                  <a:pt x="41777" y="590234"/>
                  <a:pt x="0" y="463292"/>
                </a:cubicBezTo>
                <a:cubicBezTo>
                  <a:pt x="-41777" y="336350"/>
                  <a:pt x="32424" y="20304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9491234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 fontScale="90000"/>
          </a:bodyPr>
          <a:lstStyle/>
          <a:p>
            <a:pPr algn="l"/>
            <a:r>
              <a:rPr lang="en-GB" sz="1800" b="1" i="0">
                <a:solidFill>
                  <a:schemeClr val="accent2"/>
                </a:solidFill>
                <a:effectLst/>
                <a:latin typeface="Wandohope"/>
                <a:ea typeface="Wandohope"/>
              </a:rPr>
              <a:t>Our Profile</a:t>
            </a:r>
            <a:br>
              <a:rPr lang="en-GB" sz="1800" b="0" i="0">
                <a:effectLst/>
                <a:latin typeface="Wandohope" panose="020B0503020000020004" pitchFamily="18" charset="-128"/>
                <a:ea typeface="Wandohope" panose="020B0503020000020004" pitchFamily="18" charset="-128"/>
              </a:rPr>
            </a:b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Bellshill Academy 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is situated in the</a:t>
            </a:r>
            <a:r>
              <a:rPr lang="en-GB" sz="13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 </a:t>
            </a: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heart</a:t>
            </a:r>
            <a:r>
              <a:rPr lang="en-GB" sz="13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 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of </a:t>
            </a:r>
            <a:r>
              <a:rPr lang="en-GB" sz="1300" b="0" i="0">
                <a:effectLst/>
                <a:latin typeface="Wandohope"/>
                <a:ea typeface="Wandohope"/>
                <a:cs typeface="Calibri"/>
              </a:rPr>
              <a:t>Bellshill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, directly on the main street. The school has a roll of 7</a:t>
            </a:r>
            <a:r>
              <a:rPr lang="en-GB" sz="1300">
                <a:solidFill>
                  <a:srgbClr val="212121"/>
                </a:solidFill>
                <a:latin typeface="Wandohope"/>
                <a:ea typeface="Wandohope"/>
                <a:cs typeface="Calibri"/>
              </a:rPr>
              <a:t>05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 pupils. The </a:t>
            </a:r>
            <a:r>
              <a:rPr lang="en-GB" sz="1300">
                <a:solidFill>
                  <a:srgbClr val="212121"/>
                </a:solidFill>
                <a:latin typeface="Wandohope"/>
                <a:ea typeface="Wandohope"/>
                <a:cs typeface="Calibri"/>
              </a:rPr>
              <a:t>Av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erage</a:t>
            </a:r>
            <a:r>
              <a:rPr lang="en-GB" sz="1800" b="0" i="0">
                <a:solidFill>
                  <a:srgbClr val="CC0066"/>
                </a:solidFill>
                <a:effectLst/>
                <a:latin typeface="Wandohope"/>
                <a:ea typeface="Wandohope"/>
                <a:cs typeface="Calibri"/>
              </a:rPr>
              <a:t> </a:t>
            </a: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attendance </a:t>
            </a:r>
            <a:r>
              <a:rPr lang="en-GB" sz="1300" b="0" i="0">
                <a:solidFill>
                  <a:srgbClr val="212121"/>
                </a:solidFill>
                <a:effectLst/>
                <a:latin typeface="Wandohope"/>
                <a:ea typeface="Wandohope"/>
                <a:cs typeface="Calibri"/>
              </a:rPr>
              <a:t>for the school </a:t>
            </a:r>
            <a:r>
              <a:rPr lang="en-GB" sz="1300">
                <a:solidFill>
                  <a:srgbClr val="212121"/>
                </a:solidFill>
                <a:latin typeface="Wandohope"/>
                <a:ea typeface="Wandohope"/>
                <a:cs typeface="Calibri"/>
              </a:rPr>
              <a:t>2023 was </a:t>
            </a: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85%.</a:t>
            </a:r>
            <a:r>
              <a:rPr lang="en-GB" sz="13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 </a:t>
            </a:r>
            <a:r>
              <a:rPr lang="en-GB" sz="1300">
                <a:latin typeface="Wandohope"/>
                <a:ea typeface="Wandohope"/>
                <a:cs typeface="Calibri"/>
              </a:rPr>
              <a:t>Our </a:t>
            </a:r>
            <a:r>
              <a:rPr lang="en-GB" sz="13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SIMD </a:t>
            </a:r>
            <a:r>
              <a:rPr lang="en-GB" sz="1300">
                <a:latin typeface="Wandohope"/>
                <a:ea typeface="Wandohope"/>
                <a:cs typeface="Calibri"/>
              </a:rPr>
              <a:t>profile is </a:t>
            </a:r>
            <a:r>
              <a:rPr lang="en-GB" sz="13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44.9% Q1</a:t>
            </a:r>
            <a:r>
              <a:rPr lang="en-GB" sz="1300">
                <a:latin typeface="Wandohope"/>
                <a:ea typeface="Wandohope"/>
                <a:cs typeface="Calibri"/>
              </a:rPr>
              <a:t>;</a:t>
            </a:r>
            <a:r>
              <a:rPr lang="en-GB" sz="13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 </a:t>
            </a:r>
            <a:r>
              <a:rPr lang="en-GB" sz="1300">
                <a:latin typeface="Wandohope"/>
                <a:ea typeface="Wandohope"/>
                <a:cs typeface="Calibri"/>
              </a:rPr>
              <a:t>0.6% Q5. </a:t>
            </a:r>
            <a:r>
              <a:rPr lang="en-GB" sz="20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 20</a:t>
            </a:r>
            <a:r>
              <a:rPr lang="en-GB" sz="22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 </a:t>
            </a:r>
            <a:r>
              <a:rPr lang="en-GB" sz="22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% </a:t>
            </a:r>
            <a:r>
              <a:rPr lang="en-GB" sz="1300" b="0" i="0">
                <a:effectLst/>
                <a:latin typeface="Wandohope"/>
                <a:ea typeface="Wandohope"/>
                <a:cs typeface="Calibri"/>
              </a:rPr>
              <a:t>of</a:t>
            </a:r>
            <a:r>
              <a:rPr lang="en-GB" sz="22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 </a:t>
            </a:r>
            <a:r>
              <a:rPr lang="en-GB" sz="1200" b="0" i="0">
                <a:effectLst/>
                <a:latin typeface="Wandohope"/>
                <a:ea typeface="Wandohope"/>
                <a:cs typeface="Calibri"/>
              </a:rPr>
              <a:t>children are </a:t>
            </a:r>
            <a:r>
              <a:rPr lang="en-GB" sz="18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*F</a:t>
            </a: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ME. </a:t>
            </a:r>
            <a:r>
              <a:rPr lang="en-GB" sz="22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2</a:t>
            </a:r>
            <a:r>
              <a:rPr lang="en-GB" sz="2200">
                <a:solidFill>
                  <a:srgbClr val="C00000"/>
                </a:solidFill>
                <a:latin typeface="Wandohope"/>
                <a:ea typeface="Wandohope"/>
                <a:cs typeface="Calibri"/>
              </a:rPr>
              <a:t>7% </a:t>
            </a:r>
            <a:r>
              <a:rPr lang="en-GB" sz="1300" b="0" i="0">
                <a:effectLst/>
                <a:latin typeface="Wandohope"/>
                <a:ea typeface="Wandohope"/>
                <a:cs typeface="Calibri"/>
              </a:rPr>
              <a:t>are</a:t>
            </a:r>
            <a:r>
              <a:rPr lang="en-GB" sz="2200" b="0" i="0">
                <a:solidFill>
                  <a:srgbClr val="C00000"/>
                </a:solidFill>
                <a:effectLst/>
                <a:latin typeface="Wandohope"/>
                <a:ea typeface="Wandohope"/>
                <a:cs typeface="Calibri"/>
              </a:rPr>
              <a:t> *CGE.</a:t>
            </a:r>
            <a:endParaRPr lang="en-GB" sz="2200">
              <a:solidFill>
                <a:srgbClr val="C00000"/>
              </a:solidFill>
              <a:latin typeface="Wandohope"/>
              <a:ea typeface="Wandohope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DCEEA-7F0A-6CF2-0D5C-E2FAC8D53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3865" y="355870"/>
            <a:ext cx="3735916" cy="2180267"/>
          </a:xfrm>
          <a:custGeom>
            <a:avLst/>
            <a:gdLst>
              <a:gd name="connsiteX0" fmla="*/ 0 w 3735916"/>
              <a:gd name="connsiteY0" fmla="*/ 0 h 2180267"/>
              <a:gd name="connsiteX1" fmla="*/ 421625 w 3735916"/>
              <a:gd name="connsiteY1" fmla="*/ 0 h 2180267"/>
              <a:gd name="connsiteX2" fmla="*/ 880609 w 3735916"/>
              <a:gd name="connsiteY2" fmla="*/ 0 h 2180267"/>
              <a:gd name="connsiteX3" fmla="*/ 1414311 w 3735916"/>
              <a:gd name="connsiteY3" fmla="*/ 0 h 2180267"/>
              <a:gd name="connsiteX4" fmla="*/ 2022732 w 3735916"/>
              <a:gd name="connsiteY4" fmla="*/ 0 h 2180267"/>
              <a:gd name="connsiteX5" fmla="*/ 2593793 w 3735916"/>
              <a:gd name="connsiteY5" fmla="*/ 0 h 2180267"/>
              <a:gd name="connsiteX6" fmla="*/ 3090136 w 3735916"/>
              <a:gd name="connsiteY6" fmla="*/ 0 h 2180267"/>
              <a:gd name="connsiteX7" fmla="*/ 3735916 w 3735916"/>
              <a:gd name="connsiteY7" fmla="*/ 0 h 2180267"/>
              <a:gd name="connsiteX8" fmla="*/ 3735916 w 3735916"/>
              <a:gd name="connsiteY8" fmla="*/ 545067 h 2180267"/>
              <a:gd name="connsiteX9" fmla="*/ 3735916 w 3735916"/>
              <a:gd name="connsiteY9" fmla="*/ 1090134 h 2180267"/>
              <a:gd name="connsiteX10" fmla="*/ 3735916 w 3735916"/>
              <a:gd name="connsiteY10" fmla="*/ 1613398 h 2180267"/>
              <a:gd name="connsiteX11" fmla="*/ 3735916 w 3735916"/>
              <a:gd name="connsiteY11" fmla="*/ 2180267 h 2180267"/>
              <a:gd name="connsiteX12" fmla="*/ 3239573 w 3735916"/>
              <a:gd name="connsiteY12" fmla="*/ 2180267 h 2180267"/>
              <a:gd name="connsiteX13" fmla="*/ 2668511 w 3735916"/>
              <a:gd name="connsiteY13" fmla="*/ 2180267 h 2180267"/>
              <a:gd name="connsiteX14" fmla="*/ 2172168 w 3735916"/>
              <a:gd name="connsiteY14" fmla="*/ 2180267 h 2180267"/>
              <a:gd name="connsiteX15" fmla="*/ 1750543 w 3735916"/>
              <a:gd name="connsiteY15" fmla="*/ 2180267 h 2180267"/>
              <a:gd name="connsiteX16" fmla="*/ 1216841 w 3735916"/>
              <a:gd name="connsiteY16" fmla="*/ 2180267 h 2180267"/>
              <a:gd name="connsiteX17" fmla="*/ 683139 w 3735916"/>
              <a:gd name="connsiteY17" fmla="*/ 2180267 h 2180267"/>
              <a:gd name="connsiteX18" fmla="*/ 0 w 3735916"/>
              <a:gd name="connsiteY18" fmla="*/ 2180267 h 2180267"/>
              <a:gd name="connsiteX19" fmla="*/ 0 w 3735916"/>
              <a:gd name="connsiteY19" fmla="*/ 1591595 h 2180267"/>
              <a:gd name="connsiteX20" fmla="*/ 0 w 3735916"/>
              <a:gd name="connsiteY20" fmla="*/ 1046528 h 2180267"/>
              <a:gd name="connsiteX21" fmla="*/ 0 w 3735916"/>
              <a:gd name="connsiteY21" fmla="*/ 479659 h 2180267"/>
              <a:gd name="connsiteX22" fmla="*/ 0 w 3735916"/>
              <a:gd name="connsiteY22" fmla="*/ 0 h 218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735916" h="2180267" fill="none" extrusionOk="0">
                <a:moveTo>
                  <a:pt x="0" y="0"/>
                </a:moveTo>
                <a:cubicBezTo>
                  <a:pt x="85359" y="-49524"/>
                  <a:pt x="259772" y="5089"/>
                  <a:pt x="421625" y="0"/>
                </a:cubicBezTo>
                <a:cubicBezTo>
                  <a:pt x="583478" y="-5089"/>
                  <a:pt x="767179" y="3981"/>
                  <a:pt x="880609" y="0"/>
                </a:cubicBezTo>
                <a:cubicBezTo>
                  <a:pt x="994039" y="-3981"/>
                  <a:pt x="1246281" y="464"/>
                  <a:pt x="1414311" y="0"/>
                </a:cubicBezTo>
                <a:cubicBezTo>
                  <a:pt x="1582341" y="-464"/>
                  <a:pt x="1754059" y="63667"/>
                  <a:pt x="2022732" y="0"/>
                </a:cubicBezTo>
                <a:cubicBezTo>
                  <a:pt x="2291405" y="-63667"/>
                  <a:pt x="2434030" y="60197"/>
                  <a:pt x="2593793" y="0"/>
                </a:cubicBezTo>
                <a:cubicBezTo>
                  <a:pt x="2753556" y="-60197"/>
                  <a:pt x="2866945" y="56177"/>
                  <a:pt x="3090136" y="0"/>
                </a:cubicBezTo>
                <a:cubicBezTo>
                  <a:pt x="3313327" y="-56177"/>
                  <a:pt x="3597979" y="74666"/>
                  <a:pt x="3735916" y="0"/>
                </a:cubicBezTo>
                <a:cubicBezTo>
                  <a:pt x="3789234" y="231004"/>
                  <a:pt x="3718527" y="387667"/>
                  <a:pt x="3735916" y="545067"/>
                </a:cubicBezTo>
                <a:cubicBezTo>
                  <a:pt x="3753305" y="702467"/>
                  <a:pt x="3717437" y="889086"/>
                  <a:pt x="3735916" y="1090134"/>
                </a:cubicBezTo>
                <a:cubicBezTo>
                  <a:pt x="3754395" y="1291182"/>
                  <a:pt x="3697381" y="1407981"/>
                  <a:pt x="3735916" y="1613398"/>
                </a:cubicBezTo>
                <a:cubicBezTo>
                  <a:pt x="3774451" y="1818815"/>
                  <a:pt x="3735040" y="1996449"/>
                  <a:pt x="3735916" y="2180267"/>
                </a:cubicBezTo>
                <a:cubicBezTo>
                  <a:pt x="3514232" y="2232154"/>
                  <a:pt x="3422426" y="2173112"/>
                  <a:pt x="3239573" y="2180267"/>
                </a:cubicBezTo>
                <a:cubicBezTo>
                  <a:pt x="3056720" y="2187422"/>
                  <a:pt x="2954005" y="2171223"/>
                  <a:pt x="2668511" y="2180267"/>
                </a:cubicBezTo>
                <a:cubicBezTo>
                  <a:pt x="2383017" y="2189311"/>
                  <a:pt x="2395836" y="2151001"/>
                  <a:pt x="2172168" y="2180267"/>
                </a:cubicBezTo>
                <a:cubicBezTo>
                  <a:pt x="1948500" y="2209533"/>
                  <a:pt x="1857893" y="2163086"/>
                  <a:pt x="1750543" y="2180267"/>
                </a:cubicBezTo>
                <a:cubicBezTo>
                  <a:pt x="1643193" y="2197448"/>
                  <a:pt x="1390727" y="2159498"/>
                  <a:pt x="1216841" y="2180267"/>
                </a:cubicBezTo>
                <a:cubicBezTo>
                  <a:pt x="1042955" y="2201036"/>
                  <a:pt x="804765" y="2131452"/>
                  <a:pt x="683139" y="2180267"/>
                </a:cubicBezTo>
                <a:cubicBezTo>
                  <a:pt x="561513" y="2229082"/>
                  <a:pt x="264988" y="2173370"/>
                  <a:pt x="0" y="2180267"/>
                </a:cubicBezTo>
                <a:cubicBezTo>
                  <a:pt x="-57871" y="1977876"/>
                  <a:pt x="16536" y="1727576"/>
                  <a:pt x="0" y="1591595"/>
                </a:cubicBezTo>
                <a:cubicBezTo>
                  <a:pt x="-16536" y="1455614"/>
                  <a:pt x="63311" y="1184696"/>
                  <a:pt x="0" y="1046528"/>
                </a:cubicBezTo>
                <a:cubicBezTo>
                  <a:pt x="-63311" y="908360"/>
                  <a:pt x="21709" y="678095"/>
                  <a:pt x="0" y="479659"/>
                </a:cubicBezTo>
                <a:cubicBezTo>
                  <a:pt x="-21709" y="281223"/>
                  <a:pt x="15439" y="125276"/>
                  <a:pt x="0" y="0"/>
                </a:cubicBezTo>
                <a:close/>
              </a:path>
              <a:path w="3735916" h="2180267" stroke="0" extrusionOk="0">
                <a:moveTo>
                  <a:pt x="0" y="0"/>
                </a:moveTo>
                <a:cubicBezTo>
                  <a:pt x="208370" y="-57871"/>
                  <a:pt x="351063" y="24198"/>
                  <a:pt x="608421" y="0"/>
                </a:cubicBezTo>
                <a:cubicBezTo>
                  <a:pt x="865779" y="-24198"/>
                  <a:pt x="925487" y="23742"/>
                  <a:pt x="1179482" y="0"/>
                </a:cubicBezTo>
                <a:cubicBezTo>
                  <a:pt x="1433477" y="-23742"/>
                  <a:pt x="1508379" y="45260"/>
                  <a:pt x="1750543" y="0"/>
                </a:cubicBezTo>
                <a:cubicBezTo>
                  <a:pt x="1992707" y="-45260"/>
                  <a:pt x="1975310" y="24447"/>
                  <a:pt x="2172168" y="0"/>
                </a:cubicBezTo>
                <a:cubicBezTo>
                  <a:pt x="2369026" y="-24447"/>
                  <a:pt x="2520527" y="17506"/>
                  <a:pt x="2705871" y="0"/>
                </a:cubicBezTo>
                <a:cubicBezTo>
                  <a:pt x="2891215" y="-17506"/>
                  <a:pt x="2969724" y="28776"/>
                  <a:pt x="3202214" y="0"/>
                </a:cubicBezTo>
                <a:cubicBezTo>
                  <a:pt x="3434704" y="-28776"/>
                  <a:pt x="3578620" y="29785"/>
                  <a:pt x="3735916" y="0"/>
                </a:cubicBezTo>
                <a:cubicBezTo>
                  <a:pt x="3751473" y="125316"/>
                  <a:pt x="3730780" y="250255"/>
                  <a:pt x="3735916" y="479659"/>
                </a:cubicBezTo>
                <a:cubicBezTo>
                  <a:pt x="3741052" y="709063"/>
                  <a:pt x="3728758" y="776220"/>
                  <a:pt x="3735916" y="1068331"/>
                </a:cubicBezTo>
                <a:cubicBezTo>
                  <a:pt x="3743074" y="1360442"/>
                  <a:pt x="3727811" y="1410911"/>
                  <a:pt x="3735916" y="1591595"/>
                </a:cubicBezTo>
                <a:cubicBezTo>
                  <a:pt x="3744021" y="1772279"/>
                  <a:pt x="3673493" y="1983618"/>
                  <a:pt x="3735916" y="2180267"/>
                </a:cubicBezTo>
                <a:cubicBezTo>
                  <a:pt x="3550426" y="2199097"/>
                  <a:pt x="3433258" y="2161895"/>
                  <a:pt x="3276932" y="2180267"/>
                </a:cubicBezTo>
                <a:cubicBezTo>
                  <a:pt x="3120606" y="2198639"/>
                  <a:pt x="2953184" y="2162530"/>
                  <a:pt x="2855307" y="2180267"/>
                </a:cubicBezTo>
                <a:cubicBezTo>
                  <a:pt x="2757431" y="2198004"/>
                  <a:pt x="2530875" y="2176807"/>
                  <a:pt x="2358964" y="2180267"/>
                </a:cubicBezTo>
                <a:cubicBezTo>
                  <a:pt x="2187053" y="2183727"/>
                  <a:pt x="2016578" y="2173497"/>
                  <a:pt x="1825262" y="2180267"/>
                </a:cubicBezTo>
                <a:cubicBezTo>
                  <a:pt x="1633946" y="2187037"/>
                  <a:pt x="1524476" y="2118494"/>
                  <a:pt x="1291560" y="2180267"/>
                </a:cubicBezTo>
                <a:cubicBezTo>
                  <a:pt x="1058644" y="2242040"/>
                  <a:pt x="1015548" y="2132395"/>
                  <a:pt x="795216" y="2180267"/>
                </a:cubicBezTo>
                <a:cubicBezTo>
                  <a:pt x="574884" y="2228139"/>
                  <a:pt x="218362" y="2158662"/>
                  <a:pt x="0" y="2180267"/>
                </a:cubicBezTo>
                <a:cubicBezTo>
                  <a:pt x="-38654" y="1909958"/>
                  <a:pt x="36599" y="1879540"/>
                  <a:pt x="0" y="1591595"/>
                </a:cubicBezTo>
                <a:cubicBezTo>
                  <a:pt x="-36599" y="1303650"/>
                  <a:pt x="56379" y="1216060"/>
                  <a:pt x="0" y="1002923"/>
                </a:cubicBezTo>
                <a:cubicBezTo>
                  <a:pt x="-56379" y="789786"/>
                  <a:pt x="48772" y="653027"/>
                  <a:pt x="0" y="523264"/>
                </a:cubicBezTo>
                <a:cubicBezTo>
                  <a:pt x="-48772" y="393501"/>
                  <a:pt x="57761" y="16566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8030179"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GB" sz="1700" b="1" i="0"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Our funding </a:t>
            </a:r>
            <a:endParaRPr lang="en-GB" sz="1200">
              <a:solidFill>
                <a:schemeClr val="accent2">
                  <a:lumMod val="75000"/>
                </a:schemeClr>
              </a:solidFill>
              <a:latin typeface="Wandohope"/>
              <a:ea typeface="Wandohope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Pupil Equity Fund (PEF) is </a:t>
            </a:r>
            <a:r>
              <a:rPr lang="en-GB" sz="18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additional</a:t>
            </a:r>
            <a:r>
              <a:rPr lang="en-GB" sz="18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funding for schools to target any </a:t>
            </a:r>
            <a:r>
              <a:rPr lang="en-GB" sz="20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attainment gaps 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which may be caused by </a:t>
            </a:r>
            <a:r>
              <a:rPr lang="en-GB" sz="22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poverty. 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This is based </a:t>
            </a:r>
            <a:r>
              <a:rPr lang="en-GB" sz="1200">
                <a:solidFill>
                  <a:srgbClr val="212121"/>
                </a:solidFill>
                <a:latin typeface="Wandohope"/>
                <a:ea typeface="Wandohope"/>
              </a:rPr>
              <a:t>on </a:t>
            </a:r>
            <a:r>
              <a:rPr lang="en-GB" sz="1700">
                <a:solidFill>
                  <a:srgbClr val="C00000"/>
                </a:solidFill>
                <a:latin typeface="Wandohope"/>
                <a:ea typeface="Wandohope"/>
              </a:rPr>
              <a:t>FME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uptake but headteachers can use their professional judgement to identify children in their school who may </a:t>
            </a:r>
            <a:r>
              <a:rPr lang="en-GB" sz="20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benefit 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from the targeted approaches, with the aim of closing the attainment gap. B</a:t>
            </a:r>
            <a:r>
              <a:rPr lang="en-GB" sz="1200">
                <a:solidFill>
                  <a:srgbClr val="212121"/>
                </a:solidFill>
                <a:latin typeface="Wandohope"/>
                <a:ea typeface="Wandohope"/>
              </a:rPr>
              <a:t>ellshill Academy received </a:t>
            </a:r>
            <a:r>
              <a:rPr lang="en-GB" sz="1200" b="1">
                <a:solidFill>
                  <a:srgbClr val="212121"/>
                </a:solidFill>
                <a:latin typeface="Wandohope"/>
                <a:ea typeface="Wandohope"/>
              </a:rPr>
              <a:t>£102,900. </a:t>
            </a:r>
            <a:endParaRPr lang="en-GB" sz="1200" b="0" i="0">
              <a:solidFill>
                <a:srgbClr val="212121"/>
              </a:solidFill>
              <a:effectLst/>
              <a:latin typeface="Wandohope"/>
              <a:ea typeface="Wandohop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7B4E03-80BD-0862-082C-C42718A7E543}"/>
              </a:ext>
            </a:extLst>
          </p:cNvPr>
          <p:cNvSpPr txBox="1"/>
          <p:nvPr/>
        </p:nvSpPr>
        <p:spPr>
          <a:xfrm>
            <a:off x="1158916" y="4255689"/>
            <a:ext cx="4698698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>
                <a:solidFill>
                  <a:srgbClr val="FF0000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C</a:t>
            </a:r>
            <a:r>
              <a:rPr lang="en-GB" sz="1600">
                <a:latin typeface="Wandohope" panose="02030603000000000000" pitchFamily="18" charset="-128"/>
                <a:ea typeface="Wandohope" panose="02030603000000000000" pitchFamily="18" charset="-128"/>
              </a:rPr>
              <a:t>ommunity</a:t>
            </a:r>
            <a:endParaRPr lang="en-GB" sz="1200"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Sports Leadership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Digital Schools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accent2">
                    <a:lumMod val="75000"/>
                  </a:schemeClr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Home School Partnership</a:t>
            </a:r>
            <a:endParaRPr lang="en-GB" sz="1200" b="0" i="0">
              <a:solidFill>
                <a:schemeClr val="accent2">
                  <a:lumMod val="75000"/>
                </a:schemeClr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Sustainability </a:t>
            </a:r>
            <a:endParaRPr lang="en-GB" sz="1200" b="0" i="0">
              <a:solidFill>
                <a:srgbClr val="C00000"/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/>
                <a:ea typeface="Wandohope"/>
              </a:rPr>
              <a:t>Community</a:t>
            </a:r>
            <a:r>
              <a:rPr lang="en-GB" sz="12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Zone 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Breakfast Club </a:t>
            </a:r>
          </a:p>
          <a:p>
            <a:pPr algn="l" rtl="0"/>
            <a:endParaRPr lang="en-GB" sz="1200">
              <a:solidFill>
                <a:srgbClr val="C00000"/>
              </a:solidFill>
              <a:latin typeface="Wandohope" panose="02030603000000000000" pitchFamily="18" charset="-128"/>
              <a:ea typeface="Wandohope" panose="02030603000000000000" pitchFamily="18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5E370-DD70-0B62-E630-9EC166D5F911}"/>
              </a:ext>
            </a:extLst>
          </p:cNvPr>
          <p:cNvSpPr txBox="1"/>
          <p:nvPr/>
        </p:nvSpPr>
        <p:spPr>
          <a:xfrm>
            <a:off x="1143900" y="2764368"/>
            <a:ext cx="9416842" cy="16773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endParaRPr lang="en-GB" sz="1100">
              <a:solidFill>
                <a:srgbClr val="333333"/>
              </a:solidFill>
              <a:latin typeface="Roboto"/>
              <a:ea typeface="Roboto"/>
              <a:cs typeface="Roboto"/>
            </a:endParaRPr>
          </a:p>
          <a:p>
            <a:pPr algn="ctr"/>
            <a:endParaRPr lang="en-GB" sz="1200" b="1" i="0">
              <a:solidFill>
                <a:srgbClr val="333333"/>
              </a:solidFill>
              <a:effectLst/>
              <a:latin typeface="Roboto"/>
              <a:ea typeface="Roboto"/>
              <a:cs typeface="Roboto"/>
            </a:endParaRPr>
          </a:p>
          <a:p>
            <a:pPr algn="ctr" rtl="0"/>
            <a:r>
              <a:rPr lang="en-GB" sz="2000" b="1" i="0">
                <a:effectLst/>
                <a:latin typeface="Wandohope"/>
                <a:ea typeface="Wandohope"/>
              </a:rPr>
              <a:t>Our </a:t>
            </a:r>
            <a:r>
              <a:rPr lang="en-GB" sz="2000" b="1">
                <a:latin typeface="Wandohope"/>
                <a:ea typeface="Wandohope"/>
              </a:rPr>
              <a:t>Aim</a:t>
            </a:r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</a:t>
            </a:r>
          </a:p>
          <a:p>
            <a:pPr algn="ctr"/>
            <a:r>
              <a:rPr lang="en-GB" sz="1200" b="1">
                <a:solidFill>
                  <a:srgbClr val="212121"/>
                </a:solidFill>
                <a:latin typeface="Wandohope"/>
                <a:ea typeface="Wandohope"/>
              </a:rPr>
              <a:t>With our whole school priorities, PEF provides the staffing</a:t>
            </a:r>
            <a:r>
              <a:rPr lang="en-GB" sz="1200" b="1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and resources </a:t>
            </a:r>
            <a:r>
              <a:rPr lang="en-GB" sz="1200" b="1">
                <a:solidFill>
                  <a:srgbClr val="212121"/>
                </a:solidFill>
                <a:latin typeface="Wandohope"/>
                <a:ea typeface="Wandohope"/>
              </a:rPr>
              <a:t>to improve attainment, attendance, wellbeing of targeted pupils. </a:t>
            </a:r>
          </a:p>
          <a:p>
            <a:pPr algn="ctr"/>
            <a:endParaRPr lang="en-GB" sz="1200" b="1" i="0">
              <a:solidFill>
                <a:srgbClr val="212121"/>
              </a:solidFill>
              <a:effectLst/>
              <a:latin typeface="Wandohope"/>
              <a:ea typeface="Wandohope"/>
            </a:endParaRPr>
          </a:p>
          <a:p>
            <a:r>
              <a:rPr lang="en-GB" b="1" i="0">
                <a:solidFill>
                  <a:srgbClr val="212121"/>
                </a:solidFill>
                <a:effectLst/>
                <a:latin typeface="Wandohope" panose="02030603000000000000" pitchFamily="18" charset="-128"/>
                <a:ea typeface="Wandohope" panose="02030603000000000000" pitchFamily="18" charset="-128"/>
              </a:rPr>
              <a:t>                                                         </a:t>
            </a:r>
          </a:p>
          <a:p>
            <a:pPr algn="ctr"/>
            <a:r>
              <a:rPr lang="en-GB">
                <a:solidFill>
                  <a:srgbClr val="212121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 </a:t>
            </a:r>
            <a:endParaRPr lang="en-GB" b="0" i="0">
              <a:solidFill>
                <a:srgbClr val="212121"/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07F9AC-20CB-A83F-86B9-82F538486F88}"/>
              </a:ext>
            </a:extLst>
          </p:cNvPr>
          <p:cNvSpPr txBox="1"/>
          <p:nvPr/>
        </p:nvSpPr>
        <p:spPr>
          <a:xfrm>
            <a:off x="6316358" y="4295546"/>
            <a:ext cx="1992493" cy="36625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>
                <a:solidFill>
                  <a:schemeClr val="accent1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R</a:t>
            </a:r>
            <a:r>
              <a:rPr lang="en-GB" sz="1600">
                <a:latin typeface="Wandohope" panose="02030603000000000000" pitchFamily="18" charset="-128"/>
                <a:ea typeface="Wandohope" panose="02030603000000000000" pitchFamily="18" charset="-128"/>
              </a:rPr>
              <a:t>espect </a:t>
            </a:r>
            <a:endParaRPr lang="en-GB">
              <a:solidFill>
                <a:schemeClr val="accent2">
                  <a:lumMod val="75000"/>
                </a:schemeClr>
              </a:solidFill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accent2">
                    <a:lumMod val="75000"/>
                  </a:schemeClr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Nurture 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b="0" i="0">
                <a:solidFill>
                  <a:srgbClr val="C00000"/>
                </a:solidFill>
                <a:effectLst/>
                <a:latin typeface="Wandohope" panose="02030603000000000000" pitchFamily="18" charset="-128"/>
                <a:ea typeface="Wandohope" panose="02030603000000000000" pitchFamily="18" charset="-128"/>
              </a:rPr>
              <a:t>Poverty Proofing 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b="0" i="0">
                <a:solidFill>
                  <a:srgbClr val="C00000"/>
                </a:solidFill>
                <a:effectLst/>
                <a:latin typeface="Wandohope" panose="02030603000000000000" pitchFamily="18" charset="-128"/>
                <a:ea typeface="Wandohope" panose="02030603000000000000" pitchFamily="18" charset="-128"/>
              </a:rPr>
              <a:t>Trips for Pupils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/>
                <a:ea typeface="Wandohope"/>
              </a:rPr>
              <a:t>Uniform 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 panose="02030603000000000000" pitchFamily="18" charset="-128"/>
                <a:ea typeface="Wandohope" panose="02030603000000000000" pitchFamily="18" charset="-128"/>
              </a:rPr>
              <a:t>Solihull Training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rgbClr val="C00000"/>
                </a:solidFill>
                <a:latin typeface="Wandohope"/>
                <a:ea typeface="Wandohope"/>
              </a:rPr>
              <a:t>Healthy Habits</a:t>
            </a:r>
            <a:endParaRPr lang="en-GB" sz="1200" b="0" i="0">
              <a:solidFill>
                <a:srgbClr val="C00000"/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algn="l" rtl="0"/>
            <a:endParaRPr lang="en-GB" sz="1200" b="0" i="0">
              <a:solidFill>
                <a:schemeClr val="accent5"/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accent5"/>
              </a:solidFill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r>
              <a:rPr lang="en-GB">
                <a:solidFill>
                  <a:schemeClr val="accent5"/>
                </a:solidFill>
              </a:rPr>
              <a:t> </a:t>
            </a:r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CBEC8D-2DAF-1818-D473-8B7E0A52692C}"/>
              </a:ext>
            </a:extLst>
          </p:cNvPr>
          <p:cNvSpPr txBox="1"/>
          <p:nvPr/>
        </p:nvSpPr>
        <p:spPr>
          <a:xfrm>
            <a:off x="8646427" y="4266744"/>
            <a:ext cx="3547829" cy="24160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solidFill>
                  <a:srgbClr val="FFC000"/>
                </a:solidFill>
                <a:latin typeface="Wandohope"/>
                <a:ea typeface="Wandohope"/>
              </a:rPr>
              <a:t>E</a:t>
            </a:r>
            <a:r>
              <a:rPr lang="en-GB" sz="1600" dirty="0">
                <a:latin typeface="Wandohope"/>
                <a:ea typeface="Wandohope"/>
              </a:rPr>
              <a:t>ndeavour</a:t>
            </a:r>
            <a:endParaRPr lang="en-GB" dirty="0">
              <a:latin typeface="Wandohope"/>
              <a:ea typeface="Wandohope"/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Pathways Group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Barista Training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Car </a:t>
            </a:r>
            <a:r>
              <a:rPr lang="en-GB" sz="1200" b="0" i="0" dirty="0"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valeting 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Tr</a:t>
            </a:r>
            <a:r>
              <a:rPr lang="en-GB" sz="1200" b="0" i="0" dirty="0"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aining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C00000"/>
                </a:solidFill>
                <a:effectLst/>
                <a:latin typeface="Wandohope"/>
                <a:ea typeface="Wandohope"/>
              </a:rPr>
              <a:t>Active Schools Awards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Participatory Budgeting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Outdoor Learning </a:t>
            </a:r>
            <a:endParaRPr lang="en-GB" sz="1200" dirty="0">
              <a:latin typeface="Wandohope"/>
              <a:ea typeface="Wandohope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C00000"/>
                </a:solidFill>
                <a:effectLst/>
                <a:latin typeface="Wandohope"/>
                <a:ea typeface="Wandohope"/>
              </a:rPr>
              <a:t>CREST Award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C00000"/>
              </a:solidFill>
              <a:latin typeface="Wandohope"/>
              <a:ea typeface="Wandohope"/>
            </a:endParaRPr>
          </a:p>
          <a:p>
            <a:r>
              <a:rPr lang="en-GB" sz="900" dirty="0">
                <a:latin typeface="Wandohope"/>
                <a:ea typeface="Wandohope"/>
              </a:rPr>
              <a:t>                                   *SIMD: Scottish Index of Multiple Deprivation</a:t>
            </a:r>
          </a:p>
          <a:p>
            <a:r>
              <a:rPr lang="en-GB" sz="900" dirty="0">
                <a:latin typeface="Wandohope"/>
                <a:ea typeface="Wandohope"/>
              </a:rPr>
              <a:t>                                    *FME: Free School Meal Entitled</a:t>
            </a:r>
          </a:p>
          <a:p>
            <a:r>
              <a:rPr lang="en-GB" sz="900" dirty="0">
                <a:latin typeface="Wandohope"/>
                <a:ea typeface="Wandohope"/>
              </a:rPr>
              <a:t>                                    *CGE: Clothing Grant Entitled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891FCD-DA31-8DF4-12C9-4BF261F66CBD}"/>
              </a:ext>
            </a:extLst>
          </p:cNvPr>
          <p:cNvSpPr txBox="1"/>
          <p:nvPr/>
        </p:nvSpPr>
        <p:spPr>
          <a:xfrm>
            <a:off x="1726394" y="3717309"/>
            <a:ext cx="9033146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b="1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Staffing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: £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88698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      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 </a:t>
            </a:r>
            <a:r>
              <a:rPr lang="en-GB" sz="1200" b="1" dirty="0">
                <a:solidFill>
                  <a:srgbClr val="212121"/>
                </a:solidFill>
                <a:latin typeface="Wandohope"/>
                <a:ea typeface="Wandohope"/>
              </a:rPr>
              <a:t>Skills &amp; Wellbeing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:  £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60828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     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 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200" b="1" dirty="0">
                <a:solidFill>
                  <a:srgbClr val="212121"/>
                </a:solidFill>
                <a:latin typeface="Wandohope"/>
                <a:ea typeface="Wandohope"/>
              </a:rPr>
              <a:t>Participatory Budget 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£3000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200" dirty="0">
                <a:solidFill>
                  <a:srgbClr val="212121"/>
                </a:solidFill>
                <a:latin typeface="Wandohope"/>
                <a:ea typeface="Wandohope"/>
              </a:rPr>
              <a:t> 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  </a:t>
            </a:r>
            <a:r>
              <a:rPr lang="en-GB" sz="1200" b="1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Training/admin </a:t>
            </a:r>
            <a:r>
              <a:rPr lang="en-GB" sz="120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: £6,174.00   </a:t>
            </a:r>
            <a:endParaRPr lang="en-GB" sz="1200" dirty="0">
              <a:latin typeface="Wandohope"/>
              <a:ea typeface="Wandohope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C4B49B37-F2CA-AAE0-1B1A-1E2A99533B85}"/>
              </a:ext>
            </a:extLst>
          </p:cNvPr>
          <p:cNvSpPr/>
          <p:nvPr/>
        </p:nvSpPr>
        <p:spPr>
          <a:xfrm rot="16200000">
            <a:off x="5476301" y="-829237"/>
            <a:ext cx="765985" cy="10126468"/>
          </a:xfrm>
          <a:prstGeom prst="leftBrace">
            <a:avLst/>
          </a:prstGeom>
          <a:ln>
            <a:extLst>
              <a:ext uri="{C807C97D-BFC1-408E-A445-0C87EB9F89A2}">
                <ask:lineSketchStyleProps xmlns:ask="http://schemas.microsoft.com/office/drawing/2018/sketchyshapes" sd="215317175">
                  <a:custGeom>
                    <a:avLst/>
                    <a:gdLst>
                      <a:gd name="connsiteX0" fmla="*/ 765985 w 765985"/>
                      <a:gd name="connsiteY0" fmla="*/ 10126468 h 10126468"/>
                      <a:gd name="connsiteX1" fmla="*/ 382992 w 765985"/>
                      <a:gd name="connsiteY1" fmla="*/ 10062638 h 10126468"/>
                      <a:gd name="connsiteX2" fmla="*/ 382993 w 765985"/>
                      <a:gd name="connsiteY2" fmla="*/ 5127064 h 10126468"/>
                      <a:gd name="connsiteX3" fmla="*/ 0 w 765985"/>
                      <a:gd name="connsiteY3" fmla="*/ 5063234 h 10126468"/>
                      <a:gd name="connsiteX4" fmla="*/ 382993 w 765985"/>
                      <a:gd name="connsiteY4" fmla="*/ 4999404 h 10126468"/>
                      <a:gd name="connsiteX5" fmla="*/ 382993 w 765985"/>
                      <a:gd name="connsiteY5" fmla="*/ 4401651 h 10126468"/>
                      <a:gd name="connsiteX6" fmla="*/ 382993 w 765985"/>
                      <a:gd name="connsiteY6" fmla="*/ 4001321 h 10126468"/>
                      <a:gd name="connsiteX7" fmla="*/ 382993 w 765985"/>
                      <a:gd name="connsiteY7" fmla="*/ 3403568 h 10126468"/>
                      <a:gd name="connsiteX8" fmla="*/ 382993 w 765985"/>
                      <a:gd name="connsiteY8" fmla="*/ 2904527 h 10126468"/>
                      <a:gd name="connsiteX9" fmla="*/ 382993 w 765985"/>
                      <a:gd name="connsiteY9" fmla="*/ 2504197 h 10126468"/>
                      <a:gd name="connsiteX10" fmla="*/ 382993 w 765985"/>
                      <a:gd name="connsiteY10" fmla="*/ 2005156 h 10126468"/>
                      <a:gd name="connsiteX11" fmla="*/ 382993 w 765985"/>
                      <a:gd name="connsiteY11" fmla="*/ 1358047 h 10126468"/>
                      <a:gd name="connsiteX12" fmla="*/ 382993 w 765985"/>
                      <a:gd name="connsiteY12" fmla="*/ 859006 h 10126468"/>
                      <a:gd name="connsiteX13" fmla="*/ 382993 w 765985"/>
                      <a:gd name="connsiteY13" fmla="*/ 63830 h 10126468"/>
                      <a:gd name="connsiteX14" fmla="*/ 765986 w 765985"/>
                      <a:gd name="connsiteY14" fmla="*/ 0 h 10126468"/>
                      <a:gd name="connsiteX15" fmla="*/ 765985 w 765985"/>
                      <a:gd name="connsiteY15" fmla="*/ 10126468 h 10126468"/>
                      <a:gd name="connsiteX0" fmla="*/ 765985 w 765985"/>
                      <a:gd name="connsiteY0" fmla="*/ 10126468 h 10126468"/>
                      <a:gd name="connsiteX1" fmla="*/ 382992 w 765985"/>
                      <a:gd name="connsiteY1" fmla="*/ 10062638 h 10126468"/>
                      <a:gd name="connsiteX2" fmla="*/ 382993 w 765985"/>
                      <a:gd name="connsiteY2" fmla="*/ 5127064 h 10126468"/>
                      <a:gd name="connsiteX3" fmla="*/ 0 w 765985"/>
                      <a:gd name="connsiteY3" fmla="*/ 5063234 h 10126468"/>
                      <a:gd name="connsiteX4" fmla="*/ 382993 w 765985"/>
                      <a:gd name="connsiteY4" fmla="*/ 4999404 h 10126468"/>
                      <a:gd name="connsiteX5" fmla="*/ 382993 w 765985"/>
                      <a:gd name="connsiteY5" fmla="*/ 4352295 h 10126468"/>
                      <a:gd name="connsiteX6" fmla="*/ 382993 w 765985"/>
                      <a:gd name="connsiteY6" fmla="*/ 3951966 h 10126468"/>
                      <a:gd name="connsiteX7" fmla="*/ 382993 w 765985"/>
                      <a:gd name="connsiteY7" fmla="*/ 3403568 h 10126468"/>
                      <a:gd name="connsiteX8" fmla="*/ 382993 w 765985"/>
                      <a:gd name="connsiteY8" fmla="*/ 2756460 h 10126468"/>
                      <a:gd name="connsiteX9" fmla="*/ 382993 w 765985"/>
                      <a:gd name="connsiteY9" fmla="*/ 2158707 h 10126468"/>
                      <a:gd name="connsiteX10" fmla="*/ 382993 w 765985"/>
                      <a:gd name="connsiteY10" fmla="*/ 1511598 h 10126468"/>
                      <a:gd name="connsiteX11" fmla="*/ 382993 w 765985"/>
                      <a:gd name="connsiteY11" fmla="*/ 1111268 h 10126468"/>
                      <a:gd name="connsiteX12" fmla="*/ 382993 w 765985"/>
                      <a:gd name="connsiteY12" fmla="*/ 63830 h 10126468"/>
                      <a:gd name="connsiteX13" fmla="*/ 765986 w 765985"/>
                      <a:gd name="connsiteY13" fmla="*/ 0 h 101264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765985" h="10126468" stroke="0" extrusionOk="0">
                        <a:moveTo>
                          <a:pt x="765985" y="10126468"/>
                        </a:moveTo>
                        <a:cubicBezTo>
                          <a:pt x="557049" y="10126359"/>
                          <a:pt x="385901" y="10101128"/>
                          <a:pt x="382992" y="10062638"/>
                        </a:cubicBezTo>
                        <a:cubicBezTo>
                          <a:pt x="510228" y="8403131"/>
                          <a:pt x="318608" y="6739415"/>
                          <a:pt x="382993" y="5127064"/>
                        </a:cubicBezTo>
                        <a:cubicBezTo>
                          <a:pt x="376821" y="5078686"/>
                          <a:pt x="238422" y="5060356"/>
                          <a:pt x="0" y="5063234"/>
                        </a:cubicBezTo>
                        <a:cubicBezTo>
                          <a:pt x="205041" y="5060090"/>
                          <a:pt x="384873" y="5032330"/>
                          <a:pt x="382993" y="4999404"/>
                        </a:cubicBezTo>
                        <a:cubicBezTo>
                          <a:pt x="317990" y="4828528"/>
                          <a:pt x="452592" y="4683336"/>
                          <a:pt x="382993" y="4401651"/>
                        </a:cubicBezTo>
                        <a:cubicBezTo>
                          <a:pt x="313394" y="4119966"/>
                          <a:pt x="408278" y="4195889"/>
                          <a:pt x="382993" y="4001321"/>
                        </a:cubicBezTo>
                        <a:cubicBezTo>
                          <a:pt x="357708" y="3806753"/>
                          <a:pt x="408196" y="3651715"/>
                          <a:pt x="382993" y="3403568"/>
                        </a:cubicBezTo>
                        <a:cubicBezTo>
                          <a:pt x="357790" y="3155421"/>
                          <a:pt x="401862" y="3136347"/>
                          <a:pt x="382993" y="2904527"/>
                        </a:cubicBezTo>
                        <a:cubicBezTo>
                          <a:pt x="364124" y="2672707"/>
                          <a:pt x="387784" y="2642006"/>
                          <a:pt x="382993" y="2504197"/>
                        </a:cubicBezTo>
                        <a:cubicBezTo>
                          <a:pt x="378202" y="2366388"/>
                          <a:pt x="417882" y="2132757"/>
                          <a:pt x="382993" y="2005156"/>
                        </a:cubicBezTo>
                        <a:cubicBezTo>
                          <a:pt x="348104" y="1877555"/>
                          <a:pt x="427575" y="1500781"/>
                          <a:pt x="382993" y="1358047"/>
                        </a:cubicBezTo>
                        <a:cubicBezTo>
                          <a:pt x="338411" y="1215313"/>
                          <a:pt x="432233" y="1051613"/>
                          <a:pt x="382993" y="859006"/>
                        </a:cubicBezTo>
                        <a:cubicBezTo>
                          <a:pt x="333753" y="666399"/>
                          <a:pt x="388975" y="330242"/>
                          <a:pt x="382993" y="63830"/>
                        </a:cubicBezTo>
                        <a:cubicBezTo>
                          <a:pt x="394967" y="17625"/>
                          <a:pt x="536014" y="2849"/>
                          <a:pt x="765986" y="0"/>
                        </a:cubicBezTo>
                        <a:cubicBezTo>
                          <a:pt x="910798" y="3182341"/>
                          <a:pt x="366034" y="6678870"/>
                          <a:pt x="765985" y="10126468"/>
                        </a:cubicBezTo>
                        <a:close/>
                      </a:path>
                      <a:path w="765985" h="10126468" fill="none" extrusionOk="0">
                        <a:moveTo>
                          <a:pt x="765985" y="10126468"/>
                        </a:moveTo>
                        <a:cubicBezTo>
                          <a:pt x="559142" y="10119636"/>
                          <a:pt x="391030" y="10103356"/>
                          <a:pt x="382992" y="10062638"/>
                        </a:cubicBezTo>
                        <a:cubicBezTo>
                          <a:pt x="134389" y="8686543"/>
                          <a:pt x="453701" y="6623700"/>
                          <a:pt x="382993" y="5127064"/>
                        </a:cubicBezTo>
                        <a:cubicBezTo>
                          <a:pt x="402439" y="5091353"/>
                          <a:pt x="215200" y="5089931"/>
                          <a:pt x="0" y="5063234"/>
                        </a:cubicBezTo>
                        <a:cubicBezTo>
                          <a:pt x="215420" y="5064404"/>
                          <a:pt x="377088" y="5032621"/>
                          <a:pt x="382993" y="4999404"/>
                        </a:cubicBezTo>
                        <a:cubicBezTo>
                          <a:pt x="369595" y="4827502"/>
                          <a:pt x="388444" y="4558025"/>
                          <a:pt x="382993" y="4352295"/>
                        </a:cubicBezTo>
                        <a:cubicBezTo>
                          <a:pt x="377542" y="4146565"/>
                          <a:pt x="388327" y="4124523"/>
                          <a:pt x="382993" y="3951966"/>
                        </a:cubicBezTo>
                        <a:cubicBezTo>
                          <a:pt x="377659" y="3779409"/>
                          <a:pt x="406032" y="3664230"/>
                          <a:pt x="382993" y="3403568"/>
                        </a:cubicBezTo>
                        <a:cubicBezTo>
                          <a:pt x="359954" y="3142906"/>
                          <a:pt x="408768" y="2945330"/>
                          <a:pt x="382993" y="2756460"/>
                        </a:cubicBezTo>
                        <a:cubicBezTo>
                          <a:pt x="357218" y="2567590"/>
                          <a:pt x="396193" y="2429069"/>
                          <a:pt x="382993" y="2158707"/>
                        </a:cubicBezTo>
                        <a:cubicBezTo>
                          <a:pt x="369793" y="1888345"/>
                          <a:pt x="419402" y="1641373"/>
                          <a:pt x="382993" y="1511598"/>
                        </a:cubicBezTo>
                        <a:cubicBezTo>
                          <a:pt x="346584" y="1381823"/>
                          <a:pt x="403548" y="1284561"/>
                          <a:pt x="382993" y="1111268"/>
                        </a:cubicBezTo>
                        <a:cubicBezTo>
                          <a:pt x="362438" y="937975"/>
                          <a:pt x="411582" y="538334"/>
                          <a:pt x="382993" y="63830"/>
                        </a:cubicBezTo>
                        <a:cubicBezTo>
                          <a:pt x="358501" y="6360"/>
                          <a:pt x="549222" y="9093"/>
                          <a:pt x="765986" y="0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C8C49-5A5D-BB33-A450-BB3C3E64EA92}"/>
              </a:ext>
            </a:extLst>
          </p:cNvPr>
          <p:cNvSpPr txBox="1"/>
          <p:nvPr/>
        </p:nvSpPr>
        <p:spPr>
          <a:xfrm>
            <a:off x="3698029" y="4249384"/>
            <a:ext cx="1992493" cy="36625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  <a:latin typeface="Wandohope"/>
                <a:ea typeface="Wandohope"/>
              </a:rPr>
              <a:t>A</a:t>
            </a:r>
            <a:r>
              <a:rPr lang="en-GB" sz="1600" dirty="0">
                <a:latin typeface="Wandohope"/>
                <a:ea typeface="Wandohope"/>
              </a:rPr>
              <a:t>spiration</a:t>
            </a:r>
            <a:r>
              <a:rPr lang="en-GB" sz="1600" dirty="0">
                <a:solidFill>
                  <a:srgbClr val="FFC000"/>
                </a:solidFill>
                <a:latin typeface="Wandohope"/>
                <a:ea typeface="Wandohope"/>
              </a:rPr>
              <a:t> 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Wandohope"/>
              <a:ea typeface="Wandohope"/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Attendance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Excellence </a:t>
            </a:r>
            <a:endParaRPr lang="en-GB" sz="1200" b="0" i="0" dirty="0">
              <a:solidFill>
                <a:srgbClr val="C00000"/>
              </a:solidFill>
              <a:effectLst/>
              <a:latin typeface="Wandohope"/>
              <a:ea typeface="Wandohope"/>
            </a:endParaRP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Wider Achievement</a:t>
            </a:r>
          </a:p>
          <a:p>
            <a:pPr marL="171450" indent="-171450" algn="l" rt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STEM Teacher</a:t>
            </a:r>
            <a:endParaRPr lang="en-GB" sz="1200" b="0" i="0" dirty="0">
              <a:solidFill>
                <a:schemeClr val="accent5"/>
              </a:solidFill>
              <a:effectLst/>
              <a:latin typeface="Wandohope"/>
              <a:ea typeface="Wandohope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Pathways Teacher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Staff Training </a:t>
            </a:r>
            <a:endParaRPr lang="en-GB" sz="1200" b="0" i="0" dirty="0">
              <a:solidFill>
                <a:srgbClr val="C00000"/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C00000"/>
                </a:solidFill>
                <a:latin typeface="Wandohope"/>
                <a:ea typeface="Wandohope"/>
              </a:rPr>
              <a:t>Awards</a:t>
            </a:r>
            <a:endParaRPr lang="en-GB" sz="1200" dirty="0">
              <a:solidFill>
                <a:srgbClr val="C00000"/>
              </a:solidFill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endParaRPr lang="en-GB" sz="1200" dirty="0">
              <a:solidFill>
                <a:schemeClr val="accent5"/>
              </a:solidFill>
              <a:latin typeface="Wandohope" panose="02030603000000000000" pitchFamily="18" charset="-128"/>
              <a:ea typeface="Wandohope" panose="02030603000000000000" pitchFamily="18" charset="-128"/>
            </a:endParaRPr>
          </a:p>
          <a:p>
            <a:r>
              <a:rPr lang="en-GB" dirty="0">
                <a:solidFill>
                  <a:schemeClr val="accent5"/>
                </a:solidFill>
                <a:latin typeface="Wandohope"/>
                <a:ea typeface="Wandohope"/>
              </a:rPr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5FFF1C-D3DE-1622-42CA-D37B8A1E2AD5}"/>
              </a:ext>
            </a:extLst>
          </p:cNvPr>
          <p:cNvSpPr/>
          <p:nvPr/>
        </p:nvSpPr>
        <p:spPr>
          <a:xfrm>
            <a:off x="4495554" y="1066110"/>
            <a:ext cx="3089435" cy="646331"/>
          </a:xfrm>
          <a:custGeom>
            <a:avLst/>
            <a:gdLst>
              <a:gd name="connsiteX0" fmla="*/ 0 w 3089435"/>
              <a:gd name="connsiteY0" fmla="*/ 0 h 646331"/>
              <a:gd name="connsiteX1" fmla="*/ 545800 w 3089435"/>
              <a:gd name="connsiteY1" fmla="*/ 0 h 646331"/>
              <a:gd name="connsiteX2" fmla="*/ 998917 w 3089435"/>
              <a:gd name="connsiteY2" fmla="*/ 0 h 646331"/>
              <a:gd name="connsiteX3" fmla="*/ 1482929 w 3089435"/>
              <a:gd name="connsiteY3" fmla="*/ 0 h 646331"/>
              <a:gd name="connsiteX4" fmla="*/ 2059623 w 3089435"/>
              <a:gd name="connsiteY4" fmla="*/ 0 h 646331"/>
              <a:gd name="connsiteX5" fmla="*/ 2574529 w 3089435"/>
              <a:gd name="connsiteY5" fmla="*/ 0 h 646331"/>
              <a:gd name="connsiteX6" fmla="*/ 3089435 w 3089435"/>
              <a:gd name="connsiteY6" fmla="*/ 0 h 646331"/>
              <a:gd name="connsiteX7" fmla="*/ 3089435 w 3089435"/>
              <a:gd name="connsiteY7" fmla="*/ 316702 h 646331"/>
              <a:gd name="connsiteX8" fmla="*/ 3089435 w 3089435"/>
              <a:gd name="connsiteY8" fmla="*/ 646331 h 646331"/>
              <a:gd name="connsiteX9" fmla="*/ 2636318 w 3089435"/>
              <a:gd name="connsiteY9" fmla="*/ 646331 h 646331"/>
              <a:gd name="connsiteX10" fmla="*/ 2183201 w 3089435"/>
              <a:gd name="connsiteY10" fmla="*/ 646331 h 646331"/>
              <a:gd name="connsiteX11" fmla="*/ 1760978 w 3089435"/>
              <a:gd name="connsiteY11" fmla="*/ 646331 h 646331"/>
              <a:gd name="connsiteX12" fmla="*/ 1276966 w 3089435"/>
              <a:gd name="connsiteY12" fmla="*/ 646331 h 646331"/>
              <a:gd name="connsiteX13" fmla="*/ 823849 w 3089435"/>
              <a:gd name="connsiteY13" fmla="*/ 646331 h 646331"/>
              <a:gd name="connsiteX14" fmla="*/ 0 w 3089435"/>
              <a:gd name="connsiteY14" fmla="*/ 646331 h 646331"/>
              <a:gd name="connsiteX15" fmla="*/ 0 w 3089435"/>
              <a:gd name="connsiteY15" fmla="*/ 323166 h 646331"/>
              <a:gd name="connsiteX16" fmla="*/ 0 w 3089435"/>
              <a:gd name="connsiteY1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89435" h="646331" fill="none" extrusionOk="0">
                <a:moveTo>
                  <a:pt x="0" y="0"/>
                </a:moveTo>
                <a:cubicBezTo>
                  <a:pt x="117084" y="-44647"/>
                  <a:pt x="400109" y="49882"/>
                  <a:pt x="545800" y="0"/>
                </a:cubicBezTo>
                <a:cubicBezTo>
                  <a:pt x="691491" y="-49882"/>
                  <a:pt x="793608" y="11480"/>
                  <a:pt x="998917" y="0"/>
                </a:cubicBezTo>
                <a:cubicBezTo>
                  <a:pt x="1204226" y="-11480"/>
                  <a:pt x="1340949" y="19958"/>
                  <a:pt x="1482929" y="0"/>
                </a:cubicBezTo>
                <a:cubicBezTo>
                  <a:pt x="1624909" y="-19958"/>
                  <a:pt x="1892708" y="7179"/>
                  <a:pt x="2059623" y="0"/>
                </a:cubicBezTo>
                <a:cubicBezTo>
                  <a:pt x="2226538" y="-7179"/>
                  <a:pt x="2335461" y="49088"/>
                  <a:pt x="2574529" y="0"/>
                </a:cubicBezTo>
                <a:cubicBezTo>
                  <a:pt x="2813597" y="-49088"/>
                  <a:pt x="2868137" y="29534"/>
                  <a:pt x="3089435" y="0"/>
                </a:cubicBezTo>
                <a:cubicBezTo>
                  <a:pt x="3114379" y="154459"/>
                  <a:pt x="3053349" y="244226"/>
                  <a:pt x="3089435" y="316702"/>
                </a:cubicBezTo>
                <a:cubicBezTo>
                  <a:pt x="3125521" y="389178"/>
                  <a:pt x="3083479" y="523890"/>
                  <a:pt x="3089435" y="646331"/>
                </a:cubicBezTo>
                <a:cubicBezTo>
                  <a:pt x="2982917" y="652175"/>
                  <a:pt x="2809488" y="607358"/>
                  <a:pt x="2636318" y="646331"/>
                </a:cubicBezTo>
                <a:cubicBezTo>
                  <a:pt x="2463148" y="685304"/>
                  <a:pt x="2288981" y="599962"/>
                  <a:pt x="2183201" y="646331"/>
                </a:cubicBezTo>
                <a:cubicBezTo>
                  <a:pt x="2077421" y="692700"/>
                  <a:pt x="1850134" y="618440"/>
                  <a:pt x="1760978" y="646331"/>
                </a:cubicBezTo>
                <a:cubicBezTo>
                  <a:pt x="1671822" y="674222"/>
                  <a:pt x="1404249" y="630036"/>
                  <a:pt x="1276966" y="646331"/>
                </a:cubicBezTo>
                <a:cubicBezTo>
                  <a:pt x="1149683" y="662626"/>
                  <a:pt x="943150" y="616768"/>
                  <a:pt x="823849" y="646331"/>
                </a:cubicBezTo>
                <a:cubicBezTo>
                  <a:pt x="704548" y="675894"/>
                  <a:pt x="217747" y="560919"/>
                  <a:pt x="0" y="646331"/>
                </a:cubicBezTo>
                <a:cubicBezTo>
                  <a:pt x="-17628" y="575380"/>
                  <a:pt x="13055" y="442863"/>
                  <a:pt x="0" y="323166"/>
                </a:cubicBezTo>
                <a:cubicBezTo>
                  <a:pt x="-13055" y="203469"/>
                  <a:pt x="18609" y="142506"/>
                  <a:pt x="0" y="0"/>
                </a:cubicBezTo>
                <a:close/>
              </a:path>
              <a:path w="3089435" h="646331" stroke="0" extrusionOk="0">
                <a:moveTo>
                  <a:pt x="0" y="0"/>
                </a:moveTo>
                <a:cubicBezTo>
                  <a:pt x="267503" y="-3055"/>
                  <a:pt x="334813" y="11515"/>
                  <a:pt x="576695" y="0"/>
                </a:cubicBezTo>
                <a:cubicBezTo>
                  <a:pt x="818577" y="-11515"/>
                  <a:pt x="825047" y="7698"/>
                  <a:pt x="1029812" y="0"/>
                </a:cubicBezTo>
                <a:cubicBezTo>
                  <a:pt x="1234577" y="-7698"/>
                  <a:pt x="1348790" y="2502"/>
                  <a:pt x="1513823" y="0"/>
                </a:cubicBezTo>
                <a:cubicBezTo>
                  <a:pt x="1678856" y="-2502"/>
                  <a:pt x="1758597" y="48296"/>
                  <a:pt x="1966940" y="0"/>
                </a:cubicBezTo>
                <a:cubicBezTo>
                  <a:pt x="2175283" y="-48296"/>
                  <a:pt x="2224088" y="47599"/>
                  <a:pt x="2389163" y="0"/>
                </a:cubicBezTo>
                <a:cubicBezTo>
                  <a:pt x="2554238" y="-47599"/>
                  <a:pt x="2817148" y="61767"/>
                  <a:pt x="3089435" y="0"/>
                </a:cubicBezTo>
                <a:cubicBezTo>
                  <a:pt x="3090178" y="108260"/>
                  <a:pt x="3082744" y="204553"/>
                  <a:pt x="3089435" y="303776"/>
                </a:cubicBezTo>
                <a:cubicBezTo>
                  <a:pt x="3096126" y="402999"/>
                  <a:pt x="3070530" y="508452"/>
                  <a:pt x="3089435" y="646331"/>
                </a:cubicBezTo>
                <a:cubicBezTo>
                  <a:pt x="2834386" y="681581"/>
                  <a:pt x="2702290" y="600768"/>
                  <a:pt x="2574529" y="646331"/>
                </a:cubicBezTo>
                <a:cubicBezTo>
                  <a:pt x="2446768" y="691894"/>
                  <a:pt x="2233837" y="639435"/>
                  <a:pt x="2090518" y="646331"/>
                </a:cubicBezTo>
                <a:cubicBezTo>
                  <a:pt x="1947199" y="653227"/>
                  <a:pt x="1878900" y="631075"/>
                  <a:pt x="1668295" y="646331"/>
                </a:cubicBezTo>
                <a:cubicBezTo>
                  <a:pt x="1457690" y="661587"/>
                  <a:pt x="1319836" y="620504"/>
                  <a:pt x="1153389" y="646331"/>
                </a:cubicBezTo>
                <a:cubicBezTo>
                  <a:pt x="986942" y="672158"/>
                  <a:pt x="853534" y="629828"/>
                  <a:pt x="731166" y="646331"/>
                </a:cubicBezTo>
                <a:cubicBezTo>
                  <a:pt x="608798" y="662834"/>
                  <a:pt x="298552" y="570144"/>
                  <a:pt x="0" y="646331"/>
                </a:cubicBezTo>
                <a:cubicBezTo>
                  <a:pt x="-3035" y="498920"/>
                  <a:pt x="36760" y="385128"/>
                  <a:pt x="0" y="310239"/>
                </a:cubicBezTo>
                <a:cubicBezTo>
                  <a:pt x="-36760" y="235350"/>
                  <a:pt x="33277" y="147939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7354333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GB" sz="3600" b="1" cap="none" spc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latin typeface="Wandohope"/>
                <a:ea typeface="Wandohope"/>
              </a:rPr>
              <a:t>Pupil </a:t>
            </a:r>
            <a:r>
              <a:rPr lang="en-GB" sz="3600" b="1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Equity 24</a:t>
            </a:r>
            <a:endParaRPr lang="en-GB" sz="3600" b="1" cap="none" spc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Wandohope" panose="02030603000000000000" pitchFamily="18" charset="-128"/>
              <a:ea typeface="Wandohope" panose="02030603000000000000" pitchFamily="18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7C9448-5DB1-5068-8729-43DF9A6B5FCF}"/>
              </a:ext>
            </a:extLst>
          </p:cNvPr>
          <p:cNvSpPr txBox="1"/>
          <p:nvPr/>
        </p:nvSpPr>
        <p:spPr>
          <a:xfrm>
            <a:off x="450434" y="2259977"/>
            <a:ext cx="178958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i="1">
                <a:effectLst/>
                <a:latin typeface="Wandohope"/>
                <a:ea typeface="Wandohope"/>
              </a:rPr>
              <a:t>“The pupils in </a:t>
            </a:r>
            <a:r>
              <a:rPr lang="en-GB" sz="1000" i="1">
                <a:latin typeface="Wandohope"/>
                <a:ea typeface="Wandohope"/>
              </a:rPr>
              <a:t>Bellshill</a:t>
            </a:r>
            <a:r>
              <a:rPr lang="en-GB" sz="1000" i="1">
                <a:effectLst/>
                <a:latin typeface="Wandohope"/>
                <a:ea typeface="Wandohope"/>
              </a:rPr>
              <a:t> Academy are brilliant. They are kind, friendly, caring and funny. I wouldn't work anywhere else!”  </a:t>
            </a:r>
          </a:p>
          <a:p>
            <a:r>
              <a:rPr lang="en-GB" sz="1000" i="1">
                <a:latin typeface="Wandohope" panose="02030603000000000000" pitchFamily="18" charset="-128"/>
                <a:ea typeface="Wandohope" panose="02030603000000000000" pitchFamily="18" charset="-128"/>
              </a:rPr>
              <a:t>BA </a:t>
            </a:r>
            <a:r>
              <a:rPr lang="en-GB" sz="1000" i="1">
                <a:effectLst/>
                <a:latin typeface="Wandohope" panose="02030603000000000000" pitchFamily="18" charset="-128"/>
                <a:ea typeface="Wandohope" panose="02030603000000000000" pitchFamily="18" charset="-128"/>
              </a:rPr>
              <a:t>Teacher </a:t>
            </a:r>
            <a:endParaRPr lang="en-GB" sz="1000" i="1">
              <a:latin typeface="Wandohope" panose="02030603000000000000" pitchFamily="18" charset="-128"/>
              <a:ea typeface="Wandohope" panose="02030603000000000000" pitchFamily="18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4DB75B-38CA-CA3B-B481-073BFB3CD074}"/>
              </a:ext>
            </a:extLst>
          </p:cNvPr>
          <p:cNvSpPr txBox="1"/>
          <p:nvPr/>
        </p:nvSpPr>
        <p:spPr>
          <a:xfrm>
            <a:off x="444758" y="5981548"/>
            <a:ext cx="8523111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00" dirty="0">
                <a:solidFill>
                  <a:srgbClr val="0070C0"/>
                </a:solidFill>
                <a:latin typeface="Wandohope"/>
                <a:ea typeface="Wandohope"/>
              </a:rPr>
              <a:t>UNCRC</a:t>
            </a:r>
          </a:p>
          <a:p>
            <a:r>
              <a:rPr lang="en-GB" sz="1000" dirty="0">
                <a:latin typeface="Wandohope"/>
                <a:ea typeface="Wandohope"/>
              </a:rPr>
              <a:t>Article 2 (non-discrimination)</a:t>
            </a:r>
          </a:p>
          <a:p>
            <a:r>
              <a:rPr lang="en-GB" sz="1000" dirty="0">
                <a:latin typeface="Wandohope"/>
                <a:ea typeface="Wandohope"/>
              </a:rPr>
              <a:t>Article 6 (life, survival and development)</a:t>
            </a:r>
          </a:p>
          <a:p>
            <a:r>
              <a:rPr lang="en-GB" sz="1000" dirty="0">
                <a:latin typeface="Wandohope"/>
                <a:ea typeface="Wandohope"/>
              </a:rPr>
              <a:t>Article 29 (goals of education) </a:t>
            </a:r>
            <a:r>
              <a:rPr lang="en-GB" sz="1000" dirty="0"/>
              <a:t>                                                                                         </a:t>
            </a:r>
            <a:r>
              <a:rPr lang="en-GB" sz="1000" dirty="0">
                <a:latin typeface="Wandohope"/>
                <a:ea typeface="Wandohope"/>
              </a:rPr>
              <a:t>              "Rewarding Futures in Life and Work"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92949C-1803-FD10-85CC-C59859380FEA}"/>
              </a:ext>
            </a:extLst>
          </p:cNvPr>
          <p:cNvSpPr txBox="1"/>
          <p:nvPr/>
        </p:nvSpPr>
        <p:spPr>
          <a:xfrm>
            <a:off x="3776843" y="1757494"/>
            <a:ext cx="4460013" cy="1015663"/>
          </a:xfrm>
          <a:custGeom>
            <a:avLst/>
            <a:gdLst>
              <a:gd name="connsiteX0" fmla="*/ 0 w 4460013"/>
              <a:gd name="connsiteY0" fmla="*/ 0 h 1015663"/>
              <a:gd name="connsiteX1" fmla="*/ 503344 w 4460013"/>
              <a:gd name="connsiteY1" fmla="*/ 0 h 1015663"/>
              <a:gd name="connsiteX2" fmla="*/ 1006689 w 4460013"/>
              <a:gd name="connsiteY2" fmla="*/ 0 h 1015663"/>
              <a:gd name="connsiteX3" fmla="*/ 1688433 w 4460013"/>
              <a:gd name="connsiteY3" fmla="*/ 0 h 1015663"/>
              <a:gd name="connsiteX4" fmla="*/ 2414778 w 4460013"/>
              <a:gd name="connsiteY4" fmla="*/ 0 h 1015663"/>
              <a:gd name="connsiteX5" fmla="*/ 3141123 w 4460013"/>
              <a:gd name="connsiteY5" fmla="*/ 0 h 1015663"/>
              <a:gd name="connsiteX6" fmla="*/ 3822868 w 4460013"/>
              <a:gd name="connsiteY6" fmla="*/ 0 h 1015663"/>
              <a:gd name="connsiteX7" fmla="*/ 4460013 w 4460013"/>
              <a:gd name="connsiteY7" fmla="*/ 0 h 1015663"/>
              <a:gd name="connsiteX8" fmla="*/ 4460013 w 4460013"/>
              <a:gd name="connsiteY8" fmla="*/ 507832 h 1015663"/>
              <a:gd name="connsiteX9" fmla="*/ 4460013 w 4460013"/>
              <a:gd name="connsiteY9" fmla="*/ 1015663 h 1015663"/>
              <a:gd name="connsiteX10" fmla="*/ 3733668 w 4460013"/>
              <a:gd name="connsiteY10" fmla="*/ 1015663 h 1015663"/>
              <a:gd name="connsiteX11" fmla="*/ 3230324 w 4460013"/>
              <a:gd name="connsiteY11" fmla="*/ 1015663 h 1015663"/>
              <a:gd name="connsiteX12" fmla="*/ 2726979 w 4460013"/>
              <a:gd name="connsiteY12" fmla="*/ 1015663 h 1015663"/>
              <a:gd name="connsiteX13" fmla="*/ 2179035 w 4460013"/>
              <a:gd name="connsiteY13" fmla="*/ 1015663 h 1015663"/>
              <a:gd name="connsiteX14" fmla="*/ 1541890 w 4460013"/>
              <a:gd name="connsiteY14" fmla="*/ 1015663 h 1015663"/>
              <a:gd name="connsiteX15" fmla="*/ 904745 w 4460013"/>
              <a:gd name="connsiteY15" fmla="*/ 1015663 h 1015663"/>
              <a:gd name="connsiteX16" fmla="*/ 0 w 4460013"/>
              <a:gd name="connsiteY16" fmla="*/ 1015663 h 1015663"/>
              <a:gd name="connsiteX17" fmla="*/ 0 w 4460013"/>
              <a:gd name="connsiteY17" fmla="*/ 507832 h 1015663"/>
              <a:gd name="connsiteX18" fmla="*/ 0 w 4460013"/>
              <a:gd name="connsiteY18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460013" h="1015663" extrusionOk="0">
                <a:moveTo>
                  <a:pt x="0" y="0"/>
                </a:moveTo>
                <a:cubicBezTo>
                  <a:pt x="175826" y="24821"/>
                  <a:pt x="386540" y="-15846"/>
                  <a:pt x="503344" y="0"/>
                </a:cubicBezTo>
                <a:cubicBezTo>
                  <a:pt x="620148" y="15846"/>
                  <a:pt x="785790" y="22213"/>
                  <a:pt x="1006689" y="0"/>
                </a:cubicBezTo>
                <a:cubicBezTo>
                  <a:pt x="1227588" y="-22213"/>
                  <a:pt x="1547293" y="20495"/>
                  <a:pt x="1688433" y="0"/>
                </a:cubicBezTo>
                <a:cubicBezTo>
                  <a:pt x="1829573" y="-20495"/>
                  <a:pt x="2186479" y="7259"/>
                  <a:pt x="2414778" y="0"/>
                </a:cubicBezTo>
                <a:cubicBezTo>
                  <a:pt x="2643077" y="-7259"/>
                  <a:pt x="2976270" y="-23085"/>
                  <a:pt x="3141123" y="0"/>
                </a:cubicBezTo>
                <a:cubicBezTo>
                  <a:pt x="3305976" y="23085"/>
                  <a:pt x="3651852" y="21227"/>
                  <a:pt x="3822868" y="0"/>
                </a:cubicBezTo>
                <a:cubicBezTo>
                  <a:pt x="3993884" y="-21227"/>
                  <a:pt x="4253144" y="4536"/>
                  <a:pt x="4460013" y="0"/>
                </a:cubicBezTo>
                <a:cubicBezTo>
                  <a:pt x="4478109" y="182530"/>
                  <a:pt x="4459740" y="386750"/>
                  <a:pt x="4460013" y="507832"/>
                </a:cubicBezTo>
                <a:cubicBezTo>
                  <a:pt x="4460286" y="628914"/>
                  <a:pt x="4441239" y="767309"/>
                  <a:pt x="4460013" y="1015663"/>
                </a:cubicBezTo>
                <a:cubicBezTo>
                  <a:pt x="4203336" y="1038561"/>
                  <a:pt x="3916868" y="1045450"/>
                  <a:pt x="3733668" y="1015663"/>
                </a:cubicBezTo>
                <a:cubicBezTo>
                  <a:pt x="3550469" y="985876"/>
                  <a:pt x="3451575" y="1033208"/>
                  <a:pt x="3230324" y="1015663"/>
                </a:cubicBezTo>
                <a:cubicBezTo>
                  <a:pt x="3009073" y="998118"/>
                  <a:pt x="2888410" y="1009546"/>
                  <a:pt x="2726979" y="1015663"/>
                </a:cubicBezTo>
                <a:cubicBezTo>
                  <a:pt x="2565548" y="1021780"/>
                  <a:pt x="2335601" y="991724"/>
                  <a:pt x="2179035" y="1015663"/>
                </a:cubicBezTo>
                <a:cubicBezTo>
                  <a:pt x="2022469" y="1039602"/>
                  <a:pt x="1705922" y="1038374"/>
                  <a:pt x="1541890" y="1015663"/>
                </a:cubicBezTo>
                <a:cubicBezTo>
                  <a:pt x="1377859" y="992952"/>
                  <a:pt x="1068514" y="1011530"/>
                  <a:pt x="904745" y="1015663"/>
                </a:cubicBezTo>
                <a:cubicBezTo>
                  <a:pt x="740976" y="1019796"/>
                  <a:pt x="345791" y="1033697"/>
                  <a:pt x="0" y="1015663"/>
                </a:cubicBezTo>
                <a:cubicBezTo>
                  <a:pt x="-16391" y="771414"/>
                  <a:pt x="-19338" y="677251"/>
                  <a:pt x="0" y="507832"/>
                </a:cubicBezTo>
                <a:cubicBezTo>
                  <a:pt x="19338" y="338413"/>
                  <a:pt x="-16540" y="20762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8692880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>
                <a:solidFill>
                  <a:srgbClr val="C00000"/>
                </a:solidFill>
                <a:latin typeface="Wandohope"/>
                <a:ea typeface="Roboto"/>
                <a:cs typeface="Roboto"/>
              </a:rPr>
              <a:t>NIF Vision: </a:t>
            </a:r>
            <a:endParaRPr lang="en-US" sz="1200">
              <a:solidFill>
                <a:srgbClr val="C00000"/>
              </a:solidFill>
              <a:latin typeface="Wandohope"/>
              <a:ea typeface="Wandohope"/>
              <a:cs typeface="Roboto"/>
            </a:endParaRPr>
          </a:p>
          <a:p>
            <a:r>
              <a:rPr lang="en-US" sz="1200" b="1">
                <a:latin typeface="Wandohope"/>
                <a:ea typeface="Roboto"/>
                <a:cs typeface="Roboto"/>
              </a:rPr>
              <a:t>Achieving equity</a:t>
            </a:r>
            <a:r>
              <a:rPr lang="en-US" sz="1200">
                <a:latin typeface="Wandohope"/>
                <a:ea typeface="Roboto"/>
                <a:cs typeface="Roboto"/>
              </a:rPr>
              <a:t>: ensuring every child and young person has the same opportunity to succeed, no matter their background or shared protected characteristics, with a particular focus on closing the poverty-related attainment gap.</a:t>
            </a:r>
            <a:endParaRPr lang="en-US" sz="1200">
              <a:latin typeface="Wandohope"/>
              <a:ea typeface="Wandohope"/>
            </a:endParaRPr>
          </a:p>
        </p:txBody>
      </p:sp>
      <p:pic>
        <p:nvPicPr>
          <p:cNvPr id="17" name="Picture 16" descr="A yellow and red shield with lions and text&#10;&#10;Description automatically generated">
            <a:extLst>
              <a:ext uri="{FF2B5EF4-FFF2-40B4-BE49-F238E27FC236}">
                <a16:creationId xmlns:a16="http://schemas.microsoft.com/office/drawing/2014/main" id="{026F211A-5056-5F23-D5AB-926703303B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5122" y="192792"/>
            <a:ext cx="8382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6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11E8-B693-64AD-830C-59CB1842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87942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/>
              <a:t>P</a:t>
            </a:r>
            <a:r>
              <a:rPr lang="en-GB" sz="2400" b="1" dirty="0">
                <a:latin typeface="Wandohope"/>
                <a:ea typeface="Wandohope"/>
              </a:rPr>
              <a:t>arental evaluation of PEF spends 23/24 and feedback for spends 24/25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82B68-E1BD-C24A-0D62-17696459E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04622"/>
            <a:ext cx="10512424" cy="448504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en-GB" sz="18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300" dirty="0">
                <a:solidFill>
                  <a:srgbClr val="FF0000"/>
                </a:solidFill>
                <a:latin typeface="Wandohope"/>
                <a:ea typeface="Wandohope"/>
              </a:rPr>
              <a:t>Almost all </a:t>
            </a:r>
            <a:r>
              <a:rPr lang="en-GB" sz="2300" dirty="0">
                <a:solidFill>
                  <a:srgbClr val="212121"/>
                </a:solidFill>
                <a:latin typeface="Wandohope"/>
                <a:ea typeface="Wandohope"/>
              </a:rPr>
              <a:t>parents agree that they are </a:t>
            </a:r>
            <a:r>
              <a:rPr lang="en-GB" sz="2300" b="0" i="0" dirty="0">
                <a:solidFill>
                  <a:srgbClr val="212121"/>
                </a:solidFill>
                <a:effectLst/>
                <a:latin typeface="Wandohope"/>
                <a:ea typeface="Wandohope"/>
              </a:rPr>
              <a:t>satisfied with how the funds were used in 23/24</a:t>
            </a:r>
            <a:endParaRPr lang="en-GB" sz="1600" dirty="0">
              <a:latin typeface="Wandohope"/>
              <a:ea typeface="Wandohope"/>
            </a:endParaRPr>
          </a:p>
          <a:p>
            <a:pPr marL="0" indent="0" algn="l" rtl="0">
              <a:buNone/>
            </a:pPr>
            <a:r>
              <a:rPr lang="en-GB" sz="1600" dirty="0">
                <a:latin typeface="Wandohope"/>
                <a:ea typeface="Wandohope"/>
              </a:rPr>
              <a:t>For a detailed report for 23/24 see: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  <a:hlinkClick r:id="rId3"/>
              </a:rPr>
              <a:t>Pupil Equity Funding – Bellshill Academy (</a:t>
            </a:r>
            <a:r>
              <a:rPr lang="en-GB" sz="1600" dirty="0" err="1">
                <a:latin typeface="Wandohope"/>
                <a:ea typeface="Wandohope"/>
                <a:hlinkClick r:id="rId3"/>
              </a:rPr>
              <a:t>glowscotland.org.uk</a:t>
            </a:r>
            <a:r>
              <a:rPr lang="en-GB" sz="1600" dirty="0">
                <a:latin typeface="Wandohope"/>
                <a:ea typeface="Wandohope"/>
                <a:hlinkClick r:id="rId3"/>
              </a:rPr>
              <a:t>)</a:t>
            </a:r>
            <a:endParaRPr lang="en-GB" sz="1600" b="1" dirty="0">
              <a:latin typeface="Wandohope"/>
              <a:ea typeface="Wandohope"/>
            </a:endParaRP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  <a:p>
            <a:pPr marL="0" indent="0">
              <a:buNone/>
            </a:pPr>
            <a:r>
              <a:rPr lang="en-GB" sz="1600" b="1" dirty="0">
                <a:latin typeface="Wandohope"/>
                <a:ea typeface="Wandohope"/>
              </a:rPr>
              <a:t>For spending 24/25</a:t>
            </a:r>
          </a:p>
          <a:p>
            <a:pPr marL="0" indent="0">
              <a:buNone/>
            </a:pPr>
            <a:endParaRPr lang="en-GB" sz="1600" b="1" dirty="0">
              <a:latin typeface="Wandohope"/>
              <a:ea typeface="Wandohope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7030A0"/>
                </a:solidFill>
                <a:latin typeface="Wandohope"/>
                <a:ea typeface="Wandohope"/>
              </a:rPr>
              <a:t>Most parents would choose a focus on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Wellbeing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Cost of the School Day 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Skills for work </a:t>
            </a: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99BE7D0-66A1-EAF5-0A24-8084F1AA43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5178" y="2912533"/>
            <a:ext cx="5183188" cy="335615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Wandohope"/>
                <a:ea typeface="Wandohope"/>
              </a:rPr>
              <a:t>Majority of parents would choose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Numeracy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Attendance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Nurture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Breakfast Club </a:t>
            </a: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  <a:p>
            <a:pPr marL="0" indent="0">
              <a:buNone/>
            </a:pPr>
            <a:endParaRPr lang="en-GB" sz="1600" dirty="0">
              <a:latin typeface="Wandohope"/>
              <a:ea typeface="Wandohope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Wandohope"/>
                <a:ea typeface="Wandohope"/>
              </a:rPr>
              <a:t>Less than half of parents would choose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Celebrating Success Trips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Digital Learning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Family learning </a:t>
            </a:r>
          </a:p>
          <a:p>
            <a:pPr marL="0" indent="0">
              <a:buNone/>
            </a:pPr>
            <a:r>
              <a:rPr lang="en-GB" sz="1600" dirty="0">
                <a:latin typeface="Wandohope"/>
                <a:ea typeface="Wandohope"/>
              </a:rPr>
              <a:t>Additional Awards </a:t>
            </a:r>
          </a:p>
          <a:p>
            <a:pPr marL="0" indent="0">
              <a:buNone/>
            </a:pPr>
            <a:endParaRPr lang="en-GB" dirty="0">
              <a:latin typeface="Wandohope"/>
              <a:ea typeface="Wandohope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86A913-1232-892B-972E-FE7572C6E30B}"/>
              </a:ext>
            </a:extLst>
          </p:cNvPr>
          <p:cNvSpPr txBox="1"/>
          <p:nvPr/>
        </p:nvSpPr>
        <p:spPr>
          <a:xfrm>
            <a:off x="343884" y="1377244"/>
            <a:ext cx="11385272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Wandohope"/>
                <a:ea typeface="Wandohope"/>
              </a:rPr>
              <a:t>Almost all:</a:t>
            </a:r>
            <a:r>
              <a:rPr lang="en-GB" sz="1600" dirty="0">
                <a:latin typeface="Wandohope"/>
                <a:ea typeface="Wandohope"/>
              </a:rPr>
              <a:t>  over 90%      </a:t>
            </a:r>
            <a:r>
              <a:rPr lang="en-GB" sz="1600" dirty="0">
                <a:solidFill>
                  <a:srgbClr val="7030A0"/>
                </a:solidFill>
                <a:latin typeface="Wandohope"/>
                <a:ea typeface="Wandohope"/>
              </a:rPr>
              <a:t> Most:</a:t>
            </a:r>
            <a:r>
              <a:rPr lang="en-GB" sz="1600" dirty="0">
                <a:latin typeface="Wandohope"/>
                <a:ea typeface="Wandohope"/>
              </a:rPr>
              <a:t> 75% - 90%                </a:t>
            </a:r>
            <a:r>
              <a:rPr lang="en-GB" sz="1600" b="1" dirty="0">
                <a:solidFill>
                  <a:schemeClr val="tx2">
                    <a:lumMod val="49000"/>
                    <a:lumOff val="51000"/>
                  </a:schemeClr>
                </a:solidFill>
                <a:latin typeface="Wandohope"/>
                <a:ea typeface="Wandohope"/>
              </a:rPr>
              <a:t> Majority:</a:t>
            </a:r>
            <a:r>
              <a:rPr lang="en-GB" sz="1600" dirty="0">
                <a:latin typeface="Wandohope"/>
                <a:ea typeface="Wandohope"/>
              </a:rPr>
              <a:t> 50% - 74%            </a:t>
            </a:r>
            <a:r>
              <a:rPr lang="en-GB" sz="1600" b="1" dirty="0">
                <a:latin typeface="Wandohope"/>
                <a:ea typeface="Wandohope"/>
              </a:rPr>
              <a:t>  </a:t>
            </a:r>
            <a:r>
              <a:rPr lang="en-GB" sz="1600" b="1" dirty="0">
                <a:solidFill>
                  <a:schemeClr val="accent2">
                    <a:lumMod val="76000"/>
                  </a:schemeClr>
                </a:solidFill>
                <a:latin typeface="Wandohope"/>
                <a:ea typeface="Wandohope"/>
              </a:rPr>
              <a:t> Less than half</a:t>
            </a:r>
            <a:r>
              <a:rPr lang="en-GB" sz="1600" b="1" dirty="0">
                <a:latin typeface="Wandohope"/>
                <a:ea typeface="Wandohope"/>
              </a:rPr>
              <a:t>: </a:t>
            </a:r>
            <a:r>
              <a:rPr lang="en-GB" sz="1600" dirty="0">
                <a:latin typeface="Wandohope"/>
                <a:ea typeface="Wandohope"/>
              </a:rPr>
              <a:t>15% - 49%      </a:t>
            </a:r>
            <a:r>
              <a:rPr lang="en-GB" sz="1600" b="1" dirty="0">
                <a:latin typeface="Wandohope"/>
                <a:ea typeface="Wandohope"/>
              </a:rPr>
              <a:t>A few:</a:t>
            </a:r>
            <a:r>
              <a:rPr lang="en-GB" sz="1600" dirty="0">
                <a:solidFill>
                  <a:schemeClr val="accent2">
                    <a:lumMod val="76000"/>
                  </a:schemeClr>
                </a:solidFill>
                <a:latin typeface="Wandohope"/>
                <a:ea typeface="Wandohope"/>
              </a:rPr>
              <a:t> </a:t>
            </a:r>
            <a:r>
              <a:rPr lang="en-GB" sz="1600" dirty="0">
                <a:latin typeface="Wandohope"/>
                <a:ea typeface="Wandohope"/>
              </a:rPr>
              <a:t>up to 15%</a:t>
            </a:r>
          </a:p>
          <a:p>
            <a:endParaRPr lang="en-GB"/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BEEA4C94-B9F2-5BB9-9D0D-5F68662F8A7D}"/>
              </a:ext>
            </a:extLst>
          </p:cNvPr>
          <p:cNvSpPr/>
          <p:nvPr/>
        </p:nvSpPr>
        <p:spPr>
          <a:xfrm>
            <a:off x="8399219" y="2193332"/>
            <a:ext cx="3204811" cy="2155032"/>
          </a:xfrm>
          <a:custGeom>
            <a:avLst/>
            <a:gdLst>
              <a:gd name="connsiteX0" fmla="*/ 2713898 w 3204811"/>
              <a:gd name="connsiteY0" fmla="*/ 2219080 h 2155032"/>
              <a:gd name="connsiteX1" fmla="*/ 2208214 w 3204811"/>
              <a:gd name="connsiteY1" fmla="*/ 2075059 h 2155032"/>
              <a:gd name="connsiteX2" fmla="*/ 541773 w 3204811"/>
              <a:gd name="connsiteY2" fmla="*/ 1885214 h 2155032"/>
              <a:gd name="connsiteX3" fmla="*/ 744493 w 3204811"/>
              <a:gd name="connsiteY3" fmla="*/ 167441 h 2155032"/>
              <a:gd name="connsiteX4" fmla="*/ 2404052 w 3204811"/>
              <a:gd name="connsiteY4" fmla="*/ 144533 h 2155032"/>
              <a:gd name="connsiteX5" fmla="*/ 2719820 w 3204811"/>
              <a:gd name="connsiteY5" fmla="*/ 1849820 h 2155032"/>
              <a:gd name="connsiteX6" fmla="*/ 2713898 w 3204811"/>
              <a:gd name="connsiteY6" fmla="*/ 2219080 h 21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04811" h="2155032" fill="none" extrusionOk="0">
                <a:moveTo>
                  <a:pt x="2713898" y="2219080"/>
                </a:moveTo>
                <a:cubicBezTo>
                  <a:pt x="2571699" y="2238036"/>
                  <a:pt x="2404388" y="2128835"/>
                  <a:pt x="2208214" y="2075059"/>
                </a:cubicBezTo>
                <a:cubicBezTo>
                  <a:pt x="1494549" y="2283951"/>
                  <a:pt x="1062782" y="2099470"/>
                  <a:pt x="541773" y="1885214"/>
                </a:cubicBezTo>
                <a:cubicBezTo>
                  <a:pt x="-453592" y="1334669"/>
                  <a:pt x="-105295" y="453294"/>
                  <a:pt x="744493" y="167441"/>
                </a:cubicBezTo>
                <a:cubicBezTo>
                  <a:pt x="1123031" y="-114710"/>
                  <a:pt x="1751676" y="-48169"/>
                  <a:pt x="2404052" y="144533"/>
                </a:cubicBezTo>
                <a:cubicBezTo>
                  <a:pt x="3398382" y="525387"/>
                  <a:pt x="3634127" y="1262928"/>
                  <a:pt x="2719820" y="1849820"/>
                </a:cubicBezTo>
                <a:cubicBezTo>
                  <a:pt x="2762042" y="1934323"/>
                  <a:pt x="2705174" y="2141409"/>
                  <a:pt x="2713898" y="2219080"/>
                </a:cubicBezTo>
                <a:close/>
              </a:path>
              <a:path w="3204811" h="2155032" stroke="0" extrusionOk="0">
                <a:moveTo>
                  <a:pt x="2713898" y="2219080"/>
                </a:moveTo>
                <a:cubicBezTo>
                  <a:pt x="2472947" y="2172155"/>
                  <a:pt x="2379130" y="2064834"/>
                  <a:pt x="2208214" y="2075059"/>
                </a:cubicBezTo>
                <a:cubicBezTo>
                  <a:pt x="1747144" y="2337008"/>
                  <a:pt x="1000866" y="2168701"/>
                  <a:pt x="541773" y="1885214"/>
                </a:cubicBezTo>
                <a:cubicBezTo>
                  <a:pt x="-154259" y="1612432"/>
                  <a:pt x="-223121" y="362443"/>
                  <a:pt x="744493" y="167441"/>
                </a:cubicBezTo>
                <a:cubicBezTo>
                  <a:pt x="1285994" y="-195679"/>
                  <a:pt x="1853254" y="8691"/>
                  <a:pt x="2404052" y="144533"/>
                </a:cubicBezTo>
                <a:cubicBezTo>
                  <a:pt x="3440339" y="450969"/>
                  <a:pt x="3440478" y="1246126"/>
                  <a:pt x="2719820" y="1849820"/>
                </a:cubicBezTo>
                <a:cubicBezTo>
                  <a:pt x="2748133" y="2030122"/>
                  <a:pt x="2674507" y="2139036"/>
                  <a:pt x="2713898" y="221908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973904560">
                  <a:prstGeom prst="wedgeEllipseCallout">
                    <a:avLst>
                      <a:gd name="adj1" fmla="val 34682"/>
                      <a:gd name="adj2" fmla="val 52972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“Lots of great initiatives within the school which seem to be having very positive effects on attendance and with ongoing support this should start to impact attainment also.”</a:t>
            </a:r>
          </a:p>
          <a:p>
            <a:pPr algn="ctr"/>
            <a:r>
              <a:rPr lang="en-GB" sz="1200">
                <a:solidFill>
                  <a:srgbClr val="212121"/>
                </a:solidFill>
                <a:latin typeface="Wandohope"/>
                <a:ea typeface="Wandohope"/>
                <a:cs typeface="Segoe UI"/>
              </a:rPr>
              <a:t>                       Parent </a:t>
            </a:r>
            <a:endParaRPr lang="en-GB" sz="1200">
              <a:latin typeface="Wandohope"/>
              <a:ea typeface="Wandohope"/>
              <a:cs typeface="Segoe UI"/>
            </a:endParaRPr>
          </a:p>
        </p:txBody>
      </p:sp>
      <p:pic>
        <p:nvPicPr>
          <p:cNvPr id="4" name="Picture 3" descr="A close-up of a sign&#10;&#10;Description automatically generated">
            <a:extLst>
              <a:ext uri="{FF2B5EF4-FFF2-40B4-BE49-F238E27FC236}">
                <a16:creationId xmlns:a16="http://schemas.microsoft.com/office/drawing/2014/main" id="{836C10DC-EF50-6917-CD58-DFB1C3EC5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8332" y="4950242"/>
            <a:ext cx="3089442" cy="1222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15A36C-8115-97FA-B199-12F6FB1FD6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3946" y="5110427"/>
            <a:ext cx="3112906" cy="74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8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257C7AA6-8AAA-9DB2-FD05-2FA2478BBFEA}"/>
              </a:ext>
            </a:extLst>
          </p:cNvPr>
          <p:cNvSpPr/>
          <p:nvPr/>
        </p:nvSpPr>
        <p:spPr>
          <a:xfrm>
            <a:off x="654755" y="2886391"/>
            <a:ext cx="3429002" cy="1477328"/>
          </a:xfrm>
          <a:custGeom>
            <a:avLst/>
            <a:gdLst>
              <a:gd name="connsiteX0" fmla="*/ 3502074 w 3429002"/>
              <a:gd name="connsiteY0" fmla="*/ -47925 h 1477328"/>
              <a:gd name="connsiteX1" fmla="*/ 3125682 w 3429002"/>
              <a:gd name="connsiteY1" fmla="*/ 319164 h 1477328"/>
              <a:gd name="connsiteX2" fmla="*/ 1990106 w 3429002"/>
              <a:gd name="connsiteY2" fmla="*/ 1467722 h 1477328"/>
              <a:gd name="connsiteX3" fmla="*/ 547020 w 3429002"/>
              <a:gd name="connsiteY3" fmla="*/ 1279613 h 1477328"/>
              <a:gd name="connsiteX4" fmla="*/ 1316051 w 3429002"/>
              <a:gd name="connsiteY4" fmla="*/ 20224 h 1477328"/>
              <a:gd name="connsiteX5" fmla="*/ 2658172 w 3429002"/>
              <a:gd name="connsiteY5" fmla="*/ 121955 h 1477328"/>
              <a:gd name="connsiteX6" fmla="*/ 3088562 w 3429002"/>
              <a:gd name="connsiteY6" fmla="*/ 35316 h 1477328"/>
              <a:gd name="connsiteX7" fmla="*/ 3502074 w 3429002"/>
              <a:gd name="connsiteY7" fmla="*/ -47925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2" h="1477328" fill="none" extrusionOk="0">
                <a:moveTo>
                  <a:pt x="3502074" y="-47925"/>
                </a:moveTo>
                <a:cubicBezTo>
                  <a:pt x="3376312" y="77657"/>
                  <a:pt x="3211649" y="185797"/>
                  <a:pt x="3125682" y="319164"/>
                </a:cubicBezTo>
                <a:cubicBezTo>
                  <a:pt x="3762005" y="714114"/>
                  <a:pt x="3271165" y="1361330"/>
                  <a:pt x="1990106" y="1467722"/>
                </a:cubicBezTo>
                <a:cubicBezTo>
                  <a:pt x="1415445" y="1560961"/>
                  <a:pt x="935341" y="1444504"/>
                  <a:pt x="547020" y="1279613"/>
                </a:cubicBezTo>
                <a:cubicBezTo>
                  <a:pt x="-323625" y="1066685"/>
                  <a:pt x="2769" y="171486"/>
                  <a:pt x="1316051" y="20224"/>
                </a:cubicBezTo>
                <a:cubicBezTo>
                  <a:pt x="1804244" y="-15360"/>
                  <a:pt x="2341699" y="-40903"/>
                  <a:pt x="2658172" y="121955"/>
                </a:cubicBezTo>
                <a:cubicBezTo>
                  <a:pt x="2775810" y="77688"/>
                  <a:pt x="2929896" y="115590"/>
                  <a:pt x="3088562" y="35316"/>
                </a:cubicBezTo>
                <a:cubicBezTo>
                  <a:pt x="3247228" y="-44958"/>
                  <a:pt x="3410641" y="-14402"/>
                  <a:pt x="3502074" y="-47925"/>
                </a:cubicBezTo>
                <a:close/>
              </a:path>
              <a:path w="3429002" h="1477328" stroke="0" extrusionOk="0">
                <a:moveTo>
                  <a:pt x="3502074" y="-47925"/>
                </a:moveTo>
                <a:cubicBezTo>
                  <a:pt x="3434548" y="84787"/>
                  <a:pt x="3219711" y="211986"/>
                  <a:pt x="3125682" y="319164"/>
                </a:cubicBezTo>
                <a:cubicBezTo>
                  <a:pt x="3834332" y="707121"/>
                  <a:pt x="3268654" y="1589854"/>
                  <a:pt x="1990106" y="1467722"/>
                </a:cubicBezTo>
                <a:cubicBezTo>
                  <a:pt x="1502385" y="1585950"/>
                  <a:pt x="915900" y="1546809"/>
                  <a:pt x="547020" y="1279613"/>
                </a:cubicBezTo>
                <a:cubicBezTo>
                  <a:pt x="-441371" y="1003587"/>
                  <a:pt x="-11317" y="88245"/>
                  <a:pt x="1316051" y="20224"/>
                </a:cubicBezTo>
                <a:cubicBezTo>
                  <a:pt x="1716323" y="-30264"/>
                  <a:pt x="2318510" y="15202"/>
                  <a:pt x="2658172" y="121955"/>
                </a:cubicBezTo>
                <a:cubicBezTo>
                  <a:pt x="2749472" y="54278"/>
                  <a:pt x="2957451" y="64013"/>
                  <a:pt x="3054806" y="42111"/>
                </a:cubicBezTo>
                <a:cubicBezTo>
                  <a:pt x="3152161" y="20209"/>
                  <a:pt x="3328760" y="38949"/>
                  <a:pt x="3502074" y="-47925"/>
                </a:cubicBezTo>
                <a:close/>
              </a:path>
            </a:pathLst>
          </a:custGeom>
          <a:solidFill>
            <a:srgbClr val="FFFF00"/>
          </a:solidFill>
          <a:ln>
            <a:extLst>
              <a:ext uri="{C807C97D-BFC1-408E-A445-0C87EB9F89A2}">
                <ask:lineSketchStyleProps xmlns:ask="http://schemas.microsoft.com/office/drawing/2018/sketchyshapes" sd="3800722442">
                  <a:prstGeom prst="wedgeEllipseCallout">
                    <a:avLst>
                      <a:gd name="adj1" fmla="val 52131"/>
                      <a:gd name="adj2" fmla="val -53244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 Comments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D75662-7E2F-583D-56B7-76748F1F277E}"/>
              </a:ext>
            </a:extLst>
          </p:cNvPr>
          <p:cNvSpPr txBox="1"/>
          <p:nvPr/>
        </p:nvSpPr>
        <p:spPr>
          <a:xfrm>
            <a:off x="5463822" y="626450"/>
            <a:ext cx="6096000" cy="1138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I think making sure the kids learn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life skills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as well as academic skills will help them more when they leave school. Also learning how to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control stres</a:t>
            </a:r>
            <a:r>
              <a:rPr lang="en-GB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s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and stay </a:t>
            </a:r>
            <a:r>
              <a:rPr lang="en-GB" sz="16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connected to natur</a:t>
            </a:r>
            <a:r>
              <a:rPr lang="en-GB" sz="16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e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with litter picking, nature walks camping.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948A9E-16A3-1068-321E-EAFFA47E15B3}"/>
              </a:ext>
            </a:extLst>
          </p:cNvPr>
          <p:cNvSpPr txBox="1"/>
          <p:nvPr/>
        </p:nvSpPr>
        <p:spPr>
          <a:xfrm>
            <a:off x="372533" y="997474"/>
            <a:ext cx="5082822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Lots of great initiatives within the school which seem to be having very positive effects on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attendance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a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nd with ongoing support this should start to impact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attainment</a:t>
            </a:r>
            <a:r>
              <a:rPr lang="en-GB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also.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C5BCB-A6C6-F50E-53C2-4EA1CA688162}"/>
              </a:ext>
            </a:extLst>
          </p:cNvPr>
          <p:cNvSpPr txBox="1"/>
          <p:nvPr/>
        </p:nvSpPr>
        <p:spPr>
          <a:xfrm>
            <a:off x="5856111" y="3972480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There are many positive areas of PEF that should continue to receive funding as it is clear they are beneficial to pupils and to the school.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835225-DB51-D657-2B92-843F71DF664A}"/>
              </a:ext>
            </a:extLst>
          </p:cNvPr>
          <p:cNvSpPr txBox="1"/>
          <p:nvPr/>
        </p:nvSpPr>
        <p:spPr>
          <a:xfrm>
            <a:off x="4323645" y="2904828"/>
            <a:ext cx="6096000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>
                <a:effectLst/>
                <a:latin typeface="Wandohope"/>
                <a:ea typeface="Wandohope"/>
              </a:rPr>
              <a:t>Raising pupils' </a:t>
            </a:r>
            <a:r>
              <a:rPr lang="en-GB">
                <a:solidFill>
                  <a:srgbClr val="C00000"/>
                </a:solidFill>
                <a:effectLst/>
                <a:latin typeface="Wandohope"/>
                <a:ea typeface="Wandohope"/>
              </a:rPr>
              <a:t>aspirations</a:t>
            </a:r>
            <a:r>
              <a:rPr lang="en-GB" sz="1400">
                <a:effectLst/>
                <a:latin typeface="Wandohope"/>
                <a:ea typeface="Wandohope"/>
              </a:rPr>
              <a:t> for life after school is vital to improving their chances in an increasingly automated workplace. By increasing their own aspirations, their</a:t>
            </a:r>
            <a:r>
              <a:rPr lang="en-GB">
                <a:solidFill>
                  <a:srgbClr val="C00000"/>
                </a:solidFill>
                <a:effectLst/>
                <a:latin typeface="Wandohope"/>
                <a:ea typeface="Wandohope"/>
              </a:rPr>
              <a:t> educational achievement</a:t>
            </a:r>
            <a:r>
              <a:rPr lang="en-GB" sz="1400">
                <a:effectLst/>
                <a:latin typeface="Wandohope"/>
                <a:ea typeface="Wandohope"/>
              </a:rPr>
              <a:t> and engagement will follow.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12727A-3405-370F-1FFD-99DD72E8DE7B}"/>
              </a:ext>
            </a:extLst>
          </p:cNvPr>
          <p:cNvSpPr txBox="1"/>
          <p:nvPr/>
        </p:nvSpPr>
        <p:spPr>
          <a:xfrm>
            <a:off x="632178" y="5925487"/>
            <a:ext cx="6096000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More should be spent on pupils’ </a:t>
            </a:r>
            <a:r>
              <a:rPr lang="en-GB">
                <a:solidFill>
                  <a:srgbClr val="C00000"/>
                </a:solidFill>
                <a:latin typeface="Wandohope"/>
                <a:ea typeface="Wandohope"/>
              </a:rPr>
              <a:t>wellbeing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etc rather than most money paying for staff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D56AE0-5544-6C09-ABF0-88085F8C74D7}"/>
              </a:ext>
            </a:extLst>
          </p:cNvPr>
          <p:cNvSpPr txBox="1"/>
          <p:nvPr/>
        </p:nvSpPr>
        <p:spPr>
          <a:xfrm>
            <a:off x="1411113" y="5228958"/>
            <a:ext cx="4955822" cy="80021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Improving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>
                <a:solidFill>
                  <a:srgbClr val="C00000"/>
                </a:solidFill>
                <a:latin typeface="Wandohope"/>
                <a:ea typeface="Wandohope"/>
              </a:rPr>
              <a:t>literacy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should be considered too</a:t>
            </a:r>
          </a:p>
          <a:p>
            <a:endParaRPr lang="en-GB" sz="1400">
              <a:solidFill>
                <a:srgbClr val="212121"/>
              </a:solidFill>
              <a:latin typeface="Segoe UI" panose="020B0502040204020203" pitchFamily="34" charset="0"/>
            </a:endParaRPr>
          </a:p>
          <a:p>
            <a:r>
              <a:rPr lang="en-GB" sz="1400">
                <a:solidFill>
                  <a:srgbClr val="212121"/>
                </a:solidFill>
                <a:latin typeface="Segoe UI" panose="020B0502040204020203" pitchFamily="34" charset="0"/>
              </a:rPr>
              <a:t>                                                       </a:t>
            </a:r>
            <a:endParaRPr lang="en-GB" sz="1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A27994-8B2A-D839-6ACF-7BC73621F331}"/>
              </a:ext>
            </a:extLst>
          </p:cNvPr>
          <p:cNvSpPr txBox="1"/>
          <p:nvPr/>
        </p:nvSpPr>
        <p:spPr>
          <a:xfrm>
            <a:off x="7089423" y="5316664"/>
            <a:ext cx="4857044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I think if all avenues are helpful</a:t>
            </a:r>
            <a:r>
              <a:rPr lang="en-GB" sz="1400">
                <a:solidFill>
                  <a:srgbClr val="212121"/>
                </a:solidFill>
                <a:latin typeface="Wandohope"/>
                <a:ea typeface="Wandohope"/>
              </a:rPr>
              <a:t>,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they</a:t>
            </a:r>
            <a:r>
              <a:rPr lang="en-GB" sz="1400">
                <a:solidFill>
                  <a:srgbClr val="212121"/>
                </a:solidFill>
                <a:latin typeface="Wandohope"/>
                <a:ea typeface="Wandohope"/>
              </a:rPr>
              <a:t> 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will benefit all pupils.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9229C2-D341-38BB-7BD9-353B5784363D}"/>
              </a:ext>
            </a:extLst>
          </p:cNvPr>
          <p:cNvSpPr txBox="1"/>
          <p:nvPr/>
        </p:nvSpPr>
        <p:spPr>
          <a:xfrm>
            <a:off x="632178" y="473559"/>
            <a:ext cx="609600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I think everything is going great in general.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47AC58-592C-A014-6613-57DCF3B7E64E}"/>
              </a:ext>
            </a:extLst>
          </p:cNvPr>
          <p:cNvSpPr txBox="1"/>
          <p:nvPr/>
        </p:nvSpPr>
        <p:spPr>
          <a:xfrm>
            <a:off x="993423" y="4604935"/>
            <a:ext cx="609600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>
                <a:effectLst/>
                <a:latin typeface="Wandohope"/>
                <a:ea typeface="Wandohope"/>
              </a:rPr>
              <a:t>Very well done</a:t>
            </a:r>
            <a:r>
              <a:rPr lang="en-GB" sz="1400">
                <a:latin typeface="Wandohope"/>
                <a:ea typeface="Wandohope"/>
              </a:rPr>
              <a:t>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23FD40-5CB5-FB10-0289-2043E1367A83}"/>
              </a:ext>
            </a:extLst>
          </p:cNvPr>
          <p:cNvSpPr txBox="1"/>
          <p:nvPr/>
        </p:nvSpPr>
        <p:spPr>
          <a:xfrm>
            <a:off x="6807200" y="1921111"/>
            <a:ext cx="4402667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Personally feel some resources and staff for pupils with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additional support needs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 is required.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C95ED7-39BD-708E-A317-BE92C2D7FD5C}"/>
              </a:ext>
            </a:extLst>
          </p:cNvPr>
          <p:cNvSpPr txBox="1"/>
          <p:nvPr/>
        </p:nvSpPr>
        <p:spPr>
          <a:xfrm>
            <a:off x="7092244" y="5910695"/>
            <a:ext cx="4933245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I would like to see more assistance in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wellbeing.</a:t>
            </a:r>
            <a:endParaRPr lang="en-GB">
              <a:solidFill>
                <a:srgbClr val="C00000"/>
              </a:solidFill>
              <a:latin typeface="Wandohope"/>
              <a:ea typeface="Wandohope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2CCDD9-5911-FC89-ED33-3C765F4E34D6}"/>
              </a:ext>
            </a:extLst>
          </p:cNvPr>
          <p:cNvSpPr txBox="1"/>
          <p:nvPr/>
        </p:nvSpPr>
        <p:spPr>
          <a:xfrm>
            <a:off x="3764846" y="4813874"/>
            <a:ext cx="6445954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Access to more </a:t>
            </a:r>
            <a:r>
              <a:rPr lang="en-GB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STEM</a:t>
            </a:r>
            <a:r>
              <a:rPr lang="en-GB" sz="1400" b="0" i="0">
                <a:solidFill>
                  <a:srgbClr val="C00000"/>
                </a:solidFill>
                <a:effectLst/>
                <a:latin typeface="Wandohope"/>
                <a:ea typeface="Wandohope"/>
              </a:rPr>
              <a:t> p</a:t>
            </a:r>
            <a:r>
              <a:rPr lang="en-GB" sz="1400" b="0" i="0">
                <a:solidFill>
                  <a:srgbClr val="212121"/>
                </a:solidFill>
                <a:effectLst/>
                <a:latin typeface="Wandohope"/>
                <a:ea typeface="Wandohope"/>
              </a:rPr>
              <a:t>rogrammes.</a:t>
            </a:r>
            <a:endParaRPr lang="en-GB" sz="1400">
              <a:latin typeface="Wandohope"/>
              <a:ea typeface="Wandohope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ACFE0F-0AD1-E424-0B24-8E7ED7F4CB8A}"/>
              </a:ext>
            </a:extLst>
          </p:cNvPr>
          <p:cNvSpPr txBox="1"/>
          <p:nvPr/>
        </p:nvSpPr>
        <p:spPr>
          <a:xfrm>
            <a:off x="1507068" y="2221004"/>
            <a:ext cx="6445954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>
                <a:solidFill>
                  <a:srgbClr val="C00000"/>
                </a:solidFill>
                <a:latin typeface="Wandohope"/>
                <a:ea typeface="Wandohope"/>
              </a:rPr>
              <a:t>Reading</a:t>
            </a:r>
            <a:r>
              <a:rPr lang="en-GB" sz="1400">
                <a:solidFill>
                  <a:srgbClr val="C00000"/>
                </a:solidFill>
                <a:latin typeface="Wandohope"/>
                <a:ea typeface="Wandohope"/>
              </a:rPr>
              <a:t> </a:t>
            </a:r>
            <a:r>
              <a:rPr lang="en-GB" sz="1400">
                <a:solidFill>
                  <a:srgbClr val="212121"/>
                </a:solidFill>
                <a:latin typeface="Wandohope"/>
                <a:ea typeface="Wandohope"/>
              </a:rPr>
              <a:t>for Pleasure </a:t>
            </a:r>
            <a:endParaRPr lang="en-GB" sz="1400">
              <a:latin typeface="Wandohope"/>
              <a:ea typeface="Wandohope"/>
            </a:endParaRPr>
          </a:p>
        </p:txBody>
      </p:sp>
    </p:spTree>
    <p:extLst>
      <p:ext uri="{BB962C8B-B14F-4D97-AF65-F5344CB8AC3E}">
        <p14:creationId xmlns:p14="http://schemas.microsoft.com/office/powerpoint/2010/main" val="3426933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985</Words>
  <Application>Microsoft Office PowerPoint</Application>
  <PresentationFormat>Widescreen</PresentationFormat>
  <Paragraphs>129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Wandohope</vt:lpstr>
      <vt:lpstr>Aptos</vt:lpstr>
      <vt:lpstr>Aptos Display</vt:lpstr>
      <vt:lpstr>Arial</vt:lpstr>
      <vt:lpstr>Roboto</vt:lpstr>
      <vt:lpstr>Segoe UI</vt:lpstr>
      <vt:lpstr>WordVisiCarriageReturn_MSFontSe</vt:lpstr>
      <vt:lpstr>Office Theme</vt:lpstr>
      <vt:lpstr>PowerPoint Presentation</vt:lpstr>
      <vt:lpstr>Our Profile Bellshill Academy is situated in the heart of Bellshill, directly on the main street. The school has a roll of 705 pupils. The Average attendance for the school 2023 was 85%. Our SIMD profile is 44.9% Q1; 0.6% Q5.  20 % of children are *FME. 27% are *CGE.</vt:lpstr>
      <vt:lpstr>Parental evaluation of PEF spends 23/24 and feedback for spends 24/25</vt:lpstr>
      <vt:lpstr>PowerPoint Presentation</vt:lpstr>
    </vt:vector>
  </TitlesOfParts>
  <Company>North Lanarkshire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School Profile  Bellshill Academy is situated in the heart of Bellshill, directly on the main street. The school has a roll of 709 pupils. Average attendance for the school is 87.22%. Exclusions have fallen over the last 5 years. The school population by SIMD is 44% at SIMD 1 &amp; 2 and 27% at SIMD 3&amp;4. The combined SIMD 1-3 is 57%.  24.1% of children are FME, with 26.5% clothing grant entitled.</dc:title>
  <dc:creator>Jodie McGraw</dc:creator>
  <cp:lastModifiedBy>Jodie McGraw</cp:lastModifiedBy>
  <cp:revision>70</cp:revision>
  <dcterms:created xsi:type="dcterms:W3CDTF">2024-05-31T11:50:17Z</dcterms:created>
  <dcterms:modified xsi:type="dcterms:W3CDTF">2024-09-26T09:54:32Z</dcterms:modified>
</cp:coreProperties>
</file>