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42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4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39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86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33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2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4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4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8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86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4E72-956A-4A66-9958-C5C760827768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70EF-3F1D-41B9-91F4-D92612AAB7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marks.co.uk/maths-games/hit-the-butto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EFD3CB-9953-D23B-89CD-B4B0A0F4A757}"/>
              </a:ext>
            </a:extLst>
          </p:cNvPr>
          <p:cNvSpPr/>
          <p:nvPr/>
        </p:nvSpPr>
        <p:spPr>
          <a:xfrm>
            <a:off x="0" y="-14941"/>
            <a:ext cx="12177622" cy="4243142"/>
          </a:xfrm>
          <a:prstGeom prst="rect">
            <a:avLst/>
          </a:prstGeom>
          <a:solidFill>
            <a:schemeClr val="bg1"/>
          </a:solidFill>
          <a:ln w="1270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7862" y="693253"/>
          <a:ext cx="11998625" cy="3497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4937">
                  <a:extLst>
                    <a:ext uri="{9D8B030D-6E8A-4147-A177-3AD203B41FA5}">
                      <a16:colId xmlns:a16="http://schemas.microsoft.com/office/drawing/2014/main" val="1004256532"/>
                    </a:ext>
                  </a:extLst>
                </a:gridCol>
                <a:gridCol w="2014937">
                  <a:extLst>
                    <a:ext uri="{9D8B030D-6E8A-4147-A177-3AD203B41FA5}">
                      <a16:colId xmlns:a16="http://schemas.microsoft.com/office/drawing/2014/main" val="3806103775"/>
                    </a:ext>
                  </a:extLst>
                </a:gridCol>
                <a:gridCol w="2372139">
                  <a:extLst>
                    <a:ext uri="{9D8B030D-6E8A-4147-A177-3AD203B41FA5}">
                      <a16:colId xmlns:a16="http://schemas.microsoft.com/office/drawing/2014/main" val="3771076002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1557465841"/>
                    </a:ext>
                  </a:extLst>
                </a:gridCol>
                <a:gridCol w="1633000">
                  <a:extLst>
                    <a:ext uri="{9D8B030D-6E8A-4147-A177-3AD203B41FA5}">
                      <a16:colId xmlns:a16="http://schemas.microsoft.com/office/drawing/2014/main" val="2269773507"/>
                    </a:ext>
                  </a:extLst>
                </a:gridCol>
                <a:gridCol w="2532377">
                  <a:extLst>
                    <a:ext uri="{9D8B030D-6E8A-4147-A177-3AD203B41FA5}">
                      <a16:colId xmlns:a16="http://schemas.microsoft.com/office/drawing/2014/main" val="943112788"/>
                    </a:ext>
                  </a:extLst>
                </a:gridCol>
              </a:tblGrid>
              <a:tr h="311971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/>
                        </a:rPr>
                        <a:t>Reading / Writing</a:t>
                      </a:r>
                      <a:endParaRPr lang="en-GB" b="1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 panose="00000400000000000000" pitchFamily="2" charset="0"/>
                        </a:rPr>
                        <a:t>Spelling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 panose="00000400000000000000" pitchFamily="2" charset="0"/>
                        </a:rPr>
                        <a:t>Numeracy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 panose="00000400000000000000" pitchFamily="2" charset="0"/>
                        </a:rPr>
                        <a:t>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 panose="00000400000000000000" pitchFamily="2" charset="0"/>
                        </a:rPr>
                        <a:t>Topic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SassoonPrimaryInfant" panose="00000400000000000000" pitchFamily="2" charset="0"/>
                        </a:rPr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99205"/>
                  </a:ext>
                </a:extLst>
              </a:tr>
              <a:tr h="734413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SassoonPrimaryInfant" panose="00000400000000000000" pitchFamily="2" charset="0"/>
                        </a:rPr>
                        <a:t>Write a book review about a book you have read recently. </a:t>
                      </a:r>
                    </a:p>
                    <a:p>
                      <a:pPr algn="ctr"/>
                      <a:r>
                        <a:rPr lang="en-GB" sz="1100" dirty="0">
                          <a:latin typeface="SassoonPrimaryInfant" panose="00000400000000000000" pitchFamily="2" charset="0"/>
                        </a:rPr>
                        <a:t>How many stars out of 5 would you award it? Why?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Ask a member of your family to quiz</a:t>
                      </a:r>
                      <a:r>
                        <a:rPr lang="en-GB" sz="1050" baseline="0" dirty="0">
                          <a:latin typeface="SassoonPrimaryInfant" panose="00000400000000000000" pitchFamily="2" charset="0"/>
                        </a:rPr>
                        <a:t> you on your spelling words. </a:t>
                      </a:r>
                      <a:endParaRPr lang="en-GB" sz="105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Log on to Sumdog and practise your numeracy skills. I have set a new challenge for everyone!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Raincloud in a jar experiment. </a:t>
                      </a:r>
                    </a:p>
                    <a:p>
                      <a:pPr algn="ctr"/>
                      <a:endParaRPr lang="en-GB" sz="1050" dirty="0">
                        <a:latin typeface="SassoonPrimaryInfant" panose="00000400000000000000" pitchFamily="2" charset="0"/>
                      </a:endParaRPr>
                    </a:p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Instructions are under the homework grid.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Research our Decade for the School Show and create a poster or PowerPoint with all the information that you find.</a:t>
                      </a:r>
                      <a:endParaRPr lang="en-GB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SassoonPrimaryInfant" panose="00000400000000000000" pitchFamily="2" charset="0"/>
                        </a:rPr>
                        <a:t>Go out for a walk or a bike ride.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06962"/>
                  </a:ext>
                </a:extLst>
              </a:tr>
              <a:tr h="795645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Write a short, narrative story and try to include as many of your spelling words as you can. </a:t>
                      </a:r>
                    </a:p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Remember your core targets, and most importantly; ensure your spelling is accurate!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SassoonPrimaryInfant" panose="00000400000000000000" pitchFamily="2" charset="0"/>
                        </a:rPr>
                        <a:t>Practise your spelling words by using the read, cover,</a:t>
                      </a:r>
                      <a:r>
                        <a:rPr lang="en-GB" sz="1200" baseline="0" dirty="0">
                          <a:latin typeface="SassoonPrimaryInfant" panose="00000400000000000000" pitchFamily="2" charset="0"/>
                        </a:rPr>
                        <a:t> write, check strategy. </a:t>
                      </a:r>
                      <a:endParaRPr lang="en-GB" sz="12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Solve the Problem by Drawing a Diagram. Holly lined up her 39 teddy bears in a row. She chose every 5th teddy in the row to go on holiday with her. How many were chosen?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SassoonPrimaryInfant" panose="00000400000000000000" pitchFamily="2" charset="0"/>
                        </a:rPr>
                        <a:t>Practice our songs for the school show.</a:t>
                      </a:r>
                    </a:p>
                    <a:p>
                      <a:pPr algn="ctr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SassoonPrimaryInfant" panose="00000400000000000000" pitchFamily="2" charset="0"/>
                        </a:rPr>
                        <a:t>Play a board game with your family.</a:t>
                      </a:r>
                    </a:p>
                    <a:p>
                      <a:pPr algn="l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132048"/>
                  </a:ext>
                </a:extLst>
              </a:tr>
              <a:tr h="1167346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Read aloud to someone in your house. If you have a younger sibling, you could read them a story.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SassoonPrimaryInfant" panose="00000400000000000000" pitchFamily="2" charset="0"/>
                        </a:rPr>
                        <a:t>Write</a:t>
                      </a:r>
                      <a:r>
                        <a:rPr lang="en-GB" sz="1200" baseline="0" dirty="0">
                          <a:latin typeface="SassoonPrimaryInfant" panose="00000400000000000000" pitchFamily="2" charset="0"/>
                        </a:rPr>
                        <a:t> some silly sentences which include your spelling words. </a:t>
                      </a:r>
                      <a:endParaRPr lang="en-GB" sz="1200" dirty="0">
                        <a:latin typeface="SassoonPrimaryInfant" panose="00000400000000000000" pitchFamily="2" charset="0"/>
                      </a:endParaRPr>
                    </a:p>
                    <a:p>
                      <a:pPr algn="ctr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50" dirty="0">
                          <a:latin typeface="SassoonPrimaryInfant" panose="00000400000000000000" pitchFamily="2" charset="0"/>
                        </a:rPr>
                        <a:t>Visit topmarks.com and play some maths games to consolidate</a:t>
                      </a:r>
                      <a:r>
                        <a:rPr lang="en-GB" sz="1050" baseline="0" dirty="0">
                          <a:latin typeface="SassoonPrimaryInfant" panose="00000400000000000000" pitchFamily="2" charset="0"/>
                        </a:rPr>
                        <a:t> your learning. </a:t>
                      </a:r>
                    </a:p>
                    <a:p>
                      <a:pPr algn="l"/>
                      <a:r>
                        <a:rPr lang="en-GB" sz="1050" baseline="0" dirty="0">
                          <a:latin typeface="SassoonPrimaryInfant" panose="00000400000000000000" pitchFamily="2" charset="0"/>
                        </a:rPr>
                        <a:t>E.g. </a:t>
                      </a:r>
                      <a:r>
                        <a:rPr lang="en-GB" sz="1050" dirty="0">
                          <a:hlinkClick r:id="rId3"/>
                        </a:rPr>
                        <a:t>Hit the Button - Quick fire maths practise for 6-11 year olds (topmarks.co.uk)</a:t>
                      </a:r>
                      <a:endParaRPr lang="en-GB" sz="105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SassoonPrimaryInfant" panose="00000400000000000000" pitchFamily="2" charset="0"/>
                        </a:rPr>
                        <a:t>Start to think about your memories of P6/7. P7’s start to think about your memories of Primary School.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SassoonPrimaryInfant" panose="00000400000000000000" pitchFamily="2" charset="0"/>
                        </a:rPr>
                        <a:t>Help around the house. E.g. wash the dishes, sweep the floor etc. </a:t>
                      </a:r>
                    </a:p>
                    <a:p>
                      <a:pPr algn="ctr"/>
                      <a:endParaRPr lang="en-GB" sz="15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93268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856593" y="4122386"/>
            <a:ext cx="42013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obster" panose="00000500000000000000" pitchFamily="2" charset="0"/>
                <a:ea typeface="+mn-ea"/>
                <a:cs typeface="+mn-cs"/>
              </a:rPr>
              <a:t>April/ May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4131" y="4784106"/>
            <a:ext cx="299365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obster" panose="00000500000000000000" pitchFamily="2" charset="0"/>
                <a:ea typeface="+mn-ea"/>
                <a:cs typeface="+mn-cs"/>
              </a:rPr>
              <a:t>2024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1" t="29197" r="39393" b="24352"/>
          <a:stretch/>
        </p:blipFill>
        <p:spPr>
          <a:xfrm>
            <a:off x="1789966" y="4640526"/>
            <a:ext cx="691381" cy="995046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74000"/>
              </a:prstClr>
            </a:outerShdw>
          </a:effectLst>
        </p:spPr>
      </p:pic>
      <p:pic>
        <p:nvPicPr>
          <p:cNvPr id="13" name="Picture 10" descr="Bargeddie Prim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00" b="992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44" y="158966"/>
            <a:ext cx="625420" cy="62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Bargeddie Primar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00" b="992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356" y="152671"/>
            <a:ext cx="585557" cy="5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80226" y="139254"/>
            <a:ext cx="952198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obster" panose="00000500000000000000" pitchFamily="2" charset="0"/>
                <a:ea typeface="+mn-ea"/>
                <a:cs typeface="+mn-cs"/>
              </a:rPr>
              <a:t>P4/5 </a:t>
            </a:r>
            <a:r>
              <a:rPr kumimoji="0" lang="en-US" sz="3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obster" panose="00000500000000000000" pitchFamily="2" charset="0"/>
                <a:ea typeface="+mn-ea"/>
                <a:cs typeface="+mn-cs"/>
              </a:rPr>
              <a:t>Homework Grid 		</a:t>
            </a:r>
            <a:r>
              <a:rPr kumimoji="0" lang="en-US" sz="2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SassoonPrimaryInfant" panose="00000400000000000000" pitchFamily="2" charset="0"/>
                <a:ea typeface="+mn-ea"/>
                <a:cs typeface="+mn-cs"/>
              </a:rPr>
              <a:t>Choose at least 2 tasks per week to complete.</a:t>
            </a:r>
          </a:p>
        </p:txBody>
      </p:sp>
    </p:spTree>
    <p:extLst>
      <p:ext uri="{BB962C8B-B14F-4D97-AF65-F5344CB8AC3E}">
        <p14:creationId xmlns:p14="http://schemas.microsoft.com/office/powerpoint/2010/main" val="41586034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342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Lobster</vt:lpstr>
      <vt:lpstr>SassoonPrimaryInfant</vt:lpstr>
      <vt:lpstr>1_Office Theme</vt:lpstr>
      <vt:lpstr>PowerPoint Presentation</vt:lpstr>
    </vt:vector>
  </TitlesOfParts>
  <Company>North Lanarkshire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Jane</cp:lastModifiedBy>
  <cp:revision>2</cp:revision>
  <dcterms:created xsi:type="dcterms:W3CDTF">2024-04-16T15:18:24Z</dcterms:created>
  <dcterms:modified xsi:type="dcterms:W3CDTF">2024-05-14T14:27:06Z</dcterms:modified>
</cp:coreProperties>
</file>