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GB" smtClean="0"/>
              <a:t>01/02/2024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B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hyperlink" Target="https://www.youtube.com/watch?v=f09mRb0FOPw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go.educationcity.com/" TargetMode="External"/><Relationship Id="rId4" Type="http://schemas.openxmlformats.org/officeDocument/2006/relationships/hyperlink" Target="https://www.youtube.com/watch?v=d5fCHcVJeg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0" y="0"/>
            <a:ext cx="12192000" cy="4037162"/>
          </a:xfrm>
          <a:prstGeom prst="roundRect">
            <a:avLst/>
          </a:prstGeom>
          <a:solidFill>
            <a:schemeClr val="bg1"/>
          </a:solidFill>
          <a:ln w="1270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dirty="0">
              <a:ea typeface="Calibri"/>
              <a:cs typeface="Calibri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022391"/>
              </p:ext>
            </p:extLst>
          </p:nvPr>
        </p:nvGraphicFramePr>
        <p:xfrm>
          <a:off x="289123" y="719703"/>
          <a:ext cx="11902877" cy="3870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7790">
                  <a:extLst>
                    <a:ext uri="{9D8B030D-6E8A-4147-A177-3AD203B41FA5}">
                      <a16:colId xmlns:a16="http://schemas.microsoft.com/office/drawing/2014/main" val="1004256532"/>
                    </a:ext>
                  </a:extLst>
                </a:gridCol>
                <a:gridCol w="2063107">
                  <a:extLst>
                    <a:ext uri="{9D8B030D-6E8A-4147-A177-3AD203B41FA5}">
                      <a16:colId xmlns:a16="http://schemas.microsoft.com/office/drawing/2014/main" val="3654946746"/>
                    </a:ext>
                  </a:extLst>
                </a:gridCol>
                <a:gridCol w="1975450">
                  <a:extLst>
                    <a:ext uri="{9D8B030D-6E8A-4147-A177-3AD203B41FA5}">
                      <a16:colId xmlns:a16="http://schemas.microsoft.com/office/drawing/2014/main" val="3771076002"/>
                    </a:ext>
                  </a:extLst>
                </a:gridCol>
                <a:gridCol w="2158946">
                  <a:extLst>
                    <a:ext uri="{9D8B030D-6E8A-4147-A177-3AD203B41FA5}">
                      <a16:colId xmlns:a16="http://schemas.microsoft.com/office/drawing/2014/main" val="1557465841"/>
                    </a:ext>
                  </a:extLst>
                </a:gridCol>
                <a:gridCol w="2399392">
                  <a:extLst>
                    <a:ext uri="{9D8B030D-6E8A-4147-A177-3AD203B41FA5}">
                      <a16:colId xmlns:a16="http://schemas.microsoft.com/office/drawing/2014/main" val="2338460222"/>
                    </a:ext>
                  </a:extLst>
                </a:gridCol>
                <a:gridCol w="1418192">
                  <a:extLst>
                    <a:ext uri="{9D8B030D-6E8A-4147-A177-3AD203B41FA5}">
                      <a16:colId xmlns:a16="http://schemas.microsoft.com/office/drawing/2014/main" val="943112788"/>
                    </a:ext>
                  </a:extLst>
                </a:gridCol>
              </a:tblGrid>
              <a:tr h="300671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SassoonPrimaryInfant" panose="00000400000000000000" pitchFamily="2" charset="0"/>
                        </a:rPr>
                        <a:t>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SassoonPrimaryInfant" panose="00000400000000000000" pitchFamily="2" charset="0"/>
                        </a:rPr>
                        <a:t>Spelling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SassoonPrimaryInfant" panose="00000400000000000000" pitchFamily="2" charset="0"/>
                        </a:rPr>
                        <a:t>Numeracy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SassoonPrimaryInfant" panose="00000400000000000000" pitchFamily="2" charset="0"/>
                        </a:rPr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SassoonPrimaryInfant" panose="00000400000000000000" pitchFamily="2" charset="0"/>
                        </a:rPr>
                        <a:t>STEM</a:t>
                      </a:r>
                      <a:r>
                        <a:rPr lang="en-GB" b="1" baseline="0" dirty="0">
                          <a:latin typeface="SassoonPrimaryInfant" panose="00000400000000000000" pitchFamily="2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latin typeface="SassoonPrimaryInfant" panose="00000400000000000000" pitchFamily="2" charset="0"/>
                        </a:rPr>
                        <a:t>Other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199205"/>
                  </a:ext>
                </a:extLst>
              </a:tr>
              <a:tr h="955372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400" b="0" i="0" u="none" strike="noStrike" noProof="0" dirty="0">
                          <a:solidFill>
                            <a:srgbClr val="000000"/>
                          </a:solidFill>
                          <a:latin typeface="SassoonPrimaryInfant"/>
                        </a:rPr>
                        <a:t>Read a book of your choice for enjoyment</a:t>
                      </a:r>
                      <a:endParaRPr lang="en-US" sz="1400" dirty="0">
                        <a:latin typeface="SassoonPrimaryInfan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400" dirty="0">
                          <a:latin typeface="SassoonPrimaryInfant"/>
                        </a:rPr>
                        <a:t>Practise your spelling words by using the read, cover, write, check strategy.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b="0" i="0" u="none" strike="noStrike" noProof="0" dirty="0">
                          <a:solidFill>
                            <a:srgbClr val="000000"/>
                          </a:solidFill>
                          <a:latin typeface="SassoonPrimaryInfant"/>
                        </a:rPr>
                        <a:t>Practise your times tables and ask a family member ask you questions. </a:t>
                      </a:r>
                      <a:endParaRPr lang="en-US" sz="1400" dirty="0">
                        <a:latin typeface="SassoonPrimaryInfant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SassoonPrimaryInfant"/>
                        </a:rPr>
                        <a:t>Practise our songs poems for Burns Supper and school show. Click on the links which will take you to the songs. </a:t>
                      </a:r>
                    </a:p>
                    <a:p>
                      <a:pPr algn="l"/>
                      <a:endParaRPr lang="en-GB" sz="1400" dirty="0">
                        <a:latin typeface="SassoonPrimaryInfant"/>
                      </a:endParaRPr>
                    </a:p>
                    <a:p>
                      <a:pPr algn="l"/>
                      <a:r>
                        <a:rPr lang="en-GB" sz="1400" dirty="0">
                          <a:latin typeface="SassoonPrimaryInfant"/>
                        </a:rPr>
                        <a:t>Take my hand - </a:t>
                      </a:r>
                      <a:r>
                        <a:rPr lang="en-GB" sz="1400" dirty="0" err="1">
                          <a:hlinkClick r:id="rId3"/>
                        </a:rPr>
                        <a:t>Skerryvore</a:t>
                      </a:r>
                      <a:r>
                        <a:rPr lang="en-GB" sz="1400" dirty="0">
                          <a:hlinkClick r:id="rId3"/>
                        </a:rPr>
                        <a:t> - Take My Hand - Karaoke Version from Zoom Karaoke (youtube.com)</a:t>
                      </a:r>
                      <a:endParaRPr lang="en-GB" sz="1400" dirty="0"/>
                    </a:p>
                    <a:p>
                      <a:pPr algn="l"/>
                      <a:endParaRPr lang="en-GB" sz="1400" dirty="0">
                        <a:latin typeface="SassoonPrimaryInfant"/>
                      </a:endParaRPr>
                    </a:p>
                    <a:p>
                      <a:pPr algn="l"/>
                      <a:r>
                        <a:rPr lang="en-GB" sz="1400" dirty="0">
                          <a:latin typeface="SassoonPrimaryInfant"/>
                        </a:rPr>
                        <a:t>I’m on my way - </a:t>
                      </a:r>
                      <a:r>
                        <a:rPr lang="en-GB" sz="1400" dirty="0">
                          <a:hlinkClick r:id="rId4"/>
                        </a:rPr>
                        <a:t>The Proclaimers - I'm On My Way - Karaoke Version from Zoom Karaoke (youtube.com)</a:t>
                      </a:r>
                      <a:endParaRPr lang="en-GB" sz="1400" dirty="0">
                        <a:latin typeface="SassoonPrimaryInfan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400" dirty="0">
                          <a:latin typeface="SassoonPrimaryInfant"/>
                        </a:rPr>
                        <a:t>Design a new school uniform and label your picture. Try to explain your choices.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>
                          <a:latin typeface="SassoonPrimaryInfant"/>
                        </a:rPr>
                        <a:t>Help around the house by helping to make dinner.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206962"/>
                  </a:ext>
                </a:extLst>
              </a:tr>
              <a:tr h="954156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400">
                          <a:latin typeface="SassoonPrimaryInfant" panose="00000400000000000000" pitchFamily="2" charset="0"/>
                        </a:rPr>
                        <a:t>Practise reading aloud to a member</a:t>
                      </a:r>
                      <a:r>
                        <a:rPr lang="en-GB" sz="1400" baseline="0">
                          <a:latin typeface="SassoonPrimaryInfant" panose="00000400000000000000" pitchFamily="2" charset="0"/>
                        </a:rPr>
                        <a:t> of your family.</a:t>
                      </a:r>
                      <a:endParaRPr lang="en-US" sz="1400" dirty="0">
                        <a:latin typeface="SassoonPrimaryInfan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400">
                          <a:latin typeface="SassoonPrimaryInfant"/>
                        </a:rPr>
                        <a:t>Practise writing your words in fancy writing. </a:t>
                      </a:r>
                      <a:endParaRPr lang="en-GB" sz="1400" dirty="0">
                        <a:latin typeface="SassoonPrimaryInfan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latin typeface="SassoonPrimaryInfant" panose="00000400000000000000" pitchFamily="2" charset="0"/>
                        </a:rPr>
                        <a:t>Practise</a:t>
                      </a:r>
                      <a:r>
                        <a:rPr lang="en-GB" sz="1400" baseline="0" dirty="0">
                          <a:latin typeface="SassoonPrimaryInfant" panose="00000400000000000000" pitchFamily="2" charset="0"/>
                        </a:rPr>
                        <a:t> your number talks strategies by asking a family member to give you calculations.</a:t>
                      </a:r>
                      <a:endParaRPr lang="en-US" sz="1400" dirty="0">
                        <a:latin typeface="SassoonPrimaryInfant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400" dirty="0">
                          <a:latin typeface="SassoonPrimaryInfant"/>
                        </a:rPr>
                        <a:t>Try the experiment that is on the back of this sheet. Take pictures and upload them to our Teams page.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SassoonPrimaryInfant" panose="00000400000000000000" pitchFamily="2" charset="0"/>
                        </a:rPr>
                        <a:t>Think</a:t>
                      </a:r>
                      <a:r>
                        <a:rPr lang="en-GB" sz="1400" baseline="0" dirty="0">
                          <a:latin typeface="SassoonPrimaryInfant" panose="00000400000000000000" pitchFamily="2" charset="0"/>
                        </a:rPr>
                        <a:t> of </a:t>
                      </a:r>
                      <a:r>
                        <a:rPr lang="en-GB" sz="1400" dirty="0">
                          <a:latin typeface="SassoonPrimaryInfant" panose="00000400000000000000" pitchFamily="2" charset="0"/>
                        </a:rPr>
                        <a:t> a riddle to tell the class.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803347"/>
                  </a:ext>
                </a:extLst>
              </a:tr>
              <a:tr h="1595672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400">
                          <a:latin typeface="SassoonPrimaryInfant" panose="00000400000000000000" pitchFamily="2" charset="0"/>
                        </a:rPr>
                        <a:t>Write a book report on</a:t>
                      </a:r>
                      <a:r>
                        <a:rPr lang="en-GB" sz="1400" baseline="0">
                          <a:latin typeface="SassoonPrimaryInfant" panose="00000400000000000000" pitchFamily="2" charset="0"/>
                        </a:rPr>
                        <a:t> a story that you have recently read. </a:t>
                      </a:r>
                      <a:endParaRPr lang="en-US" sz="1400" dirty="0">
                        <a:latin typeface="SassoonPrimaryInfan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400">
                          <a:latin typeface="SassoonPrimaryInfant"/>
                        </a:rPr>
                        <a:t>Play ‘Knots and Crosses’ with your words. Ask someone in the house to challenge you. </a:t>
                      </a:r>
                      <a:endParaRPr lang="en-GB" sz="1400" dirty="0">
                        <a:latin typeface="SassoonPrimaryInfan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400" dirty="0">
                          <a:latin typeface="SassoonPrimaryInfant"/>
                        </a:rPr>
                        <a:t>Log into </a:t>
                      </a:r>
                      <a:r>
                        <a:rPr lang="en-GB" sz="1400" dirty="0">
                          <a:latin typeface="SassoonPrimaryInfant"/>
                          <a:hlinkClick r:id="rId5"/>
                        </a:rPr>
                        <a:t>Education City </a:t>
                      </a:r>
                      <a:r>
                        <a:rPr lang="en-GB" sz="1400" dirty="0">
                          <a:latin typeface="SassoonPrimaryInfant"/>
                        </a:rPr>
                        <a:t>and complete the challenges that have been set.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400" dirty="0">
                          <a:latin typeface="SassoonPrimaryInfant"/>
                        </a:rPr>
                        <a:t>Log into our Teams page and say ‘Hello’ in the playground chat – you might what to put your riddle there.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latin typeface="SassoonPrimaryInfant" panose="00000400000000000000" pitchFamily="2" charset="0"/>
                        </a:rPr>
                        <a:t>Go for</a:t>
                      </a:r>
                      <a:r>
                        <a:rPr lang="en-GB" sz="1400" baseline="0" dirty="0">
                          <a:latin typeface="SassoonPrimaryInfant" panose="00000400000000000000" pitchFamily="2" charset="0"/>
                        </a:rPr>
                        <a:t> a walk or a bike ride. </a:t>
                      </a:r>
                      <a:endParaRPr lang="en-GB" sz="1400" dirty="0">
                        <a:latin typeface="SassoonPrimaryInfant" panose="000004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5957378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4780328" y="4794482"/>
            <a:ext cx="420135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obster" panose="00000500000000000000" pitchFamily="2" charset="0"/>
              </a:rPr>
              <a:t>February</a:t>
            </a:r>
            <a:endParaRPr lang="en-US" sz="6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Lobster" panose="000005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125418" y="5714582"/>
            <a:ext cx="2993652" cy="707886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obster"/>
              </a:rPr>
              <a:t>2024</a:t>
            </a:r>
            <a:endParaRPr lang="en-US" sz="40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Lobster" panose="00000500000000000000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31" t="29197" r="39393" b="24352"/>
          <a:stretch/>
        </p:blipFill>
        <p:spPr>
          <a:xfrm>
            <a:off x="11364561" y="5767458"/>
            <a:ext cx="691381" cy="995046"/>
          </a:xfrm>
          <a:prstGeom prst="rect">
            <a:avLst/>
          </a:prstGeom>
          <a:effectLst>
            <a:outerShdw blurRad="50800" dist="38100" dir="2700000" sx="101000" sy="101000" algn="tl" rotWithShape="0">
              <a:prstClr val="black">
                <a:alpha val="74000"/>
              </a:prstClr>
            </a:outerShdw>
          </a:effectLst>
        </p:spPr>
      </p:pic>
      <p:pic>
        <p:nvPicPr>
          <p:cNvPr id="13" name="Picture 10" descr="Bargeddie Primary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800" b="992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44" y="58324"/>
            <a:ext cx="625420" cy="625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0" descr="Bargeddie Primary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800" b="992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80409" y="216082"/>
            <a:ext cx="568304" cy="568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1380226" y="139254"/>
            <a:ext cx="9521982" cy="55399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0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obster" panose="00000500000000000000" pitchFamily="2" charset="0"/>
              </a:rPr>
              <a:t>P6/7 Homework Grid 		</a:t>
            </a:r>
            <a:r>
              <a:rPr lang="en-US" sz="2000" dirty="0">
                <a:ln w="0"/>
                <a:latin typeface="SassoonPrimaryInfant" panose="00000400000000000000" pitchFamily="2" charset="0"/>
              </a:rPr>
              <a:t>Choose at least 2 tasks per week to complete.</a:t>
            </a:r>
            <a:endParaRPr lang="en-US" sz="2000" b="0" cap="none" spc="0" dirty="0">
              <a:ln w="0"/>
              <a:solidFill>
                <a:schemeClr val="tx1"/>
              </a:solidFill>
              <a:latin typeface="SassoonPrimaryInfan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6805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294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Lobster</vt:lpstr>
      <vt:lpstr>SassoonPrimaryInfant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StaffUser</dc:creator>
  <cp:lastModifiedBy>Administrator</cp:lastModifiedBy>
  <cp:revision>13</cp:revision>
  <dcterms:created xsi:type="dcterms:W3CDTF">2023-12-20T11:50:06Z</dcterms:created>
  <dcterms:modified xsi:type="dcterms:W3CDTF">2024-02-01T14:22:06Z</dcterms:modified>
</cp:coreProperties>
</file>