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2C3E4-6CE2-FC8D-2FD3-1C8047B68FBC}" v="13" dt="2024-01-09T16:36:56.216"/>
    <p1510:client id="{C2B90C04-E585-1D09-03F3-8E1F57A55B88}" v="2" dt="2023-12-20T11:50:12.476"/>
    <p1510:client id="{E1749708-666F-3048-DC3B-862822E7837B}" v="18" dt="2024-01-09T16:35:58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0"/>
            <a:ext cx="12192000" cy="4037162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ea typeface="Calibri"/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08389"/>
              </p:ext>
            </p:extLst>
          </p:nvPr>
        </p:nvGraphicFramePr>
        <p:xfrm>
          <a:off x="186905" y="575094"/>
          <a:ext cx="11902877" cy="4728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790">
                  <a:extLst>
                    <a:ext uri="{9D8B030D-6E8A-4147-A177-3AD203B41FA5}">
                      <a16:colId xmlns:a16="http://schemas.microsoft.com/office/drawing/2014/main" val="1004256532"/>
                    </a:ext>
                  </a:extLst>
                </a:gridCol>
                <a:gridCol w="2063107">
                  <a:extLst>
                    <a:ext uri="{9D8B030D-6E8A-4147-A177-3AD203B41FA5}">
                      <a16:colId xmlns:a16="http://schemas.microsoft.com/office/drawing/2014/main" val="3654946746"/>
                    </a:ext>
                  </a:extLst>
                </a:gridCol>
                <a:gridCol w="1975450">
                  <a:extLst>
                    <a:ext uri="{9D8B030D-6E8A-4147-A177-3AD203B41FA5}">
                      <a16:colId xmlns:a16="http://schemas.microsoft.com/office/drawing/2014/main" val="3771076002"/>
                    </a:ext>
                  </a:extLst>
                </a:gridCol>
                <a:gridCol w="2158946">
                  <a:extLst>
                    <a:ext uri="{9D8B030D-6E8A-4147-A177-3AD203B41FA5}">
                      <a16:colId xmlns:a16="http://schemas.microsoft.com/office/drawing/2014/main" val="1557465841"/>
                    </a:ext>
                  </a:extLst>
                </a:gridCol>
                <a:gridCol w="2399392">
                  <a:extLst>
                    <a:ext uri="{9D8B030D-6E8A-4147-A177-3AD203B41FA5}">
                      <a16:colId xmlns:a16="http://schemas.microsoft.com/office/drawing/2014/main" val="2338460222"/>
                    </a:ext>
                  </a:extLst>
                </a:gridCol>
                <a:gridCol w="1418192">
                  <a:extLst>
                    <a:ext uri="{9D8B030D-6E8A-4147-A177-3AD203B41FA5}">
                      <a16:colId xmlns:a16="http://schemas.microsoft.com/office/drawing/2014/main" val="943112788"/>
                    </a:ext>
                  </a:extLst>
                </a:gridCol>
              </a:tblGrid>
              <a:tr h="37227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Spelling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Numeracy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STEM</a:t>
                      </a:r>
                      <a:r>
                        <a:rPr lang="en-GB" b="1" baseline="0" dirty="0">
                          <a:latin typeface="SassoonPrimaryInfant" panose="000004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99205"/>
                  </a:ext>
                </a:extLst>
              </a:tr>
              <a:tr h="105207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Read a book of your choice for enjoyment</a:t>
                      </a:r>
                      <a:endParaRPr lang="en-US" sz="140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Write a few sentences about you did during the Winter Break</a:t>
                      </a:r>
                      <a:endParaRPr lang="en-US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Practise your times tables and ask a family member ask you questions. </a:t>
                      </a:r>
                      <a:endParaRPr lang="en-US" sz="1400">
                        <a:latin typeface="SassoonPrimaryInfant"/>
                      </a:endParaRPr>
                    </a:p>
                    <a:p>
                      <a:pPr lvl="0" algn="l">
                        <a:buNone/>
                      </a:pP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Watch or read the news and report back what you have learned.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Create a fort using recyclable materials.</a:t>
                      </a:r>
                      <a:endParaRPr lang="en-US" sz="1400">
                        <a:latin typeface="SassoonPrimaryInfant"/>
                      </a:endParaRPr>
                    </a:p>
                    <a:p>
                      <a:pPr lvl="0" algn="l">
                        <a:buNone/>
                      </a:pP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Do something</a:t>
                      </a:r>
                      <a:r>
                        <a:rPr lang="en-GB" sz="1400" baseline="0" dirty="0">
                          <a:latin typeface="SassoonPrimaryInfant"/>
                        </a:rPr>
                        <a:t> kind. </a:t>
                      </a: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06962"/>
                  </a:ext>
                </a:extLst>
              </a:tr>
              <a:tr h="105207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Write a blurb for your favourite book.</a:t>
                      </a:r>
                      <a:endParaRPr lang="en-US" sz="1400">
                        <a:latin typeface="SassoonPrimaryInfant"/>
                      </a:endParaRPr>
                    </a:p>
                    <a:p>
                      <a:pPr lvl="0" algn="l">
                        <a:buNone/>
                      </a:pP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Practise your spelling words by using the read, cover, write, check strategy. </a:t>
                      </a:r>
                      <a:endParaRPr lang="en-US" sz="1400">
                        <a:latin typeface="SassoonPrimaryInfant"/>
                      </a:endParaRPr>
                    </a:p>
                    <a:p>
                      <a:pPr lvl="0" algn="l">
                        <a:buNone/>
                      </a:pP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Complete work on </a:t>
                      </a:r>
                      <a:r>
                        <a:rPr lang="en-GB" sz="1400" b="0" i="0" u="none" strike="noStrike" noProof="0" err="1">
                          <a:solidFill>
                            <a:srgbClr val="000000"/>
                          </a:solidFill>
                          <a:latin typeface="SassoonPrimaryInfant"/>
                        </a:rPr>
                        <a:t>Sumdog</a:t>
                      </a: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.</a:t>
                      </a:r>
                      <a:endParaRPr lang="en-US" sz="1400">
                        <a:latin typeface="SassoonPrimaryInfant"/>
                      </a:endParaRPr>
                    </a:p>
                    <a:p>
                      <a:pPr lvl="0" algn="l">
                        <a:buNone/>
                      </a:pP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Research and create a PowerPoint on who was Robert Burns.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Use Scratch to create a program.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Play a board game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132048"/>
                  </a:ext>
                </a:extLst>
              </a:tr>
              <a:tr h="203940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Listen to an E-book.</a:t>
                      </a:r>
                      <a:endParaRPr lang="en-US" sz="1400">
                        <a:latin typeface="SassoonPrimaryInfant"/>
                      </a:endParaRPr>
                    </a:p>
                    <a:p>
                      <a:pPr lvl="0" algn="l">
                        <a:buNone/>
                      </a:pP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Use your spelling words in a silly sentence.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Visit topmarks.com and play some maths games to consolidate your learning.  </a:t>
                      </a:r>
                      <a:endParaRPr lang="en-US" sz="1400">
                        <a:latin typeface="SassoonPrimaryInfan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sng" strike="noStrike" noProof="0" dirty="0">
                          <a:solidFill>
                            <a:srgbClr val="000000"/>
                          </a:solidFill>
                          <a:latin typeface="SassoonPrimaryInfant"/>
                          <a:hlinkClick r:id="rId3"/>
                        </a:rPr>
                        <a:t>Hit the Button - Quick fire maths practise for 6-11 year olds (topmarks.co.uk)</a:t>
                      </a:r>
                      <a:endParaRPr lang="en-GB" sz="1400" dirty="0">
                        <a:latin typeface="SassoonPrimaryInfant"/>
                      </a:endParaRPr>
                    </a:p>
                    <a:p>
                      <a:pPr lvl="0" algn="l">
                        <a:buNone/>
                      </a:pP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If you don’t know how, practise tying laces</a:t>
                      </a:r>
                      <a:endParaRPr lang="en-US" sz="1400">
                        <a:latin typeface="SassoonPrimaryInfan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73292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780328" y="4794482"/>
            <a:ext cx="42013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 panose="00000500000000000000" pitchFamily="2" charset="0"/>
              </a:rPr>
              <a:t>January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25418" y="5714582"/>
            <a:ext cx="2993652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/>
              </a:rPr>
              <a:t>2024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obster" panose="000005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1" t="29197" r="39393" b="24352"/>
          <a:stretch/>
        </p:blipFill>
        <p:spPr>
          <a:xfrm>
            <a:off x="11364561" y="5767458"/>
            <a:ext cx="691381" cy="995046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74000"/>
              </a:prstClr>
            </a:outerShdw>
          </a:effectLst>
        </p:spPr>
      </p:pic>
      <p:pic>
        <p:nvPicPr>
          <p:cNvPr id="13" name="Picture 10" descr="Bargeddie Primar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44" y="58324"/>
            <a:ext cx="625420" cy="62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Bargeddie Primar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409" y="216082"/>
            <a:ext cx="568304" cy="56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80226" y="139254"/>
            <a:ext cx="952198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 panose="00000500000000000000" pitchFamily="2" charset="0"/>
              </a:rPr>
              <a:t>P6/7 Homework Grid 		</a:t>
            </a:r>
            <a:r>
              <a:rPr lang="en-US" sz="2000" dirty="0">
                <a:ln w="0"/>
                <a:latin typeface="SassoonPrimaryInfant" panose="00000400000000000000" pitchFamily="2" charset="0"/>
              </a:rPr>
              <a:t>Choose at least 2 tasks per week to complete.</a:t>
            </a:r>
            <a:endParaRPr lang="en-US" sz="2000" b="0" cap="none" spc="0" dirty="0">
              <a:ln w="0"/>
              <a:solidFill>
                <a:schemeClr val="tx1"/>
              </a:solidFill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8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</cp:revision>
  <dcterms:created xsi:type="dcterms:W3CDTF">2023-12-20T11:50:06Z</dcterms:created>
  <dcterms:modified xsi:type="dcterms:W3CDTF">2024-01-09T16:42:13Z</dcterms:modified>
</cp:coreProperties>
</file>