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70" r:id="rId11"/>
    <p:sldId id="263" r:id="rId12"/>
    <p:sldId id="268" r:id="rId13"/>
    <p:sldId id="267" r:id="rId14"/>
    <p:sldId id="265" r:id="rId15"/>
    <p:sldId id="271" r:id="rId16"/>
    <p:sldId id="269" r:id="rId17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5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5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5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85786-06A2-46B2-BBD3-2EFBC545CD72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156"/>
            <a:ext cx="2946400" cy="4945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378156"/>
            <a:ext cx="2946400" cy="4945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3FC5-1AA0-4969-86A0-8C2C020CA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2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A19E-FC2F-43A7-A6B2-488AC9A6201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8303-E9E1-4979-A1DB-3A1D2FEF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9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8303-E9E1-4979-A1DB-3A1D2FEFB1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0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57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2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0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0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0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9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9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85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0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3EF2-CFF4-4900-8775-896A8FB0199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7801B-AD51-49B3-89F7-2D6D941BC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1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err="1" smtClean="0"/>
              <a:t>Bargeddie</a:t>
            </a:r>
            <a:r>
              <a:rPr lang="en-GB" u="sng" dirty="0" smtClean="0"/>
              <a:t> Primary School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Induction Information</a:t>
            </a: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Wednesday 25</a:t>
            </a:r>
            <a:r>
              <a:rPr lang="en-GB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May, 2022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7" name="AutoShape 4" descr="data:image/png;base64,%20iVBORw0KGgoAAAANSUhEUgAAATEAAAFiCAYAAACef+8xAAAAAXNSR0IArs4c6QAAAARnQU1BAACxjwv8YQUAAAAJcEhZcwAADsMAAA7DAcdvqGQAAItwSURBVHhe7X0HgB1ndfWd8nrZ3qTdVe9dsiT3XgE3OoRmIJRQAklwSCEh/BBKSCAEQ+hgCGAwYBvTbNxt2ZZsy7JkdWlX0qqstpfX38z898zsZz2tdldb3sqSfI99NfOmz+y75517v/t9QwKBQCAQCAQCgUAgEAgEAoFAIBAIzhxoA1OBQHB6odA3nYGpYAgIiQkEpxeUTw5FYkJmQ0BITCB4eQEfNNj0AgNZqSlgDzIsF0IbgJCYQPDyACQ1hSeXaZr+apPMCrBS3sne5/eb92az2R7+mGVzFw+YNWCFZPaKh5CYQHDqESHyf9wwGv/eMGZEdb2GdK2MbCdEgcBhuuKybLK5afOm5zZtv4u56s+8fYotMzBNs+XYQHCDVdlwpHZWk52QmEBw6vEqn+/c3wUC15LG5AUj8pHj6BQK+en2288lv+8oveOdH+hvaXny0xxrvsDyK8kb9Q4YyAyflTJTRDYcmZ3s8xkNxOICgWDyAKEAQ/jozgeILtd8q15jGDOZwPxsMV7s8NQmDiPp/vsP0eOP5+nQYcefz21YGjDCi20nv8whfQlvOJcPVRY1nSDrMIMZzMfLQmxhNn+BYTnMLDCVc3vpWtgANT0jcUZfvEBwGmIwMWCqSIOnZcxhPa839JpvBIJv8ut6LZNXKa/iCJM30TSNbA4S8/l2sqx7yDCmsU1nldbHZrP18vK9/WQ3t1lOR7fj5BJ8WOYyPaBRtsen2615yz7gkHXAJv15PtIhPjBCUZVXQwgK9abyaoUh6Rmp0ITEBILxYTBJKaJiVeSbxnzAU6eGF9f4NHu2TcESRyuv17WS1bpRX47tbbtV8/vPJ12vZvIKMEE5bMxP9kHK5Tbz8kYKBt/Em5q8nid8eBAZUmIO+MidV9yDdb28qI1sJjybp0x2ecdpb7GstqeJ+h5ivnqON+xmA6khp6YMOTYQHA6Eg55REBITCMYG+IwiLlZV/qns/yt50SJNM+eSE642zDkzNC0S4jCx0jAaeLsIkxCIqJSJqYYtxoRjcej4JCuuR/kwOVeBYRk4UNMqyDSXkM+3bOA0g3llOLdVl+VNQXwemR3k86y3crl1TzNJfolXHmRDTo1VnDtFYwGITSm0M0qRDfc0BALBMbisUFZG0a4uXz37+vmGVnE5K6vzDKOsStcbQrper0E56XoJb4o8F8gERIJUFLMCqyyPH5ThkAYvB4ekBgjM4O0DbEGeZ350RdJE+ESRGc7DVJl7glKpb63j893GK/rZoMpgKOeAKYV2RhGZkJhAMDKYjXwL2aev07XYtboxf55pzplqGHOZsGrZEBkiV6XICb5f6P+DuQBtaYUc4ZHZMSUGFB4D6wcfYzzwCC2V+m4+l/vznfxhA1vbgLWyHWWDMoMpRXZGQEhMIBga8I0pHN591DQXfcDnWxs3zcVMNjFe42dewWqVJweUK41EOHkO7w7xMZADQ4MittWZvDp4eQ8Zxiz+rIgMx8tyGLiJly/k7ZH4H+rY2A6GdScjOyiyTkokvtBh2/tBZPvY2tla2BBidrJ1sSFHBjvZAU8LSImFQHAimBWM1xv6tO8HAm+4KRB4Y8AwZjORoHIBhDFYqIDMMkwQ/bwNwsih3ApKK0WZzM+ZsNrJNJHv8pZnMncwWT3Ly87h/RFKAiZZVjMrp+/w8qWs+Cp52WBx5B3Ttne4pOhdH86tzj+Yg1DGgXKObNhicmT0saEMAzekkvyoQcOJFJue9hASEwiOB1jqtaa55oeh0IensApjx8di1XjnfmDkXAJBSsm297iKKZ/f4BKUYczxNjkOBq/bxcR0hKeoV8Xxunmfp3gaYKKayfPP87nAKRnebgd/foZ8vqW8/RFeP5eXDyYlj1Bxbg4RebsWviavFhZk6Kk9oHA/lHGU8T7PRhwnsX9goWqdVL0CQGJYBpz2akxITCA4HvN1fdpPg8HXVxpG9cAiAKoHSgZJeNRsHWYi2MjksY7Jo4uXx5loLmLSWTmw/WDo7vaaFqZA4GreZ49LONjP77/KJSmQomXtHliX5mNd4h4PLZi6PoO3VaR0DGg40PU6Js56nke42uQew7K2sh10z4fWUDe15/IR7qGE1x31M6kq0gJhQXmhlRI5MXxWrQpCYgLBGQQWXeHPBgLXXG4YDfwRIRpaF/NMKvDtHlft5HLPMLE8x+uqmGQuZlvNtpQ/R3mbwSGfgs37vMDbVPO2K5i0FvAxu/mzzsfs4PlOJqJpLmnp+mxev4inyIPxnjYaEBP8Gdd04vG9MDLG66v4GDNdQtP1Uj5mH5/zabbNvGwqbxfn7TxOYoLWcrknAyy+kNQHeYHEVHcmEBiWYePhbui0gZCYQHAMF3Eo+KVA4GK/158RPXmQNupiQuhwicuytjNB1LGaeh0TzWKejzM5IARU4eZQgIrLufsbxjz+7BW0IozMZv/gkhm2wbGRBwNheuEg8mOeAoS68vkW8eehU1Uoo/DKM8JsUb6uCvc6DQNlH6hJe4qvdz6vA+FBjcX5uH1hDltRaoHyCly8V+9xTJGdEbkxITGBwEO5rpV+Nxi8cTacH8rGcVB90MMEsofV13NMBtUc+l3LZLCMSQDhGfwbvj8ceSkgd5Xm47zg7mvbR5lUfsvHwzk6mGjmss3h9ZtcEgMpQrWBQA1jxsC+W5jEVvH8aDgFbo3iWpCgb4Cw0ALaOkCiOAZIr5Ss/HMBh1IHeAFuQhGYUmTYEOwMnOwmXzYIiQkEHt7o85/3Ua+FsIKdHgnybiav9W44Fwi8mgkI66BkRlJdQwEklmRiepGJ6BwmkhqXyExz7cDyjXw+hJYICesGcmSLeRlCSLRK5pnEWni/abwNVN/oAXXmTQ0+z/N8DHQ6R5hq8bHLybL3B2y7GVIQ5KWKXUFgUGhnRG4MPycCwSsdUU2rYQJbzg6Oztjw105WS4/y51oKBt/GDj+Vl8Gfx5si8vZzHPAE5m0msnY2tFaihRP9Jde5ZAOihIo6VoaBzxiqB9yiWkdPBsU7MHR7qnTJM59fz5+V2ztMqudCyExhAzuD3fAA0O0ArQFoSVCjX5y2EBITCIje4fMtXanrKDaFckHpw1Z2/Cmsiq7jz15yf2JAK2KYiaiNCauXp12uMoIi8/uvZqJ8BxPKGiayp5k8H+DtwS2FoeNoyUsB23v7gBjBT2gsyOdR5tHMn7HMZmKbBfVXwR9AWoUkhlaAQhIb6wWcMkg4KXglAY6oHBJT2Axdr/2vQOCGai8X1s8Ec5Sd/UUml2uYAJDcn2gDnRpi5wAfO82kgRyV5ZKK47QyeV3I6+NMKDN4XTWT2B95edtA+Ii8VsK9HnQK98LJsUd2aGV1nDxPUeqxyQ1XcftQfY7dHbSs7aofJW4WSX2V5FfdkCbK4pMGUWKCsx0uYc2NUuXUECEmBAsUmO9WJpFFuj4dm7GjJ1gNbWEymc9Wy8tGk0g/GUA6Pj7edCayfWwd/BmKz+FljTzNM3HdzdMQE9dytkYml1Jeto6XmUw6UIXIl0EcjZdQkegvc4kRqS6Qouf+Opm+83ld5Uz+gIuCGoMqgxrDPJbhWSnyL7TTAqLEBGcz9EiALon7jc+VRYOfqo4F3sPE8a6Qoa01fVo8k3PmsRr610DgVYauo6QCOS+osG0UCFzJjg0VNHbVMzSgxiJMYHvYWlzycpwjbCkmFgx6mGHy/B2v28WGvtgmqyXwCghnPV/P9Tw/MXf1at5snvrcsBXdmdAbAeUYtt0UcOx9XkGap8DwMDCFgTmhxHABSsFi/rQgtNOGTQWCIsMf8Wmfes288n9cVBXQYyaHUbbDzkrUk8lTc0+G/rQ3SX3OOyjgW8POHGUiQS7sWd4GrZGv50OoxHixgPMfonT6l26pRi73OBMIBA84AfVdMCTxS5jYZvH19FEmg21vcInOayycGBBSotwil3uIz1PJ93kdf0Yd2i5KJD7dwlz1LJMCOoFnmR34qVGfYVAT7/Ygnx0dxVXTLAwyFQSnTD2sYj60k0JITHA2whf1aZ9798qaT6yoCdHDLQlnf1anUCzsxONhp621Ww/mM7ShyUd99Feaj8M3uIJtH+YQ7n5WKOewofsQxEixoTFRen0dfb5r+Dzom4mEv8cHUEkgUaivfH4nb3MRbzOf1xUjrAXg8lk+B0JalFmgFwA4x2YS+0o2bj7bP70spMd9WmBqLBCK+Zn8dc3e1p4+uPVo6nd9Oetuy6K97s7HSjJgYFgQnCI2RXSTDiExwdkGLeTTPv3hNbX/UuI36HkjZt18yxX2lZcu1MvKowYGB/SR6Xz5P3+duvVT+wKx2DsMKBL4H1QYhoUOhf6SPxeLNAYDLqfzeTawrWOVdbEb1nnRGTpzg7zQK6Ce113Ay9CVaeIK7ER413HsPv2UytxPKyt/SPXxiBOtKdecYID0TDZvt3cZS2sjGhkaPdLUk3zyQP/vO9P537OqxVAYhY0AitROKZEJiQnOKjAVXPPGxRW/WlYTimwMlee/fNv7jPrGCi2fYt9idzJ0g/bvak2/4Z3fdDY8Xx2KRd/A6qeGDUPfoEJfHwjxJtv3oMh2MJE9wuer5nBxBs+v5/mprL5QENvA6gz1p6cKaEDYR5rxtfRPf/wG3+xZU/RwyK+lMnl7z95W5/571jupF3YYF9QGqSdP2v27uvsf3tfzUH/G/jnvjIp/VAejQBamCmeVMpvUhzmxTKFAcHqhblVd+EdvWFjR8Gifnv/3b35Anz69Ss8nc2Q4BuVSOevnP30s+66/uo+27z435DOhfJ5l8sKoEUkmkHI2qDL8tiubLGgueZkmuht5I1ogP2WaK5hQJ0t9DQfvXtFTwc7v0t/0xpr8BRctNuMRP1VXRLW586boV1+zXLcqy50/bW3XrLZuevvy6sCcivC8PR3J5d1pC4Mrgqwg7RQUeU26EhMSE5w1qAoZ//b+1XU3bWxL56//65udiy+cb9op2+lp78/9/I7H+//p//1W+59v9fj6Ehf6g8EZTBirWPEsGFBhuwdCuSd4Hp2wMbwOjurVUnndjRSxFcsv0REbY4ktZkNuDOcozI9PFnAPcH20VvLZmMBRw5bL3U/p9D6ts6PXePU1s7RAwM/PwyKLjTeixUsatcuvWaE9sruDtj23h66cXaY1lgbLNxzsq0nlHYxNhnIM3MRgMgNwY5MCITHB2YKGS2eU/PfCymCsY8b0/Cc/9Ub/0X0dqdt/8nDmg3/zm+z3ftIba9q3whcIrNZ9PrzrEW/exqgPEVZEDUwiC9hQo4XBBzE8DsYLe4YdezPP72VDqInUD5Lv6u1FcB8QAnwWpkgOUPODbSjAv5WvTwbUuXGNIC4k9g+6CjCXe4wymbv581G3BTQUei1t20GaYz/nXHXVAs0uuCyQWSho0gUXzqf7nz/s9O4/op1TH6O2RLZ8W1ta5cRQUwYglIQhRwZWnjQSG+6pCgRnFNg9P/7pyxv+qzmj2W//l7fndu881P61b66Lbd5aFfb7l5h+vFnNLWMoYfOGuDlR8Sh38HraoMoeHa8ta79Lau57HV3LM/F5XQ0NA1X+eBVbCVs5r/NaGL1jK+JAf0ilfDCqhDe8jgcVdRUT6rwwHBtDZ/e594FGAxCWrqNHUdy9Zm8MMtSk4boxsCLvZf/S+emPp9INN6zVshlw0TGYpkFN+9udj73xP+jjy0q19YcT9A/37UOnzCfZUGuGUgzY4QED+8NwMcW+WSExwVmB2Hn14V+9dkHlVb84lGvRg1Xm08+GK01ztREM1jBngLRiTB4oQFeOPVoo8oGQABl44gLj6aMEwhtBdTd/xpBcyCuVs0Hh4S1IICzsj8+ItNB/MsrzlTyt4CnCVEyh7LzXqh0TLIpkh/N7rB/KfXF/GCG2hcmolY/ZwfPe+z9wLgzFY5qz3HN6kZ8iXNyXOg/eitRH8+f+hH571w3U2FjDiu14pejoOr35mk87H5jm11r68/R3v9/b1J21MdY2EvsILZHsRydNGJL+GJgNN1d0RSYkJjgbsOitSyufLA8Zsa8/nc6a5vVmMLgA3szAAIHo06ycdSLw3AXkgPG+MBorhqY+RnJJJge0bAJlA30isQ6RluVua9vYB6Epoiyonh7eBpfqJfpBbh6hQK2B9KCUUMuF6x+4JQb6VlpWE8+BADHCBRoEUUzrkReWo5sSRnvFCLReR28U9IKMCglpuGfiYyJ7lt737i3OV/7rdXzjINlj2zqsJj/2ntvsc9Mdejhg0mce3N+xpS31BK8CWWHER9ieAcNDgg0+eVEgJCY4G7D2Y+fWPrWvP0z37FhBocBqXoS3aqOlEeEjNpkogQEWE8dBduZWPiY6hquEP0IzJTJAQDkmEviy7ubZPDeDgYRgaHmEmoM/KzLLsIGU8BnbOrwew/Wga1IbW5IN67wwF8fA/h6BYdjsPj4Xhr32yjM8RYjRYbEe14VzjuUZoPjXpFz+/+ieO2c5V1+9QstmPf4BmRkcUn7hM790/Bue11bWx+lr6w7lf7uz63FejXBShZE7BwysjVfD4eHAigpJ7AvOeCwuD1x9TmPsxv3dOu1oryefCfWB0A6hG0JJRR4um40TIBWQhp8VDRoFKtkwBHQpT6GGYBiqWhnKNfB+SZwX5AEiAQmosA15Mm/0VbwABKO8IrHu5admDExnsZpbNkBMK9im8PxsXraWp+eS338ez6/m5fP4GKj6R9ho8Dq8HxPhojrf+MQPuDKXraZE4lG6+SYcU3/pAeocTj7x6DZNbzlC08tD9Hxrv/biUXeEWDCtSvKD0BBn47PXKuJZUYEnLBCc0TCZTUzdoLp4wp469akU2fcmk8mNTiazmZXTi2zNrCra2cnxliIoEpXngmG+0BTZDSY8kCKUF3JrIDGQFlQY9sG2mALYH7kw9R7I4QAiU+SmDNd2vHnXC9IAyS1gwzsoG9lQoKuIdD4T2k1sb+TPDmUyv+b9vBzdxIDxxsrp+RfC2s6dhzQTPSkZnhLkq8tZBFrLWjalspZ3od6DwI3j1wPmJQOHf7AThnryAsEZiyOpvLmwOnxLfSxgr3n9mvQnb13hLF2coExye3p30/1mLrdOQzU8LI9EfD7NpOaNJuG2PtqH2TrJdnp5muWpTRaHbjZzjKIawJvX2Ar/G/BLdmykjLxtQXjKZxUxDjblz+roJwNqylQoWQicC4ahfpADq+dlSOzvYwJCi+NEgCr+fopFH7bf+uYFdlVViW5ZuA5exez1p7vX29X9vVowYNKfdncnW3qzyINB+kF5IUkHaQhDsh/xNSRh0ZXY4CciEJyJWPueVTVPXTQlRC/UTrf/43/fp3G44yTaep1tmw/ldu496PQmkqaVs4xs3qKmfb35P/x+g9Go54zSoI+ytkb9Wce1VF6jHH+GY1i2QRk7RDkrzJ4XYUPIxmShwU9hPia7IOV4GTkY8iHH+1n8GftEKW8jnAWx8P6sqHgL0vQAT6HoTDJ4ue6GnhAqfAg3dwUoclMEh2nhMrV8MLxtMCYalKfXAoqhwYbbfjCwP4gSxGuzotvLJHaX9am/rbP+8Z9u8tnGAFMzOLCmt1z7b/Z7G3x6e8aiW//UfLAt4Q5SBqJC73KQ1w425MRQbgGCQ6gJG+0FjQq4aoHgTMeyty+rWv+q2SX+B7Jh+99ue79WWx3X7LxDZo5VD2IexQGGRt29Kbr5mk85V1U6WoxVhD3gmCrjg0+YtViKJZn0klmbiY7VGYby4W113hBaCrB4eZrVic3rAgb6XbIMydmU4FArnef92KV7szoFmOBylp96sgEmSj+fI0Cd6Qh1Z8p4HtEXR11aHZ/X5s9MJAQCDPA1MaGwyvKG6fFex0YcpkIlKniU6yky9clTe4O5wtOO7pRJF9t5n6Eu0YiAtyo188ImyucOO/VT9mX+9ZMX6m99/UWGGTENm0NVwO8z6Yn1e5z/+dj/0vuXlGv37Ox0vrruMAhMKTEk8WGKxA6xIdEPAkPYOfjCJgTvfgWCMxtVFzVG7/7oeVPPu2t3b/6vb/uQfs7K6XoORZpILxcEMCjUfPLZPfbHb/my/rZFaMHTKOTTWRVproHIwGlYDuHhY9LzmUxOvFx3SeIY8kxezZ0p2nCon44mck7UdJxLZ5TqsyqZgJhD0IoHsslZlktLOSa8JJNb3kK46s1ncnleb1Mvq5kj/Tov9wLUjKV7ypBJMMOkuKc7Tx0cpNk2rtWh2miMbyvIai/IjBBzLc8KMGvxcgd9L3HbSEeB+FAekSKNw2XTSJJu5DjITbv3aWqY2jxtpbivjUr8GerxOdYnb70+c/21awI1NRV6Pp/XbB9vzPfkPhd+Hh/9yPed2c27tTnVMfrQb/f07uvJbOCTgaBAYhjVEaZI7Agb6j68RJ+QmEBwAowSv/Y/t90w94PN7f2UXbs8/+nPvtXMZdhflNsMwO836X9/8BD99rZf0rWzS2lqaYjCfnbygfVDYtBKOA0I4KG9XfSjTe0gMCx1rr/x5mywY49+bWm3b0o5arJ4o0EepnQS/vU4EQfnGf7fslHC4RGfq5B4/z4m4ru3d9Ifd/VSf86hivIy542vvcHqWn+vvromoEMFIrEO68/mqSeVd9UjTu0SKP8DBQmVaDIhh/w+8vkiTG9p5iSLSoJ+JmmNKsJ+mhILuIT5tS199M3vfoxWrJhJuVQGkbKXnmcS84f89OBDL9rfuvV72ntZhd2/pxvlFdsythsyQmnhZ0OVWOwaMCmxEAhOAo2FTKQ26rvhqlllxj1P7dcWnbfAqasr0dxQsaDCwGBnfnrDLufQC7u0pbVRKgn5RiawIQA10pPO0482HqW93fBZD+98x9ut+Wsucp544I/Gwuowb4Yw7XjgszKQTKGByXSWcLhGg+NS0zBoa1uKfvpCJ4ek6M6kUTwed/7hU5929rf3O/6OvfraaRU0NR6iaWURmlMVpcV1cZpTGaO5rAYXskpaUBWjFXUltKq+hObx/OJqXl7l522iNI/XzyiPUGNJmKoiQT6fSQGfQVtaemjWOQtp/pw6r/M3SMwk8nHo3XK4i77wyZ/QlSWOlmZ2++bTh7vbUxYKWqF3FYkhJwbSgvqCIlNDXmMb906LCQTOAsHZgPse3tv7QnvaolfX+7VP//V3tD/et8Uxgz4yw4ZLCiABnqHnNjVRhH++Y0xgroOOEdglk7epm5kTqK2ttUEuX/rSF/3f+f4P/Ns6M676Gc+x4eHgXRiQyzscMnrzCxYscFqPHtXe+553679/fIOxryfnkSGbtx+fkC3KZFMe8btWxeqqlKdBVqBxvl9MQVYmPweoQhZyHIZ6ig2EH+Rwe1rUoI7ufi+uZaAmDAS2bcch5xMf+o4zO9Gpza2N0U83teb2dmWgtEBeUFhokURLJOo7kNhHdyPUh2H9pBAYICQmOBsA5+jd2p785PeePdxTXxaiK0NZ7Wuf+B7d+jc/sjdt3e909PZ7ifmAnzra+7TpJUxuHF6Nx60Q6sWCJk2Ju3VgzqpVq7KrV6+2enp6tOefWa+V8jo3RB3i2Mi7mTAmVExVHm4ogHQb+V4iftdNnRuuv96aOmWKc+DAAb15906thEM78LK7stD4n1EZdhwCIPy21m43rvUFfJTOZumb/3u//aE3/yetSHZqV86toN9sbXce3NOLPpIgLBAUGF2RGMgL3YxQVjHpJCbhpOBsgKKBI6wMEjG/fjmHc0a1j7T9W5q0u+7aQE8+tZ2eeWYPPbluBz26bpt2Xk2AaliljMersA8aA0pYnTzd0q9t2b7DbGpqQjsAxXnZ+86p0Soj6OsIFQOSQmumRlmWVDuOJmlnW5L296Sdo31Zra0vgwZTFF+4BwahgUTcRgT+v4zVU1/Gpi1HE9pjjz+h9/X1uYJyeV2E3rKsigK8bTGZAec93JOmRKyU1qyZS3+8fxN96Yu/oS33PqFdNTWo4Qfirh2dzu3PtbWkLQdJe0VeICuEkch/oTUSBiIDoSFpiO0mhcT4cQgEZwXwXYY08sf8xn9dPD369lW1EX91xKflmTw6E1nqSGbpaH+OnmxN079c1kgNpSE3hBov4PA721P0aHMPpfgccVZg59XHaEltmHIcp/VnLepP5elIb4p2dGadPVmNaufUOwuXNGiGxnvzqXv7Uk7rwTbn4L4OLZvNk8/OUYWTp3llfq2hNEzVcR+FOMR7fH8vbTyccGmgJuqjy2aWUEXY54WtRYSfGXX9gV76zWHLrogFtHiyn6YHHa26JMjEm3MeaOpOb2vP7OazItcFhQVygvqCocQC5IWRKzDaK7odwRBqerH3JEBITHA2QfUlwkskb2os8b9nTkVwQcjUg6mck2tP5Ppa+rIJJpyq7900O1waQo0Ydhs/EBJCPcEgkRIZi9bt63HJbW9X2ilrqKG6eVOdRQvr6dqrl9GKlTN0xzrmzzg9eBRk2tHeb+9tbtWeeGInPb5uF+3ZdoAifb00qyKoLawK0/zqsNuKiO1z/E+xCQxAScnzTJZ3v9hGl0+LUoJPdKA/Tzva06mt7anWvO2AoNRbwZHEh0FxgawUianWSWwHQygJmxQIiQnOJiB5BEPvZxRLzWbD+/oxlg3GyAHBQald9ePXz63zmy8VoE8IqCPrYaX30J4u57HDGdLK486qtXPoxutX0tJFDfqUqWVOIBTQnFyOcgMjQbiJdU2nPBOaGuIGoSfq2PiAlO5NOQePdFHT/g565rlm+6lHXtT3bT+gLYtpzvn1Ua2hIoI2CrdWrZjw8TVsa0vRl59osWzL6e/P2T19WbuDSbaXySLBZ8MNQIEhRFQkhRASpkhMdTfCdjBcZHEvtABCYoKzCfg+w1DVhM7HGJkQA3TVDFgcxiT2Tiax6QidJuJZUF4ICZ9r6aY/t+bseZcsc665col27TVL0Z+QV/LxLZsQzrrD1zDr6GxQUAf2t9sdnX3U2FihlZdGBvwQu2A0WdslNGyvGUxq6I7kaLR1+yHn1799xnnq/hc0veUQXTKjRFtchwp+ZpYi6RwosU2sxP7fQ/sP9WbtbbwIjwiEhZAQeS81IgXISw12iHIKVVYBU+GlCiMnjcAAITHB2QZ8p9FgBVOKTJEZSKwkHjD+4Xs3z5mLVr/xKjG0KqZYVf1qe5cTXTHfftd7r9DXrJ7JJKRrKLJV6gpgXiKT1VVLS6dz7++ec37+i6e15n1HqaSk3PnoR95PXV2HnKl1Nq0+p0GPxQJUWV0KJnO7MhUCo0joAR+1Huxy7r73OefuO9ZpsY42unZmXEPRLir/Jwo/E+dTB3rp8w8fOJi0HEViSNwjbERLJEwNsaPCSKW8FKkppYYLmlQCA4TEBGcjVFgJRQZTZBbmeDIcCRj/852b5iyLBsZHYiCwtr4s/Xxnt33pO69y/u7jr3brKRAqFpIXADUFLrrrrg32J//pDm1v09GXfO7qq6/J/+lPfzSxx57dTc5zz21w/viHn9lzZ/n097//Sq2kJKzlBw0LDbjFsEyK+VyevvGdh5yf3PZ7uqRM066cU+5W108kVRZkokQV/hcebdnNHzFKIy4AxARlheJVmOrgjeUgLqW8QHawU6LAFPBrJRCcbYDzwOBIcCgoAzcEYmnQF/AZ1920oHw6QqexAgR2pCdN332xy3n9x252PvKBq/R81tIsVZFaAOS3enpSzif+/mfOv3321/rRNqSVjsHn89GFF17oVJSXaxUV5VpnZxfd9o3v6b+48zHtuY3Nzto1s6mGVRnCy0KAKN1Ker7F89fO1lZeMJ9+8Ocdzr7mozSzPKgFfUPXqI0WT+zroxdaE+hGBGLCiTCF8kK+C7VhmCL/hTwYCA1EhvASag3P+5QoMAVRYoKzGfh+K1WGH2y39bIkaN7x5WunX10fD4ypxIL5i9IZi368J+Fc/6Hr7Xe94yIjlz4+dFRA6Nfe0e+8+33fcX73u404/5AIh8P2RRddpIHQ/vznP2vpNISMh9WrZ9q/uuNjWl1tiTY4tCyEP+Sjro6E82///hvnoV88pr1zSQUtqo1qY229RNiLWra//2NzYkdn+nleBKWFsFB1H9o7YCr3pVonlfJS5DW2E08QosQEZzvgUHAupcpyfs1ZOLcqfOHMsuCYQi84+a92dDlXvv819i3vusTIZTBO/sDKAmA7hHyf+exv6Ic/enRYAgNyuZy2Z88ebefOnVo+j8s7hkOHuigS8TtXXrNMs4YIKxWgAkNBU7vu6qUUqCilr/ziGarmILWhNKiN5f5Q93a0P0+3b2rr4v2gtnBBMOS+ED4qBYZ55MLAuFC5niw8xeSlMOIDFgjOIigns/tyznMtPRk3NBwt0JL5ZFM3pRob7VtuuXRYAgPQ17Cpud3+328/OLBkfEBLZWVFdFRJLox+wWGn9u73XKZ9+et/Sb8+kHZae9EbYPT3yOKRnjzQiwYFEBROCnKCEgNZIVxUrZOKuAqV18kvcpIgJCZ4JQGOBsdbt/lIshdjeI2Gx7BNdzJHG5OG8/Fbb8DrwUfMOUGFrd+w2+nvT42eQQYBJRavv+Ec511vvURDyDoaIOTMJtJ0403naH/58evpD7u63MsczUVgmwwT4cbDCWT3ECoCeFaFJKaGncayQhJ7WSEkJngl4vDe7uTPth1NjkqNIcx6cn8vrbx+Da1dO4vDvuFDOwBkMntWjR6NBsfk4FBeGFZ7emOl86lbb7K++z/v12KxkDZUzm0kWOks/cVbLtAy0xuc7Yf7XEI8GdAZfld7mvZ1paHC1LA5isDwGcl9pcIQYuKiXnYCAyQnJnglQs/kKR8LmK9bOSXiljiMBBSrPtit0Sf/7c0UC/tHTLIDIJ0pdaValqXNxk37KJezwU8Mr5jVIytvijHDMFBjZUXMuelVK52/+/B12t99+NX0htedpxkBXbN0cMnYgPOHo0Gtpz9DDz+4mc6ZEjlpbgxEzcoNHdrVG7txYqgvmCqtQC4M+TFFZKcFRqM0BYKzDYhA6ueUB3//H9fNWORW7g/j5Ogb+XRzDzkXnWP9y7++wchitNhRQBFVS0uH8+RTu2hfUwc982wTpTNZLZnMWGtWzdZmzajWaqrjztKFjVppaVQLhfzkj/qZPizKWswRE4iTcO6DR3rtt7zqs9rfLSvRQkyUw/EYhFpv2qK/+X1Tz8H+7Au8CLkv3CjCSpRRqBFaVZ9ItEiCyE7G/6cEosQEr1T0J7LWmiU1kWVT48e/eKMQqGC/e2sHXf/ea2gOkw5eDDJ6OFRSEtGWLp2mXXjBfO2Nb7xAe/0Nq6lpX7v2uc+/TV+5pFGbN7dOi5WGNF+AXdHHoaCTJwsiaILyAqQcj4e023/8mFVnWHptDOUkAysHwcf3+PudnfRQc+9BPi3qvlSrJEJLKC8QF8bJV4WtiKdHjqlPISQnJnilwuFo7ye/erE9kc5h6OeBpQXAMry5qD2V4/CwTPfeDDR6gEhQqAr1ls2hNTNLDzy2xdm754jd09rt5PQ8ZTUmLQ4ZbYOPPvA2oWIBIeKqc+fqLd3Dt1JCaWLEjTu3dKCYdT9fQWEuDIQFIkO9mCpmVQn90wZCYoJXIsAWsEefO5T4/oNNPe5Iq4OBJXjtWj/Gt/cWTQiaadDmLfscm//r6OpzxlLiMR7g8I7p01v7sxxeDiwsAM4Oon1wbzcTdR6V+CAoPJfBJFZYka+2OW0gJCZ4pQKOaFuO890/7+puTgyhxrAB+hLGMNT0MEpmTGAm2brtsLZ8yQxtZkOVjgaDycZIA78ib3aoN0OP7u0BUSFpD4ICgaEVUnX0Vn0ksQzrcNFCYgLBaQJ7IdH2be3J+54/3H+CGoNKCfp0Kg0atHv3EeaxiRMZH0NrmFrOR+ZjnZqs0pAXjYXocnXH5ja7LZ0/wB+RAwNBYYrEPtRXIYmp+jAQmJCYQHCawNnqqjG6/b7d3amhxhdEucLCqiDd86unnBOk2pjhoJzC6e1L6Q7K4ydZiIGEEz0JpzJ84gi2qAt7mMPoB5t61YttcTVocVQEhgQ/kvpQZKq18rQLJQEhMcErGXBIOO/zuztST2xtS7rdiwqBsfJXTY1R07YD2pHWbmc0haPDgsPH89bOtn99z3pr/VM7LdSITSbwuretz+52ltZFjhsBFrk4lFTcvbUznbMdjIWvnoMiMRCXIjEQGkJJpdROOwiJCV7JgPPC8m3J/P88uLvbzrGbFtIUVsaDPqpj/3740e1k+jEQxviA8b+uvnqpnszk9MqK+Jgr8QGDSXY0RIphgHbuPmLPieja1HiQrIFzYV8Iyj/u6qQdHSkk80FaUFggMCTyVWdv1IgpFYZ1ILCxX/ApgJCY4JUOl8TYHnq4qfvuLUdO7Iqk8efl5T7tD7952unrTY1bjaHSv6I8qjU0VGi79x7RDIynPwqgQzkM++/b12G3tfZaI10Bcncae/adv3hCWxrXMdisuzzP+x/qzdITzb30000dICmMSKHuH0SFFkiQGFQY1isVdlrmwhSExAQCzzlTibzzX7/Y0taLELKQJKBiVk4tofZNu7VNWw56L/MYAh7ZjExwGGds7dpZdlt7H5H/ZNsa7pu3Ozr6nF07D1lPr9tt5ROWE/MH9ZFEnMn7fPeHj1pP3fkoza4IuRIKZ8I+v36xjb74WEs+mbf28aVCgRWGkSAtqDAoMNUiqcLI05LAAKnYFwiOob0zlZsxsyy0fEbZsRAM8JlMA7m8tqU7547vZQ8qj2CV5DQ3t9m5nEWRSNBlJygijGiBNxt5BGe4Cmn1qtn6/Pl15H7k8FDjdXhhLt5+hFDPcTTKZi1nw4Y9zvMb99mH9nfZJi9bvnSGWVUT19Gncij5AdLT2e79/fPW1z79c/2dC0q18ojXGwHqEl2Zfr3dpiPJS/i0vXGdEj5epcopQFpI8KM6H1N0NwKxoTbstCaxkX8KBIJXDuALePnu2osaY/d84qKGEgiu4xQPs8HtO3qct3/6bc6rrlmm44UghejrS9nrntpJTz612y4vD+uGbmp+v2lXVcaprq5EDwRNLRIOOsGgD62UGh/bAeml0llKJlkMWeTs3n2YWlt7MV6/ff7aOXpNdYlWN6WUovGglsvn3TH0BwNEyQxJhw52Orf/5FHnV9+7n967uEyfUxVxGyZAYIlsnr6x/ojzyIHXaOHgzUy6hymff4Gs3KMZzdl3KGdnntfIeY4Pt4sZC2EmhqdWHcChxlTLpHoipw2pCYkJBMfgixCVJ0j75d+cX3vRq+ZVUKZAcaGLTnN7gu444thf+Mb76JxV0/V8hollgOm8UBLm0MFDXc6LL7bQ3qajtH9/O5OSo/V09VvZXJ5AYmFWa27Fhk1WRVlUS2Xy+rTGcpo3b4q2Ysk0isV4PcowDHeww+PJlOGqPCYujGR45HCXc/v/raOf/OABZ76d1F6/rFqriAYpx6SLa+7LZOm29V300P5rKRa6zt3XyyQhEMt7ZJbfSLa1qUmzjz6jac59pmE/lci5dWJI9oOtVVipVJmylx1CYgKBByNumiv6rMg/G+Yl18V8O/x/c16vc15jucaR3UskghfuPrCjw/5Dh0Of+sxb6PrXLNd9AR/ZrKgKX+gBQsNr2php2MtAGCxlUhmnqzOhZVkVoSM5uMRnmE55eZR8TFruyyN5eY6JbriWSxCQ6TPcNysdONhB3/3+w/a9d23Qgt1d2tWzS+j8meVk8PlQyBrgc+/sSNDXn+6nnT2vo3Dgcj4CuGjwsSFA83zqDiayrXz+Z/pse9dR2+7+mUHOH5nqjnBMqVopFaENRWovC4TEBK90aFGiyhQZH9LNRX/jD9wYM40VrMD2Usi5zfngmqR2PiskH6setO4BILIN+3roR5s7nVVXrXRuvnEVnX/eHK22Du+L9FQTSAitiYUAAakSBwVsi+1GKrfw9uF9mZSSTIRPrNvpvrvy9799huKZlHbl7FI6pyFGtSUht9M33BqicHt7L33pccdpTb9XCwfwInRw0HDnwX5QZt7+jtNO2ezjTFXPtuatXX/gNb/JEjPcsT6UMBVmvqxEVvA4BYJXFLQ3MD/cTcY1ll76//z+m1eavguZLPCKSji7Sbn8YXbRO2jtlB30piUxmlEacfNLiDBRE9ueyNKdm1ppU1feideW0/I1s+03vm6tvmjhVIpHQ1qsLEIa3t7N/7ukxgQ33NuVQFQqHHXDPcxyqOiwCkz0Jp3unhT98b4XnJ/89AmtaesBmuHLa6sb47SwNkaVUZ9LXhipAsdIZLP0593d9IsXy5yE827N75vFB8M9jQVQjyZfdw+HmttYnf2h27F2/MFxrB8yayH5jzATjQLojqQUGshMEdopg5CY4JUGlylMMs9xNN8HDd+qd/l8ryfDqOfFyg8V0F3HolR2E4XoPrpi5n5aOcVP8ypiVBH28XqN19t0tDdNW48k6JF9vdSVshyzNO5MW9BA554/T1s4v87BKK9I6E+fUUWhyBBv7GXy6etJOm1He518Pu/0J7J6Z1eCdu9upY6ufnp6/R5n+/N7tXx3n7agMkhXzimjmZURwhvM0aKpAPLb0NJJP95EtLPrIgoGriDTKOU1xzdAjA1QZzCLldn9lM3cs5Octtv4Ka3nhYWlGKocQ8Wrp4zIhMQErySwx/uWmJrxEc1YcKPP/6pKw1g0QASIioYDyhT6KZndRSFtI1WFNtGl0x26ZEaYykMmhf0+yiOfxYTWnbJpf3eSWjrStKut38mFQtRuGyxXNEIrZSDgIxSf+k0D3AV1hgZHPZHMUA8TmW1ZjpWzWQ9axGzmVIUMvbEsRNXxIBNXmOpiPndIa0SqyVyO0rk89WdztLkVlqJnDs9nNrmBgv65fD2DSXmi8JFl7aJM+nvdlrX3m3wJHG+6yX+Yqu6H4WGq1sxJh5CY4JUAsNQ8dsL3+X0rPmj6Lg2Y5gpehC5EKj99MkCNsGdaRzmcbGNH/i1FfQdpSW2Qzq1P0/TSENXHw1QaxDDQXkMACKYnnaO+dJ46k3lK5SxKZmxebjkY4ifk07WwT3eH+/HzFIWwIcyj3ouJLuw3KeQ33NAVSGYt2teTpc5UmnZ3pmlvV4z2sB1NlrEjNzCR7iGfbwWFgpe64WtxCUzBT5Z9hLKp/+Dwcv+X+Ok18UK8WBemyEyFl7iISScyITHB2Qwmr2CDplkf0bXpb/UHXlPn863ixQG2seSI4CZI1KNHTjfl81uZMHaT3/96tw7LsbZQWXAflQc30/I6Py0sN6kxblJpOEBhVl4+ZiEk711KYZdGXgyfocjcNBgfH2/rzqNl0gLRsbpi4tvbk6MMB754ldrebg5r+XZ2HvSzAltACWsRk14V+TlcNPQK9xio/cpm72UCS1Mw+EZWepW8XEV3xYOm+SmT+SNl099fZ5PzW16kRsKAgcxUfZlSZJMKITHB2Qg9SNSQocAHTXP2X5q+y8p9vvN5MfJYSiCMFmipwz7dPE24NVX5/DYmifewWprCy9mN+V/LylHW+h69912z2blzdGDvbookDlMg1cHhp0a18RBVRfxUFva7V9CZsqizL0kdiSyTlE0dWQ4vg3Hm3Cj1mqUULimjKXVTaObMWXyuIDU0TqfnNj5Nn/nsrykY+hATYzVfj+IIpbigFlGisY6v8WkmuQtYma31VhVVlfEz4X9Tyc+nrPzm3/L8i/wRRIZxyWBgexhutfgsOghCYoKzBfgus/IKzPBp+XfYesNb/f5XzzLNNawcwrxqrOQFgMCSbOgLnWNi2Mi2j0nlnUxgNbwM/ukB6qS//wl621v66L//64vU1t5J23ftooOHj1Brayvt37mFDu/bTW0H99LRzm5asuoCapw+m6qmTqPyyioOAQNUXlpK5RXlNL2xkWrrapiAfGSykjvccpC++KUv0t49u6lpX4Z271nJKnApn9ULcQdD0wJ8nTtYld3H11nG217N04oB0isWn/iYLB+lVOrrz/CHdWzoNI5hfTAyhlJmaLmE4aSTRmRCYoIzHRoHU9EOMlcaWvBdmj7jJr//klLTdw6vAnkVKpWxAATWx4YuhDl22Kc4XOthAruFSaLMXXY8EM5Z/O9t9PADX6GVa871FnPomEmlWbWk6cXt2+idt/wN7dmdoI999Cr6+Ic/wuSik2EY5PP7KRgOUjgWdevBAMuynF//+tfaT//vp7Rm1Tl08w030le//jX69vd6KBa7greI4QTuticC+T60KP6RCW0zE9mFrMzwTFijFpDv+GFyCNxC2eS/teXt3of4KkBieGclDEQGQxkGwkr8ASaNxIamcoHg9Ac8PaaTfktKr/iS33f+x/2Bm9YGgjcGdWOOt4VLYOPzHcfpZet0LZO5j4mrhAnsL3jKId+wJOBnwjhEq9fEaPmKld4iDRX2PgqEgvTPn/pXeuyxAB/nUlq/4U80e2acVq9dS6F4mKKlcSaxkJsnA3p7epzPffaz9NCfH9Tee8u76eorr6JgIEjJVB/d/8AG3mIaE2DU3XZogDfQAX0B2wxU4bvKCTWqhoEw2CPK8cMhnRWuld8Xsu0W9LMEq6MAFlO0UKo+l1iGP8KkkdhE70QgOOWIEFWbuv53PqN+oy/whm9GI5+/gBVSzOcDcSDvpfxmfFAEZllNTGB/4rDuggECQyHsSCqGiYNJLp06vtEALYX/+Z9fop/8pMltPdR1PzXUX0//+70f0559eygcibhqTG27Y8d2553vfBfd/qOfaDex+lqxbLk70oXG2yyYv4imNWYpl0dDIPhipGAKzwBvOprC1/92CgRex/e0h+/pLr4XNG5MBBitO0S6ORu0W8cLwKglbOUDUzwsnAQ3Nqk8IyQmONMQS2nxXxi+V38xEProzEAArXDwF3T3AXlMJIGtcmAdrFo2cCj2FIdhb2TiuYTX4bhQdiNDY5LzKu+P4Zln1tMXv/hLJpHzacaMGL3lzdX0iVuX0RVXXka3fuLvae/eve52ILAHHviz8773vZ/Kyuu0iy+5gq8hQ6bfRzUNtRxqRqhhagOtWj6dyWg/bw+yHg1AvKyc9Ol8LxfyPELKicNx8ky+c5lgY0gQ4tcjxAYyU4YTIa4Fz0xa6kpITHBGgb+w72FldImXrJ7KS1TeuBjAcZJMHA+QbacoFHo/meYCXoZzjAaooG+hysoK3h+k6rgk9O///p9MXmvprz44nz76kSq69rpaqquL0yUXX0nz5i6lD37gr6ijo4N+97vfObd+4h/oisuv18479yImKiYfvqSyynK+Dh+FIiF3KJ61q1eSoR/i4yNqGy1p495sV4npepz3nQjZK1hMYrOZxKaU8d8FiUKQGBJ1hSQGcoMaA4lNCpFJTkxwJoGdwLw1ELx5gUdg4x/vfmjA0VOUzz/HpIFE+Gz+PPp6Mk0zmbQep917HqedO1qopeUo/eY3v6SmpmZ6z7tvcFVYLB5nx/cxyXnEO2PmbNq3fz99//vfpicef5JuuunNNH/BIq23t4f27WuiWTOn0bKVK9xwEyFlf08/BQMG/d8d9/DnBfxAInze0WoR1on5Z5jEZrBVuUpq9PsOB5OPGjTz+aeyfEeoEYNcVQl9sCzmscyTg5MAUWKCMwZMWatNc/5lmlbLnzB8TLF9Au5gMHktZmd/jOfHenxU6pvU0zubiesI3XXXL2nXzib6i7feQiWlFeQPhJk0ELJ6x8UUXY9e/arraeWK8+lNb3qXtmjxUi2XA3F6ogVFsEq+oCUzyGqspKSM6mpDZOXBGce2PTkwNtkhJsRGnsdQQMVwf5t0Yx5bfRV/QFwPNYYpFBmah5EXw68NLnK0FzomCIkJzhRojuZ7i2GuLNV1VKJPFkLs5NOZYPpYLWGA09EHK+Amny9A114zhV796svpL/7iXfS2t7+HyitQUe+RlgLIzB2tgv06GovT5VdcQ43TpvFnh0nUpK6uDlZie5y62lqXvBQQUgaDIVo4fxoTLYbEH22o6wHE5eUQcS2KUybCLUxiHJ5yWFnCRwFp4ddFhZU4kVqGmxASE7xyUUa0SNNnvderdQKxjFUljQZQRkG2UpfIstk/8TLkjkbre9i/gjKZFFVVV1NpaSn5/Sabj4kHpRUBdx75LSCfz1EqlaCOjqMceu6jPXt20VNPPU733PMLuu9Pd9Orr71Wu/CiC91x8xVAYPGSUlowv5r3V9HbaJ6FzioMpIxzF96PivTGC9xzgEPb2ThqNS8AYYG4UIuCvJgiMZUXKzom5aACQbFh6vQ3pv+1/+n338yfJovEALhEih3+gFuKEAi82SU0z9lPBpNyuQepoeERmj17Hqsyw1VnlnVsX4z+iqR/LpehdDpLiQQaAAK8T4zPl6aWAwdo4YI59I9//0lauGgRhaIcghYoMaC3s4d++Yuf0oc//gu+tmtYCdUxkZwsvPbzOR/hcx/le8Iz9BL7GM0VqSsU8GoYHnJcMPm+dlI6+aUjltOHCn5UCINhd7HtZEMFPwzNqaNPMo4So9fKAsHLCMfRPsAEtgwOO3kEpoBhcqBOEuzk+1g5LeP50bTmYagwdDM6QLt3L6bt2/O0Y4ePdu0q588RnpbR3r1VbHW0f/80OnBgOkUiS+l1r7uAzj9vCa1ZcwFNmVLPRNZE777lFoqVl/J1nKgzHNshK5ujR5+4n9o7qvn6SgZIbCQYTGIP87bzmPS8Pp+A46CLI8JS3G98yPOdHCjfiPPxH9M4DFeFrzgBxhpDYl8l+LFsNL8GY4KEk4LTHhxKlnCIN91rkSw24LSD3QCfkRubxwqjmR0dwmI0roLEvsYKLEbR6HyKx69hu5btUorFrmS7hJefx7aKw8oltGLFKvrnfz6HLrigniqrapjQIjS1voHa2js4zEzxsYYma9SNoWP40sX1lLeO8HYnKzMBuXYwIfe5qu34bdGlahOv72MCGy8d4HhB0o0GvEkTha6IWZHQV0n+SS21EBITnPbgn/PlhjF3lRfuFFOFwbm7XKIaDFSjo4uRriP3tI2XeHms0UGpNuW3+Axx4lk+n6WFC3X66EfDVFVlcRhpuSEmSAsjVoRCEXr22WcHxss/Ee6bw3ndeeeuIZ+JPBcIb6S8Ft4e3old+H5QzqWuD8cP8f0f5vXo5D4RbnGYvC/GeyyRF0NrJIgL+bChSKyoEBITnPawSLva9C2PIOleTBJDXVc+v51tE38qzKzgHPBDP6uxKbx+B88jnTNW/8Nxjl0v8xQThkNXXRVhAosTGi1zuePvx+/3U13tFHpuI14BOTQQ8hmmSWvOWUl+31EmMKSZQGLDXx+6Uek6wtPjfwg0Lcb3WMnXhkEnMML0eDkGIWU9E280xkcAYcGgxkBk+MNNWqmFkJjgdEetYUy7BZXhxxREMYB6rQyTyi524hn8ebAroBSBQyR2TMc5yk6Od2OMxV2OJ6d83uEwUqf3vreE3vWuCJWW6kxgAysHACUGEptaP4227dhB2czw3Yr8wQCVxEupsbGcjw0VNVK+3OZttvF9zudzDE5JodQDha89fI/IjR1/3aMHWilDeF5BPgIICySm1BjCSkVieIhCYoJXDvjb/leGuaoOFebjd7ChgaF1MFqrYeBtQIOdG+cKs1OWsNUwCeBtZWNxF89PkdaC2mpo8NOHP1xC11wDv/YU2VBATVh1TS319fTRgX0YzWZoYOieQCBEi+bVO/k8kvPDh5PImdn2EUIRrxfSFgKNGCW8TTdfEJQYnsN4OAb3w8pVKwnx3iAsSFu0NoDAcNMwEJuQmOCVg0iEanS94jWmqQYAHNrxxweDiWQHE1iD68RDqTxN87Fz+9n5FzGJPc9L0Mg2Gv/DNuiniGGoic47L0Qf/3icli/3UTrtjb8/HKDGpkypo3Q2R61HUaUwNPwBH4XCYaqsDJHFZOxd/1AHNvgampkcUXA7uAUT25u8bgo5dlobW1/MwYASi5BmzvHpmjuSBVSXCicVkRWSWNGITEhMcNoikaA3m+aS5ZoGnyjMWRUDKP7cM4wKOwY4JggA01xuIy+BHw4PJM9BUvl8hmprDXrTm6L0kY/EmZh0yqJ34QhAOZhhOLR/f5R27wlRU9PugTUnAjmxUCRM56xaSaFgNxPV0C2UyPtZ1l4+dsPAkuPh9RyIkcaKEz0URm4gOBlQvY+x3KJ4Txy4RREZCAxEpopei8o7QmKC0xLRKHH8aPyzbszQdB0NXMUERECOHbaNSQNdfYZXH241uhZkNTabielZXjJy8htKCmR03nkRuvXWON10E4SIw/t664cCiM8wNOrmiO6nP03SV7/aRQcOVNHzL2wf2GJooPJ/5ozZ1DA1xyElSrIGJ/eR98sziR0cuM+hrhu5P7xdqYa3O8Sfx6vEAJBYJelaBNX64BaVFwOBDZUXG/5BjgFCYoLTEtl+Otc0F5ZDQaBT9VAqY/xAyQES9Wipg28NBy/cQkTkJf/TTEZbeDq8KkQCf+mSKL3h9SVUxTSMkHKk8BFjIUINPf44huzpod/8po+SSZt8vhrasAHnGh46E19NTS0b3nuJcdAGJ/cRSiKvhjHO8HLg4QgKeTH8UIAIJ0pifNN6XYhDSjxcPDyoL0VkIDEQW1FltZCY4PSEri8yzQW61x2m2F9TkFgXHzfKBj8bCWAg+GOYlc8SDinxvlgkx4cWEVBV5eUYCUNjAjvxZd8K2A7bHD3q0Le/3U/f+U4vtbTkyO/X+NYdJrdq2r37CKszjOA6NHQOKePxEq2qolyzLXQfOnFEW5SH4O3mqKgfmcTCAySIe5sIkTnk81/m4/tGVS0ergonIUkLSawoKgwQEhOclrAd3zkIcbzuNMX9moIUUTah6xhoAccfQSoxQHRePRXKPHyEdzsOLSaQX8q5YZ7jzg/tpwg3kfB/4oksq69ueuCBhKvYmJMGgLHxA9TXF6J169AVcWigHAPbLl280PH52vieEE4W3guKaPfzsYYqrTgG70cC3IJtQGIjP4+RgXB6Dhl6GUa1UKSF6eBSCzycohCZkJjgtENtlKocrXSm5rao4TtfXOA9kiju9LrgjMYFBlremMj8/tWsbl7k/fF6xRNVnK7nqbS0nBxmqaFIDOoLua8f/ShB//u/PazEchQIgPAGNnABIjCpvz9KL7yAVzoODVTu+0N+mjWj0TEN1IoVkg/yYe18nR1MYgiFhycx7xkoXhk5/D05EFLGSDOWlPFhIP9UXgzx6lB5sQlDSExw2qG9n+ZwCNSo8ff95OHeWAHnRjedXnY2dIQeybkLgQQ4OlrXMhEtcUe4OLHmCuhzh9zBG44KSQyzGHv/mWdy9PnPd9N996FzOcLGof0YhaO2XU9bt24eWDI0AsEgzZu3QPP7mZjdIacVA6GEZB8fH62FJ1ObOl9biJ9Jng3bTYRbvKJXVn868zV+hfAHVCQGNabCyqKFlEJigtMO7IrTdb0CdQ3ep6LCe90/CkB1HSPEjuX4fr6kCJPYfJ7PEl6DVqjG0Plb01opFg07hf0eQVQovv/ZzxL09a/30IEDeTf3dbz6KgSIxEc+XyWT2CE6fBgd0IcGhq0OhkJ8MIvPjxZXbzlaHPEyEa8+bCQCU/CIDt2Thr+u0QGhq2HU8ZONgbgUiSGxqIgMJwOJFUWNCYkJTkfECarH/f4XtSGLoZNt7SHTmMOejUhnNA4OZNg5u9lQYuFngjmPSexR/oxqeeVGIKYUlcRLSMeY+OyePp/GIWGWvvCFHrr77n7KZu2C3NdIQI6sgkksQS0taEkdGqbfpFAoTFOrQ7ZttfI5cS3I+UHpHWEyQR2cwnB8geXI+/l5PyT3i/HDgbINjom9h6NCykIlptZNGEJigtMOmhZc5VXR43uP7/poiWY00ClvNTPJzGDPHV0oiT6Fto23Cx3k6Q6XvLLZR/k6VWE6gDC1nwK+jBONl2jBIMbvIvrtb1P01a/20I4dmYGWx4HNRwDUVD5vU339NGpsjFFfHzpnDw1PiYVp0ZK5Wj7f4V4D7hGhJK4NjSPeNYKoQE6YFpIZni0IFzwDgaQK2gq3GSsQUpaQoQWQE8OvEA6MfBgMakz9YVVIOZGTCYkJTjsEmBxmulXkGn60J/T9HgQoFLzVO8HOPXKRqwecG06NPpZHKZ2+h4lpG19XHQUCr2cF9A6eh1/iOAYTzyEmnVKKx6N06CDRbbf1049/3MuhJIapGd19YBBY5M4uuihEn/pUNV122Szavh0DpA4NKD4OJ2nVirmabbfwvaHWC92dOtk6mGwfY3uAr/2XbD/ha/kFb4PuTMe7vjdCCIgYpRoTVWIW30Md/1sX4LvGHxFkpVopcSKQmigxwVmLiK6HV2s6VI6Xpyke0AVnNzsY0m2jO7ZXtmAN7DedwuGPs6K6lhXQTF5+LNT1clCHWT3FaMuWIH31v9P09NNJl7xGr74cqqw06H3vK6EPfjBGFRU2TZs2kzas3zBskyEaD3TdoJUrVrpvBleV+wgjfb7FvBsU5AHexuRlVbx+C18nWjIHX5Sft6nkdRhkEW9bmyhA3JeAuNB6UkhiqoUSn5USmxCExASnFfhnO+BQOKRrGLyvmCoMQBec3QOJeZDYaAASgzKBukCSHCHoiXkjZhkmlFbatStGP/k/h9rabDd8HA1QM4b82cUXh1l9ldGllyI35bBqytG8eQuped9+7Ujr8CElsXJD96MF80som0M4iQr9Cj7/DawY3+qa338Tk9h5fJ4ql+C8+ygE7q+az4ucH2yiQMvrPD5fAOOLQXXB8NChxEBimJdwUnD2wdbpCk2vMosfSiJUwmvY2thZRxNKelBFot6YW0jiD3VNvMxJ8r+dtO9ASIOiGk3yHuIKw/SUlOj0rnfF6P3vj1JVFVoyjwkvvL6trm4qbdqEgRuHhs/nJfejkTA5NghIqTZcu7rPABP4JiaWer4XiKFCZYd7QglJlJ9PF5+7GMl9kHqAz9eIPyROqEhMKTHMq5BSSExw1kDLOMF3m+Zqnh0FC4wJ6Gp0hB3LxySG0orBSmQ4eM7utdwNNww0CDLN1k+mgdFTITAKSeJEQH0Bq1cH6R/+oZSuvhq+zVc16LKgyMrKqmj//uHHFguG0WXIoenTGpn0Wnl+YMVLwAIMDdTEpLKA54fmDG/kV1yY6no0EW5BsW+MdGMpEvnoGoGHosJJmMqNCYkJzh7wt32hoTfONAzVojYyEYwN6MvYxI6KrkPj8xmPwIZybtSeYVTUFB+/cAz7oYEuRpGIRm9+c9Qdprqx0SAM03Mi+XioqqqiLVuG7wwOtcaMQZWVlTyf5eMMJmg0aHh9K70XDw/3XMEz2BY1Z6Ml+eEBMkdxsKERhuZRSkwpM5jKi02IyITEBKcNOBBaZZgzOdbzVEmxgSFpkPc5GckU4ljnc1WcOhQBgMT2sLOWObYrMIZ3K5RdLFgQoFtvLaUbb0SnciT0B1YOg4qKaurvR65rGPB14aW8TU1NlMv6HU0bfI0ouUDLJZL3GCF3qPvHNSOkNPle2nk68R8Qh58GcnMORdVDAWlhHn9gkBmUmSKxcWNCOwsERYSha6GrdH0WOxAikIk70fHwcmK62+o5lmNDQIDAPIUyXBiKUNLRa5jn4JMnAnkytFJef32E/vZvS2jOHHQk90Z+HQkIE/EGpJ6ePmpvR6viiUALpc/nc1/1ZttDDeON8cw2MWGiQWM4hYvrRh6rls8J1VYMavBITNejanwxlRMDgSkSwwVhHX4ixqXGhMQEpwX4J3qhZsx6k9dZeWgimBjy7KDI06CIdiwkhmsBiYXZeE93COfBvoZQtZlZOMIHhtg4fj3Cx9pak0PHUnrb2yIUZvcFqY0GILFoNMoEZNDhw8NX7vsCyNnhznQ+eaG0g0pER/B2JjrkGgePOaYALuGtNfAKzjsuPhkEr8XTpjjG3ceDhOEB4SQqJ6ZIbNwQEhOcFrA1318Z5lIf3vVYfGBwQO9tRV5l+uhJzBuGB34WZMdG8h6tf0M5eIYX1/GKY8eGykKi/pJLwm7yfs0an0tog5P3IwHhZjAYoX37UnTwIN4xOTRMn0mVFeVMpEeY9zBUtSfx0CCRz6/n46AjuEdQQ0ORWJivW73Euxgw+ZqqWGW7L9UFiYG4cCFQZIUkNm7WFBITnA6oJa3ysmPhTrGBUDLFDqqGfh8tQEgII0FkCHHxglsUkw7nb9jeW4fSCQyO+O53x+g974lSTQ3G2IfCcVefFAg90XF8584cfeMbKVq/PkRbNm8efm+WifPnzSW/P8cXoGJUb/BHrzYOL1sZ6eR4LqjtQjiJYteTJOpGDQ5R9XqNuRuEBRLDH1ipMUViWD5uCIkJXnbwl/AKw1w8zxtpFd/rUXr6KIF8lldeAZU3VpIEKXlqDKGWR2KF8AiSnBzPYVufS2Dz5/vpr/86Ttddh3cxInz0tj4ZELJizLEE88ivfpV0O44//ng/H6Oe7v/zk7zF0Ek0nDsYCDJhGHw92AbPEPeNTuF42clII3YgF6aiPcUnuOBi/B0Q4MZ0n+4qL/AN/gD4I6twEoSG5Xh4sDFDSEzwckNnB7ray4VhtJbifyWRV/JeloEeMGMnMe/VbZgHQQxBYu7Y9BZvgq5HOp1/fog+9rESmjv35K9oKwRCR4SaGG//c5/rpjvv7KNUCpX/7O3+RnruuSbq6Bh6WB4MkKgbeHY4mTIcb5dLYCcWuA4G+AMEBlLGoJHDD4s9NjCJ8d+WlRj+uDgJLhLEBQJTJOadeJwQEhO8rOCYYppuzH8tKsm9CGOUHj9qwCn7XUPL2/BqZCSwwmGJhOJNb5SIwmvkcJNDNtuJM1n46YYbYvSBD8SorExzFdloAKWGLkp799ocOvbRbbf1UFNT1g0nvX6XaNmMUF9PGd3x8zuGPKh3fYN5AH0+D7gFriev+8K+MAxEiZfpDtc7YazAtZfy8fBaE5dvQFj4JVHhJEgMn7FuXCcUEhO8rGDh8mrdmBn1Rq1QoUwx4ZEYXnzr9X0cK4mBM6DEMKxNOSuUzoFlHhCq5vPt1NgQo3ffUkU33xxyldNow0d0EEcJ2F13JenLX+5mFZZi0vGWF3KSrvsom5tN6zfgtXEnAmoT5gE7ojED4+738fHQzepkF+QpTo8MwS0gvTG0QIwI1KdNDfPVqXoxkBbIS5lSYkJigjMRsRu8ESHwwzwZX0eUGKC1DSUSSOyPXYl5Ba8gsTo+Frr/FDo3SKyNrr6qgVasKOVtEFIOrBoBICoMubN1a56+9rUe+vGP+6mry6JgcCg/9ojUMKq0pr2HqbsbRHo8EEpiWB6PX3EMjNjxAoeoo20swT74GwB4RrgJTMfFKwXgCwI56pUgKhgeJqaDSQzLhcQEZxYaS6jMoWC9l7NB7eNkADVcCKlQqT9cjdTJ4KkTL68U4uM18RR+B6DFMkv+YJi5zk+GCZ9UiuhEQF0hTOzrc+iOO6C+umjz5gwFmD/AQSPBNCOEUrHWI0cGlhSAD+wNiQ0D+eAdmXjD+TyeH/56jofHKd4w11CvYyf8oaCxEjP0OvyB8QBxgYNJDCyrLn7MEBITvGzoSFK9psVj3nd7ZOefCGwbfSbRZxDqYlx+woBKwZDLkQFlBz8EQSYpGuulSDjmjiYx0tFBUqgdW7cuQ5/5DF6U2z/wotzRXZNhllFzUy/t3988sOR46KbOTxBE7RG3d70jvTR3MHBPQd4HObGRSknGAm80C92ox9FBZDhoIYkhdsVnpcTGfFIhMcHLhnSO5utGQzWIoTgOMxheaYXjeB2fJ9KpWQ3f7I5YygThJdERqmaprNRH0SgS+0O7EzZF2cSRI7b7otxvfrOHWlpYvbH7Dve2o8HAcNU+XxlVVc+k9eufHpLtZ0yfRqbhjdrqtUrivZ2j7cIFskFODGkr7wdl6BE7xg48d/fNUnoM8TxuWJEYCAyGeUViY4aQmODlg2ZcZRgL+UsMx5kMID+FTt8YWQJ+M16ABLzO0d7Agd1MXl7/QsdOUyjQ6aCqHqNJHEuue4D6QpL/wQfTbtnEI48kXTUGUhsNsC26KE2datJb3xqn971vFb3wwlbKoSf5IEyfNp2JzhuBAvVhpjmXl45F3eIZQXFiH6i3YlXtg8Sm8vOrQsdVEJZK7IPAcEJ8HrcaExITvFyo0/XG67wiTHx/x+JsowPUkm038xQ9XkaT3B4JcBWQGIbGyvJx8Wozg/LWUaqpC2l4Ye5gJQaiamtz6HvfS7D1UkeH5ZZSDCPYToAaXPGqqyL0939fQq95TZAaGupoz54mSqVOHH0VncBxzyh29QZ/nMpLx6amvKJe5P1QJ5bxFk4Y6LNayveyMsi3rv7gIDEQGHIJmOIzlo9ZjQmJCV4WsCNfpRmz3KT+5AChZB87YwurIRS5AuOKVl6C42B8LLRyYhBC1J5p7JjNNG0aCnWPHRskhTDxyScz9MUvdtPDD3tj1p8sca8AMQcCW7DAT5/4RBm9+90Rqq7WKZOxqaSkQiuJl9ETjz92HOt7Bb0cLrskBgICGY21szuOA5LFSBgYABJEOdp82smQJ9N3qabp5fX8pEBcSoUNRWJj+kMJiQleDrCnlbzHby5nR8N3eTIAFdbGx8+yU46nPuxEeN2O4DKqBos90ddEjQ2NbsU8cl9I0vf0EP3whwn6xjd66dChnKu+sG40AHnhXbhvelOM/vZvS2npUnQax3KPqAyfSfPnL6Z77/2d+1kB8zAMBWTb6J0AFTY2AvOAay3jYyGxjxE7oOTGxCnDAMPyVDGRXVHCR0NrA0gLBDb4pbp4wEJigtMb/KV7o2EuOFczGvgTwrzxONvJoLHjb2bHwSix+KGfKHCN8Dsorans5GgwyJPPn2WVVOOGjjjnk09m6TOf6aI//KGfyQcdqkfnjyAq2KpVQQ4dS+m1rw1ThF17cNU/jrZ8xTna5hc207Zt27yFAG/mNTZAgR7i82IE2/GSGBQcSi3ybMVSYgDegHQ5afo0XBzICySG+BzzisSgxsZEZEJiglONIGnxt/rMc/gLi+/tZH0F4cAWOyR8BPNofcPy8cMbbhkJ/lImHNRqeSRhmjp1dWlu7usb3+ihw4fzo859QUyBqKqqDLrllhh9+MNxmjvXdJcNVTQLtVVZVU2lZVW0YcP6gaV8bbpG3SwBczkMjIgqfYS4YyUxbK8ekvfMihdOAkjwVzGRXRrms6AbAUgMvfLBmmi5BJnhFwe/bLiQUf3FhMQEpxT87VxmGNOv1Y0pTAb4Do/V0UYLOB/G1Srm8eEuYSYIhKcZJpRudkqbnn8+TV/+cj/9+c8JV30hGT8agKSw7RVXhOmf/7nUHfECRa9DNDy+BJAYEvhz5y2kp5962v0MQIVt3babUikQWCV/Hns+DPC6fkFxqn2L/ffJsnq9mHSjEa9gRwWyIjE0IQ8msVFBSExwSqFroQ8b5nK/NyzOZH39kNxGy1phPgfOWAyHBPEiaR5hEnqO+vttuuMXndTRMfrcl1Jf9fUmvf/9cfrLv8Sr2pC4P/lw1YDNG02fNoPDyR1O4dj72WyaLDvHJIYhvhGZjed+jw0cicr94jyzQkARx/hZXR/mvz76m0GOg8Twy4CpIjIVVp4UQmKCU4bqCNXYevXFpomuMJNVG6aAt/7gDUTHVIVSLROBUioIi2x7N5NRlPJ59GscnfzyasSILr88TP/4jyV04YVBd9lQoeNwAInVTanX0uks7Ws+Vr2vaRw+uxX3s/hex1ZaMRj4kUEDAULA4gIsz0SpN/KkEiGlUmIgMYSUiP/x5Rh1bkxITHDK0J6gmw1zXiOqwr2x3Iv9K68AFZFiJzzC5FLHnyFvinEuHAN5sQATRRmT116e4l2NJ/c18CdaHisqdHrve+NsMSotxWivuNaBjUYJvIkoEPBRY8MMenr9sbyYbVt8v9MG7nki5IPjoJsWujAVS43hGflYKSZZcf6RnOx3eUk3fmXA/kqNKcNn/PqAyE4KITHBKUE94jAt/Crv5a2IGEb1/RwHEEqiAzP6N6L4E633AByxWM4IEo7zOXrZEi6peb449PFViHjuuUFWX2V0ySUQGmMba18BKg51rr//fYYeeqiGnn76mYE1OI9Ghjn8y3HHApSSeK2Tx8brHz9Msvk5pbPPkN/6Ml097Q66euZhytt5DFoGssIfCSoMBhLDZ9VSiZsZ8YaExASnBEeIFhvm/Ku87if4jhaDUIYCjptkgmhmlYS8sfr+F4vE+IiuksRQ2vgE8lLlTcdD5b6gvtDy+KEPxamubnzqC+SF1s5Nm/L03//dSz/8YQ919dTRxo27HTXaq1cnhuuY6H0it1fKpHiIpzjWeEgMD8cki4kwnXmcjPx/0fm1X6e/XtNJb11WQ1vb8ik+shp5UT1EGH4RlAobkbwUhMQEpwKapUU/appLgpOb0AfQd7CXSQwFn6hDK/a54NRQeKjcr+RzoDfAsbybAlQWKvQvuihIn/xkGV199djG2lcAUaIG7dAhh37wgwT95392u62hPh+HlP5SrbkpR1u3vehum8ty6Dcqtx8JOIDO117BzxGKFkMNQTKO5cAmPw0mr+xml7zOrf2B8/E1bfT+c6bQBTOqqD1p057uDAgMXQLwB1IkBgKDTFUkhnUnPfFkfpsEAhc+H6swo/E6w5jDTonv6WQBoSRyYUd5ipdroEsTyAWGr3qxvu7wL2/IGq8O7Xg/Q+6rstJwc19/9Vdxmjp1vOoLQ1wTPfxwmr7whW76wx+8Eg60guKeDDNC7R1h2rF9K9nZPOXd2oyxkM1wUM8KJIYuU4VKTK3DMyg0j3dsDkPT2S2Uz9xGi8u+Qu9ddoDes7JKWzm1gkrCfnfMs0eaexzbdtTIjngqYEnQO24AiTjMY5n6442IYv1VBYJhYeXoJtNcWOH+QhflpazDAc6WZhLbzwSDN08jvaIc0CtULQ7UPWC8LvQz9I4LkoICW7066L5n8vLL8a7K8akvVPrv3Zunr3yll77znV5qa8u5o74eX8Kh8w/EErrzF/c5+/bupfLyMl6PXOBEnzHKIEJsJXztm/gzuh95ZGXzj0Pe7qSc1f6SZfMHmbi2ctj4ewrYX6AlZf9DH121iz60uoounVVNVdEQE7LuEtiBngw909IPBYZhQBRJ4Y+Ep6SIDFMsK2TPYTGZ3yiBgP6VPe2zmv+ngdBH3oQx6r2ooYydH/VW+Pqd9Id2lIAKQ1lFK2Uyv2CnWcFEMJ2Xqx909dqyYhCZwc79LBPWi6yKLmFnr+V5kwlFo1e9KkKvfW0I6tMltLFAkRdKv+69N0EPPpii7m7LPe7x5KWAoYA6OeL7Ov3p3tu0WCxKl1/7cSaTj/K9jpE5XwKeYzdbO1svK8hH+RxJvi6MTeZQyGyngJ6ishDe/MTqkvfwab1UE+mk2qifFldHaVZFmKIBjISLQRo9BepePt/E/zx10PnDzu6t/AldHhRxgdCgzHYNGGo7DrGhVQEFfyN+SYTEBJONSl1vvCcYvOk8kBgKKd0vtYYWSrwcBGEIvoaDyWXE7+0QgPMlWIXtZRL7DauWN/AypFoAHCs6QGLF+MrjVWzfZ8euY5vLZDWVw0c/veENEbr0UtR9ja5otRDeuGMabdqUpV/+MkHNzYVvOxoOuBeb0qmfOf/6T2u0t775DbT24vdTMvnhCZJYD1srz4OoLEpl7qML6p6mS2fEea3pKiq/2ydUIx9Po34fVUcDFA54StsbDsgjOAVsv+FgH336zwda847zIj8erFY1HDgZRnPcyQYSw2cY1sFG/DJAIwoEk4mkT+uJ5PO7rrTsFiOX5194/mW37Day3Kp6i7+haXYH7/usaep7C+Dr6TmLZ8MB6/A976Vc7gk+RowJYNbAMgWERyDOiQKlBx18nkdY7a1isgrQnDlV9MEPlnAY6XfzYSDp0QIKC0rr0CGbfvazJN15Zz91duZHUF+DYVI2k2RFuEVbumQB/d/PH+VrWsP7jpFFXwJOir8FcmEIKw1+lg10tL+NZpX208yyCAUMkyJ+P9XEgjQlHqGKaJB8HC7aTGB4++bgywaBHerN0n+vO5JuS+W28+NR6gpThJbtbGhiPcwGhaaG0ICWPemNCIkJJht4hf3GimD2dW9emKqeVXLAqYs2a1WhnZTLb2QXXM+Exuopd4RyVoodoY9JoJe/4il2IBVtwJnwXYZ7KFPwXtRB1MPO28bksp4JYBVvD8IqZBOURKCGcmKAcgRR2naGz7OAzj23gj7ykVqqrfWS8GOBl7jX6JFH0vT97/fT5s1pV3mNduQLACFrdU25pmsb7Y7OFm3r1ig/w3kDz2s8wLkViQF49kzOTgNtbW2hoNFBC6oj1FAeoZAfeUZWXe5WHryXlXjAvKlrdKA3Q//+aEt2d2d6Oy9GgSsuDoZwEWQFAgN5KUWGk6sCtcI/4pAQEhNMNvCtNrJ5LTi3MnLVNbPLtJllJs2vMOiCeoNW1zk0o6ST6iJ7qCzwHPm1XeRj688wseXbWLX1MMmhtRGFl2z83faa/jFoX4INP9odPD3IhPAUzyMftZSnhU4MVQMSK0ZXJ1Y+2Sc4XK2lG2+YT69+VZjKK9CPcmD1KAA/B4EdOGDR7bf30913J6i/f6Tc14nwzufQRReF6J3vKCO/r4d+e+/dWjq9lI+BESwmQmI4OPpkKv7wXt6b1+bRxtYkNXd3UtbudVWZj0kKr54Dmem8L+ZBXgZbZypHf9jV5Xx7w5FEc3cWdSDIe+HCQPfeL49XKwYFhhwYyAzbQKFh/UkJDBjlIxMIxg18x5D4alxUEfrDP1zWMLskYFAim6d0zqZUjh2Gt8BGyKP0ZXJMXjb1s6xp6srTgT4/daUd6k75OVQJsfN4YQv28BspyrMi6sugQ3acFUw9E8FankfjQeH3H06GxLQalme8QK7HcvNhb33rhXTu2jl8PpNJDF10RgeQVyLhuOrrd79L0NGjFgUCo3dD1c9y2jSTbrwxQmvX+l3yO3ToCH31K1+gPXsvY4K9iLccf04M/IFCV49HCq/Ne+7pXA9p9gs0t2yds7Y+5Cyvi2qsyjQQmmXjb5VzHmrqdZ4/1J863J87xEocCgvEBAKDqYS9Ul54Bx4M8zAhMcFpB5AYsux//87lVf/y9hU1WtYaUAr8NcU31TX+R+N/8uwIjua4DuGNF+8wcdmUZnLrSOYoyeTnbsvb/HJrr7O96yot4F/jHq7gaO4nDxiZoZ5tov018RahBPn9t9PH//oaqqyqZwIKUFk5Wl1HBsJEdAvavj1H99yTpOefzzDpInQc2OAkwP2iRiwS0emKKyL0qlcFqbwcL+7FM/IS6f/xpc/RphduZqLEQJADz3dcQMMESAyR3mCKwGe0OoKMv8ayuBUtiaZPpyD/OPl7M1Y2a7s7YoxsKCtciPqDqIQnZB4kNEJIqDDUheAdc9gH6gzbjJqFJZwUnAp4P+FEO/d3Z5fPqgjMqI8HmKTcdS7cDfgfhCXIo5iGTj42v2lQwOejEBua7etiIZrGYUzEb9LPXkzTxrZLtaB/Le+NEEgRVCFRYR5KDR21cZaJAGSBXNhGWrNmDoXxrkm/n5XPyGEqiCqRILfV8Wc/S3AY6Q3bM3LL4zFAeeHSFy0K0jveEaUrrwy64455Q1aDIHVKp5L04EMPUlvbMiaxiXbrwn2ChwYrMQVQGP5LGo7VdJjPtJ9/Jtr6c3Yr/0lVWIjcF/4oMJXcRBIfhpARZRXYFgZFhuQ+TqoU26hvYJSPUSCYEPCFxJc50ZXOf/H7zxxtRdEjmueHAjaGcx4zNNc7xNxGLMLosX299KkHm/OPHZjvBP3n8tY4tAL2Hgx0EyrOVx3KMBaLMAmdvOcBSArh4zPP5Ohzn+tya7/S6dG/LBf3jr6XlZU6vf3tcbr11jitWOH3lGnhDwDfW09PF/X2+Jkwi9EjAuH3yfQNk7AxW+M/YZj/Lk7e65uU5GtGUh5qCqSE0BBqC0QFtbWfTYWOMCzDetUFCQpsTAQGCIkJTgXwpcSXE7+yG3d0pD79pcdaju7pSDl+9nQD7DQEoD6gyqDIOJKkpu40/dcTLdYXHm05uKM9u9evowkOhx75O++FkcX4quPlI/2swPqZxPDGIxCrl9QeDBBVknUF1BdeGNLcPDb1BfJCK+XFF4eZvErp1a8OuopuqO5LOH0+n+WQG2oTkfvIz2N0QF5xJLJFq6XJmwSjfD3YEH9fSDeQEVQYlFYhiSHsBIlhADSYIjGoMISRisRO/gcdBAknBacSyita25P57c8c7FtlOU68LGRoJUGfSwjgM69pXqdUNk/7WbFtONjn/OrF9ty3Nxzp2N2Z2Z23nWYWOEwR+XrDXGKMrBpAMujjWAyFYjC5tNLsWXtZEa11SSwajbohpQIIBWS1Z0+efvADDFmddElntGUT2BYqq6HBR297W4ze+MYIK7+RyzdAou3trfTUU01MnPOZKFWR73ihOAlpq8HAOhgKW9NkW89nbCcLokK4CBWGnaDCsAxhJUgKU5W0xzzWI6QE2am4FUoOJx0zA4/uyQoExQHYBh6GcaMwpvoytusb4r7La6L+iqqIzygP+zSLvfhAT9bpTObyvWmrvzWR7+ZwBV98OAi+6O4X3qfTbM28ah66/ngoDCsV0L8RgwQWYzx/k1Kph+i6a4+wMnoDZTJpqqqqomAo5BIahsvJsjs++miGfv3rBBOL98KQ0QJJemx/6aUhuuGGsBtGjqbfZZB/AJ595mn6ylcf4vO/he93cOvs2IHoEGUrnniGfPReSYf6OMtC9LeL128nK9vcYjn0Ip8NVwr1BUOSHioLYSWISrU2qlZJNVUJfEVe47poITHBqQS8AYbMM6pRwS4wvIcQo/mhsyN6bYPo8AUHaeE7qr7gYCkYHCLLKxxDM9fqvnPnm+YyDd2AoGSO9wmMwopTFMOx0cp5F/3FW6tp6dLVTDB5qq6pYeLxu2HioUMWk1eSnngi6aqjsbQ8InycP99PN98coeXLkcMDqQ1sMAywDc6zd69DP//5nbRxYweFQm/kNaNgvpMCPRO62PD2JIyecYSnhyngP8LKsIvq6socfyCgPfvU+kOWRpttjL3jqSyYynlBbcHw98LfUxm2hRWqr3H/cSScFLxcULIJUxAVvtz41VaJYfxa44uOL7n60qtfcZAbtm3XdXtTPr//sGVtL7OtA1FdD7NfR9iQG8LXG+N+oT5s4gCJ+XwP0GWXLqNIJO56HZL8qBVbty5D3/pWL23fnnGT+aPJfYG8UDYRjepuzdfb3x6lmTNNl7xO1vcS4Wkmo9Fvf5um229vp927N/J5Y2zzea16tGMF1Jb3vkmUkljWLrbH+f7Ws+JsoZkzss7MGWXajBkzWCXWadlsjg4faE7x2Y7iVvgAKJ2AIYREOAlVBgWNvymsUIFhe0VgEwK+PALBqQS+cyqsBLtAkWE8GwzDipdFwKDUYNgOhi87DL/ocAI4BHIpagqZhcBtJduFutE4W9Nnx9E52zRXM6HgUBP1F7yMt58qKr5F//gPH2blZHMYidbASrrrrjSHkCl3GQhsNABJQUnhZbk33hii2bN9vOzkQ1aDHKG+nnsuS7/5TYJ27crxMoR4v+e1UQoEXsMkhEc0WuB6YQYf4xDfwx6+p+1MrHudeIy0iooyqq6qIdMHRTswcgUbrqGvr5fWPfFoRzKd3sgHwElV8eoONnTmxjyWKfVV+EeYMHkpiBITvBzAFxgGlwUx4QuOX2llICa0VkFx4ZcdrVdIxOBXXSWL8UuvnAbbuAqOD9psOz395eXdS+LxNqevb5tm2wjPMIIGvu6YR92YIpvR+hJeaLuD5szp5FByCasTH7V3OPSTn+RZheE1aeiaMzoCQ+6rtNSgN70pyhah6mqdj81XMsKl4HLR4tnV5dCddyY4fOyntjavq5Ku55iAdvNWQSZRROV4rMMdzCMsT6mikBjku5uv6W4KBR90Ghv20qxZmjZn1nStvqGRyayEj48kPq7PIzAFkO6Ro62ZdDqFglWcVCkupcDw94Ph7zvSRU0IQmKClxtKZeGLDkIDeYGUEC6CuBR5KcdQyWMsR9gJJ4EKgOE4+NXXqytrLl25cqlWU5NjJ32SstlnKZtp5vkOdtgWdsZedmTkuKDSIArh3IqECucV0PH7YT7Oejp8+BAZWpx+9zubXnyxg9UPQlYcY2TA/6G0li8PuKNeoMuQWjYSkFtDtf/69Vm67bZeVmHoP+otV9cJEkP5B4bMxqP07gsb4LoQ23rz6HOaz+/mUPRFnn+S/P67qariOWfObI0WzJ+uVVdP0SJR7w1OloWeEUPzDtYjJ3iw5UCaoUgMPz4w9XcCoeFvqf7Gk4LBfymB4FRCsYXyNjcsZINMwFR5HxwA3qTCEkxhcByY2h4tnrDF9XW131y+cq0figkKqa+/h/p6uyib49Arn2NFYzk9vQFKpaIsyvA2ckSzGBkV3ZMwoB/UiiImhFptTBrfpvPPn0rtbR3OwYMddLRtlhYMruHl2A/k4b3FaCggcY8uQ9deG6Hrrw9RKITwdOhtFRA64tpbW223q9IjjyR5H35QJ/Cln0npt3wdf6JopJqSST62FWUCwqPFyB0Bvj7k16HaUlRZkaQyfkrhcJTisXInGithteqprOFIC4B6NfjkJhvq9dvaWumxxx5sy+YsDP+KHxFVQoHRKhBSKrWs/l4j3/A4ISQmeLmB7yDIShGWMriqWocvP0yRFkz9umO52kfl0uZUV1f/+JxVa6vRt9F1OjeU9Ppc4v2MeSYy286yw/dTb2+CFZZFPb19lE4zS/A2mUyYbAeE5g3i6DjNNH9ehOrrp7nOnMmkaP/+vW49WN66nMO6Bl5ey3YikSH/hbd9v+1tUVq2zM+EePJBE5FbSyYdevrpLP3qV/109OhwY4yhIQDDcX+Xli+rooqKcj4+wss8rtFJJ9J4SFo8HnVMPgAUlGmGmPDA+bgOENfQFwOi0phETdPnhs+oh8OzxIuC8bbx/fua6fHHHmrL5q3neXOoaNU6WUhiMCExwSsC6ruIqTIAU/Xlx1RZIdT2UGSwGbXV1feuWLmmIRwOUywWdx0R4U+endvm+A0dyvEmbe9IKlmNeQ+JRB9vmxu4CIedOEQlJeXu5tg/l8NQ2A6rkcO0ect+6u9fw2ElGhEweiz410vSI+S74orwQN3Xycccw/YgyV278kxeCdq8OeOS6Imtnbgyg3LZzY5h/pJWrazWKipqvXsqBB9L4wMUPrAh1RZv5xYb8wXoTHQGT6G6fAMEhs+6gfAbpRcOk32KDh86SE888Qhzf9+zfATkMgeTmBrkUEhM8IqC+k4O9d1UTjDYGdS2SpHNb5xav375inP8/mCQQ6dydkRU7HtKzHsNGVQIT1mJuNNCx+ajGbrJTgvl45kaKQLhHbbPZtKslBDe5Tgk7aMXNm/nsG8WE9ll7PANTFamO1zOa18boTVrEJ6yfIR+HAEgsM5Om+67L8OW4ON7rZ3Y93iA0WzKpB+24/E/akuXzNZKSiv5+AUnUNf9EqkNHIdJyGt/QGgJsoKxuhpQWC5Z8XJlOIZ7LOwyADwHFPp2d3XS+vXr6EBLy+O8GDlMRWIgMEViMCExgWAMwHd60dw5czcvWbzcdc6y8go3DBoOxxHYADw/P949sJ3r1AwQGRw5mUi4U5DZjp3bqLkZZRc30SWXrKbXvS5EU6ZwnMWB1hCneAkgLxz3qae8sonhx9fHuQ0+d5+TzfyCamt30qJFC7VgkEPfl8gKx9IpwOSNewaJQYe56oo/K2Lypui3ylM277O7t3uMkyGbzVB/Xy89//yztG37NuTEUN4PAkNSfzCJIdScNBLDr5ZAcLbhyurqmtdVVlWRyaFQKBR2nXQ4wKkHG/8zsPYY3OUDwDxUi8mG0BRpJdRTRSMpymSfpauvrqPFi+uZ3Lzwazggz3XwoE0//3nipa5KQ+e+MIZXzsllH3ZM4/+0OXOS2sKFSzSEyYXHx+dINOqG0KFQyB0mKBgIMamxBQKE0Td8PuS2fC7JueGjS2A44Yn3PBxsi0mciQxP9dDBFtPyBiBDyzLCSrQioPUYLZOqdfIkOnT8EBITnHUIBXxvapw28+JYLOY6bZAduJCAigUcEwWgIDMQST5vueQRj/tZVT1Ke/c20fTps/hzCa8/PlcF9QXuQeL+e9/ro40bM3w8LB/qOkFU/U42+zNqrN+gLVk8S6upaTiOvKCqQFgueYXDLkHh+rAcSsubL94zQONIOpVyCbHl4AEtncmgFRKEhVZKVRqjSAwEJiQmEIwWwUDwn2bMmD0DTq3UyFhUxmihiAFEBsWHaAlEFggEqbKiig4caKYHHvijSypTpzZ44R0TDwisuxv9HZN0xx1oHR1pfH2TLKvJSSW+alVXt9DyFWt1PyurwvARJBqOeOrLz2prJNVZLIDEMmn0FLA4pO7XOzo7UZAMQ9ioOn4XkhhKYyYFQmKCsw0aK69b582dX4VQKRKJDRBM8YHWTgCkAVPqJ5fDq+c0l1C2bn2x//HHH+7s6ekOzZo1Ry8pifGyPH3jGz30zDN4uxFIcCj2AhHplMs+QdnstxIcre02dV+scfpMv1JgOAdCRJBXJIp+k4U9ESYXUJaZbJYsfgaW5eisxlS3IzwUEJjqbYF5LBMSEwhGiZXV1dXvnzK1PgKnhkKBUpkMgDAKDUSGFj7+4MaKhw4dpP37mw/YjrNr9+6diR3bN5U0N5ebd96p05Ej2ojqC29yymZ/7WQyP23l+a1MWz1526qsn9oQBnGh7CEciTB5xd1w+VSor+PAF5Rnss7lmbD5Xg8f3M8i1EYSH2QF8kK1PohMkRiS+8fi3yLiFN+5QDDpWFleXl4FUjEHSgYmCzgHVJEy95xMnBEmzgCHfIcOtuTYa5HkhvO2bt+x89l77vl8b3fXg0xCyH8PZjBcK4eP+Q2USX0pl8vctYcD1JdeNmvnc90dne0uacXiJW6/RhAaznuqgTwbFC5aPQFWvZhBEzCqaBG/o+gYg7ihtgXLsX5SLlRITHC2YW5pqff2IYOdbLIdHAoI51DnwVRVtzPh9PBSKBEksJArag3oiYdt6662bO5RJj50M1TXh+T9Ucqkv2WlU1894uR3PMc7YRhn7AcVk7Ydau7p7nYQPoLIPN54efDSffo4hOVnoBvu8B0eC3vEBQJTJIZ4HuvVzRYVQmKCswnx0ljsHH8g6DrZqcwRFQLn7O3uRM4MSgxQie1kxqYWx+79XS5zd5tlPcOLwFH8L5NaJvnvyXzuwe22k3+RlyIkw+6KANP84XB/X09XNos6spc/E2SgZZafMRQZK0JFVorE0GkTigwmSkwgGCWqI9H40oDfe7sRmv95ZmDVqQNaK/ft3+dYtq1CSRAY4ke02h3NO7SFnO5vZTN3d2Sz91Aq+fkUK7BdOevIo5ZD+3gHKC8YpBryShgRAvmmpr7+3j3JVMIlypeDoAuBbkhubi4UonisRJEWLgoMi7ASpohNSEwgGAVWllWUV6A2zC3mhFpxBrTQKQKIJZ1OYogaEBdGdVAkhryWS2JsB5msHs9bh7+aSf/qUdva8kPbyd3PG6LiXYWPmKox1UCGR9hZDySS6Y1dXV3ueXK5nO2opsqXBVC7foLyRYhraO4IIuAUkJYiMBhITZFY0YlMSExw1iASCt6C+iz4tcrVnGpAhbUeOUxdnW1QTyAvhIMgJUVIanw0kNnDzECfZ0Jbz/PqHYyq/yHKFVAFv48NubG9fCDMP3e4paUf9Vm6rr9sYgwnRrgeDPgpx+FtIplw2zewig0PXuXHYJifFAIDhMQEZwsqgqHoQnT29khs8pP6QwGn7OjsoFQ2p0LJl3JabMhzgcRAcCAxhIjqzUDoewgSUwTnKjY29a5GvHhjP8ubB5v37dmOoaENt7z/1NwkniUMuTgYSLS19TDq4JyHHrwvtXvPrj18oyBdXE8hgQ1WYkUHDi4QnA147fRp099eWYkaV8OtnzrVyW84OSrpX9j4bL6jqxPkhFopJPXRQolqdjW+FsJKGNZBpYHsQHQIOVXfQ5UHgyKDMsPnft6h287lgqFI5Or6+sbjKvcnA7gnFA2jsDeTydD+/U20Yf1T+WefXZ/bvX1z9/ZdOw8lksk9zE64RihPmBpeHNeMe1H1YrhfWFEhJCY4G6CZhvGJxYuXLw9weINuP6jVOtVKDOUWRziUXLfu0VZmJagrOCycWr0joJDE4NiKuAoJDAQA54dhWygyzGMfrMswbe0i23nL9Okz4wjpigWltrz+ll7xLgZX3L1nj7PzhWe1DRuezG96YVNrZ0f7nlQyuTuZzR1h1YvrUkSMe8U9KxIDgeG+QWC4X7W+qJBwUnA2YFp5ReVFwaBX+IlhaE5VPgwO7/adNDEMtk5bXtiIZDvIRzl1YT4MygzzWKYIDgQGpwcZIJSE+lJkB/ICAWA99sH2kF7dvV0dj7R3tLvnHi9w7So8BHKstpKpNLW2HaVt27c66598nO7/3a+d5LZH6ILAYZpqpnDug3xjXTyDedyDuj9cp8r3QZWBfJUKAzljWzyTouPU/lQJBJOD9y1dsvxbs2bNcZPNZeUYBBGNY8XFccqO51Gtnkz0UX8Cnbh7nUMHD9DmLS8csSzrRd4CDgvSAgEhn4W81h62vWxKmWAb2OBEOAgCyxXR4bNaBmCb65csXvbLyy6/ynAz6qNopMTVOwNqC9t3d3VTT28PtXe0UX9fn2PmkmQnuymQ79XifoMaYn5qLDGpNOwjUzPo3p1d9Ke9vVv5MCBanBAErEgYRIb7hakwEjk95MkwD8O2uJ+TX+wYICQmONMRiEWjT15wwcUr0Nkb/QnR3H8c4YwRal83rHKdnhmEnT6XzVHOwlj83dR+5CDt27ffTiV6c+l0pieV6E9lvLowhI4IDUFAICsYSAzkhdZFJOqVsytnxglBZMqwHFZIXoWOj238HEJ/e/Xqc/9i/vxFWjCE4njSkCPDENwsRV2VhnDQzZvxTSSTCaerrVXrZ8Jtb2/VQnbCqTCyWp3foqDPoCgTFwirKuK9V8CGYeRbPrCPw8uNR5L0w03teJ8k7gOLFUnjvlXYCEWJZ4CpCovRoAHDM4EVFUJigjMdK0ti0XsXLlpWU15eoTU0Ttf8fu9FtMPBVSJqHuaSlucKUCi5XMZBEjuRTGsoLE2lUnihiJPt6dByve0UshJkaData0nCmaGuHOwNn+cJTCkO5dxKgUGZwBBewQovcihfHO4msC2IrJTtI+Gg/9U1tfV1/kDA39PdHaB0b7S6JKoHIiVOqp/5JJ/mHRzya47WEGOiYrKaEjWoxFVYOpnu2PkDpMX3P9Sj8xkabW1L0beebUNDA0Zyxf2BrGBQZjCluKAyYaojOEJOPBM8m+HuadwY6sEJBGcM2CPgfxf4DOM18Xjsmtq6+gWNDY2+qrqpmmGwiyI5zUpEhVwYrrmjo93JJBMstDS3xqmvt8fJZ71XueUtS7NyOcd0slQVcDTdylBEy1N50KBydvoythpWKndu68o/2Nz3HF8CnBXqAg4KBQaHVSSF/BCUiFJgqgYM28DGC/gtzO2fyLHlbGaUhTw/lW3x4qrgdTfOK43hvgOmzoaXfxAFeZ7pii/UIYsfHNTWaAEltrMzTd/ccBSJsXW8COFj4f3BlPJS4aV6HiA8PKOiExggJCY4G4AcEeqRatguChraJ+tLQwt9HCJZjuEE9LzmA9Xx/3DcMG89JWq6jg0HMDVWKaw0oqZGlUxQeOsPCxR2XAzdrLlqBX2tLZYoOExb0mJFcvRoWzK/mXeHYyrlpcIrFT4p0lIKDCEWTDn1RIBLV117cN+wGWxzp8Z87/j3K6dNC/k06s9YHALblMs7lGVSwz24uw7c+2Bg2XBMAyL72ZYOeupg4mH+CPJG4wOU2S42vIIc9wpiK1ReSn0Nd9gJY6j7EAjONCgSwxtsKzla+thbFlW8Y3F1kBJZmyIBViMImQa+7q5HDcgQb+It916poZZ52ykHQTgVYVJEzuie7V10+6Y2hFRogYOTgrhgUCEIpxRZqXCyUKHAlHNPFLhvmHppMJQY7H23v27ueTUxn0taSInlQWQ8n8vblM5blM5ZlOF5KDJA3TNIejiA6O/b00O/29WzkTcHKYPAYMiTwfA8lNIEieGoyiYNUicmOBuA7zEMnZDD7JiNtVH/hYuqQ16+h/+DsxYaBIlrvMNLNrAM6guhVwSJbg7WqmMBVmgBJjA/JXnnHzx7tLc7nUf4BEeFooLqQlIbDg3nRouccnI4NfJG2AbOXeywCscC9ShSxPEbFteElzWWBLz74bUo7vfzPQX5nqIBk+IhP5WxRQIGkxMrTd4GuUGL2Qz7DE1m3sKNrckcPwYQllKeiqRxjyq8LvZ9DgskBwWCMx1wYDgN8lAgky3wMqgLOORwnoTl2AZTOELEr1NNzE8NpUFqLA9RfVmYKqIBCrECc8NKtnX7+qipO40ktiIkTOG8cGKQFghMhVlYhuuBoyvCc0/LVgzgOLh3XAPOAeWHa7vvmYN9CRAT4J6Q/3nJ+DNICsQWDTJJxwNUXx6mhjK+59IQVbLaDAzsrPYBkPSvj/sp6tNL+CMeGVQgwlkMvYMRLKCGsXxICpwsCIkJzgbAzRSJQQmAPIaF58gO+ZmU4qxK6pi4ZlRGmLgiVMWkBcc2de9Va962ntN3pfJ099Z2HB9EARSSGAgE6gQkhvUgMSwDiSHJXUhixQKOBVMkhtAV535oe1tqx6G+LCuskfkE9weiB6DUSlh51pQEaUZFhKYxkVdE/EziXuslFCzCalZ5GLW1gg0kBgIrJDEoYiExgWCMgBsqRaKKLo+DIiN84WNBg6bEQ9TISqueHbWciQuteHBUbKO2LQRCrmcO9hMTA8gJiflCBQSiAoEgDwaSwzVgnSIubDv4kMUCjquUKM4JIu8/2Ju5Y+vRJIfTo+cT90ADV4mW24jfpFoOSRtZpTWyQquK+DjMNmhuBbM8UZxNKTEQWOFQ1IrITgmZCYkJzgbA9WAgDRBItep1BDUFcgqzmqiO+mkmKy6EiWXskAEOH71tvJ2HA/ZP5Wxnw8E+K++4Kg+bF5IYiEsVe0KVKRJTZDfS4YsBHB8khvsHiaE9Y11zV8YZqV7uZMCeeDYGE1o06KOaOBRamBbVRFBygpASykupsMKhqE+pGhMSE5wtcH2OzQ7oNKUqxH7EblQW8lF9CasuVhNVsYAbMsG7XOLC1qMAQrIDPRntqZY+JOmh8hRhgMBUSySS96qwE+Q1yqMXFS89A7aWg73ZnYmc7Sb2Jwrkw3BgEPr00iDNrAii0BbEBdICiQ1+MQjOWoQznxxCYoKzCa4DB31GJRTDDCauOg6DYiHTVRMnU1zDAZ748N4ei9WY6thdSGJQX4rIFIlhPbYbz+kmCnXeA8+3Jjb1ZfNMPMXjEuTFYhxNzq5w+zkpNTYciZ0SCIkJzjpE/fp5C2vCbnkFMF7yUshySLa+pQ9hGhL1UDkqbEXoCAWmwkjVZ/JUhJAjAee2+zLWC82dmaKzSZ6fx4WNMYr59Ub+CMICcaG8BSRWmOA/JfwiJCY421DbUBqYUx32u6phokBr3JYjCTqadEdqVQSlck+FJAYVVkhipwOe39GWShZRiLlAAe3s8hCtnBKp4o9opSwkMRiS/YrEJl2RCYkJzjZct3pqdFqxZBBUHFolkzlbVeeDpBSBqVBSEdjLlQsbCriOLc096f7JYBF0zXrNvHK/T9fq+SNIC+SFkDI6MA81JkpMIBgjzFhAu3JJTaQofos82uHeLD19oA8qDC2QIAaQGAgLxIVlIDHkxgoT+qcLkbV0JHNdTMBFl0Oo7J/JamxpbbiWP6LLE5SYIrHCkBKnnlQ1JiQmOGvAHnPd5dNLb5wSQyg5cR6B5z13OEEH+rJI6IOgQGCqrAIqDCQGRQZldqrKKcYCJ593njuayLk9DooJVG6gUJjVWCiga3N5EYgLBIZkf4xNhZWTHlIKiQnOFsxeVBv6yluWVUW8avuBpRMAHPURjsd4FnkvACSmkvoqmX865sJeQtZxetDRezJYJGvZtLY+RsvqIkjwQ5GBxFB6gSmUmZCYQDBKaH5N++jbltXMqgj7iqLCAHheRcht4kRYBIKCClOtkiqZD5IDsZ1uKgzA8GlqwI5JAULuW1ZWB6fGfKv5I8JKKDEQGaaKyFRYOSkQEhOcDVhz8Yz4OxdWhd3hZooFtOrN9LrYoPUNJKVaJUFeg0nsdCOwlzCZF4Zyi9kVIXrb8upyn6Gdy4sUgWGKHBlIbFKLX4XEBGc6gvUl/q+8eWlVHOUQY1UdI5UfYN2c8hB8BM4IEkPeC6QFNYa8mGqRVCrsdCMyR+PIejQlFqNhl+G2wYghV8wqoctmlMzhj7PZQGAY2w3KDPkx5MtUyUXRISQmONPx+utml65BVxiogsE4mXN2JrLUnYSQOhEgxPKQj8qDJkgMwIYgLhDZYBI7LRE0jRWVYdPtNjQS8qNg/75Mzh3qe/AzxZ6Oo9HNCyp8QUNbxB9BXiAxkJkiMagx8M1o+HJMEBITnNEoDRjXXTyjxBjKCaFAEpk8dTFRDQbWgbz60xaF/RAJJwKOXxZCF5uA6l4DuD47jJ128OlUhzzhyaLso70Z6knlRmSYdM6mVt5uqJyjGmtsTUNsCn/E6LIognVH2mXD81NlFzhFUYlMSExwJmPa8rrIORiBdajsNVRWeyLjVt0P9hpUnfeysqhixwuwpw8FOH5J0KC6WABKTJHYmQRT107ecxLr8QKUbiaxRNYaNsSuiATcUo2jfRCgxz9vPCuMEjuzLAiyQiW/IjDMY9iewgJYITGBYAB1DSWBuTEmscFKo70/4zpkXQk6gPuOczk4aYrXYXSKoAECHFgxBNxhaNg5Gap4E1NlqtWtqE5ZRGh8jyelMdw+1Gh5xEcdTPoYk38o4DA18QCH7Tb1ptGxfGDFAPDDkOTnysAaVW4BRYYpPqOBREhMICiAARUGolHAXCZvuc5Ui6F3jKFrxlA75Q6EeBIPwL4YlpqBnE4hialWN+WURXXMIiHXncnvP9yXPengiPgRiAW8Nz31cwg+HO9hfUnQ575FSf1wYFM8y8N9OXpyfx9q6kCDisRUbkyRmCL+okFITHAmI9edshzmo2Ng90hlmaB8BvlMVlkDiwcDDoii2JMBuR4MS81AYk2RGAhsMImdltjXnfnCT54/moQqdcPqEa4U62IB080jFgK7vGT8j8ohavwM8SORtRx6oTVB39pwOHegL4u3neMA2AjPCGEkTOXEiv68vKsRCM5M9LcncisX1oRm1cQCGsIZeEcfOyEcNjTgbIOBbfozOXeoHry+fyhAfPlYXSSZEP+8qyt3oDd7gBejRRItlGr8MHQ7Qr0YYig3jjrNgFvdu6czfXhHW2I1K9ZIFYeMIZZlUK8Ip6GslOEzlvcz4eHVdD5+PjgAfiTwY4DfCihY9MV84Ui/s6MzRc8e6qc7Nrdnf/Nix9HdnWm86Rwj3GJz7Kr6k+IZwfD8UCiMQxX+9EwIOJFAcKYCv+rzF1aH7njH8upFy2qjGqKmA90pV1Fg8L7h8l1HetOsKEzXWQE4gmvsyNilJ52no4ksPdLUY/9yS+cehxwoDEVe6mWxzWx4dRvqxlB2gV2HOePLBtwWVFAd28dmlQevuWR6fMbcypDJobj7vPiWXwIU6oFOvhVDc9tKevgHYW9XOpu3HCudt53tbalMX9bO8ecEr8Z9g9RBXCArdf9Yhs/qDeF4XjC8xAQGcsM22HbCKLh8geCMA2QUbHVZ0PybZVPCr1pWEwlUBA1tXnWIQr5jBAXAKTEPzznan3bzODlHoz0dKSfDIVEvO+zujrSTYmftT1uZI33ZnrZUHkPwwBmhtJSiKCQxGJwZppz4dAJuGbkoEBlKHxayXRYw9OUlQb2ChRe6BmEbFVtryayT781aUEwgGtw3miOhnArnAXWv6r6xHFNFUnhuMDwrqDT1KjusExITCBhwPJAYEsew89iuMnVtUXnIQMtlOGCigc79nmusHmye0fIsq3a1p9NZy8Z7NPJZ2+llglMOC6WlHAyflXOqdTA4JBxzPxvCzEIldroB967yeCh3qGabzjaNTZVBgOBgeJbD5axwb8oUWWGqDM9HGZ4FTJGYek4Y0ggGlQYrCoTEBGcy4HAw1CGhoHLGgGGgPjhpORsqxpViA/Cdh6OdWOx0vKMCylnhcNgHLW8wkNhethY2vOkbDjvU8U4H4H5x72iEANGjmh6KDM8IhAZT44BhGxj2KeQG9UwKCauQuBQpKYWFPqXIfykSUwpMDV2k9i8KhMQEZzLw/QWJqQH5UC2uDI4KcgOJQYWoljGlNGDKOQc7qTLlbCo8UiQGVQFDqIk3IBU1xzMJwD2DyNRzUgoMNVwwPCOQmGp1Vc9V3Q+eAeYLSWsweWGqngMIDOpUKVc8M0yVQlPHKwqExARnMhQZwfGQ91FOiSQ2TIWZheFSodKAI8EKSWsoJ4XKgikSg7KAKedU2xfNMYsMdb8gchgIC8Slng/mQfgqd6bIXt0P7g3PRz0PRVqDyQtTmCIrkBlMfZ6U54QbEwjOZOA7rMIg5ZwII1UoCeeEY6JWaXC4pEhssJMqZyt0UhhCIRjICy1ySnGo/U9n4H5VWK3ICsqs0FTubDgSwxSmnk/htNDw3ApJTS3DMYr+nITEBGcD8D2G06lwCCGTMhBbIYnBUYciMZgirUJnLHRKpShUa6TaTh3ndIe6bzwrpUoVccEKSb6QxBT54BkVTgcvH87U85mUZ4SLFQjOBuC7DAdUSgNOiamahyklopxZOVWhc45kisyUFTrpmQJ17zA8C5CVem6K3AY/H0VA6l4HE9PJPgNqWnTgQgWCswXK+eCMyhRxKSeFDXZSOJ0yLDvZtNDOdKhnAQMGTwF1n4OnCif7PKkovFCB4GyAckhlirQKyQtWiEJyAtR8oQGD588WFD6Pwc+mEMPd88v6LEa6YIHgbMDg7/hQ3/nT0jkFowMktkDwSoeQl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FwQ/X+aivDFkvyfDQ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7" r="39393"/>
          <a:stretch/>
        </p:blipFill>
        <p:spPr>
          <a:xfrm>
            <a:off x="6012160" y="4509120"/>
            <a:ext cx="2636527" cy="309116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74000"/>
              </a:prstClr>
            </a:outerShdw>
          </a:effectLst>
        </p:spPr>
      </p:pic>
      <p:pic>
        <p:nvPicPr>
          <p:cNvPr id="1030" name="Picture 6" descr="Bargeddie Prim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95" y="168943"/>
            <a:ext cx="2271043" cy="227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Outdoor Education</a:t>
            </a: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09372" y="1512993"/>
            <a:ext cx="81631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Waterproof jacket needed every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Suitable outdoor shoes essential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Children will be outdoors, even in the 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Children will have P.E. outdoors too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Unless extremely heavy rain, children will be out at intervals and lunchtimes.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O</a:t>
            </a:r>
            <a:r>
              <a:rPr lang="en-GB" sz="3200" dirty="0" smtClean="0"/>
              <a:t>utdoors at other times e.g.</a:t>
            </a:r>
          </a:p>
          <a:p>
            <a:r>
              <a:rPr lang="en-GB" sz="3200" dirty="0"/>
              <a:t> </a:t>
            </a:r>
            <a:r>
              <a:rPr lang="en-GB" sz="3200" dirty="0" smtClean="0"/>
              <a:t>    gardening, Eco, Maths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 warm weather – apply sun cream before child comes to school, sun hat / cap, water bottle etc.</a:t>
            </a:r>
          </a:p>
          <a:p>
            <a:endParaRPr lang="en-GB" sz="3200" dirty="0"/>
          </a:p>
        </p:txBody>
      </p:sp>
      <p:pic>
        <p:nvPicPr>
          <p:cNvPr id="1027" name="Picture 3" descr="C:\Users\Lauren\AppData\Local\Microsoft\Windows\Temporary Internet Files\Content.IE5\YEM0WDVZ\MC9003636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03238"/>
            <a:ext cx="1319213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uren\AppData\Local\Microsoft\Windows\Temporary Internet Files\Content.IE5\9EYEYDQ5\MC9000227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077072"/>
            <a:ext cx="20002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uren\AppData\Local\Microsoft\Windows\Temporary Internet Files\Content.IE5\90XYHEZA\MM90017254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42913"/>
            <a:ext cx="13620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Injuries/Sickness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869887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First Aider on site – Mrs Logan/ Mrs McFadden, fully qualified </a:t>
            </a:r>
          </a:p>
          <a:p>
            <a:r>
              <a:rPr lang="en-GB" sz="2800" dirty="0" smtClean="0"/>
              <a:t>Minor injuries will be treated e.g. cuts, bumps etc.  head bump letter and text sent to parents</a:t>
            </a:r>
          </a:p>
          <a:p>
            <a:r>
              <a:rPr lang="en-GB" sz="2800" dirty="0" smtClean="0"/>
              <a:t>More serious issues – parents will receive a telephone call</a:t>
            </a:r>
          </a:p>
          <a:p>
            <a:r>
              <a:rPr lang="en-GB" sz="2800" dirty="0" smtClean="0"/>
              <a:t>Regular medication should be delivered to school  office with Child’s Health Plan / Asthma Plan from GP</a:t>
            </a:r>
          </a:p>
          <a:p>
            <a:r>
              <a:rPr lang="en-GB" sz="2800" dirty="0" smtClean="0"/>
              <a:t>Unwell children – make a sensible decision when deciding whether to send them to school, check health exclusions with school office</a:t>
            </a:r>
          </a:p>
        </p:txBody>
      </p:sp>
      <p:pic>
        <p:nvPicPr>
          <p:cNvPr id="7170" name="Picture 2" descr="C:\Users\Lauren\AppData\Local\Microsoft\Windows\Temporary Internet Files\Content.IE5\YEM0WDVZ\MM90028365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963"/>
            <a:ext cx="1587848" cy="15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Homework Routines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Homework routines established  early – good practice</a:t>
            </a:r>
          </a:p>
          <a:p>
            <a:r>
              <a:rPr lang="en-GB" dirty="0" smtClean="0"/>
              <a:t>Regular tasks – common words, phonemes / sounds, reading, Education City/Sum Dog etc.</a:t>
            </a:r>
          </a:p>
          <a:p>
            <a:r>
              <a:rPr lang="en-GB" dirty="0" smtClean="0"/>
              <a:t>Whiteboards and phonemes should be regularly used at home to revise classwork</a:t>
            </a:r>
          </a:p>
          <a:p>
            <a:r>
              <a:rPr lang="en-GB" dirty="0" smtClean="0"/>
              <a:t>Read together often for pleasure</a:t>
            </a:r>
          </a:p>
          <a:p>
            <a:r>
              <a:rPr lang="en-GB" dirty="0" smtClean="0"/>
              <a:t>Revise new concepts regularly</a:t>
            </a:r>
          </a:p>
          <a:p>
            <a:r>
              <a:rPr lang="en-GB" dirty="0" smtClean="0"/>
              <a:t>All homework and reading books returned to school  each day in bags. Reading books required every day in school!</a:t>
            </a:r>
          </a:p>
          <a:p>
            <a:endParaRPr lang="en-GB" dirty="0"/>
          </a:p>
        </p:txBody>
      </p:sp>
      <p:pic>
        <p:nvPicPr>
          <p:cNvPr id="12290" name="Picture 2" descr="C:\Users\Lauren\AppData\Local\Microsoft\Windows\Temporary Internet Files\Content.IE5\YEM0WDVZ\MC9003579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Lauren\AppData\Local\Microsoft\Windows\Temporary Internet Files\Content.IE5\S5F0RNMI\MC9000890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79771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Partnership Working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Best chance of success – parents and school in partnership, working together</a:t>
            </a:r>
          </a:p>
          <a:p>
            <a:r>
              <a:rPr lang="en-GB" dirty="0" smtClean="0"/>
              <a:t>Community Learning and Development link</a:t>
            </a:r>
          </a:p>
          <a:p>
            <a:r>
              <a:rPr lang="en-GB" dirty="0" smtClean="0"/>
              <a:t>Need for parent helpers -  in school support, excursions, sports festivals, after school clubs, special projects  etc.</a:t>
            </a:r>
          </a:p>
          <a:p>
            <a:r>
              <a:rPr lang="en-GB" dirty="0" smtClean="0"/>
              <a:t>Talents, special knowledge/skills welcome</a:t>
            </a:r>
          </a:p>
          <a:p>
            <a:r>
              <a:rPr lang="en-GB" dirty="0" smtClean="0"/>
              <a:t>Disclosure process essential</a:t>
            </a:r>
          </a:p>
          <a:p>
            <a:r>
              <a:rPr lang="en-GB" dirty="0" smtClean="0"/>
              <a:t>Parent Council</a:t>
            </a:r>
            <a:endParaRPr lang="en-GB" dirty="0"/>
          </a:p>
        </p:txBody>
      </p:sp>
      <p:pic>
        <p:nvPicPr>
          <p:cNvPr id="10242" name="Picture 2" descr="C:\Users\Lauren\AppData\Local\Microsoft\Windows\Temporary Internet Files\Content.IE5\YEM0WDVZ\MC9000565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2088232" cy="218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Special Financial benefits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Clothing Grant</a:t>
            </a:r>
          </a:p>
          <a:p>
            <a:r>
              <a:rPr lang="en-GB" dirty="0" smtClean="0"/>
              <a:t> Forms available  from school office, certain conditions must be met before eligible, money specifically provided to equip children for school</a:t>
            </a:r>
          </a:p>
          <a:p>
            <a:r>
              <a:rPr lang="en-GB" dirty="0" smtClean="0"/>
              <a:t>P1-5 children entitled to free school meals</a:t>
            </a:r>
          </a:p>
          <a:p>
            <a:r>
              <a:rPr lang="en-GB" dirty="0" smtClean="0"/>
              <a:t>Pupil Equity Fund school allocation based on number of pupils receiving free meals</a:t>
            </a:r>
          </a:p>
          <a:p>
            <a:r>
              <a:rPr lang="en-GB" dirty="0" smtClean="0"/>
              <a:t>Other financial supports available as available e.g. </a:t>
            </a:r>
            <a:r>
              <a:rPr lang="en-GB" dirty="0" err="1" smtClean="0"/>
              <a:t>Aberlour</a:t>
            </a:r>
            <a:r>
              <a:rPr lang="en-GB" dirty="0" smtClean="0"/>
              <a:t> Fund, </a:t>
            </a:r>
            <a:r>
              <a:rPr lang="en-GB" dirty="0"/>
              <a:t> </a:t>
            </a:r>
            <a:r>
              <a:rPr lang="en-GB" dirty="0" smtClean="0"/>
              <a:t>Scottish Child Payment</a:t>
            </a:r>
            <a:r>
              <a:rPr lang="en-GB" dirty="0" smtClean="0"/>
              <a:t>, Winter Hardship Payment etc.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20" name="Picture 4" descr="C:\Users\Lauren\AppData\Local\Microsoft\Windows\Temporary Internet Files\Content.IE5\S5F0RNMI\MC90044132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237626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Lauren\AppData\Local\Microsoft\Windows\Temporary Internet Files\Content.IE5\S5F0RNMI\MC9003900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059790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4968552" cy="72008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First Day at School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Pupils and family members should gather near to  the infant door, at the bottom of the ramp, at 9.30am prompt.</a:t>
            </a:r>
          </a:p>
          <a:p>
            <a:r>
              <a:rPr lang="en-GB" sz="2800" dirty="0" smtClean="0"/>
              <a:t>Pupils remain in school until 3pm</a:t>
            </a:r>
          </a:p>
          <a:p>
            <a:r>
              <a:rPr lang="en-GB" sz="2800" dirty="0" smtClean="0"/>
              <a:t>Packed lunches/Snacks to Go may be best, until pupils feel comfortable with dining hall procedures/ food - dinner cards to follow</a:t>
            </a:r>
          </a:p>
          <a:p>
            <a:r>
              <a:rPr lang="en-GB" sz="2800" dirty="0" smtClean="0"/>
              <a:t>Parents can visit class base in small groups around 2.40pm to see their child at their desk.</a:t>
            </a:r>
          </a:p>
          <a:p>
            <a:r>
              <a:rPr lang="en-GB" sz="2800" dirty="0" smtClean="0"/>
              <a:t>Pupils should bring a water bottle for their desk.</a:t>
            </a:r>
          </a:p>
          <a:p>
            <a:r>
              <a:rPr lang="en-GB" sz="2800" dirty="0" smtClean="0"/>
              <a:t>Timetables to follow e.g. gym days</a:t>
            </a:r>
          </a:p>
          <a:p>
            <a:endParaRPr lang="en-GB" dirty="0"/>
          </a:p>
        </p:txBody>
      </p:sp>
      <p:pic>
        <p:nvPicPr>
          <p:cNvPr id="1027" name="Picture 3" descr="C:\Users\Lauren\AppData\Local\Microsoft\Windows\Temporary Internet Files\Content.IE5\9EYEYDQ5\student-sitting-at-desk-taking-state-te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93" y="2276871"/>
            <a:ext cx="2430438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uren\AppData\Local\Microsoft\Windows\Temporary Internet Files\Content.IE5\90XYHEZA\BacktoSchoo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7"/>
            <a:ext cx="2881537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4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Question Time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   Any questions?</a:t>
            </a:r>
          </a:p>
        </p:txBody>
      </p:sp>
      <p:pic>
        <p:nvPicPr>
          <p:cNvPr id="1026" name="Picture 2" descr="C:\Users\Lauren\AppData\Local\Microsoft\Windows\Temporary Internet Files\Content.IE5\SOXYVOU4\MP9004222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6004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Essential Information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Contact details from enrolment form – have these changed?</a:t>
            </a:r>
          </a:p>
          <a:p>
            <a:r>
              <a:rPr lang="en-GB" dirty="0" smtClean="0"/>
              <a:t>Emergency contact details </a:t>
            </a:r>
          </a:p>
          <a:p>
            <a:r>
              <a:rPr lang="en-GB" dirty="0" smtClean="0"/>
              <a:t>Any health issues / new concerns</a:t>
            </a:r>
          </a:p>
          <a:p>
            <a:r>
              <a:rPr lang="en-GB" dirty="0" smtClean="0"/>
              <a:t>Any medication </a:t>
            </a:r>
          </a:p>
          <a:p>
            <a:r>
              <a:rPr lang="en-GB" dirty="0" smtClean="0"/>
              <a:t>Any change in family circumstances</a:t>
            </a:r>
            <a:endParaRPr lang="en-GB" dirty="0"/>
          </a:p>
        </p:txBody>
      </p:sp>
      <p:pic>
        <p:nvPicPr>
          <p:cNvPr id="2051" name="Picture 3" descr="C:\Users\Lauren\AppData\Local\Microsoft\Windows\Temporary Internet Files\Content.IE5\YEM0WDVZ\MC9003841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712771" cy="15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uren\AppData\Local\Microsoft\Windows\Temporary Internet Files\Content.IE5\BIYY4R7P\MP90032109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01008"/>
            <a:ext cx="16729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GB" u="sng" dirty="0" smtClean="0"/>
              <a:t>Primary One Class</a:t>
            </a:r>
            <a:endParaRPr lang="en-GB" u="sng" dirty="0"/>
          </a:p>
        </p:txBody>
      </p:sp>
      <p:pic>
        <p:nvPicPr>
          <p:cNvPr id="3075" name="Picture 3" descr="C:\Users\Lauren\AppData\Local\Microsoft\Windows\Temporary Internet Files\Content.IE5\SOXYVOU4\MC900198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4263"/>
            <a:ext cx="1619672" cy="16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uren\AppData\Local\Microsoft\Windows\Temporary Internet Files\Content.IE5\SOXYVOU4\MC9000544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92178"/>
            <a:ext cx="2230693" cy="36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699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16 Primary One children </a:t>
            </a:r>
          </a:p>
          <a:p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omposite class, highly likely</a:t>
            </a:r>
          </a:p>
          <a:p>
            <a:pPr marL="457200" lvl="4" indent="-457200">
              <a:buFont typeface="Arial" pitchFamily="34" charset="0"/>
              <a:buChar char="•"/>
            </a:pPr>
            <a:r>
              <a:rPr lang="en-GB" sz="3200" dirty="0" smtClean="0"/>
              <a:t>Classroom Assistant support, Additional Support for Learning, as required</a:t>
            </a:r>
          </a:p>
          <a:p>
            <a:pPr marL="457200" lvl="4" indent="-457200">
              <a:buFont typeface="Arial" pitchFamily="34" charset="0"/>
              <a:buChar char="•"/>
            </a:pPr>
            <a:r>
              <a:rPr lang="en-GB" sz="3200" dirty="0" smtClean="0"/>
              <a:t>Teaching Students, Early Years Students, Parent Helpers, Work Experience Students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9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Important School Times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Breakfast Club  	8.15am – 8.50am</a:t>
            </a:r>
          </a:p>
          <a:p>
            <a:r>
              <a:rPr lang="en-GB" dirty="0" smtClean="0"/>
              <a:t>School hours  		9am – 3pm</a:t>
            </a:r>
          </a:p>
          <a:p>
            <a:r>
              <a:rPr lang="en-GB" dirty="0" smtClean="0"/>
              <a:t>Interval			10.30 – 10.45am</a:t>
            </a:r>
          </a:p>
          <a:p>
            <a:r>
              <a:rPr lang="en-GB" dirty="0" smtClean="0"/>
              <a:t>Lunchtime 		12 – 12.45pm</a:t>
            </a:r>
          </a:p>
          <a:p>
            <a:endParaRPr lang="en-GB" dirty="0"/>
          </a:p>
        </p:txBody>
      </p:sp>
      <p:pic>
        <p:nvPicPr>
          <p:cNvPr id="4098" name="Picture 2" descr="C:\Users\Lauren\AppData\Local\Microsoft\Windows\Temporary Internet Files\Content.IE5\S5F0RNMI\MC900232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08638" cy="20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uren\AppData\Local\Microsoft\Windows\Temporary Internet Files\Content.IE5\SOXYVOU4\MC9004405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828800" cy="21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Morning Routines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Breakfast Club </a:t>
            </a:r>
          </a:p>
          <a:p>
            <a:r>
              <a:rPr lang="en-GB" dirty="0" smtClean="0"/>
              <a:t>Children enter by the side gate on Langmuir Road, next to the football pitch from 8.15am</a:t>
            </a:r>
          </a:p>
          <a:p>
            <a:pPr marL="0" indent="0">
              <a:buNone/>
            </a:pPr>
            <a:r>
              <a:rPr lang="en-GB" u="sng" dirty="0" smtClean="0"/>
              <a:t>Not Using Breakfast Club</a:t>
            </a:r>
          </a:p>
          <a:p>
            <a:r>
              <a:rPr lang="en-GB" dirty="0" smtClean="0"/>
              <a:t>Children enter school by the back gate and back doors from 8.55am. Children go directly to their class. Children should be settled in class by 9am.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Every Day, Every Hour, Every Minute: Guilty Pleas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4638"/>
            <a:ext cx="1906706" cy="1714202"/>
          </a:xfrm>
          <a:prstGeom prst="rect">
            <a:avLst/>
          </a:prstGeom>
        </p:spPr>
      </p:pic>
      <p:pic>
        <p:nvPicPr>
          <p:cNvPr id="5" name="Picture 4" descr="The 1709 Blog: The CopyKat - choppy seas ahead for safe harbour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301208"/>
            <a:ext cx="388843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Absence Procedures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582"/>
            <a:ext cx="8229600" cy="4925144"/>
          </a:xfrm>
        </p:spPr>
        <p:txBody>
          <a:bodyPr>
            <a:normAutofit lnSpcReduction="10000"/>
          </a:bodyPr>
          <a:lstStyle/>
          <a:p>
            <a:endParaRPr lang="en-GB" sz="2800" dirty="0" smtClean="0"/>
          </a:p>
          <a:p>
            <a:r>
              <a:rPr lang="en-GB" sz="2600" dirty="0" smtClean="0"/>
              <a:t>Parent/carer must notify the school office from 8.30am onwards</a:t>
            </a:r>
          </a:p>
          <a:p>
            <a:r>
              <a:rPr lang="en-GB" sz="2600" dirty="0" smtClean="0"/>
              <a:t>Pupil absence can also be notified via Parent Portal</a:t>
            </a:r>
          </a:p>
          <a:p>
            <a:r>
              <a:rPr lang="en-GB" sz="2600" dirty="0" smtClean="0"/>
              <a:t>Telephone every morning to provide an update on absence</a:t>
            </a:r>
          </a:p>
          <a:p>
            <a:r>
              <a:rPr lang="en-GB" sz="2600" dirty="0" smtClean="0"/>
              <a:t>A letter must be brought to the class teacher on your child’s return to school</a:t>
            </a:r>
          </a:p>
          <a:p>
            <a:r>
              <a:rPr lang="en-GB" sz="2600" dirty="0" smtClean="0"/>
              <a:t>Holidays are not permitted outwith normal holiday periods, unless there are exceptional circumstances – a letter requesting holidays must be brought to school</a:t>
            </a:r>
          </a:p>
          <a:p>
            <a:r>
              <a:rPr lang="en-GB" sz="2600" dirty="0" smtClean="0"/>
              <a:t>A text may be sent – please call the office to update staff</a:t>
            </a:r>
            <a:endParaRPr lang="en-GB" sz="2600" dirty="0"/>
          </a:p>
        </p:txBody>
      </p:sp>
      <p:pic>
        <p:nvPicPr>
          <p:cNvPr id="5123" name="Picture 3" descr="C:\Users\Lauren\AppData\Local\Microsoft\Windows\Temporary Internet Files\Content.IE5\YEM0WDVZ\MC90043386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2112"/>
            <a:ext cx="1800200" cy="17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uren\AppData\Local\Microsoft\Windows\Temporary Internet Files\Content.IE5\BIYY4R7P\MC9004338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254"/>
            <a:ext cx="2105496" cy="16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Attendance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Regular attendance is essential </a:t>
            </a:r>
          </a:p>
          <a:p>
            <a:r>
              <a:rPr lang="en-GB" dirty="0" smtClean="0"/>
              <a:t>Attendance is monitored monthly</a:t>
            </a:r>
          </a:p>
          <a:p>
            <a:r>
              <a:rPr lang="en-GB" dirty="0" smtClean="0"/>
              <a:t>Notify office early of pupil absences</a:t>
            </a:r>
          </a:p>
          <a:p>
            <a:r>
              <a:rPr lang="en-GB" dirty="0" smtClean="0"/>
              <a:t>Letters and attendance print out issued home detailing absences</a:t>
            </a:r>
          </a:p>
          <a:p>
            <a:r>
              <a:rPr lang="en-GB" dirty="0" smtClean="0"/>
              <a:t>Close links established with Children’s Reporter, Coatbridge Cluster Attendance Council</a:t>
            </a:r>
          </a:p>
          <a:p>
            <a:r>
              <a:rPr lang="en-GB" dirty="0"/>
              <a:t>Missing pupils – police matter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6" name="Picture 2" descr="C:\Users\Lauren\AppData\Local\Microsoft\Windows\Temporary Internet Files\Content.IE5\BIYY4R7P\MC9000889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3"/>
            <a:ext cx="2448272" cy="20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Lunchtime Routines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Lunchtime - 12.15pm – 1pm</a:t>
            </a:r>
          </a:p>
          <a:p>
            <a:r>
              <a:rPr lang="en-GB" dirty="0" smtClean="0"/>
              <a:t>Options </a:t>
            </a:r>
            <a:r>
              <a:rPr lang="en-GB" smtClean="0"/>
              <a:t>- </a:t>
            </a:r>
            <a:r>
              <a:rPr lang="en-GB" smtClean="0"/>
              <a:t>packed </a:t>
            </a:r>
            <a:r>
              <a:rPr lang="en-GB" dirty="0" smtClean="0"/>
              <a:t>lunch, school dinner – no children visit shops / vans</a:t>
            </a:r>
          </a:p>
          <a:p>
            <a:r>
              <a:rPr lang="en-GB" dirty="0" smtClean="0"/>
              <a:t>Hot meals and sandwiches available, menu online</a:t>
            </a:r>
          </a:p>
          <a:p>
            <a:r>
              <a:rPr lang="en-GB" dirty="0" smtClean="0"/>
              <a:t>P1 – 5 entitled to free school lunch and breakfast</a:t>
            </a:r>
          </a:p>
          <a:p>
            <a:r>
              <a:rPr lang="en-GB" dirty="0" smtClean="0"/>
              <a:t>Money for lunch paid online via I Pay, lunch card</a:t>
            </a:r>
          </a:p>
          <a:p>
            <a:r>
              <a:rPr lang="en-GB" dirty="0" smtClean="0"/>
              <a:t>Packed lunches – encourage healthy eating, no glass bottles/jars – named packed lunch box</a:t>
            </a:r>
          </a:p>
          <a:p>
            <a:r>
              <a:rPr lang="en-GB" dirty="0" smtClean="0"/>
              <a:t>Health Promoting </a:t>
            </a:r>
            <a:r>
              <a:rPr lang="en-GB" dirty="0"/>
              <a:t>S</a:t>
            </a:r>
            <a:r>
              <a:rPr lang="en-GB" dirty="0" smtClean="0"/>
              <a:t>chool, </a:t>
            </a:r>
            <a:r>
              <a:rPr lang="en-GB" dirty="0" err="1" smtClean="0"/>
              <a:t>Childsmile</a:t>
            </a:r>
            <a:r>
              <a:rPr lang="en-GB" dirty="0" smtClean="0"/>
              <a:t>, Water fountain – bring water bottle every day, healthy snacks for interval etc.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148" name="Picture 4" descr="C:\Users\Lauren\AppData\Local\Microsoft\Windows\Temporary Internet Files\Content.IE5\SOXYVOU4\MC9000887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80228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u="sng" dirty="0" smtClean="0"/>
              <a:t>School Uniform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All items of clothing must be clearly labelled</a:t>
            </a:r>
          </a:p>
          <a:p>
            <a:r>
              <a:rPr lang="en-GB" sz="2800" dirty="0" smtClean="0"/>
              <a:t>Uniform - white shirt, </a:t>
            </a:r>
            <a:r>
              <a:rPr lang="en-GB" sz="2800" dirty="0" err="1" smtClean="0"/>
              <a:t>Bargeddie</a:t>
            </a:r>
            <a:r>
              <a:rPr lang="en-GB" sz="2800" dirty="0" smtClean="0"/>
              <a:t> tie, royal blue sweatshirt, cardigan, pullover etc. with school badge, grey / black trousers or skirt / pinafore – worn every day to school</a:t>
            </a:r>
          </a:p>
          <a:p>
            <a:r>
              <a:rPr lang="en-GB" sz="2800" dirty="0" err="1" smtClean="0"/>
              <a:t>Bargeddie</a:t>
            </a:r>
            <a:r>
              <a:rPr lang="en-GB" sz="2800" dirty="0" smtClean="0"/>
              <a:t> waterproof jackets / blazers, school bags / </a:t>
            </a:r>
            <a:r>
              <a:rPr lang="en-GB" sz="2800" dirty="0"/>
              <a:t>h</a:t>
            </a:r>
            <a:r>
              <a:rPr lang="en-GB" sz="2800" dirty="0" smtClean="0"/>
              <a:t>omework </a:t>
            </a:r>
            <a:r>
              <a:rPr lang="en-GB" sz="2800" dirty="0"/>
              <a:t>f</a:t>
            </a:r>
            <a:r>
              <a:rPr lang="en-GB" sz="2800" dirty="0" smtClean="0"/>
              <a:t>olders also available to buy</a:t>
            </a:r>
          </a:p>
          <a:p>
            <a:r>
              <a:rPr lang="en-GB" sz="2800" dirty="0" smtClean="0"/>
              <a:t>P.E. Kit  - pale blue </a:t>
            </a:r>
            <a:r>
              <a:rPr lang="en-GB" sz="2800" dirty="0" err="1" smtClean="0"/>
              <a:t>Bargeddie</a:t>
            </a:r>
            <a:r>
              <a:rPr lang="en-GB" sz="2800" dirty="0" smtClean="0"/>
              <a:t> polo shirt, dark blue gym shorts, both with badge – worn to school on gym days, training shoes for P.E.</a:t>
            </a:r>
          </a:p>
          <a:p>
            <a:r>
              <a:rPr lang="en-GB" sz="2800" dirty="0" smtClean="0"/>
              <a:t>Supplier – </a:t>
            </a:r>
            <a:r>
              <a:rPr lang="en-GB" sz="2800" dirty="0" err="1" smtClean="0"/>
              <a:t>Scotcrest</a:t>
            </a:r>
            <a:r>
              <a:rPr lang="en-GB" sz="2800" dirty="0" smtClean="0"/>
              <a:t> - 01236 768686</a:t>
            </a:r>
          </a:p>
          <a:p>
            <a:r>
              <a:rPr lang="en-GB" sz="2800" dirty="0" smtClean="0"/>
              <a:t>Pre-loved clothing is available in various sizes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194" name="Picture 2" descr="C:\Users\Lauren\AppData\Local\Microsoft\Windows\Temporary Internet Files\Content.IE5\SOXYVOU4\MC9004457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608" y="188640"/>
            <a:ext cx="91919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54EE127D3D0A458293299817261768" ma:contentTypeVersion="4" ma:contentTypeDescription="Create a new document." ma:contentTypeScope="" ma:versionID="b0d716022f77977ad8d25819f9d84a01">
  <xsd:schema xmlns:xsd="http://www.w3.org/2001/XMLSchema" xmlns:xs="http://www.w3.org/2001/XMLSchema" xmlns:p="http://schemas.microsoft.com/office/2006/metadata/properties" xmlns:ns2="a5e67770-395c-4e14-9a5c-a9619eee2760" targetNamespace="http://schemas.microsoft.com/office/2006/metadata/properties" ma:root="true" ma:fieldsID="ad89fd4c2b58d531d5e0c127a2049737" ns2:_="">
    <xsd:import namespace="a5e67770-395c-4e14-9a5c-a9619eee27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67770-395c-4e14-9a5c-a9619eee2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43FDFB-9AA9-48F8-BC04-4B22D81E4FCC}"/>
</file>

<file path=customXml/itemProps2.xml><?xml version="1.0" encoding="utf-8"?>
<ds:datastoreItem xmlns:ds="http://schemas.openxmlformats.org/officeDocument/2006/customXml" ds:itemID="{E5464C01-41C1-49FE-8CC5-54E16B60E063}"/>
</file>

<file path=customXml/itemProps3.xml><?xml version="1.0" encoding="utf-8"?>
<ds:datastoreItem xmlns:ds="http://schemas.openxmlformats.org/officeDocument/2006/customXml" ds:itemID="{C12B6FFB-7D23-4CBA-86AF-4C2DFCE928FD}"/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917</Words>
  <Application>Microsoft Office PowerPoint</Application>
  <PresentationFormat>On-screen Show (4:3)</PresentationFormat>
  <Paragraphs>112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Bargeddie Primary School</vt:lpstr>
      <vt:lpstr>Essential Information</vt:lpstr>
      <vt:lpstr>Primary One Class</vt:lpstr>
      <vt:lpstr>Important School Times</vt:lpstr>
      <vt:lpstr>Morning Routines</vt:lpstr>
      <vt:lpstr>Absence Procedures</vt:lpstr>
      <vt:lpstr>Attendance</vt:lpstr>
      <vt:lpstr>Lunchtime Routines</vt:lpstr>
      <vt:lpstr>School Uniform</vt:lpstr>
      <vt:lpstr>Outdoor Education</vt:lpstr>
      <vt:lpstr>Injuries/Sickness</vt:lpstr>
      <vt:lpstr>Homework Routines</vt:lpstr>
      <vt:lpstr>Partnership Working</vt:lpstr>
      <vt:lpstr>Special Financial benefits</vt:lpstr>
      <vt:lpstr>First Day at School</vt:lpstr>
      <vt:lpstr>Question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Bargeddie Primary School</dc:title>
  <dc:creator>Lauren</dc:creator>
  <cp:lastModifiedBy>Mrs Brady</cp:lastModifiedBy>
  <cp:revision>44</cp:revision>
  <cp:lastPrinted>2022-05-25T12:37:24Z</cp:lastPrinted>
  <dcterms:created xsi:type="dcterms:W3CDTF">2013-06-09T13:17:49Z</dcterms:created>
  <dcterms:modified xsi:type="dcterms:W3CDTF">2022-05-25T14:36:06Z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0x010100CD54EE127D3D0A458293299817261768</vt:lpwstr>
  </property>
</Properties>
</file>