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9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0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8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68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62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5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70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23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64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27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D16E-5086-415F-B2A5-C699756FDCA9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oxfordowl.co.uk/" TargetMode="External"/><Relationship Id="rId7" Type="http://schemas.openxmlformats.org/officeDocument/2006/relationships/hyperlink" Target="http://www.doorwayonline.org.uk/" TargetMode="External"/><Relationship Id="rId2" Type="http://schemas.openxmlformats.org/officeDocument/2006/relationships/hyperlink" Target="https://www.sumdog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achingyourchild.org.uk/" TargetMode="External"/><Relationship Id="rId5" Type="http://schemas.openxmlformats.org/officeDocument/2006/relationships/hyperlink" Target="https://educationcity.com/" TargetMode="External"/><Relationship Id="rId4" Type="http://schemas.openxmlformats.org/officeDocument/2006/relationships/hyperlink" Target="https://www.bbc.co.uk/cbeeb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Early Numeracy and Maths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945763"/>
          </a:xfrm>
        </p:spPr>
        <p:txBody>
          <a:bodyPr/>
          <a:lstStyle/>
          <a:p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Session </a:t>
            </a:r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2022/2023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Lauren\AppData\Local\Microsoft\Windows\Temporary Internet Files\Content.IE5\21U3K8Z2\mm8_boywithabacus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016224" cy="23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uren\AppData\Local\Microsoft\Windows\Temporary Internet Files\Content.IE5\MMQK3NB8\math_clip_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5329"/>
            <a:ext cx="4176464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The Importance of Numeracy and Maths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355425"/>
            <a:ext cx="835292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Numeracy </a:t>
            </a:r>
            <a:r>
              <a:rPr lang="en-GB" sz="2000" dirty="0" smtClean="0">
                <a:latin typeface="Comic Sans MS" panose="030F0702030302020204" pitchFamily="66" charset="0"/>
              </a:rPr>
              <a:t>and maths skills </a:t>
            </a:r>
            <a:r>
              <a:rPr lang="en-GB" sz="2000" dirty="0">
                <a:latin typeface="Comic Sans MS" panose="030F0702030302020204" pitchFamily="66" charset="0"/>
              </a:rPr>
              <a:t>aren’t just an important part of the </a:t>
            </a:r>
            <a:r>
              <a:rPr lang="en-GB" sz="2000" dirty="0" smtClean="0">
                <a:latin typeface="Comic Sans MS" panose="030F0702030302020204" pitchFamily="66" charset="0"/>
              </a:rPr>
              <a:t>curriculum, they’re </a:t>
            </a:r>
            <a:r>
              <a:rPr lang="en-GB" sz="2000" dirty="0">
                <a:latin typeface="Comic Sans MS" panose="030F0702030302020204" pitchFamily="66" charset="0"/>
              </a:rPr>
              <a:t>a vital life skill that </a:t>
            </a:r>
            <a:r>
              <a:rPr lang="en-GB" sz="2000" dirty="0" smtClean="0">
                <a:latin typeface="Comic Sans MS" panose="030F0702030302020204" pitchFamily="66" charset="0"/>
              </a:rPr>
              <a:t>enable </a:t>
            </a:r>
            <a:r>
              <a:rPr lang="en-GB" sz="2000" dirty="0">
                <a:latin typeface="Comic Sans MS" panose="030F0702030302020204" pitchFamily="66" charset="0"/>
              </a:rPr>
              <a:t>us to carry out all kinds of everyday tasks. It’s never too early to introduce children to concepts of </a:t>
            </a:r>
            <a:r>
              <a:rPr lang="en-GB" sz="2000" dirty="0" smtClean="0">
                <a:latin typeface="Comic Sans MS" panose="030F0702030302020204" pitchFamily="66" charset="0"/>
              </a:rPr>
              <a:t>numeracy and maths. Early </a:t>
            </a:r>
            <a:r>
              <a:rPr lang="en-GB" sz="2000" dirty="0">
                <a:latin typeface="Comic Sans MS" panose="030F0702030302020204" pitchFamily="66" charset="0"/>
              </a:rPr>
              <a:t>childhood is a crucial time for brain development, so it’s important to think about how you can support </a:t>
            </a:r>
            <a:r>
              <a:rPr lang="en-GB" sz="2000" dirty="0" smtClean="0">
                <a:latin typeface="Comic Sans MS" panose="030F0702030302020204" pitchFamily="66" charset="0"/>
              </a:rPr>
              <a:t>your child to  develop knowledge and skills, linked to these areas. When </a:t>
            </a:r>
            <a:r>
              <a:rPr lang="en-GB" sz="2000" dirty="0">
                <a:latin typeface="Comic Sans MS" panose="030F0702030302020204" pitchFamily="66" charset="0"/>
              </a:rPr>
              <a:t>planning activities, remember to make them as </a:t>
            </a:r>
            <a:r>
              <a:rPr lang="en-GB" sz="2000" dirty="0" smtClean="0">
                <a:latin typeface="Comic Sans MS" panose="030F0702030302020204" pitchFamily="66" charset="0"/>
              </a:rPr>
              <a:t>much fun </a:t>
            </a:r>
            <a:r>
              <a:rPr lang="en-GB" sz="2000" dirty="0">
                <a:latin typeface="Comic Sans MS" panose="030F0702030302020204" pitchFamily="66" charset="0"/>
              </a:rPr>
              <a:t>as </a:t>
            </a:r>
            <a:r>
              <a:rPr lang="en-GB" sz="2000" dirty="0" smtClean="0">
                <a:latin typeface="Comic Sans MS" panose="030F0702030302020204" pitchFamily="66" charset="0"/>
              </a:rPr>
              <a:t>possible. The </a:t>
            </a:r>
            <a:r>
              <a:rPr lang="en-GB" sz="2000" dirty="0">
                <a:latin typeface="Comic Sans MS" panose="030F0702030302020204" pitchFamily="66" charset="0"/>
              </a:rPr>
              <a:t>more 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children enjoy themselves, t</a:t>
            </a:r>
            <a:r>
              <a:rPr lang="en-GB" sz="2000" dirty="0" smtClean="0">
                <a:latin typeface="Comic Sans MS" panose="030F0702030302020204" pitchFamily="66" charset="0"/>
              </a:rPr>
              <a:t>he </a:t>
            </a:r>
            <a:r>
              <a:rPr lang="en-GB" sz="2000" dirty="0">
                <a:latin typeface="Comic Sans MS" panose="030F0702030302020204" pitchFamily="66" charset="0"/>
              </a:rPr>
              <a:t>greater their level of engagement. This will lead to better learning outcomes and, importantly, positive associations with learning </a:t>
            </a:r>
            <a:r>
              <a:rPr lang="en-GB" sz="2000" dirty="0" smtClean="0">
                <a:latin typeface="Comic Sans MS" panose="030F0702030302020204" pitchFamily="66" charset="0"/>
              </a:rPr>
              <a:t>numeracy and maths concepts</a:t>
            </a:r>
            <a:r>
              <a:rPr lang="en-GB" sz="2000" dirty="0">
                <a:latin typeface="Comic Sans MS" panose="030F0702030302020204" pitchFamily="66" charset="0"/>
              </a:rPr>
              <a:t>. All of this will lay strong foundations for the next stage of their </a:t>
            </a:r>
            <a:r>
              <a:rPr lang="en-GB" sz="2000" dirty="0" smtClean="0">
                <a:latin typeface="Comic Sans MS" panose="030F0702030302020204" pitchFamily="66" charset="0"/>
              </a:rPr>
              <a:t>learning.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1" name="Picture 3" descr="C:\Users\Lauren\AppData\Local\Microsoft\Windows\Temporary Internet Files\Content.IE5\S5F0RNMI\mathematics_clip_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0" y="5157192"/>
            <a:ext cx="61206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188640"/>
            <a:ext cx="8166573" cy="1140652"/>
          </a:xfrm>
        </p:spPr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Counting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329292"/>
            <a:ext cx="87849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Helping your child </a:t>
            </a:r>
            <a:r>
              <a:rPr lang="en-GB" dirty="0">
                <a:latin typeface="Comic Sans MS" panose="030F0702030302020204" pitchFamily="66" charset="0"/>
              </a:rPr>
              <a:t>to </a:t>
            </a:r>
            <a:r>
              <a:rPr lang="en-GB" dirty="0" smtClean="0">
                <a:latin typeface="Comic Sans MS" panose="030F0702030302020204" pitchFamily="66" charset="0"/>
              </a:rPr>
              <a:t>recognise, count and write the </a:t>
            </a:r>
            <a:r>
              <a:rPr lang="en-GB" dirty="0">
                <a:latin typeface="Comic Sans MS" panose="030F0702030302020204" pitchFamily="66" charset="0"/>
              </a:rPr>
              <a:t>numbers one to ten will </a:t>
            </a:r>
            <a:r>
              <a:rPr lang="en-GB" dirty="0" smtClean="0">
                <a:latin typeface="Comic Sans MS" panose="030F0702030302020204" pitchFamily="66" charset="0"/>
              </a:rPr>
              <a:t>be beneficial to them. Counting </a:t>
            </a:r>
            <a:r>
              <a:rPr lang="en-GB" dirty="0">
                <a:latin typeface="Comic Sans MS" panose="030F0702030302020204" pitchFamily="66" charset="0"/>
              </a:rPr>
              <a:t>can easily be incorporated into most daily activities </a:t>
            </a:r>
            <a:r>
              <a:rPr lang="en-GB" dirty="0" smtClean="0">
                <a:latin typeface="Comic Sans MS" panose="030F0702030302020204" pitchFamily="66" charset="0"/>
              </a:rPr>
              <a:t>e.g. </a:t>
            </a:r>
            <a:r>
              <a:rPr lang="en-GB" dirty="0">
                <a:latin typeface="Comic Sans MS" panose="030F0702030302020204" pitchFamily="66" charset="0"/>
              </a:rPr>
              <a:t>count the </a:t>
            </a:r>
            <a:r>
              <a:rPr lang="en-GB" dirty="0" smtClean="0">
                <a:latin typeface="Comic Sans MS" panose="030F0702030302020204" pitchFamily="66" charset="0"/>
              </a:rPr>
              <a:t>biscuits/blocks/crayons, </a:t>
            </a:r>
            <a:r>
              <a:rPr lang="en-GB" dirty="0">
                <a:latin typeface="Comic Sans MS" panose="030F0702030302020204" pitchFamily="66" charset="0"/>
              </a:rPr>
              <a:t>but there are many other ways to focus on this skill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Sing </a:t>
            </a:r>
            <a:r>
              <a:rPr lang="en-GB" sz="2400" b="1" u="sng" dirty="0">
                <a:latin typeface="Comic Sans MS" panose="030F0702030302020204" pitchFamily="66" charset="0"/>
              </a:rPr>
              <a:t>songs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lots of songs involve </a:t>
            </a:r>
            <a:r>
              <a:rPr lang="en-GB" dirty="0" smtClean="0">
                <a:latin typeface="Comic Sans MS" panose="030F0702030302020204" pitchFamily="66" charset="0"/>
              </a:rPr>
              <a:t>counting e.g. </a:t>
            </a:r>
            <a:r>
              <a:rPr lang="en-GB" dirty="0">
                <a:latin typeface="Comic Sans MS" panose="030F0702030302020204" pitchFamily="66" charset="0"/>
              </a:rPr>
              <a:t>Five Little </a:t>
            </a:r>
            <a:r>
              <a:rPr lang="en-GB" dirty="0" smtClean="0">
                <a:latin typeface="Comic Sans MS" panose="030F0702030302020204" pitchFamily="66" charset="0"/>
              </a:rPr>
              <a:t>Speckled Frogs, </a:t>
            </a:r>
            <a:r>
              <a:rPr lang="en-GB" dirty="0">
                <a:latin typeface="Comic Sans MS" panose="030F0702030302020204" pitchFamily="66" charset="0"/>
              </a:rPr>
              <a:t>Ten Green </a:t>
            </a:r>
            <a:r>
              <a:rPr lang="en-GB" dirty="0" smtClean="0">
                <a:latin typeface="Comic Sans MS" panose="030F0702030302020204" pitchFamily="66" charset="0"/>
              </a:rPr>
              <a:t>Bottles etc. Music is particularly effective when embedding </a:t>
            </a:r>
            <a:r>
              <a:rPr lang="en-GB" dirty="0">
                <a:latin typeface="Comic Sans MS" panose="030F0702030302020204" pitchFamily="66" charset="0"/>
              </a:rPr>
              <a:t>learning.  </a:t>
            </a:r>
          </a:p>
          <a:p>
            <a:pPr lvl="0"/>
            <a:endParaRPr lang="en-GB" b="1" dirty="0" smtClean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Read </a:t>
            </a:r>
            <a:r>
              <a:rPr lang="en-GB" sz="2400" b="1" u="sng" dirty="0">
                <a:latin typeface="Comic Sans MS" panose="030F0702030302020204" pitchFamily="66" charset="0"/>
              </a:rPr>
              <a:t>books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there are plenty of books that support number </a:t>
            </a:r>
            <a:r>
              <a:rPr lang="en-GB" dirty="0" smtClean="0">
                <a:latin typeface="Comic Sans MS" panose="030F0702030302020204" pitchFamily="66" charset="0"/>
              </a:rPr>
              <a:t>learning e.g. </a:t>
            </a:r>
            <a:r>
              <a:rPr lang="en-GB" dirty="0">
                <a:latin typeface="Comic Sans MS" panose="030F0702030302020204" pitchFamily="66" charset="0"/>
              </a:rPr>
              <a:t>The Very Hungry </a:t>
            </a:r>
            <a:r>
              <a:rPr lang="en-GB" dirty="0" smtClean="0">
                <a:latin typeface="Comic Sans MS" panose="030F0702030302020204" pitchFamily="66" charset="0"/>
              </a:rPr>
              <a:t>Caterpillar, 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Comic Sans MS" panose="030F0702030302020204" pitchFamily="66" charset="0"/>
              </a:rPr>
              <a:t>Play board/card games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any game that involves rolling dice and counting spaces </a:t>
            </a:r>
            <a:r>
              <a:rPr lang="en-GB" dirty="0" smtClean="0">
                <a:latin typeface="Comic Sans MS" panose="030F0702030302020204" pitchFamily="66" charset="0"/>
              </a:rPr>
              <a:t>e.g. Snakes and Ladders, Ludo etc. </a:t>
            </a:r>
            <a:r>
              <a:rPr lang="en-GB" dirty="0">
                <a:latin typeface="Comic Sans MS" panose="030F0702030302020204" pitchFamily="66" charset="0"/>
              </a:rPr>
              <a:t>will help children learn their numbers. Other games such as </a:t>
            </a:r>
            <a:r>
              <a:rPr lang="en-GB" dirty="0" smtClean="0">
                <a:latin typeface="Comic Sans MS" panose="030F0702030302020204" pitchFamily="66" charset="0"/>
              </a:rPr>
              <a:t>Dominoes </a:t>
            </a:r>
            <a:r>
              <a:rPr lang="en-GB" dirty="0">
                <a:latin typeface="Comic Sans MS" panose="030F0702030302020204" pitchFamily="66" charset="0"/>
              </a:rPr>
              <a:t>are also great for number recognition. </a:t>
            </a:r>
          </a:p>
        </p:txBody>
      </p:sp>
      <p:pic>
        <p:nvPicPr>
          <p:cNvPr id="3074" name="Picture 2" descr="C:\Users\Lauren\AppData\Local\Microsoft\Windows\Temporary Internet Files\Content.IE5\F5FEVL9F\scaterpillar-number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18568"/>
            <a:ext cx="540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Sorting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" y="1385455"/>
            <a:ext cx="87566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Being </a:t>
            </a:r>
            <a:r>
              <a:rPr lang="en-GB" dirty="0">
                <a:latin typeface="Comic Sans MS" panose="030F0702030302020204" pitchFamily="66" charset="0"/>
              </a:rPr>
              <a:t>able to classify things is a key aspect of </a:t>
            </a:r>
            <a:r>
              <a:rPr lang="en-GB" dirty="0" smtClean="0">
                <a:latin typeface="Comic Sans MS" panose="030F0702030302020204" pitchFamily="66" charset="0"/>
              </a:rPr>
              <a:t>maths. </a:t>
            </a:r>
            <a:r>
              <a:rPr lang="en-GB" dirty="0">
                <a:latin typeface="Comic Sans MS" panose="030F0702030302020204" pitchFamily="66" charset="0"/>
              </a:rPr>
              <a:t>Matching and </a:t>
            </a:r>
            <a:r>
              <a:rPr lang="en-GB" dirty="0" smtClean="0">
                <a:latin typeface="Comic Sans MS" panose="030F0702030302020204" pitchFamily="66" charset="0"/>
              </a:rPr>
              <a:t>sorting, </a:t>
            </a:r>
            <a:r>
              <a:rPr lang="en-GB" dirty="0">
                <a:latin typeface="Comic Sans MS" panose="030F0702030302020204" pitchFamily="66" charset="0"/>
              </a:rPr>
              <a:t>for </a:t>
            </a:r>
            <a:r>
              <a:rPr lang="en-GB" dirty="0" smtClean="0">
                <a:latin typeface="Comic Sans MS" panose="030F0702030302020204" pitchFamily="66" charset="0"/>
              </a:rPr>
              <a:t>example, </a:t>
            </a:r>
            <a:r>
              <a:rPr lang="en-GB" dirty="0">
                <a:latin typeface="Comic Sans MS" panose="030F0702030302020204" pitchFamily="66" charset="0"/>
              </a:rPr>
              <a:t>by size, shape or </a:t>
            </a:r>
            <a:r>
              <a:rPr lang="en-GB" dirty="0" smtClean="0">
                <a:latin typeface="Comic Sans MS" panose="030F0702030302020204" pitchFamily="66" charset="0"/>
              </a:rPr>
              <a:t>colour, </a:t>
            </a:r>
            <a:r>
              <a:rPr lang="en-GB" dirty="0">
                <a:latin typeface="Comic Sans MS" panose="030F0702030302020204" pitchFamily="66" charset="0"/>
              </a:rPr>
              <a:t>helps children make sense of the world and </a:t>
            </a:r>
            <a:r>
              <a:rPr lang="en-GB" dirty="0" smtClean="0">
                <a:latin typeface="Comic Sans MS" panose="030F0702030302020204" pitchFamily="66" charset="0"/>
              </a:rPr>
              <a:t>develops </a:t>
            </a:r>
            <a:r>
              <a:rPr lang="en-GB" dirty="0">
                <a:latin typeface="Comic Sans MS" panose="030F0702030302020204" pitchFamily="66" charset="0"/>
              </a:rPr>
              <a:t>their logical thinking skills. Here are some ways in which you can support </a:t>
            </a:r>
            <a:r>
              <a:rPr lang="en-GB" dirty="0" smtClean="0">
                <a:latin typeface="Comic Sans MS" panose="030F0702030302020204" pitchFamily="66" charset="0"/>
              </a:rPr>
              <a:t>your child: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Set </a:t>
            </a:r>
            <a:r>
              <a:rPr lang="en-GB" sz="2400" b="1" u="sng" dirty="0">
                <a:latin typeface="Comic Sans MS" panose="030F0702030302020204" pitchFamily="66" charset="0"/>
              </a:rPr>
              <a:t>up sorting activities </a:t>
            </a:r>
            <a:r>
              <a:rPr lang="en-GB" dirty="0">
                <a:latin typeface="Comic Sans MS" panose="030F0702030302020204" pitchFamily="66" charset="0"/>
              </a:rPr>
              <a:t>– there are plenty of variations to explore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dirty="0">
                <a:latin typeface="Comic Sans MS" panose="030F0702030302020204" pitchFamily="66" charset="0"/>
              </a:rPr>
              <a:t>lots of ideas if you search </a:t>
            </a:r>
            <a:r>
              <a:rPr lang="en-GB" dirty="0" smtClean="0">
                <a:latin typeface="Comic Sans MS" panose="030F0702030302020204" pitchFamily="66" charset="0"/>
              </a:rPr>
              <a:t>online, </a:t>
            </a:r>
            <a:r>
              <a:rPr lang="en-GB" dirty="0">
                <a:latin typeface="Comic Sans MS" panose="030F0702030302020204" pitchFamily="66" charset="0"/>
              </a:rPr>
              <a:t>but for </a:t>
            </a:r>
            <a:r>
              <a:rPr lang="en-GB" dirty="0" smtClean="0">
                <a:latin typeface="Comic Sans MS" panose="030F0702030302020204" pitchFamily="66" charset="0"/>
              </a:rPr>
              <a:t>example, </a:t>
            </a:r>
            <a:r>
              <a:rPr lang="en-GB" dirty="0">
                <a:latin typeface="Comic Sans MS" panose="030F0702030302020204" pitchFamily="66" charset="0"/>
              </a:rPr>
              <a:t>you could </a:t>
            </a:r>
            <a:r>
              <a:rPr lang="en-GB" dirty="0" smtClean="0">
                <a:latin typeface="Comic Sans MS" panose="030F0702030302020204" pitchFamily="66" charset="0"/>
              </a:rPr>
              <a:t>ask your child </a:t>
            </a:r>
            <a:r>
              <a:rPr lang="en-GB" dirty="0">
                <a:latin typeface="Comic Sans MS" panose="030F0702030302020204" pitchFamily="66" charset="0"/>
              </a:rPr>
              <a:t>to sort crayons by colour, pasta by shape, or blocks by size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Invest </a:t>
            </a:r>
            <a:r>
              <a:rPr lang="en-GB" sz="2400" b="1" u="sng" dirty="0">
                <a:latin typeface="Comic Sans MS" panose="030F0702030302020204" pitchFamily="66" charset="0"/>
              </a:rPr>
              <a:t>in sorting toys </a:t>
            </a:r>
            <a:r>
              <a:rPr lang="en-GB" dirty="0">
                <a:latin typeface="Comic Sans MS" panose="030F0702030302020204" pitchFamily="66" charset="0"/>
              </a:rPr>
              <a:t>– there are </a:t>
            </a:r>
            <a:r>
              <a:rPr lang="en-GB" dirty="0" smtClean="0">
                <a:latin typeface="Comic Sans MS" panose="030F0702030302020204" pitchFamily="66" charset="0"/>
              </a:rPr>
              <a:t>many educational toys to help develop sorting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Incorporate </a:t>
            </a:r>
            <a:r>
              <a:rPr lang="en-GB" sz="2400" b="1" u="sng" dirty="0">
                <a:latin typeface="Comic Sans MS" panose="030F0702030302020204" pitchFamily="66" charset="0"/>
              </a:rPr>
              <a:t>sorting into other activities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ask </a:t>
            </a:r>
            <a:r>
              <a:rPr lang="en-GB" dirty="0" smtClean="0">
                <a:latin typeface="Comic Sans MS" panose="030F0702030302020204" pitchFamily="66" charset="0"/>
              </a:rPr>
              <a:t>your child to </a:t>
            </a:r>
            <a:r>
              <a:rPr lang="en-GB" dirty="0">
                <a:latin typeface="Comic Sans MS" panose="030F0702030302020204" pitchFamily="66" charset="0"/>
              </a:rPr>
              <a:t>sort things as they tidy away, or make it part of a nature walk </a:t>
            </a:r>
            <a:r>
              <a:rPr lang="en-GB" dirty="0" smtClean="0">
                <a:latin typeface="Comic Sans MS" panose="030F0702030302020204" pitchFamily="66" charset="0"/>
              </a:rPr>
              <a:t>e.g. </a:t>
            </a:r>
            <a:r>
              <a:rPr lang="en-GB" dirty="0">
                <a:latin typeface="Comic Sans MS" panose="030F0702030302020204" pitchFamily="66" charset="0"/>
              </a:rPr>
              <a:t>collect leaves and then sort them </a:t>
            </a:r>
            <a:r>
              <a:rPr lang="en-GB" dirty="0" smtClean="0">
                <a:latin typeface="Comic Sans MS" panose="030F0702030302020204" pitchFamily="66" charset="0"/>
              </a:rPr>
              <a:t>by shape, colour </a:t>
            </a:r>
            <a:r>
              <a:rPr lang="en-GB" dirty="0">
                <a:latin typeface="Comic Sans MS" panose="030F0702030302020204" pitchFamily="66" charset="0"/>
              </a:rPr>
              <a:t>or </a:t>
            </a:r>
            <a:r>
              <a:rPr lang="en-GB" dirty="0" smtClean="0">
                <a:latin typeface="Comic Sans MS" panose="030F0702030302020204" pitchFamily="66" charset="0"/>
              </a:rPr>
              <a:t>size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b="1" dirty="0"/>
              <a:t> </a:t>
            </a:r>
            <a:endParaRPr lang="en-GB" sz="1200" dirty="0"/>
          </a:p>
        </p:txBody>
      </p:sp>
      <p:pic>
        <p:nvPicPr>
          <p:cNvPr id="4098" name="Picture 2" descr="C:\Users\Lauren\AppData\Local\Microsoft\Windows\Temporary Internet Files\Content.IE5\X40NGJAO\gIREu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7363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uren\AppData\Local\Microsoft\Windows\Temporary Internet Files\Content.IE5\21U3K8Z2\skittl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4" y="116632"/>
            <a:ext cx="29625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auren\AppData\Local\Microsoft\Windows\Temporary Internet Files\Content.IE5\SOXYVOU4\autumn-leaves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77273"/>
            <a:ext cx="273630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Recognising Pattern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042" y="1556792"/>
            <a:ext cx="86314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</a:t>
            </a:r>
            <a:r>
              <a:rPr lang="en-GB" dirty="0">
                <a:latin typeface="Comic Sans MS" panose="030F0702030302020204" pitchFamily="66" charset="0"/>
              </a:rPr>
              <a:t>to recognise patterns is an important part of developing reasoning skills. There are lots of ways in which you can support </a:t>
            </a:r>
            <a:r>
              <a:rPr lang="en-GB" dirty="0" smtClean="0">
                <a:latin typeface="Comic Sans MS" panose="030F0702030302020204" pitchFamily="66" charset="0"/>
              </a:rPr>
              <a:t>your child with </a:t>
            </a:r>
            <a:r>
              <a:rPr lang="en-GB" dirty="0">
                <a:latin typeface="Comic Sans MS" panose="030F0702030302020204" pitchFamily="66" charset="0"/>
              </a:rPr>
              <a:t>pattern recognition, and these fall into two categories – finding patterns and creating patterns</a:t>
            </a:r>
            <a:r>
              <a:rPr lang="en-GB" dirty="0" smtClean="0">
                <a:latin typeface="Comic Sans MS" panose="030F0702030302020204" pitchFamily="66" charset="0"/>
              </a:rPr>
              <a:t>. Here </a:t>
            </a:r>
            <a:r>
              <a:rPr lang="en-GB" dirty="0">
                <a:latin typeface="Comic Sans MS" panose="030F0702030302020204" pitchFamily="66" charset="0"/>
              </a:rPr>
              <a:t>are some ideas for both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Find </a:t>
            </a:r>
            <a:r>
              <a:rPr lang="en-GB" sz="2400" b="1" u="sng" dirty="0">
                <a:latin typeface="Comic Sans MS" panose="030F0702030302020204" pitchFamily="66" charset="0"/>
              </a:rPr>
              <a:t>patterns </a:t>
            </a:r>
            <a:r>
              <a:rPr lang="en-GB" dirty="0">
                <a:latin typeface="Comic Sans MS" panose="030F0702030302020204" pitchFamily="66" charset="0"/>
              </a:rPr>
              <a:t>– help </a:t>
            </a:r>
            <a:r>
              <a:rPr lang="en-GB" dirty="0" smtClean="0">
                <a:latin typeface="Comic Sans MS" panose="030F0702030302020204" pitchFamily="66" charset="0"/>
              </a:rPr>
              <a:t>your child </a:t>
            </a:r>
            <a:r>
              <a:rPr lang="en-GB" dirty="0">
                <a:latin typeface="Comic Sans MS" panose="030F0702030302020204" pitchFamily="66" charset="0"/>
              </a:rPr>
              <a:t>look for patterns in everything around them – on clothes, in pictures, while you’re out walking etc. Talk to them about the colours/shapes/sequences to help them understand about patterns. You could also explore more abstract forms of </a:t>
            </a:r>
            <a:r>
              <a:rPr lang="en-GB" dirty="0" smtClean="0">
                <a:latin typeface="Comic Sans MS" panose="030F0702030302020204" pitchFamily="66" charset="0"/>
              </a:rPr>
              <a:t>pattern, </a:t>
            </a:r>
            <a:r>
              <a:rPr lang="en-GB" dirty="0">
                <a:latin typeface="Comic Sans MS" panose="030F0702030302020204" pitchFamily="66" charset="0"/>
              </a:rPr>
              <a:t>for example in their daily routine.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lvl="0"/>
            <a:endParaRPr lang="en-GB" sz="2400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Comic Sans MS" panose="030F0702030302020204" pitchFamily="66" charset="0"/>
              </a:rPr>
              <a:t>Make patterns </a:t>
            </a:r>
            <a:r>
              <a:rPr lang="en-GB" dirty="0">
                <a:latin typeface="Comic Sans MS" panose="030F0702030302020204" pitchFamily="66" charset="0"/>
              </a:rPr>
              <a:t>– </a:t>
            </a:r>
            <a:r>
              <a:rPr lang="en-GB" dirty="0" smtClean="0">
                <a:latin typeface="Comic Sans MS" panose="030F0702030302020204" pitchFamily="66" charset="0"/>
              </a:rPr>
              <a:t>encourage your child to </a:t>
            </a:r>
            <a:r>
              <a:rPr lang="en-GB" dirty="0">
                <a:latin typeface="Comic Sans MS" panose="030F0702030302020204" pitchFamily="66" charset="0"/>
              </a:rPr>
              <a:t>get creative with stickers, stamps or beads to make </a:t>
            </a:r>
            <a:r>
              <a:rPr lang="en-GB" dirty="0" smtClean="0">
                <a:latin typeface="Comic Sans MS" panose="030F0702030302020204" pitchFamily="66" charset="0"/>
              </a:rPr>
              <a:t>patterns, </a:t>
            </a:r>
            <a:r>
              <a:rPr lang="en-GB" dirty="0">
                <a:latin typeface="Comic Sans MS" panose="030F0702030302020204" pitchFamily="66" charset="0"/>
              </a:rPr>
              <a:t>clap or beat out </a:t>
            </a:r>
            <a:r>
              <a:rPr lang="en-GB" dirty="0" smtClean="0">
                <a:latin typeface="Comic Sans MS" panose="030F0702030302020204" pitchFamily="66" charset="0"/>
              </a:rPr>
              <a:t>rhythms, </a:t>
            </a:r>
            <a:r>
              <a:rPr lang="en-GB" dirty="0">
                <a:latin typeface="Comic Sans MS" panose="030F0702030302020204" pitchFamily="66" charset="0"/>
              </a:rPr>
              <a:t>building up a sequence; </a:t>
            </a:r>
            <a:r>
              <a:rPr lang="en-GB" dirty="0" smtClean="0">
                <a:latin typeface="Comic Sans MS" panose="030F0702030302020204" pitchFamily="66" charset="0"/>
              </a:rPr>
              <a:t>ask your child to </a:t>
            </a:r>
            <a:r>
              <a:rPr lang="en-GB" dirty="0">
                <a:latin typeface="Comic Sans MS" panose="030F0702030302020204" pitchFamily="66" charset="0"/>
              </a:rPr>
              <a:t>cross the room or garden using a series of repeated </a:t>
            </a:r>
            <a:r>
              <a:rPr lang="en-GB" dirty="0" smtClean="0">
                <a:latin typeface="Comic Sans MS" panose="030F0702030302020204" pitchFamily="66" charset="0"/>
              </a:rPr>
              <a:t>movements e.g. </a:t>
            </a:r>
            <a:r>
              <a:rPr lang="en-GB" dirty="0">
                <a:latin typeface="Comic Sans MS" panose="030F0702030302020204" pitchFamily="66" charset="0"/>
              </a:rPr>
              <a:t>skip, jump, </a:t>
            </a:r>
            <a:r>
              <a:rPr lang="en-GB" dirty="0" smtClean="0">
                <a:latin typeface="Comic Sans MS" panose="030F0702030302020204" pitchFamily="66" charset="0"/>
              </a:rPr>
              <a:t>stride etc.</a:t>
            </a:r>
            <a:r>
              <a:rPr lang="en-GB" dirty="0">
                <a:latin typeface="Comic Sans MS" panose="030F0702030302020204" pitchFamily="66" charset="0"/>
              </a:rPr>
              <a:t>  </a:t>
            </a:r>
            <a:endParaRPr lang="en-GB" dirty="0" smtClean="0">
              <a:latin typeface="Comic Sans MS" panose="030F0702030302020204" pitchFamily="66" charset="0"/>
            </a:endParaRP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5124" name="Picture 4" descr="C:\Users\Lauren\AppData\Local\Microsoft\Windows\Temporary Internet Files\Content.IE5\OSZRENTL\100_15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05264"/>
            <a:ext cx="27298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Lauren\AppData\Local\Microsoft\Windows\Temporary Internet Files\Content.IE5\5C6ZOEDG\geometric-retro-patter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9614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Lauren\AppData\Local\Microsoft\Windows\Temporary Internet Files\Content.IE5\21U3K8Z2\Islamic-Geometric-Tile-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194"/>
            <a:ext cx="1296293" cy="14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Recognising Shapes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06714"/>
            <a:ext cx="87869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ability to identify shapes is the foundation for learning </a:t>
            </a:r>
            <a:r>
              <a:rPr lang="en-GB" dirty="0" smtClean="0">
                <a:latin typeface="Comic Sans MS" panose="030F0702030302020204" pitchFamily="66" charset="0"/>
              </a:rPr>
              <a:t>very basic geometry</a:t>
            </a:r>
            <a:r>
              <a:rPr lang="en-GB" dirty="0">
                <a:latin typeface="Comic Sans MS" panose="030F0702030302020204" pitchFamily="66" charset="0"/>
              </a:rPr>
              <a:t>. By the time </a:t>
            </a:r>
            <a:r>
              <a:rPr lang="en-GB" dirty="0" smtClean="0">
                <a:latin typeface="Comic Sans MS" panose="030F0702030302020204" pitchFamily="66" charset="0"/>
              </a:rPr>
              <a:t>children </a:t>
            </a:r>
            <a:r>
              <a:rPr lang="en-GB" dirty="0">
                <a:latin typeface="Comic Sans MS" panose="030F0702030302020204" pitchFamily="66" charset="0"/>
              </a:rPr>
              <a:t>start primary school, most children </a:t>
            </a:r>
            <a:r>
              <a:rPr lang="en-GB" dirty="0" smtClean="0">
                <a:latin typeface="Comic Sans MS" panose="030F0702030302020204" pitchFamily="66" charset="0"/>
              </a:rPr>
              <a:t>are </a:t>
            </a:r>
            <a:r>
              <a:rPr lang="en-GB" dirty="0">
                <a:latin typeface="Comic Sans MS" panose="030F0702030302020204" pitchFamily="66" charset="0"/>
              </a:rPr>
              <a:t>able to recognise basic </a:t>
            </a:r>
            <a:r>
              <a:rPr lang="en-GB" dirty="0" smtClean="0">
                <a:latin typeface="Comic Sans MS" panose="030F0702030302020204" pitchFamily="66" charset="0"/>
              </a:rPr>
              <a:t>shapes such as a </a:t>
            </a:r>
            <a:r>
              <a:rPr lang="en-GB" dirty="0">
                <a:latin typeface="Comic Sans MS" panose="030F0702030302020204" pitchFamily="66" charset="0"/>
              </a:rPr>
              <a:t>circle, square, rectangle and </a:t>
            </a:r>
            <a:r>
              <a:rPr lang="en-GB" dirty="0" smtClean="0">
                <a:latin typeface="Comic Sans MS" panose="030F0702030302020204" pitchFamily="66" charset="0"/>
              </a:rPr>
              <a:t>triangle etc.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There </a:t>
            </a:r>
            <a:r>
              <a:rPr lang="en-GB" dirty="0">
                <a:latin typeface="Comic Sans MS" panose="030F0702030302020204" pitchFamily="66" charset="0"/>
              </a:rPr>
              <a:t>are lots of activities to support this, for example: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Go </a:t>
            </a:r>
            <a:r>
              <a:rPr lang="en-GB" sz="2400" b="1" u="sng" dirty="0">
                <a:latin typeface="Comic Sans MS" panose="030F0702030302020204" pitchFamily="66" charset="0"/>
              </a:rPr>
              <a:t>on a shape hunt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– in </a:t>
            </a:r>
            <a:r>
              <a:rPr lang="en-GB" dirty="0">
                <a:latin typeface="Comic Sans MS" panose="030F0702030302020204" pitchFamily="66" charset="0"/>
              </a:rPr>
              <a:t>the garden, or on a walk – ask </a:t>
            </a:r>
            <a:r>
              <a:rPr lang="en-GB" dirty="0" smtClean="0">
                <a:latin typeface="Comic Sans MS" panose="030F0702030302020204" pitchFamily="66" charset="0"/>
              </a:rPr>
              <a:t>your child to </a:t>
            </a:r>
            <a:r>
              <a:rPr lang="en-GB" dirty="0">
                <a:latin typeface="Comic Sans MS" panose="030F0702030302020204" pitchFamily="66" charset="0"/>
              </a:rPr>
              <a:t>look for shapes in their everyday </a:t>
            </a:r>
            <a:r>
              <a:rPr lang="en-GB" dirty="0" smtClean="0">
                <a:latin typeface="Comic Sans MS" panose="030F0702030302020204" pitchFamily="66" charset="0"/>
              </a:rPr>
              <a:t>world e.g. </a:t>
            </a:r>
            <a:r>
              <a:rPr lang="en-GB" dirty="0">
                <a:latin typeface="Comic Sans MS" panose="030F0702030302020204" pitchFamily="66" charset="0"/>
              </a:rPr>
              <a:t>the wheel on a car is a circle, the doorway is a </a:t>
            </a:r>
            <a:r>
              <a:rPr lang="en-GB" dirty="0" smtClean="0">
                <a:latin typeface="Comic Sans MS" panose="030F0702030302020204" pitchFamily="66" charset="0"/>
              </a:rPr>
              <a:t>rectangle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etc.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Comic Sans MS" panose="030F0702030302020204" pitchFamily="66" charset="0"/>
              </a:rPr>
              <a:t>Get creative with shapes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use shape </a:t>
            </a:r>
            <a:r>
              <a:rPr lang="en-GB" dirty="0" smtClean="0">
                <a:latin typeface="Comic Sans MS" panose="030F0702030302020204" pitchFamily="66" charset="0"/>
              </a:rPr>
              <a:t>stamps or </a:t>
            </a:r>
            <a:r>
              <a:rPr lang="en-GB" dirty="0">
                <a:latin typeface="Comic Sans MS" panose="030F0702030302020204" pitchFamily="66" charset="0"/>
              </a:rPr>
              <a:t>shape </a:t>
            </a:r>
            <a:r>
              <a:rPr lang="en-GB" dirty="0" smtClean="0">
                <a:latin typeface="Comic Sans MS" panose="030F0702030302020204" pitchFamily="66" charset="0"/>
              </a:rPr>
              <a:t>cutters to </a:t>
            </a:r>
            <a:r>
              <a:rPr lang="en-GB" dirty="0">
                <a:latin typeface="Comic Sans MS" panose="030F0702030302020204" pitchFamily="66" charset="0"/>
              </a:rPr>
              <a:t>make some artwork</a:t>
            </a:r>
            <a:r>
              <a:rPr lang="en-GB" dirty="0" smtClean="0">
                <a:latin typeface="Comic Sans MS" panose="030F0702030302020204" pitchFamily="66" charset="0"/>
              </a:rPr>
              <a:t>., or even when baking.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Comic Sans MS" panose="030F0702030302020204" pitchFamily="66" charset="0"/>
              </a:rPr>
              <a:t>Invest in shape sorting/matching toys/games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there are lots of resources available to support shape </a:t>
            </a:r>
            <a:r>
              <a:rPr lang="en-GB" dirty="0" smtClean="0">
                <a:latin typeface="Comic Sans MS" panose="030F0702030302020204" pitchFamily="66" charset="0"/>
              </a:rPr>
              <a:t>recognition.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6146" name="Picture 2" descr="C:\Users\Lauren\AppData\Local\Microsoft\Windows\Temporary Internet Files\Content.IE5\BIYY4R7P\tangram_puzzles_1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49" y="2132856"/>
            <a:ext cx="158417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uren\AppData\Local\Microsoft\Windows\Temporary Internet Files\Content.IE5\YEM0WDVZ\shap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4885"/>
            <a:ext cx="4762500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pPr algn="l"/>
            <a:r>
              <a:rPr lang="en-GB" b="1" u="sng" dirty="0" smtClean="0">
                <a:latin typeface="Comic Sans MS" panose="030F0702030302020204" pitchFamily="66" charset="0"/>
              </a:rPr>
              <a:t>Useful Websites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80920" cy="453650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2"/>
              </a:rPr>
              <a:t>https://www.sumdog.com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3"/>
              </a:rPr>
              <a:t>https://www.oxfordowl.co.uk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4"/>
              </a:rPr>
              <a:t>https://www.bbc.co.uk/cbeebies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5"/>
              </a:rPr>
              <a:t>https://educationcity.com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6"/>
              </a:rPr>
              <a:t>www.teachingyourchild.org.uk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7"/>
              </a:rPr>
              <a:t>www.doorwayonline.org.uk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173" name="Picture 5" descr="C:\Users\Lauren\AppData\Local\Microsoft\Windows\Temporary Internet Files\Content.IE5\90XYHEZA\Logos-Browsers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54EE127D3D0A458293299817261768" ma:contentTypeVersion="4" ma:contentTypeDescription="Create a new document." ma:contentTypeScope="" ma:versionID="b0d716022f77977ad8d25819f9d84a01">
  <xsd:schema xmlns:xsd="http://www.w3.org/2001/XMLSchema" xmlns:xs="http://www.w3.org/2001/XMLSchema" xmlns:p="http://schemas.microsoft.com/office/2006/metadata/properties" xmlns:ns2="a5e67770-395c-4e14-9a5c-a9619eee2760" targetNamespace="http://schemas.microsoft.com/office/2006/metadata/properties" ma:root="true" ma:fieldsID="ad89fd4c2b58d531d5e0c127a2049737" ns2:_="">
    <xsd:import namespace="a5e67770-395c-4e14-9a5c-a9619eee2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67770-395c-4e14-9a5c-a9619eee2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B99835-5005-4E4A-B9B5-2C61176C0F6E}"/>
</file>

<file path=customXml/itemProps2.xml><?xml version="1.0" encoding="utf-8"?>
<ds:datastoreItem xmlns:ds="http://schemas.openxmlformats.org/officeDocument/2006/customXml" ds:itemID="{FE54C79B-D827-41B3-93B2-1F09E65658D3}"/>
</file>

<file path=customXml/itemProps3.xml><?xml version="1.0" encoding="utf-8"?>
<ds:datastoreItem xmlns:ds="http://schemas.openxmlformats.org/officeDocument/2006/customXml" ds:itemID="{D88F7042-4713-43AB-8A32-493D7DA7CE77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762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Early Numeracy and Maths</vt:lpstr>
      <vt:lpstr>The Importance of Numeracy and Maths</vt:lpstr>
      <vt:lpstr>Counting</vt:lpstr>
      <vt:lpstr>Sorting</vt:lpstr>
      <vt:lpstr>Recognising Pattern</vt:lpstr>
      <vt:lpstr>Recognising Shapes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Numeracy Workshop</dc:title>
  <dc:creator>Lauren</dc:creator>
  <cp:lastModifiedBy>Mrs Brady</cp:lastModifiedBy>
  <cp:revision>21</cp:revision>
  <cp:lastPrinted>2022-05-18T10:31:22Z</cp:lastPrinted>
  <dcterms:created xsi:type="dcterms:W3CDTF">2018-05-09T19:45:12Z</dcterms:created>
  <dcterms:modified xsi:type="dcterms:W3CDTF">2022-05-18T10:32:04Z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0x010100CD54EE127D3D0A458293299817261768</vt:lpwstr>
  </property>
</Properties>
</file>