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6"/>
  </p:notesMasterIdLst>
  <p:sldIdLst>
    <p:sldId id="256" r:id="rId6"/>
    <p:sldId id="257" r:id="rId7"/>
    <p:sldId id="269" r:id="rId8"/>
    <p:sldId id="258" r:id="rId9"/>
    <p:sldId id="259" r:id="rId10"/>
    <p:sldId id="271" r:id="rId11"/>
    <p:sldId id="260" r:id="rId12"/>
    <p:sldId id="262" r:id="rId13"/>
    <p:sldId id="263" r:id="rId14"/>
    <p:sldId id="265" r:id="rId15"/>
    <p:sldId id="264" r:id="rId16"/>
    <p:sldId id="268" r:id="rId17"/>
    <p:sldId id="272" r:id="rId18"/>
    <p:sldId id="279" r:id="rId19"/>
    <p:sldId id="281" r:id="rId20"/>
    <p:sldId id="280" r:id="rId21"/>
    <p:sldId id="282" r:id="rId22"/>
    <p:sldId id="283" r:id="rId23"/>
    <p:sldId id="276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44AD56-2F5D-4236-BC3F-53BFD877338F}" v="2" dt="2021-10-31T17:52:46.1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283E1-BB2D-4A84-B768-ED2FF449BB30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C39CB-77D2-48D6-963D-407D17489F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975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3AD01-849A-47B2-A0E9-B43B197D9DE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394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5AA44-E15E-4AFF-8E6A-E82452D96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D33073-416D-44A1-8C63-52C96DDC86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9015A-4FF9-466C-B05A-EF89D7E1C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FCC1-52F1-43D3-86EC-D3D04BF22BAD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39016-D29E-452B-BA7F-09F9EBC4B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BA58F-68F5-4DAE-87CE-8E671973B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5EC08-8973-4328-900C-08BB9A800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561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0EE87-A211-46F9-B9E1-0E856AFA6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26700C-27AF-4578-B88E-8DB803BC27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230AB-B69D-49A5-AB2D-6F61C761D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FCC1-52F1-43D3-86EC-D3D04BF22BAD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F873D-B626-4696-9A51-0B484BB3A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60E0D-4B57-42BE-BBCB-6F71DC5C7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5EC08-8973-4328-900C-08BB9A800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08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638E14-2D9D-4A1E-A593-CADE36561A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528ED3-917F-4A97-9C5C-16387D6C1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0796F-78EA-4A82-B386-73A521A1E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FCC1-52F1-43D3-86EC-D3D04BF22BAD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9424B-07A8-495D-8E0F-D19A50778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F65A1-AA18-4C98-940F-422B133E8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5EC08-8973-4328-900C-08BB9A800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257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5A32-62D3-4E84-BD23-BD1EB0DA27F7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D733-60EC-4590-8322-52647F18300D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879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5A32-62D3-4E84-BD23-BD1EB0DA27F7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D733-60EC-4590-8322-52647F18300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447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5A32-62D3-4E84-BD23-BD1EB0DA27F7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D733-60EC-4590-8322-52647F1830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728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5A32-62D3-4E84-BD23-BD1EB0DA27F7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D733-60EC-4590-8322-52647F18300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4224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5A32-62D3-4E84-BD23-BD1EB0DA27F7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D733-60EC-4590-8322-52647F18300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175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5A32-62D3-4E84-BD23-BD1EB0DA27F7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D733-60EC-4590-8322-52647F1830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998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5A32-62D3-4E84-BD23-BD1EB0DA27F7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D733-60EC-4590-8322-52647F1830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427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5A32-62D3-4E84-BD23-BD1EB0DA27F7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D733-60EC-4590-8322-52647F1830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811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EC012-2F86-44F5-AFF4-2180E7DC6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39DFB-8170-416D-95FF-55060B36A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C8F48-D153-417A-B144-B119A445A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FCC1-52F1-43D3-86EC-D3D04BF22BAD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3BBBC-205E-468E-8E67-71FD4950D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6D7E4-DE11-4ABE-8A5C-5FD18FF56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5EC08-8973-4328-900C-08BB9A800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600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5A32-62D3-4E84-BD23-BD1EB0DA27F7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D733-60EC-4590-8322-52647F18300D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776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5A32-62D3-4E84-BD23-BD1EB0DA27F7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D733-60EC-4590-8322-52647F1830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962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5A32-62D3-4E84-BD23-BD1EB0DA27F7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D733-60EC-4590-8322-52647F1830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10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98AD2-08F2-4B74-AFE8-85A5C3BC0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86A6B2-3049-43A6-BCB1-8271184C7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ED3B6-3C9C-477B-A170-43AE67090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FCC1-52F1-43D3-86EC-D3D04BF22BAD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4EFBF-7520-4FDE-AC06-EEBF059C1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082B5-1E89-4BDF-9EA6-1C3978A07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5EC08-8973-4328-900C-08BB9A800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721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2B80B-1038-42D4-BE5B-95F653159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27885-634B-4BF1-BC5E-DF238D7893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5D1AF9-136E-4DFA-BE89-64EE9E034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A59648-F132-4D69-AAC2-75596FD81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FCC1-52F1-43D3-86EC-D3D04BF22BAD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66FC11-7561-4A5C-9D6B-60CD7A572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B9C152-65DA-4B2A-BA0E-7B3178A7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5EC08-8973-4328-900C-08BB9A800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04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3CD68-6FCE-4A76-9BD3-40307752F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08E75-FFB4-41D0-AEBB-887F6959D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C24437-88F8-49EE-8FFE-557BBF152A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865086-6F52-4CF0-96B7-A3E74E1C97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3071EE-725F-4766-AC46-F8BC86159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42D9D5-2281-42CD-9BBC-47D9C1A8E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FCC1-52F1-43D3-86EC-D3D04BF22BAD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983F8B-2148-4AC5-A963-CE9B360E6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B8DB58-2B4B-4060-B7FD-6270D661A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5EC08-8973-4328-900C-08BB9A800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1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CA25E-004E-4D34-9EBD-6E96B624F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9DF41A-981C-47A1-B1B4-E4928D6A8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FCC1-52F1-43D3-86EC-D3D04BF22BAD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95B44F-8DBE-4720-909E-6705FA725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BF554F-D66C-49D6-A927-BB27CC11F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5EC08-8973-4328-900C-08BB9A800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31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A7D2E4-CAC7-47BE-A5A4-498262D9C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FCC1-52F1-43D3-86EC-D3D04BF22BAD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5FE202-003B-410E-A013-D371800B9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C4837-391B-4682-A65B-87EB910D0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5EC08-8973-4328-900C-08BB9A800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64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15AD7-4DC4-4FB1-B20D-A0E3FF693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0844A-F113-4DCD-819D-22C64576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404306-5F1E-4F78-8BCB-938AEDE903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1F3AD6-F5E1-422E-ABC0-2A6312FC8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FCC1-52F1-43D3-86EC-D3D04BF22BAD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152D18-3CBF-435A-9A30-98BA2AF0E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DF8774-5A41-4627-8F65-C8C91E2D2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5EC08-8973-4328-900C-08BB9A800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902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87F7F-9481-4980-821D-A622A6F4E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890D35-C6DD-4BC2-B7EC-40F47C9BF5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BEC44-8F26-49A4-93BC-0AB0184F1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D7FBD3-2B30-40FD-831F-C383DD8E6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FCC1-52F1-43D3-86EC-D3D04BF22BAD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1B2B6-D12C-48E4-8E2E-AC5745276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8AC4E1-73CD-44AA-8986-EE90F2491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5EC08-8973-4328-900C-08BB9A800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838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EA7E7F-9EE9-48C2-A196-D2B48ECCC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85F64-AF19-4387-AEA3-517CD8E96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98151-0376-4280-8F32-126BF9868D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4FCC1-52F1-43D3-86EC-D3D04BF22BAD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AD94D-8564-4C9C-81E3-98BDB62260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58E69-1F98-4B74-90DB-6336232866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5EC08-8973-4328-900C-08BB9A800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1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275A32-62D3-4E84-BD23-BD1EB0DA27F7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D16D733-60EC-4590-8322-52647F1830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47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.uk/imgres?q=speech+bubbles+foreign+languages&amp;start=162&amp;hl=en&amp;biw=845&amp;bih=482&amp;addh=36&amp;tbm=isch&amp;tbnid=OaSplcd6eJYu3M:&amp;imgrefurl=http://www.belinguallanguages.com/Our-Individual-and-Family-Services.html&amp;docid=4FsimCWS9PcSpM&amp;imgurl=http://www.belinguallanguages.com/final_logo_with_speech_bubble_copy.jpg&amp;w=730&amp;h=324&amp;ei=xZM2UNTHAqmg0QX3xoDQDg&amp;zoom=1&amp;iact=hc&amp;vpx=466&amp;vpy=2&amp;dur=7679&amp;hovh=149&amp;hovw=337&amp;tx=163&amp;ty=82&amp;sig=100306983307566589265&amp;page=15&amp;tbnh=83&amp;tbnw=186&amp;ndsp=10&amp;ved=1t:429,r:3,s:162,i:255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eg"/><Relationship Id="rId4" Type="http://schemas.openxmlformats.org/officeDocument/2006/relationships/hyperlink" Target="http://www.google.co.uk/imgres?q=globe&amp;hl=en&amp;biw=845&amp;bih=482&amp;tbm=isch&amp;tbnid=oyhEexDfV5yhEM:&amp;imgrefurl=http://www.matsie.co.uk/index.php?cPath=22_26&amp;docid=CkOmtfnDpbzxiM&amp;imgurl=http://www.matsie.co.uk/images/product_globe_globe4kids.jpg&amp;w=550&amp;h=550&amp;ei=BIo2UOO8DqjX0QWu34HgBg&amp;zoom=1&amp;iact=hc&amp;vpx=76&amp;vpy=127&amp;dur=1380&amp;hovh=224&amp;hovw=224&amp;tx=121&amp;ty=83&amp;sig=100306983307566589265&amp;page=2&amp;tbnh=141&amp;tbnw=99&amp;start=10&amp;ndsp=13&amp;ved=1t:429,r:0,s:10,i:171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imgres?q=global+communication&amp;hl=en&amp;biw=845&amp;bih=482&amp;tbm=isch&amp;tbnid=JawGWoTn5thAyM:&amp;imgrefurl=http://www.istockphoto.com/stock-photo-9387792-global-communication.php&amp;docid=gYnmuLUFrtl97M&amp;imgurl=http://i.istockimg.com/file_thumbview_approve/9387792/2/stock-photo-9387792-global-communication.jpg&amp;w=380&amp;h=285&amp;ei=Yoo2UOKtJcqh0QXuz4GQAQ&amp;zoom=1&amp;iact=hc&amp;vpx=85&amp;vpy=93&amp;dur=2261&amp;hovh=194&amp;hovw=259&amp;tx=174&amp;ty=82&amp;sig=100306983307566589265&amp;page=1&amp;tbnh=115&amp;tbnw=153&amp;start=0&amp;ndsp=10&amp;ved=1t:429,r:5,s:0,i:99" TargetMode="External"/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2" Type="http://schemas.openxmlformats.org/officeDocument/2006/relationships/hyperlink" Target="http://www.google.co.uk/imgres?q=cartoon+talking+mouth&amp;num=10&amp;hl=en&amp;biw=845&amp;bih=482&amp;tbm=isch&amp;tbnid=n00Gvi84O4-MRM:&amp;imgrefurl=http://www.dreamstime.com/royalty-free-stock-image-human-mouth-talking-image12965826&amp;docid=PUp_3J4nnNlBaM&amp;imgurl=http://www.dreamstime.com/human-mouth-talking-thumb12965826.jpg&amp;w=400&amp;h=296&amp;ei=k4I2UOrqGeec0AXt1IHQDA&amp;zoom=1&amp;iact=hc&amp;vpx=345&amp;vpy=159&amp;dur=5440&amp;hovh=193&amp;hovw=261&amp;tx=150&amp;ty=115&amp;sig=100306983307566589265&amp;page=1&amp;tbnh=108&amp;tbnw=136&amp;start=0&amp;ndsp=10&amp;ved=1t:429,r:2,s:0,i:91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google.co.uk/imgres?q=successful+interview&amp;hl=en&amp;biw=845&amp;bih=482&amp;tbm=isch&amp;tbnid=jbgmZ8CwplrMNM:&amp;imgrefurl=http://www.richescorner.com/having-a-successful-interview-tips-and-techniques-to-get-your-job/&amp;docid=9L93zaZDkcO18M&amp;imgurl=http://www.richescorner.com/wordpress/wp-content/uploads/2011/04/Interview.jpeg&amp;w=350&amp;h=262&amp;ei=h442UMqfGMWt0QWN4YCgBA&amp;zoom=1&amp;iact=hc&amp;vpx=445&amp;vpy=119&amp;dur=1598&amp;hovh=194&amp;hovw=260&amp;tx=142&amp;ty=95&amp;sig=100306983307566589265&amp;page=2&amp;tbnh=124&amp;tbnw=177&amp;start=6&amp;ndsp=13&amp;ved=1t:429,r:6,s:6,i:112" TargetMode="External"/><Relationship Id="rId5" Type="http://schemas.openxmlformats.org/officeDocument/2006/relationships/image" Target="../media/image31.jpeg"/><Relationship Id="rId10" Type="http://schemas.openxmlformats.org/officeDocument/2006/relationships/image" Target="../media/image34.jpeg"/><Relationship Id="rId4" Type="http://schemas.openxmlformats.org/officeDocument/2006/relationships/hyperlink" Target="http://www.google.co.uk/imgres?q=brain&amp;hl=en&amp;biw=845&amp;bih=482&amp;tbm=isch&amp;tbnid=6fU8iq3_eg4DjM:&amp;imgrefurl=http://jeffhurtblog.com/2009/12/16/four-principles-for-planning-brain-friendly-annual-meetings/&amp;docid=lLu37YetcPnVAM&amp;imgurl=http://jeffhurtblog.com/wp-content/uploads/2009/12/Brain.jpg&amp;w=347&amp;h=346&amp;ei=Iog2UNDUO4HU0QWJ6oH4BA&amp;zoom=1&amp;iact=hc&amp;vpx=88&amp;vpy=58&amp;dur=544&amp;hovh=224&amp;hovw=225&amp;tx=137&amp;ty=113&amp;sig=100306983307566589265&amp;page=2&amp;tbnh=141&amp;tbnw=125&amp;start=8&amp;ndsp=12&amp;ved=1t:429,r:4,s:8,i:178" TargetMode="External"/><Relationship Id="rId9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akosmopolite.com/2013/09/15/learning-a-new-language-dont-let-ignorance-discourage-you/" TargetMode="Externa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reativecommons.org/licenses/by-nc/3.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C81F8E-7799-454B-BE51-1D2484CCE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41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895CA-3BD7-4B8C-AE9E-F0CFD0649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Additional Courses at Senior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D0359-A4E6-4E95-8CE5-C5F7C96AE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/>
              <a:t>Journalism</a:t>
            </a:r>
          </a:p>
          <a:p>
            <a:pPr marL="0" indent="0" algn="ctr">
              <a:buNone/>
            </a:pPr>
            <a:r>
              <a:rPr lang="en-GB" sz="4400" dirty="0"/>
              <a:t>Media</a:t>
            </a:r>
          </a:p>
          <a:p>
            <a:pPr marL="0" indent="0" algn="ctr">
              <a:buNone/>
            </a:pPr>
            <a:r>
              <a:rPr lang="en-GB" sz="4400" dirty="0"/>
              <a:t>Legal Studies</a:t>
            </a:r>
          </a:p>
          <a:p>
            <a:pPr marL="0" indent="0">
              <a:buNone/>
            </a:pP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665" y="4198835"/>
            <a:ext cx="2686050" cy="1704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407" y="4151210"/>
            <a:ext cx="2609850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9641" y="4151210"/>
            <a:ext cx="282892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9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0BC0A-1936-429A-8996-A3E80DF6F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Extra Curricular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0B21F-D345-4E26-931B-C18B3A0C4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Award Winning Rare Beast Magazine</a:t>
            </a:r>
          </a:p>
          <a:p>
            <a:pPr marL="0" indent="0" algn="ctr">
              <a:buNone/>
            </a:pPr>
            <a:r>
              <a:rPr lang="en-GB" dirty="0"/>
              <a:t>Creative Writing Competitions</a:t>
            </a:r>
          </a:p>
          <a:p>
            <a:pPr marL="0" indent="0" algn="ctr">
              <a:buNone/>
            </a:pPr>
            <a:r>
              <a:rPr lang="en-GB" dirty="0"/>
              <a:t>Public Speaking Opportunities</a:t>
            </a:r>
          </a:p>
          <a:p>
            <a:pPr marL="0" indent="0" algn="ctr">
              <a:buNone/>
            </a:pPr>
            <a:r>
              <a:rPr lang="en-GB" dirty="0"/>
              <a:t>Burns Night</a:t>
            </a:r>
          </a:p>
          <a:p>
            <a:pPr marL="0" indent="0" algn="ctr">
              <a:buNone/>
            </a:pPr>
            <a:r>
              <a:rPr lang="en-GB" dirty="0"/>
              <a:t>S1 Pantomime Trip</a:t>
            </a: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101" y="4377966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950" y="4700588"/>
            <a:ext cx="3086100" cy="1476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3560" y="4377965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55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E1490-FCF0-4DAC-8DFD-2206FBC2B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1304"/>
            <a:ext cx="10515600" cy="5845659"/>
          </a:xfrm>
        </p:spPr>
        <p:txBody>
          <a:bodyPr/>
          <a:lstStyle/>
          <a:p>
            <a:pPr indent="0">
              <a:lnSpc>
                <a:spcPct val="110000"/>
              </a:lnSpc>
              <a:buClr>
                <a:srgbClr val="3C3122">
                  <a:lumMod val="10000"/>
                  <a:lumOff val="90000"/>
                </a:srgbClr>
              </a:buClr>
              <a:buSzPct val="80000"/>
              <a:buNone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We </a:t>
            </a:r>
            <a:r>
              <a:rPr kumimoji="0" lang="en-GB" sz="2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talk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to pupils all day, every day.</a:t>
            </a:r>
          </a:p>
          <a:p>
            <a:pPr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C3122">
                  <a:lumMod val="10000"/>
                  <a:lumOff val="90000"/>
                </a:srgbClr>
              </a:buClr>
              <a:buSzPct val="80000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We </a:t>
            </a:r>
            <a:r>
              <a:rPr kumimoji="0" lang="en-GB" sz="2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teach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pupils skills and values that they will apply and remember in school and in other areas of their lives. </a:t>
            </a:r>
          </a:p>
          <a:p>
            <a:pPr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C3122">
                  <a:lumMod val="10000"/>
                  <a:lumOff val="90000"/>
                </a:srgbClr>
              </a:buClr>
              <a:buSzPct val="80000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We </a:t>
            </a:r>
            <a:r>
              <a:rPr kumimoji="0" lang="en-GB" sz="2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involve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pupils in every aspect of our teaching and very importantly, every aspect of their learning. </a:t>
            </a:r>
          </a:p>
          <a:p>
            <a:pPr marL="4572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C3122">
                  <a:lumMod val="10000"/>
                  <a:lumOff val="90000"/>
                </a:srgbClr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C3122">
                  <a:lumMod val="10000"/>
                  <a:lumOff val="90000"/>
                </a:srgbClr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That’s why we rock!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DC2727-EA17-45B1-A0A0-CB0575D69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921" y="3429000"/>
            <a:ext cx="4602879" cy="23044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B1D0BB-188F-4BE6-9CEC-657063174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079" y="3782208"/>
            <a:ext cx="3121423" cy="21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99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0" y="188640"/>
            <a:ext cx="8892480" cy="15121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400" u="sng" dirty="0">
                <a:solidFill>
                  <a:schemeClr val="accent6"/>
                </a:solidFill>
              </a:rPr>
              <a:t>Modern Languages in </a:t>
            </a:r>
            <a:br>
              <a:rPr lang="en-GB" sz="4400" u="sng" dirty="0">
                <a:solidFill>
                  <a:schemeClr val="accent6"/>
                </a:solidFill>
              </a:rPr>
            </a:br>
            <a:r>
              <a:rPr lang="en-GB" sz="4400" u="sng" dirty="0">
                <a:solidFill>
                  <a:schemeClr val="accent6"/>
                </a:solidFill>
              </a:rPr>
              <a:t>Coatbridge High School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207568" y="1268761"/>
            <a:ext cx="7992888" cy="5399857"/>
          </a:xfrm>
        </p:spPr>
        <p:txBody>
          <a:bodyPr/>
          <a:lstStyle/>
          <a:p>
            <a:pPr marL="45720" indent="0">
              <a:buNone/>
            </a:pPr>
            <a:r>
              <a:rPr lang="en-GB" sz="2800" dirty="0"/>
              <a:t>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239" y="4250241"/>
            <a:ext cx="2617006" cy="248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285" y="4048513"/>
            <a:ext cx="2617006" cy="268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919" y="4163265"/>
            <a:ext cx="2435155" cy="248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87F1B7-7E6D-4FCB-B181-BE4470890A65}"/>
              </a:ext>
            </a:extLst>
          </p:cNvPr>
          <p:cNvSpPr txBox="1"/>
          <p:nvPr/>
        </p:nvSpPr>
        <p:spPr>
          <a:xfrm>
            <a:off x="2072162" y="1700809"/>
            <a:ext cx="8488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The languages you can learn are: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French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		   </a:t>
            </a:r>
            <a:r>
              <a:rPr kumimoji="0" lang="en-GB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Spanish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		</a:t>
            </a:r>
            <a:r>
              <a:rPr kumimoji="0" lang="en-GB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German</a:t>
            </a: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50815654-0067-4339-9EF1-6611F9549AC1}"/>
              </a:ext>
            </a:extLst>
          </p:cNvPr>
          <p:cNvSpPr/>
          <p:nvPr/>
        </p:nvSpPr>
        <p:spPr>
          <a:xfrm>
            <a:off x="2402775" y="2937734"/>
            <a:ext cx="1753191" cy="101913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343F88B1-786F-47F7-844C-D0957E6C75A2}"/>
              </a:ext>
            </a:extLst>
          </p:cNvPr>
          <p:cNvSpPr/>
          <p:nvPr/>
        </p:nvSpPr>
        <p:spPr>
          <a:xfrm>
            <a:off x="8354738" y="2960948"/>
            <a:ext cx="1845718" cy="9361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Guten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Tag!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84C23918-D078-4BD2-83B4-DC3AEE18A78C}"/>
              </a:ext>
            </a:extLst>
          </p:cNvPr>
          <p:cNvSpPr/>
          <p:nvPr/>
        </p:nvSpPr>
        <p:spPr>
          <a:xfrm>
            <a:off x="5219404" y="2937733"/>
            <a:ext cx="1753192" cy="9361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Hola!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F26547-845F-4F6B-891A-5EB74097A726}"/>
              </a:ext>
            </a:extLst>
          </p:cNvPr>
          <p:cNvSpPr txBox="1"/>
          <p:nvPr/>
        </p:nvSpPr>
        <p:spPr>
          <a:xfrm>
            <a:off x="2702250" y="3145463"/>
            <a:ext cx="1150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Salut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6922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6000">
        <p:checker/>
      </p:transition>
    </mc:Choice>
    <mc:Fallback xmlns="">
      <p:transition spd="slow" advClick="0" advTm="16000">
        <p:check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A678FF-6DF8-4D37-8BAB-BE74B8908C76}"/>
              </a:ext>
            </a:extLst>
          </p:cNvPr>
          <p:cNvSpPr txBox="1"/>
          <p:nvPr/>
        </p:nvSpPr>
        <p:spPr>
          <a:xfrm>
            <a:off x="885825" y="619125"/>
            <a:ext cx="10877550" cy="512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Teaching Staff in the Modern Languages Department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Miss McGuigan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Miss McWhinnie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Mrs Urban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Mrs Wilson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B0FAB0-3B59-448A-B339-3C5CEBBEE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78112">
            <a:off x="6731078" y="1987507"/>
            <a:ext cx="3691601" cy="369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4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FA1F4-0AED-4D9A-A6AE-6ECBB8297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326" y="228793"/>
            <a:ext cx="8683348" cy="1143000"/>
          </a:xfrm>
        </p:spPr>
        <p:txBody>
          <a:bodyPr/>
          <a:lstStyle/>
          <a:p>
            <a:r>
              <a:rPr lang="en-GB" sz="4400" dirty="0"/>
              <a:t>Skills in S1 Modern Languages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76D78-1E33-4387-959C-E4F8A8D9EB6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57172" y="1819468"/>
            <a:ext cx="8534400" cy="3474720"/>
          </a:xfrm>
        </p:spPr>
        <p:txBody>
          <a:bodyPr>
            <a:normAutofit/>
          </a:bodyPr>
          <a:lstStyle/>
          <a:p>
            <a:r>
              <a:rPr lang="en-GB" sz="3200" dirty="0"/>
              <a:t>Reading</a:t>
            </a:r>
          </a:p>
          <a:p>
            <a:r>
              <a:rPr lang="en-GB" sz="3200" dirty="0"/>
              <a:t>Listening</a:t>
            </a:r>
          </a:p>
          <a:p>
            <a:r>
              <a:rPr lang="en-GB" sz="3200" dirty="0"/>
              <a:t>Writing</a:t>
            </a:r>
          </a:p>
          <a:p>
            <a:r>
              <a:rPr lang="en-GB" sz="3200" dirty="0"/>
              <a:t>Speaking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629A6B-EE3F-4BA6-A856-5139BFE54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139" y="1708654"/>
            <a:ext cx="4227129" cy="419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32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FA1F4-0AED-4D9A-A6AE-6ECBB8297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93" y="1431453"/>
            <a:ext cx="4990514" cy="1035060"/>
          </a:xfrm>
        </p:spPr>
        <p:txBody>
          <a:bodyPr anchor="b">
            <a:normAutofit/>
          </a:bodyPr>
          <a:lstStyle/>
          <a:p>
            <a:r>
              <a:rPr lang="en-GB" dirty="0"/>
              <a:t>Topics in S1 Modern Languages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0518B5-7283-4EE4-A173-CCE702C38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688" y="1431453"/>
            <a:ext cx="5356113" cy="3494863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76D78-1E33-4387-959C-E4F8A8D9E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199" y="2786798"/>
            <a:ext cx="4783408" cy="277709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/>
              <a:t>Name, Age and Where you live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/>
              <a:t>Family members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/>
              <a:t>Pets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/>
              <a:t>Numbers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/>
              <a:t>Colours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/>
              <a:t>Alphabet</a:t>
            </a:r>
          </a:p>
        </p:txBody>
      </p:sp>
    </p:spTree>
    <p:extLst>
      <p:ext uri="{BB962C8B-B14F-4D97-AF65-F5344CB8AC3E}">
        <p14:creationId xmlns:p14="http://schemas.microsoft.com/office/powerpoint/2010/main" val="3146966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332656"/>
            <a:ext cx="7344816" cy="576064"/>
          </a:xfrm>
        </p:spPr>
        <p:txBody>
          <a:bodyPr/>
          <a:lstStyle/>
          <a:p>
            <a:pPr marL="0" indent="0" algn="l">
              <a:buNone/>
            </a:pPr>
            <a:r>
              <a:rPr lang="en-GB" u="sng" dirty="0"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Did you know….?</a:t>
            </a:r>
            <a:r>
              <a:rPr lang="en-GB" dirty="0">
                <a:effectLst/>
              </a:rPr>
              <a:t/>
            </a:r>
            <a:br>
              <a:rPr lang="en-GB" dirty="0">
                <a:effectLst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11524" y="1313384"/>
            <a:ext cx="8568952" cy="5544616"/>
          </a:xfrm>
        </p:spPr>
        <p:txBody>
          <a:bodyPr>
            <a:normAutofit/>
          </a:bodyPr>
          <a:lstStyle/>
          <a:p>
            <a:r>
              <a:rPr lang="en-GB" sz="2800" dirty="0"/>
              <a:t>Our planet has over 6 billion people who speak between </a:t>
            </a:r>
            <a:r>
              <a:rPr lang="en-GB" sz="2800" b="1" dirty="0"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6000 and 7000 </a:t>
            </a:r>
            <a:r>
              <a:rPr lang="en-GB" sz="2800" dirty="0"/>
              <a:t>different </a:t>
            </a:r>
            <a:r>
              <a:rPr lang="en-GB" sz="2800" b="1" dirty="0"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Languages</a:t>
            </a:r>
          </a:p>
          <a:p>
            <a:endParaRPr lang="en-GB" sz="2800" b="1" dirty="0">
              <a:effectLst>
                <a:glow rad="45504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lvl="0"/>
            <a:endParaRPr lang="en-GB" sz="2800" dirty="0"/>
          </a:p>
          <a:p>
            <a:pPr lvl="0"/>
            <a:r>
              <a:rPr lang="en-GB" sz="2800" dirty="0"/>
              <a:t> Only </a:t>
            </a:r>
            <a:r>
              <a:rPr lang="en-GB" sz="2800" b="1" dirty="0"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6%</a:t>
            </a:r>
            <a:r>
              <a:rPr lang="en-GB" sz="2800" b="1" dirty="0"/>
              <a:t> </a:t>
            </a:r>
            <a:r>
              <a:rPr lang="en-GB" sz="2800" dirty="0"/>
              <a:t>of the </a:t>
            </a:r>
            <a:r>
              <a:rPr lang="en-GB" sz="2800" b="1" dirty="0"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world’s population </a:t>
            </a:r>
            <a:r>
              <a:rPr lang="en-GB" sz="2800" dirty="0"/>
              <a:t>are native </a:t>
            </a:r>
            <a:r>
              <a:rPr lang="en-GB" sz="2800" b="1" dirty="0"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English speakers</a:t>
            </a:r>
          </a:p>
          <a:p>
            <a:pPr lvl="0"/>
            <a:endParaRPr lang="en-GB" sz="1000" dirty="0"/>
          </a:p>
          <a:p>
            <a:pPr lvl="0"/>
            <a:r>
              <a:rPr lang="en-GB" sz="2800" b="1" dirty="0"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75%</a:t>
            </a:r>
            <a:r>
              <a:rPr lang="en-GB" sz="2800" dirty="0"/>
              <a:t> of the world’s population speak </a:t>
            </a:r>
            <a:r>
              <a:rPr lang="en-GB" sz="2800" b="1" dirty="0"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no English </a:t>
            </a:r>
            <a:r>
              <a:rPr lang="en-GB" sz="2800" dirty="0"/>
              <a:t>at all </a:t>
            </a:r>
          </a:p>
          <a:p>
            <a:endParaRPr lang="en-GB" sz="2800" dirty="0"/>
          </a:p>
        </p:txBody>
      </p:sp>
      <p:pic>
        <p:nvPicPr>
          <p:cNvPr id="4" name="rg_hi" descr="http://t1.gstatic.com/images?q=tbn:ANd9GcR3mG8d7u4da3LVyoxR5uOdHJoShpEW719cDDMAKaJg5mcwSMMi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812" y="2288133"/>
            <a:ext cx="2664296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g_hi" descr="http://t0.gstatic.com/images?q=tbn:ANd9GcQwC2-CiqSp6foE6PsU-4joGY5zm-3wansIhpa35VyBIaKRKIRN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1" y="5229201"/>
            <a:ext cx="1415659" cy="11521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4669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6000">
        <p15:prstTrans prst="crush"/>
      </p:transition>
    </mc:Choice>
    <mc:Fallback xmlns="">
      <p:transition spd="slow" advClick="0" advTm="16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16632"/>
            <a:ext cx="10257631" cy="1008112"/>
          </a:xfrm>
        </p:spPr>
        <p:txBody>
          <a:bodyPr/>
          <a:lstStyle/>
          <a:p>
            <a:pPr marL="0" indent="0" algn="ctr">
              <a:buNone/>
            </a:pPr>
            <a:r>
              <a:rPr lang="en-GB" sz="4000" u="sng" dirty="0"/>
              <a:t>Why is Modern Languages important</a:t>
            </a:r>
            <a:r>
              <a:rPr lang="en-GB" sz="40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91544" y="1124744"/>
            <a:ext cx="8424936" cy="5616624"/>
          </a:xfrm>
        </p:spPr>
        <p:txBody>
          <a:bodyPr>
            <a:normAutofit/>
          </a:bodyPr>
          <a:lstStyle/>
          <a:p>
            <a:r>
              <a:rPr lang="en-GB" sz="3000" dirty="0"/>
              <a:t>improves your </a:t>
            </a:r>
            <a:r>
              <a:rPr lang="en-GB" sz="3000" b="1" dirty="0"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communication skills.</a:t>
            </a:r>
          </a:p>
          <a:p>
            <a:r>
              <a:rPr lang="en-GB" sz="3000" dirty="0"/>
              <a:t>boosts </a:t>
            </a:r>
            <a:r>
              <a:rPr lang="en-GB" sz="3000" b="1" dirty="0"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brain power, memory and creativity.</a:t>
            </a:r>
          </a:p>
          <a:p>
            <a:r>
              <a:rPr lang="en-GB" sz="3000" dirty="0"/>
              <a:t>helps give you </a:t>
            </a:r>
            <a:r>
              <a:rPr lang="en-GB" sz="3000" b="1" dirty="0"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confidence</a:t>
            </a:r>
            <a:r>
              <a:rPr lang="en-GB" sz="3000" b="1" dirty="0"/>
              <a:t>.</a:t>
            </a:r>
            <a:endParaRPr lang="en-GB" sz="3000" dirty="0"/>
          </a:p>
          <a:p>
            <a:r>
              <a:rPr lang="en-GB" sz="3000" dirty="0"/>
              <a:t>widens your </a:t>
            </a:r>
            <a:r>
              <a:rPr lang="en-GB" sz="3000" b="1" dirty="0"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career </a:t>
            </a:r>
            <a:r>
              <a:rPr lang="en-GB" sz="3000" dirty="0"/>
              <a:t>/ job </a:t>
            </a:r>
            <a:r>
              <a:rPr lang="en-GB" sz="3000" b="1" dirty="0"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options</a:t>
            </a:r>
            <a:r>
              <a:rPr lang="en-GB" sz="3000" dirty="0"/>
              <a:t>.</a:t>
            </a:r>
          </a:p>
          <a:p>
            <a:r>
              <a:rPr lang="en-GB" sz="3000" dirty="0"/>
              <a:t>gives you a wider </a:t>
            </a:r>
            <a:r>
              <a:rPr lang="en-GB" sz="3000" b="1" dirty="0"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</a:rPr>
              <a:t>understanding</a:t>
            </a:r>
            <a:r>
              <a:rPr lang="en-GB" sz="3000" dirty="0"/>
              <a:t> of world affairs &amp; makes </a:t>
            </a:r>
            <a:r>
              <a:rPr lang="en-GB" sz="3000" b="1" dirty="0"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travelling</a:t>
            </a:r>
            <a:r>
              <a:rPr lang="en-GB" sz="3000" b="1" dirty="0"/>
              <a:t> </a:t>
            </a:r>
            <a:r>
              <a:rPr lang="en-GB" sz="3000" dirty="0"/>
              <a:t>easier and more enjoyable. </a:t>
            </a:r>
          </a:p>
          <a:p>
            <a:r>
              <a:rPr lang="en-GB" sz="3000" dirty="0"/>
              <a:t>helps you make </a:t>
            </a:r>
            <a:r>
              <a:rPr lang="en-GB" sz="3000" b="1" dirty="0"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friends in new countries.</a:t>
            </a:r>
          </a:p>
          <a:p>
            <a:r>
              <a:rPr lang="en-GB" sz="3000" dirty="0"/>
              <a:t>shows you are </a:t>
            </a:r>
            <a:r>
              <a:rPr lang="en-GB" sz="3000" b="1" dirty="0"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open minded</a:t>
            </a:r>
            <a:r>
              <a:rPr lang="en-GB" sz="3000" dirty="0"/>
              <a:t> and </a:t>
            </a:r>
            <a:r>
              <a:rPr lang="en-GB" sz="3000" b="1" dirty="0"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tolerant</a:t>
            </a:r>
            <a:r>
              <a:rPr lang="en-GB" sz="3000" dirty="0"/>
              <a:t>.</a:t>
            </a:r>
          </a:p>
          <a:p>
            <a:endParaRPr lang="en-GB" sz="2800" dirty="0"/>
          </a:p>
          <a:p>
            <a:endParaRPr lang="en-GB" sz="2400" dirty="0"/>
          </a:p>
          <a:p>
            <a:endParaRPr lang="en-GB" dirty="0"/>
          </a:p>
        </p:txBody>
      </p:sp>
      <p:pic>
        <p:nvPicPr>
          <p:cNvPr id="4" name="rg_hi" descr="http://t2.gstatic.com/images?q=tbn:ANd9GcTVW5Ns1ygEbJhyZVwj8h5JP2fr-eTuknQdSqead5tVQ4TOLoNt7Q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332" y="953095"/>
            <a:ext cx="1052125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g_hi" descr="http://t0.gstatic.com/images?q=tbn:ANd9GcTJQvB-t1qvUi4WiulWVy9FPRNinvehiko2tLq0kixrPXsm3FxI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946" y="2190344"/>
            <a:ext cx="794809" cy="809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rg_hi" descr="http://t2.gstatic.com/images?q=tbn:ANd9GcSHLgkWo7ag8_DUUB6xuyOq4asZFZ0PNlzbzi_M3YZDoyWjiGid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99" y="2718728"/>
            <a:ext cx="1250989" cy="809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rg_hi" descr="http://t2.gstatic.com/images?q=tbn:ANd9GcQbtQCuxCESVVO0_RNmsGVLzO0R-zeEDVI0jnruiJqkdRMgzXnW">
            <a:hlinkClick r:id="rId8"/>
            <a:extLst>
              <a:ext uri="{FF2B5EF4-FFF2-40B4-BE49-F238E27FC236}">
                <a16:creationId xmlns:a16="http://schemas.microsoft.com/office/drawing/2014/main" id="{DD5AEBD3-C23B-4612-9380-9C7A1B75678F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7" y="6064622"/>
            <a:ext cx="1250989" cy="676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l_fi" descr="http://travel-babel.com/wp-content/uploads/2012/07/Airplane-clipart.jpg">
            <a:extLst>
              <a:ext uri="{FF2B5EF4-FFF2-40B4-BE49-F238E27FC236}">
                <a16:creationId xmlns:a16="http://schemas.microsoft.com/office/drawing/2014/main" id="{23101877-DCEA-488E-92ED-450D3AA4127D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86" y="4620739"/>
            <a:ext cx="725909" cy="432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404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5000">
        <p14:ripple/>
      </p:transition>
    </mc:Choice>
    <mc:Fallback xmlns="">
      <p:transition spd="slow" advClick="0" advTm="25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ABE767-3C86-43D7-AE35-8A9EBDA6F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12012" y="2145231"/>
            <a:ext cx="1956397" cy="639762"/>
          </a:xfrm>
        </p:spPr>
        <p:txBody>
          <a:bodyPr/>
          <a:lstStyle/>
          <a:p>
            <a:r>
              <a:rPr lang="en-GB" sz="4000" dirty="0"/>
              <a:t>  in S4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C77E1-16C8-469E-90ED-D83CBD6B96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72678" y="3558173"/>
            <a:ext cx="2448272" cy="100318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sz="3600" dirty="0"/>
              <a:t>in S5/6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88EF95-73E8-49DB-AE59-B8B6BED185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00884" y="1819629"/>
            <a:ext cx="6371794" cy="956730"/>
          </a:xfrm>
        </p:spPr>
        <p:txBody>
          <a:bodyPr/>
          <a:lstStyle/>
          <a:p>
            <a:r>
              <a:rPr lang="en-GB" sz="3600" dirty="0">
                <a:solidFill>
                  <a:srgbClr val="FF0000"/>
                </a:solidFill>
              </a:rPr>
              <a:t>National 4 and/or National 5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2C67B2-81C2-479E-B8DD-28A4980553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135560" y="3429001"/>
            <a:ext cx="3346704" cy="113235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sz="4000" dirty="0">
                <a:solidFill>
                  <a:schemeClr val="accent5"/>
                </a:solidFill>
                <a:latin typeface="Trebuchet MS" panose="020B0603020202020204" pitchFamily="34" charset="0"/>
              </a:rPr>
              <a:t>Higher</a:t>
            </a:r>
            <a:r>
              <a:rPr lang="en-GB" sz="4000" dirty="0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7E82918-2AE7-4385-ADB3-63D1E5CD9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97838"/>
            <a:ext cx="8601356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GB" sz="3200" u="sng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rebuchet MS"/>
              </a:rPr>
              <a:t>You will work at BGE 2</a:t>
            </a:r>
            <a:r>
              <a:rPr lang="en-GB" sz="3200" u="sng" baseline="30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rebuchet MS"/>
              </a:rPr>
              <a:t>nd</a:t>
            </a:r>
            <a:r>
              <a:rPr lang="en-GB" sz="3200" u="sng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rebuchet MS"/>
              </a:rPr>
              <a:t>,3</a:t>
            </a:r>
            <a:r>
              <a:rPr lang="en-GB" sz="3200" u="sng" baseline="30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rebuchet MS"/>
              </a:rPr>
              <a:t>rd</a:t>
            </a:r>
            <a:r>
              <a:rPr lang="en-GB" sz="3200" u="sng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rebuchet MS"/>
              </a:rPr>
              <a:t> and 4</a:t>
            </a:r>
            <a:r>
              <a:rPr lang="en-GB" sz="3200" u="sng" baseline="30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rebuchet MS"/>
              </a:rPr>
              <a:t>th</a:t>
            </a:r>
            <a:r>
              <a:rPr lang="en-GB" sz="3200" u="sng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rebuchet MS"/>
              </a:rPr>
              <a:t> levels in S1-S3 and will have the chance to progress to: </a:t>
            </a:r>
            <a:r>
              <a:rPr lang="en-GB" sz="3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rebuchet MS"/>
              </a:rPr>
              <a:t/>
            </a:r>
            <a:br>
              <a:rPr lang="en-GB" sz="3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rebuchet MS"/>
              </a:rPr>
            </a:br>
            <a:r>
              <a:rPr lang="en-GB" sz="3200" dirty="0">
                <a:solidFill>
                  <a:srgbClr val="FF0000"/>
                </a:solidFill>
              </a:rPr>
              <a:t/>
            </a:r>
            <a:br>
              <a:rPr lang="en-GB" sz="3200" dirty="0">
                <a:solidFill>
                  <a:srgbClr val="FF0000"/>
                </a:solidFill>
              </a:rPr>
            </a:b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411935-299B-41F4-A455-CC82F4C0D5DC}"/>
              </a:ext>
            </a:extLst>
          </p:cNvPr>
          <p:cNvSpPr txBox="1"/>
          <p:nvPr/>
        </p:nvSpPr>
        <p:spPr>
          <a:xfrm>
            <a:off x="2063552" y="5229201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A7EA52">
                    <a:lumMod val="7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Advanced Higher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63AC5E-B429-4482-8F8B-B07E9CC69322}"/>
              </a:ext>
            </a:extLst>
          </p:cNvPr>
          <p:cNvSpPr txBox="1"/>
          <p:nvPr/>
        </p:nvSpPr>
        <p:spPr>
          <a:xfrm>
            <a:off x="8325156" y="5070630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in S6 </a:t>
            </a:r>
          </a:p>
        </p:txBody>
      </p:sp>
    </p:spTree>
    <p:extLst>
      <p:ext uri="{BB962C8B-B14F-4D97-AF65-F5344CB8AC3E}">
        <p14:creationId xmlns:p14="http://schemas.microsoft.com/office/powerpoint/2010/main" val="251126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>
        <p14:ferris dir="l"/>
      </p:transition>
    </mc:Choice>
    <mc:Fallback xmlns="">
      <p:transition spd="slow" advClick="0" advTm="14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67446-3AF9-40DA-9CE2-7E296BA85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390524"/>
            <a:ext cx="11534775" cy="620077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When pupils come to the English department, they will have the opportunity to: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Develop skills in </a:t>
            </a:r>
            <a:r>
              <a:rPr lang="en-US" sz="3200" b="1" dirty="0"/>
              <a:t>reading, writing, listening and talking</a:t>
            </a:r>
            <a:r>
              <a:rPr lang="en-US" sz="32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Develop </a:t>
            </a:r>
            <a:r>
              <a:rPr lang="en-US" sz="3200" b="1" dirty="0"/>
              <a:t>skills for life</a:t>
            </a:r>
            <a:r>
              <a:rPr lang="en-US" sz="3200" dirty="0"/>
              <a:t>. English is not simply about exams and assessments but helping pupils becomes </a:t>
            </a:r>
            <a:r>
              <a:rPr lang="en-US" sz="3200" b="1" dirty="0"/>
              <a:t>well rounded</a:t>
            </a:r>
            <a:r>
              <a:rPr lang="en-US" sz="3200" dirty="0"/>
              <a:t>, </a:t>
            </a:r>
            <a:r>
              <a:rPr lang="en-US" sz="3200" b="1" dirty="0"/>
              <a:t>responsible</a:t>
            </a:r>
            <a:r>
              <a:rPr lang="en-US" sz="3200" dirty="0"/>
              <a:t>  and </a:t>
            </a:r>
            <a:r>
              <a:rPr lang="en-US" sz="3200" b="1" dirty="0"/>
              <a:t>independent</a:t>
            </a:r>
            <a:r>
              <a:rPr lang="en-US" sz="3200" dirty="0"/>
              <a:t> individuals.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Work as part of a </a:t>
            </a:r>
            <a:r>
              <a:rPr lang="en-US" sz="3200" b="1" dirty="0"/>
              <a:t>group</a:t>
            </a:r>
            <a:r>
              <a:rPr lang="en-US" sz="3200" dirty="0"/>
              <a:t> and </a:t>
            </a:r>
            <a:r>
              <a:rPr lang="en-US" sz="3200" b="1" dirty="0"/>
              <a:t>individually</a:t>
            </a:r>
            <a:r>
              <a:rPr lang="en-US" sz="32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Become involved in extra curricular activities within the department.</a:t>
            </a:r>
          </a:p>
          <a:p>
            <a:pPr>
              <a:lnSpc>
                <a:spcPct val="150000"/>
              </a:lnSpc>
            </a:pPr>
            <a:r>
              <a:rPr lang="en-US" sz="3600" b="1" dirty="0"/>
              <a:t>Have fun</a:t>
            </a:r>
            <a:r>
              <a:rPr lang="en-US" sz="2000" dirty="0"/>
              <a:t>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385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FF8E2-ADB1-4C31-88A9-23F3B5DA5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640" y="137188"/>
            <a:ext cx="5184576" cy="81196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GB" dirty="0"/>
              <a:t>Learn a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7314F-5DA9-487D-829E-F8AFA3B67F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31504" y="1146379"/>
            <a:ext cx="8064896" cy="4473664"/>
          </a:xfrm>
        </p:spPr>
        <p:txBody>
          <a:bodyPr>
            <a:noAutofit/>
          </a:bodyPr>
          <a:lstStyle/>
          <a:p>
            <a:r>
              <a:rPr lang="en-GB" sz="4800" dirty="0"/>
              <a:t>It will change your life for the better! </a:t>
            </a:r>
          </a:p>
          <a:p>
            <a:r>
              <a:rPr lang="en-GB" sz="4800" dirty="0"/>
              <a:t>You will NEVER regret it! </a:t>
            </a:r>
          </a:p>
          <a:p>
            <a:r>
              <a:rPr lang="en-GB" sz="4800" dirty="0"/>
              <a:t>Have a talent few people have! </a:t>
            </a:r>
          </a:p>
        </p:txBody>
      </p:sp>
      <p:pic>
        <p:nvPicPr>
          <p:cNvPr id="13" name="Picture 12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DD82BBFC-8BBD-4579-80CA-6A8AB6E09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647728" y="4960018"/>
            <a:ext cx="3793490" cy="166978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CAC5D2A-2640-49CC-8574-0B0566F7ACCA}"/>
              </a:ext>
            </a:extLst>
          </p:cNvPr>
          <p:cNvSpPr txBox="1"/>
          <p:nvPr/>
        </p:nvSpPr>
        <p:spPr>
          <a:xfrm>
            <a:off x="2495601" y="7530370"/>
            <a:ext cx="53594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  <a:hlinkClick r:id="rId3" tooltip="http://akosmopolite.com/2013/09/15/learning-a-new-language-dont-let-ignorance-discourage-you/"/>
              </a:rPr>
              <a:t>This Photo</a:t>
            </a: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by Unknown Author is licensed under </a:t>
            </a: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  <a:hlinkClick r:id="rId4" tooltip="https://creativecommons.org/licenses/by-nc/3.0/"/>
              </a:rPr>
              <a:t>CC BY-NC</a:t>
            </a: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38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CFFD9-730D-4B42-8831-A5F225442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i="1" dirty="0"/>
              <a:t>English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4D54E-FD5A-464C-A1B8-9110E791C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200" dirty="0"/>
              <a:t>The English department try very hard to make the course fun, engaging, diverse and relatable to the world we live in today.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200" dirty="0"/>
              <a:t>Pupils will continue to experience a wide variety of activities and the following are just some examples of the types of work and outcomes pupils will have the opportunity to complete in the department: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5243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D7E05-3E55-41C4-9BDC-47D7A9CC3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S1 Texts and Tasks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CC9B31A-0257-4DDD-9E7F-297047F853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2695" y="1690688"/>
            <a:ext cx="1841992" cy="24572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583B07-07A8-4C34-BAA0-79FFFC000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329" y="1690689"/>
            <a:ext cx="2135671" cy="24572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CE7CFC-5CD7-4258-B706-F6B4EC202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6522" y="1690689"/>
            <a:ext cx="2308695" cy="24572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E42FFC-9729-4B33-9BF8-E79E3E8AF9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2852" y="1690688"/>
            <a:ext cx="2135671" cy="25500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11AF72-E9A0-4756-AB1C-1F1518EAAF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4979" y="4500805"/>
            <a:ext cx="1790700" cy="20348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8CA5E9-56F5-4DD5-A6D8-AEFC3092C3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0247" y="4458045"/>
            <a:ext cx="1885040" cy="203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00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1DE7A-98BE-44DD-8796-01C75926B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1C793-4287-436A-883F-F71572CE7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Non-Fiction Writing e.g., autobiographies and persuasive writing.</a:t>
            </a:r>
          </a:p>
          <a:p>
            <a:r>
              <a:rPr lang="en-GB" dirty="0"/>
              <a:t>Creative writing</a:t>
            </a:r>
          </a:p>
          <a:p>
            <a:r>
              <a:rPr lang="en-GB" dirty="0"/>
              <a:t>Critical essays</a:t>
            </a:r>
          </a:p>
          <a:p>
            <a:r>
              <a:rPr lang="en-GB" dirty="0"/>
              <a:t>Character studies</a:t>
            </a:r>
          </a:p>
          <a:p>
            <a:r>
              <a:rPr lang="en-GB" dirty="0"/>
              <a:t>Research skills</a:t>
            </a:r>
          </a:p>
          <a:p>
            <a:r>
              <a:rPr lang="en-US" dirty="0"/>
              <a:t>Media studies – engagement in films/documentaries with various outcomes </a:t>
            </a:r>
          </a:p>
          <a:p>
            <a:r>
              <a:rPr lang="en-US" dirty="0"/>
              <a:t>Reading activities where we would look at journalism and how to answer questions in an analytical and evaluative way</a:t>
            </a:r>
          </a:p>
          <a:p>
            <a:r>
              <a:rPr lang="en-US" dirty="0"/>
              <a:t>Developing language skills with work on vocabulary and language techniques.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2168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452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Progression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1575"/>
            <a:ext cx="10515600" cy="50053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GB" sz="3200" dirty="0"/>
              <a:t>S1 classes are mixed ability </a:t>
            </a:r>
          </a:p>
          <a:p>
            <a:pPr>
              <a:lnSpc>
                <a:spcPct val="150000"/>
              </a:lnSpc>
            </a:pPr>
            <a:r>
              <a:rPr lang="en-GB" sz="3200" dirty="0"/>
              <a:t>Classes will bet set from S2 upwards.  Decisions will be based on work produced throughout the year. </a:t>
            </a:r>
          </a:p>
          <a:p>
            <a:pPr>
              <a:lnSpc>
                <a:spcPct val="150000"/>
              </a:lnSpc>
            </a:pPr>
            <a:r>
              <a:rPr lang="en-GB" sz="3200" dirty="0"/>
              <a:t>This allows us to appropriately challenge each pupil as an individual and provide support for pupils as and when needed. </a:t>
            </a:r>
          </a:p>
          <a:p>
            <a:pPr>
              <a:lnSpc>
                <a:spcPct val="150000"/>
              </a:lnSpc>
            </a:pPr>
            <a:r>
              <a:rPr lang="en-GB" sz="3200" dirty="0"/>
              <a:t>Nothing is set in stone and is reviewed throughout the year and at the end of each year. </a:t>
            </a:r>
          </a:p>
        </p:txBody>
      </p:sp>
    </p:spTree>
    <p:extLst>
      <p:ext uri="{BB962C8B-B14F-4D97-AF65-F5344CB8AC3E}">
        <p14:creationId xmlns:p14="http://schemas.microsoft.com/office/powerpoint/2010/main" val="1168034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E0667-8F5E-4B45-A4F0-EC15DDAC8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S2 and S3 Texts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0772A28-E003-460C-BF3C-5867AF0E17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557918"/>
            <a:ext cx="1933516" cy="22587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D3909C-36D3-4967-8772-B0C329794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078" y="1557919"/>
            <a:ext cx="1777862" cy="22587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21DF3F-9CC6-4E42-888E-FAFD2D3A8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7728" y="1478405"/>
            <a:ext cx="1867800" cy="23382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72B198-7E89-4C03-B99E-BCB4FEE86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8951" y="1530730"/>
            <a:ext cx="1895475" cy="22858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183CF2-F175-4989-A920-6A38EF501E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7251" y="3915207"/>
            <a:ext cx="1855690" cy="27697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1F1466-530E-42ED-8AC6-56D78F1D2B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7954" y="3917954"/>
            <a:ext cx="1847573" cy="276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84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75B35-52F7-44F8-B2CF-F30E2C4B6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Teaching Methods and Senior Phase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51018-79E9-4B72-8458-BFB4C176E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3200" dirty="0"/>
              <a:t>We do not view BGE (S1 – S3) and the senior phase (National 4, 5 and Higher) as two separate courses. </a:t>
            </a:r>
          </a:p>
          <a:p>
            <a:pPr>
              <a:lnSpc>
                <a:spcPct val="150000"/>
              </a:lnSpc>
            </a:pPr>
            <a:r>
              <a:rPr lang="en-GB" sz="3200" dirty="0"/>
              <a:t>We introduce the necessary skills in S1 in order to build pupil confidence</a:t>
            </a:r>
          </a:p>
          <a:p>
            <a:pPr>
              <a:lnSpc>
                <a:spcPct val="150000"/>
              </a:lnSpc>
            </a:pPr>
            <a:r>
              <a:rPr lang="en-GB" sz="3200" dirty="0"/>
              <a:t>For example: Close Reading Skills and Critical Essay Skills.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9013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FF63D-2513-4ECC-AD2B-00C3A2DFE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3479D-4027-4862-9D6B-B622008CB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As a department we have an excellent success rate at National 5 and Higher level.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A – C pass rate 2021</a:t>
            </a:r>
          </a:p>
          <a:p>
            <a:pPr marL="0" indent="0">
              <a:buNone/>
            </a:pPr>
            <a:r>
              <a:rPr lang="en-GB" sz="3200" dirty="0"/>
              <a:t>National 5 - 94%</a:t>
            </a:r>
          </a:p>
          <a:p>
            <a:pPr marL="0" indent="0">
              <a:buNone/>
            </a:pPr>
            <a:r>
              <a:rPr lang="en-GB" sz="3200" dirty="0"/>
              <a:t>Higher – 81%</a:t>
            </a:r>
          </a:p>
        </p:txBody>
      </p:sp>
    </p:spTree>
    <p:extLst>
      <p:ext uri="{BB962C8B-B14F-4D97-AF65-F5344CB8AC3E}">
        <p14:creationId xmlns:p14="http://schemas.microsoft.com/office/powerpoint/2010/main" val="312034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E1EF904004A9449CDF721126DFB820" ma:contentTypeVersion="2" ma:contentTypeDescription="Create a new document." ma:contentTypeScope="" ma:versionID="e60c959859fa3ffc9017b1e2c287b212">
  <xsd:schema xmlns:xsd="http://www.w3.org/2001/XMLSchema" xmlns:xs="http://www.w3.org/2001/XMLSchema" xmlns:p="http://schemas.microsoft.com/office/2006/metadata/properties" xmlns:ns2="110ab605-70f3-4f6e-a76e-0391c7f7f33d" targetNamespace="http://schemas.microsoft.com/office/2006/metadata/properties" ma:root="true" ma:fieldsID="7d5ebc116054aa6a766710af885dcca0" ns2:_="">
    <xsd:import namespace="110ab605-70f3-4f6e-a76e-0391c7f7f3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0ab605-70f3-4f6e-a76e-0391c7f7f3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78EE5E-84B7-4F92-A002-1C0BEC4656D0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110ab605-70f3-4f6e-a76e-0391c7f7f33d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A5DDA80-8AAA-4D8E-AFD6-5959225033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833242-B767-4456-8349-7688990131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0ab605-70f3-4f6e-a76e-0391c7f7f3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688</Words>
  <Application>Microsoft Office PowerPoint</Application>
  <PresentationFormat>Widescreen</PresentationFormat>
  <Paragraphs>106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Avenir Next LT Pro</vt:lpstr>
      <vt:lpstr>Calibri</vt:lpstr>
      <vt:lpstr>Calibri Light</vt:lpstr>
      <vt:lpstr>Georgia</vt:lpstr>
      <vt:lpstr>Trebuchet MS</vt:lpstr>
      <vt:lpstr>Wingdings</vt:lpstr>
      <vt:lpstr>Office Theme</vt:lpstr>
      <vt:lpstr>Slipstream</vt:lpstr>
      <vt:lpstr>PowerPoint Presentation</vt:lpstr>
      <vt:lpstr>PowerPoint Presentation</vt:lpstr>
      <vt:lpstr>English</vt:lpstr>
      <vt:lpstr>S1 Texts and Tasks</vt:lpstr>
      <vt:lpstr>Tasks</vt:lpstr>
      <vt:lpstr>Progression</vt:lpstr>
      <vt:lpstr>S2 and S3 Texts</vt:lpstr>
      <vt:lpstr>Teaching Methods and Senior Phase</vt:lpstr>
      <vt:lpstr>Results</vt:lpstr>
      <vt:lpstr>Additional Courses at Senior Level</vt:lpstr>
      <vt:lpstr>Extra Curricular Opportunities</vt:lpstr>
      <vt:lpstr>PowerPoint Presentation</vt:lpstr>
      <vt:lpstr>Modern Languages in  Coatbridge High School </vt:lpstr>
      <vt:lpstr>PowerPoint Presentation</vt:lpstr>
      <vt:lpstr>Skills in S1 Modern Languages </vt:lpstr>
      <vt:lpstr>Topics in S1 Modern Languages </vt:lpstr>
      <vt:lpstr>Did you know….? </vt:lpstr>
      <vt:lpstr>Why is Modern Languages important?</vt:lpstr>
      <vt:lpstr>You will work at BGE 2nd,3rd and 4th levels in S1-S3 and will have the chance to progress to:   </vt:lpstr>
      <vt:lpstr>Learn a language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Burns</dc:creator>
  <cp:lastModifiedBy>Administrator</cp:lastModifiedBy>
  <cp:revision>11</cp:revision>
  <dcterms:created xsi:type="dcterms:W3CDTF">2021-10-31T17:06:33Z</dcterms:created>
  <dcterms:modified xsi:type="dcterms:W3CDTF">2021-11-08T11:11:55Z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0x010100AEE1EF904004A9449CDF721126DFB820</vt:lpwstr>
  </property>
</Properties>
</file>