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4" r:id="rId4"/>
    <p:sldId id="275" r:id="rId5"/>
    <p:sldId id="276" r:id="rId6"/>
    <p:sldId id="277" r:id="rId7"/>
    <p:sldId id="278" r:id="rId8"/>
    <p:sldId id="279" r:id="rId9"/>
    <p:sldId id="267" r:id="rId10"/>
  </p:sldIdLst>
  <p:sldSz cx="9144000" cy="6858000" type="screen4x3"/>
  <p:notesSz cx="6858000" cy="9144000"/>
  <p:embeddedFontLst>
    <p:embeddedFont>
      <p:font typeface="Twinkl" panose="020B0604020202020204" charset="0"/>
      <p:regular r:id="rId13"/>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97" userDrawn="1">
          <p15:clr>
            <a:srgbClr val="A4A3A4"/>
          </p15:clr>
        </p15:guide>
        <p15:guide id="6" pos="3061" userDrawn="1">
          <p15:clr>
            <a:srgbClr val="A4A3A4"/>
          </p15:clr>
        </p15:guide>
        <p15:guide id="7" orient="horz" pos="346" userDrawn="1">
          <p15:clr>
            <a:srgbClr val="A4A3A4"/>
          </p15:clr>
        </p15:guide>
        <p15:guide id="8" pos="2109"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80C1EB"/>
    <a:srgbClr val="00A7E6"/>
    <a:srgbClr val="87BD31"/>
    <a:srgbClr val="009285"/>
    <a:srgbClr val="699327"/>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showGuides="1">
      <p:cViewPr varScale="1">
        <p:scale>
          <a:sx n="85" d="100"/>
          <a:sy n="85" d="100"/>
        </p:scale>
        <p:origin x="1038" y="78"/>
      </p:cViewPr>
      <p:guideLst>
        <p:guide orient="horz" pos="2160"/>
        <p:guide pos="2880"/>
        <p:guide pos="340"/>
        <p:guide orient="horz" pos="3997"/>
        <p:guide pos="3061"/>
        <p:guide orient="horz" pos="346"/>
        <p:guide pos="2109"/>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Our Earth</a:t>
            </a:r>
          </a:p>
        </p:txBody>
      </p:sp>
      <p:sp>
        <p:nvSpPr>
          <p:cNvPr id="5" name="Rectangle 4"/>
          <p:cNvSpPr/>
          <p:nvPr/>
        </p:nvSpPr>
        <p:spPr>
          <a:xfrm>
            <a:off x="755650" y="1380283"/>
            <a:ext cx="7632700" cy="276999"/>
          </a:xfrm>
          <a:prstGeom prst="rect">
            <a:avLst/>
          </a:prstGeom>
        </p:spPr>
        <p:txBody>
          <a:bodyPr wrap="square" lIns="0" tIns="0" rIns="0" bIns="0">
            <a:spAutoFit/>
          </a:bodyPr>
          <a:lstStyle/>
          <a:p>
            <a:r>
              <a:rPr lang="en-GB" dirty="0"/>
              <a:t>Our planet Earth is a unique place to live. </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6323" y="2764222"/>
            <a:ext cx="6423205" cy="3672331"/>
          </a:xfrm>
          <a:prstGeom prst="rect">
            <a:avLst/>
          </a:prstGeom>
        </p:spPr>
      </p:pic>
      <p:grpSp>
        <p:nvGrpSpPr>
          <p:cNvPr id="6" name="Group 5"/>
          <p:cNvGrpSpPr/>
          <p:nvPr/>
        </p:nvGrpSpPr>
        <p:grpSpPr>
          <a:xfrm>
            <a:off x="634881" y="4882551"/>
            <a:ext cx="7632699" cy="1371442"/>
            <a:chOff x="634881" y="4882551"/>
            <a:chExt cx="7632699" cy="1371442"/>
          </a:xfrm>
        </p:grpSpPr>
        <p:sp>
          <p:nvSpPr>
            <p:cNvPr id="7" name="Rounded Rectangle 6"/>
            <p:cNvSpPr/>
            <p:nvPr/>
          </p:nvSpPr>
          <p:spPr>
            <a:xfrm>
              <a:off x="1412733" y="4987915"/>
              <a:ext cx="6854847" cy="1160713"/>
            </a:xfrm>
            <a:prstGeom prst="roundRect">
              <a:avLst/>
            </a:prstGeom>
            <a:solidFill>
              <a:schemeClr val="bg1"/>
            </a:solidFill>
            <a:ln w="28575">
              <a:solidFill>
                <a:srgbClr val="009285"/>
              </a:solidFill>
            </a:ln>
          </p:spPr>
          <p:txBody>
            <a:bodyPr wrap="square" lIns="648000" tIns="108000" rIns="108000" bIns="108000">
              <a:spAutoFit/>
            </a:bodyPr>
            <a:lstStyle/>
            <a:p>
              <a:r>
                <a:rPr lang="en-GB" dirty="0"/>
                <a:t>Our </a:t>
              </a:r>
              <a:r>
                <a:rPr lang="en-GB" b="1" dirty="0"/>
                <a:t>environment</a:t>
              </a:r>
              <a:r>
                <a:rPr lang="en-GB" dirty="0"/>
                <a:t> is everything around us. </a:t>
              </a:r>
            </a:p>
            <a:p>
              <a:r>
                <a:rPr lang="en-GB" dirty="0"/>
                <a:t>It includes plants, animals and other humans, and the air that we breathe.</a:t>
              </a:r>
            </a:p>
          </p:txBody>
        </p:sp>
        <p:sp>
          <p:nvSpPr>
            <p:cNvPr id="4" name="Oval 3"/>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Fun Fact</a:t>
              </a:r>
            </a:p>
          </p:txBody>
        </p:sp>
      </p:grpSp>
      <p:sp>
        <p:nvSpPr>
          <p:cNvPr id="11" name="Oval 10"/>
          <p:cNvSpPr/>
          <p:nvPr/>
        </p:nvSpPr>
        <p:spPr>
          <a:xfrm>
            <a:off x="532699" y="1896870"/>
            <a:ext cx="2745757" cy="2664388"/>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has rivers, lakes, volcanoes, mountains, beaches and valleys. Nearly ¾ of our Earth is covered by water.</a:t>
            </a:r>
          </a:p>
        </p:txBody>
      </p:sp>
      <p:sp>
        <p:nvSpPr>
          <p:cNvPr id="13" name="Oval 12"/>
          <p:cNvSpPr/>
          <p:nvPr/>
        </p:nvSpPr>
        <p:spPr>
          <a:xfrm>
            <a:off x="5604063" y="1154078"/>
            <a:ext cx="2981915" cy="2893681"/>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meets our five basic needs to live: </a:t>
            </a:r>
          </a:p>
          <a:p>
            <a:pPr marL="800100" lvl="1" indent="-342900">
              <a:buFont typeface="+mj-lt"/>
              <a:buAutoNum type="arabicPeriod"/>
            </a:pPr>
            <a:r>
              <a:rPr lang="en-US" dirty="0"/>
              <a:t>Oxygen</a:t>
            </a:r>
          </a:p>
          <a:p>
            <a:pPr marL="800100" lvl="1" indent="-342900">
              <a:buFont typeface="+mj-lt"/>
              <a:buAutoNum type="arabicPeriod"/>
            </a:pPr>
            <a:r>
              <a:rPr lang="en-US" dirty="0"/>
              <a:t> Food</a:t>
            </a:r>
          </a:p>
          <a:p>
            <a:pPr marL="800100" lvl="1" indent="-342900">
              <a:buFont typeface="+mj-lt"/>
              <a:buAutoNum type="arabicPeriod"/>
            </a:pPr>
            <a:r>
              <a:rPr lang="en-US" dirty="0"/>
              <a:t>Water</a:t>
            </a:r>
          </a:p>
          <a:p>
            <a:pPr marL="800100" lvl="1" indent="-342900">
              <a:buFont typeface="+mj-lt"/>
              <a:buAutoNum type="arabicPeriod"/>
            </a:pPr>
            <a:r>
              <a:rPr lang="en-US" dirty="0"/>
              <a:t>Shelter</a:t>
            </a:r>
          </a:p>
          <a:p>
            <a:pPr marL="800100" lvl="1" indent="-342900">
              <a:buFont typeface="+mj-lt"/>
              <a:buAutoNum type="arabicPeriod"/>
            </a:pPr>
            <a:r>
              <a:rPr lang="en-US" dirty="0"/>
              <a:t>Warmth.</a:t>
            </a:r>
            <a:endParaRPr lang="en-GB" dirty="0"/>
          </a:p>
        </p:txBody>
      </p:sp>
      <p:sp>
        <p:nvSpPr>
          <p:cNvPr id="12" name="Oval 11"/>
          <p:cNvSpPr/>
          <p:nvPr/>
        </p:nvSpPr>
        <p:spPr>
          <a:xfrm>
            <a:off x="3872046" y="2169530"/>
            <a:ext cx="2465746" cy="2430857"/>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the only planet in the solar system with lots of oxygen and water, to support life.</a:t>
            </a:r>
          </a:p>
        </p:txBody>
      </p:sp>
      <p:sp>
        <p:nvSpPr>
          <p:cNvPr id="14" name="Oval 13"/>
          <p:cNvSpPr/>
          <p:nvPr/>
        </p:nvSpPr>
        <p:spPr>
          <a:xfrm>
            <a:off x="2700617" y="3185216"/>
            <a:ext cx="1732017" cy="1693745"/>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about 4½ billion years old!</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 Climate?</a:t>
            </a:r>
          </a:p>
        </p:txBody>
      </p:sp>
      <p:sp>
        <p:nvSpPr>
          <p:cNvPr id="5" name="Rectangle 4"/>
          <p:cNvSpPr/>
          <p:nvPr/>
        </p:nvSpPr>
        <p:spPr>
          <a:xfrm>
            <a:off x="690113" y="1375924"/>
            <a:ext cx="7763774" cy="553998"/>
          </a:xfrm>
          <a:prstGeom prst="rect">
            <a:avLst/>
          </a:prstGeom>
        </p:spPr>
        <p:txBody>
          <a:bodyPr wrap="square" lIns="0" tIns="0" rIns="0" bIns="0">
            <a:spAutoFit/>
          </a:bodyPr>
          <a:lstStyle/>
          <a:p>
            <a:r>
              <a:rPr lang="en-GB" dirty="0"/>
              <a:t>Our Earth has lots of different types of weather in lots of different countries.</a:t>
            </a:r>
            <a:br>
              <a:rPr lang="en-GB" dirty="0"/>
            </a:br>
            <a:r>
              <a:rPr lang="en-GB" dirty="0"/>
              <a:t>We call these weather types </a:t>
            </a:r>
            <a:r>
              <a:rPr lang="en-GB" b="1" dirty="0"/>
              <a:t>climates</a:t>
            </a:r>
            <a:r>
              <a:rPr lang="en-GB" dirty="0"/>
              <a:t>. </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201" y="2446395"/>
            <a:ext cx="1914289" cy="1914289"/>
          </a:xfrm>
          <a:prstGeom prst="ellipse">
            <a:avLst/>
          </a:prstGeom>
          <a:ln w="28575">
            <a:solidFill>
              <a:srgbClr val="009285"/>
            </a:solidFill>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6169" y="2108212"/>
            <a:ext cx="1198454" cy="26201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4644" r="14644"/>
          <a:stretch/>
        </p:blipFill>
        <p:spPr>
          <a:xfrm>
            <a:off x="2441287" y="3750071"/>
            <a:ext cx="1944748" cy="1944748"/>
          </a:xfrm>
          <a:prstGeom prst="ellipse">
            <a:avLst/>
          </a:prstGeom>
          <a:ln w="28575">
            <a:solidFill>
              <a:srgbClr val="009285"/>
            </a:solidFill>
          </a:ln>
        </p:spPr>
      </p:pic>
      <p:sp>
        <p:nvSpPr>
          <p:cNvPr id="10" name="Rectangle 9"/>
          <p:cNvSpPr/>
          <p:nvPr/>
        </p:nvSpPr>
        <p:spPr>
          <a:xfrm>
            <a:off x="2838255" y="2414733"/>
            <a:ext cx="1837427" cy="553998"/>
          </a:xfrm>
          <a:prstGeom prst="rect">
            <a:avLst/>
          </a:prstGeom>
        </p:spPr>
        <p:txBody>
          <a:bodyPr wrap="square" lIns="0" tIns="0" rIns="0" bIns="0">
            <a:spAutoFit/>
          </a:bodyPr>
          <a:lstStyle/>
          <a:p>
            <a:pPr algn="ctr"/>
            <a:r>
              <a:rPr lang="en-GB" dirty="0"/>
              <a:t>The Namib desert is hot and dry.</a:t>
            </a:r>
          </a:p>
        </p:txBody>
      </p:sp>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3677" y="2446395"/>
            <a:ext cx="1924018" cy="1924018"/>
          </a:xfrm>
          <a:prstGeom prst="ellipse">
            <a:avLst/>
          </a:prstGeom>
          <a:ln w="28575">
            <a:solidFill>
              <a:srgbClr val="009285"/>
            </a:solidFill>
          </a:ln>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2210204" y="5877201"/>
            <a:ext cx="1198454" cy="262018"/>
          </a:xfrm>
          <a:prstGeom prst="rect">
            <a:avLst/>
          </a:prstGeom>
        </p:spPr>
      </p:pic>
      <p:sp>
        <p:nvSpPr>
          <p:cNvPr id="12" name="Rectangle 11"/>
          <p:cNvSpPr/>
          <p:nvPr/>
        </p:nvSpPr>
        <p:spPr>
          <a:xfrm>
            <a:off x="664905" y="4882186"/>
            <a:ext cx="1987385" cy="830997"/>
          </a:xfrm>
          <a:prstGeom prst="rect">
            <a:avLst/>
          </a:prstGeom>
        </p:spPr>
        <p:txBody>
          <a:bodyPr wrap="square" lIns="0" tIns="0" rIns="0" bIns="0">
            <a:spAutoFit/>
          </a:bodyPr>
          <a:lstStyle/>
          <a:p>
            <a:pPr algn="ctr"/>
            <a:r>
              <a:rPr lang="en-GB" dirty="0"/>
              <a:t>The Amazon rainforest is wet and hot.</a:t>
            </a: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374" y="2108212"/>
            <a:ext cx="1198454" cy="262018"/>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l="14636" r="14636"/>
          <a:stretch/>
        </p:blipFill>
        <p:spPr>
          <a:xfrm>
            <a:off x="6218584" y="3753307"/>
            <a:ext cx="1941512" cy="1941512"/>
          </a:xfrm>
          <a:prstGeom prst="ellipse">
            <a:avLst/>
          </a:prstGeom>
          <a:ln w="28575">
            <a:solidFill>
              <a:srgbClr val="009285"/>
            </a:solidFill>
          </a:ln>
        </p:spPr>
      </p:pic>
      <p:sp>
        <p:nvSpPr>
          <p:cNvPr id="23" name="Rectangle 22"/>
          <p:cNvSpPr/>
          <p:nvPr/>
        </p:nvSpPr>
        <p:spPr>
          <a:xfrm>
            <a:off x="6616460" y="2414733"/>
            <a:ext cx="1837427" cy="1107996"/>
          </a:xfrm>
          <a:prstGeom prst="rect">
            <a:avLst/>
          </a:prstGeom>
        </p:spPr>
        <p:txBody>
          <a:bodyPr wrap="square" lIns="0" tIns="0" rIns="0" bIns="0">
            <a:spAutoFit/>
          </a:bodyPr>
          <a:lstStyle/>
          <a:p>
            <a:pPr algn="ctr"/>
            <a:r>
              <a:rPr lang="en-GB" dirty="0"/>
              <a:t>The Antarctic is very cold – it is the coldest place on Earth.</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5988409" y="5877201"/>
            <a:ext cx="1198454" cy="262018"/>
          </a:xfrm>
          <a:prstGeom prst="rect">
            <a:avLst/>
          </a:prstGeom>
        </p:spPr>
      </p:pic>
      <p:sp>
        <p:nvSpPr>
          <p:cNvPr id="25" name="Rectangle 24"/>
          <p:cNvSpPr/>
          <p:nvPr/>
        </p:nvSpPr>
        <p:spPr>
          <a:xfrm>
            <a:off x="4443110" y="5046204"/>
            <a:ext cx="1862799" cy="830997"/>
          </a:xfrm>
          <a:prstGeom prst="rect">
            <a:avLst/>
          </a:prstGeom>
        </p:spPr>
        <p:txBody>
          <a:bodyPr wrap="square" lIns="0" tIns="0" rIns="0" bIns="0">
            <a:spAutoFit/>
          </a:bodyPr>
          <a:lstStyle/>
          <a:p>
            <a:pPr algn="ctr"/>
            <a:r>
              <a:rPr lang="en-GB" dirty="0"/>
              <a:t>The beaches in the Mediterranean are warm.</a:t>
            </a:r>
          </a:p>
        </p:txBody>
      </p:sp>
    </p:spTree>
    <p:extLst>
      <p:ext uri="{BB962C8B-B14F-4D97-AF65-F5344CB8AC3E}">
        <p14:creationId xmlns:p14="http://schemas.microsoft.com/office/powerpoint/2010/main" val="11268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3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300"/>
                                        <p:tgtEl>
                                          <p:spTgt spid="2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300"/>
                                        <p:tgtEl>
                                          <p:spTgt spid="2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651976" y="1266942"/>
            <a:ext cx="3871296" cy="3871296"/>
          </a:xfrm>
          <a:prstGeom prst="rect">
            <a:avLst/>
          </a:prstGeom>
        </p:spPr>
      </p:pic>
      <p:sp>
        <p:nvSpPr>
          <p:cNvPr id="21" name="Title 20"/>
          <p:cNvSpPr>
            <a:spLocks noGrp="1"/>
          </p:cNvSpPr>
          <p:nvPr>
            <p:ph type="title"/>
          </p:nvPr>
        </p:nvSpPr>
        <p:spPr/>
        <p:txBody>
          <a:bodyPr/>
          <a:lstStyle/>
          <a:p>
            <a:r>
              <a:rPr lang="en-GB" sz="3600" dirty="0">
                <a:latin typeface="+mn-lt"/>
              </a:rPr>
              <a:t>How Can a Climate Change?</a:t>
            </a:r>
          </a:p>
        </p:txBody>
      </p:sp>
      <p:sp>
        <p:nvSpPr>
          <p:cNvPr id="5" name="Rectangle 4"/>
          <p:cNvSpPr/>
          <p:nvPr/>
        </p:nvSpPr>
        <p:spPr>
          <a:xfrm>
            <a:off x="755650" y="1196007"/>
            <a:ext cx="7632700" cy="830997"/>
          </a:xfrm>
          <a:prstGeom prst="rect">
            <a:avLst/>
          </a:prstGeom>
        </p:spPr>
        <p:txBody>
          <a:bodyPr wrap="square" lIns="0" tIns="0" rIns="0" bIns="0">
            <a:spAutoFit/>
          </a:bodyPr>
          <a:lstStyle/>
          <a:p>
            <a:r>
              <a:rPr lang="en-GB" dirty="0"/>
              <a:t>Our planet’s climate is changing as its human population gets bigger. There are now more than 7,500,000,000 people. </a:t>
            </a:r>
          </a:p>
          <a:p>
            <a:r>
              <a:rPr lang="en-GB" dirty="0"/>
              <a:t>How these people live their lives is making a big change to our climate. </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5632" y="2713904"/>
            <a:ext cx="6423205" cy="3672331"/>
          </a:xfrm>
          <a:prstGeom prst="rect">
            <a:avLst/>
          </a:prstGeom>
        </p:spPr>
      </p:pic>
      <p:grpSp>
        <p:nvGrpSpPr>
          <p:cNvPr id="11" name="Group 10"/>
          <p:cNvGrpSpPr/>
          <p:nvPr/>
        </p:nvGrpSpPr>
        <p:grpSpPr>
          <a:xfrm>
            <a:off x="956174" y="2337519"/>
            <a:ext cx="7231651" cy="3832944"/>
            <a:chOff x="1156699" y="2337519"/>
            <a:chExt cx="7231651" cy="3832944"/>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56699" y="2337519"/>
              <a:ext cx="5506164" cy="3832944"/>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7375" y="3827961"/>
              <a:ext cx="3450975" cy="2342502"/>
            </a:xfrm>
            <a:prstGeom prst="rect">
              <a:avLst/>
            </a:prstGeom>
          </p:spPr>
        </p:pic>
      </p:gr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0292" y="2929374"/>
            <a:ext cx="5033883" cy="3337566"/>
          </a:xfrm>
          <a:prstGeom prst="rect">
            <a:avLst/>
          </a:prstGeom>
        </p:spPr>
      </p:pic>
      <p:grpSp>
        <p:nvGrpSpPr>
          <p:cNvPr id="19" name="Group 18"/>
          <p:cNvGrpSpPr/>
          <p:nvPr/>
        </p:nvGrpSpPr>
        <p:grpSpPr>
          <a:xfrm>
            <a:off x="521240" y="4616498"/>
            <a:ext cx="7753469" cy="1421569"/>
            <a:chOff x="634881" y="4882551"/>
            <a:chExt cx="7753469" cy="1421569"/>
          </a:xfrm>
        </p:grpSpPr>
        <p:sp>
          <p:nvSpPr>
            <p:cNvPr id="20" name="Rounded Rectangle 19"/>
            <p:cNvSpPr/>
            <p:nvPr/>
          </p:nvSpPr>
          <p:spPr>
            <a:xfrm>
              <a:off x="1412733" y="5143407"/>
              <a:ext cx="6975617" cy="1160713"/>
            </a:xfrm>
            <a:prstGeom prst="roundRect">
              <a:avLst/>
            </a:prstGeom>
            <a:solidFill>
              <a:schemeClr val="bg1"/>
            </a:solidFill>
            <a:ln w="28575">
              <a:solidFill>
                <a:srgbClr val="009285"/>
              </a:solidFill>
            </a:ln>
          </p:spPr>
          <p:txBody>
            <a:bodyPr wrap="square" lIns="648000" tIns="108000" rIns="108000" bIns="108000">
              <a:spAutoFit/>
            </a:bodyPr>
            <a:lstStyle/>
            <a:p>
              <a:pPr algn="ctr"/>
              <a:r>
                <a:rPr lang="en-GB" dirty="0"/>
                <a:t>The Earth is wrapped by a huge, protective blanket called the</a:t>
              </a:r>
              <a:r>
                <a:rPr lang="en-GB" b="1" dirty="0"/>
                <a:t> atmosphere</a:t>
              </a:r>
              <a:r>
                <a:rPr lang="en-GB" dirty="0"/>
                <a:t>. It protects us from the sun and from meteors, too!</a:t>
              </a:r>
            </a:p>
          </p:txBody>
        </p:sp>
        <p:sp>
          <p:nvSpPr>
            <p:cNvPr id="22" name="Oval 21"/>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Fun Fact</a:t>
              </a:r>
            </a:p>
          </p:txBody>
        </p:sp>
      </p:grpSp>
    </p:spTree>
    <p:extLst>
      <p:ext uri="{BB962C8B-B14F-4D97-AF65-F5344CB8AC3E}">
        <p14:creationId xmlns:p14="http://schemas.microsoft.com/office/powerpoint/2010/main" val="37989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61844" y="2479829"/>
            <a:ext cx="2215429" cy="2872748"/>
            <a:chOff x="6461844" y="2479829"/>
            <a:chExt cx="2215429" cy="2872748"/>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6462" y="2479829"/>
              <a:ext cx="2060811" cy="287274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61844" y="3180469"/>
              <a:ext cx="2142406" cy="1511376"/>
            </a:xfrm>
            <a:prstGeom prst="rect">
              <a:avLst/>
            </a:prstGeom>
          </p:spPr>
        </p:pic>
      </p:grpSp>
      <p:sp>
        <p:nvSpPr>
          <p:cNvPr id="21" name="Title 20"/>
          <p:cNvSpPr>
            <a:spLocks noGrp="1"/>
          </p:cNvSpPr>
          <p:nvPr>
            <p:ph type="title"/>
          </p:nvPr>
        </p:nvSpPr>
        <p:spPr>
          <a:xfrm>
            <a:off x="457198" y="478894"/>
            <a:ext cx="8220075" cy="1470675"/>
          </a:xfrm>
        </p:spPr>
        <p:txBody>
          <a:bodyPr/>
          <a:lstStyle/>
          <a:p>
            <a:pPr algn="ctr"/>
            <a:r>
              <a:rPr lang="en-GB" sz="3600" dirty="0">
                <a:latin typeface="+mn-lt"/>
              </a:rPr>
              <a:t>What Does Climate Change Mean for Us?</a:t>
            </a:r>
          </a:p>
        </p:txBody>
      </p:sp>
      <p:sp>
        <p:nvSpPr>
          <p:cNvPr id="8" name="Rounded Rectangle 7"/>
          <p:cNvSpPr/>
          <p:nvPr/>
        </p:nvSpPr>
        <p:spPr>
          <a:xfrm>
            <a:off x="755651" y="1819658"/>
            <a:ext cx="6955203" cy="1160713"/>
          </a:xfrm>
          <a:prstGeom prst="roundRect">
            <a:avLst/>
          </a:prstGeom>
          <a:solidFill>
            <a:schemeClr val="bg1"/>
          </a:solidFill>
          <a:ln w="28575">
            <a:solidFill>
              <a:srgbClr val="009285"/>
            </a:solidFill>
          </a:ln>
        </p:spPr>
        <p:txBody>
          <a:bodyPr wrap="square" lIns="108000" tIns="108000" rIns="648000" bIns="108000">
            <a:spAutoFit/>
          </a:bodyPr>
          <a:lstStyle/>
          <a:p>
            <a:r>
              <a:rPr lang="en-GB" dirty="0"/>
              <a:t>Global warming isn’t good for our Earth. It means that ice is starting to melt in the Antarctic and this could cause floods in other parts of the world.</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5308" y="1681262"/>
            <a:ext cx="1437504" cy="1437504"/>
          </a:xfrm>
          <a:prstGeom prst="ellipse">
            <a:avLst/>
          </a:prstGeom>
          <a:ln w="28575">
            <a:solidFill>
              <a:srgbClr val="009285"/>
            </a:solidFill>
          </a:ln>
        </p:spPr>
      </p:pic>
      <p:sp>
        <p:nvSpPr>
          <p:cNvPr id="6" name="Rectangle 5"/>
          <p:cNvSpPr/>
          <p:nvPr/>
        </p:nvSpPr>
        <p:spPr>
          <a:xfrm>
            <a:off x="755651" y="3138319"/>
            <a:ext cx="5860810" cy="1661993"/>
          </a:xfrm>
          <a:prstGeom prst="rect">
            <a:avLst/>
          </a:prstGeom>
        </p:spPr>
        <p:txBody>
          <a:bodyPr wrap="square" lIns="0" tIns="0" rIns="0" bIns="0">
            <a:spAutoFit/>
          </a:bodyPr>
          <a:lstStyle/>
          <a:p>
            <a:r>
              <a:rPr lang="en-GB" dirty="0"/>
              <a:t>Rising sea levels mean that animals, such as turtles, will no longer have nesting beaches on which to lay their eggs. The temperature of the nests also affects whether the turtles will be male or female and if the temperature continues to rise, more females will be born than males, increasing the risk of turtles becoming extinct.</a:t>
            </a:r>
          </a:p>
        </p:txBody>
      </p:sp>
      <p:grpSp>
        <p:nvGrpSpPr>
          <p:cNvPr id="11" name="Group 10"/>
          <p:cNvGrpSpPr/>
          <p:nvPr/>
        </p:nvGrpSpPr>
        <p:grpSpPr>
          <a:xfrm>
            <a:off x="634881" y="4844498"/>
            <a:ext cx="7753469" cy="1371442"/>
            <a:chOff x="634881" y="4882551"/>
            <a:chExt cx="7753469" cy="1371442"/>
          </a:xfrm>
        </p:grpSpPr>
        <p:sp>
          <p:nvSpPr>
            <p:cNvPr id="12" name="Rounded Rectangle 11"/>
            <p:cNvSpPr/>
            <p:nvPr/>
          </p:nvSpPr>
          <p:spPr>
            <a:xfrm>
              <a:off x="1412733" y="5010371"/>
              <a:ext cx="6975617" cy="1160713"/>
            </a:xfrm>
            <a:prstGeom prst="roundRect">
              <a:avLst/>
            </a:prstGeom>
            <a:solidFill>
              <a:schemeClr val="bg1"/>
            </a:solidFill>
            <a:ln w="28575">
              <a:solidFill>
                <a:srgbClr val="009285"/>
              </a:solidFill>
            </a:ln>
          </p:spPr>
          <p:txBody>
            <a:bodyPr wrap="square" lIns="648000" tIns="108000" rIns="108000" bIns="108000">
              <a:spAutoFit/>
            </a:bodyPr>
            <a:lstStyle/>
            <a:p>
              <a:r>
                <a:rPr lang="en-GB" dirty="0"/>
                <a:t>Developing countries will experience more droughts (low rainfall) which will affect their livelihood, if they are unable to grow the crops they need.</a:t>
              </a:r>
            </a:p>
          </p:txBody>
        </p:sp>
        <p:sp>
          <p:nvSpPr>
            <p:cNvPr id="13" name="Oval 12"/>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Fact</a:t>
              </a:r>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533047" y="2437456"/>
            <a:ext cx="420226" cy="344631"/>
          </a:xfrm>
          <a:prstGeom prst="rect">
            <a:avLst/>
          </a:prstGeom>
        </p:spPr>
      </p:pic>
    </p:spTree>
    <p:extLst>
      <p:ext uri="{BB962C8B-B14F-4D97-AF65-F5344CB8AC3E}">
        <p14:creationId xmlns:p14="http://schemas.microsoft.com/office/powerpoint/2010/main" val="23617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882398" y="1835929"/>
            <a:ext cx="2505952" cy="4485736"/>
          </a:xfrm>
          <a:prstGeom prst="rect">
            <a:avLst/>
          </a:prstGeom>
        </p:spPr>
      </p:pic>
      <p:sp>
        <p:nvSpPr>
          <p:cNvPr id="21" name="Title 20"/>
          <p:cNvSpPr>
            <a:spLocks noGrp="1"/>
          </p:cNvSpPr>
          <p:nvPr>
            <p:ph type="title"/>
          </p:nvPr>
        </p:nvSpPr>
        <p:spPr/>
        <p:txBody>
          <a:bodyPr/>
          <a:lstStyle/>
          <a:p>
            <a:r>
              <a:rPr lang="en-GB" sz="3600" dirty="0">
                <a:latin typeface="+mn-lt"/>
              </a:rPr>
              <a:t>Climate Change Protests</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Groups of young people all over the world are very unhappy about the changes in our climate.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882398" y="1822989"/>
            <a:ext cx="2505952" cy="448573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7051" y="2961729"/>
            <a:ext cx="992035" cy="657740"/>
          </a:xfrm>
          <a:prstGeom prst="rect">
            <a:avLst/>
          </a:prstGeom>
        </p:spPr>
      </p:pic>
      <p:sp>
        <p:nvSpPr>
          <p:cNvPr id="2" name="Oval 1"/>
          <p:cNvSpPr/>
          <p:nvPr/>
        </p:nvSpPr>
        <p:spPr>
          <a:xfrm>
            <a:off x="755650" y="2108689"/>
            <a:ext cx="3183304" cy="318330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have written letters to important people, like politicians, as they wanted to show how serious they are about taking care of our Earth.</a:t>
            </a:r>
          </a:p>
        </p:txBody>
      </p:sp>
      <p:sp>
        <p:nvSpPr>
          <p:cNvPr id="6" name="Oval 5"/>
          <p:cNvSpPr/>
          <p:nvPr/>
        </p:nvSpPr>
        <p:spPr>
          <a:xfrm>
            <a:off x="3379765" y="2555345"/>
            <a:ext cx="3703314" cy="3703314"/>
          </a:xfrm>
          <a:prstGeom prst="ellips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February 2019, lots of young people didn’t go to school or college. Instead, they made posters and banners and took to the streets with their message to look after our Earth and stop polluting. We call this a protest. </a:t>
            </a:r>
          </a:p>
        </p:txBody>
      </p:sp>
    </p:spTree>
    <p:extLst>
      <p:ext uri="{BB962C8B-B14F-4D97-AF65-F5344CB8AC3E}">
        <p14:creationId xmlns:p14="http://schemas.microsoft.com/office/powerpoint/2010/main" val="30901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Can We Help?</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Everybody must do their bit. This is our Earth that we share. We only have one and we need to look after it.</a:t>
            </a:r>
          </a:p>
        </p:txBody>
      </p:sp>
      <p:sp>
        <p:nvSpPr>
          <p:cNvPr id="6" name="Oval 5"/>
          <p:cNvSpPr/>
          <p:nvPr/>
        </p:nvSpPr>
        <p:spPr>
          <a:xfrm>
            <a:off x="773672" y="2351262"/>
            <a:ext cx="1663588" cy="1663588"/>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Reduce, Reuse, Recycle </a:t>
            </a:r>
          </a:p>
        </p:txBody>
      </p:sp>
      <p:sp>
        <p:nvSpPr>
          <p:cNvPr id="7" name="Oval 6"/>
          <p:cNvSpPr/>
          <p:nvPr/>
        </p:nvSpPr>
        <p:spPr>
          <a:xfrm>
            <a:off x="5074635" y="1870403"/>
            <a:ext cx="948106" cy="948106"/>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cars less.</a:t>
            </a:r>
          </a:p>
        </p:txBody>
      </p:sp>
      <p:sp>
        <p:nvSpPr>
          <p:cNvPr id="8" name="Oval 7"/>
          <p:cNvSpPr/>
          <p:nvPr/>
        </p:nvSpPr>
        <p:spPr>
          <a:xfrm>
            <a:off x="3067251" y="4415266"/>
            <a:ext cx="1849807" cy="1849807"/>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less electricity.</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8033" y="2188823"/>
            <a:ext cx="1198454" cy="262018"/>
          </a:xfrm>
          <a:prstGeom prst="rect">
            <a:avLst/>
          </a:prstGeom>
        </p:spPr>
      </p:pic>
      <p:sp>
        <p:nvSpPr>
          <p:cNvPr id="10" name="Rectangle 9"/>
          <p:cNvSpPr/>
          <p:nvPr/>
        </p:nvSpPr>
        <p:spPr>
          <a:xfrm>
            <a:off x="2601669" y="2551243"/>
            <a:ext cx="2012848" cy="1384995"/>
          </a:xfrm>
          <a:prstGeom prst="rect">
            <a:avLst/>
          </a:prstGeom>
        </p:spPr>
        <p:txBody>
          <a:bodyPr wrap="square" lIns="0" tIns="0" rIns="0" bIns="0">
            <a:spAutoFit/>
          </a:bodyPr>
          <a:lstStyle/>
          <a:p>
            <a:pPr algn="ctr"/>
            <a:r>
              <a:rPr lang="en-GB" dirty="0"/>
              <a:t>Reuse what you don’t need any more. Waste less and recycle where you can. </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016632">
            <a:off x="2957858" y="4115335"/>
            <a:ext cx="1198454" cy="262018"/>
          </a:xfrm>
          <a:prstGeom prst="rect">
            <a:avLst/>
          </a:prstGeom>
        </p:spPr>
      </p:pic>
      <p:grpSp>
        <p:nvGrpSpPr>
          <p:cNvPr id="12" name="Group 11"/>
          <p:cNvGrpSpPr/>
          <p:nvPr/>
        </p:nvGrpSpPr>
        <p:grpSpPr>
          <a:xfrm>
            <a:off x="479168" y="3435454"/>
            <a:ext cx="2567200" cy="1697606"/>
            <a:chOff x="574786" y="3908310"/>
            <a:chExt cx="2884081" cy="1907148"/>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786" y="3908310"/>
              <a:ext cx="2526495" cy="1828826"/>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79433">
              <a:off x="2386037" y="4742628"/>
              <a:ext cx="431267" cy="1714393"/>
            </a:xfrm>
            <a:prstGeom prst="rect">
              <a:avLst/>
            </a:prstGeom>
          </p:spPr>
        </p:pic>
      </p:gr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9440">
            <a:off x="5929096" y="2183711"/>
            <a:ext cx="827375" cy="180889"/>
          </a:xfrm>
          <a:prstGeom prst="rect">
            <a:avLst/>
          </a:prstGeom>
        </p:spPr>
      </p:pic>
      <p:sp>
        <p:nvSpPr>
          <p:cNvPr id="15" name="Rectangle 14"/>
          <p:cNvSpPr/>
          <p:nvPr/>
        </p:nvSpPr>
        <p:spPr>
          <a:xfrm>
            <a:off x="6833898" y="2229707"/>
            <a:ext cx="1389604" cy="1107996"/>
          </a:xfrm>
          <a:prstGeom prst="rect">
            <a:avLst/>
          </a:prstGeom>
        </p:spPr>
        <p:txBody>
          <a:bodyPr wrap="square" lIns="0" tIns="0" rIns="0" bIns="0">
            <a:spAutoFit/>
          </a:bodyPr>
          <a:lstStyle/>
          <a:p>
            <a:pPr algn="ctr"/>
            <a:r>
              <a:rPr lang="en-GB" dirty="0"/>
              <a:t>Cars pollute the air. Walk or cycle to school. </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578588" y="2415963"/>
            <a:ext cx="908572" cy="107859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460013">
            <a:off x="6530217" y="3426817"/>
            <a:ext cx="827375" cy="180889"/>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7235" y="4284257"/>
            <a:ext cx="1207213" cy="262018"/>
          </a:xfrm>
          <a:prstGeom prst="rect">
            <a:avLst/>
          </a:prstGeom>
        </p:spPr>
      </p:pic>
      <p:sp>
        <p:nvSpPr>
          <p:cNvPr id="20" name="Rectangle 19"/>
          <p:cNvSpPr/>
          <p:nvPr/>
        </p:nvSpPr>
        <p:spPr>
          <a:xfrm>
            <a:off x="4958824" y="4564619"/>
            <a:ext cx="2218354" cy="1661993"/>
          </a:xfrm>
          <a:prstGeom prst="rect">
            <a:avLst/>
          </a:prstGeom>
        </p:spPr>
        <p:txBody>
          <a:bodyPr wrap="square" lIns="0" tIns="0" rIns="0" bIns="0">
            <a:spAutoFit/>
          </a:bodyPr>
          <a:lstStyle/>
          <a:p>
            <a:pPr algn="ctr"/>
            <a:r>
              <a:rPr lang="en-GB" dirty="0"/>
              <a:t>Switch off electrical items when you are not using them. Leaving them on standby uses electricity!</a:t>
            </a:r>
          </a:p>
        </p:txBody>
      </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210881" flipV="1">
            <a:off x="6844608" y="5830807"/>
            <a:ext cx="1207214" cy="262018"/>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5582" y="4166879"/>
            <a:ext cx="1252484" cy="1340158"/>
          </a:xfrm>
          <a:prstGeom prst="rect">
            <a:avLst/>
          </a:prstGeom>
        </p:spPr>
      </p:pic>
    </p:spTree>
    <p:extLst>
      <p:ext uri="{BB962C8B-B14F-4D97-AF65-F5344CB8AC3E}">
        <p14:creationId xmlns:p14="http://schemas.microsoft.com/office/powerpoint/2010/main" val="11049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3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300"/>
                                        <p:tgtEl>
                                          <p:spTgt spid="11"/>
                                        </p:tgtEl>
                                      </p:cBhvr>
                                    </p:animEffect>
                                  </p:childTnLst>
                                </p:cTn>
                              </p:par>
                            </p:childTnLst>
                          </p:cTn>
                        </p:par>
                        <p:par>
                          <p:cTn id="19" fill="hold">
                            <p:stCondLst>
                              <p:cond delay="13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3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300"/>
                                        <p:tgtEl>
                                          <p:spTgt spid="18"/>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2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300"/>
                                        <p:tgtEl>
                                          <p:spTgt spid="1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300"/>
                                        <p:tgtEl>
                                          <p:spTgt spid="22"/>
                                        </p:tgtEl>
                                      </p:cBhvr>
                                    </p:animEffect>
                                  </p:childTnLst>
                                </p:cTn>
                              </p:par>
                            </p:childTnLst>
                          </p:cTn>
                        </p:par>
                        <p:par>
                          <p:cTn id="59" fill="hold">
                            <p:stCondLst>
                              <p:cond delay="13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513ED54-F8F2-4857-9FE0-A60F8D6AF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08944">
            <a:off x="5544361" y="4363640"/>
            <a:ext cx="1475092" cy="899734"/>
          </a:xfrm>
          <a:prstGeom prst="rect">
            <a:avLst/>
          </a:prstGeom>
        </p:spPr>
      </p:pic>
      <p:sp>
        <p:nvSpPr>
          <p:cNvPr id="21" name="Title 20"/>
          <p:cNvSpPr>
            <a:spLocks noGrp="1"/>
          </p:cNvSpPr>
          <p:nvPr>
            <p:ph type="title"/>
          </p:nvPr>
        </p:nvSpPr>
        <p:spPr/>
        <p:txBody>
          <a:bodyPr/>
          <a:lstStyle/>
          <a:p>
            <a:r>
              <a:rPr lang="en-GB" sz="3600" dirty="0">
                <a:latin typeface="+mn-lt"/>
              </a:rPr>
              <a:t>How Can We Help?</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Everybody must do their bit. This is our Earth that we share. We only have one and we need to look after it.</a:t>
            </a:r>
          </a:p>
        </p:txBody>
      </p:sp>
      <p:sp>
        <p:nvSpPr>
          <p:cNvPr id="6" name="Oval 5"/>
          <p:cNvSpPr/>
          <p:nvPr/>
        </p:nvSpPr>
        <p:spPr>
          <a:xfrm>
            <a:off x="773672" y="2351262"/>
            <a:ext cx="1663588" cy="1663588"/>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less meat and dairy.</a:t>
            </a:r>
          </a:p>
        </p:txBody>
      </p:sp>
      <p:sp>
        <p:nvSpPr>
          <p:cNvPr id="7" name="Oval 6"/>
          <p:cNvSpPr/>
          <p:nvPr/>
        </p:nvSpPr>
        <p:spPr>
          <a:xfrm>
            <a:off x="5267517" y="2086182"/>
            <a:ext cx="1235698" cy="1276302"/>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Plant a tree.</a:t>
            </a:r>
          </a:p>
        </p:txBody>
      </p:sp>
      <p:sp>
        <p:nvSpPr>
          <p:cNvPr id="8" name="Oval 7"/>
          <p:cNvSpPr/>
          <p:nvPr/>
        </p:nvSpPr>
        <p:spPr>
          <a:xfrm>
            <a:off x="3110126" y="4246344"/>
            <a:ext cx="2120583" cy="2120583"/>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less water. Have a quick shower instead of a bath.</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9603">
            <a:off x="2054707" y="2175065"/>
            <a:ext cx="1198454" cy="26201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19440">
            <a:off x="6508955" y="2361072"/>
            <a:ext cx="827375" cy="180889"/>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210881" flipV="1">
            <a:off x="5124863" y="5806842"/>
            <a:ext cx="1207214" cy="262018"/>
          </a:xfrm>
          <a:prstGeom prst="rect">
            <a:avLst/>
          </a:prstGeom>
        </p:spPr>
      </p:pic>
      <p:pic>
        <p:nvPicPr>
          <p:cNvPr id="27" name="Picture 26">
            <a:extLst>
              <a:ext uri="{FF2B5EF4-FFF2-40B4-BE49-F238E27FC236}">
                <a16:creationId xmlns:a16="http://schemas.microsoft.com/office/drawing/2014/main" id="{77C016DB-1BBA-4798-A578-057D24434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720" y="2491755"/>
            <a:ext cx="1894630" cy="1356238"/>
          </a:xfrm>
          <a:prstGeom prst="rect">
            <a:avLst/>
          </a:prstGeom>
        </p:spPr>
      </p:pic>
      <p:pic>
        <p:nvPicPr>
          <p:cNvPr id="29" name="Picture 28">
            <a:extLst>
              <a:ext uri="{FF2B5EF4-FFF2-40B4-BE49-F238E27FC236}">
                <a16:creationId xmlns:a16="http://schemas.microsoft.com/office/drawing/2014/main" id="{AC3E60BF-84E8-4A15-8451-5F54BC6B2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1907" y="4046940"/>
            <a:ext cx="1398414" cy="2155476"/>
          </a:xfrm>
          <a:prstGeom prst="rect">
            <a:avLst/>
          </a:prstGeom>
        </p:spPr>
      </p:pic>
      <p:pic>
        <p:nvPicPr>
          <p:cNvPr id="33" name="Picture 32">
            <a:extLst>
              <a:ext uri="{FF2B5EF4-FFF2-40B4-BE49-F238E27FC236}">
                <a16:creationId xmlns:a16="http://schemas.microsoft.com/office/drawing/2014/main" id="{465AE784-338C-4299-AB24-F3DC763FB7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8489" y="2548190"/>
            <a:ext cx="1421596" cy="1498750"/>
          </a:xfrm>
          <a:prstGeom prst="rect">
            <a:avLst/>
          </a:prstGeom>
        </p:spPr>
      </p:pic>
    </p:spTree>
    <p:extLst>
      <p:ext uri="{BB962C8B-B14F-4D97-AF65-F5344CB8AC3E}">
        <p14:creationId xmlns:p14="http://schemas.microsoft.com/office/powerpoint/2010/main" val="33768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3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3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3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587</TotalTime>
  <Words>607</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Twinkl</vt:lpstr>
      <vt:lpstr>Arial</vt:lpstr>
      <vt:lpstr>Calibri</vt:lpstr>
      <vt:lpstr>Office Theme</vt:lpstr>
      <vt:lpstr>PowerPoint Presentation</vt:lpstr>
      <vt:lpstr>Our Earth</vt:lpstr>
      <vt:lpstr>What Is a Climate?</vt:lpstr>
      <vt:lpstr>How Can a Climate Change?</vt:lpstr>
      <vt:lpstr>What Does Climate Change Mean for Us?</vt:lpstr>
      <vt:lpstr>Climate Change Protests</vt:lpstr>
      <vt:lpstr>How Can We Help?</vt:lpstr>
      <vt:lpstr>How Can We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Miss Hay</cp:lastModifiedBy>
  <cp:revision>39</cp:revision>
  <dcterms:created xsi:type="dcterms:W3CDTF">2019-02-26T15:33:32Z</dcterms:created>
  <dcterms:modified xsi:type="dcterms:W3CDTF">2021-02-19T18:30:07Z</dcterms:modified>
</cp:coreProperties>
</file>